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0"/>
  </p:notesMasterIdLst>
  <p:handoutMasterIdLst>
    <p:handoutMasterId r:id="rId141"/>
  </p:handoutMasterIdLst>
  <p:sldIdLst>
    <p:sldId id="2029" r:id="rId2"/>
    <p:sldId id="2996" r:id="rId3"/>
    <p:sldId id="2994" r:id="rId4"/>
    <p:sldId id="2995" r:id="rId5"/>
    <p:sldId id="1068" r:id="rId6"/>
    <p:sldId id="2723" r:id="rId7"/>
    <p:sldId id="3281" r:id="rId8"/>
    <p:sldId id="1815" r:id="rId9"/>
    <p:sldId id="1937" r:id="rId10"/>
    <p:sldId id="1936" r:id="rId11"/>
    <p:sldId id="1938" r:id="rId12"/>
    <p:sldId id="2788" r:id="rId13"/>
    <p:sldId id="3779" r:id="rId14"/>
    <p:sldId id="3780" r:id="rId15"/>
    <p:sldId id="3781" r:id="rId16"/>
    <p:sldId id="2789" r:id="rId17"/>
    <p:sldId id="2790" r:id="rId18"/>
    <p:sldId id="3291" r:id="rId19"/>
    <p:sldId id="3292" r:id="rId20"/>
    <p:sldId id="3293" r:id="rId21"/>
    <p:sldId id="879" r:id="rId22"/>
    <p:sldId id="880" r:id="rId23"/>
    <p:sldId id="881" r:id="rId24"/>
    <p:sldId id="882" r:id="rId25"/>
    <p:sldId id="883" r:id="rId26"/>
    <p:sldId id="884" r:id="rId27"/>
    <p:sldId id="885" r:id="rId28"/>
    <p:sldId id="886" r:id="rId29"/>
    <p:sldId id="887" r:id="rId30"/>
    <p:sldId id="888" r:id="rId31"/>
    <p:sldId id="889" r:id="rId32"/>
    <p:sldId id="890" r:id="rId33"/>
    <p:sldId id="891" r:id="rId34"/>
    <p:sldId id="892" r:id="rId35"/>
    <p:sldId id="893" r:id="rId36"/>
    <p:sldId id="894" r:id="rId37"/>
    <p:sldId id="3313" r:id="rId38"/>
    <p:sldId id="3314" r:id="rId39"/>
    <p:sldId id="3315" r:id="rId40"/>
    <p:sldId id="3316" r:id="rId41"/>
    <p:sldId id="3317" r:id="rId42"/>
    <p:sldId id="900" r:id="rId43"/>
    <p:sldId id="901" r:id="rId44"/>
    <p:sldId id="902" r:id="rId45"/>
    <p:sldId id="903" r:id="rId46"/>
    <p:sldId id="904" r:id="rId47"/>
    <p:sldId id="905" r:id="rId48"/>
    <p:sldId id="906" r:id="rId49"/>
    <p:sldId id="907" r:id="rId50"/>
    <p:sldId id="908" r:id="rId51"/>
    <p:sldId id="909" r:id="rId52"/>
    <p:sldId id="910" r:id="rId53"/>
    <p:sldId id="911" r:id="rId54"/>
    <p:sldId id="912" r:id="rId55"/>
    <p:sldId id="913" r:id="rId56"/>
    <p:sldId id="914" r:id="rId57"/>
    <p:sldId id="915" r:id="rId58"/>
    <p:sldId id="3318" r:id="rId59"/>
    <p:sldId id="3319" r:id="rId60"/>
    <p:sldId id="918" r:id="rId61"/>
    <p:sldId id="919" r:id="rId62"/>
    <p:sldId id="920" r:id="rId63"/>
    <p:sldId id="921" r:id="rId64"/>
    <p:sldId id="922" r:id="rId65"/>
    <p:sldId id="923" r:id="rId66"/>
    <p:sldId id="924" r:id="rId67"/>
    <p:sldId id="925" r:id="rId68"/>
    <p:sldId id="926" r:id="rId69"/>
    <p:sldId id="927" r:id="rId70"/>
    <p:sldId id="928" r:id="rId71"/>
    <p:sldId id="929" r:id="rId72"/>
    <p:sldId id="930" r:id="rId73"/>
    <p:sldId id="931" r:id="rId74"/>
    <p:sldId id="932" r:id="rId75"/>
    <p:sldId id="933" r:id="rId76"/>
    <p:sldId id="934" r:id="rId77"/>
    <p:sldId id="935" r:id="rId78"/>
    <p:sldId id="3320" r:id="rId79"/>
    <p:sldId id="3740" r:id="rId80"/>
    <p:sldId id="2782" r:id="rId81"/>
    <p:sldId id="2783" r:id="rId82"/>
    <p:sldId id="2784" r:id="rId83"/>
    <p:sldId id="2785" r:id="rId84"/>
    <p:sldId id="2786" r:id="rId85"/>
    <p:sldId id="3741" r:id="rId86"/>
    <p:sldId id="3752" r:id="rId87"/>
    <p:sldId id="2787" r:id="rId88"/>
    <p:sldId id="3742" r:id="rId89"/>
    <p:sldId id="3743" r:id="rId90"/>
    <p:sldId id="3744" r:id="rId91"/>
    <p:sldId id="3745" r:id="rId92"/>
    <p:sldId id="3746" r:id="rId93"/>
    <p:sldId id="3747" r:id="rId94"/>
    <p:sldId id="3748" r:id="rId95"/>
    <p:sldId id="3749" r:id="rId96"/>
    <p:sldId id="3750" r:id="rId97"/>
    <p:sldId id="3751" r:id="rId98"/>
    <p:sldId id="3757" r:id="rId99"/>
    <p:sldId id="3758" r:id="rId100"/>
    <p:sldId id="3759" r:id="rId101"/>
    <p:sldId id="3777" r:id="rId102"/>
    <p:sldId id="3776" r:id="rId103"/>
    <p:sldId id="3778" r:id="rId104"/>
    <p:sldId id="3762" r:id="rId105"/>
    <p:sldId id="3763" r:id="rId106"/>
    <p:sldId id="3764" r:id="rId107"/>
    <p:sldId id="3765" r:id="rId108"/>
    <p:sldId id="3766" r:id="rId109"/>
    <p:sldId id="3767" r:id="rId110"/>
    <p:sldId id="3768" r:id="rId111"/>
    <p:sldId id="3769" r:id="rId112"/>
    <p:sldId id="3770" r:id="rId113"/>
    <p:sldId id="3771" r:id="rId114"/>
    <p:sldId id="2791" r:id="rId115"/>
    <p:sldId id="3773" r:id="rId116"/>
    <p:sldId id="2793" r:id="rId117"/>
    <p:sldId id="2794" r:id="rId118"/>
    <p:sldId id="2795" r:id="rId119"/>
    <p:sldId id="2796" r:id="rId120"/>
    <p:sldId id="2797" r:id="rId121"/>
    <p:sldId id="2798" r:id="rId122"/>
    <p:sldId id="2799" r:id="rId123"/>
    <p:sldId id="2800" r:id="rId124"/>
    <p:sldId id="2801" r:id="rId125"/>
    <p:sldId id="2802" r:id="rId126"/>
    <p:sldId id="2803" r:id="rId127"/>
    <p:sldId id="2804" r:id="rId128"/>
    <p:sldId id="2805" r:id="rId129"/>
    <p:sldId id="2806" r:id="rId130"/>
    <p:sldId id="2807" r:id="rId131"/>
    <p:sldId id="2808" r:id="rId132"/>
    <p:sldId id="2809" r:id="rId133"/>
    <p:sldId id="2823" r:id="rId134"/>
    <p:sldId id="3774" r:id="rId135"/>
    <p:sldId id="3775" r:id="rId136"/>
    <p:sldId id="2682" r:id="rId137"/>
    <p:sldId id="961" r:id="rId138"/>
    <p:sldId id="2255" r:id="rId139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D579"/>
    <a:srgbClr val="D5FC79"/>
    <a:srgbClr val="011893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6" autoAdjust="0"/>
    <p:restoredTop sz="85881"/>
  </p:normalViewPr>
  <p:slideViewPr>
    <p:cSldViewPr>
      <p:cViewPr varScale="1">
        <p:scale>
          <a:sx n="80" d="100"/>
          <a:sy n="80" d="100"/>
        </p:scale>
        <p:origin x="132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notesMaster" Target="notesMasters/notesMaster1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49.wmf"/><Relationship Id="rId2" Type="http://schemas.openxmlformats.org/officeDocument/2006/relationships/image" Target="../media/image24.wmf"/><Relationship Id="rId1" Type="http://schemas.openxmlformats.org/officeDocument/2006/relationships/image" Target="../media/image34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52.wmf"/><Relationship Id="rId2" Type="http://schemas.openxmlformats.org/officeDocument/2006/relationships/image" Target="../media/image24.wmf"/><Relationship Id="rId1" Type="http://schemas.openxmlformats.org/officeDocument/2006/relationships/image" Target="../media/image34.wmf"/><Relationship Id="rId6" Type="http://schemas.openxmlformats.org/officeDocument/2006/relationships/image" Target="../media/image43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64.wmf"/><Relationship Id="rId7" Type="http://schemas.openxmlformats.org/officeDocument/2006/relationships/image" Target="../media/image74.wmf"/><Relationship Id="rId2" Type="http://schemas.openxmlformats.org/officeDocument/2006/relationships/image" Target="../media/image63.wmf"/><Relationship Id="rId1" Type="http://schemas.openxmlformats.org/officeDocument/2006/relationships/image" Target="../media/image72.wmf"/><Relationship Id="rId6" Type="http://schemas.openxmlformats.org/officeDocument/2006/relationships/image" Target="../media/image73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Relationship Id="rId9" Type="http://schemas.openxmlformats.org/officeDocument/2006/relationships/image" Target="../media/image7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66.wmf"/><Relationship Id="rId1" Type="http://schemas.openxmlformats.org/officeDocument/2006/relationships/image" Target="../media/image7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6.wmf"/><Relationship Id="rId5" Type="http://schemas.openxmlformats.org/officeDocument/2006/relationships/image" Target="../media/image80.wmf"/><Relationship Id="rId4" Type="http://schemas.openxmlformats.org/officeDocument/2006/relationships/image" Target="../media/image64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7" Type="http://schemas.openxmlformats.org/officeDocument/2006/relationships/image" Target="../media/image33.wmf"/><Relationship Id="rId2" Type="http://schemas.openxmlformats.org/officeDocument/2006/relationships/image" Target="../media/image29.wmf"/><Relationship Id="rId1" Type="http://schemas.openxmlformats.org/officeDocument/2006/relationships/image" Target="../media/image28.emf"/><Relationship Id="rId6" Type="http://schemas.openxmlformats.org/officeDocument/2006/relationships/image" Target="../media/image32.wmf"/><Relationship Id="rId5" Type="http://schemas.openxmlformats.org/officeDocument/2006/relationships/image" Target="../media/image21.emf"/><Relationship Id="rId4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25.wmf"/><Relationship Id="rId7" Type="http://schemas.openxmlformats.org/officeDocument/2006/relationships/image" Target="../media/image40.wmf"/><Relationship Id="rId2" Type="http://schemas.openxmlformats.org/officeDocument/2006/relationships/image" Target="../media/image24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45.wmf"/><Relationship Id="rId2" Type="http://schemas.openxmlformats.org/officeDocument/2006/relationships/image" Target="../media/image24.wmf"/><Relationship Id="rId1" Type="http://schemas.openxmlformats.org/officeDocument/2006/relationships/image" Target="../media/image34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2021/4/27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2021/4/27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9F989DA-E41D-934D-A9A1-7E7B0F900B1C}" type="slidenum">
              <a:rPr lang="en-US" altLang="zh-TW" sz="1300"/>
              <a:pPr eaLnBrk="1" hangingPunct="1">
                <a:spcBef>
                  <a:spcPct val="0"/>
                </a:spcBef>
              </a:pPr>
              <a:t>36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860150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838058D-A9DF-174C-B0B6-72F6D588D3AF}" type="slidenum">
              <a:rPr lang="en-US" altLang="zh-TW" sz="1300"/>
              <a:pPr eaLnBrk="1" hangingPunct="1">
                <a:spcBef>
                  <a:spcPct val="0"/>
                </a:spcBef>
              </a:pPr>
              <a:t>42</a:t>
            </a:fld>
            <a:endParaRPr lang="en-US" altLang="zh-TW" sz="13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/>
              <a:t>I : the expected information needed to classify a given sample</a:t>
            </a:r>
          </a:p>
          <a:p>
            <a:r>
              <a:rPr lang="en-US" altLang="zh-TW"/>
              <a:t>E (entropy) : expected information based on the partitioning into subsets by A</a:t>
            </a:r>
          </a:p>
          <a:p>
            <a:r>
              <a:rPr lang="en-US" altLang="zh-TW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4741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BF22247-A3FF-B040-B4B6-87FBF7F1E7F9}" type="slidenum">
              <a:rPr lang="en-US" altLang="zh-TW" sz="1300"/>
              <a:pPr eaLnBrk="1" hangingPunct="1">
                <a:spcBef>
                  <a:spcPct val="0"/>
                </a:spcBef>
              </a:pPr>
              <a:t>52</a:t>
            </a:fld>
            <a:endParaRPr lang="en-US" altLang="zh-TW" sz="13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/>
              <a:t>I : the expected information needed to classify a given sample</a:t>
            </a:r>
          </a:p>
          <a:p>
            <a:r>
              <a:rPr lang="en-US" altLang="zh-TW"/>
              <a:t>E (entropy) : expected information based on the partitioning into subsets by A</a:t>
            </a:r>
          </a:p>
          <a:p>
            <a:r>
              <a:rPr lang="en-US" altLang="zh-TW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7178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36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36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E32737A-3A23-2340-9847-F043504D5D92}" type="slidenum">
              <a:rPr lang="zh-TW" altLang="en-US" sz="1300"/>
              <a:pPr eaLnBrk="1" hangingPunct="1">
                <a:spcBef>
                  <a:spcPct val="0"/>
                </a:spcBef>
              </a:pPr>
              <a:t>61</a:t>
            </a:fld>
            <a:endParaRPr lang="zh-TW" altLang="en-US" sz="1300"/>
          </a:p>
        </p:txBody>
      </p:sp>
    </p:spTree>
    <p:extLst>
      <p:ext uri="{BB962C8B-B14F-4D97-AF65-F5344CB8AC3E}">
        <p14:creationId xmlns:p14="http://schemas.microsoft.com/office/powerpoint/2010/main" val="3863168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18C9E3C-A75E-2C4B-92D5-907F37DB2D86}" type="slidenum">
              <a:rPr lang="en-US" altLang="zh-TW" sz="1300"/>
              <a:pPr eaLnBrk="1" hangingPunct="1">
                <a:spcBef>
                  <a:spcPct val="0"/>
                </a:spcBef>
              </a:pPr>
              <a:t>69</a:t>
            </a:fld>
            <a:endParaRPr lang="en-US" altLang="zh-TW" sz="13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0000" y="727075"/>
            <a:ext cx="4783138" cy="358616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2475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9933" tIns="44967" rIns="89933" bIns="44967"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219403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8376BB1-B4EB-6548-8ABD-2E79A196D6AE}" type="slidenum">
              <a:rPr lang="en-US" altLang="zh-TW" sz="1300"/>
              <a:pPr eaLnBrk="1" hangingPunct="1">
                <a:spcBef>
                  <a:spcPct val="0"/>
                </a:spcBef>
              </a:pPr>
              <a:t>72</a:t>
            </a:fld>
            <a:endParaRPr lang="en-US" altLang="zh-TW" sz="13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0000" y="727075"/>
            <a:ext cx="4783138" cy="358616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2475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9933" tIns="44967" rIns="89933" bIns="44967"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867833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6740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F65241B-8D00-8F45-9E33-18E039258C7F}" type="slidenum">
              <a:rPr lang="en-US" altLang="zh-TW" sz="1300"/>
              <a:pPr eaLnBrk="1" hangingPunct="1">
                <a:spcBef>
                  <a:spcPct val="0"/>
                </a:spcBef>
              </a:pPr>
              <a:t>18</a:t>
            </a:fld>
            <a:endParaRPr lang="en-US" altLang="zh-TW" sz="13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727075"/>
            <a:ext cx="4783137" cy="358616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2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62" tIns="45730" rIns="91462" bIns="45730"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01243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8C61335-DFF3-A848-AA9B-8BCE979FF05B}" type="slidenum">
              <a:rPr lang="en-US" altLang="zh-TW" sz="1300"/>
              <a:pPr eaLnBrk="1" hangingPunct="1">
                <a:spcBef>
                  <a:spcPct val="0"/>
                </a:spcBef>
              </a:pPr>
              <a:t>19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76525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DBAB093-023D-B642-B21E-853674E0DF37}" type="slidenum">
              <a:rPr lang="en-US" altLang="zh-TW" sz="1300"/>
              <a:pPr eaLnBrk="1" hangingPunct="1">
                <a:spcBef>
                  <a:spcPct val="0"/>
                </a:spcBef>
              </a:pPr>
              <a:t>20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763206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2D19D13-8468-A142-8B26-FEB073521EC4}" type="slidenum">
              <a:rPr lang="en-US" altLang="zh-TW" sz="1300"/>
              <a:pPr eaLnBrk="1" hangingPunct="1">
                <a:spcBef>
                  <a:spcPct val="0"/>
                </a:spcBef>
              </a:pPr>
              <a:t>26</a:t>
            </a:fld>
            <a:endParaRPr lang="en-US" altLang="zh-TW" sz="13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727075"/>
            <a:ext cx="4783137" cy="358616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2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62" tIns="45730" rIns="91462" bIns="45730"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9398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7258C1A-AB46-7441-8282-99CB3B43E716}" type="slidenum">
              <a:rPr lang="en-US" altLang="zh-TW" sz="1300"/>
              <a:pPr eaLnBrk="1" hangingPunct="1">
                <a:spcBef>
                  <a:spcPct val="0"/>
                </a:spcBef>
              </a:pPr>
              <a:t>27</a:t>
            </a:fld>
            <a:endParaRPr lang="en-US" altLang="zh-TW" sz="13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727075"/>
            <a:ext cx="4783137" cy="358616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2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62" tIns="45730" rIns="91462" bIns="45730"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685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2BCFD40-FAE6-B543-8437-63B633E4D18A}" type="slidenum">
              <a:rPr lang="en-US" altLang="zh-TW" sz="1300"/>
              <a:pPr eaLnBrk="1" hangingPunct="1">
                <a:spcBef>
                  <a:spcPct val="0"/>
                </a:spcBef>
              </a:pPr>
              <a:t>28</a:t>
            </a:fld>
            <a:endParaRPr lang="en-US" altLang="zh-TW" sz="13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727075"/>
            <a:ext cx="4783137" cy="358616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2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62" tIns="45730" rIns="91462" bIns="45730"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7604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37CC342-0D0E-C548-8E05-99C7890EFC69}" type="slidenum">
              <a:rPr lang="en-US" altLang="zh-TW" sz="1300"/>
              <a:pPr eaLnBrk="1" hangingPunct="1">
                <a:spcBef>
                  <a:spcPct val="0"/>
                </a:spcBef>
              </a:pPr>
              <a:t>34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755222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300A2E3-F985-FF49-9470-A6003539B244}" type="slidenum">
              <a:rPr lang="en-US" altLang="zh-TW" sz="1300"/>
              <a:pPr eaLnBrk="1" hangingPunct="1">
                <a:spcBef>
                  <a:spcPct val="0"/>
                </a:spcBef>
              </a:pPr>
              <a:t>35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274924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2021/4/27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2021/4/27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2021/4/27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2021/4/27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2021/4/27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2021/4/27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2021/4/27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2021/4/27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2021/4/27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2021/4/27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2021/4/27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2021/4/27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tiff"/><Relationship Id="rId4" Type="http://schemas.openxmlformats.org/officeDocument/2006/relationships/image" Target="../media/image83.tif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110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hyperlink" Target="https://tinyurl.com/imtkupython101" TargetMode="Externa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7.wmf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25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1.em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3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31.wmf"/><Relationship Id="rId4" Type="http://schemas.openxmlformats.org/officeDocument/2006/relationships/image" Target="../media/image28.e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32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5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4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41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0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39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33.bin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10" Type="http://schemas.openxmlformats.org/officeDocument/2006/relationships/image" Target="../media/image42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44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40.bin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5" Type="http://schemas.openxmlformats.org/officeDocument/2006/relationships/oleObject" Target="../embeddings/oleObject41.bin"/><Relationship Id="rId10" Type="http://schemas.openxmlformats.org/officeDocument/2006/relationships/image" Target="../media/image46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48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47.bin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2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50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43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49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statsoft.com/textbook/support-vector-machin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66.wmf"/><Relationship Id="rId3" Type="http://schemas.openxmlformats.org/officeDocument/2006/relationships/image" Target="../media/image67.png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65.wmf"/><Relationship Id="rId5" Type="http://schemas.openxmlformats.org/officeDocument/2006/relationships/image" Target="../media/image62.wmf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64.wm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60.bin"/><Relationship Id="rId18" Type="http://schemas.openxmlformats.org/officeDocument/2006/relationships/oleObject" Target="../embeddings/oleObject62.bin"/><Relationship Id="rId3" Type="http://schemas.openxmlformats.org/officeDocument/2006/relationships/oleObject" Target="../embeddings/oleObject55.bin"/><Relationship Id="rId21" Type="http://schemas.openxmlformats.org/officeDocument/2006/relationships/image" Target="../media/image76.wmf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66.wmf"/><Relationship Id="rId17" Type="http://schemas.openxmlformats.org/officeDocument/2006/relationships/image" Target="../media/image7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1.bin"/><Relationship Id="rId20" Type="http://schemas.openxmlformats.org/officeDocument/2006/relationships/oleObject" Target="../embeddings/oleObject63.bin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5" Type="http://schemas.openxmlformats.org/officeDocument/2006/relationships/image" Target="../media/image77.emf"/><Relationship Id="rId10" Type="http://schemas.openxmlformats.org/officeDocument/2006/relationships/image" Target="../media/image65.wmf"/><Relationship Id="rId19" Type="http://schemas.openxmlformats.org/officeDocument/2006/relationships/image" Target="../media/image75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73.wmf"/><Relationship Id="rId22" Type="http://schemas.openxmlformats.org/officeDocument/2006/relationships/hyperlink" Target="http://en.wikipedia.org/wiki/Receiver_operating_characteristic" TargetMode="Externa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65.bin"/><Relationship Id="rId10" Type="http://schemas.openxmlformats.org/officeDocument/2006/relationships/hyperlink" Target="http://en.wikipedia.org/wiki/Receiver_operating_characteristic" TargetMode="External"/><Relationship Id="rId4" Type="http://schemas.openxmlformats.org/officeDocument/2006/relationships/image" Target="../media/image72.wmf"/><Relationship Id="rId9" Type="http://schemas.openxmlformats.org/officeDocument/2006/relationships/image" Target="../media/image77.e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oleObject" Target="../embeddings/oleObject67.bin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68.bin"/><Relationship Id="rId5" Type="http://schemas.openxmlformats.org/officeDocument/2006/relationships/image" Target="../media/image77.emf"/><Relationship Id="rId10" Type="http://schemas.openxmlformats.org/officeDocument/2006/relationships/hyperlink" Target="http://en.wikipedia.org/wiki/Receiver_operating_characteristic" TargetMode="External"/><Relationship Id="rId4" Type="http://schemas.openxmlformats.org/officeDocument/2006/relationships/image" Target="../media/image79.wmf"/><Relationship Id="rId9" Type="http://schemas.openxmlformats.org/officeDocument/2006/relationships/image" Target="../media/image76.wm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65.wmf"/><Relationship Id="rId9" Type="http://schemas.openxmlformats.org/officeDocument/2006/relationships/hyperlink" Target="http://en.wikipedia.org/wiki/Receiver_operating_characteristic" TargetMode="Externa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13" Type="http://schemas.openxmlformats.org/officeDocument/2006/relationships/image" Target="../media/image80.wmf"/><Relationship Id="rId3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66.wmf"/><Relationship Id="rId12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74.bin"/><Relationship Id="rId11" Type="http://schemas.openxmlformats.org/officeDocument/2006/relationships/image" Target="../media/image64.wmf"/><Relationship Id="rId5" Type="http://schemas.openxmlformats.org/officeDocument/2006/relationships/image" Target="../media/image65.wmf"/><Relationship Id="rId15" Type="http://schemas.openxmlformats.org/officeDocument/2006/relationships/image" Target="../media/image76.wmf"/><Relationship Id="rId10" Type="http://schemas.openxmlformats.org/officeDocument/2006/relationships/oleObject" Target="../embeddings/oleObject76.bin"/><Relationship Id="rId4" Type="http://schemas.openxmlformats.org/officeDocument/2006/relationships/oleObject" Target="../embeddings/oleObject73.bin"/><Relationship Id="rId9" Type="http://schemas.openxmlformats.org/officeDocument/2006/relationships/image" Target="../media/image81.wmf"/><Relationship Id="rId14" Type="http://schemas.openxmlformats.org/officeDocument/2006/relationships/oleObject" Target="../embeddings/oleObject78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80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79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82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81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tiff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550746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C00000"/>
                </a:solidFill>
                <a:ea typeface="標楷體" pitchFamily="65" charset="-120"/>
              </a:rPr>
              <a:t>監督學習：分類和預測 </a:t>
            </a:r>
            <a:r>
              <a:rPr lang="en-US" altLang="zh-TW" sz="4000" b="1" dirty="0">
                <a:solidFill>
                  <a:srgbClr val="C00000"/>
                </a:solidFill>
                <a:ea typeface="標楷體" pitchFamily="65" charset="-120"/>
              </a:rPr>
              <a:t>(Supervised Learning: </a:t>
            </a:r>
            <a:br>
              <a:rPr lang="en-US" altLang="zh-TW" sz="40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C00000"/>
                </a:solidFill>
                <a:ea typeface="標楷體" pitchFamily="65" charset="-120"/>
              </a:rPr>
              <a:t>Classification and Prediction)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dirty="0">
                <a:solidFill>
                  <a:srgbClr val="898989"/>
                </a:solidFill>
                <a:cs typeface="Times New Roman" pitchFamily="18" charset="0"/>
              </a:rPr>
              <a:t>2021-04-27</a:t>
            </a: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資料探勘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(Data Mining)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97758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1092DM07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(M5026) (Spring 2021)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Tue 2, 3, 4 (9:10-12:00)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93662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Machine Learning Models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110B95A-611E-CD4F-AC69-036E7F9ECD6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39750" y="1412875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Deep Learning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4716463" y="2457450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Ensemble 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539750" y="4581525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Clustering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4716463" y="4581525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Regression Analysis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4716463" y="1412875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Kernel 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716463" y="350043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Dimensionality reduction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539750" y="350043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Decision tree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4716463" y="558958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Instance based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539750" y="558958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Bayesian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539750" y="2457450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Association rules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92275" y="6581775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37764400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499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577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39"/>
          <a:stretch/>
        </p:blipFill>
        <p:spPr>
          <a:xfrm>
            <a:off x="5090368" y="1586595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5090368" y="1097486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23" y="5373216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5089527" y="4911551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6939214" y="3140968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24663984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0"/>
            <a:ext cx="8651875" cy="19380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1049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</p:spTree>
    <p:extLst>
      <p:ext uri="{BB962C8B-B14F-4D97-AF65-F5344CB8AC3E}">
        <p14:creationId xmlns:p14="http://schemas.microsoft.com/office/powerpoint/2010/main" val="7586009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0"/>
            <a:ext cx="8651875" cy="19380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1049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1013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4500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323528" y="393239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8282422" y="3701561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698628" y="1749905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501003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0"/>
            <a:ext cx="8651875" cy="19380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103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1013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4500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2513035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5907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2414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37104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9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23522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99377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96137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35234340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7020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25172881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29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85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774814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40" y="116632"/>
            <a:ext cx="8713788" cy="1252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56750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484778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539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9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95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95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27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27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27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427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516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16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16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516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516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1691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1691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3923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3923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3923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3923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5940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5940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5940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5940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5940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5940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6516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192156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1691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88353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244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33246670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60" y="932473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2616629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69085119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07954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50651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24020420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7"/>
            <a:ext cx="8640960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Machine Learning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chemeClr val="accent6">
                    <a:lumMod val="50000"/>
                  </a:schemeClr>
                </a:solidFill>
              </a:rPr>
              <a:t>Supervised Learning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Classification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02349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BDEF6-2B87-3A47-8C72-534A5CF4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115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4C997B-0677-244D-9790-59F46A9B5B87}"/>
              </a:ext>
            </a:extLst>
          </p:cNvPr>
          <p:cNvSpPr txBox="1">
            <a:spLocks/>
          </p:cNvSpPr>
          <p:nvPr/>
        </p:nvSpPr>
        <p:spPr bwMode="auto">
          <a:xfrm>
            <a:off x="251520" y="59096"/>
            <a:ext cx="864096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dirty="0">
                <a:solidFill>
                  <a:schemeClr val="accent1"/>
                </a:solidFill>
              </a:rPr>
              <a:t>Machine Learning: Supervised Learning</a:t>
            </a:r>
          </a:p>
          <a:p>
            <a:r>
              <a:rPr kumimoji="0" lang="en-US" dirty="0">
                <a:solidFill>
                  <a:schemeClr val="accent1"/>
                </a:solidFill>
              </a:rPr>
              <a:t>Classification and Prediction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EE35E-FC2D-694E-9A83-4B107F740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7840"/>
            <a:ext cx="9144000" cy="49014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26CA41-0D9C-404F-B3EB-D5D78C357D59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7751687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116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200" b="1" dirty="0">
                <a:latin typeface="Courier" charset="0"/>
                <a:ea typeface="標楷體" charset="-120"/>
              </a:rPr>
              <a:t>#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model_selection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sklearn.metrics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classification_report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solidFill>
                  <a:schemeClr val="accent1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solidFill>
                  <a:schemeClr val="accent1"/>
                </a:solidFill>
                <a:latin typeface="Courier" charset="0"/>
                <a:ea typeface="標楷體" charset="-120"/>
              </a:rPr>
              <a:t>sklearn.metrics</a:t>
            </a:r>
            <a:r>
              <a:rPr lang="en-US" altLang="en-US" sz="2200" b="1" dirty="0">
                <a:solidFill>
                  <a:schemeClr val="accent1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solidFill>
                  <a:schemeClr val="accent1"/>
                </a:solidFill>
                <a:latin typeface="Courier" charset="0"/>
                <a:ea typeface="標楷體" charset="-120"/>
              </a:rPr>
              <a:t>confusion_matrix</a:t>
            </a:r>
            <a:endParaRPr lang="en-US" altLang="en-US" sz="2200" b="1" dirty="0">
              <a:solidFill>
                <a:schemeClr val="accent1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sklearn.metrics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accuracy_score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sklearn.linear_model</a:t>
            </a:r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LogisticRegression</a:t>
            </a:r>
            <a:endParaRPr lang="en-US" altLang="en-US" sz="20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sklearn.tree</a:t>
            </a:r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DecisionTreeClassifier</a:t>
            </a:r>
            <a:endParaRPr lang="en-US" altLang="en-US" sz="22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sklearn.neighbors</a:t>
            </a:r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KNeighborsClassifier</a:t>
            </a:r>
            <a:endParaRPr lang="en-US" altLang="en-US" sz="22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1600" b="1" dirty="0" err="1">
                <a:latin typeface="Courier" charset="0"/>
                <a:ea typeface="標楷體" charset="-120"/>
              </a:rPr>
              <a:t>sklearn.discriminant_analysis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1600" b="1" dirty="0" err="1">
                <a:latin typeface="Courier" charset="0"/>
                <a:ea typeface="標楷體" charset="-120"/>
              </a:rPr>
              <a:t>LinearDiscriminantAnalysis</a:t>
            </a:r>
            <a:endParaRPr lang="en-US" altLang="en-US" sz="16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sklearn.naive_bayes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GaussianNB</a:t>
            </a:r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3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sklearn.svm</a:t>
            </a:r>
            <a:r>
              <a:rPr lang="en-US" altLang="en-US" sz="3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SVC</a:t>
            </a:r>
          </a:p>
          <a:p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sklearn.neural_network</a:t>
            </a:r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MLPClassifier</a:t>
            </a:r>
            <a:endParaRPr lang="en-US" altLang="en-US" sz="20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print("Imported")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1E0E6D-98C9-F747-B1C0-EF61AB932A7D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2146096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DA04A-FD97-1B4F-A182-07EF3ABF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1820"/>
            <a:ext cx="8319618" cy="6352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F8F301-8F4D-AD47-A282-18EE50B02782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8834629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DA04A-FD97-1B4F-A182-07EF3ABF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1820"/>
            <a:ext cx="8319618" cy="6352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BBEE77-C521-A542-BC04-351078BF0A87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6049014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13BE2-5F62-EE45-A78B-9C433D33F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54558"/>
            <a:ext cx="8430962" cy="292913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E2624F2A-0868-874F-BA73-1804D7B82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1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df.corr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6B1A22-86A5-844B-AFA6-D65CA199C562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26171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7"/>
            <a:ext cx="8640960" cy="6245225"/>
          </a:xfrm>
        </p:spPr>
        <p:txBody>
          <a:bodyPr/>
          <a:lstStyle/>
          <a:p>
            <a:r>
              <a:rPr lang="en-US" sz="12000" dirty="0" err="1">
                <a:solidFill>
                  <a:srgbClr val="C00000"/>
                </a:solidFill>
              </a:rPr>
              <a:t>Scikit</a:t>
            </a:r>
            <a:r>
              <a:rPr lang="en-US" sz="12000" dirty="0">
                <a:solidFill>
                  <a:srgbClr val="C00000"/>
                </a:solidFill>
              </a:rPr>
              <a:t>-Learn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5000" dirty="0">
                <a:solidFill>
                  <a:srgbClr val="C00000"/>
                </a:solidFill>
              </a:rPr>
              <a:t>Machine Learning in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201528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70AB-1F05-3C41-A4F0-B8C9E0DF9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3855"/>
            <a:ext cx="9144000" cy="1718797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386294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Split-out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array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df.values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X = array[:,0:4]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Y = array[:,4]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validation_size</a:t>
            </a:r>
            <a:r>
              <a:rPr lang="en-US" altLang="en-US" b="1" dirty="0">
                <a:latin typeface="Courier" charset="0"/>
                <a:ea typeface="標楷體" charset="-120"/>
              </a:rPr>
              <a:t> = 0.20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seed = 7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model_selection.train_test_split</a:t>
            </a:r>
            <a:r>
              <a:rPr lang="en-US" altLang="en-US" b="1" dirty="0">
                <a:latin typeface="Courier" charset="0"/>
                <a:ea typeface="標楷體" charset="-120"/>
              </a:rPr>
              <a:t>(X, Y,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test_size</a:t>
            </a:r>
            <a:r>
              <a:rPr lang="en-US" altLang="en-US" b="1" dirty="0">
                <a:latin typeface="Courier" charset="0"/>
                <a:ea typeface="標楷體" charset="-120"/>
              </a:rPr>
              <a:t>=</a:t>
            </a:r>
            <a:r>
              <a:rPr lang="en-US" altLang="en-US" b="1" dirty="0" err="1">
                <a:latin typeface="Courier" charset="0"/>
                <a:ea typeface="標楷體" charset="-120"/>
              </a:rPr>
              <a:t>validation_size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=seed)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scoring = 'accuracy'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A02A5F-D1C3-6A4F-A858-7614FFBBAE97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7603822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121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Models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models = []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(('LR',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LogisticRegression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(('LDA',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LinearDiscriminantAnalysis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(('KNN',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KNeighborsClassifier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(('DT',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DecisionTreeClassifier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(('NB',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GaussianNB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(('SVM', SVC()))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AB12BF-8B1C-334C-8F74-87C1CF82F84D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13129444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122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evaluate each model in turn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results = []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for name, model in models: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kfold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model_selection.KFold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n_splits</a:t>
            </a:r>
            <a:r>
              <a:rPr lang="en-US" altLang="en-US" b="1" dirty="0">
                <a:latin typeface="Courier" charset="0"/>
                <a:ea typeface="標楷體" charset="-120"/>
              </a:rPr>
              <a:t>=10,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=seed)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model_selection.cross_val_score</a:t>
            </a:r>
            <a:r>
              <a:rPr lang="en-US" altLang="en-US" b="1" dirty="0">
                <a:latin typeface="Courier" charset="0"/>
                <a:ea typeface="標楷體" charset="-120"/>
              </a:rPr>
              <a:t>(model,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, cv=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kfold</a:t>
            </a:r>
            <a:r>
              <a:rPr lang="en-US" altLang="en-US" b="1" dirty="0">
                <a:latin typeface="Courier" charset="0"/>
                <a:ea typeface="標楷體" charset="-120"/>
              </a:rPr>
              <a:t>, scoring=scoring)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results.append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names.append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(name)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msg</a:t>
            </a:r>
            <a:r>
              <a:rPr lang="en-US" altLang="en-US" b="1" dirty="0">
                <a:latin typeface="Courier" charset="0"/>
                <a:ea typeface="標楷體" charset="-120"/>
              </a:rPr>
              <a:t> = "%s: %.4f (%.4f)" % (name,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cv_results.mean</a:t>
            </a:r>
            <a:r>
              <a:rPr lang="en-US" altLang="en-US" b="1" dirty="0">
                <a:latin typeface="Courier" charset="0"/>
                <a:ea typeface="標楷體" charset="-120"/>
              </a:rPr>
              <a:t>(),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cv_results.std</a:t>
            </a:r>
            <a:r>
              <a:rPr lang="en-US" altLang="en-US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msg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7DF95-C206-A74D-8274-E60D1B156650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65730654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33C36-085B-6740-AB59-63F2C980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239"/>
            <a:ext cx="9144000" cy="43155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2C9A45-2529-5D43-89C8-B5FEEDEE46CB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97938839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124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4CCF335-A6FC-5840-94AC-3B701C4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1940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Make predictions on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KNeighborsClassifier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print("%.4f" %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confusion_matrix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print(model)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6CC307-A890-BE4C-ABE4-7DE75E19D18D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96880812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DC5FD-C536-1344-A492-457A84722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45619"/>
            <a:ext cx="8515619" cy="54841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BB0157-FC76-174E-A426-CD9F526B98C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04246248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126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4CCF335-A6FC-5840-94AC-3B701C4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1940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Make predictions on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 = SVC()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print("%.4f" %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confusion_matrix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print(model)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CEB4C3-DE7E-B74F-AC50-1F03388DA5AC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90431749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7DFA8-67AB-9B45-8151-2ABF99398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370683"/>
            <a:ext cx="7632700" cy="52451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77F4573-2E9A-5C4E-A968-44BFFAC1B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41" y="1"/>
            <a:ext cx="8713788" cy="134845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model = SVC()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2120A5-69BE-4E4D-9938-295EE42F573D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5327545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153FB-92A6-A04D-9DF1-248B416E3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577850"/>
            <a:ext cx="8242300" cy="570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EB8F3F-164E-C240-91A1-D72D147B4CB7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76980339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20A67-B432-0645-957A-1F751E9F2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56" y="659952"/>
            <a:ext cx="7807088" cy="56506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81D54F-4DE2-3A4D-8276-6FE9A2F09AA7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225781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8572-07A1-8845-8094-354D34EB9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02850-E1F7-AF49-BE9A-347F822A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08D3E-8E33-F34C-95BF-3C0FF8475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92695"/>
            <a:ext cx="8234264" cy="59046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AF49D2-7BAB-264E-A6B3-BC56FEC71D08}"/>
              </a:ext>
            </a:extLst>
          </p:cNvPr>
          <p:cNvSpPr/>
          <p:nvPr/>
        </p:nvSpPr>
        <p:spPr>
          <a:xfrm>
            <a:off x="3480194" y="6597352"/>
            <a:ext cx="2183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http://scikit-learn.org/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5210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8CE62-AD31-D541-82F5-DC3D5974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819150"/>
            <a:ext cx="8280400" cy="5219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CF3F5F-B1E9-0748-A9E5-EAF403CCB6CD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7813134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5F41B0-BF48-CB41-861B-133D73711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035050"/>
            <a:ext cx="8026400" cy="4787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54FEA1-7058-CB4D-8065-0B0807C6E69E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9018411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464B2-F360-4944-B507-A1090129A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546100"/>
            <a:ext cx="8318500" cy="5765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F91D57-91C9-6344-9243-52BBA0C56A55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8021942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2894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69" y="1308532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019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FF0000"/>
                </a:solidFill>
              </a:rPr>
              <a:t>Scikit</a:t>
            </a:r>
            <a:r>
              <a:rPr lang="en-US" sz="2200" dirty="0">
                <a:solidFill>
                  <a:srgbClr val="FF0000"/>
                </a:solidFill>
              </a:rPr>
              <a:t>-Learn, </a:t>
            </a:r>
            <a:r>
              <a:rPr lang="en-US" sz="2200" dirty="0" err="1">
                <a:solidFill>
                  <a:srgbClr val="FF0000"/>
                </a:solidFill>
              </a:rPr>
              <a:t>Keras</a:t>
            </a:r>
            <a:r>
              <a:rPr lang="en-US" sz="2200" dirty="0">
                <a:solidFill>
                  <a:srgbClr val="FF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2556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7809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7" y="57176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1087395" y="983641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Machine Learning landscape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Machine Learning project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Classification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Models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Vector Machines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 Trees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0"/>
              </a:rPr>
              <a:t>Unsupervised Learning Techniques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2"/>
              </a:rPr>
              <a:t>Training Deep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5"/>
              </a:rPr>
              <a:t>Deep Computer Vision Using Convolutional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6"/>
              </a:rPr>
              <a:t>Processing Sequences Using RNNs and CNNs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7"/>
              </a:rPr>
              <a:t>Natural Language Processing with RNNs and Attention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9"/>
              </a:rPr>
              <a:t>Reinforcement Learning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2745454" y="6610537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5411" y="1115149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892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860AD-3083-D442-A89C-7EE00684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9848"/>
            <a:ext cx="9144000" cy="490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449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22337"/>
          </a:xfrm>
        </p:spPr>
        <p:txBody>
          <a:bodyPr>
            <a:noAutofit/>
          </a:bodyPr>
          <a:lstStyle/>
          <a:p>
            <a:r>
              <a:rPr lang="en-US" altLang="zh-TW" sz="6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  <a:endParaRPr lang="zh-TW" altLang="en-US" sz="60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8307" name="內容版面配置區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545137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Supervised Learning </a:t>
            </a:r>
          </a:p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Classification and Prediction</a:t>
            </a:r>
          </a:p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Decision Tree (DT)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Information Gain (IG)</a:t>
            </a:r>
          </a:p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Support Vector Machine (SVM)</a:t>
            </a:r>
          </a:p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Mining Evaluation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Accuracy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Precision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Recall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F1 score (F-measure) (F-score)</a:t>
            </a:r>
          </a:p>
          <a:p>
            <a:endParaRPr lang="en-US" altLang="zh-TW" dirty="0">
              <a:latin typeface="Calibri" charset="0"/>
              <a:ea typeface="標楷體" charset="-120"/>
            </a:endParaRPr>
          </a:p>
          <a:p>
            <a:endParaRPr lang="en-US" altLang="zh-TW" dirty="0">
              <a:latin typeface="Calibri" charset="0"/>
              <a:ea typeface="標楷體" charset="-120"/>
            </a:endParaRPr>
          </a:p>
          <a:p>
            <a:endParaRPr lang="en-US" altLang="zh-TW" dirty="0">
              <a:latin typeface="Calibri" charset="0"/>
              <a:ea typeface="標楷體" charset="-120"/>
            </a:endParaRPr>
          </a:p>
        </p:txBody>
      </p:sp>
      <p:sp>
        <p:nvSpPr>
          <p:cNvPr id="9830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C2D1DF9-9518-C645-AF28-B68D86E73EE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1112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4754" name="內容版面配置區 2"/>
          <p:cNvSpPr>
            <a:spLocks noGrp="1"/>
          </p:cNvSpPr>
          <p:nvPr>
            <p:ph idx="1"/>
          </p:nvPr>
        </p:nvSpPr>
        <p:spPr>
          <a:xfrm>
            <a:off x="179388" y="764704"/>
            <a:ext cx="8785225" cy="5977409"/>
          </a:xfrm>
        </p:spPr>
        <p:txBody>
          <a:bodyPr>
            <a:normAutofit/>
          </a:bodyPr>
          <a:lstStyle/>
          <a:p>
            <a:r>
              <a:rPr lang="en-US" altLang="zh-TW" sz="1800" dirty="0">
                <a:latin typeface="Calibri" charset="0"/>
                <a:ea typeface="標楷體" charset="-120"/>
              </a:rPr>
              <a:t>Jiawei Han and Micheline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Kamber</a:t>
            </a:r>
            <a:r>
              <a:rPr lang="en-US" altLang="zh-TW" sz="1800" dirty="0">
                <a:latin typeface="Calibri" charset="0"/>
                <a:ea typeface="標楷體" charset="-120"/>
              </a:rPr>
              <a:t> (2006), Data Mining: Concepts and Techniques, Second Edition, Elsevier, 2006. </a:t>
            </a: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Jiawei Han, Micheline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Kamber</a:t>
            </a:r>
            <a:r>
              <a:rPr lang="en-US" altLang="zh-TW" sz="1800" dirty="0">
                <a:latin typeface="Calibri" charset="0"/>
                <a:ea typeface="標楷體" charset="-120"/>
              </a:rPr>
              <a:t> and Jian Pei (2011), Data Mining: Concepts and Techniques, Third Edition, Morgan Kaufmann  2011.</a:t>
            </a: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Efraim Turban, Ramesh Sharda,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Dursun</a:t>
            </a:r>
            <a:r>
              <a:rPr lang="en-US" altLang="zh-TW" sz="1800" dirty="0">
                <a:latin typeface="Calibri" charset="0"/>
                <a:ea typeface="標楷體" charset="-120"/>
              </a:rPr>
              <a:t>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Delen</a:t>
            </a:r>
            <a:r>
              <a:rPr lang="en-US" altLang="zh-TW" sz="1800" dirty="0">
                <a:latin typeface="Calibri" charset="0"/>
                <a:ea typeface="標楷體" charset="-120"/>
              </a:rPr>
              <a:t> (2011), Decision Support and Business Intelligence Systems, Ninth Edition, Pearson.</a:t>
            </a:r>
          </a:p>
          <a:p>
            <a:r>
              <a:rPr lang="en-US" altLang="zh-TW" sz="1800" dirty="0">
                <a:ea typeface="標楷體" panose="03000509000000000000" pitchFamily="49" charset="-120"/>
                <a:cs typeface="標楷體" panose="03000509000000000000" pitchFamily="49" charset="-120"/>
              </a:rPr>
              <a:t>Ramesh Sharda, </a:t>
            </a:r>
            <a:r>
              <a:rPr lang="en-US" altLang="zh-TW" sz="1800" dirty="0" err="1">
                <a:ea typeface="標楷體" panose="03000509000000000000" pitchFamily="49" charset="-120"/>
                <a:cs typeface="標楷體" panose="03000509000000000000" pitchFamily="49" charset="-120"/>
              </a:rPr>
              <a:t>Dursun</a:t>
            </a:r>
            <a:r>
              <a:rPr lang="en-US" altLang="zh-TW" sz="1800" dirty="0">
                <a:ea typeface="標楷體" panose="03000509000000000000" pitchFamily="49" charset="-120"/>
                <a:cs typeface="標楷體" panose="03000509000000000000" pitchFamily="49" charset="-120"/>
              </a:rPr>
              <a:t> </a:t>
            </a:r>
            <a:r>
              <a:rPr lang="en-US" altLang="zh-TW" sz="1800" dirty="0" err="1">
                <a:ea typeface="標楷體" panose="03000509000000000000" pitchFamily="49" charset="-120"/>
                <a:cs typeface="標楷體" panose="03000509000000000000" pitchFamily="49" charset="-120"/>
              </a:rPr>
              <a:t>Delen</a:t>
            </a:r>
            <a:r>
              <a:rPr lang="en-US" altLang="zh-TW" sz="1800" dirty="0">
                <a:ea typeface="標楷體" panose="03000509000000000000" pitchFamily="49" charset="-120"/>
                <a:cs typeface="標楷體" panose="03000509000000000000" pitchFamily="49" charset="-120"/>
              </a:rPr>
              <a:t>, and Efraim Turban (2017), Business Intelligence, Analytics, and Data Science: A Managerial Perspective, 4th Edition, Pearson.</a:t>
            </a:r>
          </a:p>
          <a:p>
            <a:r>
              <a:rPr lang="en-US" altLang="zh-TW" sz="1800" dirty="0">
                <a:ea typeface="標楷體" panose="03000509000000000000" pitchFamily="49" charset="-120"/>
                <a:cs typeface="標楷體" panose="03000509000000000000" pitchFamily="49" charset="-120"/>
              </a:rPr>
              <a:t>Jake </a:t>
            </a:r>
            <a:r>
              <a:rPr lang="en-US" altLang="zh-TW" sz="1800" dirty="0" err="1">
                <a:ea typeface="標楷體" panose="03000509000000000000" pitchFamily="49" charset="-120"/>
                <a:cs typeface="標楷體" panose="03000509000000000000" pitchFamily="49" charset="-120"/>
              </a:rPr>
              <a:t>VanderPlas</a:t>
            </a:r>
            <a:r>
              <a:rPr lang="en-US" altLang="zh-TW" sz="1800" dirty="0">
                <a:ea typeface="標楷體" panose="03000509000000000000" pitchFamily="49" charset="-120"/>
                <a:cs typeface="標楷體" panose="03000509000000000000" pitchFamily="49" charset="-120"/>
              </a:rPr>
              <a:t> (2016), Python Data Science Handbook: Essential Tools for Working with Data, O'Reilly Media.</a:t>
            </a:r>
          </a:p>
          <a:p>
            <a:r>
              <a:rPr lang="en-US" sz="1800" dirty="0"/>
              <a:t>Robert Layton (2017), Learning Data Mining with Python - Second Edition, </a:t>
            </a:r>
            <a:r>
              <a:rPr lang="en-US" sz="1800" dirty="0" err="1"/>
              <a:t>Packt</a:t>
            </a:r>
            <a:r>
              <a:rPr lang="en-US" sz="1800" dirty="0"/>
              <a:t> Publishing.</a:t>
            </a:r>
          </a:p>
          <a:p>
            <a:r>
              <a:rPr lang="en-US" sz="1800" dirty="0"/>
              <a:t>Wes McKinney (2017), "Python for Data Analysis: Data Wrangling with Pandas, NumPy, and </a:t>
            </a:r>
            <a:r>
              <a:rPr lang="en-US" sz="1800" dirty="0" err="1"/>
              <a:t>IPython</a:t>
            </a:r>
            <a:r>
              <a:rPr lang="en-US" sz="1800" dirty="0"/>
              <a:t>", 2nd Edition, O'Reilly Media.</a:t>
            </a:r>
          </a:p>
          <a:p>
            <a:r>
              <a:rPr lang="en-US" sz="1800" dirty="0" err="1"/>
              <a:t>Aurélien</a:t>
            </a:r>
            <a:r>
              <a:rPr lang="en-US" sz="1800" dirty="0"/>
              <a:t> </a:t>
            </a:r>
            <a:r>
              <a:rPr lang="en-US" sz="1800" dirty="0" err="1"/>
              <a:t>Géron</a:t>
            </a:r>
            <a:r>
              <a:rPr lang="en-US" sz="1800" dirty="0"/>
              <a:t> (2019), Hands-On Machine Learning with Scikit-Learn, </a:t>
            </a:r>
            <a:r>
              <a:rPr lang="en-US" sz="1800" dirty="0" err="1"/>
              <a:t>Keras</a:t>
            </a:r>
            <a:r>
              <a:rPr lang="en-US" sz="1800" dirty="0"/>
              <a:t>, and TensorFlow: Concepts, Tools, and Techniques to Build Intelligent Systems, 2nd Edition, O’Reilly Media.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800" dirty="0">
                <a:hlinkClick r:id="rId2"/>
              </a:rPr>
              <a:t>https://github.com/wesm/pydata-book</a:t>
            </a:r>
            <a:endParaRPr lang="en-US" sz="1800" dirty="0"/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Min-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800" dirty="0">
                <a:latin typeface="Calibri" charset="0"/>
                <a:ea typeface="標楷體" charset="-120"/>
              </a:rPr>
              <a:t> Day (2021), Python 101, </a:t>
            </a:r>
            <a:r>
              <a:rPr lang="en-US" altLang="zh-TW" sz="18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800" dirty="0"/>
          </a:p>
          <a:p>
            <a:endParaRPr lang="en-US" sz="1600" dirty="0"/>
          </a:p>
          <a:p>
            <a:endParaRPr lang="zh-TW" altLang="en-US" sz="1600" dirty="0">
              <a:latin typeface="Calibri" charset="0"/>
              <a:ea typeface="標楷體" charset="-120"/>
            </a:endParaRPr>
          </a:p>
          <a:p>
            <a:endParaRPr lang="zh-TW" altLang="en-US" sz="1600" dirty="0">
              <a:latin typeface="Calibri" charset="0"/>
              <a:ea typeface="標楷體" charset="-120"/>
            </a:endParaRPr>
          </a:p>
        </p:txBody>
      </p:sp>
      <p:sp>
        <p:nvSpPr>
          <p:cNvPr id="747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4478E0-40E6-DF40-A191-6720D0B129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58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8" y="0"/>
            <a:ext cx="8507288" cy="82317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823177"/>
            <a:ext cx="9144000" cy="56966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1620180" y="6563925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78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8" y="0"/>
            <a:ext cx="8507288" cy="82317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" r="27021" b="49594"/>
          <a:stretch/>
        </p:blipFill>
        <p:spPr>
          <a:xfrm>
            <a:off x="210065" y="1736190"/>
            <a:ext cx="8652091" cy="3872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1620180" y="6563925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95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8" y="0"/>
            <a:ext cx="8507288" cy="82317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05" r="685" b="41534"/>
          <a:stretch/>
        </p:blipFill>
        <p:spPr>
          <a:xfrm>
            <a:off x="517056" y="823177"/>
            <a:ext cx="8251063" cy="5627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1620180" y="6563925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15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8" y="0"/>
            <a:ext cx="8507288" cy="82317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" t="37529" r="45540" b="4006"/>
          <a:stretch/>
        </p:blipFill>
        <p:spPr>
          <a:xfrm>
            <a:off x="517056" y="823177"/>
            <a:ext cx="8251063" cy="5627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1620180" y="6563925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82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05800" cy="5029200"/>
          </a:xfrm>
        </p:spPr>
        <p:txBody>
          <a:bodyPr lIns="92075" tIns="46038" rIns="92075" bIns="46038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zh-TW" sz="2400">
                <a:solidFill>
                  <a:schemeClr val="hlink"/>
                </a:solidFill>
                <a:latin typeface="Calibri" charset="0"/>
                <a:ea typeface="新細明體" charset="-120"/>
              </a:rPr>
              <a:t>Classification</a:t>
            </a:r>
            <a:r>
              <a:rPr lang="en-US" altLang="zh-TW" sz="2000">
                <a:latin typeface="Calibri" charset="0"/>
                <a:ea typeface="新細明體" charset="-120"/>
              </a:rPr>
              <a:t>  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predicts </a:t>
            </a: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新細明體" charset="-120"/>
              </a:rPr>
              <a:t>categorical class </a:t>
            </a:r>
            <a:r>
              <a:rPr lang="en-US" altLang="zh-TW" sz="2400">
                <a:latin typeface="Calibri" charset="0"/>
                <a:ea typeface="新細明體" charset="-120"/>
              </a:rPr>
              <a:t>labels (discrete or nominal)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classifies data (constructs a model) based on the training set and the values (</a:t>
            </a:r>
            <a:r>
              <a:rPr lang="en-US" altLang="zh-TW" sz="2400">
                <a:solidFill>
                  <a:schemeClr val="hlink"/>
                </a:solidFill>
                <a:latin typeface="Calibri" charset="0"/>
                <a:ea typeface="新細明體" charset="-120"/>
              </a:rPr>
              <a:t>class labels</a:t>
            </a:r>
            <a:r>
              <a:rPr lang="en-US" altLang="zh-TW" sz="2400">
                <a:latin typeface="Calibri" charset="0"/>
                <a:ea typeface="新細明體" charset="-120"/>
              </a:rPr>
              <a:t>) in a classifying attribute and uses it in classifying new data</a:t>
            </a:r>
          </a:p>
          <a:p>
            <a:pPr>
              <a:lnSpc>
                <a:spcPct val="90000"/>
              </a:lnSpc>
            </a:pPr>
            <a:r>
              <a:rPr lang="en-US" altLang="zh-TW" sz="2400">
                <a:solidFill>
                  <a:schemeClr val="hlink"/>
                </a:solidFill>
                <a:latin typeface="Calibri" charset="0"/>
                <a:ea typeface="新細明體" charset="-120"/>
              </a:rPr>
              <a:t>Prediction  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models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-120"/>
              </a:rPr>
              <a:t>continuous-valued </a:t>
            </a:r>
            <a:r>
              <a:rPr lang="en-US" altLang="zh-TW" sz="2400">
                <a:latin typeface="Calibri" charset="0"/>
                <a:ea typeface="新細明體" charset="-120"/>
              </a:rPr>
              <a:t>functions</a:t>
            </a:r>
          </a:p>
          <a:p>
            <a:pPr lvl="2">
              <a:lnSpc>
                <a:spcPct val="90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 i.e., predicts unknown or missing values </a:t>
            </a:r>
          </a:p>
          <a:p>
            <a:pPr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Typical applications</a:t>
            </a:r>
          </a:p>
          <a:p>
            <a:pPr lvl="1">
              <a:lnSpc>
                <a:spcPct val="90000"/>
              </a:lnSpc>
              <a:buClr>
                <a:srgbClr val="0000CC"/>
              </a:buClr>
            </a:pPr>
            <a:r>
              <a:rPr lang="en-US" altLang="zh-TW" sz="2400">
                <a:latin typeface="Calibri" charset="0"/>
                <a:ea typeface="新細明體" charset="-120"/>
              </a:rPr>
              <a:t>Credit approval</a:t>
            </a:r>
          </a:p>
          <a:p>
            <a:pPr lvl="1">
              <a:lnSpc>
                <a:spcPct val="90000"/>
              </a:lnSpc>
              <a:buClr>
                <a:srgbClr val="0000CC"/>
              </a:buClr>
            </a:pPr>
            <a:r>
              <a:rPr lang="en-US" altLang="zh-TW" sz="2400">
                <a:latin typeface="Calibri" charset="0"/>
                <a:ea typeface="新細明體" charset="-120"/>
              </a:rPr>
              <a:t>Target marketing</a:t>
            </a:r>
          </a:p>
          <a:p>
            <a:pPr lvl="1">
              <a:lnSpc>
                <a:spcPct val="90000"/>
              </a:lnSpc>
              <a:buClr>
                <a:srgbClr val="0000CC"/>
              </a:buClr>
            </a:pPr>
            <a:r>
              <a:rPr lang="en-US" altLang="zh-TW" sz="2400">
                <a:latin typeface="Calibri" charset="0"/>
                <a:ea typeface="新細明體" charset="-120"/>
              </a:rPr>
              <a:t>Medical diagnosis</a:t>
            </a:r>
          </a:p>
          <a:p>
            <a:pPr lvl="1">
              <a:lnSpc>
                <a:spcPct val="90000"/>
              </a:lnSpc>
              <a:buClr>
                <a:srgbClr val="0000CC"/>
              </a:buClr>
            </a:pPr>
            <a:r>
              <a:rPr lang="en-US" altLang="zh-TW" sz="2400">
                <a:latin typeface="Calibri" charset="0"/>
                <a:ea typeface="新細明體" charset="-120"/>
              </a:rPr>
              <a:t>Fraud detection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305800" cy="819150"/>
          </a:xfrm>
        </p:spPr>
        <p:txBody>
          <a:bodyPr lIns="92075" tIns="46038" rIns="92075" bIns="46038"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Classification vs. Prediction</a:t>
            </a:r>
          </a:p>
        </p:txBody>
      </p:sp>
      <p:sp>
        <p:nvSpPr>
          <p:cNvPr id="1434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B973342-7542-6D44-8975-E071662771D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4341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245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dirty="0">
                <a:solidFill>
                  <a:schemeClr val="accent1"/>
                </a:solidFill>
              </a:rPr>
              <a:t>Data Mining Methods: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Classification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68313" y="1557338"/>
            <a:ext cx="8424862" cy="4800600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dirty="0">
                <a:ea typeface="新細明體" pitchFamily="18" charset="-120"/>
              </a:rPr>
              <a:t>Most frequently used DM method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dirty="0">
                <a:ea typeface="新細明體" pitchFamily="18" charset="-120"/>
              </a:rPr>
              <a:t>Part of the </a:t>
            </a:r>
            <a:r>
              <a:rPr lang="en-US" altLang="zh-TW" dirty="0">
                <a:solidFill>
                  <a:schemeClr val="accent1"/>
                </a:solidFill>
                <a:ea typeface="新細明體" pitchFamily="18" charset="-120"/>
              </a:rPr>
              <a:t>machine-learning</a:t>
            </a:r>
            <a:r>
              <a:rPr lang="en-US" altLang="zh-TW" dirty="0">
                <a:ea typeface="新細明體" pitchFamily="18" charset="-120"/>
              </a:rPr>
              <a:t> family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dirty="0">
                <a:ea typeface="新細明體" pitchFamily="18" charset="-120"/>
              </a:rPr>
              <a:t>Employ </a:t>
            </a:r>
            <a:r>
              <a:rPr lang="en-US" altLang="zh-TW" dirty="0">
                <a:solidFill>
                  <a:schemeClr val="accent1"/>
                </a:solidFill>
                <a:ea typeface="新細明體" pitchFamily="18" charset="-120"/>
              </a:rPr>
              <a:t>supervised learning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dirty="0">
                <a:solidFill>
                  <a:schemeClr val="accent1"/>
                </a:solidFill>
                <a:ea typeface="新細明體" pitchFamily="18" charset="-120"/>
              </a:rPr>
              <a:t>Learn from past data</a:t>
            </a:r>
            <a:r>
              <a:rPr lang="en-US" altLang="zh-TW" dirty="0">
                <a:ea typeface="新細明體" pitchFamily="18" charset="-120"/>
              </a:rPr>
              <a:t>,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ea typeface="新細明體" pitchFamily="18" charset="-120"/>
              </a:rPr>
              <a:t>classify new data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dirty="0">
                <a:ea typeface="新細明體" pitchFamily="18" charset="-120"/>
              </a:rPr>
              <a:t>The output variable is </a:t>
            </a:r>
            <a:r>
              <a:rPr lang="en-US" altLang="zh-TW" dirty="0">
                <a:solidFill>
                  <a:schemeClr val="accent1"/>
                </a:solidFill>
                <a:ea typeface="新細明體" pitchFamily="18" charset="-120"/>
              </a:rPr>
              <a:t>categorical </a:t>
            </a:r>
            <a:br>
              <a:rPr lang="en-US" altLang="zh-TW" dirty="0">
                <a:solidFill>
                  <a:schemeClr val="accent1"/>
                </a:solidFill>
                <a:ea typeface="新細明體" pitchFamily="18" charset="-120"/>
              </a:rPr>
            </a:br>
            <a:r>
              <a:rPr lang="en-US" altLang="zh-TW" dirty="0">
                <a:solidFill>
                  <a:schemeClr val="accent1"/>
                </a:solidFill>
                <a:ea typeface="新細明體" pitchFamily="18" charset="-120"/>
              </a:rPr>
              <a:t>(nominal or ordinal)</a:t>
            </a:r>
            <a:r>
              <a:rPr lang="en-US" altLang="zh-TW" dirty="0">
                <a:ea typeface="新細明體" pitchFamily="18" charset="-120"/>
              </a:rPr>
              <a:t> in nature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dirty="0">
                <a:solidFill>
                  <a:srgbClr val="FF3300"/>
                </a:solidFill>
                <a:ea typeface="新細明體" pitchFamily="18" charset="-120"/>
              </a:rPr>
              <a:t>Classification versus regression?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dirty="0">
                <a:solidFill>
                  <a:srgbClr val="FF3300"/>
                </a:solidFill>
                <a:ea typeface="新細明體" pitchFamily="18" charset="-120"/>
              </a:rPr>
              <a:t>Classification versus clustering? </a:t>
            </a:r>
          </a:p>
        </p:txBody>
      </p:sp>
      <p:sp>
        <p:nvSpPr>
          <p:cNvPr id="15364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1536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BE1C050-3C46-9F4F-B291-4A4DB849323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1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117BF9-E659-A94D-8B39-CD0A833DB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  2021/02/23  </a:t>
            </a:r>
            <a:r>
              <a:rPr lang="zh-TW" altLang="en-US" sz="2400" dirty="0"/>
              <a:t>資料探勘介紹 </a:t>
            </a:r>
            <a:r>
              <a:rPr lang="en-US" altLang="zh-TW" sz="2400" dirty="0"/>
              <a:t>(Introduction to data mining)</a:t>
            </a:r>
          </a:p>
          <a:p>
            <a:pPr marL="0" indent="0">
              <a:buNone/>
            </a:pPr>
            <a:r>
              <a:rPr lang="en-US" altLang="zh-TW" sz="2400" dirty="0"/>
              <a:t>2  2021/03/02  ABC</a:t>
            </a:r>
            <a:r>
              <a:rPr lang="zh-TW" altLang="en-US" sz="2400" dirty="0"/>
              <a:t>：人工智慧，大數據，雲端運算 </a:t>
            </a:r>
            <a:br>
              <a:rPr lang="en-US" altLang="zh-TW" sz="2400" dirty="0"/>
            </a:br>
            <a:r>
              <a:rPr lang="en-US" altLang="zh-TW" sz="2400" dirty="0"/>
              <a:t>                            (ABC: AI, Big Data, Cloud Computing)</a:t>
            </a:r>
          </a:p>
          <a:p>
            <a:pPr marL="0" indent="0">
              <a:buNone/>
            </a:pPr>
            <a:r>
              <a:rPr lang="en-US" altLang="zh-TW" sz="2400" dirty="0"/>
              <a:t>3  2021/03/09  Python</a:t>
            </a:r>
            <a:r>
              <a:rPr lang="zh-TW" altLang="en-US" sz="2400" dirty="0"/>
              <a:t>資料探勘的基礎 </a:t>
            </a:r>
            <a:br>
              <a:rPr lang="en-US" altLang="zh-TW" sz="2400" dirty="0"/>
            </a:br>
            <a:r>
              <a:rPr lang="en-US" altLang="zh-TW" sz="2400" dirty="0"/>
              <a:t>                            (Foundations of Data Mining in Python)</a:t>
            </a:r>
          </a:p>
          <a:p>
            <a:pPr marL="0" indent="0">
              <a:buNone/>
            </a:pPr>
            <a:r>
              <a:rPr lang="en-US" altLang="zh-TW" sz="2400" dirty="0"/>
              <a:t>4  2021/03/16  </a:t>
            </a:r>
            <a:r>
              <a:rPr lang="zh-TW" altLang="en-US" sz="2400" dirty="0"/>
              <a:t>資料科學與資料探勘：</a:t>
            </a:r>
            <a:r>
              <a:rPr lang="zh-TW" altLang="en-US" sz="2000" dirty="0"/>
              <a:t>發現，分析，可視化和呈現數據</a:t>
            </a:r>
            <a:br>
              <a:rPr lang="en-US" altLang="zh-TW" sz="1800" dirty="0"/>
            </a:br>
            <a:r>
              <a:rPr lang="en-US" altLang="zh-TW" sz="1800" dirty="0"/>
              <a:t>                                     </a:t>
            </a:r>
            <a:r>
              <a:rPr lang="en-US" altLang="zh-TW" sz="2400" dirty="0"/>
              <a:t>(Data Science and Data Mining: </a:t>
            </a:r>
            <a:br>
              <a:rPr lang="en-US" altLang="zh-TW" sz="2400" dirty="0"/>
            </a:br>
            <a:r>
              <a:rPr lang="en-US" altLang="zh-TW" sz="2400" dirty="0"/>
              <a:t>                             </a:t>
            </a:r>
            <a:r>
              <a:rPr lang="en-US" altLang="zh-TW" sz="2200" dirty="0"/>
              <a:t>Discovering, Analyzing, Visualizing and Presenting Data)</a:t>
            </a:r>
          </a:p>
          <a:p>
            <a:pPr marL="0" indent="0">
              <a:buNone/>
            </a:pPr>
            <a:r>
              <a:rPr lang="en-US" altLang="zh-TW" sz="2400" dirty="0"/>
              <a:t>5  2021/03/23  </a:t>
            </a:r>
            <a:r>
              <a:rPr lang="zh-TW" altLang="en-US" sz="2400" dirty="0"/>
              <a:t>非監督學習：關聯分析，購物籃分析</a:t>
            </a:r>
            <a:br>
              <a:rPr lang="en-US" altLang="zh-TW" sz="2400" dirty="0"/>
            </a:br>
            <a:r>
              <a:rPr lang="en-US" altLang="zh-TW" sz="2400" dirty="0"/>
              <a:t>    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(Unsupervised Learning: Association Analysis, </a:t>
            </a:r>
            <a:br>
              <a:rPr lang="en-US" altLang="zh-TW" sz="2400" dirty="0"/>
            </a:br>
            <a:r>
              <a:rPr lang="en-US" altLang="zh-TW" sz="2400" dirty="0"/>
              <a:t>                              Market Basket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6  2021/03/30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資料探勘個案研究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(Case Study on Data Mining I)</a:t>
            </a:r>
          </a:p>
        </p:txBody>
      </p:sp>
    </p:spTree>
    <p:extLst>
      <p:ext uri="{BB962C8B-B14F-4D97-AF65-F5344CB8AC3E}">
        <p14:creationId xmlns:p14="http://schemas.microsoft.com/office/powerpoint/2010/main" val="449283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9600" cy="922338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Classification Techniques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545137"/>
          </a:xfrm>
        </p:spPr>
        <p:txBody>
          <a:bodyPr/>
          <a:lstStyle/>
          <a:p>
            <a:pPr eaLnBrk="1" hangingPunct="1"/>
            <a:r>
              <a:rPr lang="en-US" altLang="zh-TW" b="1">
                <a:solidFill>
                  <a:srgbClr val="FF0000"/>
                </a:solidFill>
                <a:latin typeface="Calibri" charset="0"/>
                <a:ea typeface="新細明體" charset="-120"/>
              </a:rPr>
              <a:t>Decision Tree analysis (DT)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Statistical analysis</a:t>
            </a:r>
          </a:p>
          <a:p>
            <a:pPr eaLnBrk="1" hangingPunct="1"/>
            <a:r>
              <a:rPr lang="en-US" altLang="zh-TW" b="1">
                <a:solidFill>
                  <a:srgbClr val="FF0000"/>
                </a:solidFill>
                <a:latin typeface="Calibri" charset="0"/>
                <a:ea typeface="新細明體" charset="-120"/>
              </a:rPr>
              <a:t>Neural networks (NN)</a:t>
            </a:r>
          </a:p>
          <a:p>
            <a:pPr eaLnBrk="1" hangingPunct="1"/>
            <a:r>
              <a:rPr lang="en-US" altLang="zh-TW" b="1">
                <a:solidFill>
                  <a:srgbClr val="FF0000"/>
                </a:solidFill>
                <a:latin typeface="Calibri" charset="0"/>
                <a:ea typeface="新細明體" charset="-120"/>
              </a:rPr>
              <a:t>Deep Learning (DL)</a:t>
            </a:r>
          </a:p>
          <a:p>
            <a:pPr eaLnBrk="1" hangingPunct="1"/>
            <a:r>
              <a:rPr lang="en-US" altLang="zh-TW" b="1">
                <a:solidFill>
                  <a:srgbClr val="FF0000"/>
                </a:solidFill>
                <a:latin typeface="Calibri" charset="0"/>
                <a:ea typeface="新細明體" charset="-120"/>
              </a:rPr>
              <a:t>Support Vector Machines (SVM)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Case-based reasoning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Bayesian classifiers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Genetic algorithms (GA)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Rough sets</a:t>
            </a:r>
          </a:p>
        </p:txBody>
      </p:sp>
      <p:sp>
        <p:nvSpPr>
          <p:cNvPr id="16388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1638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3E27ECB-4464-0D48-819B-4D208ECFE2D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5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Example of Classification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457200" y="836613"/>
            <a:ext cx="8435975" cy="5688012"/>
          </a:xfrm>
        </p:spPr>
        <p:txBody>
          <a:bodyPr>
            <a:normAutofit lnSpcReduction="10000"/>
          </a:bodyPr>
          <a:lstStyle/>
          <a:p>
            <a:r>
              <a:rPr lang="en-US" altLang="zh-TW" sz="2400">
                <a:latin typeface="Calibri" charset="0"/>
                <a:ea typeface="標楷體" charset="-120"/>
              </a:rPr>
              <a:t>Loan Application Data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Which loan applicants are “safe” and which are “risky” for the bank?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“Safe” or “risky” for load application data</a:t>
            </a:r>
          </a:p>
          <a:p>
            <a:r>
              <a:rPr lang="en-US" altLang="zh-TW" sz="2400">
                <a:latin typeface="Calibri" charset="0"/>
                <a:ea typeface="標楷體" charset="-120"/>
              </a:rPr>
              <a:t>Marketing Data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Whether a customer with a given profile will buy a new computer?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“yes” or “no” for marketing data</a:t>
            </a:r>
          </a:p>
          <a:p>
            <a:r>
              <a:rPr lang="en-US" altLang="zh-TW" sz="2400" b="1">
                <a:solidFill>
                  <a:srgbClr val="FF0000"/>
                </a:solidFill>
                <a:latin typeface="Calibri" charset="0"/>
                <a:ea typeface="標楷體" charset="-120"/>
              </a:rPr>
              <a:t>Classification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Data analysis task</a:t>
            </a:r>
            <a:endParaRPr lang="en-US" altLang="zh-TW" sz="2400" b="1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A model or </a:t>
            </a:r>
            <a:r>
              <a:rPr lang="en-US" altLang="zh-TW" sz="2400" b="1">
                <a:solidFill>
                  <a:srgbClr val="FF0000"/>
                </a:solidFill>
                <a:latin typeface="Calibri" charset="0"/>
                <a:ea typeface="標楷體" charset="-120"/>
              </a:rPr>
              <a:t>Classifier</a:t>
            </a:r>
            <a:r>
              <a:rPr lang="en-US" altLang="zh-TW" sz="2400">
                <a:latin typeface="Calibri" charset="0"/>
                <a:ea typeface="標楷體" charset="-120"/>
              </a:rPr>
              <a:t> is constructed to predict categorical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標楷體" charset="-120"/>
              </a:rPr>
              <a:t>labels</a:t>
            </a:r>
          </a:p>
          <a:p>
            <a:pPr lvl="2"/>
            <a:r>
              <a:rPr lang="en-US" altLang="zh-TW" sz="2000">
                <a:solidFill>
                  <a:srgbClr val="FF0000"/>
                </a:solidFill>
                <a:latin typeface="Calibri" charset="0"/>
                <a:ea typeface="標楷體" charset="-120"/>
              </a:rPr>
              <a:t>Labels: “safe” or “risky”; “yes” or “no”; </a:t>
            </a:r>
            <a:br>
              <a:rPr lang="en-US" altLang="zh-TW" sz="2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000">
                <a:solidFill>
                  <a:srgbClr val="FF0000"/>
                </a:solidFill>
                <a:latin typeface="Calibri" charset="0"/>
                <a:ea typeface="標楷體" charset="-120"/>
              </a:rPr>
              <a:t>“treatment A”, “treatment B”, “treatment C”</a:t>
            </a:r>
          </a:p>
          <a:p>
            <a:pPr lvl="1"/>
            <a:endParaRPr lang="en-US" altLang="zh-TW" sz="2400">
              <a:latin typeface="Calibri" charset="0"/>
              <a:ea typeface="標楷體" charset="-120"/>
            </a:endParaRPr>
          </a:p>
          <a:p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C0A67B-E7AD-A74C-AF70-CB7C913C295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7413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15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What Is Prediction?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610600" cy="5181600"/>
          </a:xfrm>
        </p:spPr>
        <p:txBody>
          <a:bodyPr/>
          <a:lstStyle/>
          <a:p>
            <a:r>
              <a:rPr lang="en-US" altLang="zh-TW" sz="2000">
                <a:latin typeface="Calibri" charset="0"/>
                <a:ea typeface="新細明體" charset="-120"/>
              </a:rPr>
              <a:t>(Numerical) prediction is similar to classification</a:t>
            </a:r>
          </a:p>
          <a:p>
            <a:pPr lvl="1"/>
            <a:r>
              <a:rPr lang="en-US" altLang="zh-TW" sz="2000">
                <a:latin typeface="Calibri" charset="0"/>
                <a:ea typeface="新細明體" charset="-120"/>
              </a:rPr>
              <a:t>construct a model</a:t>
            </a:r>
          </a:p>
          <a:p>
            <a:pPr lvl="1"/>
            <a:r>
              <a:rPr lang="en-US" altLang="zh-TW" sz="2000">
                <a:latin typeface="Calibri" charset="0"/>
                <a:ea typeface="新細明體" charset="-120"/>
              </a:rPr>
              <a:t>use model to predict continuous or ordered  value for a given input</a:t>
            </a:r>
          </a:p>
          <a:p>
            <a:r>
              <a:rPr lang="en-US" altLang="zh-TW" sz="2000">
                <a:latin typeface="Calibri" charset="0"/>
                <a:ea typeface="新細明體" charset="-120"/>
              </a:rPr>
              <a:t>Prediction is different from classification</a:t>
            </a:r>
          </a:p>
          <a:p>
            <a:pPr lvl="1"/>
            <a:r>
              <a:rPr lang="en-US" altLang="zh-TW" sz="2000">
                <a:solidFill>
                  <a:schemeClr val="accent1"/>
                </a:solidFill>
                <a:latin typeface="Calibri" charset="0"/>
                <a:ea typeface="新細明體" charset="-120"/>
              </a:rPr>
              <a:t>Classification</a:t>
            </a:r>
            <a:r>
              <a:rPr lang="en-US" altLang="zh-TW" sz="2000">
                <a:latin typeface="Calibri" charset="0"/>
                <a:ea typeface="新細明體" charset="-120"/>
              </a:rPr>
              <a:t> refers to predict </a:t>
            </a:r>
            <a:r>
              <a:rPr lang="en-US" altLang="zh-TW" sz="2000">
                <a:solidFill>
                  <a:srgbClr val="4F81BD"/>
                </a:solidFill>
                <a:latin typeface="Calibri" charset="0"/>
                <a:ea typeface="新細明體" charset="-120"/>
              </a:rPr>
              <a:t>categorical class</a:t>
            </a:r>
            <a:r>
              <a:rPr lang="en-US" altLang="zh-TW" sz="2000">
                <a:latin typeface="Calibri" charset="0"/>
                <a:ea typeface="新細明體" charset="-120"/>
              </a:rPr>
              <a:t> label</a:t>
            </a:r>
          </a:p>
          <a:p>
            <a:pPr lvl="1"/>
            <a:r>
              <a:rPr lang="en-US" altLang="zh-TW" sz="2000">
                <a:solidFill>
                  <a:srgbClr val="FF0000"/>
                </a:solidFill>
                <a:latin typeface="Calibri" charset="0"/>
                <a:ea typeface="新細明體" charset="-120"/>
              </a:rPr>
              <a:t>Prediction</a:t>
            </a:r>
            <a:r>
              <a:rPr lang="en-US" altLang="zh-TW" sz="2000">
                <a:latin typeface="Calibri" charset="0"/>
                <a:ea typeface="新細明體" charset="-120"/>
              </a:rPr>
              <a:t> models </a:t>
            </a:r>
            <a:r>
              <a:rPr lang="en-US" altLang="zh-TW" sz="2000">
                <a:solidFill>
                  <a:srgbClr val="FF0000"/>
                </a:solidFill>
                <a:latin typeface="Calibri" charset="0"/>
                <a:ea typeface="新細明體" charset="-120"/>
              </a:rPr>
              <a:t>continuous-valued </a:t>
            </a:r>
            <a:r>
              <a:rPr lang="en-US" altLang="zh-TW" sz="2000">
                <a:latin typeface="Calibri" charset="0"/>
                <a:ea typeface="新細明體" charset="-120"/>
              </a:rPr>
              <a:t>functions</a:t>
            </a:r>
          </a:p>
          <a:p>
            <a:r>
              <a:rPr lang="en-US" altLang="zh-TW" sz="2000">
                <a:latin typeface="Calibri" charset="0"/>
                <a:ea typeface="新細明體" charset="-120"/>
              </a:rPr>
              <a:t>Major method for prediction: </a:t>
            </a:r>
            <a:r>
              <a:rPr lang="en-US" altLang="zh-TW" sz="2000">
                <a:solidFill>
                  <a:srgbClr val="FF0000"/>
                </a:solidFill>
                <a:latin typeface="Calibri" charset="0"/>
                <a:ea typeface="新細明體" charset="-120"/>
              </a:rPr>
              <a:t>regression</a:t>
            </a:r>
          </a:p>
          <a:p>
            <a:pPr lvl="1"/>
            <a:r>
              <a:rPr lang="en-US" altLang="zh-TW" sz="2000">
                <a:latin typeface="Calibri" charset="0"/>
                <a:ea typeface="新細明體" charset="-120"/>
              </a:rPr>
              <a:t>model the relationship between one or more </a:t>
            </a:r>
            <a:r>
              <a:rPr lang="en-US" altLang="zh-TW" sz="2000" i="1">
                <a:latin typeface="Calibri" charset="0"/>
                <a:ea typeface="新細明體" charset="-120"/>
              </a:rPr>
              <a:t>independent</a:t>
            </a:r>
            <a:r>
              <a:rPr lang="en-US" altLang="zh-TW" sz="2000">
                <a:latin typeface="Calibri" charset="0"/>
                <a:ea typeface="新細明體" charset="-120"/>
              </a:rPr>
              <a:t> or </a:t>
            </a:r>
            <a:r>
              <a:rPr lang="en-US" altLang="zh-TW" sz="2000" b="1">
                <a:latin typeface="Calibri" charset="0"/>
                <a:ea typeface="新細明體" charset="-120"/>
              </a:rPr>
              <a:t>predictor</a:t>
            </a:r>
            <a:r>
              <a:rPr lang="en-US" altLang="zh-TW" sz="2000">
                <a:latin typeface="Calibri" charset="0"/>
                <a:ea typeface="新細明體" charset="-120"/>
              </a:rPr>
              <a:t> variables and a </a:t>
            </a:r>
            <a:r>
              <a:rPr lang="en-US" altLang="zh-TW" sz="2000" i="1">
                <a:latin typeface="Calibri" charset="0"/>
                <a:ea typeface="新細明體" charset="-120"/>
              </a:rPr>
              <a:t>dependent</a:t>
            </a:r>
            <a:r>
              <a:rPr lang="en-US" altLang="zh-TW" sz="2000">
                <a:latin typeface="Calibri" charset="0"/>
                <a:ea typeface="新細明體" charset="-120"/>
              </a:rPr>
              <a:t> or </a:t>
            </a:r>
            <a:r>
              <a:rPr lang="en-US" altLang="zh-TW" sz="2000" b="1">
                <a:latin typeface="Calibri" charset="0"/>
                <a:ea typeface="新細明體" charset="-120"/>
              </a:rPr>
              <a:t>response</a:t>
            </a:r>
            <a:r>
              <a:rPr lang="en-US" altLang="zh-TW" sz="2000">
                <a:latin typeface="Calibri" charset="0"/>
                <a:ea typeface="新細明體" charset="-120"/>
              </a:rPr>
              <a:t> variable</a:t>
            </a:r>
          </a:p>
          <a:p>
            <a:r>
              <a:rPr lang="en-US" altLang="zh-TW" sz="2000">
                <a:latin typeface="Calibri" charset="0"/>
                <a:ea typeface="新細明體" charset="-120"/>
              </a:rPr>
              <a:t>Regression analysis</a:t>
            </a:r>
          </a:p>
          <a:p>
            <a:pPr lvl="1"/>
            <a:r>
              <a:rPr lang="en-US" altLang="zh-TW" sz="2000">
                <a:latin typeface="Calibri" charset="0"/>
                <a:ea typeface="新細明體" charset="-120"/>
              </a:rPr>
              <a:t>Linear and multiple regression</a:t>
            </a:r>
          </a:p>
          <a:p>
            <a:pPr lvl="1"/>
            <a:r>
              <a:rPr lang="en-US" altLang="zh-TW" sz="2000">
                <a:latin typeface="Calibri" charset="0"/>
                <a:ea typeface="新細明體" charset="-120"/>
              </a:rPr>
              <a:t>Non-linear regression</a:t>
            </a:r>
          </a:p>
          <a:p>
            <a:pPr lvl="1"/>
            <a:r>
              <a:rPr lang="en-US" altLang="zh-TW" sz="2000">
                <a:latin typeface="Calibri" charset="0"/>
                <a:ea typeface="新細明體" charset="-120"/>
              </a:rPr>
              <a:t>Other regression methods: generalized linear model, Poisson regression, log-linear models, regression trees</a:t>
            </a:r>
          </a:p>
        </p:txBody>
      </p:sp>
      <p:sp>
        <p:nvSpPr>
          <p:cNvPr id="1843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7B6FBA0-9A30-EB48-AFA6-2BA6EB6B0AC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8437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1878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 lIns="92075" tIns="46038" rIns="92075" bIns="46038"/>
          <a:lstStyle/>
          <a:p>
            <a:r>
              <a:rPr lang="en-US" altLang="zh-TW" b="1">
                <a:solidFill>
                  <a:schemeClr val="accent1"/>
                </a:solidFill>
              </a:rPr>
              <a:t>Prediction Methods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81075"/>
            <a:ext cx="8147050" cy="5256213"/>
          </a:xfrm>
        </p:spPr>
        <p:txBody>
          <a:bodyPr lIns="92075" tIns="46038" rIns="92075" bIns="46038"/>
          <a:lstStyle/>
          <a:p>
            <a:r>
              <a:rPr lang="en-US" altLang="zh-TW"/>
              <a:t>Linear Regression</a:t>
            </a:r>
          </a:p>
          <a:p>
            <a:r>
              <a:rPr lang="en-US" altLang="zh-TW"/>
              <a:t>Nonlinear Regression</a:t>
            </a:r>
          </a:p>
          <a:p>
            <a:r>
              <a:rPr lang="en-US" altLang="zh-TW"/>
              <a:t>Other Regression Methods</a:t>
            </a:r>
          </a:p>
          <a:p>
            <a:endParaRPr lang="en-US" altLang="zh-TW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30956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68638"/>
            <a:ext cx="3384550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0183B62-5237-EF43-8A7C-C6718E2DEAC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9463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2139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Classification and Prediction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1125538"/>
            <a:ext cx="8964613" cy="5351462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Classification </a:t>
            </a:r>
            <a:r>
              <a:rPr lang="en-US" altLang="zh-TW" sz="2000">
                <a:latin typeface="Calibri" charset="0"/>
                <a:ea typeface="新細明體" charset="-120"/>
              </a:rPr>
              <a:t>and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 prediction</a:t>
            </a:r>
            <a:r>
              <a:rPr lang="en-US" altLang="zh-TW" sz="2000">
                <a:latin typeface="Calibri" charset="0"/>
                <a:ea typeface="新細明體" charset="-120"/>
              </a:rPr>
              <a:t> are two forms of data analysis that can be used to extract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models</a:t>
            </a:r>
            <a:r>
              <a:rPr lang="en-US" altLang="zh-TW" sz="2000">
                <a:latin typeface="Calibri" charset="0"/>
                <a:ea typeface="新細明體" charset="-120"/>
              </a:rPr>
              <a:t> describing important data classes or to predict future data trends. </a:t>
            </a:r>
          </a:p>
          <a:p>
            <a:pPr>
              <a:lnSpc>
                <a:spcPct val="120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Classification</a:t>
            </a:r>
          </a:p>
          <a:p>
            <a:pPr lvl="1">
              <a:lnSpc>
                <a:spcPct val="120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Effective and scalable methods have been developed for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decision trees induction, Naive Bayesian classification, Bayesian belief network, rule-based classifier, Backpropagation, Support Vector Machine (SVM), associative classification, nearest neighbor classifiers,</a:t>
            </a:r>
            <a:r>
              <a:rPr lang="en-US" altLang="zh-TW" sz="2000">
                <a:latin typeface="Calibri" charset="0"/>
                <a:ea typeface="新細明體" charset="-120"/>
              </a:rPr>
              <a:t> and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case-based reasoning</a:t>
            </a:r>
            <a:r>
              <a:rPr lang="en-US" altLang="zh-TW" sz="2000">
                <a:latin typeface="Calibri" charset="0"/>
                <a:ea typeface="新細明體" charset="-120"/>
              </a:rPr>
              <a:t>, and other classification methods such as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genetic algorithms</a:t>
            </a:r>
            <a:r>
              <a:rPr lang="en-US" altLang="zh-TW" sz="2000">
                <a:latin typeface="Calibri" charset="0"/>
                <a:ea typeface="新細明體" charset="-120"/>
              </a:rPr>
              <a:t>,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rough set and fuzzy set</a:t>
            </a:r>
            <a:r>
              <a:rPr lang="en-US" altLang="zh-TW" sz="2000">
                <a:latin typeface="Calibri" charset="0"/>
                <a:ea typeface="新細明體" charset="-120"/>
              </a:rPr>
              <a:t> approaches.</a:t>
            </a:r>
          </a:p>
          <a:p>
            <a:pPr>
              <a:lnSpc>
                <a:spcPct val="120000"/>
              </a:lnSpc>
            </a:pP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Prediction</a:t>
            </a:r>
          </a:p>
          <a:p>
            <a:pPr lvl="1">
              <a:lnSpc>
                <a:spcPct val="120000"/>
              </a:lnSpc>
            </a:pP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Linear, nonlinear, and generalized linear models of regression</a:t>
            </a:r>
            <a:r>
              <a:rPr lang="en-US" altLang="zh-TW" sz="2000">
                <a:latin typeface="Calibri" charset="0"/>
                <a:ea typeface="新細明體" charset="-120"/>
              </a:rPr>
              <a:t> can be used for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prediction</a:t>
            </a:r>
            <a:r>
              <a:rPr lang="en-US" altLang="zh-TW" sz="2000">
                <a:latin typeface="Calibri" charset="0"/>
                <a:ea typeface="新細明體" charset="-120"/>
              </a:rPr>
              <a:t>.  Many nonlinear problems can be converted to linear problems by performing transformations on the predictor variables. 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Regression trees</a:t>
            </a:r>
            <a:r>
              <a:rPr lang="en-US" altLang="zh-TW" sz="2000">
                <a:latin typeface="Calibri" charset="0"/>
                <a:ea typeface="新細明體" charset="-120"/>
              </a:rPr>
              <a:t> and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model trees</a:t>
            </a:r>
            <a:r>
              <a:rPr lang="en-US" altLang="zh-TW" sz="2000">
                <a:latin typeface="Calibri" charset="0"/>
                <a:ea typeface="新細明體" charset="-120"/>
              </a:rPr>
              <a:t> are also used for prediction.  </a:t>
            </a:r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9F9516-CA1F-2C46-A620-7FB3C1FFA0E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0485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3920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5888"/>
            <a:ext cx="8001000" cy="115252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Classification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—A Two-Step Process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153400" cy="5081588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90000"/>
              </a:lnSpc>
              <a:buFont typeface="Calibri" charset="0"/>
              <a:buAutoNum type="arabicPeriod"/>
            </a:pPr>
            <a:r>
              <a:rPr lang="en-US" altLang="zh-TW" sz="2400" b="1">
                <a:solidFill>
                  <a:schemeClr val="hlink"/>
                </a:solidFill>
                <a:latin typeface="Calibri" charset="0"/>
                <a:ea typeface="新細明體" charset="-120"/>
              </a:rPr>
              <a:t>Model construction</a:t>
            </a:r>
            <a:r>
              <a:rPr lang="en-US" altLang="zh-TW" sz="2000">
                <a:latin typeface="Calibri" charset="0"/>
                <a:ea typeface="新細明體" charset="-120"/>
              </a:rPr>
              <a:t>: describing a set of predetermined classes</a:t>
            </a:r>
          </a:p>
          <a:p>
            <a:pPr lvl="1">
              <a:lnSpc>
                <a:spcPct val="90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Each tuple/sample is assumed to belong to a predefined class, as determined by the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class label attribute</a:t>
            </a:r>
          </a:p>
          <a:p>
            <a:pPr lvl="1">
              <a:lnSpc>
                <a:spcPct val="90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The set of tuples used for model construction is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training set</a:t>
            </a:r>
          </a:p>
          <a:p>
            <a:pPr lvl="1">
              <a:lnSpc>
                <a:spcPct val="90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The model is represented as classification rules, decision trees, or mathematical formulae</a:t>
            </a:r>
          </a:p>
          <a:p>
            <a:pPr marL="457200" indent="-457200">
              <a:lnSpc>
                <a:spcPct val="90000"/>
              </a:lnSpc>
              <a:buFont typeface="Calibri" charset="0"/>
              <a:buAutoNum type="arabicPeriod"/>
            </a:pPr>
            <a:r>
              <a:rPr lang="en-US" altLang="zh-TW" sz="2400" b="1">
                <a:solidFill>
                  <a:schemeClr val="hlink"/>
                </a:solidFill>
                <a:latin typeface="Calibri" charset="0"/>
                <a:ea typeface="新細明體" charset="-120"/>
              </a:rPr>
              <a:t>Model usage</a:t>
            </a:r>
            <a:r>
              <a:rPr lang="en-US" altLang="zh-TW" sz="2000">
                <a:latin typeface="Calibri" charset="0"/>
                <a:ea typeface="新細明體" charset="-120"/>
              </a:rPr>
              <a:t>: for classifying future or unknown objects</a:t>
            </a:r>
          </a:p>
          <a:p>
            <a:pPr lvl="1">
              <a:lnSpc>
                <a:spcPct val="90000"/>
              </a:lnSpc>
            </a:pP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Estimate accuracy</a:t>
            </a:r>
            <a:r>
              <a:rPr lang="en-US" altLang="zh-TW" sz="2000">
                <a:latin typeface="Calibri" charset="0"/>
                <a:ea typeface="新細明體" charset="-120"/>
              </a:rPr>
              <a:t> of the model</a:t>
            </a:r>
          </a:p>
          <a:p>
            <a:pPr lvl="2">
              <a:lnSpc>
                <a:spcPct val="90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The known label of test sample is compared with the classified result from the model</a:t>
            </a:r>
          </a:p>
          <a:p>
            <a:pPr lvl="2">
              <a:lnSpc>
                <a:spcPct val="90000"/>
              </a:lnSpc>
            </a:pPr>
            <a:r>
              <a:rPr lang="en-US" altLang="zh-TW" sz="2000">
                <a:solidFill>
                  <a:srgbClr val="FF0000"/>
                </a:solidFill>
                <a:latin typeface="Calibri" charset="0"/>
                <a:ea typeface="新細明體" charset="-120"/>
              </a:rPr>
              <a:t>Accuracy rate</a:t>
            </a:r>
            <a:r>
              <a:rPr lang="en-US" altLang="zh-TW" sz="2000">
                <a:latin typeface="Calibri" charset="0"/>
                <a:ea typeface="新細明體" charset="-120"/>
              </a:rPr>
              <a:t> is the percentage of test set samples that are correctly classified by the model</a:t>
            </a:r>
          </a:p>
          <a:p>
            <a:pPr lvl="2">
              <a:lnSpc>
                <a:spcPct val="90000"/>
              </a:lnSpc>
            </a:pPr>
            <a:r>
              <a:rPr lang="en-US" altLang="zh-TW" sz="2000">
                <a:solidFill>
                  <a:srgbClr val="FF0000"/>
                </a:solidFill>
                <a:latin typeface="Calibri" charset="0"/>
                <a:ea typeface="新細明體" charset="-120"/>
              </a:rPr>
              <a:t>Test set</a:t>
            </a:r>
            <a:r>
              <a:rPr lang="en-US" altLang="zh-TW" sz="2000">
                <a:latin typeface="Calibri" charset="0"/>
                <a:ea typeface="新細明體" charset="-120"/>
              </a:rPr>
              <a:t> is independent of </a:t>
            </a:r>
            <a:r>
              <a:rPr lang="en-US" altLang="zh-TW" sz="2000">
                <a:solidFill>
                  <a:srgbClr val="FF0000"/>
                </a:solidFill>
                <a:latin typeface="Calibri" charset="0"/>
                <a:ea typeface="新細明體" charset="-120"/>
              </a:rPr>
              <a:t>training set</a:t>
            </a:r>
            <a:r>
              <a:rPr lang="en-US" altLang="zh-TW" sz="2000">
                <a:latin typeface="Calibri" charset="0"/>
                <a:ea typeface="新細明體" charset="-120"/>
              </a:rPr>
              <a:t>, otherwise over-fitting will occur</a:t>
            </a:r>
          </a:p>
          <a:p>
            <a:pPr lvl="1">
              <a:lnSpc>
                <a:spcPct val="90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If the accuracy is acceptable, use the model to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classify data</a:t>
            </a:r>
            <a:r>
              <a:rPr lang="en-US" altLang="zh-TW" sz="2000">
                <a:latin typeface="Calibri" charset="0"/>
                <a:ea typeface="新細明體" charset="-120"/>
              </a:rPr>
              <a:t> tuples whose class labels are not known</a:t>
            </a:r>
            <a:endParaRPr lang="en-US" altLang="zh-TW" sz="2400">
              <a:latin typeface="Calibri" charset="0"/>
              <a:ea typeface="新細明體" charset="-120"/>
            </a:endParaRPr>
          </a:p>
        </p:txBody>
      </p:sp>
      <p:sp>
        <p:nvSpPr>
          <p:cNvPr id="2150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A2F3DA8-9C6D-A946-BD7D-526A49729EC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1509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5131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83638" cy="1268413"/>
          </a:xfrm>
        </p:spPr>
        <p:txBody>
          <a:bodyPr lIns="92075" tIns="46038" rIns="92075" bIns="46038"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Supervised Learning vs.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Unsupervised Learning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84313"/>
            <a:ext cx="8153400" cy="4992687"/>
          </a:xfrm>
        </p:spPr>
        <p:txBody>
          <a:bodyPr lIns="92075" tIns="46038" rIns="92075" bIns="46038"/>
          <a:lstStyle/>
          <a:p>
            <a:pPr>
              <a:lnSpc>
                <a:spcPct val="120000"/>
              </a:lnSpc>
            </a:pPr>
            <a:r>
              <a:rPr lang="en-US" altLang="zh-TW" sz="2800">
                <a:solidFill>
                  <a:srgbClr val="F83F24"/>
                </a:solidFill>
                <a:latin typeface="Calibri" charset="0"/>
                <a:ea typeface="新細明體" charset="-120"/>
              </a:rPr>
              <a:t>Supervised learning (classification)</a:t>
            </a:r>
            <a:endParaRPr lang="en-US" altLang="zh-TW" sz="2800">
              <a:latin typeface="Calibri" charset="0"/>
              <a:ea typeface="新細明體" charset="-120"/>
            </a:endParaRPr>
          </a:p>
          <a:p>
            <a:pPr lvl="1">
              <a:lnSpc>
                <a:spcPct val="12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Supervision: The training data (observations, measurements, etc.) are accompanied by labels indicating the class of the observations</a:t>
            </a:r>
          </a:p>
          <a:p>
            <a:pPr lvl="1">
              <a:lnSpc>
                <a:spcPct val="12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New data is classified based on the training set</a:t>
            </a:r>
          </a:p>
          <a:p>
            <a:pPr>
              <a:lnSpc>
                <a:spcPct val="120000"/>
              </a:lnSpc>
            </a:pPr>
            <a:r>
              <a:rPr lang="en-US" altLang="zh-TW" sz="2800">
                <a:solidFill>
                  <a:srgbClr val="F83F24"/>
                </a:solidFill>
                <a:latin typeface="Calibri" charset="0"/>
                <a:ea typeface="新細明體" charset="-120"/>
              </a:rPr>
              <a:t>Unsupervised learning</a:t>
            </a:r>
            <a:r>
              <a:rPr lang="en-US" altLang="zh-TW" sz="2800">
                <a:latin typeface="Calibri" charset="0"/>
                <a:ea typeface="新細明體" charset="-120"/>
              </a:rPr>
              <a:t> </a:t>
            </a:r>
            <a:r>
              <a:rPr lang="en-US" altLang="zh-TW" sz="2800">
                <a:solidFill>
                  <a:srgbClr val="FF3300"/>
                </a:solidFill>
                <a:latin typeface="Calibri" charset="0"/>
                <a:ea typeface="新細明體" charset="-120"/>
              </a:rPr>
              <a:t>(clustering)</a:t>
            </a:r>
          </a:p>
          <a:p>
            <a:pPr lvl="1">
              <a:lnSpc>
                <a:spcPct val="12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The class labels of training data is unknown</a:t>
            </a:r>
          </a:p>
          <a:p>
            <a:pPr lvl="1">
              <a:lnSpc>
                <a:spcPct val="12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Given a set of measurements, observations, etc. with the aim of establishing the existence of classes or clusters in the data</a:t>
            </a:r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C1FA8AF-16E0-8E4B-9C55-66D0206C9DE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2533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0623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763" y="-33338"/>
            <a:ext cx="8991600" cy="1341438"/>
          </a:xfrm>
        </p:spPr>
        <p:txBody>
          <a:bodyPr lIns="92075" tIns="46038" rIns="92075" bIns="46038"/>
          <a:lstStyle/>
          <a:p>
            <a:r>
              <a:rPr lang="en-US" altLang="zh-TW" sz="3600">
                <a:solidFill>
                  <a:schemeClr val="accent1"/>
                </a:solidFill>
                <a:latin typeface="Calibri" charset="0"/>
                <a:ea typeface="新細明體" charset="-120"/>
              </a:rPr>
              <a:t>Issues Regarding Classification and Prediction: </a:t>
            </a:r>
            <a:br>
              <a:rPr lang="en-US" altLang="zh-TW" sz="3600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 sz="3600">
                <a:solidFill>
                  <a:schemeClr val="accent1"/>
                </a:solidFill>
                <a:latin typeface="Calibri" charset="0"/>
                <a:ea typeface="新細明體" charset="-120"/>
              </a:rPr>
              <a:t>Data Preparation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 lIns="92075" tIns="46038" rIns="92075" bIns="46038"/>
          <a:lstStyle/>
          <a:p>
            <a:r>
              <a:rPr lang="en-US" altLang="zh-TW" sz="2400">
                <a:latin typeface="Calibri" charset="0"/>
                <a:ea typeface="新細明體" charset="-120"/>
              </a:rPr>
              <a:t>Data cleaning</a:t>
            </a:r>
          </a:p>
          <a:p>
            <a:pPr lvl="1"/>
            <a:r>
              <a:rPr lang="en-US" altLang="zh-TW" sz="2400">
                <a:latin typeface="Calibri" charset="0"/>
                <a:ea typeface="新細明體" charset="-120"/>
              </a:rPr>
              <a:t>Preprocess data in order to reduce noise and handle missing values</a:t>
            </a:r>
          </a:p>
          <a:p>
            <a:r>
              <a:rPr lang="en-US" altLang="zh-TW" sz="2400">
                <a:latin typeface="Calibri" charset="0"/>
                <a:ea typeface="新細明體" charset="-120"/>
              </a:rPr>
              <a:t>Relevance analysis (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-120"/>
              </a:rPr>
              <a:t>feature selection</a:t>
            </a:r>
            <a:r>
              <a:rPr lang="en-US" altLang="zh-TW" sz="2400">
                <a:latin typeface="Calibri" charset="0"/>
                <a:ea typeface="新細明體" charset="-120"/>
              </a:rPr>
              <a:t>)</a:t>
            </a:r>
          </a:p>
          <a:p>
            <a:pPr lvl="1"/>
            <a:r>
              <a:rPr lang="en-US" altLang="zh-TW" sz="2400">
                <a:latin typeface="Calibri" charset="0"/>
                <a:ea typeface="新細明體" charset="-120"/>
              </a:rPr>
              <a:t>Remove the irrelevant or redundant attributes</a:t>
            </a:r>
          </a:p>
          <a:p>
            <a:pPr lvl="1"/>
            <a:r>
              <a:rPr lang="en-US" altLang="zh-TW" sz="2400">
                <a:latin typeface="Calibri" charset="0"/>
                <a:ea typeface="新細明體" charset="-120"/>
              </a:rPr>
              <a:t>Attribute subset selection</a:t>
            </a:r>
          </a:p>
          <a:p>
            <a:pPr lvl="2"/>
            <a:r>
              <a:rPr lang="en-US" altLang="zh-TW">
                <a:solidFill>
                  <a:srgbClr val="FF0000"/>
                </a:solidFill>
                <a:latin typeface="Calibri" charset="0"/>
                <a:ea typeface="新細明體" charset="-120"/>
              </a:rPr>
              <a:t>Feature Selection</a:t>
            </a:r>
            <a:r>
              <a:rPr lang="en-US" altLang="zh-TW">
                <a:latin typeface="Calibri" charset="0"/>
                <a:ea typeface="新細明體" charset="-120"/>
              </a:rPr>
              <a:t> in machine learning</a:t>
            </a:r>
          </a:p>
          <a:p>
            <a:r>
              <a:rPr lang="en-US" altLang="zh-TW" sz="2400">
                <a:latin typeface="Calibri" charset="0"/>
                <a:ea typeface="新細明體" charset="-120"/>
              </a:rPr>
              <a:t>Data transformation</a:t>
            </a:r>
          </a:p>
          <a:p>
            <a:pPr lvl="1"/>
            <a:r>
              <a:rPr lang="en-US" altLang="zh-TW" sz="2400">
                <a:latin typeface="Calibri" charset="0"/>
                <a:ea typeface="新細明體" charset="-120"/>
              </a:rPr>
              <a:t>Generalize and/or normalize data</a:t>
            </a:r>
          </a:p>
          <a:p>
            <a:pPr lvl="1"/>
            <a:r>
              <a:rPr lang="en-US" altLang="zh-TW" sz="2400">
                <a:latin typeface="Calibri" charset="0"/>
                <a:ea typeface="新細明體" charset="-120"/>
              </a:rPr>
              <a:t>Example</a:t>
            </a:r>
          </a:p>
          <a:p>
            <a:pPr lvl="2"/>
            <a:r>
              <a:rPr lang="en-US" altLang="zh-TW">
                <a:latin typeface="Calibri" charset="0"/>
                <a:ea typeface="新細明體" charset="-120"/>
              </a:rPr>
              <a:t>Income: low, medium, high</a:t>
            </a:r>
          </a:p>
          <a:p>
            <a:pPr lvl="2"/>
            <a:endParaRPr lang="en-US" altLang="zh-TW" sz="2000">
              <a:latin typeface="Calibri" charset="0"/>
              <a:ea typeface="新細明體" charset="-120"/>
            </a:endParaRPr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5A6349D-D800-4B4C-B18D-373696E48C3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3557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5105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-26988"/>
            <a:ext cx="9601200" cy="1044576"/>
          </a:xfrm>
        </p:spPr>
        <p:txBody>
          <a:bodyPr lIns="92075" tIns="46038" rIns="92075" bIns="46038">
            <a:normAutofit fontScale="90000"/>
          </a:bodyPr>
          <a:lstStyle/>
          <a:p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新細明體" charset="-120"/>
              </a:rPr>
              <a:t>Issues: </a:t>
            </a:r>
            <a:br>
              <a:rPr lang="en-US" altLang="zh-TW" sz="3200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新細明體" charset="-120"/>
              </a:rPr>
              <a:t>Evaluating Classification and Prediction Methods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839200" cy="5543550"/>
          </a:xfrm>
        </p:spPr>
        <p:txBody>
          <a:bodyPr lIns="92075" tIns="46038" rIns="92075" bIns="46038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zh-TW" sz="2400" b="1">
                <a:solidFill>
                  <a:srgbClr val="FF0000"/>
                </a:solidFill>
                <a:latin typeface="Calibri" charset="0"/>
                <a:ea typeface="新細明體" charset="-120"/>
              </a:rPr>
              <a:t>Accuracy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classifier accuracy: predicting class label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predictor accuracy: guessing value of predicted attributes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estimation techniques: cross-validation and bootstrapping</a:t>
            </a:r>
          </a:p>
          <a:p>
            <a:pPr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Speed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time to construct the model (training time)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time to use the model (classification/prediction time)</a:t>
            </a:r>
          </a:p>
          <a:p>
            <a:pPr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Robustness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handling noise and missing values</a:t>
            </a:r>
          </a:p>
          <a:p>
            <a:pPr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Scalability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ability to construct the classifier or predictor efficiently given large amounts of data</a:t>
            </a:r>
          </a:p>
          <a:p>
            <a:pPr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Interpretability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understanding and insight provided by the model</a:t>
            </a:r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062EC80-CAC7-7346-BA11-3E4E863987F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4581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3950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107950" y="125413"/>
            <a:ext cx="8820150" cy="1143000"/>
          </a:xfrm>
        </p:spPr>
        <p:txBody>
          <a:bodyPr>
            <a:normAutofit fontScale="90000"/>
          </a:bodyPr>
          <a:lstStyle/>
          <a:p>
            <a:r>
              <a:rPr lang="en-US" altLang="zh-TW" sz="2800">
                <a:latin typeface="Calibri" charset="0"/>
                <a:ea typeface="標楷體" charset="-120"/>
              </a:rPr>
              <a:t>Data Classification Process 1: </a:t>
            </a:r>
            <a:r>
              <a:rPr lang="en-US" altLang="zh-TW" sz="2800">
                <a:solidFill>
                  <a:srgbClr val="FF0000"/>
                </a:solidFill>
                <a:latin typeface="Calibri" charset="0"/>
                <a:ea typeface="標楷體" charset="-120"/>
              </a:rPr>
              <a:t>Learning (Training) </a:t>
            </a:r>
            <a:r>
              <a:rPr lang="en-US" altLang="zh-TW" sz="2800">
                <a:latin typeface="Calibri" charset="0"/>
                <a:ea typeface="標楷體" charset="-120"/>
              </a:rPr>
              <a:t>Step</a:t>
            </a:r>
            <a:br>
              <a:rPr lang="en-US" altLang="zh-TW" sz="2800">
                <a:latin typeface="Calibri" charset="0"/>
                <a:ea typeface="標楷體" charset="-120"/>
              </a:rPr>
            </a:br>
            <a:r>
              <a:rPr lang="en-US" altLang="zh-TW" sz="2800">
                <a:latin typeface="Calibri" charset="0"/>
                <a:ea typeface="標楷體" charset="-120"/>
              </a:rPr>
              <a:t> (a) </a:t>
            </a:r>
            <a:r>
              <a:rPr lang="en-US" altLang="zh-TW" sz="2800">
                <a:solidFill>
                  <a:srgbClr val="FF0000"/>
                </a:solidFill>
                <a:latin typeface="Calibri" charset="0"/>
                <a:ea typeface="標楷體" charset="-120"/>
              </a:rPr>
              <a:t>Learning</a:t>
            </a:r>
            <a:r>
              <a:rPr lang="en-US" altLang="zh-TW" sz="2800">
                <a:latin typeface="Calibri" charset="0"/>
                <a:ea typeface="標楷體" charset="-120"/>
              </a:rPr>
              <a:t>: </a:t>
            </a:r>
            <a:r>
              <a:rPr lang="en-US" altLang="zh-TW" sz="280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data </a:t>
            </a:r>
            <a:r>
              <a:rPr lang="en-US" altLang="zh-TW" sz="2800">
                <a:latin typeface="Calibri" charset="0"/>
                <a:ea typeface="標楷體" charset="-120"/>
              </a:rPr>
              <a:t>are analyzed by </a:t>
            </a:r>
            <a:br>
              <a:rPr lang="en-US" altLang="zh-TW" sz="2800">
                <a:latin typeface="Calibri" charset="0"/>
                <a:ea typeface="標楷體" charset="-120"/>
              </a:rPr>
            </a:br>
            <a:r>
              <a:rPr lang="en-US" altLang="zh-TW" sz="2800">
                <a:latin typeface="Calibri" charset="0"/>
                <a:ea typeface="標楷體" charset="-120"/>
              </a:rPr>
              <a:t>classification algorithm</a:t>
            </a:r>
            <a:endParaRPr lang="zh-TW" altLang="en-US" sz="2800">
              <a:latin typeface="Calibri" charset="0"/>
              <a:ea typeface="標楷體" charset="-120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8353425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文字方塊 5"/>
          <p:cNvSpPr txBox="1">
            <a:spLocks noChangeArrowheads="1"/>
          </p:cNvSpPr>
          <p:nvPr/>
        </p:nvSpPr>
        <p:spPr bwMode="auto">
          <a:xfrm>
            <a:off x="7667625" y="1196975"/>
            <a:ext cx="1098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y= f(X)</a:t>
            </a:r>
            <a:endParaRPr lang="zh-TW" altLang="en-US" sz="2400" i="1">
              <a:latin typeface="Times New Roman" charset="0"/>
            </a:endParaRPr>
          </a:p>
        </p:txBody>
      </p:sp>
      <p:sp>
        <p:nvSpPr>
          <p:cNvPr id="2560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AC5F5A8-19D0-7549-8C80-A814BE22BA3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5606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24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7  2021/04/06  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</a:rPr>
              <a:t>放假一天 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(Day off)</a:t>
            </a:r>
            <a:endParaRPr lang="en-US" altLang="zh-TW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altLang="zh-TW" sz="2400" dirty="0"/>
              <a:t>8  2021/04/13  </a:t>
            </a:r>
            <a:r>
              <a:rPr lang="zh-TW" altLang="en-US" sz="2400" dirty="0"/>
              <a:t>非監督學習：集群分析，行銷市場區隔</a:t>
            </a:r>
            <a:br>
              <a:rPr lang="en-US" altLang="zh-TW" sz="2400" dirty="0"/>
            </a:br>
            <a:r>
              <a:rPr lang="en-US" altLang="zh-TW" sz="2400" dirty="0"/>
              <a:t>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   </a:t>
            </a:r>
            <a:r>
              <a:rPr lang="en-US" altLang="zh-TW" sz="2000" dirty="0"/>
              <a:t>(Unsupervised Learning: Cluster Analysis, Market Segmentation)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2021/04/20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10  2021/04/27  </a:t>
            </a:r>
            <a:r>
              <a:rPr lang="zh-TW" altLang="en-US" sz="2400" dirty="0">
                <a:solidFill>
                  <a:srgbClr val="FF0000"/>
                </a:solidFill>
              </a:rPr>
              <a:t>監督學習：分類和預測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   (Supervised Learning: Classification and Prediction)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11  2021/05/04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機器學習和深度學習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(Machine Learning and Deep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12  2021/05/11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卷積神經網絡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(Convolutional Neural Networks)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9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07950" y="125413"/>
            <a:ext cx="8820150" cy="1143000"/>
          </a:xfrm>
        </p:spPr>
        <p:txBody>
          <a:bodyPr>
            <a:normAutofit fontScale="90000"/>
          </a:bodyPr>
          <a:lstStyle/>
          <a:p>
            <a:r>
              <a:rPr lang="en-US" altLang="zh-TW" sz="2800">
                <a:latin typeface="Calibri" charset="0"/>
                <a:ea typeface="標楷體" charset="-120"/>
              </a:rPr>
              <a:t>Data Classification Process 2</a:t>
            </a:r>
            <a:br>
              <a:rPr lang="en-US" altLang="zh-TW" sz="2800">
                <a:latin typeface="Calibri" charset="0"/>
                <a:ea typeface="標楷體" charset="-120"/>
              </a:rPr>
            </a:br>
            <a:r>
              <a:rPr lang="en-US" altLang="zh-TW" sz="2800">
                <a:latin typeface="Calibri" charset="0"/>
                <a:ea typeface="標楷體" charset="-120"/>
              </a:rPr>
              <a:t> (b) </a:t>
            </a:r>
            <a:r>
              <a:rPr lang="en-US" altLang="zh-TW" sz="2800">
                <a:solidFill>
                  <a:srgbClr val="FF0000"/>
                </a:solidFill>
                <a:latin typeface="Calibri" charset="0"/>
                <a:ea typeface="標楷體" charset="-120"/>
              </a:rPr>
              <a:t>Classification</a:t>
            </a:r>
            <a:r>
              <a:rPr lang="en-US" altLang="zh-TW" sz="2800">
                <a:latin typeface="Calibri" charset="0"/>
                <a:ea typeface="標楷體" charset="-120"/>
              </a:rPr>
              <a:t>: </a:t>
            </a:r>
            <a:r>
              <a:rPr lang="en-US" altLang="zh-TW" sz="2800">
                <a:solidFill>
                  <a:schemeClr val="accent1"/>
                </a:solidFill>
                <a:latin typeface="Calibri" charset="0"/>
                <a:ea typeface="標楷體" charset="-120"/>
              </a:rPr>
              <a:t>Test data </a:t>
            </a:r>
            <a:r>
              <a:rPr lang="en-US" altLang="zh-TW" sz="2800">
                <a:latin typeface="Calibri" charset="0"/>
                <a:ea typeface="標楷體" charset="-120"/>
              </a:rPr>
              <a:t>are used to estimate the accuracy of the classification rules.</a:t>
            </a:r>
            <a:endParaRPr lang="zh-TW" altLang="en-US" sz="2800">
              <a:latin typeface="Calibri" charset="0"/>
              <a:ea typeface="標楷體" charset="-120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68463"/>
            <a:ext cx="8677275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8F4AC2F-700F-FD40-B5A6-06E1174C628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6629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78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077200" cy="1125537"/>
          </a:xfrm>
        </p:spPr>
        <p:txBody>
          <a:bodyPr lIns="92075" tIns="46038" rIns="92075" bIns="46038"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Process (1):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Model Construction</a:t>
            </a:r>
          </a:p>
        </p:txBody>
      </p:sp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2036763" y="1774825"/>
            <a:ext cx="1698625" cy="1506538"/>
            <a:chOff x="1283" y="1118"/>
            <a:chExt cx="1070" cy="949"/>
          </a:xfrm>
        </p:grpSpPr>
        <p:pic>
          <p:nvPicPr>
            <p:cNvPr id="27666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" y="1118"/>
              <a:ext cx="1070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7" name="Rectangle 5"/>
            <p:cNvSpPr>
              <a:spLocks noChangeArrowheads="1"/>
            </p:cNvSpPr>
            <p:nvPr/>
          </p:nvSpPr>
          <p:spPr bwMode="auto">
            <a:xfrm>
              <a:off x="1347" y="1427"/>
              <a:ext cx="934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Training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Data</a:t>
              </a:r>
            </a:p>
          </p:txBody>
        </p:sp>
      </p:grpSp>
      <p:graphicFrame>
        <p:nvGraphicFramePr>
          <p:cNvPr id="27652" name="Object 2"/>
          <p:cNvGraphicFramePr>
            <a:graphicFrameLocks/>
          </p:cNvGraphicFramePr>
          <p:nvPr/>
        </p:nvGraphicFramePr>
        <p:xfrm>
          <a:off x="288925" y="3825875"/>
          <a:ext cx="5437188" cy="249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Worksheet" r:id="rId4" imgW="5437188" imgH="2495550" progId="Excel.Sheet.8">
                  <p:embed/>
                </p:oleObj>
              </mc:Choice>
              <mc:Fallback>
                <p:oleObj name="Worksheet" r:id="rId4" imgW="5437188" imgH="2495550" progId="Excel.Sheet.8">
                  <p:embed/>
                  <p:pic>
                    <p:nvPicPr>
                      <p:cNvPr id="27652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3825875"/>
                        <a:ext cx="5437188" cy="249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Line 7"/>
          <p:cNvSpPr>
            <a:spLocks noChangeShapeType="1"/>
          </p:cNvSpPr>
          <p:nvPr/>
        </p:nvSpPr>
        <p:spPr bwMode="auto">
          <a:xfrm flipH="1">
            <a:off x="306388" y="3111500"/>
            <a:ext cx="1644650" cy="7000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Line 8"/>
          <p:cNvSpPr>
            <a:spLocks noChangeShapeType="1"/>
          </p:cNvSpPr>
          <p:nvPr/>
        </p:nvSpPr>
        <p:spPr bwMode="auto">
          <a:xfrm>
            <a:off x="3736975" y="3111500"/>
            <a:ext cx="2025650" cy="7000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6481763" y="1622425"/>
            <a:ext cx="1870075" cy="835025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Classification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Algorithms</a:t>
            </a:r>
          </a:p>
        </p:txBody>
      </p:sp>
      <p:sp>
        <p:nvSpPr>
          <p:cNvPr id="27656" name="AutoShape 10"/>
          <p:cNvSpPr>
            <a:spLocks noChangeArrowheads="1"/>
          </p:cNvSpPr>
          <p:nvPr/>
        </p:nvSpPr>
        <p:spPr bwMode="auto">
          <a:xfrm rot="-1140000">
            <a:off x="4235450" y="2074863"/>
            <a:ext cx="1657350" cy="484187"/>
          </a:xfrm>
          <a:prstGeom prst="rightArrow">
            <a:avLst>
              <a:gd name="adj1" fmla="val 50000"/>
              <a:gd name="adj2" fmla="val 85606"/>
            </a:avLst>
          </a:prstGeom>
          <a:solidFill>
            <a:srgbClr val="2597B8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7657" name="Rectangle 11"/>
          <p:cNvSpPr>
            <a:spLocks noChangeArrowheads="1"/>
          </p:cNvSpPr>
          <p:nvPr/>
        </p:nvSpPr>
        <p:spPr bwMode="auto">
          <a:xfrm>
            <a:off x="5948363" y="5311775"/>
            <a:ext cx="3008312" cy="12001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IF rank = ‘professor’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OR years &gt; 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THEN tenured = ‘yes’ </a:t>
            </a:r>
          </a:p>
        </p:txBody>
      </p:sp>
      <p:grpSp>
        <p:nvGrpSpPr>
          <p:cNvPr id="27658" name="Group 12"/>
          <p:cNvGrpSpPr>
            <a:grpSpLocks/>
          </p:cNvGrpSpPr>
          <p:nvPr/>
        </p:nvGrpSpPr>
        <p:grpSpPr bwMode="auto">
          <a:xfrm>
            <a:off x="6478588" y="3216275"/>
            <a:ext cx="1889125" cy="1506538"/>
            <a:chOff x="4081" y="2026"/>
            <a:chExt cx="1190" cy="949"/>
          </a:xfrm>
        </p:grpSpPr>
        <p:pic>
          <p:nvPicPr>
            <p:cNvPr id="27664" name="Picture 13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" y="2026"/>
              <a:ext cx="1190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5" name="Rectangle 14"/>
            <p:cNvSpPr>
              <a:spLocks noChangeArrowheads="1"/>
            </p:cNvSpPr>
            <p:nvPr/>
          </p:nvSpPr>
          <p:spPr bwMode="auto">
            <a:xfrm>
              <a:off x="4245" y="2306"/>
              <a:ext cx="851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Classifier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(Model)</a:t>
              </a:r>
            </a:p>
          </p:txBody>
        </p:sp>
      </p:grpSp>
      <p:sp>
        <p:nvSpPr>
          <p:cNvPr id="27659" name="Line 15"/>
          <p:cNvSpPr>
            <a:spLocks noChangeShapeType="1"/>
          </p:cNvSpPr>
          <p:nvPr/>
        </p:nvSpPr>
        <p:spPr bwMode="auto">
          <a:xfrm flipH="1">
            <a:off x="5946775" y="4621213"/>
            <a:ext cx="531813" cy="714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Line 16"/>
          <p:cNvSpPr>
            <a:spLocks noChangeShapeType="1"/>
          </p:cNvSpPr>
          <p:nvPr/>
        </p:nvSpPr>
        <p:spPr bwMode="auto">
          <a:xfrm>
            <a:off x="8369300" y="4543425"/>
            <a:ext cx="577850" cy="790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AutoShape 17"/>
          <p:cNvSpPr>
            <a:spLocks noChangeArrowheads="1"/>
          </p:cNvSpPr>
          <p:nvPr/>
        </p:nvSpPr>
        <p:spPr bwMode="auto">
          <a:xfrm>
            <a:off x="7143750" y="2576513"/>
            <a:ext cx="546100" cy="592137"/>
          </a:xfrm>
          <a:prstGeom prst="downArrow">
            <a:avLst>
              <a:gd name="adj1" fmla="val 50000"/>
              <a:gd name="adj2" fmla="val 27118"/>
            </a:avLst>
          </a:prstGeom>
          <a:solidFill>
            <a:srgbClr val="2597B8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76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D0CAC94-2BED-5044-9E07-8E85ACB2A4F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7663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2421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66800"/>
          </a:xfrm>
        </p:spPr>
        <p:txBody>
          <a:bodyPr lIns="92075" tIns="46038" rIns="92075" bIns="46038"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Process (2):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Using the Model in Prediction </a:t>
            </a:r>
          </a:p>
        </p:txBody>
      </p:sp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4445000" y="1570038"/>
            <a:ext cx="1889125" cy="1506537"/>
            <a:chOff x="2800" y="989"/>
            <a:chExt cx="1190" cy="949"/>
          </a:xfrm>
        </p:grpSpPr>
        <p:pic>
          <p:nvPicPr>
            <p:cNvPr id="28695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" y="989"/>
              <a:ext cx="1190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6" name="Rectangle 5"/>
            <p:cNvSpPr>
              <a:spLocks noChangeArrowheads="1"/>
            </p:cNvSpPr>
            <p:nvPr/>
          </p:nvSpPr>
          <p:spPr bwMode="auto">
            <a:xfrm>
              <a:off x="2964" y="1384"/>
              <a:ext cx="8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Classifier</a:t>
              </a:r>
            </a:p>
          </p:txBody>
        </p:sp>
      </p:grpSp>
      <p:grpSp>
        <p:nvGrpSpPr>
          <p:cNvPr id="28676" name="Group 6"/>
          <p:cNvGrpSpPr>
            <a:grpSpLocks/>
          </p:cNvGrpSpPr>
          <p:nvPr/>
        </p:nvGrpSpPr>
        <p:grpSpPr bwMode="auto">
          <a:xfrm>
            <a:off x="2157413" y="2735263"/>
            <a:ext cx="1698625" cy="1506537"/>
            <a:chOff x="1359" y="1723"/>
            <a:chExt cx="1070" cy="949"/>
          </a:xfrm>
        </p:grpSpPr>
        <p:pic>
          <p:nvPicPr>
            <p:cNvPr id="28693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" y="1723"/>
              <a:ext cx="1070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4" name="Rectangle 8"/>
            <p:cNvSpPr>
              <a:spLocks noChangeArrowheads="1"/>
            </p:cNvSpPr>
            <p:nvPr/>
          </p:nvSpPr>
          <p:spPr bwMode="auto">
            <a:xfrm>
              <a:off x="1423" y="2032"/>
              <a:ext cx="934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Testing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Data</a:t>
              </a:r>
            </a:p>
          </p:txBody>
        </p:sp>
      </p:grpSp>
      <p:graphicFrame>
        <p:nvGraphicFramePr>
          <p:cNvPr id="28677" name="Object 2"/>
          <p:cNvGraphicFramePr>
            <a:graphicFrameLocks/>
          </p:cNvGraphicFramePr>
          <p:nvPr/>
        </p:nvGraphicFramePr>
        <p:xfrm>
          <a:off x="457200" y="4800600"/>
          <a:ext cx="5438775" cy="176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Worksheet" r:id="rId5" imgW="5438775" imgH="1765300" progId="Excel.Sheet.8">
                  <p:embed/>
                </p:oleObj>
              </mc:Choice>
              <mc:Fallback>
                <p:oleObj name="Worksheet" r:id="rId5" imgW="5438775" imgH="1765300" progId="Excel.Sheet.8">
                  <p:embed/>
                  <p:pic>
                    <p:nvPicPr>
                      <p:cNvPr id="28677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800600"/>
                        <a:ext cx="5438775" cy="176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Line 10"/>
          <p:cNvSpPr>
            <a:spLocks noChangeShapeType="1"/>
          </p:cNvSpPr>
          <p:nvPr/>
        </p:nvSpPr>
        <p:spPr bwMode="auto">
          <a:xfrm flipH="1">
            <a:off x="427038" y="4071938"/>
            <a:ext cx="1644650" cy="7000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11"/>
          <p:cNvSpPr>
            <a:spLocks noChangeShapeType="1"/>
          </p:cNvSpPr>
          <p:nvPr/>
        </p:nvSpPr>
        <p:spPr bwMode="auto">
          <a:xfrm>
            <a:off x="3857625" y="4071938"/>
            <a:ext cx="2025650" cy="7000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AutoShape 12"/>
          <p:cNvSpPr>
            <a:spLocks noChangeArrowheads="1"/>
          </p:cNvSpPr>
          <p:nvPr/>
        </p:nvSpPr>
        <p:spPr bwMode="auto">
          <a:xfrm>
            <a:off x="7793038" y="5000625"/>
            <a:ext cx="546100" cy="592138"/>
          </a:xfrm>
          <a:prstGeom prst="downArrow">
            <a:avLst>
              <a:gd name="adj1" fmla="val 50000"/>
              <a:gd name="adj2" fmla="val 27118"/>
            </a:avLst>
          </a:prstGeom>
          <a:solidFill>
            <a:srgbClr val="2597B8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8681" name="Freeform 13"/>
          <p:cNvSpPr>
            <a:spLocks/>
          </p:cNvSpPr>
          <p:nvPr/>
        </p:nvSpPr>
        <p:spPr bwMode="auto">
          <a:xfrm>
            <a:off x="6523038" y="2173288"/>
            <a:ext cx="941387" cy="766762"/>
          </a:xfrm>
          <a:custGeom>
            <a:avLst/>
            <a:gdLst>
              <a:gd name="T0" fmla="*/ 0 w 593"/>
              <a:gd name="T1" fmla="*/ 2147483647 h 483"/>
              <a:gd name="T2" fmla="*/ 2147483647 w 593"/>
              <a:gd name="T3" fmla="*/ 0 h 483"/>
              <a:gd name="T4" fmla="*/ 2147483647 w 593"/>
              <a:gd name="T5" fmla="*/ 2147483647 h 483"/>
              <a:gd name="T6" fmla="*/ 2147483647 w 593"/>
              <a:gd name="T7" fmla="*/ 2147483647 h 483"/>
              <a:gd name="T8" fmla="*/ 2147483647 w 593"/>
              <a:gd name="T9" fmla="*/ 2147483647 h 483"/>
              <a:gd name="T10" fmla="*/ 2147483647 w 593"/>
              <a:gd name="T11" fmla="*/ 2147483647 h 483"/>
              <a:gd name="T12" fmla="*/ 2147483647 w 593"/>
              <a:gd name="T13" fmla="*/ 2147483647 h 483"/>
              <a:gd name="T14" fmla="*/ 2147483647 w 593"/>
              <a:gd name="T15" fmla="*/ 2147483647 h 483"/>
              <a:gd name="T16" fmla="*/ 2147483647 w 593"/>
              <a:gd name="T17" fmla="*/ 2147483647 h 483"/>
              <a:gd name="T18" fmla="*/ 2147483647 w 593"/>
              <a:gd name="T19" fmla="*/ 2147483647 h 483"/>
              <a:gd name="T20" fmla="*/ 0 w 593"/>
              <a:gd name="T21" fmla="*/ 2147483647 h 48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93"/>
              <a:gd name="T34" fmla="*/ 0 h 483"/>
              <a:gd name="T35" fmla="*/ 593 w 593"/>
              <a:gd name="T36" fmla="*/ 483 h 48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93" h="483">
                <a:moveTo>
                  <a:pt x="0" y="34"/>
                </a:moveTo>
                <a:lnTo>
                  <a:pt x="200" y="0"/>
                </a:lnTo>
                <a:lnTo>
                  <a:pt x="159" y="58"/>
                </a:lnTo>
                <a:lnTo>
                  <a:pt x="515" y="306"/>
                </a:lnTo>
                <a:lnTo>
                  <a:pt x="555" y="248"/>
                </a:lnTo>
                <a:lnTo>
                  <a:pt x="592" y="448"/>
                </a:lnTo>
                <a:lnTo>
                  <a:pt x="392" y="482"/>
                </a:lnTo>
                <a:lnTo>
                  <a:pt x="433" y="424"/>
                </a:lnTo>
                <a:lnTo>
                  <a:pt x="77" y="176"/>
                </a:lnTo>
                <a:lnTo>
                  <a:pt x="37" y="234"/>
                </a:lnTo>
                <a:lnTo>
                  <a:pt x="0" y="34"/>
                </a:lnTo>
              </a:path>
            </a:pathLst>
          </a:custGeom>
          <a:solidFill>
            <a:srgbClr val="2597B8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8682" name="Group 14"/>
          <p:cNvGrpSpPr>
            <a:grpSpLocks/>
          </p:cNvGrpSpPr>
          <p:nvPr/>
        </p:nvGrpSpPr>
        <p:grpSpPr bwMode="auto">
          <a:xfrm>
            <a:off x="6646863" y="3187700"/>
            <a:ext cx="1781175" cy="815975"/>
            <a:chOff x="4187" y="2008"/>
            <a:chExt cx="1122" cy="514"/>
          </a:xfrm>
        </p:grpSpPr>
        <p:pic>
          <p:nvPicPr>
            <p:cNvPr id="28691" name="Picture 15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7" y="2008"/>
              <a:ext cx="1122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2" name="Rectangle 16"/>
            <p:cNvSpPr>
              <a:spLocks noChangeArrowheads="1"/>
            </p:cNvSpPr>
            <p:nvPr/>
          </p:nvSpPr>
          <p:spPr bwMode="auto">
            <a:xfrm>
              <a:off x="4251" y="2180"/>
              <a:ext cx="986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Unseen Data</a:t>
              </a:r>
            </a:p>
          </p:txBody>
        </p:sp>
      </p:grpSp>
      <p:sp>
        <p:nvSpPr>
          <p:cNvPr id="28683" name="Rectangle 17"/>
          <p:cNvSpPr>
            <a:spLocks noChangeArrowheads="1"/>
          </p:cNvSpPr>
          <p:nvPr/>
        </p:nvSpPr>
        <p:spPr bwMode="auto">
          <a:xfrm>
            <a:off x="6305550" y="4262438"/>
            <a:ext cx="2454275" cy="457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(Jeff, Professor, 4)</a:t>
            </a:r>
          </a:p>
        </p:txBody>
      </p:sp>
      <p:sp>
        <p:nvSpPr>
          <p:cNvPr id="28684" name="Line 18"/>
          <p:cNvSpPr>
            <a:spLocks noChangeShapeType="1"/>
          </p:cNvSpPr>
          <p:nvPr/>
        </p:nvSpPr>
        <p:spPr bwMode="auto">
          <a:xfrm flipH="1">
            <a:off x="6167438" y="3903663"/>
            <a:ext cx="471487" cy="393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19"/>
          <p:cNvSpPr>
            <a:spLocks noChangeShapeType="1"/>
          </p:cNvSpPr>
          <p:nvPr/>
        </p:nvSpPr>
        <p:spPr bwMode="auto">
          <a:xfrm>
            <a:off x="8448675" y="3903663"/>
            <a:ext cx="363538" cy="3492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Freeform 20"/>
          <p:cNvSpPr>
            <a:spLocks/>
          </p:cNvSpPr>
          <p:nvPr/>
        </p:nvSpPr>
        <p:spPr bwMode="auto">
          <a:xfrm>
            <a:off x="3360738" y="2032000"/>
            <a:ext cx="901700" cy="593725"/>
          </a:xfrm>
          <a:custGeom>
            <a:avLst/>
            <a:gdLst>
              <a:gd name="T0" fmla="*/ 2147483647 w 568"/>
              <a:gd name="T1" fmla="*/ 2147483647 h 374"/>
              <a:gd name="T2" fmla="*/ 2147483647 w 568"/>
              <a:gd name="T3" fmla="*/ 2147483647 h 374"/>
              <a:gd name="T4" fmla="*/ 2147483647 w 568"/>
              <a:gd name="T5" fmla="*/ 2147483647 h 374"/>
              <a:gd name="T6" fmla="*/ 2147483647 w 568"/>
              <a:gd name="T7" fmla="*/ 2147483647 h 374"/>
              <a:gd name="T8" fmla="*/ 2147483647 w 568"/>
              <a:gd name="T9" fmla="*/ 2147483647 h 374"/>
              <a:gd name="T10" fmla="*/ 0 w 568"/>
              <a:gd name="T11" fmla="*/ 2147483647 h 374"/>
              <a:gd name="T12" fmla="*/ 2147483647 w 568"/>
              <a:gd name="T13" fmla="*/ 2147483647 h 374"/>
              <a:gd name="T14" fmla="*/ 2147483647 w 568"/>
              <a:gd name="T15" fmla="*/ 2147483647 h 374"/>
              <a:gd name="T16" fmla="*/ 2147483647 w 568"/>
              <a:gd name="T17" fmla="*/ 2147483647 h 374"/>
              <a:gd name="T18" fmla="*/ 2147483647 w 568"/>
              <a:gd name="T19" fmla="*/ 0 h 374"/>
              <a:gd name="T20" fmla="*/ 2147483647 w 568"/>
              <a:gd name="T21" fmla="*/ 2147483647 h 37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8"/>
              <a:gd name="T34" fmla="*/ 0 h 374"/>
              <a:gd name="T35" fmla="*/ 568 w 568"/>
              <a:gd name="T36" fmla="*/ 374 h 37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8" h="374">
                <a:moveTo>
                  <a:pt x="567" y="59"/>
                </a:moveTo>
                <a:lnTo>
                  <a:pt x="503" y="220"/>
                </a:lnTo>
                <a:lnTo>
                  <a:pt x="478" y="165"/>
                </a:lnTo>
                <a:lnTo>
                  <a:pt x="138" y="318"/>
                </a:lnTo>
                <a:lnTo>
                  <a:pt x="163" y="373"/>
                </a:lnTo>
                <a:lnTo>
                  <a:pt x="0" y="314"/>
                </a:lnTo>
                <a:lnTo>
                  <a:pt x="64" y="153"/>
                </a:lnTo>
                <a:lnTo>
                  <a:pt x="89" y="208"/>
                </a:lnTo>
                <a:lnTo>
                  <a:pt x="429" y="55"/>
                </a:lnTo>
                <a:lnTo>
                  <a:pt x="404" y="0"/>
                </a:lnTo>
                <a:lnTo>
                  <a:pt x="567" y="59"/>
                </a:lnTo>
              </a:path>
            </a:pathLst>
          </a:custGeom>
          <a:solidFill>
            <a:srgbClr val="2597B8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8687" name="Picture 21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5738813"/>
            <a:ext cx="7207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8" name="Rectangle 22"/>
          <p:cNvSpPr>
            <a:spLocks noChangeArrowheads="1"/>
          </p:cNvSpPr>
          <p:nvPr/>
        </p:nvSpPr>
        <p:spPr bwMode="auto">
          <a:xfrm>
            <a:off x="6221413" y="4959350"/>
            <a:ext cx="15255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>
                <a:latin typeface="Times New Roman" charset="0"/>
              </a:rPr>
              <a:t>Tenured?</a:t>
            </a:r>
          </a:p>
        </p:txBody>
      </p:sp>
      <p:sp>
        <p:nvSpPr>
          <p:cNvPr id="2868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EB5C826-5253-4C41-A9BF-C73E875048C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8690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6537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1212"/>
          </a:xfrm>
        </p:spPr>
        <p:txBody>
          <a:bodyPr/>
          <a:lstStyle/>
          <a:p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Decision Trees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6F8F7FE-261B-E34F-9476-36B9582062E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64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Decision Trees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395288" y="1628775"/>
            <a:ext cx="8280400" cy="4752975"/>
          </a:xfrm>
        </p:spPr>
        <p:txBody>
          <a:bodyPr/>
          <a:lstStyle/>
          <a:p>
            <a:pPr eaLnBrk="1" hangingPunct="1"/>
            <a:r>
              <a:rPr lang="en-US" altLang="zh-TW" sz="2800">
                <a:latin typeface="Calibri" charset="0"/>
                <a:ea typeface="新細明體" charset="-120"/>
              </a:rPr>
              <a:t>Employs the divide and conquer method</a:t>
            </a:r>
          </a:p>
          <a:p>
            <a:pPr eaLnBrk="1" hangingPunct="1"/>
            <a:r>
              <a:rPr lang="en-US" altLang="zh-TW" sz="2800">
                <a:latin typeface="Calibri" charset="0"/>
                <a:ea typeface="新細明體" charset="-120"/>
              </a:rPr>
              <a:t>Recursively divides a training set until each division consists of examples from one class</a:t>
            </a:r>
          </a:p>
          <a:p>
            <a:pPr marL="914400" lvl="1" indent="-457200" eaLnBrk="1" hangingPunct="1">
              <a:buSzPct val="75000"/>
              <a:buFont typeface="Tahoma" charset="0"/>
              <a:buAutoNum type="arabicPeriod"/>
            </a:pPr>
            <a:r>
              <a:rPr lang="en-US" altLang="zh-TW" sz="2400">
                <a:latin typeface="Calibri" charset="0"/>
                <a:ea typeface="新細明體" charset="-120"/>
              </a:rPr>
              <a:t>Create a root node and assign all of the training data to it</a:t>
            </a:r>
          </a:p>
          <a:p>
            <a:pPr marL="914400" lvl="1" indent="-457200" eaLnBrk="1" hangingPunct="1">
              <a:buSzPct val="75000"/>
              <a:buFont typeface="Tahoma" charset="0"/>
              <a:buAutoNum type="arabicPeriod"/>
            </a:pPr>
            <a:r>
              <a:rPr lang="en-US" altLang="zh-TW" sz="2400">
                <a:latin typeface="Calibri" charset="0"/>
                <a:ea typeface="新細明體" charset="-120"/>
              </a:rPr>
              <a:t>Select the best splitting attribute</a:t>
            </a:r>
          </a:p>
          <a:p>
            <a:pPr marL="914400" lvl="1" indent="-457200" eaLnBrk="1" hangingPunct="1">
              <a:buSzPct val="75000"/>
              <a:buFont typeface="Tahoma" charset="0"/>
              <a:buAutoNum type="arabicPeriod"/>
            </a:pPr>
            <a:r>
              <a:rPr lang="en-US" altLang="zh-TW" sz="2400">
                <a:latin typeface="Calibri" charset="0"/>
                <a:ea typeface="新細明體" charset="-120"/>
              </a:rPr>
              <a:t>Add a branch to the root node for each value of the split. Split the data into mutually exclusive subsets along the lines of the specific split</a:t>
            </a:r>
          </a:p>
          <a:p>
            <a:pPr marL="914400" lvl="1" indent="-457200" eaLnBrk="1" hangingPunct="1">
              <a:buSzPct val="75000"/>
              <a:buFont typeface="Tahoma" charset="0"/>
              <a:buAutoNum type="arabicPeriod"/>
            </a:pPr>
            <a:r>
              <a:rPr lang="en-US" altLang="zh-TW" sz="2400">
                <a:latin typeface="Calibri" charset="0"/>
                <a:ea typeface="新細明體" charset="-120"/>
              </a:rPr>
              <a:t>Repeat the steps 2 and 3 for each and every leaf node until the stopping criteria is reached</a:t>
            </a:r>
            <a:endParaRPr lang="en-US" altLang="zh-TW">
              <a:latin typeface="Calibri" charset="0"/>
              <a:ea typeface="新細明體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813" y="1052513"/>
            <a:ext cx="6337300" cy="4619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400" dirty="0">
                <a:solidFill>
                  <a:srgbClr val="C00000"/>
                </a:solidFill>
              </a:rPr>
              <a:t>A general algorithm for decision tree building</a:t>
            </a:r>
          </a:p>
        </p:txBody>
      </p:sp>
      <p:sp>
        <p:nvSpPr>
          <p:cNvPr id="30725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3072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C138092-92B7-4045-B97B-B7B7FF2B5A0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23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Decision Trees 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323850" y="1196975"/>
            <a:ext cx="8569325" cy="4929188"/>
          </a:xfrm>
        </p:spPr>
        <p:txBody>
          <a:bodyPr/>
          <a:lstStyle/>
          <a:p>
            <a:pPr eaLnBrk="1" hangingPunct="1"/>
            <a:r>
              <a:rPr lang="en-US" altLang="zh-TW" sz="2800">
                <a:latin typeface="Calibri" charset="0"/>
                <a:ea typeface="新細明體" charset="-120"/>
              </a:rPr>
              <a:t>DT algorithms mainly differ on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-120"/>
              </a:rPr>
              <a:t>Splitting criteria</a:t>
            </a:r>
          </a:p>
          <a:p>
            <a:pPr lvl="2" eaLnBrk="1" hangingPunct="1"/>
            <a:r>
              <a:rPr lang="en-US" altLang="zh-TW" sz="2000">
                <a:latin typeface="Calibri" charset="0"/>
                <a:ea typeface="新細明體" charset="-120"/>
              </a:rPr>
              <a:t>Which variable to split first?</a:t>
            </a:r>
          </a:p>
          <a:p>
            <a:pPr lvl="2" eaLnBrk="1" hangingPunct="1"/>
            <a:r>
              <a:rPr lang="en-US" altLang="zh-TW" sz="2000">
                <a:latin typeface="Calibri" charset="0"/>
                <a:ea typeface="新細明體" charset="-120"/>
              </a:rPr>
              <a:t>What values to use to split?</a:t>
            </a:r>
          </a:p>
          <a:p>
            <a:pPr lvl="2" eaLnBrk="1" hangingPunct="1"/>
            <a:r>
              <a:rPr lang="en-US" altLang="zh-TW" sz="2000">
                <a:latin typeface="Calibri" charset="0"/>
                <a:ea typeface="新細明體" charset="-120"/>
              </a:rPr>
              <a:t>How many splits to form for each node?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-120"/>
              </a:rPr>
              <a:t>Stopping criteria</a:t>
            </a:r>
          </a:p>
          <a:p>
            <a:pPr lvl="2" eaLnBrk="1" hangingPunct="1"/>
            <a:r>
              <a:rPr lang="en-US" altLang="zh-TW" sz="2000">
                <a:latin typeface="Calibri" charset="0"/>
                <a:ea typeface="新細明體" charset="-120"/>
              </a:rPr>
              <a:t>When to stop building the tree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-120"/>
              </a:rPr>
              <a:t>Pruning (generalization method)</a:t>
            </a:r>
          </a:p>
          <a:p>
            <a:pPr lvl="2" eaLnBrk="1" hangingPunct="1"/>
            <a:r>
              <a:rPr lang="en-US" altLang="zh-TW" sz="2000">
                <a:latin typeface="Calibri" charset="0"/>
                <a:ea typeface="新細明體" charset="-120"/>
              </a:rPr>
              <a:t>Pre-pruning versus post-pruning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Most popular DT algorithms include</a:t>
            </a:r>
          </a:p>
          <a:p>
            <a:pPr lvl="1" eaLnBrk="1" hangingPunct="1"/>
            <a:r>
              <a:rPr lang="en-US" altLang="zh-TW">
                <a:latin typeface="Calibri" charset="0"/>
                <a:ea typeface="新細明體" charset="-120"/>
              </a:rPr>
              <a:t>ID3, C4.5, C5; CART; CHAID; M5</a:t>
            </a:r>
          </a:p>
        </p:txBody>
      </p:sp>
      <p:sp>
        <p:nvSpPr>
          <p:cNvPr id="31748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3174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DE6CAA-EA7B-694F-BCF3-D79858BF971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64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Decision Trees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Alternative splitting criteria</a:t>
            </a:r>
          </a:p>
          <a:p>
            <a:pPr lvl="1" eaLnBrk="1" hangingPunct="1"/>
            <a:r>
              <a:rPr lang="en-US" altLang="zh-TW">
                <a:solidFill>
                  <a:srgbClr val="FF3300"/>
                </a:solidFill>
                <a:latin typeface="Calibri" charset="0"/>
                <a:ea typeface="新細明體" charset="-120"/>
              </a:rPr>
              <a:t>Gini index </a:t>
            </a:r>
            <a:r>
              <a:rPr lang="en-US" altLang="zh-TW">
                <a:latin typeface="Calibri" charset="0"/>
                <a:ea typeface="新細明體" charset="-120"/>
              </a:rPr>
              <a:t>determines the purity of a specific class as a result of a decision to branch along a particular attribute/value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-120"/>
              </a:rPr>
              <a:t>Used in CART</a:t>
            </a:r>
          </a:p>
          <a:p>
            <a:pPr lvl="1" eaLnBrk="1" hangingPunct="1"/>
            <a:r>
              <a:rPr lang="en-US" altLang="zh-TW">
                <a:solidFill>
                  <a:srgbClr val="FF3300"/>
                </a:solidFill>
                <a:latin typeface="Calibri" charset="0"/>
                <a:ea typeface="新細明體" charset="-120"/>
              </a:rPr>
              <a:t>Information gain </a:t>
            </a:r>
            <a:r>
              <a:rPr lang="en-US" altLang="zh-TW">
                <a:latin typeface="Calibri" charset="0"/>
                <a:ea typeface="新細明體" charset="-120"/>
              </a:rPr>
              <a:t>uses entropy to measure the extent of uncertainty or randomness of a particular attribute/value split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-120"/>
              </a:rPr>
              <a:t>Used in ID3, C4.5, C5</a:t>
            </a:r>
          </a:p>
          <a:p>
            <a:pPr lvl="1" eaLnBrk="1" hangingPunct="1"/>
            <a:r>
              <a:rPr lang="en-US" altLang="zh-TW">
                <a:solidFill>
                  <a:srgbClr val="FF3300"/>
                </a:solidFill>
                <a:latin typeface="Calibri" charset="0"/>
                <a:ea typeface="新細明體" charset="-120"/>
              </a:rPr>
              <a:t>Chi-square statistics </a:t>
            </a:r>
            <a:r>
              <a:rPr lang="en-US" altLang="zh-TW">
                <a:latin typeface="Calibri" charset="0"/>
                <a:ea typeface="新細明體" charset="-120"/>
              </a:rPr>
              <a:t>(used in CHAID)</a:t>
            </a:r>
          </a:p>
        </p:txBody>
      </p:sp>
      <p:sp>
        <p:nvSpPr>
          <p:cNvPr id="32772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3277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27CE30-E8C9-C949-B408-38A8B7172EF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86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新細明體" charset="-120"/>
              </a:rPr>
              <a:t>Classification by Decision Tree Induction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新細明體" charset="-120"/>
              </a:rPr>
              <a:t>Training Dataset</a:t>
            </a:r>
          </a:p>
        </p:txBody>
      </p:sp>
      <p:graphicFrame>
        <p:nvGraphicFramePr>
          <p:cNvPr id="33795" name="Object 2"/>
          <p:cNvGraphicFramePr>
            <a:graphicFrameLocks noGrp="1"/>
          </p:cNvGraphicFramePr>
          <p:nvPr>
            <p:ph type="body" idx="1"/>
          </p:nvPr>
        </p:nvGraphicFramePr>
        <p:xfrm>
          <a:off x="1476375" y="1268413"/>
          <a:ext cx="66294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Worksheet" r:id="rId3" imgW="5778000" imgH="3948840" progId="Excel.Sheet.8">
                  <p:embed/>
                </p:oleObj>
              </mc:Choice>
              <mc:Fallback>
                <p:oleObj name="Worksheet" r:id="rId3" imgW="5778000" imgH="3948840" progId="Excel.Sheet.8">
                  <p:embed/>
                  <p:pic>
                    <p:nvPicPr>
                      <p:cNvPr id="33795" name="Object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268413"/>
                        <a:ext cx="6629400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258888" y="6092825"/>
            <a:ext cx="7129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Clr>
                <a:srgbClr val="170981"/>
              </a:buClr>
              <a:buSzPct val="75000"/>
              <a:buFont typeface="Wingdings" charset="2"/>
              <a:buNone/>
            </a:pPr>
            <a:r>
              <a:rPr lang="en-US" altLang="zh-TW" sz="2000">
                <a:latin typeface="Arial" charset="0"/>
              </a:rPr>
              <a:t>This follows an example of Quinlan’s ID3 (Playing Tennis)</a:t>
            </a:r>
          </a:p>
        </p:txBody>
      </p:sp>
      <p:sp>
        <p:nvSpPr>
          <p:cNvPr id="3379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0C625C9-D84B-FC4D-B7EF-832664B7FD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3798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854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713"/>
            <a:ext cx="9144000" cy="576262"/>
          </a:xfrm>
        </p:spPr>
        <p:txBody>
          <a:bodyPr lIns="92075" tIns="46038" rIns="92075" bIns="46038"/>
          <a:lstStyle/>
          <a:p>
            <a:r>
              <a:rPr lang="en-US" altLang="zh-TW" sz="2800">
                <a:solidFill>
                  <a:srgbClr val="170981"/>
                </a:solidFill>
              </a:rPr>
              <a:t>Output: A Decision Tree for “</a:t>
            </a:r>
            <a:r>
              <a:rPr lang="en-US" altLang="zh-TW" sz="2800" i="1">
                <a:solidFill>
                  <a:srgbClr val="170981"/>
                </a:solidFill>
              </a:rPr>
              <a:t>buys_computer”</a:t>
            </a:r>
          </a:p>
        </p:txBody>
      </p:sp>
      <p:grpSp>
        <p:nvGrpSpPr>
          <p:cNvPr id="34819" name="Group 63"/>
          <p:cNvGrpSpPr>
            <a:grpSpLocks/>
          </p:cNvGrpSpPr>
          <p:nvPr/>
        </p:nvGrpSpPr>
        <p:grpSpPr bwMode="auto">
          <a:xfrm>
            <a:off x="1477963" y="1341438"/>
            <a:ext cx="6838950" cy="3941762"/>
            <a:chOff x="960" y="1152"/>
            <a:chExt cx="3906" cy="2112"/>
          </a:xfrm>
        </p:grpSpPr>
        <p:sp>
          <p:nvSpPr>
            <p:cNvPr id="34829" name="Rectangle 3"/>
            <p:cNvSpPr>
              <a:spLocks noChangeArrowheads="1"/>
            </p:cNvSpPr>
            <p:nvPr/>
          </p:nvSpPr>
          <p:spPr bwMode="auto">
            <a:xfrm>
              <a:off x="2387" y="1152"/>
              <a:ext cx="475" cy="296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age?</a:t>
              </a:r>
            </a:p>
          </p:txBody>
        </p:sp>
        <p:sp>
          <p:nvSpPr>
            <p:cNvPr id="34830" name="Rectangle 5"/>
            <p:cNvSpPr>
              <a:spLocks noChangeArrowheads="1"/>
            </p:cNvSpPr>
            <p:nvPr/>
          </p:nvSpPr>
          <p:spPr bwMode="auto">
            <a:xfrm>
              <a:off x="1229" y="2342"/>
              <a:ext cx="763" cy="296"/>
            </a:xfrm>
            <a:prstGeom prst="rect">
              <a:avLst/>
            </a:prstGeom>
            <a:solidFill>
              <a:srgbClr val="00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student?</a:t>
              </a:r>
            </a:p>
          </p:txBody>
        </p:sp>
        <p:sp>
          <p:nvSpPr>
            <p:cNvPr id="34831" name="Rectangle 6"/>
            <p:cNvSpPr>
              <a:spLocks noChangeArrowheads="1"/>
            </p:cNvSpPr>
            <p:nvPr/>
          </p:nvSpPr>
          <p:spPr bwMode="auto">
            <a:xfrm>
              <a:off x="3432" y="2342"/>
              <a:ext cx="1140" cy="296"/>
            </a:xfrm>
            <a:prstGeom prst="rect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credit rating?</a:t>
              </a:r>
            </a:p>
          </p:txBody>
        </p:sp>
        <p:sp>
          <p:nvSpPr>
            <p:cNvPr id="34832" name="Line 11"/>
            <p:cNvSpPr>
              <a:spLocks noChangeShapeType="1"/>
            </p:cNvSpPr>
            <p:nvPr/>
          </p:nvSpPr>
          <p:spPr bwMode="auto">
            <a:xfrm flipH="1">
              <a:off x="1658" y="1461"/>
              <a:ext cx="782" cy="8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3" name="Line 12"/>
            <p:cNvSpPr>
              <a:spLocks noChangeShapeType="1"/>
            </p:cNvSpPr>
            <p:nvPr/>
          </p:nvSpPr>
          <p:spPr bwMode="auto">
            <a:xfrm>
              <a:off x="2604" y="1461"/>
              <a:ext cx="41" cy="8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4" name="Line 13"/>
            <p:cNvSpPr>
              <a:spLocks noChangeShapeType="1"/>
            </p:cNvSpPr>
            <p:nvPr/>
          </p:nvSpPr>
          <p:spPr bwMode="auto">
            <a:xfrm>
              <a:off x="2809" y="1461"/>
              <a:ext cx="1028" cy="8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5" name="Rectangle 14"/>
            <p:cNvSpPr>
              <a:spLocks noChangeArrowheads="1"/>
            </p:cNvSpPr>
            <p:nvPr/>
          </p:nvSpPr>
          <p:spPr bwMode="auto">
            <a:xfrm>
              <a:off x="1616" y="1775"/>
              <a:ext cx="552" cy="38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000" b="1">
                  <a:latin typeface="Times New Roman" charset="0"/>
                </a:rPr>
                <a:t>youth</a:t>
              </a:r>
              <a:br>
                <a:rPr lang="en-US" altLang="zh-TW" sz="2000" b="1">
                  <a:latin typeface="Times New Roman" charset="0"/>
                </a:rPr>
              </a:br>
              <a:r>
                <a:rPr lang="en-US" altLang="zh-TW" sz="2000" b="1">
                  <a:latin typeface="Times New Roman" charset="0"/>
                </a:rPr>
                <a:t>&lt;=30</a:t>
              </a:r>
              <a:endParaRPr lang="en-US" altLang="zh-TW" sz="2000">
                <a:latin typeface="Times New Roman" charset="0"/>
              </a:endParaRPr>
            </a:p>
          </p:txBody>
        </p:sp>
        <p:sp>
          <p:nvSpPr>
            <p:cNvPr id="34836" name="Rectangle 15"/>
            <p:cNvSpPr>
              <a:spLocks noChangeArrowheads="1"/>
            </p:cNvSpPr>
            <p:nvPr/>
          </p:nvSpPr>
          <p:spPr bwMode="auto">
            <a:xfrm>
              <a:off x="3221" y="1731"/>
              <a:ext cx="699" cy="3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000" b="1">
                  <a:latin typeface="Times New Roman" charset="0"/>
                </a:rPr>
                <a:t>senior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000" b="1">
                  <a:latin typeface="Times New Roman" charset="0"/>
                </a:rPr>
                <a:t>&gt;40</a:t>
              </a:r>
              <a:endParaRPr lang="en-US" altLang="zh-TW" sz="2000">
                <a:latin typeface="Times New Roman" charset="0"/>
              </a:endParaRPr>
            </a:p>
          </p:txBody>
        </p:sp>
        <p:sp>
          <p:nvSpPr>
            <p:cNvPr id="34837" name="Line 16"/>
            <p:cNvSpPr>
              <a:spLocks noChangeShapeType="1"/>
            </p:cNvSpPr>
            <p:nvPr/>
          </p:nvSpPr>
          <p:spPr bwMode="auto">
            <a:xfrm flipH="1">
              <a:off x="960" y="2640"/>
              <a:ext cx="528" cy="6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8" name="Line 17"/>
            <p:cNvSpPr>
              <a:spLocks noChangeShapeType="1"/>
            </p:cNvSpPr>
            <p:nvPr/>
          </p:nvSpPr>
          <p:spPr bwMode="auto">
            <a:xfrm>
              <a:off x="1728" y="2640"/>
              <a:ext cx="480" cy="6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9" name="Line 18"/>
            <p:cNvSpPr>
              <a:spLocks noChangeShapeType="1"/>
            </p:cNvSpPr>
            <p:nvPr/>
          </p:nvSpPr>
          <p:spPr bwMode="auto">
            <a:xfrm flipH="1">
              <a:off x="3426" y="2640"/>
              <a:ext cx="414" cy="59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0" name="Line 19"/>
            <p:cNvSpPr>
              <a:spLocks noChangeShapeType="1"/>
            </p:cNvSpPr>
            <p:nvPr/>
          </p:nvSpPr>
          <p:spPr bwMode="auto">
            <a:xfrm>
              <a:off x="4128" y="2640"/>
              <a:ext cx="432" cy="5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1" name="Rectangle 30"/>
            <p:cNvSpPr>
              <a:spLocks noChangeArrowheads="1"/>
            </p:cNvSpPr>
            <p:nvPr/>
          </p:nvSpPr>
          <p:spPr bwMode="auto">
            <a:xfrm>
              <a:off x="2275" y="1769"/>
              <a:ext cx="766" cy="34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000" b="1">
                  <a:latin typeface="Times New Roman" charset="0"/>
                </a:rPr>
                <a:t>middle_aged</a:t>
              </a:r>
              <a:br>
                <a:rPr lang="en-US" altLang="zh-TW" sz="2000" b="1">
                  <a:latin typeface="Times New Roman" charset="0"/>
                </a:rPr>
              </a:br>
              <a:r>
                <a:rPr lang="en-US" altLang="zh-TW" sz="2000" b="1">
                  <a:latin typeface="Times New Roman" charset="0"/>
                </a:rPr>
                <a:t>31..40</a:t>
              </a:r>
              <a:endParaRPr lang="en-US" altLang="zh-TW" sz="1800">
                <a:latin typeface="Times New Roman" charset="0"/>
              </a:endParaRPr>
            </a:p>
          </p:txBody>
        </p:sp>
        <p:sp>
          <p:nvSpPr>
            <p:cNvPr id="34842" name="Rectangle 9"/>
            <p:cNvSpPr>
              <a:spLocks noChangeArrowheads="1"/>
            </p:cNvSpPr>
            <p:nvPr/>
          </p:nvSpPr>
          <p:spPr bwMode="auto">
            <a:xfrm>
              <a:off x="3348" y="2801"/>
              <a:ext cx="382" cy="2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fair</a:t>
              </a:r>
            </a:p>
          </p:txBody>
        </p:sp>
        <p:sp>
          <p:nvSpPr>
            <p:cNvPr id="34843" name="Rectangle 10"/>
            <p:cNvSpPr>
              <a:spLocks noChangeArrowheads="1"/>
            </p:cNvSpPr>
            <p:nvPr/>
          </p:nvSpPr>
          <p:spPr bwMode="auto">
            <a:xfrm>
              <a:off x="4059" y="2819"/>
              <a:ext cx="807" cy="2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excellent</a:t>
              </a:r>
            </a:p>
          </p:txBody>
        </p:sp>
        <p:sp>
          <p:nvSpPr>
            <p:cNvPr id="34844" name="Rectangle 8"/>
            <p:cNvSpPr>
              <a:spLocks noChangeArrowheads="1"/>
            </p:cNvSpPr>
            <p:nvPr/>
          </p:nvSpPr>
          <p:spPr bwMode="auto">
            <a:xfrm>
              <a:off x="1872" y="2832"/>
              <a:ext cx="372" cy="2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yes</a:t>
              </a:r>
            </a:p>
          </p:txBody>
        </p:sp>
        <p:sp>
          <p:nvSpPr>
            <p:cNvPr id="34845" name="Rectangle 7"/>
            <p:cNvSpPr>
              <a:spLocks noChangeArrowheads="1"/>
            </p:cNvSpPr>
            <p:nvPr/>
          </p:nvSpPr>
          <p:spPr bwMode="auto">
            <a:xfrm>
              <a:off x="960" y="2832"/>
              <a:ext cx="432" cy="2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no</a:t>
              </a:r>
            </a:p>
          </p:txBody>
        </p:sp>
      </p:grp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684213" y="0"/>
            <a:ext cx="8064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0" lang="en-US" altLang="zh-TW" sz="3200" b="1" dirty="0">
                <a:solidFill>
                  <a:schemeClr val="accent1"/>
                </a:solidFill>
                <a:latin typeface="+mj-lt"/>
                <a:cs typeface="+mj-cs"/>
              </a:rPr>
              <a:t>Classification by Decision Tree Induction</a:t>
            </a:r>
          </a:p>
        </p:txBody>
      </p:sp>
      <p:sp>
        <p:nvSpPr>
          <p:cNvPr id="34821" name="Rectangle 2"/>
          <p:cNvSpPr txBox="1">
            <a:spLocks noChangeArrowheads="1"/>
          </p:cNvSpPr>
          <p:nvPr/>
        </p:nvSpPr>
        <p:spPr bwMode="auto">
          <a:xfrm>
            <a:off x="0" y="587692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800" i="1">
                <a:solidFill>
                  <a:srgbClr val="170981"/>
                </a:solidFill>
              </a:rPr>
              <a:t> buys_computer=“yes” or buys_computer=“no”</a:t>
            </a:r>
          </a:p>
        </p:txBody>
      </p:sp>
      <p:sp>
        <p:nvSpPr>
          <p:cNvPr id="34" name="橢圓 33"/>
          <p:cNvSpPr/>
          <p:nvPr/>
        </p:nvSpPr>
        <p:spPr>
          <a:xfrm>
            <a:off x="3995738" y="3500438"/>
            <a:ext cx="863600" cy="433387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latin typeface="Times New Roman" pitchFamily="18" charset="0"/>
                <a:cs typeface="Times New Roman" pitchFamily="18" charset="0"/>
              </a:rPr>
              <a:t>yes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3348038" y="5300663"/>
            <a:ext cx="863600" cy="4318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latin typeface="Times New Roman" pitchFamily="18" charset="0"/>
                <a:cs typeface="Times New Roman" pitchFamily="18" charset="0"/>
              </a:rPr>
              <a:t>yes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7451725" y="5229225"/>
            <a:ext cx="865188" cy="4318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latin typeface="Times New Roman" pitchFamily="18" charset="0"/>
                <a:cs typeface="Times New Roman" pitchFamily="18" charset="0"/>
              </a:rPr>
              <a:t>yes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5219700" y="5300663"/>
            <a:ext cx="865188" cy="431800"/>
          </a:xfrm>
          <a:prstGeom prst="ellipse">
            <a:avLst/>
          </a:prstGeom>
          <a:solidFill>
            <a:srgbClr val="FF66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latin typeface="Times New Roman" pitchFamily="18" charset="0"/>
                <a:cs typeface="Times New Roman" pitchFamily="18" charset="0"/>
              </a:rPr>
              <a:t>no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橢圓 37"/>
          <p:cNvSpPr/>
          <p:nvPr/>
        </p:nvSpPr>
        <p:spPr>
          <a:xfrm>
            <a:off x="971550" y="5300663"/>
            <a:ext cx="863600" cy="431800"/>
          </a:xfrm>
          <a:prstGeom prst="ellipse">
            <a:avLst/>
          </a:prstGeom>
          <a:solidFill>
            <a:srgbClr val="FF66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latin typeface="Times New Roman" pitchFamily="18" charset="0"/>
                <a:cs typeface="Times New Roman" pitchFamily="18" charset="0"/>
              </a:rPr>
              <a:t>no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C3AAE72-31EE-AE4F-8A9D-6C9364A2E77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4828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3366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836612"/>
          </a:xfrm>
        </p:spPr>
        <p:txBody>
          <a:bodyPr>
            <a:normAutofit fontScale="90000"/>
          </a:bodyPr>
          <a:lstStyle/>
          <a:p>
            <a:r>
              <a:rPr lang="en-US" altLang="zh-TW" sz="3200" b="1">
                <a:solidFill>
                  <a:schemeClr val="accent1"/>
                </a:solidFill>
              </a:rPr>
              <a:t>Three possibilities for partitioning tuples </a:t>
            </a:r>
            <a:br>
              <a:rPr lang="en-US" altLang="zh-TW" sz="3200" b="1">
                <a:solidFill>
                  <a:schemeClr val="accent1"/>
                </a:solidFill>
              </a:rPr>
            </a:br>
            <a:r>
              <a:rPr lang="en-US" altLang="zh-TW" sz="3200" b="1">
                <a:solidFill>
                  <a:schemeClr val="accent1"/>
                </a:solidFill>
              </a:rPr>
              <a:t>based on the splitting Criterion</a:t>
            </a:r>
            <a:endParaRPr lang="zh-TW" altLang="en-US" sz="3200" b="1">
              <a:solidFill>
                <a:schemeClr val="accent1"/>
              </a:solidFill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2486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94E0D68-8E28-5A45-8B73-9FAD1E44631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5845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92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13  2021/05/18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資料探勘個案研究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 (Case Study on Data Mining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14  2021/05/25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遞歸神經網絡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(Recurrent Neural Networks)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15  2021/06/01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強化學習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(Reinforcement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16  2021/06/08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社交網絡分析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(Social Network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2021/06/15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2021/06/22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(Final Project Report II)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0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Algorithm for Decision Tree Induction</a:t>
            </a:r>
          </a:p>
        </p:txBody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5226050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Basic algorithm (a greedy algorithm)</a:t>
            </a:r>
          </a:p>
          <a:p>
            <a:pPr lvl="1"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Tree is constructed in a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top-down recursive divide-and-conquer manner</a:t>
            </a:r>
          </a:p>
          <a:p>
            <a:pPr lvl="1"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At start, all the training examples are at the root</a:t>
            </a:r>
          </a:p>
          <a:p>
            <a:pPr lvl="1"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Attributes are categorical (if continuous-valued, they are discretized in advance)</a:t>
            </a:r>
          </a:p>
          <a:p>
            <a:pPr lvl="1"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Examples are partitioned recursively based on selected attributes</a:t>
            </a:r>
          </a:p>
          <a:p>
            <a:pPr lvl="1"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Test attributes are selected on the basis of a heuristic or statistical measure (e.g.,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information gain</a:t>
            </a:r>
            <a:r>
              <a:rPr lang="en-US" altLang="zh-TW" sz="2000">
                <a:latin typeface="Calibri" charset="0"/>
                <a:ea typeface="新細明體" charset="-120"/>
              </a:rPr>
              <a:t>)</a:t>
            </a:r>
          </a:p>
          <a:p>
            <a:pPr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Conditions for stopping partitioning</a:t>
            </a:r>
          </a:p>
          <a:p>
            <a:pPr lvl="1"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All samples for a given node belong to the same class</a:t>
            </a:r>
          </a:p>
          <a:p>
            <a:pPr lvl="1"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There are no remaining attributes for further partitioning – </a:t>
            </a:r>
            <a:br>
              <a:rPr lang="en-US" altLang="zh-TW" sz="2000">
                <a:latin typeface="Calibri" charset="0"/>
                <a:ea typeface="新細明體" charset="-120"/>
              </a:rPr>
            </a:b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majority voting</a:t>
            </a:r>
            <a:r>
              <a:rPr lang="en-US" altLang="zh-TW" sz="2000">
                <a:latin typeface="Calibri" charset="0"/>
                <a:ea typeface="新細明體" charset="-120"/>
              </a:rPr>
              <a:t> is employed for classifying the leaf</a:t>
            </a:r>
          </a:p>
          <a:p>
            <a:pPr lvl="1"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There are no samples left</a:t>
            </a:r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48A3F19-B4B2-5A4B-9B40-FD8BDB831C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6869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9604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Attribute Selection Measure</a:t>
            </a:r>
            <a:endParaRPr lang="en-US" altLang="zh-TW">
              <a:latin typeface="Calibri" charset="0"/>
              <a:ea typeface="新細明體" charset="-120"/>
            </a:endParaRPr>
          </a:p>
        </p:txBody>
      </p:sp>
      <p:sp>
        <p:nvSpPr>
          <p:cNvPr id="378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1052513"/>
            <a:ext cx="8382000" cy="5226050"/>
          </a:xfrm>
        </p:spPr>
        <p:txBody>
          <a:bodyPr/>
          <a:lstStyle/>
          <a:p>
            <a:r>
              <a:rPr lang="en-US" altLang="zh-TW" sz="2400">
                <a:latin typeface="Calibri" charset="0"/>
                <a:ea typeface="標楷體" charset="-120"/>
              </a:rPr>
              <a:t>Notation: Let </a:t>
            </a:r>
            <a:r>
              <a:rPr lang="en-US" altLang="zh-TW" sz="2400" i="1">
                <a:latin typeface="Calibri" charset="0"/>
                <a:ea typeface="標楷體" charset="-120"/>
              </a:rPr>
              <a:t>D, the data partition, be a training set of </a:t>
            </a:r>
            <a:r>
              <a:rPr lang="en-US" altLang="zh-TW" sz="2400">
                <a:latin typeface="Calibri" charset="0"/>
                <a:ea typeface="標楷體" charset="-120"/>
              </a:rPr>
              <a:t>class-labeled tuples. </a:t>
            </a:r>
            <a:br>
              <a:rPr lang="en-US" altLang="zh-TW" sz="2400">
                <a:latin typeface="Calibri" charset="0"/>
                <a:ea typeface="標楷體" charset="-120"/>
              </a:rPr>
            </a:br>
            <a:r>
              <a:rPr lang="en-US" altLang="zh-TW" sz="2400">
                <a:latin typeface="Calibri" charset="0"/>
                <a:ea typeface="標楷體" charset="-120"/>
              </a:rPr>
              <a:t>Suppose the class label attribute has </a:t>
            </a:r>
            <a:r>
              <a:rPr lang="en-US" altLang="zh-TW" sz="2400" i="1">
                <a:latin typeface="Calibri" charset="0"/>
                <a:ea typeface="標楷體" charset="-120"/>
              </a:rPr>
              <a:t>m distinct values defining m </a:t>
            </a:r>
            <a:r>
              <a:rPr lang="en-US" altLang="zh-TW" sz="2400">
                <a:latin typeface="Calibri" charset="0"/>
                <a:ea typeface="標楷體" charset="-120"/>
              </a:rPr>
              <a:t>distinct classes, </a:t>
            </a:r>
            <a:r>
              <a:rPr lang="en-US" altLang="zh-TW" sz="2400" i="1">
                <a:latin typeface="Calibri" charset="0"/>
                <a:ea typeface="標楷體" charset="-120"/>
              </a:rPr>
              <a:t>C</a:t>
            </a:r>
            <a:r>
              <a:rPr lang="en-US" altLang="zh-TW" sz="2400" i="1" baseline="-25000">
                <a:latin typeface="Calibri" charset="0"/>
                <a:ea typeface="標楷體" charset="-120"/>
              </a:rPr>
              <a:t>i</a:t>
            </a:r>
            <a:r>
              <a:rPr lang="en-US" altLang="zh-TW" sz="2400" i="1">
                <a:latin typeface="Calibri" charset="0"/>
                <a:ea typeface="標楷體" charset="-120"/>
              </a:rPr>
              <a:t> (for i = 1, … , m). </a:t>
            </a:r>
            <a:br>
              <a:rPr lang="en-US" altLang="zh-TW" sz="2400" i="1">
                <a:latin typeface="Calibri" charset="0"/>
                <a:ea typeface="標楷體" charset="-120"/>
              </a:rPr>
            </a:br>
            <a:r>
              <a:rPr lang="en-US" altLang="zh-TW" sz="2400">
                <a:latin typeface="Calibri" charset="0"/>
                <a:ea typeface="標楷體" charset="-120"/>
              </a:rPr>
              <a:t>Let </a:t>
            </a:r>
            <a:r>
              <a:rPr lang="en-US" altLang="zh-TW" sz="2400" i="1">
                <a:latin typeface="Calibri" charset="0"/>
                <a:ea typeface="標楷體" charset="-120"/>
              </a:rPr>
              <a:t>C</a:t>
            </a:r>
            <a:r>
              <a:rPr lang="en-US" altLang="zh-TW" sz="2400" i="1" baseline="-25000">
                <a:latin typeface="Calibri" charset="0"/>
                <a:ea typeface="標楷體" charset="-120"/>
              </a:rPr>
              <a:t>i,D</a:t>
            </a:r>
            <a:r>
              <a:rPr lang="en-US" altLang="zh-TW" sz="2400" i="1">
                <a:latin typeface="Calibri" charset="0"/>
                <a:ea typeface="標楷體" charset="-120"/>
              </a:rPr>
              <a:t> be the set of tuples of class C</a:t>
            </a:r>
            <a:r>
              <a:rPr lang="en-US" altLang="zh-TW" sz="2400" i="1" baseline="-25000">
                <a:latin typeface="Calibri" charset="0"/>
                <a:ea typeface="標楷體" charset="-120"/>
              </a:rPr>
              <a:t>i</a:t>
            </a:r>
            <a:r>
              <a:rPr lang="en-US" altLang="zh-TW" sz="2400" i="1">
                <a:latin typeface="Calibri" charset="0"/>
                <a:ea typeface="標楷體" charset="-120"/>
              </a:rPr>
              <a:t> in D. </a:t>
            </a:r>
            <a:br>
              <a:rPr lang="en-US" altLang="zh-TW" sz="2400" i="1">
                <a:latin typeface="Calibri" charset="0"/>
                <a:ea typeface="標楷體" charset="-120"/>
              </a:rPr>
            </a:br>
            <a:r>
              <a:rPr lang="en-US" altLang="zh-TW" sz="2400" i="1">
                <a:latin typeface="Calibri" charset="0"/>
                <a:ea typeface="標楷體" charset="-120"/>
              </a:rPr>
              <a:t>Let |D| </a:t>
            </a:r>
            <a:r>
              <a:rPr lang="en-US" altLang="zh-TW" sz="2400">
                <a:latin typeface="Calibri" charset="0"/>
                <a:ea typeface="標楷體" charset="-120"/>
              </a:rPr>
              <a:t>and </a:t>
            </a:r>
            <a:r>
              <a:rPr lang="en-US" altLang="zh-TW" sz="2400" i="1">
                <a:latin typeface="Calibri" charset="0"/>
                <a:ea typeface="標楷體" charset="-120"/>
              </a:rPr>
              <a:t>| C</a:t>
            </a:r>
            <a:r>
              <a:rPr lang="en-US" altLang="zh-TW" sz="2400" i="1" baseline="-25000">
                <a:latin typeface="Calibri" charset="0"/>
                <a:ea typeface="標楷體" charset="-120"/>
              </a:rPr>
              <a:t>i,D </a:t>
            </a:r>
            <a:r>
              <a:rPr lang="en-US" altLang="zh-TW" sz="2400" i="1">
                <a:latin typeface="Calibri" charset="0"/>
                <a:ea typeface="標楷體" charset="-120"/>
              </a:rPr>
              <a:t>| denote the number of tuples in D and C</a:t>
            </a:r>
            <a:r>
              <a:rPr lang="en-US" altLang="zh-TW" sz="2400" i="1" baseline="-25000">
                <a:latin typeface="Calibri" charset="0"/>
                <a:ea typeface="標楷體" charset="-120"/>
              </a:rPr>
              <a:t>i,D </a:t>
            </a:r>
            <a:r>
              <a:rPr lang="en-US" altLang="zh-TW" sz="2400" i="1">
                <a:latin typeface="Calibri" charset="0"/>
                <a:ea typeface="標楷體" charset="-120"/>
              </a:rPr>
              <a:t>, respectively.</a:t>
            </a:r>
          </a:p>
          <a:p>
            <a:r>
              <a:rPr lang="en-US" altLang="zh-TW" sz="2400" i="1">
                <a:latin typeface="Calibri" charset="0"/>
                <a:ea typeface="新細明體" charset="-120"/>
              </a:rPr>
              <a:t>Example:</a:t>
            </a:r>
          </a:p>
          <a:p>
            <a:pPr lvl="1"/>
            <a:r>
              <a:rPr lang="en-US" altLang="zh-TW" sz="2400" i="1">
                <a:latin typeface="Calibri" charset="0"/>
                <a:ea typeface="新細明體" charset="-120"/>
              </a:rPr>
              <a:t>Class: buys_computer= “yes” or “no”</a:t>
            </a:r>
          </a:p>
          <a:p>
            <a:pPr lvl="1"/>
            <a:r>
              <a:rPr lang="en-US" altLang="zh-TW" sz="2400" i="1">
                <a:latin typeface="Calibri" charset="0"/>
                <a:ea typeface="新細明體" charset="-120"/>
              </a:rPr>
              <a:t>Two distinct classes (m=2)</a:t>
            </a:r>
          </a:p>
          <a:p>
            <a:pPr lvl="2"/>
            <a:r>
              <a:rPr lang="en-US" altLang="zh-TW" i="1">
                <a:latin typeface="Calibri" charset="0"/>
                <a:ea typeface="新細明體" charset="-120"/>
              </a:rPr>
              <a:t>Class </a:t>
            </a:r>
            <a:r>
              <a:rPr lang="en-US" altLang="zh-TW" i="1">
                <a:latin typeface="Calibri" charset="0"/>
                <a:ea typeface="標楷體" charset="-120"/>
              </a:rPr>
              <a:t>C</a:t>
            </a:r>
            <a:r>
              <a:rPr lang="en-US" altLang="zh-TW" i="1" baseline="-25000">
                <a:latin typeface="Calibri" charset="0"/>
                <a:ea typeface="標楷體" charset="-120"/>
              </a:rPr>
              <a:t>i </a:t>
            </a:r>
            <a:r>
              <a:rPr lang="en-US" altLang="zh-TW" i="1">
                <a:latin typeface="Calibri" charset="0"/>
                <a:ea typeface="新細明體" charset="-120"/>
              </a:rPr>
              <a:t>(i=1,2): </a:t>
            </a:r>
            <a:br>
              <a:rPr lang="en-US" altLang="zh-TW" i="1">
                <a:latin typeface="Calibri" charset="0"/>
                <a:ea typeface="新細明體" charset="-120"/>
              </a:rPr>
            </a:br>
            <a:r>
              <a:rPr lang="en-US" altLang="zh-TW" i="1">
                <a:latin typeface="Calibri" charset="0"/>
                <a:ea typeface="標楷體" charset="-120"/>
              </a:rPr>
              <a:t>C</a:t>
            </a:r>
            <a:r>
              <a:rPr lang="en-US" altLang="zh-TW" i="1" baseline="-25000">
                <a:latin typeface="Calibri" charset="0"/>
                <a:ea typeface="標楷體" charset="-120"/>
              </a:rPr>
              <a:t>1</a:t>
            </a:r>
            <a:r>
              <a:rPr lang="en-US" altLang="zh-TW" i="1">
                <a:latin typeface="Calibri" charset="0"/>
                <a:ea typeface="新細明體" charset="-120"/>
              </a:rPr>
              <a:t> = “yes”,</a:t>
            </a:r>
            <a:br>
              <a:rPr lang="en-US" altLang="zh-TW" i="1">
                <a:latin typeface="Calibri" charset="0"/>
                <a:ea typeface="新細明體" charset="-120"/>
              </a:rPr>
            </a:br>
            <a:r>
              <a:rPr lang="en-US" altLang="zh-TW" i="1">
                <a:latin typeface="Calibri" charset="0"/>
                <a:ea typeface="新細明體" charset="-120"/>
              </a:rPr>
              <a:t> </a:t>
            </a:r>
            <a:r>
              <a:rPr lang="en-US" altLang="zh-TW" i="1">
                <a:latin typeface="Calibri" charset="0"/>
                <a:ea typeface="標楷體" charset="-120"/>
              </a:rPr>
              <a:t>C</a:t>
            </a:r>
            <a:r>
              <a:rPr lang="en-US" altLang="zh-TW" i="1" baseline="-25000">
                <a:latin typeface="Calibri" charset="0"/>
                <a:ea typeface="標楷體" charset="-120"/>
              </a:rPr>
              <a:t>2</a:t>
            </a:r>
            <a:r>
              <a:rPr lang="en-US" altLang="zh-TW" i="1">
                <a:latin typeface="Calibri" charset="0"/>
                <a:ea typeface="新細明體" charset="-120"/>
              </a:rPr>
              <a:t> = “no” </a:t>
            </a:r>
            <a:endParaRPr lang="en-US" altLang="zh-TW">
              <a:latin typeface="Calibri" charset="0"/>
              <a:ea typeface="新細明體" charset="-120"/>
            </a:endParaRPr>
          </a:p>
        </p:txBody>
      </p:sp>
      <p:sp>
        <p:nvSpPr>
          <p:cNvPr id="3789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CAEF4-9B92-9B41-98A1-5764E381875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7893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0544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81000" y="1524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>
                <a:solidFill>
                  <a:schemeClr val="tx2"/>
                </a:solidFill>
                <a:latin typeface="Arial" charset="0"/>
              </a:rPr>
              <a:t>Attribute Selection Measure: </a:t>
            </a:r>
            <a:br>
              <a:rPr lang="en-US" altLang="zh-TW" b="1">
                <a:solidFill>
                  <a:schemeClr val="tx2"/>
                </a:solidFill>
                <a:latin typeface="Arial" charset="0"/>
              </a:rPr>
            </a:br>
            <a:r>
              <a:rPr lang="en-US" altLang="zh-TW" b="1">
                <a:solidFill>
                  <a:srgbClr val="FF0000"/>
                </a:solidFill>
                <a:latin typeface="Arial" charset="0"/>
              </a:rPr>
              <a:t>Information Gain </a:t>
            </a:r>
            <a:r>
              <a:rPr lang="en-US" altLang="zh-TW" b="1">
                <a:solidFill>
                  <a:schemeClr val="tx2"/>
                </a:solidFill>
                <a:latin typeface="Arial" charset="0"/>
              </a:rPr>
              <a:t>(ID3/C4.5)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04800" y="1524000"/>
            <a:ext cx="8458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latin typeface="Arial" charset="0"/>
              </a:rPr>
              <a:t>Select the attribute with the highest information gain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latin typeface="Arial" charset="0"/>
              </a:rPr>
              <a:t>Let </a:t>
            </a:r>
            <a:r>
              <a:rPr lang="en-US" altLang="zh-TW" sz="2400" i="1">
                <a:latin typeface="Arial" charset="0"/>
              </a:rPr>
              <a:t>p</a:t>
            </a:r>
            <a:r>
              <a:rPr lang="en-US" altLang="zh-TW" sz="2400" i="1" baseline="-25000">
                <a:latin typeface="Arial" charset="0"/>
              </a:rPr>
              <a:t>i</a:t>
            </a:r>
            <a:r>
              <a:rPr lang="en-US" altLang="zh-TW" sz="2400">
                <a:latin typeface="Arial" charset="0"/>
              </a:rPr>
              <a:t> be the probability that an arbitrary tuple in D belongs to class C</a:t>
            </a:r>
            <a:r>
              <a:rPr lang="en-US" altLang="zh-TW" sz="2400" baseline="-25000">
                <a:latin typeface="Arial" charset="0"/>
              </a:rPr>
              <a:t>i</a:t>
            </a:r>
            <a:r>
              <a:rPr lang="en-US" altLang="zh-TW" sz="2400">
                <a:latin typeface="Arial" charset="0"/>
              </a:rPr>
              <a:t>, estimated by |C</a:t>
            </a:r>
            <a:r>
              <a:rPr lang="en-US" altLang="zh-TW" sz="2400" i="1" baseline="-25000">
                <a:latin typeface="Arial" charset="0"/>
              </a:rPr>
              <a:t>i</a:t>
            </a:r>
            <a:r>
              <a:rPr lang="en-US" altLang="zh-TW" sz="2400" baseline="-25000">
                <a:latin typeface="Arial" charset="0"/>
              </a:rPr>
              <a:t>, D</a:t>
            </a:r>
            <a:r>
              <a:rPr lang="en-US" altLang="zh-TW" sz="2400">
                <a:latin typeface="Arial" charset="0"/>
              </a:rPr>
              <a:t>|/|D|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solidFill>
                  <a:schemeClr val="hlink"/>
                </a:solidFill>
                <a:latin typeface="Arial" charset="0"/>
              </a:rPr>
              <a:t>Expected information</a:t>
            </a:r>
            <a:r>
              <a:rPr lang="en-US" altLang="zh-TW" sz="2400">
                <a:latin typeface="Arial" charset="0"/>
              </a:rPr>
              <a:t> (entropy) needed to classify a tuple in D: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solidFill>
                  <a:schemeClr val="hlink"/>
                </a:solidFill>
                <a:latin typeface="Arial" charset="0"/>
              </a:rPr>
              <a:t>Information</a:t>
            </a:r>
            <a:r>
              <a:rPr lang="en-US" altLang="zh-TW" sz="2400">
                <a:latin typeface="Arial" charset="0"/>
              </a:rPr>
              <a:t> needed (after using A to split D into v partitions) to classify D: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solidFill>
                  <a:schemeClr val="hlink"/>
                </a:solidFill>
                <a:latin typeface="Arial" charset="0"/>
              </a:rPr>
              <a:t>Information gained</a:t>
            </a:r>
            <a:r>
              <a:rPr lang="en-US" altLang="zh-TW" sz="2400">
                <a:latin typeface="Arial" charset="0"/>
              </a:rPr>
              <a:t> by branching on attribute A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</p:txBody>
      </p:sp>
      <p:graphicFrame>
        <p:nvGraphicFramePr>
          <p:cNvPr id="38916" name="Object 2"/>
          <p:cNvGraphicFramePr>
            <a:graphicFrameLocks noChangeAspect="1"/>
          </p:cNvGraphicFramePr>
          <p:nvPr/>
        </p:nvGraphicFramePr>
        <p:xfrm>
          <a:off x="4530725" y="3200400"/>
          <a:ext cx="33178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4" imgW="1612900" imgH="431800" progId="Equation.3">
                  <p:embed/>
                </p:oleObj>
              </mc:Choice>
              <mc:Fallback>
                <p:oleObj name="Equation" r:id="rId4" imgW="1612900" imgH="431800" progId="Equation.3">
                  <p:embed/>
                  <p:pic>
                    <p:nvPicPr>
                      <p:cNvPr id="3891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0725" y="3200400"/>
                        <a:ext cx="331787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3"/>
          <p:cNvGraphicFramePr>
            <a:graphicFrameLocks noChangeAspect="1"/>
          </p:cNvGraphicFramePr>
          <p:nvPr/>
        </p:nvGraphicFramePr>
        <p:xfrm>
          <a:off x="4899025" y="4343400"/>
          <a:ext cx="3178175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Equation" r:id="rId6" imgW="1714500" imgH="457200" progId="Equation.3">
                  <p:embed/>
                </p:oleObj>
              </mc:Choice>
              <mc:Fallback>
                <p:oleObj name="Equation" r:id="rId6" imgW="1714500" imgH="457200" progId="Equation.3">
                  <p:embed/>
                  <p:pic>
                    <p:nvPicPr>
                      <p:cNvPr id="3891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5" y="4343400"/>
                        <a:ext cx="3178175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8" name="Object 4"/>
          <p:cNvGraphicFramePr>
            <a:graphicFrameLocks noChangeAspect="1"/>
          </p:cNvGraphicFramePr>
          <p:nvPr/>
        </p:nvGraphicFramePr>
        <p:xfrm>
          <a:off x="3868738" y="5822950"/>
          <a:ext cx="41386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Equation" r:id="rId8" imgW="1790700" imgH="215900" progId="Equation.3">
                  <p:embed/>
                </p:oleObj>
              </mc:Choice>
              <mc:Fallback>
                <p:oleObj name="Equation" r:id="rId8" imgW="1790700" imgH="215900" progId="Equation.3">
                  <p:embed/>
                  <p:pic>
                    <p:nvPicPr>
                      <p:cNvPr id="389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8738" y="5822950"/>
                        <a:ext cx="41386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CFB8F61-12E9-DC4A-A9B8-F475E3C977C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8920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4142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8243888" y="6524625"/>
            <a:ext cx="865187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06BD5F-A979-074D-A1BA-003CBE291D08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9939" name="矩形 13"/>
          <p:cNvSpPr>
            <a:spLocks noChangeArrowheads="1"/>
          </p:cNvSpPr>
          <p:nvPr/>
        </p:nvSpPr>
        <p:spPr bwMode="auto">
          <a:xfrm>
            <a:off x="4716463" y="620713"/>
            <a:ext cx="4103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(0.1) = -3.3219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(0.2) = -2.3219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(0.3) = -1.7370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(0.4) = -1.3219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(0.5) = -1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(0.6) = -0.7370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(0.7) = -0.5146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(0.8) = -0.3219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(0.9) = -0.1520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(1) = 0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40" name="矩形 14"/>
          <p:cNvSpPr>
            <a:spLocks noChangeArrowheads="1"/>
          </p:cNvSpPr>
          <p:nvPr/>
        </p:nvSpPr>
        <p:spPr bwMode="auto">
          <a:xfrm>
            <a:off x="250825" y="620713"/>
            <a:ext cx="42132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(1) = 0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(2) = 1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(3) = 1.5850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(4) = 2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(5) = 2.3219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(6) = 2.5850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(7) = 2.8074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(8) = 3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(9) = 3.1699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(10) = 3.3219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209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268413"/>
            <a:ext cx="4281488" cy="3097212"/>
          </a:xfrm>
          <a:noFill/>
        </p:spPr>
      </p:pic>
      <p:pic>
        <p:nvPicPr>
          <p:cNvPr id="409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276475"/>
            <a:ext cx="4359275" cy="2938463"/>
          </a:xfrm>
          <a:noFill/>
        </p:spPr>
      </p:pic>
      <p:sp>
        <p:nvSpPr>
          <p:cNvPr id="40964" name="矩形 7"/>
          <p:cNvSpPr>
            <a:spLocks noChangeArrowheads="1"/>
          </p:cNvSpPr>
          <p:nvPr/>
        </p:nvSpPr>
        <p:spPr bwMode="auto">
          <a:xfrm>
            <a:off x="3240088" y="5300663"/>
            <a:ext cx="5724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The attribute age has the highest information gain and therefore becomes the splitting attribute at the root node of the decision tree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40965" name="矩形 8"/>
          <p:cNvSpPr>
            <a:spLocks noChangeArrowheads="1"/>
          </p:cNvSpPr>
          <p:nvPr/>
        </p:nvSpPr>
        <p:spPr bwMode="auto">
          <a:xfrm>
            <a:off x="250825" y="260350"/>
            <a:ext cx="59769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chemeClr val="accent1"/>
                </a:solidFill>
                <a:latin typeface="Arial" charset="0"/>
              </a:rPr>
              <a:t>Class-labeled training tuples from the </a:t>
            </a:r>
            <a:r>
              <a:rPr lang="en-US" altLang="zh-TW" sz="2400" b="1" i="1">
                <a:solidFill>
                  <a:schemeClr val="accent1"/>
                </a:solidFill>
                <a:latin typeface="Arial" charset="0"/>
              </a:rPr>
              <a:t>AllElectronics customer database</a:t>
            </a:r>
            <a:endParaRPr lang="zh-TW" altLang="en-US" sz="2400" b="1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409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DA61F44-9535-8F4A-B78C-5DA63415AF1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0967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96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BBB6F40-9782-3A47-A2FB-6F63E32A9CF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987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763000" cy="609600"/>
          </a:xfrm>
        </p:spPr>
        <p:txBody>
          <a:bodyPr>
            <a:normAutofit fontScale="90000"/>
          </a:bodyPr>
          <a:lstStyle/>
          <a:p>
            <a:r>
              <a:rPr lang="en-US" altLang="zh-TW" sz="4000" b="1">
                <a:solidFill>
                  <a:schemeClr val="accent1"/>
                </a:solidFill>
              </a:rPr>
              <a:t>Attribute Selection: Information Gain</a:t>
            </a: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4152900" cy="16002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30000"/>
              </a:spcBef>
              <a:buSzPct val="80000"/>
              <a:buFont typeface="Marlett" charset="2"/>
              <a:buChar char="g"/>
            </a:pPr>
            <a:r>
              <a:rPr lang="en-US" altLang="zh-TW" sz="2000">
                <a:solidFill>
                  <a:srgbClr val="121328"/>
                </a:solidFill>
              </a:rPr>
              <a:t>Class P: buys_computer = “yes”</a:t>
            </a:r>
          </a:p>
          <a:p>
            <a:pPr>
              <a:lnSpc>
                <a:spcPct val="80000"/>
              </a:lnSpc>
              <a:spcBef>
                <a:spcPct val="30000"/>
              </a:spcBef>
              <a:buSzPct val="80000"/>
              <a:buFont typeface="Marlett" charset="2"/>
              <a:buChar char="g"/>
            </a:pPr>
            <a:r>
              <a:rPr lang="en-US" altLang="zh-TW" sz="2000">
                <a:solidFill>
                  <a:srgbClr val="121328"/>
                </a:solidFill>
              </a:rPr>
              <a:t>Class N: buys_computer = “no”</a:t>
            </a:r>
            <a:endParaRPr lang="en-US" altLang="zh-TW" sz="2400"/>
          </a:p>
        </p:txBody>
      </p:sp>
      <p:sp>
        <p:nvSpPr>
          <p:cNvPr id="4199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2743200"/>
            <a:ext cx="4152900" cy="2209800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buFont typeface="Wingdings" charset="2"/>
              <a:buNone/>
            </a:pPr>
            <a:r>
              <a:rPr lang="en-US" altLang="zh-TW" sz="2000">
                <a:solidFill>
                  <a:srgbClr val="121328"/>
                </a:solidFill>
              </a:rPr>
              <a:t>            means “age &lt;=30” has 5 out of 14 samples, with 2 yes’es  and 3 no’s.   Hence</a:t>
            </a:r>
            <a:endParaRPr lang="en-US" altLang="zh-TW" sz="2000"/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 2" charset="2"/>
              <a:buNone/>
            </a:pPr>
            <a:endParaRPr lang="en-US" altLang="zh-TW" sz="2000"/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 2" charset="2"/>
              <a:buNone/>
            </a:pPr>
            <a:endParaRPr lang="en-US" altLang="zh-TW" sz="2000">
              <a:solidFill>
                <a:srgbClr val="121328"/>
              </a:solidFill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 2" charset="2"/>
              <a:buNone/>
            </a:pPr>
            <a:r>
              <a:rPr lang="en-US" altLang="zh-TW" sz="2000">
                <a:solidFill>
                  <a:srgbClr val="121328"/>
                </a:solidFill>
              </a:rPr>
              <a:t>Similarly,</a:t>
            </a:r>
          </a:p>
        </p:txBody>
      </p:sp>
      <p:graphicFrame>
        <p:nvGraphicFramePr>
          <p:cNvPr id="41991" name="Object 2"/>
          <p:cNvGraphicFramePr>
            <a:graphicFrameLocks noChangeAspect="1"/>
          </p:cNvGraphicFramePr>
          <p:nvPr/>
        </p:nvGraphicFramePr>
        <p:xfrm>
          <a:off x="762000" y="2743200"/>
          <a:ext cx="3354388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6" name="Worksheet" r:id="rId3" imgW="3365500" imgH="1447800" progId="Excel.Sheet.8">
                  <p:embed/>
                </p:oleObj>
              </mc:Choice>
              <mc:Fallback>
                <p:oleObj name="Worksheet" r:id="rId3" imgW="3365500" imgH="1447800" progId="Excel.Sheet.8">
                  <p:embed/>
                  <p:pic>
                    <p:nvPicPr>
                      <p:cNvPr id="419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743200"/>
                        <a:ext cx="3354388" cy="143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2" name="Object 3"/>
          <p:cNvGraphicFramePr>
            <a:graphicFrameLocks noChangeAspect="1"/>
          </p:cNvGraphicFramePr>
          <p:nvPr/>
        </p:nvGraphicFramePr>
        <p:xfrm>
          <a:off x="4876800" y="1295400"/>
          <a:ext cx="37544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" name="Equation" r:id="rId5" imgW="2044700" imgH="812800" progId="Equation.3">
                  <p:embed/>
                </p:oleObj>
              </mc:Choice>
              <mc:Fallback>
                <p:oleObj name="Equation" r:id="rId5" imgW="2044700" imgH="812800" progId="Equation.3">
                  <p:embed/>
                  <p:pic>
                    <p:nvPicPr>
                      <p:cNvPr id="4199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295400"/>
                        <a:ext cx="37544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3" name="Object 4"/>
          <p:cNvGraphicFramePr>
            <a:graphicFrameLocks noChangeAspect="1"/>
          </p:cNvGraphicFramePr>
          <p:nvPr/>
        </p:nvGraphicFramePr>
        <p:xfrm>
          <a:off x="5029200" y="5257800"/>
          <a:ext cx="35941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8" name="Equation" r:id="rId7" imgW="3594100" imgH="1193800" progId="Equation.3">
                  <p:embed/>
                </p:oleObj>
              </mc:Choice>
              <mc:Fallback>
                <p:oleObj name="Equation" r:id="rId7" imgW="3594100" imgH="1193800" progId="Equation.3">
                  <p:embed/>
                  <p:pic>
                    <p:nvPicPr>
                      <p:cNvPr id="4199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5257800"/>
                        <a:ext cx="35941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4" name="Object 5"/>
          <p:cNvGraphicFramePr>
            <a:graphicFrameLocks noChangeAspect="1"/>
          </p:cNvGraphicFramePr>
          <p:nvPr/>
        </p:nvGraphicFramePr>
        <p:xfrm>
          <a:off x="4724400" y="4114800"/>
          <a:ext cx="4271963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Equation" r:id="rId9" imgW="2552700" imgH="241300" progId="Equation.3">
                  <p:embed/>
                </p:oleObj>
              </mc:Choice>
              <mc:Fallback>
                <p:oleObj name="Equation" r:id="rId9" imgW="2552700" imgH="241300" progId="Equation.3">
                  <p:embed/>
                  <p:pic>
                    <p:nvPicPr>
                      <p:cNvPr id="4199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114800"/>
                        <a:ext cx="4271963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5" name="Object 6"/>
          <p:cNvGraphicFramePr>
            <a:graphicFrameLocks/>
          </p:cNvGraphicFramePr>
          <p:nvPr/>
        </p:nvGraphicFramePr>
        <p:xfrm>
          <a:off x="0" y="4191000"/>
          <a:ext cx="44196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" name="Worksheet" r:id="rId11" imgW="5778000" imgH="3948840" progId="Excel.Sheet.8">
                  <p:embed/>
                </p:oleObj>
              </mc:Choice>
              <mc:Fallback>
                <p:oleObj name="Worksheet" r:id="rId11" imgW="5778000" imgH="3948840" progId="Excel.Sheet.8">
                  <p:embed/>
                  <p:pic>
                    <p:nvPicPr>
                      <p:cNvPr id="41995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191000"/>
                        <a:ext cx="44196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6" name="Object 7"/>
          <p:cNvGraphicFramePr>
            <a:graphicFrameLocks noChangeAspect="1"/>
          </p:cNvGraphicFramePr>
          <p:nvPr/>
        </p:nvGraphicFramePr>
        <p:xfrm>
          <a:off x="4284663" y="2708275"/>
          <a:ext cx="107315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" name="Equation" r:id="rId13" imgW="583947" imgH="393529" progId="Equation.3">
                  <p:embed/>
                </p:oleObj>
              </mc:Choice>
              <mc:Fallback>
                <p:oleObj name="Equation" r:id="rId13" imgW="583947" imgH="393529" progId="Equation.3">
                  <p:embed/>
                  <p:pic>
                    <p:nvPicPr>
                      <p:cNvPr id="4199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2708275"/>
                        <a:ext cx="107315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7" name="Object 8"/>
          <p:cNvGraphicFramePr>
            <a:graphicFrameLocks noChangeAspect="1"/>
          </p:cNvGraphicFramePr>
          <p:nvPr/>
        </p:nvGraphicFramePr>
        <p:xfrm>
          <a:off x="76200" y="2057400"/>
          <a:ext cx="48006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2" name="Equation" r:id="rId15" imgW="3314700" imgH="393700" progId="Equation.3">
                  <p:embed/>
                </p:oleObj>
              </mc:Choice>
              <mc:Fallback>
                <p:oleObj name="Equation" r:id="rId15" imgW="3314700" imgH="393700" progId="Equation.3">
                  <p:embed/>
                  <p:pic>
                    <p:nvPicPr>
                      <p:cNvPr id="4199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057400"/>
                        <a:ext cx="480060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944615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Decision Tree</a:t>
            </a:r>
            <a:b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Information Gain</a:t>
            </a:r>
            <a:endParaRPr lang="zh-TW" altLang="en-US" sz="720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30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6AF8721-66FD-A24D-AF8B-30C553D5418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982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0DE1B07-5868-9B49-9B58-9268F9A0B7E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4035" name="矩形 4"/>
          <p:cNvSpPr>
            <a:spLocks noChangeArrowheads="1"/>
          </p:cNvSpPr>
          <p:nvPr/>
        </p:nvSpPr>
        <p:spPr bwMode="auto">
          <a:xfrm>
            <a:off x="395288" y="188913"/>
            <a:ext cx="84248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chemeClr val="accent1"/>
                </a:solidFill>
                <a:latin typeface="Arial" charset="0"/>
              </a:rPr>
              <a:t>Customer database</a:t>
            </a:r>
            <a:endParaRPr lang="zh-TW" altLang="zh-TW" sz="4400" b="1" dirty="0">
              <a:solidFill>
                <a:schemeClr val="accent1"/>
              </a:solidFill>
              <a:latin typeface="Arial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50825" y="1125538"/>
          <a:ext cx="8497888" cy="4535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5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ID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age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income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student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credit_rating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Class: </a:t>
                      </a:r>
                      <a:b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</a:rPr>
                        <a:t>buys_computer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2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/>
                        </a:rPr>
                        <a:t>middle_aged</a:t>
                      </a:r>
                      <a:r>
                        <a:rPr lang="en-US" sz="2400" kern="0" dirty="0">
                          <a:effectLst/>
                        </a:rPr>
                        <a:t> 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3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high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4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medium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no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5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yes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fair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6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7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middle_aged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8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9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10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senior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243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What is the </a:t>
            </a:r>
            <a:r>
              <a:rPr lang="en-US" altLang="zh-TW" dirty="0">
                <a:solidFill>
                  <a:srgbClr val="FF0000"/>
                </a:solidFill>
              </a:rPr>
              <a:t>class 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en-US" altLang="zh-TW" dirty="0" err="1">
                <a:solidFill>
                  <a:srgbClr val="C00000"/>
                </a:solidFill>
              </a:rPr>
              <a:t>buys_computer</a:t>
            </a:r>
            <a:r>
              <a:rPr lang="en-US" altLang="zh-TW" dirty="0"/>
              <a:t> = “</a:t>
            </a:r>
            <a:r>
              <a:rPr lang="en-US" altLang="zh-TW" dirty="0">
                <a:solidFill>
                  <a:srgbClr val="FF0000"/>
                </a:solidFill>
              </a:rPr>
              <a:t>yes</a:t>
            </a:r>
            <a:r>
              <a:rPr lang="en-US" altLang="zh-TW" dirty="0"/>
              <a:t>” or </a:t>
            </a:r>
            <a:r>
              <a:rPr lang="en-US" altLang="zh-TW" dirty="0" err="1">
                <a:solidFill>
                  <a:srgbClr val="C00000"/>
                </a:solidFill>
              </a:rPr>
              <a:t>buys_computer</a:t>
            </a:r>
            <a:r>
              <a:rPr lang="en-US" altLang="zh-TW" dirty="0"/>
              <a:t> = “</a:t>
            </a:r>
            <a:r>
              <a:rPr lang="en-US" altLang="zh-TW" dirty="0">
                <a:solidFill>
                  <a:schemeClr val="accent4"/>
                </a:solidFill>
              </a:rPr>
              <a:t>no</a:t>
            </a:r>
            <a:r>
              <a:rPr lang="en-US" altLang="zh-TW" dirty="0"/>
              <a:t>”) </a:t>
            </a:r>
            <a:br>
              <a:rPr lang="en-US" altLang="zh-TW" dirty="0"/>
            </a:br>
            <a:r>
              <a:rPr lang="en-US" altLang="zh-TW" dirty="0"/>
              <a:t>for a </a:t>
            </a:r>
            <a:r>
              <a:rPr lang="en-US" altLang="zh-TW" dirty="0">
                <a:solidFill>
                  <a:srgbClr val="FFC000"/>
                </a:solidFill>
              </a:rPr>
              <a:t>customer </a:t>
            </a:r>
            <a:br>
              <a:rPr lang="en-US" altLang="zh-TW" dirty="0"/>
            </a:br>
            <a:r>
              <a:rPr lang="en-US" altLang="zh-TW" dirty="0"/>
              <a:t>(age=youth, income=medium, student =yes, credit= fair )?</a:t>
            </a:r>
            <a:endParaRPr lang="zh-TW" altLang="en-US" dirty="0"/>
          </a:p>
        </p:txBody>
      </p:sp>
      <p:sp>
        <p:nvSpPr>
          <p:cNvPr id="450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C18CB70-EAE3-9D4C-9026-C0BD4A01ABE3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8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6265330-44A1-1348-A840-9F48F65C7CA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6083" name="矩形 4"/>
          <p:cNvSpPr>
            <a:spLocks noChangeArrowheads="1"/>
          </p:cNvSpPr>
          <p:nvPr/>
        </p:nvSpPr>
        <p:spPr bwMode="auto">
          <a:xfrm>
            <a:off x="395288" y="188913"/>
            <a:ext cx="84248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chemeClr val="accent1"/>
                </a:solidFill>
                <a:latin typeface="Arial" charset="0"/>
              </a:rPr>
              <a:t>Customer database</a:t>
            </a:r>
            <a:endParaRPr lang="zh-TW" altLang="zh-TW" sz="4400" b="1" dirty="0">
              <a:solidFill>
                <a:schemeClr val="accent1"/>
              </a:solidFill>
              <a:latin typeface="Arial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50825" y="1125538"/>
          <a:ext cx="8497888" cy="4962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5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ID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age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income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student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credit_rating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Class: </a:t>
                      </a:r>
                      <a:b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</a:rPr>
                        <a:t>buys_computer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2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/>
                        </a:rPr>
                        <a:t>middle_aged</a:t>
                      </a:r>
                      <a:r>
                        <a:rPr lang="en-US" sz="2400" kern="0" dirty="0">
                          <a:effectLst/>
                        </a:rPr>
                        <a:t> 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3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high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4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medium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no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5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yes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fair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6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7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middle_aged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8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9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10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senior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6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effectLst/>
                          <a:latin typeface="+mj-lt"/>
                          <a:ea typeface="新細明體"/>
                        </a:rPr>
                        <a:t>11</a:t>
                      </a:r>
                      <a:endParaRPr lang="zh-TW" sz="2400" kern="100" dirty="0"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youth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medium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yes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fair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/>
                        </a:rPr>
                        <a:t>?</a:t>
                      </a:r>
                      <a:endParaRPr lang="zh-TW" sz="280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圓角矩形 4"/>
          <p:cNvSpPr/>
          <p:nvPr/>
        </p:nvSpPr>
        <p:spPr>
          <a:xfrm>
            <a:off x="107950" y="5661025"/>
            <a:ext cx="8856663" cy="45561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1620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5" y="274637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Supervised Learning: Classification and 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52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What is the </a:t>
            </a:r>
            <a:r>
              <a:rPr lang="en-US" altLang="zh-TW" dirty="0">
                <a:solidFill>
                  <a:srgbClr val="FF0000"/>
                </a:solidFill>
              </a:rPr>
              <a:t>class 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en-US" altLang="zh-TW" dirty="0" err="1">
                <a:solidFill>
                  <a:srgbClr val="C00000"/>
                </a:solidFill>
              </a:rPr>
              <a:t>buys_computer</a:t>
            </a:r>
            <a:r>
              <a:rPr lang="en-US" altLang="zh-TW" dirty="0"/>
              <a:t> = “</a:t>
            </a:r>
            <a:r>
              <a:rPr lang="en-US" altLang="zh-TW" dirty="0">
                <a:solidFill>
                  <a:srgbClr val="FF0000"/>
                </a:solidFill>
              </a:rPr>
              <a:t>yes</a:t>
            </a:r>
            <a:r>
              <a:rPr lang="en-US" altLang="zh-TW" dirty="0"/>
              <a:t>” or </a:t>
            </a:r>
            <a:r>
              <a:rPr lang="en-US" altLang="zh-TW" dirty="0" err="1">
                <a:solidFill>
                  <a:srgbClr val="C00000"/>
                </a:solidFill>
              </a:rPr>
              <a:t>buys_computer</a:t>
            </a:r>
            <a:r>
              <a:rPr lang="en-US" altLang="zh-TW" dirty="0"/>
              <a:t> = “</a:t>
            </a:r>
            <a:r>
              <a:rPr lang="en-US" altLang="zh-TW" dirty="0">
                <a:solidFill>
                  <a:schemeClr val="accent4"/>
                </a:solidFill>
              </a:rPr>
              <a:t>no</a:t>
            </a:r>
            <a:r>
              <a:rPr lang="en-US" altLang="zh-TW" dirty="0"/>
              <a:t>”) </a:t>
            </a:r>
            <a:br>
              <a:rPr lang="en-US" altLang="zh-TW" dirty="0"/>
            </a:br>
            <a:r>
              <a:rPr lang="en-US" altLang="zh-TW" dirty="0"/>
              <a:t>for a </a:t>
            </a:r>
            <a:r>
              <a:rPr lang="en-US" altLang="zh-TW" dirty="0">
                <a:solidFill>
                  <a:srgbClr val="FFC000"/>
                </a:solidFill>
              </a:rPr>
              <a:t>customer </a:t>
            </a:r>
            <a:br>
              <a:rPr lang="en-US" altLang="zh-TW" dirty="0"/>
            </a:br>
            <a:r>
              <a:rPr lang="en-US" altLang="zh-TW" dirty="0"/>
              <a:t>(age=youth, income=medium, student =yes, credit= fair )?</a:t>
            </a:r>
            <a:endParaRPr lang="zh-TW" altLang="en-US" dirty="0"/>
          </a:p>
        </p:txBody>
      </p:sp>
      <p:sp>
        <p:nvSpPr>
          <p:cNvPr id="471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3BB543A-177F-5645-B0AB-45B47C07468A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7108" name="矩形 2"/>
          <p:cNvSpPr>
            <a:spLocks noChangeArrowheads="1"/>
          </p:cNvSpPr>
          <p:nvPr/>
        </p:nvSpPr>
        <p:spPr bwMode="auto">
          <a:xfrm>
            <a:off x="2987675" y="5516563"/>
            <a:ext cx="33020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3600" b="1" u="sng">
                <a:solidFill>
                  <a:srgbClr val="FF0000"/>
                </a:solidFill>
              </a:rPr>
              <a:t>Yes  = 0.0889  </a:t>
            </a:r>
          </a:p>
          <a:p>
            <a:pPr eaLnBrk="1" hangingPunct="1"/>
            <a:r>
              <a:rPr lang="en-US" altLang="zh-TW" sz="3600" b="1" u="sng">
                <a:solidFill>
                  <a:schemeClr val="tx2"/>
                </a:solidFill>
              </a:rPr>
              <a:t>No   = 0.0167</a:t>
            </a:r>
            <a:endParaRPr lang="zh-TW" altLang="en-US" sz="3600"/>
          </a:p>
        </p:txBody>
      </p:sp>
      <p:sp>
        <p:nvSpPr>
          <p:cNvPr id="5" name="圓角矩形 4"/>
          <p:cNvSpPr/>
          <p:nvPr/>
        </p:nvSpPr>
        <p:spPr>
          <a:xfrm>
            <a:off x="2411413" y="5516563"/>
            <a:ext cx="3878262" cy="6000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1630363" y="2133600"/>
            <a:ext cx="5462587" cy="6000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8445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39054EF-6772-B147-8693-3469EDD67C1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8131" name="矩形 4"/>
          <p:cNvSpPr>
            <a:spLocks noChangeArrowheads="1"/>
          </p:cNvSpPr>
          <p:nvPr/>
        </p:nvSpPr>
        <p:spPr bwMode="auto">
          <a:xfrm>
            <a:off x="395288" y="188913"/>
            <a:ext cx="842486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Table 1 shows the class-labeled training tuples from customer database.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latin typeface="Arial" charset="0"/>
              </a:rPr>
              <a:t>Please calculate and illustrate the final </a:t>
            </a:r>
            <a:r>
              <a:rPr lang="en-US" altLang="zh-TW" sz="1800" b="1">
                <a:latin typeface="Arial" charset="0"/>
              </a:rPr>
              <a:t>decision tree</a:t>
            </a:r>
            <a:r>
              <a:rPr lang="en-US" altLang="zh-TW" sz="1800">
                <a:latin typeface="Arial" charset="0"/>
              </a:rPr>
              <a:t> returned by decision tree induction using </a:t>
            </a:r>
            <a:r>
              <a:rPr lang="en-US" altLang="zh-TW" sz="1800" b="1">
                <a:latin typeface="Arial" charset="0"/>
              </a:rPr>
              <a:t>information gain</a:t>
            </a:r>
            <a:r>
              <a:rPr lang="en-US" altLang="zh-TW" sz="1800">
                <a:latin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(1) What is the Information Gain of “age”?</a:t>
            </a:r>
            <a:endParaRPr lang="zh-TW" altLang="zh-TW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(2) What is the Information Gain of “income”?</a:t>
            </a:r>
            <a:endParaRPr lang="zh-TW" altLang="zh-TW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(3) What is the Information Gain of “student”?</a:t>
            </a:r>
            <a:endParaRPr lang="zh-TW" altLang="zh-TW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(4) What is the Information Gain of “credit_rating”?</a:t>
            </a:r>
            <a:endParaRPr lang="zh-TW" altLang="zh-TW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(5) What is the class (buys_computer = “yes” or buys_computer = “no”) for a customer (age=youth, income=medium, student =yes, credit= fair ) based on the classification result by decision three induction?</a:t>
            </a:r>
            <a:endParaRPr lang="zh-TW" altLang="zh-TW" sz="1800">
              <a:latin typeface="Arial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539750" y="3089275"/>
          <a:ext cx="7993063" cy="3292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6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2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7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ID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age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income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student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credit_rating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Class: </a:t>
                      </a:r>
                      <a:br>
                        <a:rPr lang="en-US" sz="1800" kern="0" dirty="0">
                          <a:effectLst/>
                        </a:rPr>
                      </a:br>
                      <a:r>
                        <a:rPr lang="en-US" sz="1800" kern="0" dirty="0" err="1">
                          <a:effectLst/>
                        </a:rPr>
                        <a:t>buys_computer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youth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high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middle_aged 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high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youth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high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excellent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4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senior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medium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5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senior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high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6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senior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low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excellent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middle_aged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low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excellent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8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youth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medium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9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youth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low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10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senior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medium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excellent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yes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2494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381000" y="1524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>
                <a:solidFill>
                  <a:schemeClr val="tx2"/>
                </a:solidFill>
                <a:latin typeface="Arial" charset="0"/>
              </a:rPr>
              <a:t>Attribute Selection Measure: </a:t>
            </a:r>
            <a:br>
              <a:rPr lang="en-US" altLang="zh-TW" b="1">
                <a:solidFill>
                  <a:schemeClr val="tx2"/>
                </a:solidFill>
                <a:latin typeface="Arial" charset="0"/>
              </a:rPr>
            </a:br>
            <a:r>
              <a:rPr lang="en-US" altLang="zh-TW" b="1">
                <a:solidFill>
                  <a:srgbClr val="FF0000"/>
                </a:solidFill>
                <a:latin typeface="Arial" charset="0"/>
              </a:rPr>
              <a:t>Information Gain </a:t>
            </a:r>
            <a:r>
              <a:rPr lang="en-US" altLang="zh-TW" b="1">
                <a:solidFill>
                  <a:schemeClr val="tx2"/>
                </a:solidFill>
                <a:latin typeface="Arial" charset="0"/>
              </a:rPr>
              <a:t>(ID3/C4.5)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304800" y="1524000"/>
            <a:ext cx="8458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latin typeface="Arial" charset="0"/>
              </a:rPr>
              <a:t>Select the attribute with the highest information gain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latin typeface="Arial" charset="0"/>
              </a:rPr>
              <a:t>Let </a:t>
            </a:r>
            <a:r>
              <a:rPr lang="en-US" altLang="zh-TW" sz="2400" i="1">
                <a:latin typeface="Arial" charset="0"/>
              </a:rPr>
              <a:t>p</a:t>
            </a:r>
            <a:r>
              <a:rPr lang="en-US" altLang="zh-TW" sz="2400" i="1" baseline="-25000">
                <a:latin typeface="Arial" charset="0"/>
              </a:rPr>
              <a:t>i</a:t>
            </a:r>
            <a:r>
              <a:rPr lang="en-US" altLang="zh-TW" sz="2400">
                <a:latin typeface="Arial" charset="0"/>
              </a:rPr>
              <a:t> be the probability that an arbitrary tuple in D belongs to class C</a:t>
            </a:r>
            <a:r>
              <a:rPr lang="en-US" altLang="zh-TW" sz="2400" baseline="-25000">
                <a:latin typeface="Arial" charset="0"/>
              </a:rPr>
              <a:t>i</a:t>
            </a:r>
            <a:r>
              <a:rPr lang="en-US" altLang="zh-TW" sz="2400">
                <a:latin typeface="Arial" charset="0"/>
              </a:rPr>
              <a:t>, estimated by |C</a:t>
            </a:r>
            <a:r>
              <a:rPr lang="en-US" altLang="zh-TW" sz="2400" i="1" baseline="-25000">
                <a:latin typeface="Arial" charset="0"/>
              </a:rPr>
              <a:t>i</a:t>
            </a:r>
            <a:r>
              <a:rPr lang="en-US" altLang="zh-TW" sz="2400" baseline="-25000">
                <a:latin typeface="Arial" charset="0"/>
              </a:rPr>
              <a:t>, D</a:t>
            </a:r>
            <a:r>
              <a:rPr lang="en-US" altLang="zh-TW" sz="2400">
                <a:latin typeface="Arial" charset="0"/>
              </a:rPr>
              <a:t>|/|D|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solidFill>
                  <a:schemeClr val="hlink"/>
                </a:solidFill>
                <a:latin typeface="Arial" charset="0"/>
              </a:rPr>
              <a:t>Expected information</a:t>
            </a:r>
            <a:r>
              <a:rPr lang="en-US" altLang="zh-TW" sz="2400">
                <a:latin typeface="Arial" charset="0"/>
              </a:rPr>
              <a:t> (entropy) needed to classify a tuple in D: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solidFill>
                  <a:schemeClr val="hlink"/>
                </a:solidFill>
                <a:latin typeface="Arial" charset="0"/>
              </a:rPr>
              <a:t>Information</a:t>
            </a:r>
            <a:r>
              <a:rPr lang="en-US" altLang="zh-TW" sz="2400">
                <a:latin typeface="Arial" charset="0"/>
              </a:rPr>
              <a:t> needed (after using A to split D into v partitions) to classify D: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solidFill>
                  <a:schemeClr val="hlink"/>
                </a:solidFill>
                <a:latin typeface="Arial" charset="0"/>
              </a:rPr>
              <a:t>Information gained</a:t>
            </a:r>
            <a:r>
              <a:rPr lang="en-US" altLang="zh-TW" sz="2400">
                <a:latin typeface="Arial" charset="0"/>
              </a:rPr>
              <a:t> by branching on attribute A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</p:txBody>
      </p:sp>
      <p:graphicFrame>
        <p:nvGraphicFramePr>
          <p:cNvPr id="49156" name="Object 2"/>
          <p:cNvGraphicFramePr>
            <a:graphicFrameLocks noChangeAspect="1"/>
          </p:cNvGraphicFramePr>
          <p:nvPr/>
        </p:nvGraphicFramePr>
        <p:xfrm>
          <a:off x="4530725" y="3200400"/>
          <a:ext cx="33178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Equation" r:id="rId4" imgW="1612900" imgH="431800" progId="Equation.3">
                  <p:embed/>
                </p:oleObj>
              </mc:Choice>
              <mc:Fallback>
                <p:oleObj name="Equation" r:id="rId4" imgW="1612900" imgH="431800" progId="Equation.3">
                  <p:embed/>
                  <p:pic>
                    <p:nvPicPr>
                      <p:cNvPr id="4915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0725" y="3200400"/>
                        <a:ext cx="331787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7" name="Object 3"/>
          <p:cNvGraphicFramePr>
            <a:graphicFrameLocks noChangeAspect="1"/>
          </p:cNvGraphicFramePr>
          <p:nvPr/>
        </p:nvGraphicFramePr>
        <p:xfrm>
          <a:off x="4899025" y="4343400"/>
          <a:ext cx="3178175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Equation" r:id="rId6" imgW="1714500" imgH="457200" progId="Equation.3">
                  <p:embed/>
                </p:oleObj>
              </mc:Choice>
              <mc:Fallback>
                <p:oleObj name="Equation" r:id="rId6" imgW="1714500" imgH="457200" progId="Equation.3">
                  <p:embed/>
                  <p:pic>
                    <p:nvPicPr>
                      <p:cNvPr id="4915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5" y="4343400"/>
                        <a:ext cx="3178175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8" name="Object 4"/>
          <p:cNvGraphicFramePr>
            <a:graphicFrameLocks noChangeAspect="1"/>
          </p:cNvGraphicFramePr>
          <p:nvPr/>
        </p:nvGraphicFramePr>
        <p:xfrm>
          <a:off x="3868738" y="5822950"/>
          <a:ext cx="41386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Equation" r:id="rId8" imgW="1790700" imgH="215900" progId="Equation.3">
                  <p:embed/>
                </p:oleObj>
              </mc:Choice>
              <mc:Fallback>
                <p:oleObj name="Equation" r:id="rId8" imgW="1790700" imgH="215900" progId="Equation.3">
                  <p:embed/>
                  <p:pic>
                    <p:nvPicPr>
                      <p:cNvPr id="4915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8738" y="5822950"/>
                        <a:ext cx="41386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1A3D595-F7D2-0944-A025-B42D3A99D16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9160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6747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938C3E5-2211-804D-8B3A-768BB531F1AD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0179" name="矩形 13"/>
          <p:cNvSpPr>
            <a:spLocks noChangeArrowheads="1"/>
          </p:cNvSpPr>
          <p:nvPr/>
        </p:nvSpPr>
        <p:spPr bwMode="auto">
          <a:xfrm>
            <a:off x="4716463" y="692150"/>
            <a:ext cx="4103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(0.1) = -3.3219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(0.2) = -2.3219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(0.3) = -1.7370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(0.4) = -1.3219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(0.5) = -1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(0.6) = -0.7370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(0.7) = -0.5146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(0.8) = -0.3219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(0.9) = -0.1520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(1) = 0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0180" name="矩形 14"/>
          <p:cNvSpPr>
            <a:spLocks noChangeArrowheads="1"/>
          </p:cNvSpPr>
          <p:nvPr/>
        </p:nvSpPr>
        <p:spPr bwMode="auto">
          <a:xfrm>
            <a:off x="250825" y="620713"/>
            <a:ext cx="42132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(1) = 0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(2) = 1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(3) = 1.5850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(4) = 2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(5) = 2.3219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(6) = 2.5850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(7) = 2.8074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(8) = 3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(9) = 3.1699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(10) = 3.3219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408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509567-D93B-A545-A63B-DC994E2789B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1203" name="物件 4"/>
          <p:cNvGraphicFramePr>
            <a:graphicFrameLocks noChangeAspect="1"/>
          </p:cNvGraphicFramePr>
          <p:nvPr/>
        </p:nvGraphicFramePr>
        <p:xfrm>
          <a:off x="966788" y="3370263"/>
          <a:ext cx="33178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方程式" r:id="rId3" imgW="1612900" imgH="431800" progId="Equation.3">
                  <p:embed/>
                </p:oleObj>
              </mc:Choice>
              <mc:Fallback>
                <p:oleObj name="方程式" r:id="rId3" imgW="1612900" imgH="431800" progId="Equation.3">
                  <p:embed/>
                  <p:pic>
                    <p:nvPicPr>
                      <p:cNvPr id="51203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788" y="3370263"/>
                        <a:ext cx="331787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4" name="物件 7"/>
          <p:cNvGraphicFramePr>
            <a:graphicFrameLocks noChangeAspect="1"/>
          </p:cNvGraphicFramePr>
          <p:nvPr/>
        </p:nvGraphicFramePr>
        <p:xfrm>
          <a:off x="684213" y="4273550"/>
          <a:ext cx="445135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方程式" r:id="rId5" imgW="3073400" imgH="393700" progId="Equation.3">
                  <p:embed/>
                </p:oleObj>
              </mc:Choice>
              <mc:Fallback>
                <p:oleObj name="方程式" r:id="rId5" imgW="3073400" imgH="393700" progId="Equation.3">
                  <p:embed/>
                  <p:pic>
                    <p:nvPicPr>
                      <p:cNvPr id="51204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273550"/>
                        <a:ext cx="445135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79388" y="20638"/>
          <a:ext cx="3795712" cy="2400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8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09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ID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age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income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student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credit_rating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Class: </a:t>
                      </a:r>
                      <a:br>
                        <a:rPr lang="en-US" sz="1000" kern="0" dirty="0">
                          <a:effectLst/>
                        </a:rPr>
                      </a:br>
                      <a:r>
                        <a:rPr lang="en-US" sz="1000" kern="0" dirty="0" err="1">
                          <a:effectLst/>
                        </a:rPr>
                        <a:t>buys_computer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youth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high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fair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 err="1">
                          <a:effectLst/>
                        </a:rPr>
                        <a:t>middle_aged</a:t>
                      </a:r>
                      <a:r>
                        <a:rPr lang="en-US" sz="1000" kern="0" dirty="0">
                          <a:effectLst/>
                        </a:rPr>
                        <a:t> 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high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fair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yes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youth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high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excellent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senior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medium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fair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yes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senior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high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yes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fair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yes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senior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yes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excellent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middle_aged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yes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excellent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yes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youth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medium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fair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no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youth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yes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fair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yes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10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senior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medium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yes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excellent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yes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1291" name="Rectangle 3"/>
          <p:cNvSpPr txBox="1">
            <a:spLocks noChangeArrowheads="1"/>
          </p:cNvSpPr>
          <p:nvPr/>
        </p:nvSpPr>
        <p:spPr bwMode="auto">
          <a:xfrm>
            <a:off x="4140200" y="188913"/>
            <a:ext cx="48244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lnSpc>
                <a:spcPct val="80000"/>
              </a:lnSpc>
              <a:spcBef>
                <a:spcPct val="30000"/>
              </a:spcBef>
              <a:buSzPct val="80000"/>
              <a:buFont typeface="Arial" charset="0"/>
              <a:buNone/>
            </a:pPr>
            <a:r>
              <a:rPr kumimoji="0" lang="en-US" altLang="zh-TW" sz="2000">
                <a:solidFill>
                  <a:srgbClr val="121328"/>
                </a:solidFill>
                <a:ea typeface="標楷體" charset="-120"/>
              </a:rPr>
              <a:t>Class P (Positive): buys_computer = “yes” </a:t>
            </a:r>
          </a:p>
          <a:p>
            <a:pPr>
              <a:lnSpc>
                <a:spcPct val="80000"/>
              </a:lnSpc>
              <a:spcBef>
                <a:spcPct val="30000"/>
              </a:spcBef>
              <a:buSzPct val="80000"/>
              <a:buFont typeface="Arial" charset="0"/>
              <a:buNone/>
            </a:pPr>
            <a:r>
              <a:rPr kumimoji="0" lang="en-US" altLang="zh-TW" sz="2000">
                <a:solidFill>
                  <a:srgbClr val="121328"/>
                </a:solidFill>
                <a:ea typeface="標楷體" charset="-120"/>
              </a:rPr>
              <a:t>Class N (Negative): buys_computer = “no”</a:t>
            </a:r>
          </a:p>
          <a:p>
            <a:pPr>
              <a:lnSpc>
                <a:spcPct val="80000"/>
              </a:lnSpc>
              <a:spcBef>
                <a:spcPct val="30000"/>
              </a:spcBef>
              <a:buSzPct val="80000"/>
              <a:buFont typeface="Arial" charset="0"/>
              <a:buNone/>
            </a:pPr>
            <a:r>
              <a:rPr kumimoji="0" lang="en-US" altLang="zh-TW" sz="2000" i="1">
                <a:solidFill>
                  <a:srgbClr val="121328"/>
                </a:solidFill>
                <a:latin typeface="Times New Roman" charset="0"/>
                <a:ea typeface="標楷體" charset="-120"/>
                <a:cs typeface="Times New Roman" charset="0"/>
              </a:rPr>
              <a:t>P(buys = yes) = P</a:t>
            </a:r>
            <a:r>
              <a:rPr kumimoji="0" lang="en-US" altLang="zh-TW" sz="2000" i="1" baseline="-25000">
                <a:solidFill>
                  <a:srgbClr val="121328"/>
                </a:solidFill>
                <a:latin typeface="Times New Roman" charset="0"/>
                <a:ea typeface="標楷體" charset="-120"/>
                <a:cs typeface="Times New Roman" charset="0"/>
              </a:rPr>
              <a:t>i=1 </a:t>
            </a:r>
            <a:r>
              <a:rPr kumimoji="0" lang="en-US" altLang="zh-TW" sz="2000" i="1">
                <a:solidFill>
                  <a:srgbClr val="121328"/>
                </a:solidFill>
                <a:latin typeface="Times New Roman" charset="0"/>
                <a:ea typeface="標楷體" charset="-120"/>
                <a:cs typeface="Times New Roman" charset="0"/>
              </a:rPr>
              <a:t>= P</a:t>
            </a:r>
            <a:r>
              <a:rPr kumimoji="0" lang="en-US" altLang="zh-TW" sz="2000" i="1" baseline="-25000">
                <a:solidFill>
                  <a:srgbClr val="121328"/>
                </a:solidFill>
                <a:latin typeface="Times New Roman" charset="0"/>
                <a:ea typeface="標楷體" charset="-120"/>
                <a:cs typeface="Times New Roman" charset="0"/>
              </a:rPr>
              <a:t>1</a:t>
            </a:r>
            <a:r>
              <a:rPr kumimoji="0" lang="en-US" altLang="zh-TW" sz="2000" i="1">
                <a:solidFill>
                  <a:srgbClr val="121328"/>
                </a:solidFill>
                <a:latin typeface="Times New Roman" charset="0"/>
                <a:ea typeface="標楷體" charset="-120"/>
                <a:cs typeface="Times New Roman" charset="0"/>
              </a:rPr>
              <a:t> </a:t>
            </a:r>
            <a:r>
              <a:rPr kumimoji="0" lang="en-US" altLang="zh-TW" sz="2000">
                <a:solidFill>
                  <a:srgbClr val="121328"/>
                </a:solidFill>
                <a:ea typeface="標楷體" charset="-120"/>
              </a:rPr>
              <a:t>= 6/10 = 0.6 </a:t>
            </a:r>
          </a:p>
          <a:p>
            <a:pPr>
              <a:lnSpc>
                <a:spcPct val="80000"/>
              </a:lnSpc>
              <a:spcBef>
                <a:spcPct val="30000"/>
              </a:spcBef>
              <a:buSzPct val="80000"/>
              <a:buFont typeface="Arial" charset="0"/>
              <a:buNone/>
            </a:pPr>
            <a:r>
              <a:rPr kumimoji="0" lang="en-US" altLang="zh-TW" sz="2000" i="1">
                <a:solidFill>
                  <a:srgbClr val="121328"/>
                </a:solidFill>
                <a:latin typeface="Times New Roman" charset="0"/>
                <a:ea typeface="標楷體" charset="-120"/>
              </a:rPr>
              <a:t>P(buys = no) = P</a:t>
            </a:r>
            <a:r>
              <a:rPr kumimoji="0" lang="en-US" altLang="zh-TW" sz="2000" i="1" baseline="-25000">
                <a:solidFill>
                  <a:srgbClr val="121328"/>
                </a:solidFill>
                <a:latin typeface="Times New Roman" charset="0"/>
                <a:ea typeface="標楷體" charset="-120"/>
              </a:rPr>
              <a:t>i=2 </a:t>
            </a:r>
            <a:r>
              <a:rPr kumimoji="0" lang="en-US" altLang="zh-TW" sz="2000" i="1">
                <a:solidFill>
                  <a:srgbClr val="121328"/>
                </a:solidFill>
                <a:latin typeface="Times New Roman" charset="0"/>
                <a:ea typeface="標楷體" charset="-120"/>
              </a:rPr>
              <a:t>= P</a:t>
            </a:r>
            <a:r>
              <a:rPr kumimoji="0" lang="en-US" altLang="zh-TW" sz="2000" i="1" baseline="-25000">
                <a:solidFill>
                  <a:srgbClr val="121328"/>
                </a:solidFill>
                <a:latin typeface="Times New Roman" charset="0"/>
                <a:ea typeface="標楷體" charset="-120"/>
              </a:rPr>
              <a:t>2</a:t>
            </a:r>
            <a:r>
              <a:rPr kumimoji="0" lang="en-US" altLang="zh-TW" sz="2000" i="1">
                <a:solidFill>
                  <a:srgbClr val="121328"/>
                </a:solidFill>
                <a:latin typeface="Times New Roman" charset="0"/>
                <a:ea typeface="標楷體" charset="-120"/>
              </a:rPr>
              <a:t> </a:t>
            </a:r>
            <a:r>
              <a:rPr kumimoji="0" lang="en-US" altLang="zh-TW" sz="2000">
                <a:solidFill>
                  <a:srgbClr val="121328"/>
                </a:solidFill>
                <a:ea typeface="標楷體" charset="-120"/>
              </a:rPr>
              <a:t>= 4/10 = 0.4</a:t>
            </a:r>
            <a:endParaRPr kumimoji="0" lang="en-US" altLang="zh-TW" sz="2400">
              <a:ea typeface="標楷體" charset="-12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SzPct val="80000"/>
              <a:buFont typeface="Arial" charset="0"/>
              <a:buNone/>
            </a:pPr>
            <a:r>
              <a:rPr kumimoji="0" lang="en-US" altLang="zh-TW" sz="2000">
                <a:solidFill>
                  <a:srgbClr val="121328"/>
                </a:solidFill>
                <a:ea typeface="標楷體" charset="-120"/>
              </a:rPr>
              <a:t> </a:t>
            </a:r>
            <a:endParaRPr kumimoji="0" lang="en-US" altLang="zh-TW" sz="2400">
              <a:ea typeface="標楷體" charset="-120"/>
            </a:endParaRPr>
          </a:p>
        </p:txBody>
      </p:sp>
      <p:sp>
        <p:nvSpPr>
          <p:cNvPr id="51292" name="矩形 13"/>
          <p:cNvSpPr>
            <a:spLocks noChangeArrowheads="1"/>
          </p:cNvSpPr>
          <p:nvPr/>
        </p:nvSpPr>
        <p:spPr bwMode="auto">
          <a:xfrm>
            <a:off x="4462463" y="1533525"/>
            <a:ext cx="17827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(0.1) = -3.3219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(0.2) = -2.3219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(0.3) = -1.7370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(0.4) = -1.3219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(0.5) = -1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(0.6) = -0.7370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(0.7) = -0.5146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(0.8) = -0.3219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(0.9) = -0.1520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(1) = 0</a:t>
            </a:r>
            <a:endParaRPr lang="zh-TW" altLang="zh-TW" sz="1200">
              <a:latin typeface="Arial" charset="0"/>
            </a:endParaRPr>
          </a:p>
        </p:txBody>
      </p:sp>
      <p:sp>
        <p:nvSpPr>
          <p:cNvPr id="51293" name="矩形 14"/>
          <p:cNvSpPr>
            <a:spLocks noChangeArrowheads="1"/>
          </p:cNvSpPr>
          <p:nvPr/>
        </p:nvSpPr>
        <p:spPr bwMode="auto">
          <a:xfrm>
            <a:off x="6227763" y="1509713"/>
            <a:ext cx="16573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(1) = 0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(2) = 1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(3) = 1.5850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(4) = 2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(5) = 2.3219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(6) = 2.5850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(7) = 2.8074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(8) = 3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(9) = 3.1699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(10) = 3.3219</a:t>
            </a:r>
            <a:endParaRPr lang="zh-TW" altLang="zh-TW" sz="1200">
              <a:latin typeface="Arial" charset="0"/>
            </a:endParaRPr>
          </a:p>
        </p:txBody>
      </p:sp>
      <p:graphicFrame>
        <p:nvGraphicFramePr>
          <p:cNvPr id="51294" name="物件 15"/>
          <p:cNvGraphicFramePr>
            <a:graphicFrameLocks noChangeAspect="1"/>
          </p:cNvGraphicFramePr>
          <p:nvPr/>
        </p:nvGraphicFramePr>
        <p:xfrm>
          <a:off x="2184400" y="4943475"/>
          <a:ext cx="310832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方程式" r:id="rId7" imgW="2145369" imgH="863225" progId="Equation.3">
                  <p:embed/>
                </p:oleObj>
              </mc:Choice>
              <mc:Fallback>
                <p:oleObj name="方程式" r:id="rId7" imgW="2145369" imgH="863225" progId="Equation.3">
                  <p:embed/>
                  <p:pic>
                    <p:nvPicPr>
                      <p:cNvPr id="51294" name="物件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400" y="4943475"/>
                        <a:ext cx="3108325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5" name="文字方塊 17"/>
          <p:cNvSpPr txBox="1">
            <a:spLocks noChangeArrowheads="1"/>
          </p:cNvSpPr>
          <p:nvPr/>
        </p:nvSpPr>
        <p:spPr bwMode="auto">
          <a:xfrm>
            <a:off x="1077913" y="622776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Times New Roman" charset="0"/>
              </a:rPr>
              <a:t>Info(D) = I(6,4) = 0.971</a:t>
            </a:r>
            <a:endParaRPr lang="zh-TW" altLang="en-US" sz="1800" b="1" i="1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1296" name="矩形 1"/>
          <p:cNvSpPr>
            <a:spLocks noChangeArrowheads="1"/>
          </p:cNvSpPr>
          <p:nvPr/>
        </p:nvSpPr>
        <p:spPr bwMode="auto">
          <a:xfrm>
            <a:off x="201613" y="2916238"/>
            <a:ext cx="3376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chemeClr val="tx2"/>
                </a:solidFill>
                <a:latin typeface="Arial" charset="0"/>
              </a:rPr>
              <a:t>Step 1: Expected information</a:t>
            </a:r>
            <a:endParaRPr lang="zh-TW" altLang="en-US" sz="1800" b="1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2261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18C2833-B95A-5D43-B4EC-7362C6ADEF1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539750" y="115888"/>
          <a:ext cx="7993063" cy="3292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6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2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7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ID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age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income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student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credit_rating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Class: </a:t>
                      </a:r>
                      <a:br>
                        <a:rPr lang="en-US" sz="1800" kern="0" dirty="0">
                          <a:effectLst/>
                        </a:rPr>
                      </a:br>
                      <a:r>
                        <a:rPr lang="en-US" sz="1800" kern="0" dirty="0" err="1">
                          <a:effectLst/>
                        </a:rPr>
                        <a:t>buys_computer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youth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high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middle_aged 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high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youth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high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excellent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4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senior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medium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5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senior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high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6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senior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low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excellent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middle_aged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low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excellent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8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youth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medium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9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youth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low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10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senior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medium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excellent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yes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051175" y="3789363"/>
          <a:ext cx="2384425" cy="1689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0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income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high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medium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low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23850" y="3789363"/>
          <a:ext cx="2384425" cy="196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25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age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youth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3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err="1">
                          <a:solidFill>
                            <a:schemeClr val="tx1"/>
                          </a:solidFill>
                        </a:rPr>
                        <a:t>middle_aged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senior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867400" y="5084763"/>
          <a:ext cx="252095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9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credit_</a:t>
                      </a:r>
                      <a:b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rating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excellent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fair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5867400" y="3573463"/>
          <a:ext cx="2386013" cy="1323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3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38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0485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815DCAC-4773-1A44-ABBF-50FBC8EC733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3251" name="物件 4"/>
          <p:cNvGraphicFramePr>
            <a:graphicFrameLocks noChangeAspect="1"/>
          </p:cNvGraphicFramePr>
          <p:nvPr/>
        </p:nvGraphicFramePr>
        <p:xfrm>
          <a:off x="179388" y="2349500"/>
          <a:ext cx="2879725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方程式" r:id="rId3" imgW="1612900" imgH="431800" progId="Equation.3">
                  <p:embed/>
                </p:oleObj>
              </mc:Choice>
              <mc:Fallback>
                <p:oleObj name="方程式" r:id="rId3" imgW="1612900" imgH="431800" progId="Equation.3">
                  <p:embed/>
                  <p:pic>
                    <p:nvPicPr>
                      <p:cNvPr id="53251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349500"/>
                        <a:ext cx="2879725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2" name="物件 5"/>
          <p:cNvGraphicFramePr>
            <a:graphicFrameLocks noChangeAspect="1"/>
          </p:cNvGraphicFramePr>
          <p:nvPr/>
        </p:nvGraphicFramePr>
        <p:xfrm>
          <a:off x="250825" y="3109913"/>
          <a:ext cx="2592388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6" name="Equation" r:id="rId5" imgW="1714500" imgH="457200" progId="Equation.3">
                  <p:embed/>
                </p:oleObj>
              </mc:Choice>
              <mc:Fallback>
                <p:oleObj name="Equation" r:id="rId5" imgW="1714500" imgH="457200" progId="Equation.3">
                  <p:embed/>
                  <p:pic>
                    <p:nvPicPr>
                      <p:cNvPr id="53252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109913"/>
                        <a:ext cx="2592388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物件 6"/>
          <p:cNvGraphicFramePr>
            <a:graphicFrameLocks noChangeAspect="1"/>
          </p:cNvGraphicFramePr>
          <p:nvPr/>
        </p:nvGraphicFramePr>
        <p:xfrm>
          <a:off x="179388" y="5445125"/>
          <a:ext cx="41386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7" name="Equation" r:id="rId7" imgW="1790700" imgH="215900" progId="Equation.3">
                  <p:embed/>
                </p:oleObj>
              </mc:Choice>
              <mc:Fallback>
                <p:oleObj name="Equation" r:id="rId7" imgW="1790700" imgH="215900" progId="Equation.3">
                  <p:embed/>
                  <p:pic>
                    <p:nvPicPr>
                      <p:cNvPr id="53253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445125"/>
                        <a:ext cx="41386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/>
        </p:nvGraphicFramePr>
        <p:xfrm>
          <a:off x="179388" y="188913"/>
          <a:ext cx="4464050" cy="196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2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6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25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age</a:t>
                      </a:r>
                      <a:endParaRPr lang="zh-TW" altLang="en-US" sz="1800" i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youth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I(1,3)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0.8112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3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err="1">
                          <a:solidFill>
                            <a:schemeClr val="tx1"/>
                          </a:solidFill>
                        </a:rPr>
                        <a:t>middle_aged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I(2,0)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senior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I(3,1)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0.8112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3291" name="物件 1"/>
          <p:cNvGraphicFramePr>
            <a:graphicFrameLocks noChangeAspect="1"/>
          </p:cNvGraphicFramePr>
          <p:nvPr/>
        </p:nvGraphicFramePr>
        <p:xfrm>
          <a:off x="390525" y="4005263"/>
          <a:ext cx="389413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方程式" r:id="rId9" imgW="2654300" imgH="1003300" progId="Equation.3">
                  <p:embed/>
                </p:oleObj>
              </mc:Choice>
              <mc:Fallback>
                <p:oleObj name="方程式" r:id="rId9" imgW="2654300" imgH="1003300" progId="Equation.3">
                  <p:embed/>
                  <p:pic>
                    <p:nvPicPr>
                      <p:cNvPr id="53291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" y="4005263"/>
                        <a:ext cx="3894138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92" name="物件 2"/>
          <p:cNvGraphicFramePr>
            <a:graphicFrameLocks noChangeAspect="1"/>
          </p:cNvGraphicFramePr>
          <p:nvPr/>
        </p:nvGraphicFramePr>
        <p:xfrm>
          <a:off x="4895850" y="568325"/>
          <a:ext cx="4248150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9" name="方程式" r:id="rId11" imgW="3175000" imgH="1282700" progId="Equation.3">
                  <p:embed/>
                </p:oleObj>
              </mc:Choice>
              <mc:Fallback>
                <p:oleObj name="方程式" r:id="rId11" imgW="3175000" imgH="1282700" progId="Equation.3">
                  <p:embed/>
                  <p:pic>
                    <p:nvPicPr>
                      <p:cNvPr id="53292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568325"/>
                        <a:ext cx="4248150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93" name="物件 10"/>
          <p:cNvGraphicFramePr>
            <a:graphicFrameLocks noChangeAspect="1"/>
          </p:cNvGraphicFramePr>
          <p:nvPr/>
        </p:nvGraphicFramePr>
        <p:xfrm>
          <a:off x="4787900" y="4076700"/>
          <a:ext cx="4321175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0" name="方程式" r:id="rId13" imgW="3175000" imgH="1282700" progId="Equation.3">
                  <p:embed/>
                </p:oleObj>
              </mc:Choice>
              <mc:Fallback>
                <p:oleObj name="方程式" r:id="rId13" imgW="3175000" imgH="1282700" progId="Equation.3">
                  <p:embed/>
                  <p:pic>
                    <p:nvPicPr>
                      <p:cNvPr id="53293" name="物件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4076700"/>
                        <a:ext cx="4321175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94" name="物件 11"/>
          <p:cNvGraphicFramePr>
            <a:graphicFrameLocks noChangeAspect="1"/>
          </p:cNvGraphicFramePr>
          <p:nvPr/>
        </p:nvGraphicFramePr>
        <p:xfrm>
          <a:off x="4872038" y="2547938"/>
          <a:ext cx="2940050" cy="138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1" name="方程式" r:id="rId15" imgW="2197100" imgH="1041400" progId="Equation.3">
                  <p:embed/>
                </p:oleObj>
              </mc:Choice>
              <mc:Fallback>
                <p:oleObj name="方程式" r:id="rId15" imgW="2197100" imgH="1041400" progId="Equation.3">
                  <p:embed/>
                  <p:pic>
                    <p:nvPicPr>
                      <p:cNvPr id="53294" name="物件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038" y="2547938"/>
                        <a:ext cx="2940050" cy="1385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95" name="物件 7"/>
          <p:cNvGraphicFramePr>
            <a:graphicFrameLocks noChangeAspect="1"/>
          </p:cNvGraphicFramePr>
          <p:nvPr/>
        </p:nvGraphicFramePr>
        <p:xfrm>
          <a:off x="468313" y="6013450"/>
          <a:ext cx="2519362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2" name="方程式" r:id="rId17" imgW="1981200" imgH="431800" progId="Equation.3">
                  <p:embed/>
                </p:oleObj>
              </mc:Choice>
              <mc:Fallback>
                <p:oleObj name="方程式" r:id="rId17" imgW="1981200" imgH="431800" progId="Equation.3">
                  <p:embed/>
                  <p:pic>
                    <p:nvPicPr>
                      <p:cNvPr id="53295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6013450"/>
                        <a:ext cx="2519362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96" name="文字方塊 16"/>
          <p:cNvSpPr txBox="1">
            <a:spLocks noChangeArrowheads="1"/>
          </p:cNvSpPr>
          <p:nvPr/>
        </p:nvSpPr>
        <p:spPr bwMode="auto">
          <a:xfrm>
            <a:off x="2339975" y="2924175"/>
            <a:ext cx="2232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i="1">
                <a:solidFill>
                  <a:srgbClr val="FF0000"/>
                </a:solidFill>
                <a:latin typeface="Times New Roman" charset="0"/>
              </a:rPr>
              <a:t>Info(D) = I(6,4) = 0.971</a:t>
            </a:r>
            <a:endParaRPr lang="zh-TW" altLang="en-US" sz="1200" b="1" i="1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95963" y="0"/>
            <a:ext cx="2865437" cy="64611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</a:rPr>
              <a:t>Step 2: Information</a:t>
            </a:r>
          </a:p>
          <a:p>
            <a:pPr>
              <a:defRPr/>
            </a:pP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</a:rPr>
              <a:t>Step 3: Information Gain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107950" y="5445125"/>
            <a:ext cx="4392613" cy="122396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107950" y="3933825"/>
            <a:ext cx="4392613" cy="1511300"/>
          </a:xfrm>
          <a:prstGeom prst="roundRect">
            <a:avLst>
              <a:gd name="adj" fmla="val 10532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107950" y="44450"/>
            <a:ext cx="4608513" cy="2232025"/>
          </a:xfrm>
          <a:prstGeom prst="roundRect">
            <a:avLst>
              <a:gd name="adj" fmla="val 4595"/>
            </a:avLst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3301" name="文字方塊 22"/>
          <p:cNvSpPr txBox="1">
            <a:spLocks noChangeArrowheads="1"/>
          </p:cNvSpPr>
          <p:nvPr/>
        </p:nvSpPr>
        <p:spPr bwMode="auto">
          <a:xfrm>
            <a:off x="4598988" y="6011863"/>
            <a:ext cx="42941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 u="sng">
                <a:solidFill>
                  <a:schemeClr val="accent1"/>
                </a:solidFill>
                <a:latin typeface="Arial" charset="0"/>
              </a:rPr>
              <a:t>(1) Gain(age)= 0.3221</a:t>
            </a:r>
            <a:endParaRPr lang="zh-TW" altLang="en-US" b="1" u="sng" baseline="-2500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454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188814A-5895-254E-9CDE-27E550B7CA6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4275" name="物件 4"/>
          <p:cNvGraphicFramePr>
            <a:graphicFrameLocks noChangeAspect="1"/>
          </p:cNvGraphicFramePr>
          <p:nvPr/>
        </p:nvGraphicFramePr>
        <p:xfrm>
          <a:off x="179388" y="2349500"/>
          <a:ext cx="2879725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2" name="方程式" r:id="rId3" imgW="1612900" imgH="431800" progId="Equation.3">
                  <p:embed/>
                </p:oleObj>
              </mc:Choice>
              <mc:Fallback>
                <p:oleObj name="方程式" r:id="rId3" imgW="1612900" imgH="431800" progId="Equation.3">
                  <p:embed/>
                  <p:pic>
                    <p:nvPicPr>
                      <p:cNvPr id="54275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349500"/>
                        <a:ext cx="2879725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6" name="物件 5"/>
          <p:cNvGraphicFramePr>
            <a:graphicFrameLocks noChangeAspect="1"/>
          </p:cNvGraphicFramePr>
          <p:nvPr/>
        </p:nvGraphicFramePr>
        <p:xfrm>
          <a:off x="250825" y="3109913"/>
          <a:ext cx="2592388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" name="Equation" r:id="rId5" imgW="1714500" imgH="457200" progId="Equation.3">
                  <p:embed/>
                </p:oleObj>
              </mc:Choice>
              <mc:Fallback>
                <p:oleObj name="Equation" r:id="rId5" imgW="1714500" imgH="457200" progId="Equation.3">
                  <p:embed/>
                  <p:pic>
                    <p:nvPicPr>
                      <p:cNvPr id="54276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109913"/>
                        <a:ext cx="2592388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7" name="物件 6"/>
          <p:cNvGraphicFramePr>
            <a:graphicFrameLocks noChangeAspect="1"/>
          </p:cNvGraphicFramePr>
          <p:nvPr/>
        </p:nvGraphicFramePr>
        <p:xfrm>
          <a:off x="179388" y="5445125"/>
          <a:ext cx="41386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4" name="Equation" r:id="rId7" imgW="1790700" imgH="215900" progId="Equation.3">
                  <p:embed/>
                </p:oleObj>
              </mc:Choice>
              <mc:Fallback>
                <p:oleObj name="Equation" r:id="rId7" imgW="1790700" imgH="215900" progId="Equation.3">
                  <p:embed/>
                  <p:pic>
                    <p:nvPicPr>
                      <p:cNvPr id="54277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445125"/>
                        <a:ext cx="41386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/>
        </p:nvGraphicFramePr>
        <p:xfrm>
          <a:off x="179388" y="188913"/>
          <a:ext cx="4464050" cy="1689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2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6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0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income</a:t>
                      </a:r>
                      <a:endParaRPr lang="zh-TW" altLang="en-US" sz="1800" i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high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I(2,2)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medium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I(2,1)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0.9182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low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I(2,1)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0.9182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4315" name="物件 1"/>
          <p:cNvGraphicFramePr>
            <a:graphicFrameLocks noChangeAspect="1"/>
          </p:cNvGraphicFramePr>
          <p:nvPr/>
        </p:nvGraphicFramePr>
        <p:xfrm>
          <a:off x="288925" y="4005263"/>
          <a:ext cx="4098925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5" name="方程式" r:id="rId9" imgW="2794000" imgH="1003300" progId="Equation.3">
                  <p:embed/>
                </p:oleObj>
              </mc:Choice>
              <mc:Fallback>
                <p:oleObj name="方程式" r:id="rId9" imgW="2794000" imgH="1003300" progId="Equation.3">
                  <p:embed/>
                  <p:pic>
                    <p:nvPicPr>
                      <p:cNvPr id="54315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4005263"/>
                        <a:ext cx="4098925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316" name="物件 2"/>
          <p:cNvGraphicFramePr>
            <a:graphicFrameLocks noChangeAspect="1"/>
          </p:cNvGraphicFramePr>
          <p:nvPr/>
        </p:nvGraphicFramePr>
        <p:xfrm>
          <a:off x="4972050" y="260350"/>
          <a:ext cx="4095750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6" name="方程式" r:id="rId11" imgW="3060700" imgH="1282700" progId="Equation.3">
                  <p:embed/>
                </p:oleObj>
              </mc:Choice>
              <mc:Fallback>
                <p:oleObj name="方程式" r:id="rId11" imgW="3060700" imgH="1282700" progId="Equation.3">
                  <p:embed/>
                  <p:pic>
                    <p:nvPicPr>
                      <p:cNvPr id="54316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2050" y="260350"/>
                        <a:ext cx="4095750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317" name="物件 7"/>
          <p:cNvGraphicFramePr>
            <a:graphicFrameLocks noChangeAspect="1"/>
          </p:cNvGraphicFramePr>
          <p:nvPr/>
        </p:nvGraphicFramePr>
        <p:xfrm>
          <a:off x="250825" y="6030913"/>
          <a:ext cx="295592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7" name="方程式" r:id="rId13" imgW="2323092" imgH="406224" progId="Equation.3">
                  <p:embed/>
                </p:oleObj>
              </mc:Choice>
              <mc:Fallback>
                <p:oleObj name="方程式" r:id="rId13" imgW="2323092" imgH="406224" progId="Equation.3">
                  <p:embed/>
                  <p:pic>
                    <p:nvPicPr>
                      <p:cNvPr id="54317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6030913"/>
                        <a:ext cx="2955925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318" name="文字方塊 16"/>
          <p:cNvSpPr txBox="1">
            <a:spLocks noChangeArrowheads="1"/>
          </p:cNvSpPr>
          <p:nvPr/>
        </p:nvSpPr>
        <p:spPr bwMode="auto">
          <a:xfrm>
            <a:off x="2339975" y="2924175"/>
            <a:ext cx="2232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i="1">
                <a:solidFill>
                  <a:srgbClr val="FF0000"/>
                </a:solidFill>
                <a:latin typeface="Times New Roman" charset="0"/>
              </a:rPr>
              <a:t>Info(D) = I(6,4) = 0.971</a:t>
            </a:r>
            <a:endParaRPr lang="zh-TW" altLang="en-US" sz="1200" b="1" i="1">
              <a:solidFill>
                <a:srgbClr val="FF0000"/>
              </a:solidFill>
              <a:latin typeface="Times New Roman" charset="0"/>
            </a:endParaRPr>
          </a:p>
        </p:txBody>
      </p:sp>
      <p:graphicFrame>
        <p:nvGraphicFramePr>
          <p:cNvPr id="54319" name="物件 1"/>
          <p:cNvGraphicFramePr>
            <a:graphicFrameLocks noChangeAspect="1"/>
          </p:cNvGraphicFramePr>
          <p:nvPr/>
        </p:nvGraphicFramePr>
        <p:xfrm>
          <a:off x="4864100" y="2728913"/>
          <a:ext cx="4233863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8" name="方程式" r:id="rId15" imgW="3162300" imgH="1282700" progId="Equation.3">
                  <p:embed/>
                </p:oleObj>
              </mc:Choice>
              <mc:Fallback>
                <p:oleObj name="方程式" r:id="rId15" imgW="3162300" imgH="1282700" progId="Equation.3">
                  <p:embed/>
                  <p:pic>
                    <p:nvPicPr>
                      <p:cNvPr id="54319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0" y="2728913"/>
                        <a:ext cx="4233863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圓角矩形 15"/>
          <p:cNvSpPr/>
          <p:nvPr/>
        </p:nvSpPr>
        <p:spPr>
          <a:xfrm>
            <a:off x="107950" y="5445125"/>
            <a:ext cx="4392613" cy="122396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107950" y="3933825"/>
            <a:ext cx="4392613" cy="1511300"/>
          </a:xfrm>
          <a:prstGeom prst="roundRect">
            <a:avLst>
              <a:gd name="adj" fmla="val 10532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107950" y="44450"/>
            <a:ext cx="4608513" cy="2232025"/>
          </a:xfrm>
          <a:prstGeom prst="roundRect">
            <a:avLst>
              <a:gd name="adj" fmla="val 4595"/>
            </a:avLst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4323" name="文字方塊 22"/>
          <p:cNvSpPr txBox="1">
            <a:spLocks noChangeArrowheads="1"/>
          </p:cNvSpPr>
          <p:nvPr/>
        </p:nvSpPr>
        <p:spPr bwMode="auto">
          <a:xfrm>
            <a:off x="4598988" y="6011863"/>
            <a:ext cx="39401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 u="sng">
                <a:solidFill>
                  <a:schemeClr val="accent1"/>
                </a:solidFill>
                <a:latin typeface="Arial" charset="0"/>
              </a:rPr>
              <a:t>(2) Gain(</a:t>
            </a:r>
            <a:r>
              <a:rPr lang="en-US" altLang="zh-TW" sz="1800" b="1" u="sng">
                <a:solidFill>
                  <a:schemeClr val="accent1"/>
                </a:solidFill>
                <a:latin typeface="Arial" charset="0"/>
              </a:rPr>
              <a:t>income</a:t>
            </a:r>
            <a:r>
              <a:rPr lang="en-US" altLang="zh-TW" b="1" u="sng">
                <a:solidFill>
                  <a:schemeClr val="accent1"/>
                </a:solidFill>
                <a:latin typeface="Arial" charset="0"/>
              </a:rPr>
              <a:t>)= 0.02</a:t>
            </a:r>
            <a:endParaRPr lang="zh-TW" altLang="en-US" b="1" u="sng" baseline="-2500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6227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79DC493-B794-F64C-B185-407B8C62AA0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5299" name="物件 4"/>
          <p:cNvGraphicFramePr>
            <a:graphicFrameLocks noChangeAspect="1"/>
          </p:cNvGraphicFramePr>
          <p:nvPr/>
        </p:nvGraphicFramePr>
        <p:xfrm>
          <a:off x="179388" y="2349500"/>
          <a:ext cx="2879725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6" name="方程式" r:id="rId3" imgW="1612900" imgH="431800" progId="Equation.3">
                  <p:embed/>
                </p:oleObj>
              </mc:Choice>
              <mc:Fallback>
                <p:oleObj name="方程式" r:id="rId3" imgW="1612900" imgH="431800" progId="Equation.3">
                  <p:embed/>
                  <p:pic>
                    <p:nvPicPr>
                      <p:cNvPr id="55299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349500"/>
                        <a:ext cx="2879725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0" name="物件 5"/>
          <p:cNvGraphicFramePr>
            <a:graphicFrameLocks noChangeAspect="1"/>
          </p:cNvGraphicFramePr>
          <p:nvPr/>
        </p:nvGraphicFramePr>
        <p:xfrm>
          <a:off x="250825" y="3109913"/>
          <a:ext cx="2592388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7" name="Equation" r:id="rId5" imgW="1714500" imgH="457200" progId="Equation.3">
                  <p:embed/>
                </p:oleObj>
              </mc:Choice>
              <mc:Fallback>
                <p:oleObj name="Equation" r:id="rId5" imgW="1714500" imgH="457200" progId="Equation.3">
                  <p:embed/>
                  <p:pic>
                    <p:nvPicPr>
                      <p:cNvPr id="55300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109913"/>
                        <a:ext cx="2592388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1" name="物件 6"/>
          <p:cNvGraphicFramePr>
            <a:graphicFrameLocks noChangeAspect="1"/>
          </p:cNvGraphicFramePr>
          <p:nvPr/>
        </p:nvGraphicFramePr>
        <p:xfrm>
          <a:off x="179388" y="5445125"/>
          <a:ext cx="41386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8" name="Equation" r:id="rId7" imgW="1790700" imgH="215900" progId="Equation.3">
                  <p:embed/>
                </p:oleObj>
              </mc:Choice>
              <mc:Fallback>
                <p:oleObj name="Equation" r:id="rId7" imgW="1790700" imgH="215900" progId="Equation.3">
                  <p:embed/>
                  <p:pic>
                    <p:nvPicPr>
                      <p:cNvPr id="55301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445125"/>
                        <a:ext cx="41386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/>
        </p:nvGraphicFramePr>
        <p:xfrm>
          <a:off x="179388" y="188913"/>
          <a:ext cx="4464050" cy="1323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2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6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38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</a:t>
                      </a:r>
                      <a:endParaRPr lang="zh-TW" altLang="en-US" sz="1800" i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I(4,1)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0.7219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I(2,3)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0.971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5332" name="物件 1"/>
          <p:cNvGraphicFramePr>
            <a:graphicFrameLocks noChangeAspect="1"/>
          </p:cNvGraphicFramePr>
          <p:nvPr/>
        </p:nvGraphicFramePr>
        <p:xfrm>
          <a:off x="754063" y="4125913"/>
          <a:ext cx="3167062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9" name="方程式" r:id="rId9" imgW="2159000" imgH="825500" progId="Equation.3">
                  <p:embed/>
                </p:oleObj>
              </mc:Choice>
              <mc:Fallback>
                <p:oleObj name="方程式" r:id="rId9" imgW="2159000" imgH="825500" progId="Equation.3">
                  <p:embed/>
                  <p:pic>
                    <p:nvPicPr>
                      <p:cNvPr id="55332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3" y="4125913"/>
                        <a:ext cx="3167062" cy="1125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33" name="物件 7"/>
          <p:cNvGraphicFramePr>
            <a:graphicFrameLocks noChangeAspect="1"/>
          </p:cNvGraphicFramePr>
          <p:nvPr/>
        </p:nvGraphicFramePr>
        <p:xfrm>
          <a:off x="242888" y="6030913"/>
          <a:ext cx="297180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0" name="方程式" r:id="rId11" imgW="2336800" imgH="406400" progId="Equation.3">
                  <p:embed/>
                </p:oleObj>
              </mc:Choice>
              <mc:Fallback>
                <p:oleObj name="方程式" r:id="rId11" imgW="2336800" imgH="406400" progId="Equation.3">
                  <p:embed/>
                  <p:pic>
                    <p:nvPicPr>
                      <p:cNvPr id="55333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8" y="6030913"/>
                        <a:ext cx="2971800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34" name="文字方塊 16"/>
          <p:cNvSpPr txBox="1">
            <a:spLocks noChangeArrowheads="1"/>
          </p:cNvSpPr>
          <p:nvPr/>
        </p:nvSpPr>
        <p:spPr bwMode="auto">
          <a:xfrm>
            <a:off x="2339975" y="2924175"/>
            <a:ext cx="2232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i="1">
                <a:solidFill>
                  <a:srgbClr val="FF0000"/>
                </a:solidFill>
                <a:latin typeface="Times New Roman" charset="0"/>
              </a:rPr>
              <a:t>Info(D) = I(6,4) = 0.971</a:t>
            </a:r>
            <a:endParaRPr lang="zh-TW" altLang="en-US" sz="1200" b="1" i="1">
              <a:solidFill>
                <a:srgbClr val="FF0000"/>
              </a:solidFill>
              <a:latin typeface="Times New Roman" charset="0"/>
            </a:endParaRPr>
          </a:p>
        </p:txBody>
      </p:sp>
      <p:graphicFrame>
        <p:nvGraphicFramePr>
          <p:cNvPr id="55335" name="物件 1"/>
          <p:cNvGraphicFramePr>
            <a:graphicFrameLocks noChangeAspect="1"/>
          </p:cNvGraphicFramePr>
          <p:nvPr/>
        </p:nvGraphicFramePr>
        <p:xfrm>
          <a:off x="5032375" y="207963"/>
          <a:ext cx="3975100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1" name="方程式" r:id="rId13" imgW="2971800" imgH="1282700" progId="Equation.3">
                  <p:embed/>
                </p:oleObj>
              </mc:Choice>
              <mc:Fallback>
                <p:oleObj name="方程式" r:id="rId13" imgW="2971800" imgH="1282700" progId="Equation.3">
                  <p:embed/>
                  <p:pic>
                    <p:nvPicPr>
                      <p:cNvPr id="55335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375" y="207963"/>
                        <a:ext cx="3975100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36" name="物件 2"/>
          <p:cNvGraphicFramePr>
            <a:graphicFrameLocks noChangeAspect="1"/>
          </p:cNvGraphicFramePr>
          <p:nvPr/>
        </p:nvGraphicFramePr>
        <p:xfrm>
          <a:off x="5003800" y="2401888"/>
          <a:ext cx="300672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方程式" r:id="rId15" imgW="2247900" imgH="1041400" progId="Equation.3">
                  <p:embed/>
                </p:oleObj>
              </mc:Choice>
              <mc:Fallback>
                <p:oleObj name="方程式" r:id="rId15" imgW="2247900" imgH="1041400" progId="Equation.3">
                  <p:embed/>
                  <p:pic>
                    <p:nvPicPr>
                      <p:cNvPr id="55336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401888"/>
                        <a:ext cx="300672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圓角矩形 17"/>
          <p:cNvSpPr/>
          <p:nvPr/>
        </p:nvSpPr>
        <p:spPr>
          <a:xfrm>
            <a:off x="107950" y="5445125"/>
            <a:ext cx="4392613" cy="122396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107950" y="3933825"/>
            <a:ext cx="4392613" cy="1511300"/>
          </a:xfrm>
          <a:prstGeom prst="roundRect">
            <a:avLst>
              <a:gd name="adj" fmla="val 10532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107950" y="44450"/>
            <a:ext cx="4608513" cy="2232025"/>
          </a:xfrm>
          <a:prstGeom prst="roundRect">
            <a:avLst>
              <a:gd name="adj" fmla="val 4595"/>
            </a:avLst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5340" name="文字方塊 22"/>
          <p:cNvSpPr txBox="1">
            <a:spLocks noChangeArrowheads="1"/>
          </p:cNvSpPr>
          <p:nvPr/>
        </p:nvSpPr>
        <p:spPr bwMode="auto">
          <a:xfrm>
            <a:off x="4598988" y="6011863"/>
            <a:ext cx="44211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 u="sng">
                <a:solidFill>
                  <a:schemeClr val="accent1"/>
                </a:solidFill>
                <a:latin typeface="Arial" charset="0"/>
              </a:rPr>
              <a:t>(3) Gain(</a:t>
            </a:r>
            <a:r>
              <a:rPr lang="en-US" altLang="zh-TW" sz="1800" b="1" u="sng">
                <a:solidFill>
                  <a:schemeClr val="accent1"/>
                </a:solidFill>
                <a:latin typeface="Arial" charset="0"/>
              </a:rPr>
              <a:t>student</a:t>
            </a:r>
            <a:r>
              <a:rPr lang="en-US" altLang="zh-TW" b="1" u="sng">
                <a:solidFill>
                  <a:schemeClr val="accent1"/>
                </a:solidFill>
                <a:latin typeface="Arial" charset="0"/>
              </a:rPr>
              <a:t>)= 0.1245</a:t>
            </a:r>
            <a:endParaRPr lang="zh-TW" altLang="en-US" b="1" u="sng" baseline="-2500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519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0BB6B34-97EA-8746-BCDA-D85F650A1CF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6323" name="物件 4"/>
          <p:cNvGraphicFramePr>
            <a:graphicFrameLocks noChangeAspect="1"/>
          </p:cNvGraphicFramePr>
          <p:nvPr/>
        </p:nvGraphicFramePr>
        <p:xfrm>
          <a:off x="179388" y="2349500"/>
          <a:ext cx="2879725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0" name="方程式" r:id="rId3" imgW="1612900" imgH="431800" progId="Equation.3">
                  <p:embed/>
                </p:oleObj>
              </mc:Choice>
              <mc:Fallback>
                <p:oleObj name="方程式" r:id="rId3" imgW="1612900" imgH="431800" progId="Equation.3">
                  <p:embed/>
                  <p:pic>
                    <p:nvPicPr>
                      <p:cNvPr id="56323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349500"/>
                        <a:ext cx="2879725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4" name="物件 5"/>
          <p:cNvGraphicFramePr>
            <a:graphicFrameLocks noChangeAspect="1"/>
          </p:cNvGraphicFramePr>
          <p:nvPr/>
        </p:nvGraphicFramePr>
        <p:xfrm>
          <a:off x="250825" y="3109913"/>
          <a:ext cx="2592388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1" name="Equation" r:id="rId5" imgW="1714500" imgH="457200" progId="Equation.3">
                  <p:embed/>
                </p:oleObj>
              </mc:Choice>
              <mc:Fallback>
                <p:oleObj name="Equation" r:id="rId5" imgW="1714500" imgH="457200" progId="Equation.3">
                  <p:embed/>
                  <p:pic>
                    <p:nvPicPr>
                      <p:cNvPr id="56324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109913"/>
                        <a:ext cx="2592388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5" name="物件 6"/>
          <p:cNvGraphicFramePr>
            <a:graphicFrameLocks noChangeAspect="1"/>
          </p:cNvGraphicFramePr>
          <p:nvPr/>
        </p:nvGraphicFramePr>
        <p:xfrm>
          <a:off x="179388" y="5445125"/>
          <a:ext cx="41386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2" name="Equation" r:id="rId7" imgW="1790700" imgH="215900" progId="Equation.3">
                  <p:embed/>
                </p:oleObj>
              </mc:Choice>
              <mc:Fallback>
                <p:oleObj name="Equation" r:id="rId7" imgW="1790700" imgH="215900" progId="Equation.3">
                  <p:embed/>
                  <p:pic>
                    <p:nvPicPr>
                      <p:cNvPr id="56325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445125"/>
                        <a:ext cx="41386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/>
        </p:nvGraphicFramePr>
        <p:xfrm>
          <a:off x="179388" y="188913"/>
          <a:ext cx="4464050" cy="1323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75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38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credit</a:t>
                      </a:r>
                      <a:endParaRPr lang="zh-TW" altLang="en-US" sz="1800" i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excellent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I(2,2)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fair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I(4,2)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0.9183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6356" name="物件 1"/>
          <p:cNvGraphicFramePr>
            <a:graphicFrameLocks noChangeAspect="1"/>
          </p:cNvGraphicFramePr>
          <p:nvPr/>
        </p:nvGraphicFramePr>
        <p:xfrm>
          <a:off x="763588" y="4005263"/>
          <a:ext cx="3148012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3" name="方程式" r:id="rId9" imgW="2146300" imgH="1003300" progId="Equation.3">
                  <p:embed/>
                </p:oleObj>
              </mc:Choice>
              <mc:Fallback>
                <p:oleObj name="方程式" r:id="rId9" imgW="2146300" imgH="1003300" progId="Equation.3">
                  <p:embed/>
                  <p:pic>
                    <p:nvPicPr>
                      <p:cNvPr id="56356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588" y="4005263"/>
                        <a:ext cx="3148012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57" name="物件 7"/>
          <p:cNvGraphicFramePr>
            <a:graphicFrameLocks noChangeAspect="1"/>
          </p:cNvGraphicFramePr>
          <p:nvPr/>
        </p:nvGraphicFramePr>
        <p:xfrm>
          <a:off x="331788" y="6030913"/>
          <a:ext cx="279400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4" name="方程式" r:id="rId11" imgW="2197100" imgH="406400" progId="Equation.3">
                  <p:embed/>
                </p:oleObj>
              </mc:Choice>
              <mc:Fallback>
                <p:oleObj name="方程式" r:id="rId11" imgW="2197100" imgH="406400" progId="Equation.3">
                  <p:embed/>
                  <p:pic>
                    <p:nvPicPr>
                      <p:cNvPr id="56357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6030913"/>
                        <a:ext cx="2794000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58" name="文字方塊 16"/>
          <p:cNvSpPr txBox="1">
            <a:spLocks noChangeArrowheads="1"/>
          </p:cNvSpPr>
          <p:nvPr/>
        </p:nvSpPr>
        <p:spPr bwMode="auto">
          <a:xfrm>
            <a:off x="2339975" y="2924175"/>
            <a:ext cx="2232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i="1">
                <a:solidFill>
                  <a:srgbClr val="FF0000"/>
                </a:solidFill>
                <a:latin typeface="Times New Roman" charset="0"/>
              </a:rPr>
              <a:t>Info(D) = I(6,4) = 0.971</a:t>
            </a:r>
            <a:endParaRPr lang="zh-TW" altLang="en-US" sz="1200" b="1" i="1">
              <a:solidFill>
                <a:srgbClr val="FF0000"/>
              </a:solidFill>
              <a:latin typeface="Times New Roman" charset="0"/>
            </a:endParaRPr>
          </a:p>
        </p:txBody>
      </p:sp>
      <p:graphicFrame>
        <p:nvGraphicFramePr>
          <p:cNvPr id="56359" name="物件 1"/>
          <p:cNvGraphicFramePr>
            <a:graphicFrameLocks noChangeAspect="1"/>
          </p:cNvGraphicFramePr>
          <p:nvPr/>
        </p:nvGraphicFramePr>
        <p:xfrm>
          <a:off x="4972050" y="260350"/>
          <a:ext cx="4095750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5" name="方程式" r:id="rId13" imgW="3060700" imgH="1282700" progId="Equation.3">
                  <p:embed/>
                </p:oleObj>
              </mc:Choice>
              <mc:Fallback>
                <p:oleObj name="方程式" r:id="rId13" imgW="3060700" imgH="1282700" progId="Equation.3">
                  <p:embed/>
                  <p:pic>
                    <p:nvPicPr>
                      <p:cNvPr id="56359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2050" y="260350"/>
                        <a:ext cx="4095750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60" name="物件 2"/>
          <p:cNvGraphicFramePr>
            <a:graphicFrameLocks noChangeAspect="1"/>
          </p:cNvGraphicFramePr>
          <p:nvPr/>
        </p:nvGraphicFramePr>
        <p:xfrm>
          <a:off x="4802188" y="2368550"/>
          <a:ext cx="4233862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6" name="方程式" r:id="rId15" imgW="3162300" imgH="1282700" progId="Equation.3">
                  <p:embed/>
                </p:oleObj>
              </mc:Choice>
              <mc:Fallback>
                <p:oleObj name="方程式" r:id="rId15" imgW="3162300" imgH="1282700" progId="Equation.3">
                  <p:embed/>
                  <p:pic>
                    <p:nvPicPr>
                      <p:cNvPr id="56360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2188" y="2368550"/>
                        <a:ext cx="4233862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圓角矩形 11"/>
          <p:cNvSpPr/>
          <p:nvPr/>
        </p:nvSpPr>
        <p:spPr>
          <a:xfrm>
            <a:off x="107950" y="5445125"/>
            <a:ext cx="4392613" cy="122396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107950" y="3933825"/>
            <a:ext cx="4392613" cy="1511300"/>
          </a:xfrm>
          <a:prstGeom prst="roundRect">
            <a:avLst>
              <a:gd name="adj" fmla="val 10532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107950" y="44450"/>
            <a:ext cx="4608513" cy="2232025"/>
          </a:xfrm>
          <a:prstGeom prst="roundRect">
            <a:avLst>
              <a:gd name="adj" fmla="val 4595"/>
            </a:avLst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6364" name="文字方塊 22"/>
          <p:cNvSpPr txBox="1">
            <a:spLocks noChangeArrowheads="1"/>
          </p:cNvSpPr>
          <p:nvPr/>
        </p:nvSpPr>
        <p:spPr bwMode="auto">
          <a:xfrm>
            <a:off x="4598988" y="6011863"/>
            <a:ext cx="39893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 u="sng">
                <a:solidFill>
                  <a:schemeClr val="accent1"/>
                </a:solidFill>
                <a:latin typeface="Arial" charset="0"/>
              </a:rPr>
              <a:t>(4) Gain(</a:t>
            </a:r>
            <a:r>
              <a:rPr lang="en-US" altLang="zh-TW" sz="1800" b="1" u="sng">
                <a:solidFill>
                  <a:schemeClr val="accent1"/>
                </a:solidFill>
                <a:latin typeface="Arial" charset="0"/>
              </a:rPr>
              <a:t>credit</a:t>
            </a:r>
            <a:r>
              <a:rPr lang="en-US" altLang="zh-TW" b="1" u="sng">
                <a:solidFill>
                  <a:schemeClr val="accent1"/>
                </a:solidFill>
                <a:latin typeface="Arial" charset="0"/>
              </a:rPr>
              <a:t>)= 0.019</a:t>
            </a:r>
            <a:endParaRPr lang="zh-TW" altLang="en-US" b="1" u="sng" baseline="-2500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21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22337"/>
          </a:xfrm>
        </p:spPr>
        <p:txBody>
          <a:bodyPr>
            <a:noAutofit/>
          </a:bodyPr>
          <a:lstStyle/>
          <a:p>
            <a:r>
              <a:rPr lang="en-US" altLang="zh-TW" sz="6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  <a:endParaRPr lang="zh-TW" altLang="en-US" sz="60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8307" name="內容版面配置區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545137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Supervised Learning </a:t>
            </a:r>
          </a:p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Classification and Prediction</a:t>
            </a:r>
          </a:p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Decision Tree (DT)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Information Gain (IG)</a:t>
            </a:r>
          </a:p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Support Vector Machine (SVM)</a:t>
            </a:r>
          </a:p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Mining Evaluation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Accuracy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Precision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Recall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F1 score (F-measure) (F-score)</a:t>
            </a:r>
          </a:p>
          <a:p>
            <a:endParaRPr lang="en-US" altLang="zh-TW" dirty="0">
              <a:latin typeface="Calibri" charset="0"/>
              <a:ea typeface="標楷體" charset="-120"/>
            </a:endParaRPr>
          </a:p>
          <a:p>
            <a:endParaRPr lang="en-US" altLang="zh-TW" dirty="0">
              <a:latin typeface="Calibri" charset="0"/>
              <a:ea typeface="標楷體" charset="-120"/>
            </a:endParaRPr>
          </a:p>
          <a:p>
            <a:endParaRPr lang="en-US" altLang="zh-TW" dirty="0">
              <a:latin typeface="Calibri" charset="0"/>
              <a:ea typeface="標楷體" charset="-120"/>
            </a:endParaRPr>
          </a:p>
        </p:txBody>
      </p:sp>
      <p:sp>
        <p:nvSpPr>
          <p:cNvPr id="9830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C2D1DF9-9518-C645-AF28-B68D86E73EE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628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What is the </a:t>
            </a:r>
            <a:r>
              <a:rPr lang="en-US" altLang="zh-TW" dirty="0">
                <a:solidFill>
                  <a:srgbClr val="FF0000"/>
                </a:solidFill>
              </a:rPr>
              <a:t>class 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en-US" altLang="zh-TW" dirty="0" err="1">
                <a:solidFill>
                  <a:srgbClr val="C00000"/>
                </a:solidFill>
              </a:rPr>
              <a:t>buys_computer</a:t>
            </a:r>
            <a:r>
              <a:rPr lang="en-US" altLang="zh-TW" dirty="0"/>
              <a:t> = “</a:t>
            </a:r>
            <a:r>
              <a:rPr lang="en-US" altLang="zh-TW" dirty="0">
                <a:solidFill>
                  <a:srgbClr val="FF0000"/>
                </a:solidFill>
              </a:rPr>
              <a:t>yes</a:t>
            </a:r>
            <a:r>
              <a:rPr lang="en-US" altLang="zh-TW" dirty="0"/>
              <a:t>” or </a:t>
            </a:r>
            <a:r>
              <a:rPr lang="en-US" altLang="zh-TW" dirty="0" err="1">
                <a:solidFill>
                  <a:srgbClr val="C00000"/>
                </a:solidFill>
              </a:rPr>
              <a:t>buys_computer</a:t>
            </a:r>
            <a:r>
              <a:rPr lang="en-US" altLang="zh-TW" dirty="0"/>
              <a:t> = “</a:t>
            </a:r>
            <a:r>
              <a:rPr lang="en-US" altLang="zh-TW" dirty="0">
                <a:solidFill>
                  <a:schemeClr val="accent4"/>
                </a:solidFill>
              </a:rPr>
              <a:t>no</a:t>
            </a:r>
            <a:r>
              <a:rPr lang="en-US" altLang="zh-TW" dirty="0"/>
              <a:t>”) </a:t>
            </a:r>
            <a:br>
              <a:rPr lang="en-US" altLang="zh-TW" dirty="0"/>
            </a:br>
            <a:r>
              <a:rPr lang="en-US" altLang="zh-TW" dirty="0"/>
              <a:t>for a </a:t>
            </a:r>
            <a:r>
              <a:rPr lang="en-US" altLang="zh-TW" dirty="0">
                <a:solidFill>
                  <a:srgbClr val="FFC000"/>
                </a:solidFill>
              </a:rPr>
              <a:t>customer </a:t>
            </a:r>
            <a:br>
              <a:rPr lang="en-US" altLang="zh-TW" dirty="0"/>
            </a:br>
            <a:r>
              <a:rPr lang="en-US" altLang="zh-TW" dirty="0"/>
              <a:t>(age=youth, income=medium, student =yes, credit= fair )?</a:t>
            </a:r>
            <a:endParaRPr lang="zh-TW" altLang="en-US" dirty="0"/>
          </a:p>
        </p:txBody>
      </p:sp>
      <p:sp>
        <p:nvSpPr>
          <p:cNvPr id="5734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ACD59D7-2CD8-4A42-B224-89563AD835FD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2935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BB5AADF-A188-BE49-9F0C-D2E70E215B9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867400" y="155575"/>
          <a:ext cx="2386013" cy="1689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3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0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income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high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err="1">
                          <a:solidFill>
                            <a:srgbClr val="FF0000"/>
                          </a:solidFill>
                        </a:rPr>
                        <a:t>midium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low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23850" y="404813"/>
          <a:ext cx="2384425" cy="196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25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age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FF0000"/>
                          </a:solidFill>
                        </a:rPr>
                        <a:t>youth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3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err="1">
                          <a:solidFill>
                            <a:schemeClr val="tx1"/>
                          </a:solidFill>
                        </a:rPr>
                        <a:t>middle_aged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senior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867400" y="1985963"/>
          <a:ext cx="252095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9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credit_</a:t>
                      </a:r>
                      <a:b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rating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excellent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fair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2987675" y="449263"/>
          <a:ext cx="2384425" cy="1323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38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8469" name="矩形 8"/>
          <p:cNvSpPr>
            <a:spLocks noChangeArrowheads="1"/>
          </p:cNvSpPr>
          <p:nvPr/>
        </p:nvSpPr>
        <p:spPr bwMode="auto">
          <a:xfrm>
            <a:off x="323850" y="3284538"/>
            <a:ext cx="8496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(5) What is the class (buys_computer = “yes” or buys_computer = “no”) for a customer (age=youth, income=medium, student =yes, credit= fair ) based on the classification result by decision three induction?</a:t>
            </a:r>
            <a:endParaRPr lang="zh-TW" altLang="zh-TW" sz="1800">
              <a:latin typeface="Arial" charset="0"/>
            </a:endParaRPr>
          </a:p>
        </p:txBody>
      </p:sp>
      <p:sp>
        <p:nvSpPr>
          <p:cNvPr id="58470" name="矩形 9"/>
          <p:cNvSpPr>
            <a:spLocks noChangeArrowheads="1"/>
          </p:cNvSpPr>
          <p:nvPr/>
        </p:nvSpPr>
        <p:spPr bwMode="auto">
          <a:xfrm>
            <a:off x="395288" y="4125913"/>
            <a:ext cx="8748712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chemeClr val="tx2"/>
                </a:solidFill>
                <a:latin typeface="Arial" charset="0"/>
              </a:rPr>
              <a:t>(5) </a:t>
            </a:r>
            <a:r>
              <a:rPr lang="en-US" altLang="zh-TW" sz="2400" b="1" u="sng">
                <a:solidFill>
                  <a:schemeClr val="tx2"/>
                </a:solidFill>
                <a:latin typeface="Arial" charset="0"/>
              </a:rPr>
              <a:t>Yes =0.0889 </a:t>
            </a:r>
            <a:r>
              <a:rPr lang="en-US" altLang="zh-TW" sz="2000" b="1" u="sng">
                <a:solidFill>
                  <a:schemeClr val="tx2"/>
                </a:solidFill>
                <a:latin typeface="Arial" charset="0"/>
              </a:rPr>
              <a:t> (No=0.0167)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chemeClr val="tx2"/>
                </a:solidFill>
                <a:latin typeface="Arial" charset="0"/>
              </a:rPr>
              <a:t>age (0.3221) &gt; student (0.1245) &gt; income (0.02) &gt; credit (0.019)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chemeClr val="tx2"/>
                </a:solidFill>
                <a:latin typeface="Arial" charset="0"/>
              </a:rPr>
              <a:t>buys_computer = “yes”</a:t>
            </a:r>
            <a:br>
              <a:rPr lang="en-US" altLang="zh-TW" sz="2000">
                <a:solidFill>
                  <a:schemeClr val="tx2"/>
                </a:solidFill>
                <a:latin typeface="Arial" charset="0"/>
              </a:rPr>
            </a:br>
            <a:r>
              <a:rPr lang="en-US" altLang="zh-TW" sz="2000">
                <a:solidFill>
                  <a:schemeClr val="tx2"/>
                </a:solidFill>
                <a:latin typeface="Arial" charset="0"/>
              </a:rPr>
              <a:t>age:youth (1/4) x student:yes (4/5) x income:medium (2/3) x credit:fair (4/6)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chemeClr val="tx2"/>
                </a:solidFill>
                <a:latin typeface="Arial" charset="0"/>
              </a:rPr>
              <a:t>Yes: 1/4 x 4/5 x 2/3 x 4/6 = 4/45 = 0.0889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chemeClr val="tx2"/>
                </a:solidFill>
                <a:latin typeface="Arial" charset="0"/>
              </a:rPr>
              <a:t>buys_computer = “no”</a:t>
            </a:r>
            <a:br>
              <a:rPr lang="en-US" altLang="zh-TW" sz="2000">
                <a:solidFill>
                  <a:schemeClr val="tx2"/>
                </a:solidFill>
                <a:latin typeface="Arial" charset="0"/>
              </a:rPr>
            </a:br>
            <a:r>
              <a:rPr lang="en-US" altLang="zh-TW" sz="2000">
                <a:solidFill>
                  <a:schemeClr val="tx2"/>
                </a:solidFill>
                <a:latin typeface="Arial" charset="0"/>
              </a:rPr>
              <a:t>age:youth (3/4) x student:yes (1/5) x income:medium (1/3) x credit:fair (2/6)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chemeClr val="tx2"/>
                </a:solidFill>
                <a:latin typeface="Arial" charset="0"/>
              </a:rPr>
              <a:t>No: 3/4 x 1/5 x 1/3 x 2/6 = 0.01667</a:t>
            </a:r>
            <a:endParaRPr lang="zh-TW" altLang="zh-TW" sz="200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014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What is the </a:t>
            </a:r>
            <a:r>
              <a:rPr lang="en-US" altLang="zh-TW" dirty="0">
                <a:solidFill>
                  <a:srgbClr val="FF0000"/>
                </a:solidFill>
              </a:rPr>
              <a:t>class 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en-US" altLang="zh-TW" dirty="0" err="1">
                <a:solidFill>
                  <a:srgbClr val="C00000"/>
                </a:solidFill>
              </a:rPr>
              <a:t>buys_computer</a:t>
            </a:r>
            <a:r>
              <a:rPr lang="en-US" altLang="zh-TW" dirty="0"/>
              <a:t> = “</a:t>
            </a:r>
            <a:r>
              <a:rPr lang="en-US" altLang="zh-TW" dirty="0">
                <a:solidFill>
                  <a:srgbClr val="FF0000"/>
                </a:solidFill>
              </a:rPr>
              <a:t>yes</a:t>
            </a:r>
            <a:r>
              <a:rPr lang="en-US" altLang="zh-TW" dirty="0"/>
              <a:t>” or </a:t>
            </a:r>
            <a:r>
              <a:rPr lang="en-US" altLang="zh-TW" dirty="0" err="1">
                <a:solidFill>
                  <a:srgbClr val="C00000"/>
                </a:solidFill>
              </a:rPr>
              <a:t>buys_computer</a:t>
            </a:r>
            <a:r>
              <a:rPr lang="en-US" altLang="zh-TW" dirty="0"/>
              <a:t> = “</a:t>
            </a:r>
            <a:r>
              <a:rPr lang="en-US" altLang="zh-TW" dirty="0">
                <a:solidFill>
                  <a:schemeClr val="accent4"/>
                </a:solidFill>
              </a:rPr>
              <a:t>no</a:t>
            </a:r>
            <a:r>
              <a:rPr lang="en-US" altLang="zh-TW" dirty="0"/>
              <a:t>”) </a:t>
            </a:r>
            <a:br>
              <a:rPr lang="en-US" altLang="zh-TW" dirty="0"/>
            </a:br>
            <a:r>
              <a:rPr lang="en-US" altLang="zh-TW" dirty="0"/>
              <a:t>for a </a:t>
            </a:r>
            <a:r>
              <a:rPr lang="en-US" altLang="zh-TW" dirty="0">
                <a:solidFill>
                  <a:srgbClr val="FFC000"/>
                </a:solidFill>
              </a:rPr>
              <a:t>customer </a:t>
            </a:r>
            <a:br>
              <a:rPr lang="en-US" altLang="zh-TW" dirty="0"/>
            </a:br>
            <a:r>
              <a:rPr lang="en-US" altLang="zh-TW" dirty="0"/>
              <a:t>(age=youth, income=medium, student =yes, credit= fair )?</a:t>
            </a:r>
            <a:endParaRPr lang="zh-TW" altLang="en-US" dirty="0"/>
          </a:p>
        </p:txBody>
      </p:sp>
      <p:sp>
        <p:nvSpPr>
          <p:cNvPr id="5939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57AFFBF-DB6A-6D4E-AEC0-667D8AB36DEB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9396" name="矩形 2"/>
          <p:cNvSpPr>
            <a:spLocks noChangeArrowheads="1"/>
          </p:cNvSpPr>
          <p:nvPr/>
        </p:nvSpPr>
        <p:spPr bwMode="auto">
          <a:xfrm>
            <a:off x="2987675" y="5516563"/>
            <a:ext cx="33020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3600" b="1" u="sng">
                <a:solidFill>
                  <a:srgbClr val="FF0000"/>
                </a:solidFill>
              </a:rPr>
              <a:t>Yes  = 0.0889  </a:t>
            </a:r>
          </a:p>
          <a:p>
            <a:pPr eaLnBrk="1" hangingPunct="1"/>
            <a:r>
              <a:rPr lang="en-US" altLang="zh-TW" sz="3600" b="1" u="sng">
                <a:solidFill>
                  <a:schemeClr val="tx2"/>
                </a:solidFill>
              </a:rPr>
              <a:t>No   = 0.0167</a:t>
            </a:r>
            <a:endParaRPr lang="zh-TW" altLang="en-US" sz="3600"/>
          </a:p>
        </p:txBody>
      </p:sp>
      <p:sp>
        <p:nvSpPr>
          <p:cNvPr id="5" name="圓角矩形 4"/>
          <p:cNvSpPr/>
          <p:nvPr/>
        </p:nvSpPr>
        <p:spPr>
          <a:xfrm>
            <a:off x="2411413" y="5516563"/>
            <a:ext cx="3878262" cy="6000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1630363" y="2133600"/>
            <a:ext cx="5462587" cy="6000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70694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436619E-599E-1E49-B451-5B501452FFF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0419" name="矩形 4"/>
          <p:cNvSpPr>
            <a:spLocks noChangeArrowheads="1"/>
          </p:cNvSpPr>
          <p:nvPr/>
        </p:nvSpPr>
        <p:spPr bwMode="auto">
          <a:xfrm>
            <a:off x="395288" y="188913"/>
            <a:ext cx="84248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chemeClr val="accent1"/>
                </a:solidFill>
                <a:latin typeface="Arial" charset="0"/>
              </a:rPr>
              <a:t>Customer database</a:t>
            </a:r>
            <a:endParaRPr lang="zh-TW" altLang="zh-TW" sz="4400" b="1" dirty="0">
              <a:solidFill>
                <a:schemeClr val="accent1"/>
              </a:solidFill>
              <a:latin typeface="Arial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50825" y="1125538"/>
          <a:ext cx="8497888" cy="4535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5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ID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age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income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student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credit_rating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Class: </a:t>
                      </a:r>
                      <a:b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</a:rPr>
                        <a:t>buys_computer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2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/>
                        </a:rPr>
                        <a:t>middle_aged</a:t>
                      </a:r>
                      <a:r>
                        <a:rPr lang="en-US" sz="2400" kern="0" dirty="0">
                          <a:effectLst/>
                        </a:rPr>
                        <a:t> 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3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high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4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medium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no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5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yes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fair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6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7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middle_aged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8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9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10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senior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4696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E70AC59-3ABC-5C4C-8970-97FF1CEC758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1443" name="矩形 4"/>
          <p:cNvSpPr>
            <a:spLocks noChangeArrowheads="1"/>
          </p:cNvSpPr>
          <p:nvPr/>
        </p:nvSpPr>
        <p:spPr bwMode="auto">
          <a:xfrm>
            <a:off x="323851" y="260648"/>
            <a:ext cx="84248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chemeClr val="accent1"/>
                </a:solidFill>
                <a:latin typeface="Arial" charset="0"/>
              </a:rPr>
              <a:t>Customer database</a:t>
            </a:r>
            <a:endParaRPr lang="zh-TW" altLang="zh-TW" sz="4400" b="1">
              <a:solidFill>
                <a:schemeClr val="accent1"/>
              </a:solidFill>
              <a:latin typeface="Arial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50825" y="1125538"/>
          <a:ext cx="8497888" cy="4962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5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ID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age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income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student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credit_rating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Class: </a:t>
                      </a:r>
                      <a:b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</a:rPr>
                        <a:t>buys_computer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2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/>
                        </a:rPr>
                        <a:t>middle_aged</a:t>
                      </a:r>
                      <a:r>
                        <a:rPr lang="en-US" sz="2400" kern="0" dirty="0">
                          <a:effectLst/>
                        </a:rPr>
                        <a:t> 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3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high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4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medium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no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5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yes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fair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6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7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middle_aged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8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9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10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senior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6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effectLst/>
                          <a:latin typeface="+mj-lt"/>
                          <a:ea typeface="新細明體"/>
                        </a:rPr>
                        <a:t>11</a:t>
                      </a:r>
                      <a:endParaRPr lang="zh-TW" sz="2400" kern="100" dirty="0"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youth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medium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yes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fair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/>
                        </a:rPr>
                        <a:t>?</a:t>
                      </a:r>
                      <a:endParaRPr lang="zh-TW" sz="280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圓角矩形 4"/>
          <p:cNvSpPr/>
          <p:nvPr/>
        </p:nvSpPr>
        <p:spPr>
          <a:xfrm>
            <a:off x="107950" y="5661025"/>
            <a:ext cx="8856663" cy="45561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75944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7352B4F-5608-BD4A-8997-108526249CE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2467" name="矩形 4"/>
          <p:cNvSpPr>
            <a:spLocks noChangeArrowheads="1"/>
          </p:cNvSpPr>
          <p:nvPr/>
        </p:nvSpPr>
        <p:spPr bwMode="auto">
          <a:xfrm>
            <a:off x="395288" y="188913"/>
            <a:ext cx="84248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chemeClr val="accent1"/>
                </a:solidFill>
                <a:latin typeface="Arial" charset="0"/>
              </a:rPr>
              <a:t>Customer database</a:t>
            </a:r>
            <a:endParaRPr lang="zh-TW" altLang="zh-TW" sz="4400" b="1" dirty="0">
              <a:solidFill>
                <a:schemeClr val="accent1"/>
              </a:solidFill>
              <a:latin typeface="Arial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50825" y="1125538"/>
          <a:ext cx="8497888" cy="4962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5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ID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age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income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student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credit_rating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Class: </a:t>
                      </a:r>
                      <a:b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</a:rPr>
                        <a:t>buys_computer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2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/>
                        </a:rPr>
                        <a:t>middle_aged</a:t>
                      </a:r>
                      <a:r>
                        <a:rPr lang="en-US" sz="2400" kern="0" dirty="0">
                          <a:effectLst/>
                        </a:rPr>
                        <a:t> 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3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high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4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medium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no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5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yes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fair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6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7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middle_aged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8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9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10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senior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6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effectLst/>
                          <a:latin typeface="+mj-lt"/>
                          <a:ea typeface="新細明體"/>
                        </a:rPr>
                        <a:t>11</a:t>
                      </a:r>
                      <a:endParaRPr lang="zh-TW" sz="2400" kern="100" dirty="0"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youth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medium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yes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fair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/>
                        </a:rPr>
                        <a:t>Yes (0.0889)</a:t>
                      </a:r>
                      <a:endParaRPr lang="zh-TW" sz="280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圓角矩形 4"/>
          <p:cNvSpPr/>
          <p:nvPr/>
        </p:nvSpPr>
        <p:spPr>
          <a:xfrm>
            <a:off x="107950" y="5661025"/>
            <a:ext cx="8856663" cy="45561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17229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713788" cy="61071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新細明體" charset="-120"/>
              </a:rPr>
              <a:t>Support Vector Machines 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新細明體" charset="-120"/>
              </a:rPr>
            </a:br>
            <a:r>
              <a:rPr lang="en-US" altLang="zh-TW" sz="9600">
                <a:solidFill>
                  <a:srgbClr val="FF0000"/>
                </a:solidFill>
                <a:latin typeface="Calibri" charset="0"/>
                <a:ea typeface="新細明體" charset="-120"/>
              </a:rPr>
              <a:t>(SVM) </a:t>
            </a:r>
            <a:endParaRPr lang="en-US" altLang="zh-TW" sz="960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8F5034-0346-9C42-BF62-DDE7CB1AE2E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837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6096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新細明體" charset="-120"/>
              </a:rPr>
              <a:t>SVM—Support Vector Machines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458200" cy="5181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A new classification method for both linear and nonlinear data</a:t>
            </a:r>
          </a:p>
          <a:p>
            <a:pPr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It uses a nonlinear mapping to transform the original training data into a higher dimension</a:t>
            </a:r>
          </a:p>
          <a:p>
            <a:pPr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With the new dimension, it searches for the linear optimal separating hyperplane (i.e., “decision boundary”)</a:t>
            </a:r>
          </a:p>
          <a:p>
            <a:pPr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With an appropriate nonlinear mapping to a sufficiently high dimension, data from two classes can always be separated by a hyperplane</a:t>
            </a:r>
          </a:p>
          <a:p>
            <a:pPr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SVM finds this hyperplane using support vectors (“essential” training tuples) and margins (defined by the support vectors)</a:t>
            </a:r>
          </a:p>
        </p:txBody>
      </p:sp>
      <p:sp>
        <p:nvSpPr>
          <p:cNvPr id="6451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EBAFBF-C842-B74F-A407-8F8E050B0E3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4517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16302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SVM—History and Applications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382000" cy="51816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Vapnik and colleagues (1992)—groundwork from Vapnik &amp; Chervonenkis’ statistical learning theory in 1960s</a:t>
            </a:r>
          </a:p>
          <a:p>
            <a:pPr>
              <a:lnSpc>
                <a:spcPct val="13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Features: training can be slow but accuracy is high owing to their ability to model complex nonlinear decision boundaries (margin maximization</a:t>
            </a:r>
            <a:r>
              <a:rPr lang="en-US" altLang="zh-TW" sz="2000">
                <a:latin typeface="Calibri" charset="0"/>
                <a:ea typeface="新細明體" charset="-12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Used both for classification and prediction</a:t>
            </a:r>
          </a:p>
          <a:p>
            <a:pPr>
              <a:lnSpc>
                <a:spcPct val="13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Applications: </a:t>
            </a:r>
          </a:p>
          <a:p>
            <a:pPr lvl="1">
              <a:lnSpc>
                <a:spcPct val="13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handwritten digit recognition, object recognition, speaker identification, benchmarking time-series prediction tests, document classification </a:t>
            </a:r>
          </a:p>
        </p:txBody>
      </p:sp>
      <p:sp>
        <p:nvSpPr>
          <p:cNvPr id="6554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00E8CFB-7304-5C42-BE59-80A474FEC61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5541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17798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42900" y="260350"/>
            <a:ext cx="8610600" cy="609600"/>
          </a:xfrm>
          <a:noFill/>
        </p:spPr>
        <p:txBody>
          <a:bodyPr lIns="92075" tIns="46038" rIns="92075" bIns="46038"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SVM—General Philosophy</a:t>
            </a:r>
          </a:p>
        </p:txBody>
      </p:sp>
      <p:grpSp>
        <p:nvGrpSpPr>
          <p:cNvPr id="66563" name="Group 1027"/>
          <p:cNvGrpSpPr>
            <a:grpSpLocks/>
          </p:cNvGrpSpPr>
          <p:nvPr/>
        </p:nvGrpSpPr>
        <p:grpSpPr bwMode="auto">
          <a:xfrm>
            <a:off x="534988" y="2057400"/>
            <a:ext cx="4114800" cy="2667000"/>
            <a:chOff x="337" y="1296"/>
            <a:chExt cx="2592" cy="1680"/>
          </a:xfrm>
        </p:grpSpPr>
        <p:sp>
          <p:nvSpPr>
            <p:cNvPr id="66613" name="Oval 1028"/>
            <p:cNvSpPr>
              <a:spLocks noChangeArrowheads="1"/>
            </p:cNvSpPr>
            <p:nvPr/>
          </p:nvSpPr>
          <p:spPr bwMode="auto">
            <a:xfrm>
              <a:off x="760" y="2622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14" name="Oval 1029"/>
            <p:cNvSpPr>
              <a:spLocks noChangeArrowheads="1"/>
            </p:cNvSpPr>
            <p:nvPr/>
          </p:nvSpPr>
          <p:spPr bwMode="auto">
            <a:xfrm>
              <a:off x="813" y="2313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15" name="Oval 1030"/>
            <p:cNvSpPr>
              <a:spLocks noChangeArrowheads="1"/>
            </p:cNvSpPr>
            <p:nvPr/>
          </p:nvSpPr>
          <p:spPr bwMode="auto">
            <a:xfrm>
              <a:off x="522" y="2445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16" name="Oval 1031"/>
            <p:cNvSpPr>
              <a:spLocks noChangeArrowheads="1"/>
            </p:cNvSpPr>
            <p:nvPr/>
          </p:nvSpPr>
          <p:spPr bwMode="auto">
            <a:xfrm>
              <a:off x="681" y="2224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17" name="Oval 1032"/>
            <p:cNvSpPr>
              <a:spLocks noChangeArrowheads="1"/>
            </p:cNvSpPr>
            <p:nvPr/>
          </p:nvSpPr>
          <p:spPr bwMode="auto">
            <a:xfrm>
              <a:off x="945" y="2534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18" name="Oval 1033"/>
            <p:cNvSpPr>
              <a:spLocks noChangeArrowheads="1"/>
            </p:cNvSpPr>
            <p:nvPr/>
          </p:nvSpPr>
          <p:spPr bwMode="auto">
            <a:xfrm>
              <a:off x="840" y="2048"/>
              <a:ext cx="52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19" name="Oval 1034"/>
            <p:cNvSpPr>
              <a:spLocks noChangeArrowheads="1"/>
            </p:cNvSpPr>
            <p:nvPr/>
          </p:nvSpPr>
          <p:spPr bwMode="auto">
            <a:xfrm>
              <a:off x="972" y="2269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20" name="Oval 1035"/>
            <p:cNvSpPr>
              <a:spLocks noChangeArrowheads="1"/>
            </p:cNvSpPr>
            <p:nvPr/>
          </p:nvSpPr>
          <p:spPr bwMode="auto">
            <a:xfrm>
              <a:off x="998" y="2003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21" name="Oval 1036"/>
            <p:cNvSpPr>
              <a:spLocks noChangeArrowheads="1"/>
            </p:cNvSpPr>
            <p:nvPr/>
          </p:nvSpPr>
          <p:spPr bwMode="auto">
            <a:xfrm>
              <a:off x="1104" y="2180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22" name="Oval 1037"/>
            <p:cNvSpPr>
              <a:spLocks noChangeArrowheads="1"/>
            </p:cNvSpPr>
            <p:nvPr/>
          </p:nvSpPr>
          <p:spPr bwMode="auto">
            <a:xfrm>
              <a:off x="1183" y="2445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23" name="Oval 1038"/>
            <p:cNvSpPr>
              <a:spLocks noChangeArrowheads="1"/>
            </p:cNvSpPr>
            <p:nvPr/>
          </p:nvSpPr>
          <p:spPr bwMode="auto">
            <a:xfrm>
              <a:off x="1051" y="2711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24" name="Oval 1039"/>
            <p:cNvSpPr>
              <a:spLocks noChangeArrowheads="1"/>
            </p:cNvSpPr>
            <p:nvPr/>
          </p:nvSpPr>
          <p:spPr bwMode="auto">
            <a:xfrm>
              <a:off x="1369" y="2578"/>
              <a:ext cx="52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25" name="Oval 1040"/>
            <p:cNvSpPr>
              <a:spLocks noChangeArrowheads="1"/>
            </p:cNvSpPr>
            <p:nvPr/>
          </p:nvSpPr>
          <p:spPr bwMode="auto">
            <a:xfrm>
              <a:off x="1025" y="1738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grpSp>
          <p:nvGrpSpPr>
            <p:cNvPr id="66626" name="Group 1041"/>
            <p:cNvGrpSpPr>
              <a:grpSpLocks/>
            </p:cNvGrpSpPr>
            <p:nvPr/>
          </p:nvGrpSpPr>
          <p:grpSpPr bwMode="auto">
            <a:xfrm>
              <a:off x="1712" y="1473"/>
              <a:ext cx="741" cy="1061"/>
              <a:chOff x="1712" y="1473"/>
              <a:chExt cx="741" cy="1061"/>
            </a:xfrm>
          </p:grpSpPr>
          <p:sp>
            <p:nvSpPr>
              <p:cNvPr id="66631" name="Rectangle 1042"/>
              <p:cNvSpPr>
                <a:spLocks noChangeArrowheads="1"/>
              </p:cNvSpPr>
              <p:nvPr/>
            </p:nvSpPr>
            <p:spPr bwMode="auto">
              <a:xfrm>
                <a:off x="1871" y="1959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32" name="Rectangle 1043"/>
              <p:cNvSpPr>
                <a:spLocks noChangeArrowheads="1"/>
              </p:cNvSpPr>
              <p:nvPr/>
            </p:nvSpPr>
            <p:spPr bwMode="auto">
              <a:xfrm>
                <a:off x="1712" y="1605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33" name="Rectangle 1044"/>
              <p:cNvSpPr>
                <a:spLocks noChangeArrowheads="1"/>
              </p:cNvSpPr>
              <p:nvPr/>
            </p:nvSpPr>
            <p:spPr bwMode="auto">
              <a:xfrm>
                <a:off x="1924" y="1473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34" name="Rectangle 1045"/>
              <p:cNvSpPr>
                <a:spLocks noChangeArrowheads="1"/>
              </p:cNvSpPr>
              <p:nvPr/>
            </p:nvSpPr>
            <p:spPr bwMode="auto">
              <a:xfrm>
                <a:off x="2003" y="2224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35" name="Rectangle 1046"/>
              <p:cNvSpPr>
                <a:spLocks noChangeArrowheads="1"/>
              </p:cNvSpPr>
              <p:nvPr/>
            </p:nvSpPr>
            <p:spPr bwMode="auto">
              <a:xfrm>
                <a:off x="1977" y="1694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36" name="Rectangle 1047"/>
              <p:cNvSpPr>
                <a:spLocks noChangeArrowheads="1"/>
              </p:cNvSpPr>
              <p:nvPr/>
            </p:nvSpPr>
            <p:spPr bwMode="auto">
              <a:xfrm>
                <a:off x="2083" y="1915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37" name="Rectangle 1048"/>
              <p:cNvSpPr>
                <a:spLocks noChangeArrowheads="1"/>
              </p:cNvSpPr>
              <p:nvPr/>
            </p:nvSpPr>
            <p:spPr bwMode="auto">
              <a:xfrm>
                <a:off x="2056" y="1473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38" name="Rectangle 1049"/>
              <p:cNvSpPr>
                <a:spLocks noChangeArrowheads="1"/>
              </p:cNvSpPr>
              <p:nvPr/>
            </p:nvSpPr>
            <p:spPr bwMode="auto">
              <a:xfrm>
                <a:off x="2215" y="1561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39" name="Rectangle 1050"/>
              <p:cNvSpPr>
                <a:spLocks noChangeArrowheads="1"/>
              </p:cNvSpPr>
              <p:nvPr/>
            </p:nvSpPr>
            <p:spPr bwMode="auto">
              <a:xfrm>
                <a:off x="2162" y="2048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40" name="Rectangle 1051"/>
              <p:cNvSpPr>
                <a:spLocks noChangeArrowheads="1"/>
              </p:cNvSpPr>
              <p:nvPr/>
            </p:nvSpPr>
            <p:spPr bwMode="auto">
              <a:xfrm>
                <a:off x="2241" y="1827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41" name="Rectangle 1052"/>
              <p:cNvSpPr>
                <a:spLocks noChangeArrowheads="1"/>
              </p:cNvSpPr>
              <p:nvPr/>
            </p:nvSpPr>
            <p:spPr bwMode="auto">
              <a:xfrm>
                <a:off x="2215" y="2401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42" name="Rectangle 1053"/>
              <p:cNvSpPr>
                <a:spLocks noChangeArrowheads="1"/>
              </p:cNvSpPr>
              <p:nvPr/>
            </p:nvSpPr>
            <p:spPr bwMode="auto">
              <a:xfrm>
                <a:off x="2374" y="1959"/>
                <a:ext cx="52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43" name="Rectangle 1054"/>
              <p:cNvSpPr>
                <a:spLocks noChangeArrowheads="1"/>
              </p:cNvSpPr>
              <p:nvPr/>
            </p:nvSpPr>
            <p:spPr bwMode="auto">
              <a:xfrm>
                <a:off x="2374" y="2269"/>
                <a:ext cx="52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44" name="Rectangle 1055"/>
              <p:cNvSpPr>
                <a:spLocks noChangeArrowheads="1"/>
              </p:cNvSpPr>
              <p:nvPr/>
            </p:nvSpPr>
            <p:spPr bwMode="auto">
              <a:xfrm>
                <a:off x="2400" y="2445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</p:grpSp>
        <p:sp>
          <p:nvSpPr>
            <p:cNvPr id="66627" name="Rectangle 1056"/>
            <p:cNvSpPr>
              <a:spLocks noChangeArrowheads="1"/>
            </p:cNvSpPr>
            <p:nvPr/>
          </p:nvSpPr>
          <p:spPr bwMode="auto">
            <a:xfrm>
              <a:off x="337" y="1296"/>
              <a:ext cx="2592" cy="16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28" name="Line 1057"/>
            <p:cNvSpPr>
              <a:spLocks noChangeShapeType="1"/>
            </p:cNvSpPr>
            <p:nvPr/>
          </p:nvSpPr>
          <p:spPr bwMode="auto">
            <a:xfrm>
              <a:off x="1686" y="1384"/>
              <a:ext cx="79" cy="1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9" name="Line 1058"/>
            <p:cNvSpPr>
              <a:spLocks noChangeShapeType="1"/>
            </p:cNvSpPr>
            <p:nvPr/>
          </p:nvSpPr>
          <p:spPr bwMode="auto">
            <a:xfrm>
              <a:off x="1395" y="1428"/>
              <a:ext cx="79" cy="1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0" name="Line 1059"/>
            <p:cNvSpPr>
              <a:spLocks noChangeShapeType="1"/>
            </p:cNvSpPr>
            <p:nvPr/>
          </p:nvSpPr>
          <p:spPr bwMode="auto">
            <a:xfrm>
              <a:off x="1554" y="1428"/>
              <a:ext cx="79" cy="1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64" name="Group 1060"/>
          <p:cNvGrpSpPr>
            <a:grpSpLocks/>
          </p:cNvGrpSpPr>
          <p:nvPr/>
        </p:nvGrpSpPr>
        <p:grpSpPr bwMode="auto">
          <a:xfrm>
            <a:off x="4648200" y="2057400"/>
            <a:ext cx="4113213" cy="2667000"/>
            <a:chOff x="2929" y="1296"/>
            <a:chExt cx="2591" cy="1680"/>
          </a:xfrm>
        </p:grpSpPr>
        <p:sp>
          <p:nvSpPr>
            <p:cNvPr id="66582" name="Oval 1061"/>
            <p:cNvSpPr>
              <a:spLocks noChangeArrowheads="1"/>
            </p:cNvSpPr>
            <p:nvPr/>
          </p:nvSpPr>
          <p:spPr bwMode="auto">
            <a:xfrm>
              <a:off x="3352" y="2622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83" name="Oval 1062"/>
            <p:cNvSpPr>
              <a:spLocks noChangeArrowheads="1"/>
            </p:cNvSpPr>
            <p:nvPr/>
          </p:nvSpPr>
          <p:spPr bwMode="auto">
            <a:xfrm>
              <a:off x="3405" y="2313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84" name="Oval 1063"/>
            <p:cNvSpPr>
              <a:spLocks noChangeArrowheads="1"/>
            </p:cNvSpPr>
            <p:nvPr/>
          </p:nvSpPr>
          <p:spPr bwMode="auto">
            <a:xfrm>
              <a:off x="3114" y="2445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85" name="Oval 1064"/>
            <p:cNvSpPr>
              <a:spLocks noChangeArrowheads="1"/>
            </p:cNvSpPr>
            <p:nvPr/>
          </p:nvSpPr>
          <p:spPr bwMode="auto">
            <a:xfrm>
              <a:off x="3273" y="2224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86" name="Oval 1065"/>
            <p:cNvSpPr>
              <a:spLocks noChangeArrowheads="1"/>
            </p:cNvSpPr>
            <p:nvPr/>
          </p:nvSpPr>
          <p:spPr bwMode="auto">
            <a:xfrm>
              <a:off x="3537" y="2534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87" name="Oval 1066"/>
            <p:cNvSpPr>
              <a:spLocks noChangeArrowheads="1"/>
            </p:cNvSpPr>
            <p:nvPr/>
          </p:nvSpPr>
          <p:spPr bwMode="auto">
            <a:xfrm>
              <a:off x="3431" y="2048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88" name="Oval 1067"/>
            <p:cNvSpPr>
              <a:spLocks noChangeArrowheads="1"/>
            </p:cNvSpPr>
            <p:nvPr/>
          </p:nvSpPr>
          <p:spPr bwMode="auto">
            <a:xfrm>
              <a:off x="3564" y="2269"/>
              <a:ext cx="52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89" name="Oval 1068"/>
            <p:cNvSpPr>
              <a:spLocks noChangeArrowheads="1"/>
            </p:cNvSpPr>
            <p:nvPr/>
          </p:nvSpPr>
          <p:spPr bwMode="auto">
            <a:xfrm>
              <a:off x="3590" y="2003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0" name="Oval 1069"/>
            <p:cNvSpPr>
              <a:spLocks noChangeArrowheads="1"/>
            </p:cNvSpPr>
            <p:nvPr/>
          </p:nvSpPr>
          <p:spPr bwMode="auto">
            <a:xfrm>
              <a:off x="3696" y="2180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1" name="Oval 1070"/>
            <p:cNvSpPr>
              <a:spLocks noChangeArrowheads="1"/>
            </p:cNvSpPr>
            <p:nvPr/>
          </p:nvSpPr>
          <p:spPr bwMode="auto">
            <a:xfrm>
              <a:off x="3775" y="2445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2" name="Oval 1071"/>
            <p:cNvSpPr>
              <a:spLocks noChangeArrowheads="1"/>
            </p:cNvSpPr>
            <p:nvPr/>
          </p:nvSpPr>
          <p:spPr bwMode="auto">
            <a:xfrm>
              <a:off x="3643" y="2711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3" name="Oval 1072"/>
            <p:cNvSpPr>
              <a:spLocks noChangeArrowheads="1"/>
            </p:cNvSpPr>
            <p:nvPr/>
          </p:nvSpPr>
          <p:spPr bwMode="auto">
            <a:xfrm>
              <a:off x="3960" y="2578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4" name="Oval 1073"/>
            <p:cNvSpPr>
              <a:spLocks noChangeArrowheads="1"/>
            </p:cNvSpPr>
            <p:nvPr/>
          </p:nvSpPr>
          <p:spPr bwMode="auto">
            <a:xfrm>
              <a:off x="3616" y="1738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5" name="Rectangle 1074"/>
            <p:cNvSpPr>
              <a:spLocks noChangeArrowheads="1"/>
            </p:cNvSpPr>
            <p:nvPr/>
          </p:nvSpPr>
          <p:spPr bwMode="auto">
            <a:xfrm>
              <a:off x="4462" y="1959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6" name="Rectangle 1075"/>
            <p:cNvSpPr>
              <a:spLocks noChangeArrowheads="1"/>
            </p:cNvSpPr>
            <p:nvPr/>
          </p:nvSpPr>
          <p:spPr bwMode="auto">
            <a:xfrm>
              <a:off x="4304" y="1605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7" name="Rectangle 1076"/>
            <p:cNvSpPr>
              <a:spLocks noChangeArrowheads="1"/>
            </p:cNvSpPr>
            <p:nvPr/>
          </p:nvSpPr>
          <p:spPr bwMode="auto">
            <a:xfrm>
              <a:off x="4515" y="1473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8" name="Rectangle 1077"/>
            <p:cNvSpPr>
              <a:spLocks noChangeArrowheads="1"/>
            </p:cNvSpPr>
            <p:nvPr/>
          </p:nvSpPr>
          <p:spPr bwMode="auto">
            <a:xfrm>
              <a:off x="4595" y="2224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9" name="Rectangle 1078"/>
            <p:cNvSpPr>
              <a:spLocks noChangeArrowheads="1"/>
            </p:cNvSpPr>
            <p:nvPr/>
          </p:nvSpPr>
          <p:spPr bwMode="auto">
            <a:xfrm>
              <a:off x="4568" y="1694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0" name="Rectangle 1079"/>
            <p:cNvSpPr>
              <a:spLocks noChangeArrowheads="1"/>
            </p:cNvSpPr>
            <p:nvPr/>
          </p:nvSpPr>
          <p:spPr bwMode="auto">
            <a:xfrm>
              <a:off x="4674" y="1915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1" name="Rectangle 1080"/>
            <p:cNvSpPr>
              <a:spLocks noChangeArrowheads="1"/>
            </p:cNvSpPr>
            <p:nvPr/>
          </p:nvSpPr>
          <p:spPr bwMode="auto">
            <a:xfrm>
              <a:off x="4648" y="1473"/>
              <a:ext cx="52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2" name="Rectangle 1081"/>
            <p:cNvSpPr>
              <a:spLocks noChangeArrowheads="1"/>
            </p:cNvSpPr>
            <p:nvPr/>
          </p:nvSpPr>
          <p:spPr bwMode="auto">
            <a:xfrm>
              <a:off x="4806" y="1561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3" name="Rectangle 1082"/>
            <p:cNvSpPr>
              <a:spLocks noChangeArrowheads="1"/>
            </p:cNvSpPr>
            <p:nvPr/>
          </p:nvSpPr>
          <p:spPr bwMode="auto">
            <a:xfrm>
              <a:off x="4753" y="2048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4" name="Rectangle 1083"/>
            <p:cNvSpPr>
              <a:spLocks noChangeArrowheads="1"/>
            </p:cNvSpPr>
            <p:nvPr/>
          </p:nvSpPr>
          <p:spPr bwMode="auto">
            <a:xfrm>
              <a:off x="4833" y="1827"/>
              <a:ext cx="52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5" name="Rectangle 1084"/>
            <p:cNvSpPr>
              <a:spLocks noChangeArrowheads="1"/>
            </p:cNvSpPr>
            <p:nvPr/>
          </p:nvSpPr>
          <p:spPr bwMode="auto">
            <a:xfrm>
              <a:off x="4806" y="2401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6" name="Rectangle 1085"/>
            <p:cNvSpPr>
              <a:spLocks noChangeArrowheads="1"/>
            </p:cNvSpPr>
            <p:nvPr/>
          </p:nvSpPr>
          <p:spPr bwMode="auto">
            <a:xfrm>
              <a:off x="4965" y="1959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7" name="Rectangle 1086"/>
            <p:cNvSpPr>
              <a:spLocks noChangeArrowheads="1"/>
            </p:cNvSpPr>
            <p:nvPr/>
          </p:nvSpPr>
          <p:spPr bwMode="auto">
            <a:xfrm>
              <a:off x="4965" y="2269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8" name="Rectangle 1087"/>
            <p:cNvSpPr>
              <a:spLocks noChangeArrowheads="1"/>
            </p:cNvSpPr>
            <p:nvPr/>
          </p:nvSpPr>
          <p:spPr bwMode="auto">
            <a:xfrm>
              <a:off x="4991" y="2445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9" name="Rectangle 1088"/>
            <p:cNvSpPr>
              <a:spLocks noChangeArrowheads="1"/>
            </p:cNvSpPr>
            <p:nvPr/>
          </p:nvSpPr>
          <p:spPr bwMode="auto">
            <a:xfrm>
              <a:off x="2929" y="1296"/>
              <a:ext cx="2591" cy="16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10" name="Line 1089"/>
            <p:cNvSpPr>
              <a:spLocks noChangeShapeType="1"/>
            </p:cNvSpPr>
            <p:nvPr/>
          </p:nvSpPr>
          <p:spPr bwMode="auto">
            <a:xfrm>
              <a:off x="3552" y="1392"/>
              <a:ext cx="576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1" name="Line 1090"/>
            <p:cNvSpPr>
              <a:spLocks noChangeShapeType="1"/>
            </p:cNvSpPr>
            <p:nvPr/>
          </p:nvSpPr>
          <p:spPr bwMode="auto">
            <a:xfrm>
              <a:off x="4176" y="1344"/>
              <a:ext cx="576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2" name="Line 1091"/>
            <p:cNvSpPr>
              <a:spLocks noChangeShapeType="1"/>
            </p:cNvSpPr>
            <p:nvPr/>
          </p:nvSpPr>
          <p:spPr bwMode="auto">
            <a:xfrm>
              <a:off x="3888" y="1392"/>
              <a:ext cx="576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092"/>
          <p:cNvGrpSpPr>
            <a:grpSpLocks/>
          </p:cNvGrpSpPr>
          <p:nvPr/>
        </p:nvGrpSpPr>
        <p:grpSpPr bwMode="auto">
          <a:xfrm>
            <a:off x="3489325" y="2667000"/>
            <a:ext cx="3749675" cy="3386138"/>
            <a:chOff x="2198" y="1680"/>
            <a:chExt cx="2362" cy="2133"/>
          </a:xfrm>
        </p:grpSpPr>
        <p:sp>
          <p:nvSpPr>
            <p:cNvPr id="66576" name="Text Box 1093"/>
            <p:cNvSpPr txBox="1">
              <a:spLocks noChangeArrowheads="1"/>
            </p:cNvSpPr>
            <p:nvPr/>
          </p:nvSpPr>
          <p:spPr bwMode="auto">
            <a:xfrm>
              <a:off x="2198" y="3525"/>
              <a:ext cx="146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solidFill>
                    <a:schemeClr val="hlink"/>
                  </a:solidFill>
                  <a:latin typeface="Arial" charset="0"/>
                </a:rPr>
                <a:t>Support Vectors</a:t>
              </a:r>
            </a:p>
          </p:txBody>
        </p:sp>
        <p:sp>
          <p:nvSpPr>
            <p:cNvPr id="66577" name="Line 1094"/>
            <p:cNvSpPr>
              <a:spLocks noChangeShapeType="1"/>
            </p:cNvSpPr>
            <p:nvPr/>
          </p:nvSpPr>
          <p:spPr bwMode="auto">
            <a:xfrm flipV="1">
              <a:off x="2928" y="1680"/>
              <a:ext cx="1392" cy="17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578" name="Line 1095"/>
            <p:cNvSpPr>
              <a:spLocks noChangeShapeType="1"/>
            </p:cNvSpPr>
            <p:nvPr/>
          </p:nvSpPr>
          <p:spPr bwMode="auto">
            <a:xfrm flipV="1">
              <a:off x="2928" y="2016"/>
              <a:ext cx="1536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579" name="Line 1096"/>
            <p:cNvSpPr>
              <a:spLocks noChangeShapeType="1"/>
            </p:cNvSpPr>
            <p:nvPr/>
          </p:nvSpPr>
          <p:spPr bwMode="auto">
            <a:xfrm flipV="1">
              <a:off x="2976" y="2304"/>
              <a:ext cx="1584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580" name="Line 1097"/>
            <p:cNvSpPr>
              <a:spLocks noChangeShapeType="1"/>
            </p:cNvSpPr>
            <p:nvPr/>
          </p:nvSpPr>
          <p:spPr bwMode="auto">
            <a:xfrm flipV="1">
              <a:off x="2976" y="2640"/>
              <a:ext cx="96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581" name="Line 1098"/>
            <p:cNvSpPr>
              <a:spLocks noChangeShapeType="1"/>
            </p:cNvSpPr>
            <p:nvPr/>
          </p:nvSpPr>
          <p:spPr bwMode="auto">
            <a:xfrm flipV="1">
              <a:off x="2976" y="1824"/>
              <a:ext cx="62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1099"/>
          <p:cNvGrpSpPr>
            <a:grpSpLocks/>
          </p:cNvGrpSpPr>
          <p:nvPr/>
        </p:nvGrpSpPr>
        <p:grpSpPr bwMode="auto">
          <a:xfrm>
            <a:off x="1066800" y="3352800"/>
            <a:ext cx="1917700" cy="2133600"/>
            <a:chOff x="682" y="2112"/>
            <a:chExt cx="1208" cy="1344"/>
          </a:xfrm>
        </p:grpSpPr>
        <p:sp>
          <p:nvSpPr>
            <p:cNvPr id="66573" name="Text Box 1100"/>
            <p:cNvSpPr txBox="1">
              <a:spLocks noChangeArrowheads="1"/>
            </p:cNvSpPr>
            <p:nvPr/>
          </p:nvSpPr>
          <p:spPr bwMode="auto">
            <a:xfrm>
              <a:off x="682" y="3168"/>
              <a:ext cx="12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Arial" charset="0"/>
                </a:rPr>
                <a:t>Small Margin</a:t>
              </a:r>
            </a:p>
          </p:txBody>
        </p:sp>
        <p:sp>
          <p:nvSpPr>
            <p:cNvPr id="66574" name="Line 1101"/>
            <p:cNvSpPr>
              <a:spLocks noChangeShapeType="1"/>
            </p:cNvSpPr>
            <p:nvPr/>
          </p:nvSpPr>
          <p:spPr bwMode="auto">
            <a:xfrm flipV="1">
              <a:off x="1440" y="2112"/>
              <a:ext cx="288" cy="4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575" name="Line 1102"/>
            <p:cNvSpPr>
              <a:spLocks noChangeShapeType="1"/>
            </p:cNvSpPr>
            <p:nvPr/>
          </p:nvSpPr>
          <p:spPr bwMode="auto">
            <a:xfrm flipV="1">
              <a:off x="1344" y="2160"/>
              <a:ext cx="240" cy="105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" name="Group 1103"/>
          <p:cNvGrpSpPr>
            <a:grpSpLocks/>
          </p:cNvGrpSpPr>
          <p:nvPr/>
        </p:nvGrpSpPr>
        <p:grpSpPr bwMode="auto">
          <a:xfrm>
            <a:off x="5349875" y="2667000"/>
            <a:ext cx="1943100" cy="2819400"/>
            <a:chOff x="3370" y="1680"/>
            <a:chExt cx="1224" cy="1776"/>
          </a:xfrm>
        </p:grpSpPr>
        <p:sp>
          <p:nvSpPr>
            <p:cNvPr id="66570" name="Text Box 1104"/>
            <p:cNvSpPr txBox="1">
              <a:spLocks noChangeArrowheads="1"/>
            </p:cNvSpPr>
            <p:nvPr/>
          </p:nvSpPr>
          <p:spPr bwMode="auto">
            <a:xfrm>
              <a:off x="3370" y="3168"/>
              <a:ext cx="1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Arial" charset="0"/>
                </a:rPr>
                <a:t>Large Margin</a:t>
              </a:r>
            </a:p>
          </p:txBody>
        </p:sp>
        <p:sp>
          <p:nvSpPr>
            <p:cNvPr id="66571" name="Line 1105"/>
            <p:cNvSpPr>
              <a:spLocks noChangeShapeType="1"/>
            </p:cNvSpPr>
            <p:nvPr/>
          </p:nvSpPr>
          <p:spPr bwMode="auto">
            <a:xfrm flipV="1">
              <a:off x="3744" y="1680"/>
              <a:ext cx="528" cy="24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572" name="Line 1106"/>
            <p:cNvSpPr>
              <a:spLocks noChangeShapeType="1"/>
            </p:cNvSpPr>
            <p:nvPr/>
          </p:nvSpPr>
          <p:spPr bwMode="auto">
            <a:xfrm flipV="1">
              <a:off x="4032" y="1728"/>
              <a:ext cx="96" cy="14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6656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B8F3F3A-7E66-5648-A54C-FD962CF450E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6569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6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86409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Data Mining </a:t>
            </a:r>
            <a:r>
              <a:rPr lang="en-US" dirty="0">
                <a:solidFill>
                  <a:schemeClr val="accent1"/>
                </a:solidFill>
              </a:rPr>
              <a:t>Tasks &amp; Methods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41" y="789717"/>
            <a:ext cx="5475310" cy="5865667"/>
          </a:xfrm>
          <a:prstGeom prst="rect">
            <a:avLst/>
          </a:prstGeom>
        </p:spPr>
      </p:pic>
      <p:sp>
        <p:nvSpPr>
          <p:cNvPr id="12" name="圓角矩形 5">
            <a:extLst>
              <a:ext uri="{FF2B5EF4-FFF2-40B4-BE49-F238E27FC236}">
                <a16:creationId xmlns:a16="http://schemas.microsoft.com/office/drawing/2014/main" id="{EBEB4B97-7DA5-E84F-B100-1874B417C18F}"/>
              </a:ext>
            </a:extLst>
          </p:cNvPr>
          <p:cNvSpPr/>
          <p:nvPr/>
        </p:nvSpPr>
        <p:spPr>
          <a:xfrm>
            <a:off x="2770449" y="1196752"/>
            <a:ext cx="5545967" cy="2016224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89D9EC-F22B-234E-9259-31B00001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1340768"/>
            <a:ext cx="2429256" cy="1512168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  <a:latin typeface="+mn-lt"/>
                <a:ea typeface="+mn-ea"/>
              </a:rPr>
              <a:t>Prediction</a:t>
            </a:r>
          </a:p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  <a:latin typeface="+mn-lt"/>
                <a:ea typeface="+mn-ea"/>
              </a:rPr>
              <a:t>Classification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EAA6CB-971F-734C-933D-D0EA2D9F61EF}"/>
              </a:ext>
            </a:extLst>
          </p:cNvPr>
          <p:cNvSpPr/>
          <p:nvPr/>
        </p:nvSpPr>
        <p:spPr>
          <a:xfrm>
            <a:off x="303959" y="3284984"/>
            <a:ext cx="24520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Supervised Learning: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354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36613"/>
            <a:ext cx="758348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矩形 5"/>
          <p:cNvSpPr>
            <a:spLocks noChangeArrowheads="1"/>
          </p:cNvSpPr>
          <p:nvPr/>
        </p:nvSpPr>
        <p:spPr bwMode="auto">
          <a:xfrm>
            <a:off x="684213" y="5516563"/>
            <a:ext cx="79200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The 2-D training data are linearly separable. There are an infinite number of (possible) separating hyperplanes or “decision boundaries.”Which one is best?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67588" name="標題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Classification (SVM)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6758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921918D-1194-9944-8CEC-6DCB6E3EA04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7590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054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Classification (SVM)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686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5543550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矩形 6"/>
          <p:cNvSpPr>
            <a:spLocks noChangeArrowheads="1"/>
          </p:cNvSpPr>
          <p:nvPr/>
        </p:nvSpPr>
        <p:spPr bwMode="auto">
          <a:xfrm>
            <a:off x="1258888" y="5589588"/>
            <a:ext cx="6769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Which one is better? The one with the larger margin should have greater generalization accuracy.</a:t>
            </a:r>
            <a:endParaRPr lang="zh-TW" altLang="en-US" sz="1800">
              <a:latin typeface="Arial" charset="0"/>
            </a:endParaRPr>
          </a:p>
        </p:txBody>
      </p:sp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2636838"/>
            <a:ext cx="51974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E9E9462-EBC7-434F-9EEE-FB90AC8A115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8615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677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52525"/>
          </a:xfrm>
          <a:noFill/>
        </p:spPr>
        <p:txBody>
          <a:bodyPr lIns="92075" tIns="46038" rIns="92075" bIns="46038"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SVM—When Data Is Linearly Separable</a:t>
            </a:r>
          </a:p>
        </p:txBody>
      </p:sp>
      <p:grpSp>
        <p:nvGrpSpPr>
          <p:cNvPr id="69635" name="Group 3"/>
          <p:cNvGrpSpPr>
            <a:grpSpLocks/>
          </p:cNvGrpSpPr>
          <p:nvPr/>
        </p:nvGrpSpPr>
        <p:grpSpPr bwMode="auto">
          <a:xfrm>
            <a:off x="458788" y="1524000"/>
            <a:ext cx="4114800" cy="2667000"/>
            <a:chOff x="337" y="1296"/>
            <a:chExt cx="2592" cy="1680"/>
          </a:xfrm>
        </p:grpSpPr>
        <p:sp>
          <p:nvSpPr>
            <p:cNvPr id="69673" name="Oval 4"/>
            <p:cNvSpPr>
              <a:spLocks noChangeArrowheads="1"/>
            </p:cNvSpPr>
            <p:nvPr/>
          </p:nvSpPr>
          <p:spPr bwMode="auto">
            <a:xfrm>
              <a:off x="760" y="2622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74" name="Oval 5"/>
            <p:cNvSpPr>
              <a:spLocks noChangeArrowheads="1"/>
            </p:cNvSpPr>
            <p:nvPr/>
          </p:nvSpPr>
          <p:spPr bwMode="auto">
            <a:xfrm>
              <a:off x="813" y="2313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75" name="Oval 6"/>
            <p:cNvSpPr>
              <a:spLocks noChangeArrowheads="1"/>
            </p:cNvSpPr>
            <p:nvPr/>
          </p:nvSpPr>
          <p:spPr bwMode="auto">
            <a:xfrm>
              <a:off x="522" y="2445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76" name="Oval 7"/>
            <p:cNvSpPr>
              <a:spLocks noChangeArrowheads="1"/>
            </p:cNvSpPr>
            <p:nvPr/>
          </p:nvSpPr>
          <p:spPr bwMode="auto">
            <a:xfrm>
              <a:off x="681" y="2224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77" name="Oval 8"/>
            <p:cNvSpPr>
              <a:spLocks noChangeArrowheads="1"/>
            </p:cNvSpPr>
            <p:nvPr/>
          </p:nvSpPr>
          <p:spPr bwMode="auto">
            <a:xfrm>
              <a:off x="945" y="2534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78" name="Oval 9"/>
            <p:cNvSpPr>
              <a:spLocks noChangeArrowheads="1"/>
            </p:cNvSpPr>
            <p:nvPr/>
          </p:nvSpPr>
          <p:spPr bwMode="auto">
            <a:xfrm>
              <a:off x="840" y="2048"/>
              <a:ext cx="52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79" name="Oval 10"/>
            <p:cNvSpPr>
              <a:spLocks noChangeArrowheads="1"/>
            </p:cNvSpPr>
            <p:nvPr/>
          </p:nvSpPr>
          <p:spPr bwMode="auto">
            <a:xfrm>
              <a:off x="972" y="2269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80" name="Oval 11"/>
            <p:cNvSpPr>
              <a:spLocks noChangeArrowheads="1"/>
            </p:cNvSpPr>
            <p:nvPr/>
          </p:nvSpPr>
          <p:spPr bwMode="auto">
            <a:xfrm>
              <a:off x="998" y="2003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81" name="Oval 12"/>
            <p:cNvSpPr>
              <a:spLocks noChangeArrowheads="1"/>
            </p:cNvSpPr>
            <p:nvPr/>
          </p:nvSpPr>
          <p:spPr bwMode="auto">
            <a:xfrm>
              <a:off x="1104" y="2180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82" name="Oval 13"/>
            <p:cNvSpPr>
              <a:spLocks noChangeArrowheads="1"/>
            </p:cNvSpPr>
            <p:nvPr/>
          </p:nvSpPr>
          <p:spPr bwMode="auto">
            <a:xfrm>
              <a:off x="1183" y="2445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83" name="Oval 14"/>
            <p:cNvSpPr>
              <a:spLocks noChangeArrowheads="1"/>
            </p:cNvSpPr>
            <p:nvPr/>
          </p:nvSpPr>
          <p:spPr bwMode="auto">
            <a:xfrm>
              <a:off x="1051" y="2711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84" name="Oval 15"/>
            <p:cNvSpPr>
              <a:spLocks noChangeArrowheads="1"/>
            </p:cNvSpPr>
            <p:nvPr/>
          </p:nvSpPr>
          <p:spPr bwMode="auto">
            <a:xfrm>
              <a:off x="1369" y="2578"/>
              <a:ext cx="52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85" name="Oval 16"/>
            <p:cNvSpPr>
              <a:spLocks noChangeArrowheads="1"/>
            </p:cNvSpPr>
            <p:nvPr/>
          </p:nvSpPr>
          <p:spPr bwMode="auto">
            <a:xfrm>
              <a:off x="1025" y="1738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grpSp>
          <p:nvGrpSpPr>
            <p:cNvPr id="69686" name="Group 17"/>
            <p:cNvGrpSpPr>
              <a:grpSpLocks/>
            </p:cNvGrpSpPr>
            <p:nvPr/>
          </p:nvGrpSpPr>
          <p:grpSpPr bwMode="auto">
            <a:xfrm>
              <a:off x="1712" y="1473"/>
              <a:ext cx="741" cy="1061"/>
              <a:chOff x="1712" y="1473"/>
              <a:chExt cx="741" cy="1061"/>
            </a:xfrm>
          </p:grpSpPr>
          <p:sp>
            <p:nvSpPr>
              <p:cNvPr id="69691" name="Rectangle 18"/>
              <p:cNvSpPr>
                <a:spLocks noChangeArrowheads="1"/>
              </p:cNvSpPr>
              <p:nvPr/>
            </p:nvSpPr>
            <p:spPr bwMode="auto">
              <a:xfrm>
                <a:off x="1871" y="1959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692" name="Rectangle 19"/>
              <p:cNvSpPr>
                <a:spLocks noChangeArrowheads="1"/>
              </p:cNvSpPr>
              <p:nvPr/>
            </p:nvSpPr>
            <p:spPr bwMode="auto">
              <a:xfrm>
                <a:off x="1712" y="1605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693" name="Rectangle 20"/>
              <p:cNvSpPr>
                <a:spLocks noChangeArrowheads="1"/>
              </p:cNvSpPr>
              <p:nvPr/>
            </p:nvSpPr>
            <p:spPr bwMode="auto">
              <a:xfrm>
                <a:off x="1924" y="1473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694" name="Rectangle 21"/>
              <p:cNvSpPr>
                <a:spLocks noChangeArrowheads="1"/>
              </p:cNvSpPr>
              <p:nvPr/>
            </p:nvSpPr>
            <p:spPr bwMode="auto">
              <a:xfrm>
                <a:off x="2003" y="2224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695" name="Rectangle 22"/>
              <p:cNvSpPr>
                <a:spLocks noChangeArrowheads="1"/>
              </p:cNvSpPr>
              <p:nvPr/>
            </p:nvSpPr>
            <p:spPr bwMode="auto">
              <a:xfrm>
                <a:off x="1977" y="1694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696" name="Rectangle 23"/>
              <p:cNvSpPr>
                <a:spLocks noChangeArrowheads="1"/>
              </p:cNvSpPr>
              <p:nvPr/>
            </p:nvSpPr>
            <p:spPr bwMode="auto">
              <a:xfrm>
                <a:off x="2083" y="1915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697" name="Rectangle 24"/>
              <p:cNvSpPr>
                <a:spLocks noChangeArrowheads="1"/>
              </p:cNvSpPr>
              <p:nvPr/>
            </p:nvSpPr>
            <p:spPr bwMode="auto">
              <a:xfrm>
                <a:off x="2056" y="1473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698" name="Rectangle 25"/>
              <p:cNvSpPr>
                <a:spLocks noChangeArrowheads="1"/>
              </p:cNvSpPr>
              <p:nvPr/>
            </p:nvSpPr>
            <p:spPr bwMode="auto">
              <a:xfrm>
                <a:off x="2215" y="1561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699" name="Rectangle 26"/>
              <p:cNvSpPr>
                <a:spLocks noChangeArrowheads="1"/>
              </p:cNvSpPr>
              <p:nvPr/>
            </p:nvSpPr>
            <p:spPr bwMode="auto">
              <a:xfrm>
                <a:off x="2162" y="2048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700" name="Rectangle 27"/>
              <p:cNvSpPr>
                <a:spLocks noChangeArrowheads="1"/>
              </p:cNvSpPr>
              <p:nvPr/>
            </p:nvSpPr>
            <p:spPr bwMode="auto">
              <a:xfrm>
                <a:off x="2241" y="1827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701" name="Rectangle 28"/>
              <p:cNvSpPr>
                <a:spLocks noChangeArrowheads="1"/>
              </p:cNvSpPr>
              <p:nvPr/>
            </p:nvSpPr>
            <p:spPr bwMode="auto">
              <a:xfrm>
                <a:off x="2215" y="2401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702" name="Rectangle 29"/>
              <p:cNvSpPr>
                <a:spLocks noChangeArrowheads="1"/>
              </p:cNvSpPr>
              <p:nvPr/>
            </p:nvSpPr>
            <p:spPr bwMode="auto">
              <a:xfrm>
                <a:off x="2374" y="1959"/>
                <a:ext cx="52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703" name="Rectangle 30"/>
              <p:cNvSpPr>
                <a:spLocks noChangeArrowheads="1"/>
              </p:cNvSpPr>
              <p:nvPr/>
            </p:nvSpPr>
            <p:spPr bwMode="auto">
              <a:xfrm>
                <a:off x="2374" y="2269"/>
                <a:ext cx="52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704" name="Rectangle 31"/>
              <p:cNvSpPr>
                <a:spLocks noChangeArrowheads="1"/>
              </p:cNvSpPr>
              <p:nvPr/>
            </p:nvSpPr>
            <p:spPr bwMode="auto">
              <a:xfrm>
                <a:off x="2400" y="2445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</p:grpSp>
        <p:sp>
          <p:nvSpPr>
            <p:cNvPr id="69687" name="Rectangle 32"/>
            <p:cNvSpPr>
              <a:spLocks noChangeArrowheads="1"/>
            </p:cNvSpPr>
            <p:nvPr/>
          </p:nvSpPr>
          <p:spPr bwMode="auto">
            <a:xfrm>
              <a:off x="337" y="1296"/>
              <a:ext cx="2592" cy="16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88" name="Line 33"/>
            <p:cNvSpPr>
              <a:spLocks noChangeShapeType="1"/>
            </p:cNvSpPr>
            <p:nvPr/>
          </p:nvSpPr>
          <p:spPr bwMode="auto">
            <a:xfrm>
              <a:off x="1686" y="1384"/>
              <a:ext cx="79" cy="1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89" name="Line 34"/>
            <p:cNvSpPr>
              <a:spLocks noChangeShapeType="1"/>
            </p:cNvSpPr>
            <p:nvPr/>
          </p:nvSpPr>
          <p:spPr bwMode="auto">
            <a:xfrm>
              <a:off x="1395" y="1428"/>
              <a:ext cx="79" cy="1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90" name="Line 35"/>
            <p:cNvSpPr>
              <a:spLocks noChangeShapeType="1"/>
            </p:cNvSpPr>
            <p:nvPr/>
          </p:nvSpPr>
          <p:spPr bwMode="auto">
            <a:xfrm>
              <a:off x="1554" y="1428"/>
              <a:ext cx="79" cy="1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36" name="Group 36"/>
          <p:cNvGrpSpPr>
            <a:grpSpLocks/>
          </p:cNvGrpSpPr>
          <p:nvPr/>
        </p:nvGrpSpPr>
        <p:grpSpPr bwMode="auto">
          <a:xfrm>
            <a:off x="4572000" y="1524000"/>
            <a:ext cx="4113213" cy="2667000"/>
            <a:chOff x="2929" y="1296"/>
            <a:chExt cx="2591" cy="1680"/>
          </a:xfrm>
        </p:grpSpPr>
        <p:sp>
          <p:nvSpPr>
            <p:cNvPr id="69642" name="Oval 37"/>
            <p:cNvSpPr>
              <a:spLocks noChangeArrowheads="1"/>
            </p:cNvSpPr>
            <p:nvPr/>
          </p:nvSpPr>
          <p:spPr bwMode="auto">
            <a:xfrm>
              <a:off x="3352" y="2622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43" name="Oval 38"/>
            <p:cNvSpPr>
              <a:spLocks noChangeArrowheads="1"/>
            </p:cNvSpPr>
            <p:nvPr/>
          </p:nvSpPr>
          <p:spPr bwMode="auto">
            <a:xfrm>
              <a:off x="3405" y="2313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44" name="Oval 39"/>
            <p:cNvSpPr>
              <a:spLocks noChangeArrowheads="1"/>
            </p:cNvSpPr>
            <p:nvPr/>
          </p:nvSpPr>
          <p:spPr bwMode="auto">
            <a:xfrm>
              <a:off x="3114" y="2445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45" name="Oval 40"/>
            <p:cNvSpPr>
              <a:spLocks noChangeArrowheads="1"/>
            </p:cNvSpPr>
            <p:nvPr/>
          </p:nvSpPr>
          <p:spPr bwMode="auto">
            <a:xfrm>
              <a:off x="3273" y="2224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46" name="Oval 41"/>
            <p:cNvSpPr>
              <a:spLocks noChangeArrowheads="1"/>
            </p:cNvSpPr>
            <p:nvPr/>
          </p:nvSpPr>
          <p:spPr bwMode="auto">
            <a:xfrm>
              <a:off x="3537" y="2534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47" name="Oval 42"/>
            <p:cNvSpPr>
              <a:spLocks noChangeArrowheads="1"/>
            </p:cNvSpPr>
            <p:nvPr/>
          </p:nvSpPr>
          <p:spPr bwMode="auto">
            <a:xfrm>
              <a:off x="3431" y="2048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48" name="Oval 43"/>
            <p:cNvSpPr>
              <a:spLocks noChangeArrowheads="1"/>
            </p:cNvSpPr>
            <p:nvPr/>
          </p:nvSpPr>
          <p:spPr bwMode="auto">
            <a:xfrm>
              <a:off x="3564" y="2269"/>
              <a:ext cx="52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49" name="Oval 44"/>
            <p:cNvSpPr>
              <a:spLocks noChangeArrowheads="1"/>
            </p:cNvSpPr>
            <p:nvPr/>
          </p:nvSpPr>
          <p:spPr bwMode="auto">
            <a:xfrm>
              <a:off x="3590" y="2003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0" name="Oval 45"/>
            <p:cNvSpPr>
              <a:spLocks noChangeArrowheads="1"/>
            </p:cNvSpPr>
            <p:nvPr/>
          </p:nvSpPr>
          <p:spPr bwMode="auto">
            <a:xfrm>
              <a:off x="3696" y="2180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1" name="Oval 46"/>
            <p:cNvSpPr>
              <a:spLocks noChangeArrowheads="1"/>
            </p:cNvSpPr>
            <p:nvPr/>
          </p:nvSpPr>
          <p:spPr bwMode="auto">
            <a:xfrm>
              <a:off x="3775" y="2445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2" name="Oval 47"/>
            <p:cNvSpPr>
              <a:spLocks noChangeArrowheads="1"/>
            </p:cNvSpPr>
            <p:nvPr/>
          </p:nvSpPr>
          <p:spPr bwMode="auto">
            <a:xfrm>
              <a:off x="3643" y="2711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3" name="Oval 48"/>
            <p:cNvSpPr>
              <a:spLocks noChangeArrowheads="1"/>
            </p:cNvSpPr>
            <p:nvPr/>
          </p:nvSpPr>
          <p:spPr bwMode="auto">
            <a:xfrm>
              <a:off x="3960" y="2578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4" name="Oval 49"/>
            <p:cNvSpPr>
              <a:spLocks noChangeArrowheads="1"/>
            </p:cNvSpPr>
            <p:nvPr/>
          </p:nvSpPr>
          <p:spPr bwMode="auto">
            <a:xfrm>
              <a:off x="3616" y="1738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5" name="Rectangle 50"/>
            <p:cNvSpPr>
              <a:spLocks noChangeArrowheads="1"/>
            </p:cNvSpPr>
            <p:nvPr/>
          </p:nvSpPr>
          <p:spPr bwMode="auto">
            <a:xfrm>
              <a:off x="4462" y="1959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6" name="Rectangle 51"/>
            <p:cNvSpPr>
              <a:spLocks noChangeArrowheads="1"/>
            </p:cNvSpPr>
            <p:nvPr/>
          </p:nvSpPr>
          <p:spPr bwMode="auto">
            <a:xfrm>
              <a:off x="4304" y="1605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7" name="Rectangle 52"/>
            <p:cNvSpPr>
              <a:spLocks noChangeArrowheads="1"/>
            </p:cNvSpPr>
            <p:nvPr/>
          </p:nvSpPr>
          <p:spPr bwMode="auto">
            <a:xfrm>
              <a:off x="4515" y="1473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8" name="Rectangle 53"/>
            <p:cNvSpPr>
              <a:spLocks noChangeArrowheads="1"/>
            </p:cNvSpPr>
            <p:nvPr/>
          </p:nvSpPr>
          <p:spPr bwMode="auto">
            <a:xfrm>
              <a:off x="4595" y="2224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9" name="Rectangle 54"/>
            <p:cNvSpPr>
              <a:spLocks noChangeArrowheads="1"/>
            </p:cNvSpPr>
            <p:nvPr/>
          </p:nvSpPr>
          <p:spPr bwMode="auto">
            <a:xfrm>
              <a:off x="4568" y="1694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0" name="Rectangle 55"/>
            <p:cNvSpPr>
              <a:spLocks noChangeArrowheads="1"/>
            </p:cNvSpPr>
            <p:nvPr/>
          </p:nvSpPr>
          <p:spPr bwMode="auto">
            <a:xfrm>
              <a:off x="4674" y="1915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1" name="Rectangle 56"/>
            <p:cNvSpPr>
              <a:spLocks noChangeArrowheads="1"/>
            </p:cNvSpPr>
            <p:nvPr/>
          </p:nvSpPr>
          <p:spPr bwMode="auto">
            <a:xfrm>
              <a:off x="4648" y="1473"/>
              <a:ext cx="52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2" name="Rectangle 57"/>
            <p:cNvSpPr>
              <a:spLocks noChangeArrowheads="1"/>
            </p:cNvSpPr>
            <p:nvPr/>
          </p:nvSpPr>
          <p:spPr bwMode="auto">
            <a:xfrm>
              <a:off x="4806" y="1561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3" name="Rectangle 58"/>
            <p:cNvSpPr>
              <a:spLocks noChangeArrowheads="1"/>
            </p:cNvSpPr>
            <p:nvPr/>
          </p:nvSpPr>
          <p:spPr bwMode="auto">
            <a:xfrm>
              <a:off x="4753" y="2048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4" name="Rectangle 59"/>
            <p:cNvSpPr>
              <a:spLocks noChangeArrowheads="1"/>
            </p:cNvSpPr>
            <p:nvPr/>
          </p:nvSpPr>
          <p:spPr bwMode="auto">
            <a:xfrm>
              <a:off x="4833" y="1827"/>
              <a:ext cx="52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5" name="Rectangle 60"/>
            <p:cNvSpPr>
              <a:spLocks noChangeArrowheads="1"/>
            </p:cNvSpPr>
            <p:nvPr/>
          </p:nvSpPr>
          <p:spPr bwMode="auto">
            <a:xfrm>
              <a:off x="4806" y="2401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6" name="Rectangle 61"/>
            <p:cNvSpPr>
              <a:spLocks noChangeArrowheads="1"/>
            </p:cNvSpPr>
            <p:nvPr/>
          </p:nvSpPr>
          <p:spPr bwMode="auto">
            <a:xfrm>
              <a:off x="4965" y="1959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7" name="Rectangle 62"/>
            <p:cNvSpPr>
              <a:spLocks noChangeArrowheads="1"/>
            </p:cNvSpPr>
            <p:nvPr/>
          </p:nvSpPr>
          <p:spPr bwMode="auto">
            <a:xfrm>
              <a:off x="4965" y="2269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8" name="Rectangle 63"/>
            <p:cNvSpPr>
              <a:spLocks noChangeArrowheads="1"/>
            </p:cNvSpPr>
            <p:nvPr/>
          </p:nvSpPr>
          <p:spPr bwMode="auto">
            <a:xfrm>
              <a:off x="4991" y="2445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9" name="Rectangle 64"/>
            <p:cNvSpPr>
              <a:spLocks noChangeArrowheads="1"/>
            </p:cNvSpPr>
            <p:nvPr/>
          </p:nvSpPr>
          <p:spPr bwMode="auto">
            <a:xfrm>
              <a:off x="2929" y="1296"/>
              <a:ext cx="2591" cy="16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70" name="Line 65"/>
            <p:cNvSpPr>
              <a:spLocks noChangeShapeType="1"/>
            </p:cNvSpPr>
            <p:nvPr/>
          </p:nvSpPr>
          <p:spPr bwMode="auto">
            <a:xfrm>
              <a:off x="3552" y="1392"/>
              <a:ext cx="576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71" name="Line 66"/>
            <p:cNvSpPr>
              <a:spLocks noChangeShapeType="1"/>
            </p:cNvSpPr>
            <p:nvPr/>
          </p:nvSpPr>
          <p:spPr bwMode="auto">
            <a:xfrm>
              <a:off x="4176" y="1344"/>
              <a:ext cx="576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72" name="Line 67"/>
            <p:cNvSpPr>
              <a:spLocks noChangeShapeType="1"/>
            </p:cNvSpPr>
            <p:nvPr/>
          </p:nvSpPr>
          <p:spPr bwMode="auto">
            <a:xfrm>
              <a:off x="3888" y="1392"/>
              <a:ext cx="576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37" name="Line 68"/>
          <p:cNvSpPr>
            <a:spLocks noChangeShapeType="1"/>
          </p:cNvSpPr>
          <p:nvPr/>
        </p:nvSpPr>
        <p:spPr bwMode="auto">
          <a:xfrm flipV="1">
            <a:off x="6756400" y="3124200"/>
            <a:ext cx="406400" cy="220663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638" name="Text Box 69"/>
          <p:cNvSpPr txBox="1">
            <a:spLocks noChangeArrowheads="1"/>
          </p:cNvSpPr>
          <p:nvPr/>
        </p:nvSpPr>
        <p:spPr bwMode="auto">
          <a:xfrm>
            <a:off x="6858000" y="32004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latin typeface="Arial Unicode MS" charset="0"/>
                <a:ea typeface="Arial Unicode MS" charset="0"/>
              </a:rPr>
              <a:t>m</a:t>
            </a:r>
          </a:p>
        </p:txBody>
      </p:sp>
      <p:sp>
        <p:nvSpPr>
          <p:cNvPr id="1796167" name="Text Box 71"/>
          <p:cNvSpPr txBox="1">
            <a:spLocks noChangeArrowheads="1"/>
          </p:cNvSpPr>
          <p:nvPr/>
        </p:nvSpPr>
        <p:spPr bwMode="auto">
          <a:xfrm>
            <a:off x="381000" y="4267200"/>
            <a:ext cx="8305800" cy="2025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Let data D be (</a:t>
            </a:r>
            <a:r>
              <a:rPr lang="en-US" altLang="zh-TW" sz="1800" b="1">
                <a:latin typeface="Arial" charset="0"/>
              </a:rPr>
              <a:t>X</a:t>
            </a:r>
            <a:r>
              <a:rPr lang="en-US" altLang="zh-TW" sz="1800" baseline="-25000">
                <a:latin typeface="Arial" charset="0"/>
              </a:rPr>
              <a:t>1</a:t>
            </a:r>
            <a:r>
              <a:rPr lang="en-US" altLang="zh-TW" sz="1800">
                <a:latin typeface="Arial" charset="0"/>
              </a:rPr>
              <a:t>, y</a:t>
            </a:r>
            <a:r>
              <a:rPr lang="en-US" altLang="zh-TW" sz="1800" baseline="-25000">
                <a:latin typeface="Arial" charset="0"/>
              </a:rPr>
              <a:t>1</a:t>
            </a:r>
            <a:r>
              <a:rPr lang="en-US" altLang="zh-TW" sz="1800">
                <a:latin typeface="Arial" charset="0"/>
              </a:rPr>
              <a:t>), …, (</a:t>
            </a:r>
            <a:r>
              <a:rPr lang="en-US" altLang="zh-TW" sz="1800" b="1">
                <a:latin typeface="Arial" charset="0"/>
              </a:rPr>
              <a:t>X</a:t>
            </a:r>
            <a:r>
              <a:rPr lang="en-US" altLang="zh-TW" sz="1800" baseline="-25000">
                <a:latin typeface="Arial" charset="0"/>
              </a:rPr>
              <a:t>|D|</a:t>
            </a:r>
            <a:r>
              <a:rPr lang="en-US" altLang="zh-TW" sz="1800">
                <a:latin typeface="Arial" charset="0"/>
              </a:rPr>
              <a:t>, y</a:t>
            </a:r>
            <a:r>
              <a:rPr lang="en-US" altLang="zh-TW" sz="1800" baseline="-25000">
                <a:latin typeface="Arial" charset="0"/>
              </a:rPr>
              <a:t>|D|</a:t>
            </a:r>
            <a:r>
              <a:rPr lang="en-US" altLang="zh-TW" sz="1800">
                <a:latin typeface="Arial" charset="0"/>
              </a:rPr>
              <a:t>), where </a:t>
            </a:r>
            <a:r>
              <a:rPr lang="en-US" altLang="zh-TW" sz="1800" b="1">
                <a:latin typeface="Arial" charset="0"/>
              </a:rPr>
              <a:t>X</a:t>
            </a:r>
            <a:r>
              <a:rPr lang="en-US" altLang="zh-TW" sz="1800" baseline="-25000">
                <a:latin typeface="Arial" charset="0"/>
              </a:rPr>
              <a:t>i</a:t>
            </a:r>
            <a:r>
              <a:rPr lang="en-US" altLang="zh-TW" sz="1800">
                <a:latin typeface="Arial" charset="0"/>
              </a:rPr>
              <a:t> is the set of training tuples associated with the class labels y</a:t>
            </a:r>
            <a:r>
              <a:rPr lang="en-US" altLang="zh-TW" sz="1800" baseline="-25000">
                <a:latin typeface="Arial" charset="0"/>
              </a:rPr>
              <a:t>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There are infinite lines (hyperplanes) separating the two classes but we want to find the best one (the one that minimizes classification error on unseen data)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SVM searches for the hyperplane with the largest margin, i.e., </a:t>
            </a:r>
            <a:r>
              <a:rPr lang="en-US" altLang="zh-TW" sz="1800" b="1">
                <a:latin typeface="Arial" charset="0"/>
              </a:rPr>
              <a:t>maximum marginal hyperplane</a:t>
            </a:r>
            <a:r>
              <a:rPr lang="en-US" altLang="zh-TW" sz="1800">
                <a:latin typeface="Arial" charset="0"/>
              </a:rPr>
              <a:t> (MMH)</a:t>
            </a:r>
          </a:p>
        </p:txBody>
      </p:sp>
      <p:sp>
        <p:nvSpPr>
          <p:cNvPr id="6964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29315BF-D23F-AD4C-8737-614D947FBF2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9641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35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9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6167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SVM—Linearly Separable</a:t>
            </a:r>
          </a:p>
        </p:txBody>
      </p:sp>
      <p:sp>
        <p:nvSpPr>
          <p:cNvPr id="70659" name="Rectangle 5"/>
          <p:cNvSpPr>
            <a:spLocks noChangeArrowheads="1"/>
          </p:cNvSpPr>
          <p:nvPr/>
        </p:nvSpPr>
        <p:spPr bwMode="auto">
          <a:xfrm>
            <a:off x="381000" y="1295400"/>
            <a:ext cx="8458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A separating hyperplane can be written as</a:t>
            </a:r>
          </a:p>
          <a:p>
            <a:pPr lvl="2" eaLnBrk="1" hangingPunct="1">
              <a:lnSpc>
                <a:spcPct val="110000"/>
              </a:lnSpc>
              <a:buClr>
                <a:schemeClr val="folHlink"/>
              </a:buClr>
              <a:buSzPct val="50000"/>
              <a:buFont typeface="Wingdings" charset="2"/>
              <a:buNone/>
            </a:pPr>
            <a:r>
              <a:rPr lang="en-US" altLang="zh-TW" sz="2000" b="1">
                <a:latin typeface="Arial" charset="0"/>
              </a:rPr>
              <a:t>W</a:t>
            </a:r>
            <a:r>
              <a:rPr lang="en-US" altLang="zh-TW" sz="2000">
                <a:latin typeface="Arial" charset="0"/>
              </a:rPr>
              <a:t> ● </a:t>
            </a:r>
            <a:r>
              <a:rPr lang="en-US" altLang="zh-TW" sz="2000" b="1">
                <a:latin typeface="Arial" charset="0"/>
              </a:rPr>
              <a:t>X</a:t>
            </a:r>
            <a:r>
              <a:rPr lang="en-US" altLang="zh-TW" sz="2000">
                <a:latin typeface="Arial" charset="0"/>
              </a:rPr>
              <a:t> + b = 0</a:t>
            </a:r>
          </a:p>
          <a:p>
            <a:pPr lvl="1" eaLnBrk="1" hangingPunct="1">
              <a:lnSpc>
                <a:spcPct val="110000"/>
              </a:lnSpc>
              <a:buClr>
                <a:schemeClr val="hlink"/>
              </a:buClr>
              <a:buSzPct val="55000"/>
              <a:buFont typeface="Wingdings" charset="2"/>
              <a:buNone/>
            </a:pPr>
            <a:r>
              <a:rPr lang="en-US" altLang="zh-TW" sz="2000">
                <a:latin typeface="Arial" charset="0"/>
              </a:rPr>
              <a:t>where </a:t>
            </a:r>
            <a:r>
              <a:rPr lang="en-US" altLang="zh-TW" sz="2000" b="1">
                <a:latin typeface="Arial" charset="0"/>
              </a:rPr>
              <a:t>W</a:t>
            </a:r>
            <a:r>
              <a:rPr lang="en-US" altLang="zh-TW" sz="2000">
                <a:latin typeface="Arial" charset="0"/>
              </a:rPr>
              <a:t>={w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, w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, …, w</a:t>
            </a:r>
            <a:r>
              <a:rPr lang="en-US" altLang="zh-TW" sz="2000" baseline="-25000">
                <a:latin typeface="Arial" charset="0"/>
              </a:rPr>
              <a:t>n</a:t>
            </a:r>
            <a:r>
              <a:rPr lang="en-US" altLang="zh-TW" sz="2000">
                <a:latin typeface="Arial" charset="0"/>
              </a:rPr>
              <a:t>} is a weight vector and b a scalar (bias)</a:t>
            </a: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For 2-D it can be written as</a:t>
            </a:r>
          </a:p>
          <a:p>
            <a:pPr lvl="2" eaLnBrk="1" hangingPunct="1">
              <a:lnSpc>
                <a:spcPct val="110000"/>
              </a:lnSpc>
              <a:buClr>
                <a:schemeClr val="folHlink"/>
              </a:buClr>
              <a:buSzPct val="50000"/>
              <a:buFont typeface="Wingdings" charset="2"/>
              <a:buNone/>
            </a:pPr>
            <a:r>
              <a:rPr lang="en-US" altLang="zh-TW" sz="2000">
                <a:latin typeface="Arial" charset="0"/>
              </a:rPr>
              <a:t>w</a:t>
            </a:r>
            <a:r>
              <a:rPr lang="en-US" altLang="zh-TW" sz="2000" baseline="-25000">
                <a:latin typeface="Arial" charset="0"/>
              </a:rPr>
              <a:t>0</a:t>
            </a:r>
            <a:r>
              <a:rPr lang="en-US" altLang="zh-TW" sz="2000">
                <a:latin typeface="Arial" charset="0"/>
              </a:rPr>
              <a:t> + w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 x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 + w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 x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 = 0</a:t>
            </a: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The hyperplane defining the sides of the margin: </a:t>
            </a:r>
          </a:p>
          <a:p>
            <a:pPr lvl="2" eaLnBrk="1" hangingPunct="1">
              <a:lnSpc>
                <a:spcPct val="110000"/>
              </a:lnSpc>
              <a:buClr>
                <a:schemeClr val="folHlink"/>
              </a:buClr>
              <a:buSzPct val="50000"/>
              <a:buFont typeface="Wingdings" charset="2"/>
              <a:buNone/>
            </a:pPr>
            <a:r>
              <a:rPr lang="en-US" altLang="zh-TW" sz="2000">
                <a:latin typeface="Arial" charset="0"/>
              </a:rPr>
              <a:t>H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: w</a:t>
            </a:r>
            <a:r>
              <a:rPr lang="en-US" altLang="zh-TW" sz="2000" baseline="-25000">
                <a:latin typeface="Arial" charset="0"/>
              </a:rPr>
              <a:t>0</a:t>
            </a:r>
            <a:r>
              <a:rPr lang="en-US" altLang="zh-TW" sz="2000">
                <a:latin typeface="Arial" charset="0"/>
              </a:rPr>
              <a:t> + w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 x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 + w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 x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 ≥ 1    for y</a:t>
            </a:r>
            <a:r>
              <a:rPr lang="en-US" altLang="zh-TW" sz="2000" baseline="-25000">
                <a:latin typeface="Arial" charset="0"/>
              </a:rPr>
              <a:t>i </a:t>
            </a:r>
            <a:r>
              <a:rPr lang="en-US" altLang="zh-TW" sz="2000">
                <a:latin typeface="Arial" charset="0"/>
              </a:rPr>
              <a:t>= +1, and</a:t>
            </a:r>
          </a:p>
          <a:p>
            <a:pPr lvl="2" eaLnBrk="1" hangingPunct="1">
              <a:lnSpc>
                <a:spcPct val="110000"/>
              </a:lnSpc>
              <a:buClr>
                <a:schemeClr val="folHlink"/>
              </a:buClr>
              <a:buSzPct val="50000"/>
              <a:buFont typeface="Wingdings" charset="2"/>
              <a:buNone/>
            </a:pPr>
            <a:r>
              <a:rPr lang="en-US" altLang="zh-TW" sz="2000">
                <a:latin typeface="Arial" charset="0"/>
              </a:rPr>
              <a:t>H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: w</a:t>
            </a:r>
            <a:r>
              <a:rPr lang="en-US" altLang="zh-TW" sz="2000" baseline="-25000">
                <a:latin typeface="Arial" charset="0"/>
              </a:rPr>
              <a:t>0</a:t>
            </a:r>
            <a:r>
              <a:rPr lang="en-US" altLang="zh-TW" sz="2000">
                <a:latin typeface="Arial" charset="0"/>
              </a:rPr>
              <a:t> + w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 x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 + w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 x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 ≤ – 1 for y</a:t>
            </a:r>
            <a:r>
              <a:rPr lang="en-US" altLang="zh-TW" sz="2000" baseline="-25000">
                <a:latin typeface="Arial" charset="0"/>
              </a:rPr>
              <a:t>i </a:t>
            </a:r>
            <a:r>
              <a:rPr lang="en-US" altLang="zh-TW" sz="2000">
                <a:latin typeface="Arial" charset="0"/>
              </a:rPr>
              <a:t>= –1</a:t>
            </a: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Any training tuples that fall on hyperplanes H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 or H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 (i.e., the </a:t>
            </a:r>
            <a:br>
              <a:rPr lang="en-US" altLang="zh-TW" sz="2000">
                <a:latin typeface="Arial" charset="0"/>
              </a:rPr>
            </a:br>
            <a:r>
              <a:rPr lang="en-US" altLang="zh-TW" sz="2000">
                <a:latin typeface="Arial" charset="0"/>
              </a:rPr>
              <a:t>sides defining the margin) are </a:t>
            </a:r>
            <a:r>
              <a:rPr lang="en-US" altLang="zh-TW" sz="2000" b="1">
                <a:latin typeface="Arial" charset="0"/>
              </a:rPr>
              <a:t>support vectors</a:t>
            </a: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This becomes a </a:t>
            </a:r>
            <a:r>
              <a:rPr lang="en-US" altLang="zh-TW" sz="2000" b="1">
                <a:latin typeface="Arial" charset="0"/>
              </a:rPr>
              <a:t>constrained (convex) quadratic optimization</a:t>
            </a:r>
            <a:r>
              <a:rPr lang="en-US" altLang="zh-TW" sz="2000">
                <a:latin typeface="Arial" charset="0"/>
              </a:rPr>
              <a:t> problem: Quadratic objective function and linear constraints </a:t>
            </a:r>
            <a:r>
              <a:rPr lang="en-US" altLang="zh-TW" sz="2000">
                <a:latin typeface="Arial" charset="0"/>
                <a:sym typeface="Wingdings" charset="2"/>
              </a:rPr>
              <a:t></a:t>
            </a:r>
            <a:r>
              <a:rPr lang="en-US" altLang="zh-TW" sz="2000">
                <a:latin typeface="Arial" charset="0"/>
              </a:rPr>
              <a:t> </a:t>
            </a:r>
            <a:r>
              <a:rPr lang="en-US" altLang="zh-TW" sz="2000" i="1">
                <a:latin typeface="Arial" charset="0"/>
              </a:rPr>
              <a:t>Quadratic Programming (QP) </a:t>
            </a:r>
            <a:r>
              <a:rPr lang="en-US" altLang="zh-TW" sz="2000">
                <a:latin typeface="Arial" charset="0"/>
                <a:sym typeface="Wingdings" charset="2"/>
              </a:rPr>
              <a:t></a:t>
            </a:r>
            <a:r>
              <a:rPr lang="en-US" altLang="zh-TW" sz="2000">
                <a:latin typeface="Arial" charset="0"/>
              </a:rPr>
              <a:t> Lagrangian multipliers</a:t>
            </a:r>
          </a:p>
        </p:txBody>
      </p:sp>
      <p:sp>
        <p:nvSpPr>
          <p:cNvPr id="706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3D73C02-5ACF-0246-8217-E51F4DB95A7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0661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23388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/>
          <a:lstStyle/>
          <a:p>
            <a:r>
              <a:rPr lang="en-US" altLang="zh-TW" sz="2800">
                <a:solidFill>
                  <a:schemeClr val="accent1"/>
                </a:solidFill>
                <a:latin typeface="Calibri" charset="0"/>
                <a:ea typeface="新細明體" charset="-120"/>
              </a:rPr>
              <a:t>Why Is SVM Effective on High Dimensional Data?</a:t>
            </a: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381000" y="1295400"/>
            <a:ext cx="8458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lnSpc>
                <a:spcPct val="14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The complexity of trained classifier is characterized by the # of support vectors rather than the dimensionality of the data</a:t>
            </a:r>
          </a:p>
          <a:p>
            <a:pPr eaLnBrk="1" hangingPunct="1">
              <a:lnSpc>
                <a:spcPct val="14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The support vectors are the essential or critical training examples —they lie closest to the decision boundary (MMH)</a:t>
            </a:r>
          </a:p>
          <a:p>
            <a:pPr eaLnBrk="1" hangingPunct="1">
              <a:lnSpc>
                <a:spcPct val="14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If all other training examples are removed and the training is repeated, the same separating hyperplane would be found</a:t>
            </a:r>
          </a:p>
          <a:p>
            <a:pPr eaLnBrk="1" hangingPunct="1">
              <a:lnSpc>
                <a:spcPct val="14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The number of support vectors found can be used to compute an (upper) bound on the expected error rate of the SVM classifier, which is independent of the data dimensionality</a:t>
            </a:r>
          </a:p>
          <a:p>
            <a:pPr eaLnBrk="1" hangingPunct="1">
              <a:lnSpc>
                <a:spcPct val="14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Thus, an SVM with a small number of support vectors can have good generalization, even when the dimensionality of the data is high</a:t>
            </a:r>
          </a:p>
        </p:txBody>
      </p:sp>
      <p:sp>
        <p:nvSpPr>
          <p:cNvPr id="7168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9202711-C873-224B-9D90-E63FF97D7D3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1685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92572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7391400" cy="6096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SVM—Linearly Inseparable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04800" y="1524000"/>
            <a:ext cx="883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latin typeface="Arial" charset="0"/>
              </a:rPr>
              <a:t>Transform the original input data into a higher dimensional space</a:t>
            </a: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latin typeface="Arial" charset="0"/>
              </a:rPr>
              <a:t>Search for a linear separating hyperplane in the new space</a:t>
            </a:r>
          </a:p>
        </p:txBody>
      </p:sp>
      <p:pic>
        <p:nvPicPr>
          <p:cNvPr id="7270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90800"/>
            <a:ext cx="9067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2709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7099300" y="0"/>
          <a:ext cx="20447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SmartDraw" r:id="rId4" imgW="2045208" imgH="1749552" progId="SmartDraw.2">
                  <p:embed/>
                </p:oleObj>
              </mc:Choice>
              <mc:Fallback>
                <p:oleObj name="SmartDraw" r:id="rId4" imgW="2045208" imgH="1749552" progId="SmartDraw.2">
                  <p:embed/>
                  <p:pic>
                    <p:nvPicPr>
                      <p:cNvPr id="7270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9300" y="0"/>
                        <a:ext cx="204470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3112FD1-96AB-7844-837F-DEF025D9949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2711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9862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081088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Mapping Input Space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to Feature Space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3731" name="矩形 4"/>
          <p:cNvSpPr>
            <a:spLocks noChangeArrowheads="1"/>
          </p:cNvSpPr>
          <p:nvPr/>
        </p:nvSpPr>
        <p:spPr bwMode="auto">
          <a:xfrm>
            <a:off x="2051050" y="6638925"/>
            <a:ext cx="52562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Arial" charset="0"/>
              </a:rPr>
              <a:t>Source: </a:t>
            </a:r>
            <a:r>
              <a:rPr lang="en-US" altLang="zh-TW" sz="1000">
                <a:latin typeface="Arial" charset="0"/>
                <a:hlinkClick r:id="rId2"/>
              </a:rPr>
              <a:t>http://www.statsoft.com/textbook/support-vector-machines/</a:t>
            </a:r>
            <a:r>
              <a:rPr lang="en-US" altLang="zh-TW" sz="1000">
                <a:latin typeface="Arial" charset="0"/>
              </a:rPr>
              <a:t> </a:t>
            </a:r>
            <a:endParaRPr lang="zh-TW" altLang="en-US" sz="1000">
              <a:latin typeface="Arial" charset="0"/>
            </a:endParaRPr>
          </a:p>
        </p:txBody>
      </p:sp>
      <p:pic>
        <p:nvPicPr>
          <p:cNvPr id="73732" name="Picture 2" descr="http://www.statsoft.com/textbook/graphics/SVMIntro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341438"/>
            <a:ext cx="17938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4" descr="http://www.statsoft.com/textbook/graphics/SVMIntro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3" y="2852738"/>
            <a:ext cx="16605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6" descr="http://www.statsoft.com/textbook/graphics/SVMIntro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497388"/>
            <a:ext cx="432117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D95BB3A-A2EF-534E-8202-8F73CD2642B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565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SVM—Kernel functions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81000" y="1295400"/>
            <a:ext cx="8458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Instead of computing the dot product on the transformed data tuples, it is mathematically equivalent to instead applying a kernel function K(</a:t>
            </a:r>
            <a:r>
              <a:rPr lang="en-US" altLang="zh-TW" sz="2000" b="1">
                <a:latin typeface="Arial" charset="0"/>
              </a:rPr>
              <a:t>X</a:t>
            </a:r>
            <a:r>
              <a:rPr lang="en-US" altLang="zh-TW" sz="2000" b="1" baseline="-25000">
                <a:latin typeface="Arial" charset="0"/>
              </a:rPr>
              <a:t>i</a:t>
            </a:r>
            <a:r>
              <a:rPr lang="en-US" altLang="zh-TW" sz="2000">
                <a:latin typeface="Arial" charset="0"/>
              </a:rPr>
              <a:t>, </a:t>
            </a:r>
            <a:r>
              <a:rPr lang="en-US" altLang="zh-TW" sz="2000" b="1">
                <a:latin typeface="Arial" charset="0"/>
              </a:rPr>
              <a:t>X</a:t>
            </a:r>
            <a:r>
              <a:rPr lang="en-US" altLang="zh-TW" sz="2000" b="1" baseline="-25000">
                <a:latin typeface="Arial" charset="0"/>
              </a:rPr>
              <a:t>j</a:t>
            </a:r>
            <a:r>
              <a:rPr lang="en-US" altLang="zh-TW" sz="2000">
                <a:latin typeface="Arial" charset="0"/>
              </a:rPr>
              <a:t>) to the original data, i.e., K(</a:t>
            </a:r>
            <a:r>
              <a:rPr lang="en-US" altLang="zh-TW" sz="2000" b="1">
                <a:latin typeface="Arial" charset="0"/>
              </a:rPr>
              <a:t>X</a:t>
            </a:r>
            <a:r>
              <a:rPr lang="en-US" altLang="zh-TW" sz="2000" b="1" baseline="-25000">
                <a:latin typeface="Arial" charset="0"/>
              </a:rPr>
              <a:t>i</a:t>
            </a:r>
            <a:r>
              <a:rPr lang="en-US" altLang="zh-TW" sz="2000">
                <a:latin typeface="Arial" charset="0"/>
              </a:rPr>
              <a:t>, </a:t>
            </a:r>
            <a:r>
              <a:rPr lang="en-US" altLang="zh-TW" sz="2000" b="1">
                <a:latin typeface="Arial" charset="0"/>
              </a:rPr>
              <a:t>X</a:t>
            </a:r>
            <a:r>
              <a:rPr lang="en-US" altLang="zh-TW" sz="2000" b="1" baseline="-25000">
                <a:latin typeface="Arial" charset="0"/>
              </a:rPr>
              <a:t>j</a:t>
            </a:r>
            <a:r>
              <a:rPr lang="en-US" altLang="zh-TW" sz="2000">
                <a:latin typeface="Arial" charset="0"/>
              </a:rPr>
              <a:t>) = </a:t>
            </a:r>
            <a:r>
              <a:rPr lang="el-GR" altLang="zh-TW" sz="2000">
                <a:latin typeface="Arial" charset="0"/>
              </a:rPr>
              <a:t>Φ</a:t>
            </a:r>
            <a:r>
              <a:rPr lang="en-US" altLang="zh-TW" sz="2000">
                <a:latin typeface="Arial" charset="0"/>
              </a:rPr>
              <a:t>(</a:t>
            </a:r>
            <a:r>
              <a:rPr lang="en-US" altLang="zh-TW" sz="2000" b="1">
                <a:latin typeface="Arial" charset="0"/>
              </a:rPr>
              <a:t>X</a:t>
            </a:r>
            <a:r>
              <a:rPr lang="en-US" altLang="zh-TW" sz="2000" b="1" baseline="-25000">
                <a:latin typeface="Arial" charset="0"/>
              </a:rPr>
              <a:t>i</a:t>
            </a:r>
            <a:r>
              <a:rPr lang="en-US" altLang="zh-TW" sz="2000">
                <a:latin typeface="Arial" charset="0"/>
              </a:rPr>
              <a:t>) </a:t>
            </a:r>
            <a:r>
              <a:rPr lang="el-GR" altLang="zh-TW" sz="2000">
                <a:latin typeface="Arial" charset="0"/>
              </a:rPr>
              <a:t>Φ</a:t>
            </a:r>
            <a:r>
              <a:rPr lang="en-US" altLang="zh-TW" sz="2000">
                <a:latin typeface="Arial" charset="0"/>
              </a:rPr>
              <a:t>(</a:t>
            </a:r>
            <a:r>
              <a:rPr lang="en-US" altLang="zh-TW" sz="2000" b="1">
                <a:latin typeface="Arial" charset="0"/>
              </a:rPr>
              <a:t>X</a:t>
            </a:r>
            <a:r>
              <a:rPr lang="en-US" altLang="zh-TW" sz="2000" b="1" baseline="-25000">
                <a:latin typeface="Arial" charset="0"/>
              </a:rPr>
              <a:t>j</a:t>
            </a:r>
            <a:r>
              <a:rPr lang="en-US" altLang="zh-TW" sz="2000">
                <a:latin typeface="Arial" charset="0"/>
              </a:rPr>
              <a:t>) </a:t>
            </a:r>
            <a:endParaRPr lang="el-GR" altLang="zh-TW" sz="20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Typical Kernel Functions</a:t>
            </a: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0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0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0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0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0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0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SVM can also be used for classifying multiple (&gt; 2) classes and for regression analysis (with additional user parameters)</a:t>
            </a:r>
          </a:p>
        </p:txBody>
      </p:sp>
      <p:pic>
        <p:nvPicPr>
          <p:cNvPr id="7475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27350"/>
            <a:ext cx="87630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FF12F6-CB70-B14E-9AC3-75237BEEA6F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4758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73584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>Evaluation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(Accuracy of Classification Model)</a:t>
            </a:r>
            <a:br>
              <a:rPr lang="zh-TW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endParaRPr lang="en-US" altLang="zh-TW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1C03D0-3D11-0741-A368-0A870C1544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06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8D4E-6304-2A42-AD87-543D250CB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Assessing the Classification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DA4F0-0521-B248-A146-439528687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0707"/>
          </a:xfrm>
        </p:spPr>
        <p:txBody>
          <a:bodyPr/>
          <a:lstStyle/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Predictive accuracy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Hit rate 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Speed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Model building; predicting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Robustness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Scalability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Interpretability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Transparency, </a:t>
            </a:r>
            <a:r>
              <a:rPr lang="en-US" altLang="zh-TW" sz="3600" dirty="0" err="1">
                <a:latin typeface="Calibri" charset="0"/>
                <a:ea typeface="新細明體" charset="-120"/>
              </a:rPr>
              <a:t>explainability</a:t>
            </a:r>
            <a:endParaRPr lang="en-US" altLang="zh-TW" sz="3600" dirty="0">
              <a:latin typeface="Calibri" charset="0"/>
              <a:ea typeface="新細明體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A8AF6-D731-9C43-BC50-61B5C736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79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E00B1A-2816-6643-A846-D5D7E836B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3586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30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1232756" y="6611779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2627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2711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2938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1452650" y="2674440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4715548" y="2661813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1487110" y="544522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4762256" y="5468893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7977717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Accuracy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Precision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80900" name="Title 1"/>
          <p:cNvSpPr txBox="1">
            <a:spLocks/>
          </p:cNvSpPr>
          <p:nvPr/>
        </p:nvSpPr>
        <p:spPr bwMode="auto">
          <a:xfrm>
            <a:off x="4859338" y="404813"/>
            <a:ext cx="3827462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ea typeface="標楷體" charset="-120"/>
              </a:rPr>
              <a:t>Validity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4F81BD"/>
                </a:solidFill>
                <a:ea typeface="標楷體" charset="-120"/>
              </a:rPr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35821296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A61FBE8-F9C9-164F-B4A7-CC438B6F4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2232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5488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24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8338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4783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9688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50013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34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2249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105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24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24163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4794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02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8738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70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621463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400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164263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6164263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621463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080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57863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432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551613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534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483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316663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83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364288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3676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027363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044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316288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478213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392488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748088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360738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29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259138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417888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298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3214688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3400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33350" y="788988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12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4643438" y="833438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4610100" y="3713163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643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275F15-BACE-E94E-B269-2DA1BE05220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82948" name="Group 7"/>
          <p:cNvGrpSpPr>
            <a:grpSpLocks/>
          </p:cNvGrpSpPr>
          <p:nvPr/>
        </p:nvGrpSpPr>
        <p:grpSpPr bwMode="auto">
          <a:xfrm>
            <a:off x="2232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5488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24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8338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2" name="Group 11"/>
          <p:cNvGrpSpPr>
            <a:grpSpLocks/>
          </p:cNvGrpSpPr>
          <p:nvPr/>
        </p:nvGrpSpPr>
        <p:grpSpPr bwMode="auto">
          <a:xfrm>
            <a:off x="4783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9688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50013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34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6" name="Group 18"/>
          <p:cNvGrpSpPr>
            <a:grpSpLocks/>
          </p:cNvGrpSpPr>
          <p:nvPr/>
        </p:nvGrpSpPr>
        <p:grpSpPr bwMode="auto">
          <a:xfrm>
            <a:off x="2249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105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24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24163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60" name="Group 25"/>
          <p:cNvGrpSpPr>
            <a:grpSpLocks/>
          </p:cNvGrpSpPr>
          <p:nvPr/>
        </p:nvGrpSpPr>
        <p:grpSpPr bwMode="auto">
          <a:xfrm>
            <a:off x="4794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02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8738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70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621463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400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164263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6164263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621463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080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57863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432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551613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534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483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316663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83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364288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3676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027363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044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316288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478213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392488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748088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360738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29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259138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417888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298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3214688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3400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92" name="文字方塊 47"/>
          <p:cNvSpPr txBox="1">
            <a:spLocks noChangeArrowheads="1"/>
          </p:cNvSpPr>
          <p:nvPr/>
        </p:nvSpPr>
        <p:spPr bwMode="auto">
          <a:xfrm>
            <a:off x="134938" y="196215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3" name="文字方塊 47"/>
          <p:cNvSpPr txBox="1">
            <a:spLocks noChangeArrowheads="1"/>
          </p:cNvSpPr>
          <p:nvPr/>
        </p:nvSpPr>
        <p:spPr bwMode="auto">
          <a:xfrm>
            <a:off x="134938" y="4959350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4" name="文字方塊 47"/>
          <p:cNvSpPr txBox="1">
            <a:spLocks noChangeArrowheads="1"/>
          </p:cNvSpPr>
          <p:nvPr/>
        </p:nvSpPr>
        <p:spPr bwMode="auto">
          <a:xfrm>
            <a:off x="7027863" y="19621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5" name="文字方塊 47"/>
          <p:cNvSpPr txBox="1">
            <a:spLocks noChangeArrowheads="1"/>
          </p:cNvSpPr>
          <p:nvPr/>
        </p:nvSpPr>
        <p:spPr bwMode="auto">
          <a:xfrm>
            <a:off x="7027863" y="49593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6" name="文字方塊 47"/>
          <p:cNvSpPr txBox="1">
            <a:spLocks noChangeArrowheads="1"/>
          </p:cNvSpPr>
          <p:nvPr/>
        </p:nvSpPr>
        <p:spPr bwMode="auto">
          <a:xfrm>
            <a:off x="3081338" y="742950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7" name="文字方塊 47"/>
          <p:cNvSpPr txBox="1">
            <a:spLocks noChangeArrowheads="1"/>
          </p:cNvSpPr>
          <p:nvPr/>
        </p:nvSpPr>
        <p:spPr bwMode="auto">
          <a:xfrm>
            <a:off x="5656263" y="742950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8" name="文字方塊 47"/>
          <p:cNvSpPr txBox="1">
            <a:spLocks noChangeArrowheads="1"/>
          </p:cNvSpPr>
          <p:nvPr/>
        </p:nvSpPr>
        <p:spPr bwMode="auto">
          <a:xfrm>
            <a:off x="3046413" y="3635375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9" name="文字方塊 47"/>
          <p:cNvSpPr txBox="1">
            <a:spLocks noChangeArrowheads="1"/>
          </p:cNvSpPr>
          <p:nvPr/>
        </p:nvSpPr>
        <p:spPr bwMode="auto">
          <a:xfrm>
            <a:off x="5621338" y="3635375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33350" y="788988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12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4643438" y="833438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4610100" y="3713163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542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DB2B8D-AC62-7349-A66F-6FD62545706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83972" name="Group 7"/>
          <p:cNvGrpSpPr>
            <a:grpSpLocks/>
          </p:cNvGrpSpPr>
          <p:nvPr/>
        </p:nvGrpSpPr>
        <p:grpSpPr bwMode="auto">
          <a:xfrm>
            <a:off x="2232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5488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24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8338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76" name="Group 11"/>
          <p:cNvGrpSpPr>
            <a:grpSpLocks/>
          </p:cNvGrpSpPr>
          <p:nvPr/>
        </p:nvGrpSpPr>
        <p:grpSpPr bwMode="auto">
          <a:xfrm>
            <a:off x="4783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9688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50013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34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0" name="Group 18"/>
          <p:cNvGrpSpPr>
            <a:grpSpLocks/>
          </p:cNvGrpSpPr>
          <p:nvPr/>
        </p:nvGrpSpPr>
        <p:grpSpPr bwMode="auto">
          <a:xfrm>
            <a:off x="2249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105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24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24163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4" name="Group 25"/>
          <p:cNvGrpSpPr>
            <a:grpSpLocks/>
          </p:cNvGrpSpPr>
          <p:nvPr/>
        </p:nvGrpSpPr>
        <p:grpSpPr bwMode="auto">
          <a:xfrm>
            <a:off x="4794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02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8738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70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621463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400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164263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6164263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621463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080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57863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432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551613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534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483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316663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83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364288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3676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027363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044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316288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478213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392488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748088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360738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29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259138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417888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298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3214688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3400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16" name="文字方塊 47"/>
          <p:cNvSpPr txBox="1">
            <a:spLocks noChangeArrowheads="1"/>
          </p:cNvSpPr>
          <p:nvPr/>
        </p:nvSpPr>
        <p:spPr bwMode="auto">
          <a:xfrm>
            <a:off x="134938" y="196215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7" name="文字方塊 47"/>
          <p:cNvSpPr txBox="1">
            <a:spLocks noChangeArrowheads="1"/>
          </p:cNvSpPr>
          <p:nvPr/>
        </p:nvSpPr>
        <p:spPr bwMode="auto">
          <a:xfrm>
            <a:off x="134938" y="4959350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8" name="文字方塊 47"/>
          <p:cNvSpPr txBox="1">
            <a:spLocks noChangeArrowheads="1"/>
          </p:cNvSpPr>
          <p:nvPr/>
        </p:nvSpPr>
        <p:spPr bwMode="auto">
          <a:xfrm>
            <a:off x="7027863" y="19621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9" name="文字方塊 47"/>
          <p:cNvSpPr txBox="1">
            <a:spLocks noChangeArrowheads="1"/>
          </p:cNvSpPr>
          <p:nvPr/>
        </p:nvSpPr>
        <p:spPr bwMode="auto">
          <a:xfrm>
            <a:off x="7027863" y="49593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20" name="文字方塊 47"/>
          <p:cNvSpPr txBox="1">
            <a:spLocks noChangeArrowheads="1"/>
          </p:cNvSpPr>
          <p:nvPr/>
        </p:nvSpPr>
        <p:spPr bwMode="auto">
          <a:xfrm>
            <a:off x="3081338" y="742950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1" name="文字方塊 47"/>
          <p:cNvSpPr txBox="1">
            <a:spLocks noChangeArrowheads="1"/>
          </p:cNvSpPr>
          <p:nvPr/>
        </p:nvSpPr>
        <p:spPr bwMode="auto">
          <a:xfrm>
            <a:off x="5656263" y="742950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2" name="文字方塊 47"/>
          <p:cNvSpPr txBox="1">
            <a:spLocks noChangeArrowheads="1"/>
          </p:cNvSpPr>
          <p:nvPr/>
        </p:nvSpPr>
        <p:spPr bwMode="auto">
          <a:xfrm>
            <a:off x="3046413" y="3635375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3" name="文字方塊 47"/>
          <p:cNvSpPr txBox="1">
            <a:spLocks noChangeArrowheads="1"/>
          </p:cNvSpPr>
          <p:nvPr/>
        </p:nvSpPr>
        <p:spPr bwMode="auto">
          <a:xfrm>
            <a:off x="5621338" y="3635375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33350" y="788988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12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4643438" y="833438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4610100" y="3713163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28" name="文字方塊 47"/>
          <p:cNvSpPr txBox="1">
            <a:spLocks noChangeArrowheads="1"/>
          </p:cNvSpPr>
          <p:nvPr/>
        </p:nvSpPr>
        <p:spPr bwMode="auto">
          <a:xfrm>
            <a:off x="180975" y="2768600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29" name="文字方塊 47"/>
          <p:cNvSpPr txBox="1">
            <a:spLocks noChangeArrowheads="1"/>
          </p:cNvSpPr>
          <p:nvPr/>
        </p:nvSpPr>
        <p:spPr bwMode="auto">
          <a:xfrm>
            <a:off x="173038" y="5741988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0" name="文字方塊 47"/>
          <p:cNvSpPr txBox="1">
            <a:spLocks noChangeArrowheads="1"/>
          </p:cNvSpPr>
          <p:nvPr/>
        </p:nvSpPr>
        <p:spPr bwMode="auto">
          <a:xfrm>
            <a:off x="7008813" y="5800725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1" name="文字方塊 47"/>
          <p:cNvSpPr txBox="1">
            <a:spLocks noChangeArrowheads="1"/>
          </p:cNvSpPr>
          <p:nvPr/>
        </p:nvSpPr>
        <p:spPr bwMode="auto">
          <a:xfrm>
            <a:off x="7051675" y="2878138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080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A5429C1-2D48-D64D-97D2-FC584683CB7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84996" name="Group 7"/>
          <p:cNvGrpSpPr>
            <a:grpSpLocks/>
          </p:cNvGrpSpPr>
          <p:nvPr/>
        </p:nvGrpSpPr>
        <p:grpSpPr bwMode="auto">
          <a:xfrm>
            <a:off x="2232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5488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24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8338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0" name="Group 11"/>
          <p:cNvGrpSpPr>
            <a:grpSpLocks/>
          </p:cNvGrpSpPr>
          <p:nvPr/>
        </p:nvGrpSpPr>
        <p:grpSpPr bwMode="auto">
          <a:xfrm>
            <a:off x="4783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9688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50013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34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4" name="Group 18"/>
          <p:cNvGrpSpPr>
            <a:grpSpLocks/>
          </p:cNvGrpSpPr>
          <p:nvPr/>
        </p:nvGrpSpPr>
        <p:grpSpPr bwMode="auto">
          <a:xfrm>
            <a:off x="2249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105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24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24163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8" name="Group 25"/>
          <p:cNvGrpSpPr>
            <a:grpSpLocks/>
          </p:cNvGrpSpPr>
          <p:nvPr/>
        </p:nvGrpSpPr>
        <p:grpSpPr bwMode="auto">
          <a:xfrm>
            <a:off x="4794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02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8738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70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621463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400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164263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6164263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621463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080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57863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432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551613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534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483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316663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83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364288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3676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027363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044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316288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478213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392488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748088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360738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29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259138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417888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298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3214688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3400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40" name="文字方塊 47"/>
          <p:cNvSpPr txBox="1">
            <a:spLocks noChangeArrowheads="1"/>
          </p:cNvSpPr>
          <p:nvPr/>
        </p:nvSpPr>
        <p:spPr bwMode="auto">
          <a:xfrm>
            <a:off x="134938" y="196215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1" name="文字方塊 47"/>
          <p:cNvSpPr txBox="1">
            <a:spLocks noChangeArrowheads="1"/>
          </p:cNvSpPr>
          <p:nvPr/>
        </p:nvSpPr>
        <p:spPr bwMode="auto">
          <a:xfrm>
            <a:off x="134938" y="4959350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2" name="文字方塊 47"/>
          <p:cNvSpPr txBox="1">
            <a:spLocks noChangeArrowheads="1"/>
          </p:cNvSpPr>
          <p:nvPr/>
        </p:nvSpPr>
        <p:spPr bwMode="auto">
          <a:xfrm>
            <a:off x="7027863" y="19621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5043" name="文字方塊 47"/>
          <p:cNvSpPr txBox="1">
            <a:spLocks noChangeArrowheads="1"/>
          </p:cNvSpPr>
          <p:nvPr/>
        </p:nvSpPr>
        <p:spPr bwMode="auto">
          <a:xfrm>
            <a:off x="7027863" y="49593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4" name="文字方塊 47"/>
          <p:cNvSpPr txBox="1">
            <a:spLocks noChangeArrowheads="1"/>
          </p:cNvSpPr>
          <p:nvPr/>
        </p:nvSpPr>
        <p:spPr bwMode="auto">
          <a:xfrm>
            <a:off x="3081338" y="742950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5" name="文字方塊 47"/>
          <p:cNvSpPr txBox="1">
            <a:spLocks noChangeArrowheads="1"/>
          </p:cNvSpPr>
          <p:nvPr/>
        </p:nvSpPr>
        <p:spPr bwMode="auto">
          <a:xfrm>
            <a:off x="5656263" y="742950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6" name="文字方塊 47"/>
          <p:cNvSpPr txBox="1">
            <a:spLocks noChangeArrowheads="1"/>
          </p:cNvSpPr>
          <p:nvPr/>
        </p:nvSpPr>
        <p:spPr bwMode="auto">
          <a:xfrm>
            <a:off x="3046413" y="3635375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7" name="文字方塊 47"/>
          <p:cNvSpPr txBox="1">
            <a:spLocks noChangeArrowheads="1"/>
          </p:cNvSpPr>
          <p:nvPr/>
        </p:nvSpPr>
        <p:spPr bwMode="auto">
          <a:xfrm>
            <a:off x="5621338" y="3635375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33350" y="788988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12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4643438" y="833438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4610100" y="3713163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52" name="文字方塊 47"/>
          <p:cNvSpPr txBox="1">
            <a:spLocks noChangeArrowheads="1"/>
          </p:cNvSpPr>
          <p:nvPr/>
        </p:nvSpPr>
        <p:spPr bwMode="auto">
          <a:xfrm>
            <a:off x="180975" y="2768600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3" name="文字方塊 47"/>
          <p:cNvSpPr txBox="1">
            <a:spLocks noChangeArrowheads="1"/>
          </p:cNvSpPr>
          <p:nvPr/>
        </p:nvSpPr>
        <p:spPr bwMode="auto">
          <a:xfrm>
            <a:off x="173038" y="5741988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4" name="文字方塊 47"/>
          <p:cNvSpPr txBox="1">
            <a:spLocks noChangeArrowheads="1"/>
          </p:cNvSpPr>
          <p:nvPr/>
        </p:nvSpPr>
        <p:spPr bwMode="auto">
          <a:xfrm>
            <a:off x="7008813" y="5800725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5" name="文字方塊 47"/>
          <p:cNvSpPr txBox="1">
            <a:spLocks noChangeArrowheads="1"/>
          </p:cNvSpPr>
          <p:nvPr/>
        </p:nvSpPr>
        <p:spPr bwMode="auto">
          <a:xfrm>
            <a:off x="7051675" y="2878138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9963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85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Confusion Matrix for Tabulation of Two-Class Classification Results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0B526-9514-DC4D-A1ED-D31A751C8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9" y="1750666"/>
            <a:ext cx="4502276" cy="4478071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8EAF8248-1688-084E-8F22-A7FE5BDB33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6650" y="3142456"/>
          <a:ext cx="29781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1" name="Equation" r:id="rId4" imgW="1574800" imgH="355600" progId="Equation.3">
                  <p:embed/>
                </p:oleObj>
              </mc:Choice>
              <mc:Fallback>
                <p:oleObj name="Equation" r:id="rId4" imgW="1574800" imgH="3556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8EAF8248-1688-084E-8F22-A7FE5BDB33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6650" y="3142456"/>
                        <a:ext cx="29781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9F439B2-79F7-854C-A5F0-B957A12DA9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4133056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2" name="Equation" r:id="rId6" imgW="1625600" imgH="355600" progId="Equation.3">
                  <p:embed/>
                </p:oleObj>
              </mc:Choice>
              <mc:Fallback>
                <p:oleObj name="Equation" r:id="rId6" imgW="1625600" imgH="355600" progId="Equation.3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9F439B2-79F7-854C-A5F0-B957A12DA9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133056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40CBB13B-0002-BE4C-ADBA-6F936A4D05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2134394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3" name="方程式" r:id="rId8" imgW="1688367" imgH="355446" progId="Equation.3">
                  <p:embed/>
                </p:oleObj>
              </mc:Choice>
              <mc:Fallback>
                <p:oleObj name="方程式" r:id="rId8" imgW="1688367" imgH="355446" progId="Equation.3">
                  <p:embed/>
                  <p:pic>
                    <p:nvPicPr>
                      <p:cNvPr id="10" name="Object 4">
                        <a:extLst>
                          <a:ext uri="{FF2B5EF4-FFF2-40B4-BE49-F238E27FC236}">
                            <a16:creationId xmlns:a16="http://schemas.microsoft.com/office/drawing/2014/main" id="{40CBB13B-0002-BE4C-ADBA-6F936A4D05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134394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4ADB1A2D-3205-854F-B6B3-09F597F204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48225" y="5199856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4" name="Equation" r:id="rId10" imgW="1117600" imgH="330200" progId="Equation.3">
                  <p:embed/>
                </p:oleObj>
              </mc:Choice>
              <mc:Fallback>
                <p:oleObj name="Equation" r:id="rId10" imgW="1117600" imgH="330200" progId="Equation.3">
                  <p:embed/>
                  <p:pic>
                    <p:nvPicPr>
                      <p:cNvPr id="11" name="Object 5">
                        <a:extLst>
                          <a:ext uri="{FF2B5EF4-FFF2-40B4-BE49-F238E27FC236}">
                            <a16:creationId xmlns:a16="http://schemas.microsoft.com/office/drawing/2014/main" id="{4ADB1A2D-3205-854F-B6B3-09F597F204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8225" y="5199856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56543343-D000-9342-ACB5-A0507788BD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8188" y="5199856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5" name="Equation" r:id="rId12" imgW="977900" imgH="355600" progId="Equation.3">
                  <p:embed/>
                </p:oleObj>
              </mc:Choice>
              <mc:Fallback>
                <p:oleObj name="Equation" r:id="rId12" imgW="977900" imgH="355600" progId="Equation.3">
                  <p:embed/>
                  <p:pic>
                    <p:nvPicPr>
                      <p:cNvPr id="12" name="Object 6">
                        <a:extLst>
                          <a:ext uri="{FF2B5EF4-FFF2-40B4-BE49-F238E27FC236}">
                            <a16:creationId xmlns:a16="http://schemas.microsoft.com/office/drawing/2014/main" id="{56543343-D000-9342-ACB5-A0507788BD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188" y="5199856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16751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86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Models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Heterogeneous Ensemble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E12D6-D8AA-4644-9688-BFB76B9C58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"/>
          <a:stretch/>
        </p:blipFill>
        <p:spPr>
          <a:xfrm>
            <a:off x="1299703" y="1255416"/>
            <a:ext cx="6554115" cy="54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094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Sensitivity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Specificity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761327-F48D-CE41-B343-5596996799C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0116" name="Title 1"/>
          <p:cNvSpPr txBox="1">
            <a:spLocks/>
          </p:cNvSpPr>
          <p:nvPr/>
        </p:nvSpPr>
        <p:spPr bwMode="auto">
          <a:xfrm>
            <a:off x="3995738" y="404813"/>
            <a:ext cx="4968875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=True Positive Rate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72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4F81BD"/>
                </a:solidFill>
                <a:ea typeface="標楷體" charset="-120"/>
              </a:rPr>
              <a:t>=True Negative Rate</a:t>
            </a:r>
          </a:p>
        </p:txBody>
      </p:sp>
    </p:spTree>
    <p:extLst>
      <p:ext uri="{BB962C8B-B14F-4D97-AF65-F5344CB8AC3E}">
        <p14:creationId xmlns:p14="http://schemas.microsoft.com/office/powerpoint/2010/main" val="21146030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88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12EC93-612D-574B-85C5-73618074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6829"/>
            <a:ext cx="8740775" cy="525082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Simple split </a:t>
            </a:r>
            <a:r>
              <a:rPr lang="en-US" altLang="zh-TW" sz="2800" dirty="0">
                <a:latin typeface="Calibri" charset="0"/>
                <a:ea typeface="新細明體" charset="-120"/>
              </a:rPr>
              <a:t>(or holdout or test sample estimation) </a:t>
            </a: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Split the data into 2 mutually exclusive 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400" dirty="0">
                <a:latin typeface="Calibri" charset="0"/>
                <a:ea typeface="新細明體" charset="-120"/>
              </a:rPr>
              <a:t>training (~70%) and testing (30%)</a:t>
            </a:r>
          </a:p>
          <a:p>
            <a:pPr lvl="1" eaLnBrk="1" hangingPunct="1"/>
            <a:endParaRPr lang="en-US" altLang="zh-TW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For ANN, the data is split into three sub-sets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000" dirty="0">
                <a:latin typeface="Calibri" charset="0"/>
                <a:ea typeface="新細明體" charset="-120"/>
              </a:rPr>
              <a:t>(training [~60%], validation [~20%], testing [~20%])</a:t>
            </a: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132C6-E9F2-7C41-9063-0FDF47F4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4" y="2780928"/>
            <a:ext cx="8593376" cy="27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490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89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-Fold Cross-Validation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8E475-69EA-BE43-8DDF-CA106D30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1" y="2204864"/>
            <a:ext cx="8768467" cy="30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61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664856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37337859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1" y="44624"/>
            <a:ext cx="8784977" cy="1152128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Area under the ROC curve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38973-BC41-A747-841C-8D9C6207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54" y="1335360"/>
            <a:ext cx="54229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303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群組 36"/>
          <p:cNvGrpSpPr>
            <a:grpSpLocks/>
          </p:cNvGrpSpPr>
          <p:nvPr/>
        </p:nvGrpSpPr>
        <p:grpSpPr bwMode="auto">
          <a:xfrm>
            <a:off x="0" y="331788"/>
            <a:ext cx="4394200" cy="4033837"/>
            <a:chOff x="0" y="331788"/>
            <a:chExt cx="4394200" cy="4033837"/>
          </a:xfrm>
        </p:grpSpPr>
        <p:sp>
          <p:nvSpPr>
            <p:cNvPr id="39" name="矩形 38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1155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6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7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8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9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0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0" name="直線接點 49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67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68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9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70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71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1172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11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DF1987-01EA-1346-BBCF-F5314ED18BB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1140" name="Object 2"/>
          <p:cNvGraphicFramePr>
            <a:graphicFrameLocks noChangeAspect="1"/>
          </p:cNvGraphicFramePr>
          <p:nvPr/>
        </p:nvGraphicFramePr>
        <p:xfrm>
          <a:off x="4943475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9" name="方程式" r:id="rId3" imgW="1866090" imgH="393529" progId="Equation.3">
                  <p:embed/>
                </p:oleObj>
              </mc:Choice>
              <mc:Fallback>
                <p:oleObj name="方程式" r:id="rId3" imgW="1866090" imgH="393529" progId="Equation.3">
                  <p:embed/>
                  <p:pic>
                    <p:nvPicPr>
                      <p:cNvPr id="9114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3"/>
          <p:cNvGraphicFramePr>
            <a:graphicFrameLocks noChangeAspect="1"/>
          </p:cNvGraphicFramePr>
          <p:nvPr/>
        </p:nvGraphicFramePr>
        <p:xfrm>
          <a:off x="4951413" y="1911350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0" name="Equation" r:id="rId5" imgW="1625600" imgH="355600" progId="Equation.3">
                  <p:embed/>
                </p:oleObj>
              </mc:Choice>
              <mc:Fallback>
                <p:oleObj name="Equation" r:id="rId5" imgW="1625600" imgH="355600" progId="Equation.3">
                  <p:embed/>
                  <p:pic>
                    <p:nvPicPr>
                      <p:cNvPr id="9114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413" y="1911350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4"/>
          <p:cNvGraphicFramePr>
            <a:graphicFrameLocks noChangeAspect="1"/>
          </p:cNvGraphicFramePr>
          <p:nvPr/>
        </p:nvGraphicFramePr>
        <p:xfrm>
          <a:off x="4870450" y="227013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1" name="方程式" r:id="rId7" imgW="1688367" imgH="355446" progId="Equation.3">
                  <p:embed/>
                </p:oleObj>
              </mc:Choice>
              <mc:Fallback>
                <p:oleObj name="方程式" r:id="rId7" imgW="1688367" imgH="355446" progId="Equation.3">
                  <p:embed/>
                  <p:pic>
                    <p:nvPicPr>
                      <p:cNvPr id="911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450" y="227013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" name="Object 5"/>
          <p:cNvGraphicFramePr>
            <a:graphicFrameLocks noChangeAspect="1"/>
          </p:cNvGraphicFramePr>
          <p:nvPr/>
        </p:nvGraphicFramePr>
        <p:xfrm>
          <a:off x="4941888" y="2814638"/>
          <a:ext cx="17827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2" name="Equation" r:id="rId9" imgW="1117600" imgH="330200" progId="Equation.3">
                  <p:embed/>
                </p:oleObj>
              </mc:Choice>
              <mc:Fallback>
                <p:oleObj name="Equation" r:id="rId9" imgW="1117600" imgH="330200" progId="Equation.3">
                  <p:embed/>
                  <p:pic>
                    <p:nvPicPr>
                      <p:cNvPr id="911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2814638"/>
                        <a:ext cx="178276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4" name="Object 6"/>
          <p:cNvGraphicFramePr>
            <a:graphicFrameLocks noChangeAspect="1"/>
          </p:cNvGraphicFramePr>
          <p:nvPr/>
        </p:nvGraphicFramePr>
        <p:xfrm>
          <a:off x="7073900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3" name="Equation" r:id="rId11" imgW="977900" imgH="355600" progId="Equation.3">
                  <p:embed/>
                </p:oleObj>
              </mc:Choice>
              <mc:Fallback>
                <p:oleObj name="Equation" r:id="rId11" imgW="977900" imgH="355600" progId="Equation.3">
                  <p:embed/>
                  <p:pic>
                    <p:nvPicPr>
                      <p:cNvPr id="911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3900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5" name="Object 2"/>
          <p:cNvGraphicFramePr>
            <a:graphicFrameLocks noChangeAspect="1"/>
          </p:cNvGraphicFramePr>
          <p:nvPr/>
        </p:nvGraphicFramePr>
        <p:xfrm>
          <a:off x="368300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4" name="方程式" r:id="rId13" imgW="2641600" imgH="393700" progId="Equation.3">
                  <p:embed/>
                </p:oleObj>
              </mc:Choice>
              <mc:Fallback>
                <p:oleObj name="方程式" r:id="rId13" imgW="2641600" imgH="393700" progId="Equation.3">
                  <p:embed/>
                  <p:pic>
                    <p:nvPicPr>
                      <p:cNvPr id="9114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6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544888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7" name="Object 2"/>
          <p:cNvGraphicFramePr>
            <a:graphicFrameLocks noChangeAspect="1"/>
          </p:cNvGraphicFramePr>
          <p:nvPr/>
        </p:nvGraphicFramePr>
        <p:xfrm>
          <a:off x="306388" y="5675313"/>
          <a:ext cx="286067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5" name="方程式" r:id="rId16" imgW="1955800" imgH="393700" progId="Equation.3">
                  <p:embed/>
                </p:oleObj>
              </mc:Choice>
              <mc:Fallback>
                <p:oleObj name="方程式" r:id="rId16" imgW="1955800" imgH="393700" progId="Equation.3">
                  <p:embed/>
                  <p:pic>
                    <p:nvPicPr>
                      <p:cNvPr id="9114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5675313"/>
                        <a:ext cx="2860675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8" name="Object 3"/>
          <p:cNvGraphicFramePr>
            <a:graphicFrameLocks noChangeAspect="1"/>
          </p:cNvGraphicFramePr>
          <p:nvPr/>
        </p:nvGraphicFramePr>
        <p:xfrm>
          <a:off x="287338" y="5076825"/>
          <a:ext cx="38750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6" name="方程式" r:id="rId18" imgW="2705100" imgH="393700" progId="Equation.3">
                  <p:embed/>
                </p:oleObj>
              </mc:Choice>
              <mc:Fallback>
                <p:oleObj name="方程式" r:id="rId18" imgW="2705100" imgH="393700" progId="Equation.3">
                  <p:embed/>
                  <p:pic>
                    <p:nvPicPr>
                      <p:cNvPr id="911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5076825"/>
                        <a:ext cx="3875087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9" name="Object 2"/>
          <p:cNvGraphicFramePr>
            <a:graphicFrameLocks noChangeAspect="1"/>
          </p:cNvGraphicFramePr>
          <p:nvPr/>
        </p:nvGraphicFramePr>
        <p:xfrm>
          <a:off x="296863" y="6203950"/>
          <a:ext cx="4165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7" name="Equation" r:id="rId20" imgW="2857500" imgH="393700" progId="Equation.3">
                  <p:embed/>
                </p:oleObj>
              </mc:Choice>
              <mc:Fallback>
                <p:oleObj name="Equation" r:id="rId20" imgW="2857500" imgH="393700" progId="Equation.3">
                  <p:embed/>
                  <p:pic>
                    <p:nvPicPr>
                      <p:cNvPr id="911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3" y="6203950"/>
                        <a:ext cx="416560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2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766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群組 33"/>
          <p:cNvGrpSpPr>
            <a:grpSpLocks/>
          </p:cNvGrpSpPr>
          <p:nvPr/>
        </p:nvGrpSpPr>
        <p:grpSpPr bwMode="auto">
          <a:xfrm>
            <a:off x="0" y="331788"/>
            <a:ext cx="4394200" cy="4033837"/>
            <a:chOff x="0" y="331788"/>
            <a:chExt cx="4394200" cy="4033837"/>
          </a:xfrm>
        </p:grpSpPr>
        <p:sp>
          <p:nvSpPr>
            <p:cNvPr id="35" name="矩形 34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2176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7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8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79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0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1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49" name="直線接點 48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88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89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0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91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2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2193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21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3EF497A-D43E-7A4A-A4E3-79CCA30C2F4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4943475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7" name="方程式" r:id="rId3" imgW="1866090" imgH="393529" progId="Equation.3">
                  <p:embed/>
                </p:oleObj>
              </mc:Choice>
              <mc:Fallback>
                <p:oleObj name="方程式" r:id="rId3" imgW="1866090" imgH="393529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6"/>
          <p:cNvGraphicFramePr>
            <a:graphicFrameLocks noChangeAspect="1"/>
          </p:cNvGraphicFramePr>
          <p:nvPr/>
        </p:nvGraphicFramePr>
        <p:xfrm>
          <a:off x="7073900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8" name="Equation" r:id="rId5" imgW="977900" imgH="355600" progId="Equation.3">
                  <p:embed/>
                </p:oleObj>
              </mc:Choice>
              <mc:Fallback>
                <p:oleObj name="Equation" r:id="rId5" imgW="977900" imgH="355600" progId="Equation.3">
                  <p:embed/>
                  <p:pic>
                    <p:nvPicPr>
                      <p:cNvPr id="9216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3900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2"/>
          <p:cNvGraphicFramePr>
            <a:graphicFrameLocks noChangeAspect="1"/>
          </p:cNvGraphicFramePr>
          <p:nvPr/>
        </p:nvGraphicFramePr>
        <p:xfrm>
          <a:off x="368300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9" name="Equation" r:id="rId7" imgW="2641600" imgH="393700" progId="Equation.3">
                  <p:embed/>
                </p:oleObj>
              </mc:Choice>
              <mc:Fallback>
                <p:oleObj name="Equation" r:id="rId7" imgW="2641600" imgH="393700" progId="Equation.3">
                  <p:embed/>
                  <p:pic>
                    <p:nvPicPr>
                      <p:cNvPr id="921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6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544888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文字方塊 35"/>
          <p:cNvSpPr txBox="1">
            <a:spLocks noChangeArrowheads="1"/>
          </p:cNvSpPr>
          <p:nvPr/>
        </p:nvSpPr>
        <p:spPr bwMode="auto">
          <a:xfrm>
            <a:off x="319088" y="5018088"/>
            <a:ext cx="33448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Sensitivity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Recall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TP / (TP + FN)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900113" y="273050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170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10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955675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253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群組 39"/>
          <p:cNvGrpSpPr>
            <a:grpSpLocks/>
          </p:cNvGrpSpPr>
          <p:nvPr/>
        </p:nvGrpSpPr>
        <p:grpSpPr bwMode="auto">
          <a:xfrm>
            <a:off x="0" y="331788"/>
            <a:ext cx="4394200" cy="4033837"/>
            <a:chOff x="0" y="331788"/>
            <a:chExt cx="4394200" cy="4033837"/>
          </a:xfrm>
        </p:grpSpPr>
        <p:sp>
          <p:nvSpPr>
            <p:cNvPr id="41" name="矩形 40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3200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1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2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3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4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5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2" name="直線接點 51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12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3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4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5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6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3217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31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6C5AA22-C578-A645-9E2E-165FC581602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3188" name="Object 3"/>
          <p:cNvGraphicFramePr>
            <a:graphicFrameLocks noChangeAspect="1"/>
          </p:cNvGraphicFramePr>
          <p:nvPr/>
        </p:nvGraphicFramePr>
        <p:xfrm>
          <a:off x="4662488" y="1874838"/>
          <a:ext cx="366395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1" name="方程式" r:id="rId3" imgW="1930400" imgH="393700" progId="Equation.3">
                  <p:embed/>
                </p:oleObj>
              </mc:Choice>
              <mc:Fallback>
                <p:oleObj name="方程式" r:id="rId3" imgW="1930400" imgH="393700" progId="Equation.3">
                  <p:embed/>
                  <p:pic>
                    <p:nvPicPr>
                      <p:cNvPr id="9318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488" y="1874838"/>
                        <a:ext cx="366395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18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544888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90" name="Object 3"/>
          <p:cNvGraphicFramePr>
            <a:graphicFrameLocks noChangeAspect="1"/>
          </p:cNvGraphicFramePr>
          <p:nvPr/>
        </p:nvGraphicFramePr>
        <p:xfrm>
          <a:off x="287338" y="5815013"/>
          <a:ext cx="361632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2" name="方程式" r:id="rId6" imgW="2705100" imgH="393700" progId="Equation.3">
                  <p:embed/>
                </p:oleObj>
              </mc:Choice>
              <mc:Fallback>
                <p:oleObj name="方程式" r:id="rId6" imgW="2705100" imgH="393700" progId="Equation.3">
                  <p:embed/>
                  <p:pic>
                    <p:nvPicPr>
                      <p:cNvPr id="931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5815013"/>
                        <a:ext cx="361632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2"/>
          <p:cNvGraphicFramePr>
            <a:graphicFrameLocks noChangeAspect="1"/>
          </p:cNvGraphicFramePr>
          <p:nvPr/>
        </p:nvGraphicFramePr>
        <p:xfrm>
          <a:off x="269875" y="6315075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3" name="Equation" r:id="rId8" imgW="2857500" imgH="393700" progId="Equation.3">
                  <p:embed/>
                </p:oleObj>
              </mc:Choice>
              <mc:Fallback>
                <p:oleObj name="Equation" r:id="rId8" imgW="2857500" imgH="393700" progId="Equation.3">
                  <p:embed/>
                  <p:pic>
                    <p:nvPicPr>
                      <p:cNvPr id="931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" y="6315075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2" name="文字方塊 35"/>
          <p:cNvSpPr txBox="1">
            <a:spLocks noChangeArrowheads="1"/>
          </p:cNvSpPr>
          <p:nvPr/>
        </p:nvSpPr>
        <p:spPr bwMode="auto">
          <a:xfrm>
            <a:off x="209550" y="4379913"/>
            <a:ext cx="33448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(TN+ FP)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2252663" y="300038"/>
            <a:ext cx="1336675" cy="417671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3194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10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sp>
        <p:nvSpPr>
          <p:cNvPr id="64" name="圓角矩形 63"/>
          <p:cNvSpPr/>
          <p:nvPr/>
        </p:nvSpPr>
        <p:spPr>
          <a:xfrm>
            <a:off x="2306638" y="2708275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7656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群組 34"/>
          <p:cNvGrpSpPr>
            <a:grpSpLocks/>
          </p:cNvGrpSpPr>
          <p:nvPr/>
        </p:nvGrpSpPr>
        <p:grpSpPr bwMode="auto">
          <a:xfrm>
            <a:off x="0" y="331788"/>
            <a:ext cx="4394200" cy="4033837"/>
            <a:chOff x="0" y="331788"/>
            <a:chExt cx="4394200" cy="4033837"/>
          </a:xfrm>
        </p:grpSpPr>
        <p:sp>
          <p:nvSpPr>
            <p:cNvPr id="36" name="矩形 35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4228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29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30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1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2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3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1" name="直線接點 50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240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1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2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3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4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4245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42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C5B584B-BCCF-6147-A319-477AB2FD27E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4212" name="Object 5"/>
          <p:cNvGraphicFramePr>
            <a:graphicFrameLocks noChangeAspect="1"/>
          </p:cNvGraphicFramePr>
          <p:nvPr/>
        </p:nvGraphicFramePr>
        <p:xfrm>
          <a:off x="5464175" y="1208088"/>
          <a:ext cx="1798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5" name="Equation" r:id="rId3" imgW="1117600" imgH="330200" progId="Equation.3">
                  <p:embed/>
                </p:oleObj>
              </mc:Choice>
              <mc:Fallback>
                <p:oleObj name="Equation" r:id="rId3" imgW="1117600" imgH="330200" progId="Equation.3">
                  <p:embed/>
                  <p:pic>
                    <p:nvPicPr>
                      <p:cNvPr id="942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4175" y="1208088"/>
                        <a:ext cx="1798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6"/>
          <p:cNvGraphicFramePr>
            <a:graphicFrameLocks noChangeAspect="1"/>
          </p:cNvGraphicFramePr>
          <p:nvPr/>
        </p:nvGraphicFramePr>
        <p:xfrm>
          <a:off x="5189538" y="3387725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6" name="Equation" r:id="rId5" imgW="977900" imgH="355600" progId="Equation.3">
                  <p:embed/>
                </p:oleObj>
              </mc:Choice>
              <mc:Fallback>
                <p:oleObj name="Equation" r:id="rId5" imgW="977900" imgH="355600" progId="Equation.3">
                  <p:embed/>
                  <p:pic>
                    <p:nvPicPr>
                      <p:cNvPr id="942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9538" y="3387725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4" name="文字方塊 35"/>
          <p:cNvSpPr txBox="1">
            <a:spLocks noChangeArrowheads="1"/>
          </p:cNvSpPr>
          <p:nvPr/>
        </p:nvSpPr>
        <p:spPr bwMode="auto">
          <a:xfrm>
            <a:off x="4359275" y="4011613"/>
            <a:ext cx="46069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6600"/>
                </a:solidFill>
                <a:latin typeface="Arial" charset="0"/>
              </a:rPr>
              <a:t>F1 score (F-score)(F-measure)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24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24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24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4215" name="文字方塊 36"/>
          <p:cNvSpPr txBox="1">
            <a:spLocks noChangeArrowheads="1"/>
          </p:cNvSpPr>
          <p:nvPr/>
        </p:nvSpPr>
        <p:spPr bwMode="auto">
          <a:xfrm>
            <a:off x="4438650" y="300038"/>
            <a:ext cx="4681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4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4216" name="文字方塊 38"/>
          <p:cNvSpPr txBox="1">
            <a:spLocks noChangeArrowheads="1"/>
          </p:cNvSpPr>
          <p:nvPr/>
        </p:nvSpPr>
        <p:spPr bwMode="auto">
          <a:xfrm>
            <a:off x="4446588" y="1773238"/>
            <a:ext cx="46402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4217" name="Object 6"/>
          <p:cNvGraphicFramePr>
            <a:graphicFrameLocks noChangeAspect="1"/>
          </p:cNvGraphicFramePr>
          <p:nvPr/>
        </p:nvGraphicFramePr>
        <p:xfrm>
          <a:off x="4594225" y="599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7" name="Equation" r:id="rId7" imgW="1612900" imgH="419100" progId="Equation.3">
                  <p:embed/>
                </p:oleObj>
              </mc:Choice>
              <mc:Fallback>
                <p:oleObj name="Equation" r:id="rId7" imgW="1612900" imgH="419100" progId="Equation.3">
                  <p:embed/>
                  <p:pic>
                    <p:nvPicPr>
                      <p:cNvPr id="942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4225" y="599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圓角矩形 39"/>
          <p:cNvSpPr/>
          <p:nvPr/>
        </p:nvSpPr>
        <p:spPr>
          <a:xfrm>
            <a:off x="0" y="1296988"/>
            <a:ext cx="4189413" cy="1309687"/>
          </a:xfrm>
          <a:prstGeom prst="roundRect">
            <a:avLst/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900113" y="273050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4220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sp>
        <p:nvSpPr>
          <p:cNvPr id="35" name="圓角矩形 40"/>
          <p:cNvSpPr/>
          <p:nvPr/>
        </p:nvSpPr>
        <p:spPr>
          <a:xfrm>
            <a:off x="4373563" y="1835150"/>
            <a:ext cx="4770437" cy="2163763"/>
          </a:xfrm>
          <a:prstGeom prst="roundRect">
            <a:avLst>
              <a:gd name="adj" fmla="val 5031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圓角矩形 39"/>
          <p:cNvSpPr/>
          <p:nvPr/>
        </p:nvSpPr>
        <p:spPr>
          <a:xfrm>
            <a:off x="4354513" y="273050"/>
            <a:ext cx="4789487" cy="1482725"/>
          </a:xfrm>
          <a:prstGeom prst="roundRect">
            <a:avLst>
              <a:gd name="adj" fmla="val 11380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955675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180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92333F-EF89-1F46-93CA-50D91EA38B6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5235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3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5236" name="群組 58"/>
          <p:cNvGrpSpPr>
            <a:grpSpLocks/>
          </p:cNvGrpSpPr>
          <p:nvPr/>
        </p:nvGrpSpPr>
        <p:grpSpPr bwMode="auto">
          <a:xfrm>
            <a:off x="366713" y="174625"/>
            <a:ext cx="2417762" cy="2617788"/>
            <a:chOff x="367239" y="365963"/>
            <a:chExt cx="2416895" cy="2617997"/>
          </a:xfrm>
        </p:grpSpPr>
        <p:sp>
          <p:nvSpPr>
            <p:cNvPr id="95256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5257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41" y="1285979"/>
                <a:ext cx="815682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41" y="2117895"/>
                <a:ext cx="815682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3427" y="1285979"/>
                <a:ext cx="817270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3427" y="2117895"/>
                <a:ext cx="817270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5262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3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4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5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6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5237" name="文字方塊 47"/>
          <p:cNvSpPr txBox="1">
            <a:spLocks noChangeArrowheads="1"/>
          </p:cNvSpPr>
          <p:nvPr/>
        </p:nvSpPr>
        <p:spPr bwMode="auto">
          <a:xfrm>
            <a:off x="287338" y="2863850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8" name="文字方塊 47"/>
          <p:cNvSpPr txBox="1">
            <a:spLocks noChangeArrowheads="1"/>
          </p:cNvSpPr>
          <p:nvPr/>
        </p:nvSpPr>
        <p:spPr bwMode="auto">
          <a:xfrm>
            <a:off x="287338" y="3300413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9" name="文字方塊 47"/>
          <p:cNvSpPr txBox="1">
            <a:spLocks noChangeArrowheads="1"/>
          </p:cNvSpPr>
          <p:nvPr/>
        </p:nvSpPr>
        <p:spPr bwMode="auto">
          <a:xfrm>
            <a:off x="287338" y="3709988"/>
            <a:ext cx="2278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0" name="文字方塊 47"/>
          <p:cNvSpPr txBox="1">
            <a:spLocks noChangeArrowheads="1"/>
          </p:cNvSpPr>
          <p:nvPr/>
        </p:nvSpPr>
        <p:spPr bwMode="auto">
          <a:xfrm>
            <a:off x="287338" y="4624388"/>
            <a:ext cx="369728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1" name="文字方塊 47"/>
          <p:cNvSpPr txBox="1">
            <a:spLocks noChangeArrowheads="1"/>
          </p:cNvSpPr>
          <p:nvPr/>
        </p:nvSpPr>
        <p:spPr bwMode="auto">
          <a:xfrm>
            <a:off x="287338" y="5794375"/>
            <a:ext cx="2251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5242" name="Object 5"/>
          <p:cNvGraphicFramePr>
            <a:graphicFrameLocks noChangeAspect="1"/>
          </p:cNvGraphicFramePr>
          <p:nvPr/>
        </p:nvGraphicFramePr>
        <p:xfrm>
          <a:off x="2390775" y="3987800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7" name="Equation" r:id="rId4" imgW="1117600" imgH="330200" progId="Equation.3">
                  <p:embed/>
                </p:oleObj>
              </mc:Choice>
              <mc:Fallback>
                <p:oleObj name="Equation" r:id="rId4" imgW="1117600" imgH="330200" progId="Equation.3">
                  <p:embed/>
                  <p:pic>
                    <p:nvPicPr>
                      <p:cNvPr id="95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0775" y="3987800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3" name="Object 6"/>
          <p:cNvGraphicFramePr>
            <a:graphicFrameLocks noChangeAspect="1"/>
          </p:cNvGraphicFramePr>
          <p:nvPr/>
        </p:nvGraphicFramePr>
        <p:xfrm>
          <a:off x="2090738" y="2800350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8" name="Equation" r:id="rId6" imgW="977900" imgH="355600" progId="Equation.3">
                  <p:embed/>
                </p:oleObj>
              </mc:Choice>
              <mc:Fallback>
                <p:oleObj name="Equation" r:id="rId6" imgW="977900" imgH="355600" progId="Equation.3">
                  <p:embed/>
                  <p:pic>
                    <p:nvPicPr>
                      <p:cNvPr id="9524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738" y="2800350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44" name="文字方塊 35"/>
          <p:cNvSpPr txBox="1">
            <a:spLocks noChangeArrowheads="1"/>
          </p:cNvSpPr>
          <p:nvPr/>
        </p:nvSpPr>
        <p:spPr bwMode="auto">
          <a:xfrm>
            <a:off x="6086475" y="4762500"/>
            <a:ext cx="28527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F1 score (F-score)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18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18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5245" name="文字方塊 36"/>
          <p:cNvSpPr txBox="1">
            <a:spLocks noChangeArrowheads="1"/>
          </p:cNvSpPr>
          <p:nvPr/>
        </p:nvSpPr>
        <p:spPr bwMode="auto">
          <a:xfrm>
            <a:off x="4530725" y="3971925"/>
            <a:ext cx="393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0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0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0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6" name="文字方塊 38"/>
          <p:cNvSpPr txBox="1">
            <a:spLocks noChangeArrowheads="1"/>
          </p:cNvSpPr>
          <p:nvPr/>
        </p:nvSpPr>
        <p:spPr bwMode="auto">
          <a:xfrm>
            <a:off x="2946400" y="717550"/>
            <a:ext cx="32480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20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TP / (TP + FN)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5247" name="Object 6"/>
          <p:cNvGraphicFramePr>
            <a:graphicFrameLocks noChangeAspect="1"/>
          </p:cNvGraphicFramePr>
          <p:nvPr/>
        </p:nvGraphicFramePr>
        <p:xfrm>
          <a:off x="3502025" y="472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9" name="方程式" r:id="rId8" imgW="1612900" imgH="419100" progId="Equation.3">
                  <p:embed/>
                </p:oleObj>
              </mc:Choice>
              <mc:Fallback>
                <p:oleObj name="方程式" r:id="rId8" imgW="1612900" imgH="419100" progId="Equation.3">
                  <p:embed/>
                  <p:pic>
                    <p:nvPicPr>
                      <p:cNvPr id="9524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2025" y="472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8" name="Object 4"/>
          <p:cNvGraphicFramePr>
            <a:graphicFrameLocks noChangeAspect="1"/>
          </p:cNvGraphicFramePr>
          <p:nvPr/>
        </p:nvGraphicFramePr>
        <p:xfrm>
          <a:off x="2863850" y="5991225"/>
          <a:ext cx="24717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0" name="方程式" r:id="rId10" imgW="1688367" imgH="355446" progId="Equation.3">
                  <p:embed/>
                </p:oleObj>
              </mc:Choice>
              <mc:Fallback>
                <p:oleObj name="方程式" r:id="rId10" imgW="1688367" imgH="355446" progId="Equation.3">
                  <p:embed/>
                  <p:pic>
                    <p:nvPicPr>
                      <p:cNvPr id="952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850" y="5991225"/>
                        <a:ext cx="24717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9" name="Object 3"/>
          <p:cNvGraphicFramePr>
            <a:graphicFrameLocks noChangeAspect="1"/>
          </p:cNvGraphicFramePr>
          <p:nvPr/>
        </p:nvGraphicFramePr>
        <p:xfrm>
          <a:off x="5500688" y="2798763"/>
          <a:ext cx="3357562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1" name="方程式" r:id="rId12" imgW="2705100" imgH="393700" progId="Equation.3">
                  <p:embed/>
                </p:oleObj>
              </mc:Choice>
              <mc:Fallback>
                <p:oleObj name="方程式" r:id="rId12" imgW="2705100" imgH="393700" progId="Equation.3">
                  <p:embed/>
                  <p:pic>
                    <p:nvPicPr>
                      <p:cNvPr id="9524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2798763"/>
                        <a:ext cx="3357562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50" name="Object 2"/>
          <p:cNvGraphicFramePr>
            <a:graphicFrameLocks noChangeAspect="1"/>
          </p:cNvGraphicFramePr>
          <p:nvPr/>
        </p:nvGraphicFramePr>
        <p:xfrm>
          <a:off x="2025650" y="3289300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2" name="Equation" r:id="rId14" imgW="2857500" imgH="393700" progId="Equation.3">
                  <p:embed/>
                </p:oleObj>
              </mc:Choice>
              <mc:Fallback>
                <p:oleObj name="Equation" r:id="rId14" imgW="2857500" imgH="393700" progId="Equation.3">
                  <p:embed/>
                  <p:pic>
                    <p:nvPicPr>
                      <p:cNvPr id="952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5650" y="3289300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51" name="文字方塊 35"/>
          <p:cNvSpPr txBox="1">
            <a:spLocks noChangeArrowheads="1"/>
          </p:cNvSpPr>
          <p:nvPr/>
        </p:nvSpPr>
        <p:spPr bwMode="auto">
          <a:xfrm>
            <a:off x="6213475" y="731838"/>
            <a:ext cx="2751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(TN + FP)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" name="圓角矩形 40"/>
          <p:cNvSpPr/>
          <p:nvPr/>
        </p:nvSpPr>
        <p:spPr>
          <a:xfrm>
            <a:off x="334963" y="600075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39"/>
          <p:cNvSpPr/>
          <p:nvPr/>
        </p:nvSpPr>
        <p:spPr>
          <a:xfrm>
            <a:off x="265113" y="554038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198438" y="3748088"/>
            <a:ext cx="2122487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圓角矩形 40"/>
          <p:cNvSpPr/>
          <p:nvPr/>
        </p:nvSpPr>
        <p:spPr>
          <a:xfrm>
            <a:off x="219075" y="2870200"/>
            <a:ext cx="1755775" cy="40481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4787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710BBA-B3A0-5F48-BE06-C41D19F27E9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6259" name="文字方塊 32"/>
          <p:cNvSpPr txBox="1">
            <a:spLocks noChangeArrowheads="1"/>
          </p:cNvSpPr>
          <p:nvPr/>
        </p:nvSpPr>
        <p:spPr bwMode="auto">
          <a:xfrm>
            <a:off x="2393950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3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6260" name="群組 58"/>
          <p:cNvGrpSpPr>
            <a:grpSpLocks/>
          </p:cNvGrpSpPr>
          <p:nvPr/>
        </p:nvGrpSpPr>
        <p:grpSpPr bwMode="auto">
          <a:xfrm>
            <a:off x="654050" y="174625"/>
            <a:ext cx="2416175" cy="2617788"/>
            <a:chOff x="367239" y="365963"/>
            <a:chExt cx="2416895" cy="2617997"/>
          </a:xfrm>
        </p:grpSpPr>
        <p:sp>
          <p:nvSpPr>
            <p:cNvPr id="9629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9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51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51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4012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4012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9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2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1" name="文字方塊 47"/>
          <p:cNvSpPr txBox="1">
            <a:spLocks noChangeArrowheads="1"/>
          </p:cNvSpPr>
          <p:nvPr/>
        </p:nvSpPr>
        <p:spPr bwMode="auto">
          <a:xfrm>
            <a:off x="573088" y="2863850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2" name="文字方塊 47"/>
          <p:cNvSpPr txBox="1">
            <a:spLocks noChangeArrowheads="1"/>
          </p:cNvSpPr>
          <p:nvPr/>
        </p:nvSpPr>
        <p:spPr bwMode="auto">
          <a:xfrm>
            <a:off x="573088" y="3300413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3" name="文字方塊 47"/>
          <p:cNvSpPr txBox="1">
            <a:spLocks noChangeArrowheads="1"/>
          </p:cNvSpPr>
          <p:nvPr/>
        </p:nvSpPr>
        <p:spPr bwMode="auto">
          <a:xfrm>
            <a:off x="573088" y="3709988"/>
            <a:ext cx="227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4" name="文字方塊 47"/>
          <p:cNvSpPr txBox="1">
            <a:spLocks noChangeArrowheads="1"/>
          </p:cNvSpPr>
          <p:nvPr/>
        </p:nvSpPr>
        <p:spPr bwMode="auto">
          <a:xfrm>
            <a:off x="573088" y="4624388"/>
            <a:ext cx="36988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5" name="文字方塊 47"/>
          <p:cNvSpPr txBox="1">
            <a:spLocks noChangeArrowheads="1"/>
          </p:cNvSpPr>
          <p:nvPr/>
        </p:nvSpPr>
        <p:spPr bwMode="auto">
          <a:xfrm>
            <a:off x="573088" y="5794375"/>
            <a:ext cx="22526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96266" name="群組 58"/>
          <p:cNvGrpSpPr>
            <a:grpSpLocks/>
          </p:cNvGrpSpPr>
          <p:nvPr/>
        </p:nvGrpSpPr>
        <p:grpSpPr bwMode="auto">
          <a:xfrm>
            <a:off x="4983163" y="177800"/>
            <a:ext cx="2416175" cy="2617788"/>
            <a:chOff x="367239" y="365963"/>
            <a:chExt cx="2416895" cy="2617997"/>
          </a:xfrm>
        </p:grpSpPr>
        <p:sp>
          <p:nvSpPr>
            <p:cNvPr id="9628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B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8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8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8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9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46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154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7" name="文字方塊 47"/>
          <p:cNvSpPr txBox="1">
            <a:spLocks noChangeArrowheads="1"/>
          </p:cNvSpPr>
          <p:nvPr/>
        </p:nvSpPr>
        <p:spPr bwMode="auto">
          <a:xfrm>
            <a:off x="4954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0.50</a:t>
            </a:r>
            <a:endParaRPr lang="zh-TW" altLang="en-US" sz="2000">
              <a:latin typeface="Arial" charset="0"/>
            </a:endParaRPr>
          </a:p>
        </p:txBody>
      </p:sp>
      <p:graphicFrame>
        <p:nvGraphicFramePr>
          <p:cNvPr id="96268" name="Object 6"/>
          <p:cNvGraphicFramePr>
            <a:graphicFrameLocks noChangeAspect="1"/>
          </p:cNvGraphicFramePr>
          <p:nvPr/>
        </p:nvGraphicFramePr>
        <p:xfrm>
          <a:off x="7448550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7"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626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8550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9" name="文字方塊 38"/>
          <p:cNvSpPr txBox="1">
            <a:spLocks noChangeArrowheads="1"/>
          </p:cNvSpPr>
          <p:nvPr/>
        </p:nvSpPr>
        <p:spPr bwMode="auto">
          <a:xfrm>
            <a:off x="4692650" y="4591050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" name="圓角矩形 40"/>
          <p:cNvSpPr/>
          <p:nvPr/>
        </p:nvSpPr>
        <p:spPr>
          <a:xfrm>
            <a:off x="623888" y="600075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39"/>
          <p:cNvSpPr/>
          <p:nvPr/>
        </p:nvSpPr>
        <p:spPr>
          <a:xfrm>
            <a:off x="554038" y="554038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圓角矩形 40"/>
          <p:cNvSpPr/>
          <p:nvPr/>
        </p:nvSpPr>
        <p:spPr>
          <a:xfrm>
            <a:off x="4943475" y="614363"/>
            <a:ext cx="900113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圓角矩形 39"/>
          <p:cNvSpPr/>
          <p:nvPr/>
        </p:nvSpPr>
        <p:spPr>
          <a:xfrm>
            <a:off x="4875213" y="568325"/>
            <a:ext cx="2492375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6274" name="文字方塊 36"/>
          <p:cNvSpPr txBox="1">
            <a:spLocks noChangeArrowheads="1"/>
          </p:cNvSpPr>
          <p:nvPr/>
        </p:nvSpPr>
        <p:spPr bwMode="auto">
          <a:xfrm>
            <a:off x="4659313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6275" name="Object 5"/>
          <p:cNvGraphicFramePr>
            <a:graphicFrameLocks noChangeAspect="1"/>
          </p:cNvGraphicFramePr>
          <p:nvPr/>
        </p:nvGraphicFramePr>
        <p:xfrm>
          <a:off x="7505700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8" name="Equation" r:id="rId6" imgW="1117600" imgH="330200" progId="Equation.3">
                  <p:embed/>
                </p:oleObj>
              </mc:Choice>
              <mc:Fallback>
                <p:oleObj name="Equation" r:id="rId6" imgW="1117600" imgH="330200" progId="Equation.3">
                  <p:embed/>
                  <p:pic>
                    <p:nvPicPr>
                      <p:cNvPr id="962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00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圓角矩形 40"/>
          <p:cNvSpPr/>
          <p:nvPr/>
        </p:nvSpPr>
        <p:spPr>
          <a:xfrm>
            <a:off x="623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圓角矩形 40"/>
          <p:cNvSpPr/>
          <p:nvPr/>
        </p:nvSpPr>
        <p:spPr>
          <a:xfrm>
            <a:off x="4654550" y="4654550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圓角矩形 39"/>
          <p:cNvSpPr/>
          <p:nvPr/>
        </p:nvSpPr>
        <p:spPr>
          <a:xfrm>
            <a:off x="625475" y="3775075"/>
            <a:ext cx="24939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圓角矩形 39"/>
          <p:cNvSpPr/>
          <p:nvPr/>
        </p:nvSpPr>
        <p:spPr>
          <a:xfrm>
            <a:off x="4657725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圓角矩形 40"/>
          <p:cNvSpPr/>
          <p:nvPr/>
        </p:nvSpPr>
        <p:spPr>
          <a:xfrm>
            <a:off x="4914900" y="2889250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圓角矩形 39"/>
          <p:cNvSpPr/>
          <p:nvPr/>
        </p:nvSpPr>
        <p:spPr>
          <a:xfrm>
            <a:off x="4900613" y="3535363"/>
            <a:ext cx="2357437" cy="274637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8746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F107CBC-6835-174D-BD6C-F1A8DFB840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97283" name="群組 58"/>
          <p:cNvGrpSpPr>
            <a:grpSpLocks/>
          </p:cNvGrpSpPr>
          <p:nvPr/>
        </p:nvGrpSpPr>
        <p:grpSpPr bwMode="auto">
          <a:xfrm>
            <a:off x="4983163" y="177800"/>
            <a:ext cx="2416175" cy="2617788"/>
            <a:chOff x="367239" y="365963"/>
            <a:chExt cx="2416895" cy="2617997"/>
          </a:xfrm>
        </p:grpSpPr>
        <p:sp>
          <p:nvSpPr>
            <p:cNvPr id="9731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C’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1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1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2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4" name="文字方塊 47"/>
          <p:cNvSpPr txBox="1">
            <a:spLocks noChangeArrowheads="1"/>
          </p:cNvSpPr>
          <p:nvPr/>
        </p:nvSpPr>
        <p:spPr bwMode="auto">
          <a:xfrm>
            <a:off x="4954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0.86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0.81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0.82</a:t>
            </a:r>
            <a:endParaRPr lang="zh-TW" altLang="en-US" sz="2000">
              <a:latin typeface="Arial" charset="0"/>
            </a:endParaRPr>
          </a:p>
        </p:txBody>
      </p:sp>
      <p:grpSp>
        <p:nvGrpSpPr>
          <p:cNvPr id="97285" name="群組 58"/>
          <p:cNvGrpSpPr>
            <a:grpSpLocks/>
          </p:cNvGrpSpPr>
          <p:nvPr/>
        </p:nvGrpSpPr>
        <p:grpSpPr bwMode="auto">
          <a:xfrm>
            <a:off x="754063" y="166688"/>
            <a:ext cx="2416175" cy="2617787"/>
            <a:chOff x="367239" y="365963"/>
            <a:chExt cx="2416895" cy="2617997"/>
          </a:xfrm>
        </p:grpSpPr>
        <p:sp>
          <p:nvSpPr>
            <p:cNvPr id="9730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0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47" name="矩形 46"/>
              <p:cNvSpPr/>
              <p:nvPr/>
            </p:nvSpPr>
            <p:spPr bwMode="auto">
              <a:xfrm>
                <a:off x="927450" y="1285978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927450" y="2117895"/>
                <a:ext cx="816218" cy="776350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1804011" y="1285978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1804011" y="2117895"/>
                <a:ext cx="816218" cy="7763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0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0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1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6" name="文字方塊 47"/>
          <p:cNvSpPr txBox="1">
            <a:spLocks noChangeArrowheads="1"/>
          </p:cNvSpPr>
          <p:nvPr/>
        </p:nvSpPr>
        <p:spPr bwMode="auto">
          <a:xfrm>
            <a:off x="725488" y="2838450"/>
            <a:ext cx="19383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0.88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0.18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7287" name="文字方塊 32"/>
          <p:cNvSpPr txBox="1">
            <a:spLocks noChangeArrowheads="1"/>
          </p:cNvSpPr>
          <p:nvPr/>
        </p:nvSpPr>
        <p:spPr bwMode="auto">
          <a:xfrm>
            <a:off x="2393950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3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sp>
        <p:nvSpPr>
          <p:cNvPr id="30" name="圓角矩形 40"/>
          <p:cNvSpPr/>
          <p:nvPr/>
        </p:nvSpPr>
        <p:spPr>
          <a:xfrm>
            <a:off x="715963" y="611188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圓角矩形 39"/>
          <p:cNvSpPr/>
          <p:nvPr/>
        </p:nvSpPr>
        <p:spPr>
          <a:xfrm>
            <a:off x="646113" y="565150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40"/>
          <p:cNvSpPr/>
          <p:nvPr/>
        </p:nvSpPr>
        <p:spPr>
          <a:xfrm>
            <a:off x="4941888" y="600075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4872038" y="554038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97292" name="Object 6"/>
          <p:cNvGraphicFramePr>
            <a:graphicFrameLocks noChangeAspect="1"/>
          </p:cNvGraphicFramePr>
          <p:nvPr/>
        </p:nvGraphicFramePr>
        <p:xfrm>
          <a:off x="7448550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1"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729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8550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93" name="文字方塊 38"/>
          <p:cNvSpPr txBox="1">
            <a:spLocks noChangeArrowheads="1"/>
          </p:cNvSpPr>
          <p:nvPr/>
        </p:nvSpPr>
        <p:spPr bwMode="auto">
          <a:xfrm>
            <a:off x="4692650" y="4591050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4" name="文字方塊 36"/>
          <p:cNvSpPr txBox="1">
            <a:spLocks noChangeArrowheads="1"/>
          </p:cNvSpPr>
          <p:nvPr/>
        </p:nvSpPr>
        <p:spPr bwMode="auto">
          <a:xfrm>
            <a:off x="4659313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7295" name="Object 5"/>
          <p:cNvGraphicFramePr>
            <a:graphicFrameLocks noChangeAspect="1"/>
          </p:cNvGraphicFramePr>
          <p:nvPr/>
        </p:nvGraphicFramePr>
        <p:xfrm>
          <a:off x="7505700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2" name="Equation" r:id="rId6" imgW="1117600" imgH="330200" progId="Equation.3">
                  <p:embed/>
                </p:oleObj>
              </mc:Choice>
              <mc:Fallback>
                <p:oleObj name="Equation" r:id="rId6" imgW="1117600" imgH="330200" progId="Equation.3">
                  <p:embed/>
                  <p:pic>
                    <p:nvPicPr>
                      <p:cNvPr id="972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00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圓角矩形 40"/>
          <p:cNvSpPr/>
          <p:nvPr/>
        </p:nvSpPr>
        <p:spPr>
          <a:xfrm>
            <a:off x="4654550" y="4654550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圓角矩形 39"/>
          <p:cNvSpPr/>
          <p:nvPr/>
        </p:nvSpPr>
        <p:spPr>
          <a:xfrm>
            <a:off x="4657725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40"/>
          <p:cNvSpPr/>
          <p:nvPr/>
        </p:nvSpPr>
        <p:spPr>
          <a:xfrm>
            <a:off x="623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圓角矩形 39"/>
          <p:cNvSpPr/>
          <p:nvPr/>
        </p:nvSpPr>
        <p:spPr>
          <a:xfrm>
            <a:off x="614363" y="3498850"/>
            <a:ext cx="2474912" cy="295275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圓角矩形 40"/>
          <p:cNvSpPr/>
          <p:nvPr/>
        </p:nvSpPr>
        <p:spPr>
          <a:xfrm>
            <a:off x="4914900" y="2889250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圓角矩形 39"/>
          <p:cNvSpPr/>
          <p:nvPr/>
        </p:nvSpPr>
        <p:spPr>
          <a:xfrm>
            <a:off x="4921250" y="3525838"/>
            <a:ext cx="2416175" cy="284162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5532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1592796" y="6597352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39"/>
          <a:stretch/>
        </p:blipFill>
        <p:spPr>
          <a:xfrm>
            <a:off x="195796" y="2487081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687740" y="1646086"/>
            <a:ext cx="1810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3253370" y="1646086"/>
            <a:ext cx="2637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6467787" y="1667587"/>
            <a:ext cx="22942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1656488" y="639232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9711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140"/>
          <a:stretch/>
        </p:blipFill>
        <p:spPr>
          <a:xfrm>
            <a:off x="1704942" y="1124744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7200" dirty="0">
                <a:solidFill>
                  <a:srgbClr val="FF0000"/>
                </a:solidFill>
              </a:rPr>
              <a:t>Iris</a:t>
            </a:r>
            <a:r>
              <a:rPr kumimoji="0" lang="en-US" sz="7200" dirty="0">
                <a:solidFill>
                  <a:schemeClr val="accent1"/>
                </a:solidFill>
              </a:rPr>
              <a:t> </a:t>
            </a:r>
            <a:r>
              <a:rPr kumimoji="0" lang="en-US" sz="7200" dirty="0" err="1">
                <a:solidFill>
                  <a:schemeClr val="accent1"/>
                </a:solidFill>
              </a:rPr>
              <a:t>Classfication</a:t>
            </a:r>
            <a:endParaRPr kumimoji="0"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1592796" y="6638767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244280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21320</TotalTime>
  <Words>9086</Words>
  <Application>Microsoft Macintosh PowerPoint</Application>
  <PresentationFormat>On-screen Show (4:3)</PresentationFormat>
  <Paragraphs>1894</Paragraphs>
  <Slides>138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138</vt:i4>
      </vt:variant>
    </vt:vector>
  </HeadingPairs>
  <TitlesOfParts>
    <vt:vector size="155" baseType="lpstr">
      <vt:lpstr>Arial Unicode MS</vt:lpstr>
      <vt:lpstr>標楷體</vt:lpstr>
      <vt:lpstr>標楷體</vt:lpstr>
      <vt:lpstr>Arial</vt:lpstr>
      <vt:lpstr>Calibri</vt:lpstr>
      <vt:lpstr>Courier</vt:lpstr>
      <vt:lpstr>Helvetica Neue</vt:lpstr>
      <vt:lpstr>Marlett</vt:lpstr>
      <vt:lpstr>Tahoma</vt:lpstr>
      <vt:lpstr>Times New Roman</vt:lpstr>
      <vt:lpstr>Wingdings</vt:lpstr>
      <vt:lpstr>Wingdings 2</vt:lpstr>
      <vt:lpstr>Office 佈景主題</vt:lpstr>
      <vt:lpstr>Worksheet</vt:lpstr>
      <vt:lpstr>Equation</vt:lpstr>
      <vt:lpstr>方程式</vt:lpstr>
      <vt:lpstr>SmartDraw</vt:lpstr>
      <vt:lpstr>資料探勘  (Data Mining)</vt:lpstr>
      <vt:lpstr>PowerPoint Presentation</vt:lpstr>
      <vt:lpstr>PowerPoint Presentation</vt:lpstr>
      <vt:lpstr>PowerPoint Presentation</vt:lpstr>
      <vt:lpstr>Supervised Learning: Classification and Prediction</vt:lpstr>
      <vt:lpstr>Outline</vt:lpstr>
      <vt:lpstr>Data Mining Tasks &amp; Methods</vt:lpstr>
      <vt:lpstr>AI, ML, DL</vt:lpstr>
      <vt:lpstr>3 Machine Learning Algorithms</vt:lpstr>
      <vt:lpstr>Machine Learning Models</vt:lpstr>
      <vt:lpstr>Machine Learning (ML) / Deep Learning (DL)</vt:lpstr>
      <vt:lpstr>Scikit-Learn Machine Learning in Python</vt:lpstr>
      <vt:lpstr>Scikit-Learn</vt:lpstr>
      <vt:lpstr>Scikit-Learn Machine Learning Map</vt:lpstr>
      <vt:lpstr>Scikit-Learn Machine Learning Map</vt:lpstr>
      <vt:lpstr>Scikit-Learn Machine Learning Map</vt:lpstr>
      <vt:lpstr>Scikit-Learn Machine Learning Map</vt:lpstr>
      <vt:lpstr>Classification vs. Prediction</vt:lpstr>
      <vt:lpstr>Data Mining Methods: Classification</vt:lpstr>
      <vt:lpstr>Classification Techniques</vt:lpstr>
      <vt:lpstr>Example of Classification</vt:lpstr>
      <vt:lpstr>What Is Prediction?</vt:lpstr>
      <vt:lpstr>Prediction Methods</vt:lpstr>
      <vt:lpstr>Classification and Prediction</vt:lpstr>
      <vt:lpstr>Classification —A Two-Step Process </vt:lpstr>
      <vt:lpstr>Supervised Learning vs.  Unsupervised Learning</vt:lpstr>
      <vt:lpstr>Issues Regarding Classification and Prediction:  Data Preparation</vt:lpstr>
      <vt:lpstr>Issues:  Evaluating Classification and Prediction Methods</vt:lpstr>
      <vt:lpstr>Data Classification Process 1: Learning (Training) Step  (a) Learning: Training data are analyzed by  classification algorithm</vt:lpstr>
      <vt:lpstr>Data Classification Process 2  (b) Classification: Test data are used to estimate the accuracy of the classification rules.</vt:lpstr>
      <vt:lpstr>Process (1):  Model Construction</vt:lpstr>
      <vt:lpstr>Process (2):  Using the Model in Prediction </vt:lpstr>
      <vt:lpstr>Decision Trees</vt:lpstr>
      <vt:lpstr>Decision Trees</vt:lpstr>
      <vt:lpstr>Decision Trees </vt:lpstr>
      <vt:lpstr>Decision Trees</vt:lpstr>
      <vt:lpstr>Classification by Decision Tree Induction Training Dataset</vt:lpstr>
      <vt:lpstr>Output: A Decision Tree for “buys_computer”</vt:lpstr>
      <vt:lpstr>Three possibilities for partitioning tuples  based on the splitting Criterion</vt:lpstr>
      <vt:lpstr>Algorithm for Decision Tree Induction</vt:lpstr>
      <vt:lpstr>Attribute Selection Measure</vt:lpstr>
      <vt:lpstr>PowerPoint Presentation</vt:lpstr>
      <vt:lpstr>PowerPoint Presentation</vt:lpstr>
      <vt:lpstr>PowerPoint Presentation</vt:lpstr>
      <vt:lpstr>Attribute Selection: Information Gain</vt:lpstr>
      <vt:lpstr>Decision Tree Information Gain</vt:lpstr>
      <vt:lpstr>PowerPoint Presentation</vt:lpstr>
      <vt:lpstr>What is the class  (buys_computer = “yes” or buys_computer = “no”)  for a customer  (age=youth, income=medium, student =yes, credit= fair )?</vt:lpstr>
      <vt:lpstr>PowerPoint Presentation</vt:lpstr>
      <vt:lpstr>What is the class  (buys_computer = “yes” or buys_computer = “no”)  for a customer  (age=youth, income=medium, student =yes, credit= fair 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class  (buys_computer = “yes” or buys_computer = “no”)  for a customer  (age=youth, income=medium, student =yes, credit= fair )?</vt:lpstr>
      <vt:lpstr>PowerPoint Presentation</vt:lpstr>
      <vt:lpstr>What is the class  (buys_computer = “yes” or buys_computer = “no”)  for a customer  (age=youth, income=medium, student =yes, credit= fair )?</vt:lpstr>
      <vt:lpstr>PowerPoint Presentation</vt:lpstr>
      <vt:lpstr>PowerPoint Presentation</vt:lpstr>
      <vt:lpstr>PowerPoint Presentation</vt:lpstr>
      <vt:lpstr>Support Vector Machines  (SVM) </vt:lpstr>
      <vt:lpstr>SVM—Support Vector Machines</vt:lpstr>
      <vt:lpstr>SVM—History and Applications</vt:lpstr>
      <vt:lpstr>SVM—General Philosophy</vt:lpstr>
      <vt:lpstr>Classification (SVM)</vt:lpstr>
      <vt:lpstr>Classification (SVM)</vt:lpstr>
      <vt:lpstr>SVM—When Data Is Linearly Separable</vt:lpstr>
      <vt:lpstr>SVM—Linearly Separable</vt:lpstr>
      <vt:lpstr>Why Is SVM Effective on High Dimensional Data?</vt:lpstr>
      <vt:lpstr>SVM—Linearly Inseparable</vt:lpstr>
      <vt:lpstr>Mapping Input Space  to Feature Space</vt:lpstr>
      <vt:lpstr>SVM—Kernel functions</vt:lpstr>
      <vt:lpstr>Evaluation  (Accuracy of Classification Model) </vt:lpstr>
      <vt:lpstr>Assessing the Classification Model </vt:lpstr>
      <vt:lpstr>Accuracy  Precision</vt:lpstr>
      <vt:lpstr>PowerPoint Presentation</vt:lpstr>
      <vt:lpstr>Accuracy vs. Precision</vt:lpstr>
      <vt:lpstr>Accuracy vs. Precision</vt:lpstr>
      <vt:lpstr>Accuracy vs. Precision</vt:lpstr>
      <vt:lpstr>Confusion Matrix for Tabulation of Two-Class Classification Results</vt:lpstr>
      <vt:lpstr>Ensemble Models Heterogeneous Ensemble</vt:lpstr>
      <vt:lpstr>Sensitivity  Specificity</vt:lpstr>
      <vt:lpstr>Estimation Methodologies for Classification</vt:lpstr>
      <vt:lpstr>k-Fold Cross-Validation</vt:lpstr>
      <vt:lpstr>Estimation Methodologies for Classification Area under the ROC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Iris flower data set</vt:lpstr>
      <vt:lpstr>PowerPoint Presentation</vt:lpstr>
      <vt:lpstr>iris.data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 Supervised Learning Classification  and  Prediction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Papers with Code State-of-the-Art (SOTA)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PowerPoint Presentation</vt:lpstr>
      <vt:lpstr>Summary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資料探勘 (Data Mining)</dc:title>
  <dc:subject/>
  <dc:creator>myday</dc:creator>
  <cp:keywords>資料探勘, Data Mining</cp:keywords>
  <dc:description>資料探勘 (Data Mining)</dc:description>
  <cp:lastModifiedBy>imyday@gmail.com</cp:lastModifiedBy>
  <cp:revision>1226</cp:revision>
  <cp:lastPrinted>2020-12-29T15:27:37Z</cp:lastPrinted>
  <dcterms:created xsi:type="dcterms:W3CDTF">2011-02-14T23:24:00Z</dcterms:created>
  <dcterms:modified xsi:type="dcterms:W3CDTF">2021-04-26T22:58:33Z</dcterms:modified>
  <cp:category/>
</cp:coreProperties>
</file>