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sldIdLst>
    <p:sldId id="3462" r:id="rId2"/>
    <p:sldId id="3477" r:id="rId3"/>
    <p:sldId id="3478" r:id="rId4"/>
    <p:sldId id="3479" r:id="rId5"/>
    <p:sldId id="1493" r:id="rId6"/>
    <p:sldId id="1568" r:id="rId7"/>
    <p:sldId id="1569" r:id="rId8"/>
    <p:sldId id="1494" r:id="rId9"/>
    <p:sldId id="1497" r:id="rId10"/>
    <p:sldId id="1498" r:id="rId11"/>
    <p:sldId id="1558" r:id="rId12"/>
    <p:sldId id="1478" r:id="rId13"/>
    <p:sldId id="3492" r:id="rId14"/>
    <p:sldId id="1455" r:id="rId15"/>
    <p:sldId id="1452" r:id="rId16"/>
    <p:sldId id="1489" r:id="rId17"/>
    <p:sldId id="1454" r:id="rId18"/>
    <p:sldId id="1456" r:id="rId19"/>
    <p:sldId id="2955" r:id="rId20"/>
    <p:sldId id="1495" r:id="rId21"/>
    <p:sldId id="1496" r:id="rId22"/>
    <p:sldId id="1515" r:id="rId23"/>
    <p:sldId id="1492" r:id="rId24"/>
    <p:sldId id="1500" r:id="rId25"/>
    <p:sldId id="1501" r:id="rId26"/>
    <p:sldId id="1504" r:id="rId27"/>
    <p:sldId id="1503" r:id="rId28"/>
    <p:sldId id="1505" r:id="rId29"/>
    <p:sldId id="1513" r:id="rId30"/>
    <p:sldId id="1506" r:id="rId31"/>
    <p:sldId id="1507" r:id="rId32"/>
    <p:sldId id="1508" r:id="rId33"/>
    <p:sldId id="1509" r:id="rId34"/>
    <p:sldId id="1514" r:id="rId35"/>
    <p:sldId id="1510" r:id="rId36"/>
    <p:sldId id="1511" r:id="rId37"/>
    <p:sldId id="1535" r:id="rId38"/>
    <p:sldId id="1553" r:id="rId39"/>
    <p:sldId id="1554" r:id="rId40"/>
    <p:sldId id="1538" r:id="rId41"/>
    <p:sldId id="1560" r:id="rId42"/>
    <p:sldId id="1490" r:id="rId43"/>
    <p:sldId id="1486" r:id="rId44"/>
    <p:sldId id="3491" r:id="rId45"/>
    <p:sldId id="1491" r:id="rId46"/>
    <p:sldId id="1539" r:id="rId47"/>
    <p:sldId id="1516" r:id="rId48"/>
    <p:sldId id="1517" r:id="rId49"/>
    <p:sldId id="1540" r:id="rId50"/>
    <p:sldId id="1518" r:id="rId51"/>
    <p:sldId id="1544" r:id="rId52"/>
    <p:sldId id="1519" r:id="rId53"/>
    <p:sldId id="1543" r:id="rId54"/>
    <p:sldId id="1520" r:id="rId55"/>
    <p:sldId id="1521" r:id="rId56"/>
    <p:sldId id="1545" r:id="rId57"/>
    <p:sldId id="1522" r:id="rId58"/>
    <p:sldId id="1546" r:id="rId59"/>
    <p:sldId id="1523" r:id="rId60"/>
    <p:sldId id="1529" r:id="rId61"/>
    <p:sldId id="1530" r:id="rId62"/>
    <p:sldId id="1531" r:id="rId63"/>
    <p:sldId id="1549" r:id="rId64"/>
    <p:sldId id="1550" r:id="rId65"/>
    <p:sldId id="1551" r:id="rId66"/>
    <p:sldId id="1547" r:id="rId67"/>
    <p:sldId id="1548" r:id="rId68"/>
    <p:sldId id="1532" r:id="rId69"/>
    <p:sldId id="1533" r:id="rId70"/>
    <p:sldId id="1534" r:id="rId71"/>
    <p:sldId id="1541" r:id="rId72"/>
    <p:sldId id="1552" r:id="rId73"/>
    <p:sldId id="1555" r:id="rId74"/>
    <p:sldId id="1556" r:id="rId75"/>
    <p:sldId id="1557" r:id="rId76"/>
    <p:sldId id="1559" r:id="rId77"/>
    <p:sldId id="1562" r:id="rId78"/>
    <p:sldId id="1561" r:id="rId79"/>
    <p:sldId id="1563" r:id="rId80"/>
    <p:sldId id="1564" r:id="rId81"/>
    <p:sldId id="1565" r:id="rId82"/>
    <p:sldId id="1566" r:id="rId83"/>
    <p:sldId id="1567" r:id="rId84"/>
    <p:sldId id="1479" r:id="rId85"/>
    <p:sldId id="1480" r:id="rId86"/>
    <p:sldId id="1481" r:id="rId87"/>
    <p:sldId id="1483" r:id="rId88"/>
    <p:sldId id="1484" r:id="rId89"/>
    <p:sldId id="1482" r:id="rId90"/>
    <p:sldId id="1485" r:id="rId91"/>
    <p:sldId id="1537" r:id="rId92"/>
    <p:sldId id="1536" r:id="rId93"/>
    <p:sldId id="1488" r:id="rId94"/>
    <p:sldId id="1476" r:id="rId95"/>
    <p:sldId id="2682" r:id="rId96"/>
    <p:sldId id="3490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D883FF"/>
    <a:srgbClr val="FF8AD8"/>
    <a:srgbClr val="FF2600"/>
    <a:srgbClr val="FF7E79"/>
    <a:srgbClr val="C00000"/>
    <a:srgbClr val="F8CBAD"/>
    <a:srgbClr val="A9D18E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/>
    <p:restoredTop sz="94677"/>
  </p:normalViewPr>
  <p:slideViewPr>
    <p:cSldViewPr snapToGrid="0" snapToObjects="1">
      <p:cViewPr varScale="1">
        <p:scale>
          <a:sx n="96" d="100"/>
          <a:sy n="96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A9A4E87-474A-674C-A987-152A63316444}" type="slidenum">
              <a:rPr lang="en-US" altLang="zh-TW" sz="1300"/>
              <a:pPr eaLnBrk="1" hangingPunct="1">
                <a:spcBef>
                  <a:spcPct val="0"/>
                </a:spcBef>
              </a:pPr>
              <a:t>27</a:t>
            </a:fld>
            <a:endParaRPr lang="en-US" altLang="zh-TW" sz="13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419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E735DE-2B5A-0547-9F4D-F877CE3F8108}" type="slidenum">
              <a:rPr lang="en-US" altLang="zh-TW" sz="1300"/>
              <a:pPr eaLnBrk="1" hangingPunct="1">
                <a:spcBef>
                  <a:spcPct val="0"/>
                </a:spcBef>
              </a:pPr>
              <a:t>28</a:t>
            </a:fld>
            <a:endParaRPr lang="en-US" altLang="zh-TW" sz="13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567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E519EBF-6909-2646-8761-E54E1E782095}" type="slidenum">
              <a:rPr lang="en-US" altLang="zh-TW" sz="1300"/>
              <a:pPr eaLnBrk="1" hangingPunct="1">
                <a:spcBef>
                  <a:spcPct val="0"/>
                </a:spcBef>
              </a:pPr>
              <a:t>30</a:t>
            </a:fld>
            <a:endParaRPr lang="en-US" altLang="zh-TW" sz="13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630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53FE6B8-BC3B-0848-996D-BA190AFC57D0}" type="slidenum">
              <a:rPr lang="en-US" altLang="zh-TW" sz="1300"/>
              <a:pPr eaLnBrk="1" hangingPunct="1">
                <a:spcBef>
                  <a:spcPct val="0"/>
                </a:spcBef>
              </a:pPr>
              <a:t>31</a:t>
            </a:fld>
            <a:endParaRPr lang="en-US" altLang="zh-TW" sz="1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8759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A75B4D8-BEBD-9D4C-AB29-D8A58C853003}" type="slidenum">
              <a:rPr lang="en-US" altLang="zh-TW" sz="1300"/>
              <a:pPr eaLnBrk="1" hangingPunct="1">
                <a:spcBef>
                  <a:spcPct val="0"/>
                </a:spcBef>
              </a:pPr>
              <a:t>32</a:t>
            </a:fld>
            <a:endParaRPr lang="en-US" altLang="zh-TW" sz="13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709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979F4DF-12B1-6D4F-9F5B-5B28AB37560C}" type="slidenum">
              <a:rPr lang="en-US" altLang="zh-TW" sz="1300"/>
              <a:pPr eaLnBrk="1" hangingPunct="1">
                <a:spcBef>
                  <a:spcPct val="0"/>
                </a:spcBef>
              </a:pPr>
              <a:t>33</a:t>
            </a:fld>
            <a:endParaRPr lang="en-US" altLang="zh-TW" sz="13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4491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A3D3B05-5FF6-FD48-9F13-9B1436C0F999}" type="slidenum">
              <a:rPr lang="en-US" altLang="zh-TW" sz="1300"/>
              <a:pPr eaLnBrk="1" hangingPunct="1">
                <a:spcBef>
                  <a:spcPct val="0"/>
                </a:spcBef>
              </a:pPr>
              <a:t>35</a:t>
            </a:fld>
            <a:endParaRPr lang="en-US" altLang="zh-TW" sz="13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3383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A25B7C9-A786-A04A-AF8F-A00F1E8EFDFF}" type="slidenum">
              <a:rPr lang="en-US" altLang="zh-TW" sz="1300"/>
              <a:pPr eaLnBrk="1" hangingPunct="1">
                <a:spcBef>
                  <a:spcPct val="0"/>
                </a:spcBef>
              </a:pPr>
              <a:t>36</a:t>
            </a:fld>
            <a:endParaRPr lang="en-US" altLang="zh-TW" sz="13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040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ntpu.edu.tw/~myday" TargetMode="External"/><Relationship Id="rId13" Type="http://schemas.openxmlformats.org/officeDocument/2006/relationships/image" Target="../media/image5.png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mail.im.tku.edu.tw/~myday/" TargetMode="External"/><Relationship Id="rId12" Type="http://schemas.openxmlformats.org/officeDocument/2006/relationships/image" Target="../media/image4.png"/><Relationship Id="rId2" Type="http://schemas.openxmlformats.org/officeDocument/2006/relationships/hyperlink" Target="https://web.ntpu.edu.tw/~myday/cindex.htm" TargetMode="External"/><Relationship Id="rId16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is.ntpu.edu.tw/en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www.mis.ntpu.edu.tw/" TargetMode="Externa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1.jpeg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://www.statcounter.com/" TargetMode="Externa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498" y="1114456"/>
            <a:ext cx="10817004" cy="2167808"/>
          </a:xfrm>
        </p:spPr>
        <p:txBody>
          <a:bodyPr>
            <a:noAutofit/>
          </a:bodyPr>
          <a:lstStyle/>
          <a:p>
            <a:r>
              <a:rPr lang="zh-TW" altLang="en-US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投資心理學與行為財務學  </a:t>
            </a:r>
            <a:b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(Investing Psychology and Behavioral Finance)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1030777"/>
          </a:xfrm>
        </p:spPr>
        <p:txBody>
          <a:bodyPr/>
          <a:lstStyle/>
          <a:p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智慧金融量化分析 </a:t>
            </a:r>
            <a:b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(Artificial Intelligence in Finance and Quantitative Analysis)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157141"/>
            <a:ext cx="8440972" cy="245948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2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2800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Min-Yuh Day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28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4"/>
              </a:rPr>
              <a:t>國立臺北大學</a:t>
            </a: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5"/>
              </a:rPr>
              <a:t>資訊管理研究所</a:t>
            </a:r>
            <a:endParaRPr lang="en-US" altLang="zh-TW" sz="14400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7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10527" t="1544" r="10527" b="25148"/>
          <a:stretch>
            <a:fillRect/>
          </a:stretch>
        </p:blipFill>
        <p:spPr bwMode="auto">
          <a:xfrm>
            <a:off x="1374973" y="4502931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547" y="5057504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532" y="5489820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727" y="5485126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194" y="4535116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352270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1101AIFQA03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2021)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2021-10-12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Fintech: </a:t>
            </a:r>
            <a:r>
              <a:rPr lang="en-US" altLang="zh-TW" sz="8000" dirty="0">
                <a:solidFill>
                  <a:srgbClr val="C00000"/>
                </a:solidFill>
              </a:rPr>
              <a:t>Technology Innovation in Financial Services</a:t>
            </a:r>
            <a:endParaRPr lang="zh-TW" altLang="en-US" sz="80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2130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Fintech Impact </a:t>
            </a:r>
            <a:r>
              <a:rPr lang="en-US">
                <a:solidFill>
                  <a:schemeClr val="accent1"/>
                </a:solidFill>
              </a:rPr>
              <a:t>on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Consumer Behavior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611780"/>
            <a:ext cx="79312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bitcoinist.com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/fintech-impact-consumer-behavior-mobile-payments/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7" y="1322766"/>
            <a:ext cx="7021205" cy="52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28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Behavioral 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734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F255-5CF6-5349-B7BF-71A014A2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Richard H. Thaler (2016),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Misbehaving: The Making of Behavioral Economics</a:t>
            </a:r>
            <a:r>
              <a:rPr lang="en-US" sz="3600" dirty="0"/>
              <a:t>,</a:t>
            </a:r>
            <a:br>
              <a:rPr lang="en-US" sz="3600" dirty="0"/>
            </a:br>
            <a:r>
              <a:rPr lang="en-US" sz="3600" dirty="0"/>
              <a:t>‎ </a:t>
            </a:r>
            <a:r>
              <a:rPr lang="en-US" sz="2700" dirty="0"/>
              <a:t>W. W. Norton &amp; Company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DC897F-DD08-8043-B091-26080960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0717" y="1417958"/>
            <a:ext cx="3429524" cy="51442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81749-3374-9244-AD6B-82B31C59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0B3C6-FEEC-C848-8AC3-FC920C07646A}"/>
              </a:ext>
            </a:extLst>
          </p:cNvPr>
          <p:cNvSpPr/>
          <p:nvPr/>
        </p:nvSpPr>
        <p:spPr>
          <a:xfrm>
            <a:off x="2665448" y="6633247"/>
            <a:ext cx="6840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/Misbehaving-Behavioral-Economics-Richard-Thaler/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/039335279X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871E7-6325-CC46-A87B-0688DCE65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530" y="2249619"/>
            <a:ext cx="2237363" cy="33899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E0813A-D603-8443-A0BE-6FFB8CF7345B}"/>
              </a:ext>
            </a:extLst>
          </p:cNvPr>
          <p:cNvSpPr txBox="1"/>
          <p:nvPr/>
        </p:nvSpPr>
        <p:spPr>
          <a:xfrm>
            <a:off x="1889481" y="5652201"/>
            <a:ext cx="2417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Richard H. Thaler</a:t>
            </a:r>
          </a:p>
        </p:txBody>
      </p:sp>
    </p:spTree>
    <p:extLst>
      <p:ext uri="{BB962C8B-B14F-4D97-AF65-F5344CB8AC3E}">
        <p14:creationId xmlns:p14="http://schemas.microsoft.com/office/powerpoint/2010/main" val="2427881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83" y="56102"/>
            <a:ext cx="11186808" cy="1539234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Edwin Burton and </a:t>
            </a:r>
            <a:r>
              <a:rPr lang="en-US" sz="2400" dirty="0" err="1">
                <a:solidFill>
                  <a:schemeClr val="accent1"/>
                </a:solidFill>
              </a:rPr>
              <a:t>Sunit</a:t>
            </a:r>
            <a:r>
              <a:rPr lang="en-US" sz="2400" dirty="0">
                <a:solidFill>
                  <a:schemeClr val="accent1"/>
                </a:solidFill>
              </a:rPr>
              <a:t> N. Shah (2013)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Behavioral Finance: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900" dirty="0">
                <a:solidFill>
                  <a:srgbClr val="C00000"/>
                </a:solidFill>
              </a:rPr>
              <a:t>Understanding the Social, Cognitive, and Economic Debates, </a:t>
            </a:r>
            <a:br>
              <a:rPr lang="en-US" sz="29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076" y="1753293"/>
            <a:ext cx="3231847" cy="48721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5448" y="6633247"/>
            <a:ext cx="6840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/Behavioral-Finance-Understanding-Cognitive-Economic/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/111830019X</a:t>
            </a:r>
          </a:p>
        </p:txBody>
      </p:sp>
    </p:spTree>
    <p:extLst>
      <p:ext uri="{BB962C8B-B14F-4D97-AF65-F5344CB8AC3E}">
        <p14:creationId xmlns:p14="http://schemas.microsoft.com/office/powerpoint/2010/main" val="1794993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84" y="125760"/>
            <a:ext cx="1120626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Lucy </a:t>
            </a:r>
            <a:r>
              <a:rPr lang="en-US" sz="2400" dirty="0" err="1">
                <a:solidFill>
                  <a:schemeClr val="accent1"/>
                </a:solidFill>
              </a:rPr>
              <a:t>Ackert</a:t>
            </a:r>
            <a:r>
              <a:rPr lang="en-US" sz="2400" dirty="0">
                <a:solidFill>
                  <a:schemeClr val="accent1"/>
                </a:solidFill>
              </a:rPr>
              <a:t> and Richard </a:t>
            </a:r>
            <a:r>
              <a:rPr lang="en-US" sz="2400" dirty="0" err="1">
                <a:solidFill>
                  <a:schemeClr val="accent1"/>
                </a:solidFill>
              </a:rPr>
              <a:t>Deaves</a:t>
            </a:r>
            <a:r>
              <a:rPr lang="en-US" sz="2400" dirty="0">
                <a:solidFill>
                  <a:schemeClr val="accent1"/>
                </a:solidFill>
              </a:rPr>
              <a:t>  (2009),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Behavioral Finance: Psychology, Decision-Making, and Markets</a:t>
            </a:r>
            <a:r>
              <a:rPr lang="en-US" sz="3600" dirty="0">
                <a:solidFill>
                  <a:schemeClr val="accent1"/>
                </a:solidFill>
              </a:rPr>
              <a:t>,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South-Western College Pub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87" y="1370001"/>
            <a:ext cx="4117826" cy="51498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9616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/Behavioral-Finance-Psychology-Decision-Making-Markets/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/0324661177</a:t>
            </a:r>
          </a:p>
        </p:txBody>
      </p:sp>
    </p:spTree>
    <p:extLst>
      <p:ext uri="{BB962C8B-B14F-4D97-AF65-F5344CB8AC3E}">
        <p14:creationId xmlns:p14="http://schemas.microsoft.com/office/powerpoint/2010/main" val="3937334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505" y="99468"/>
            <a:ext cx="11031166" cy="1556791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Hersh </a:t>
            </a:r>
            <a:r>
              <a:rPr lang="en-US" sz="2400" dirty="0" err="1">
                <a:solidFill>
                  <a:schemeClr val="accent1"/>
                </a:solidFill>
              </a:rPr>
              <a:t>Shefrin</a:t>
            </a:r>
            <a:r>
              <a:rPr lang="en-US" sz="2400" dirty="0">
                <a:solidFill>
                  <a:schemeClr val="accent1"/>
                </a:solidFill>
              </a:rPr>
              <a:t> (2007),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Beyond Greed and Fear: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900" dirty="0">
                <a:solidFill>
                  <a:srgbClr val="C00000"/>
                </a:solidFill>
              </a:rPr>
              <a:t>Understanding Behavioral Finance and the Psychology of Investing, </a:t>
            </a:r>
            <a:br>
              <a:rPr lang="en-US" sz="29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Oxford University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734081"/>
            <a:ext cx="3144179" cy="48424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5639" y="6576506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/Beyond-Greed-Fear-Understanding-Association/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/0195304217 </a:t>
            </a:r>
          </a:p>
        </p:txBody>
      </p:sp>
    </p:spTree>
    <p:extLst>
      <p:ext uri="{BB962C8B-B14F-4D97-AF65-F5344CB8AC3E}">
        <p14:creationId xmlns:p14="http://schemas.microsoft.com/office/powerpoint/2010/main" val="598935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0" y="125760"/>
            <a:ext cx="11880715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Andrei Shleifer (2000),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Inefficient Markets: An Introduction to Behavioral Finance,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Oxford University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3" y="1328590"/>
            <a:ext cx="3363375" cy="51800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7787" y="6639164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/Inefficient-Markets-Introduction-Behavioral-Clarendon/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/0198292279</a:t>
            </a:r>
          </a:p>
        </p:txBody>
      </p:sp>
    </p:spTree>
    <p:extLst>
      <p:ext uri="{BB962C8B-B14F-4D97-AF65-F5344CB8AC3E}">
        <p14:creationId xmlns:p14="http://schemas.microsoft.com/office/powerpoint/2010/main" val="138317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20" y="56101"/>
            <a:ext cx="11517549" cy="1732947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H. Kent Baker and Victor Ricciardi (2014)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Investor Behavior: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The Psychology of Financial Planning and Investing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643" y="1834332"/>
            <a:ext cx="3290125" cy="4717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3142" y="6597353"/>
            <a:ext cx="62646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/Investor-Behavior-Psychology-Financial-Investing/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/1118492986</a:t>
            </a:r>
          </a:p>
        </p:txBody>
      </p:sp>
    </p:spTree>
    <p:extLst>
      <p:ext uri="{BB962C8B-B14F-4D97-AF65-F5344CB8AC3E}">
        <p14:creationId xmlns:p14="http://schemas.microsoft.com/office/powerpoint/2010/main" val="4212067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8651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Marketing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525621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“</a:t>
            </a:r>
            <a:r>
              <a:rPr lang="en-US" altLang="zh-TW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Meeting</a:t>
            </a:r>
            <a:r>
              <a:rPr lang="en-US" altLang="zh-TW" sz="9600">
                <a:latin typeface="Calibri" charset="0"/>
                <a:ea typeface="標楷體" charset="-120"/>
              </a:rPr>
              <a:t> </a:t>
            </a:r>
            <a:br>
              <a:rPr lang="en-US" altLang="zh-TW" sz="9600">
                <a:latin typeface="Calibri" charset="0"/>
                <a:ea typeface="標楷體" charset="-120"/>
              </a:rPr>
            </a:br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needs</a:t>
            </a:r>
            <a:r>
              <a:rPr lang="en-US" altLang="zh-TW" sz="9600">
                <a:latin typeface="Calibri" charset="0"/>
                <a:ea typeface="標楷體" charset="-120"/>
              </a:rPr>
              <a:t> </a:t>
            </a:r>
            <a:r>
              <a:rPr lang="en-US" altLang="zh-TW" sz="9600">
                <a:solidFill>
                  <a:srgbClr val="4F81BD"/>
                </a:solidFill>
                <a:latin typeface="Calibri" charset="0"/>
                <a:ea typeface="標楷體" charset="-120"/>
              </a:rPr>
              <a:t>profitably</a:t>
            </a:r>
            <a:r>
              <a:rPr lang="en-US" altLang="en-US" sz="9600">
                <a:solidFill>
                  <a:srgbClr val="4F81BD"/>
                </a:solidFill>
                <a:latin typeface="Calibri" charset="0"/>
                <a:ea typeface="標楷體" charset="-120"/>
              </a:rPr>
              <a:t>”</a:t>
            </a:r>
            <a:endParaRPr lang="en-US" altLang="zh-TW" sz="96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B3EED2-A679-AD44-8675-687283C4689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353065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1   2021/09/28   </a:t>
            </a:r>
            <a:r>
              <a:rPr lang="zh-TW" altLang="en-US" sz="2800" dirty="0"/>
              <a:t>智慧金融量化分析概論 </a:t>
            </a:r>
            <a:br>
              <a:rPr lang="en-US" altLang="zh-TW" sz="2800" dirty="0"/>
            </a:br>
            <a:r>
              <a:rPr lang="en-US" altLang="zh-TW" sz="2000" dirty="0"/>
              <a:t>                                          </a:t>
            </a:r>
            <a:r>
              <a:rPr lang="en-US" altLang="zh-TW" sz="2100" dirty="0"/>
              <a:t>(</a:t>
            </a:r>
            <a:r>
              <a:rPr lang="en-US" sz="2100" dirty="0"/>
              <a:t>Introduction to Artificial Intelligence in Finance and Quantitative Analysis)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2   2021/10/05   AI </a:t>
            </a:r>
            <a:r>
              <a:rPr lang="zh-TW" altLang="en-US" sz="2800" dirty="0"/>
              <a:t>金融科技</a:t>
            </a:r>
            <a:r>
              <a:rPr lang="en-US" altLang="zh-TW" sz="2800" dirty="0"/>
              <a:t>: </a:t>
            </a:r>
            <a:r>
              <a:rPr lang="zh-TW" altLang="en-US" sz="2800" dirty="0"/>
              <a:t>金融服務創新應用 </a:t>
            </a:r>
            <a:br>
              <a:rPr lang="en-US" altLang="zh-TW" sz="2800" dirty="0"/>
            </a:br>
            <a:r>
              <a:rPr lang="en-US" altLang="zh-TW" sz="2800" dirty="0"/>
              <a:t>                              </a:t>
            </a:r>
            <a:r>
              <a:rPr lang="en-US" altLang="zh-TW" sz="2600" dirty="0"/>
              <a:t>(</a:t>
            </a:r>
            <a:r>
              <a:rPr lang="en-US" sz="2600" dirty="0"/>
              <a:t>AI in FinTech: Financial Services Innovation and Application)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C00000"/>
                </a:solidFill>
              </a:rPr>
              <a:t>3   2021/10/12   </a:t>
            </a:r>
            <a:r>
              <a:rPr lang="zh-TW" altLang="en-US" sz="2800" dirty="0">
                <a:solidFill>
                  <a:srgbClr val="C00000"/>
                </a:solidFill>
              </a:rPr>
              <a:t>投資心理學與行為財務學 </a:t>
            </a:r>
            <a:br>
              <a:rPr lang="en-US" altLang="zh-TW" sz="2800" dirty="0">
                <a:solidFill>
                  <a:srgbClr val="C00000"/>
                </a:solidFill>
              </a:rPr>
            </a:br>
            <a:r>
              <a:rPr lang="en-US" altLang="zh-TW" sz="2800" dirty="0">
                <a:solidFill>
                  <a:srgbClr val="C00000"/>
                </a:solidFill>
              </a:rPr>
              <a:t>                              (</a:t>
            </a:r>
            <a:r>
              <a:rPr lang="en-US" sz="2800" dirty="0">
                <a:solidFill>
                  <a:srgbClr val="C00000"/>
                </a:solidFill>
              </a:rPr>
              <a:t>Investing Psychology and Behavioral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4   2021/10/19   </a:t>
            </a:r>
            <a:r>
              <a:rPr lang="zh-TW" altLang="en-US" sz="2800" dirty="0"/>
              <a:t>財務金融事件研究法 </a:t>
            </a:r>
            <a:r>
              <a:rPr lang="en-US" altLang="zh-TW" sz="2800" dirty="0"/>
              <a:t>(</a:t>
            </a:r>
            <a:r>
              <a:rPr lang="en-US" sz="2800" dirty="0"/>
              <a:t>Event Studies in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5   2021/10/26   </a:t>
            </a:r>
            <a:r>
              <a:rPr lang="zh-TW" altLang="en-US" sz="2800" dirty="0">
                <a:solidFill>
                  <a:srgbClr val="7030A0"/>
                </a:solidFill>
              </a:rPr>
              <a:t>智慧金融量化分析個案研究 </a:t>
            </a:r>
            <a:r>
              <a:rPr lang="en-US" sz="2800" dirty="0">
                <a:solidFill>
                  <a:srgbClr val="7030A0"/>
                </a:solidFill>
              </a:rPr>
              <a:t>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    (Case Study on AI in Finance and Quantitative Analysis 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6   2021/11/02   </a:t>
            </a:r>
            <a:r>
              <a:rPr lang="zh-TW" altLang="en-US" sz="2800" dirty="0"/>
              <a:t>財務金融理論 </a:t>
            </a:r>
            <a:r>
              <a:rPr lang="en-US" altLang="zh-TW" sz="2800" dirty="0"/>
              <a:t>(</a:t>
            </a:r>
            <a:r>
              <a:rPr lang="en-US" sz="2800" dirty="0"/>
              <a:t>Finance Theory)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9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981200" y="1484314"/>
            <a:ext cx="8229600" cy="468153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the sum of the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tangible and intangible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benefits and costs</a:t>
            </a:r>
          </a:p>
          <a:p>
            <a:pPr marL="0" indent="0" algn="ctr">
              <a:buNone/>
            </a:pPr>
            <a:endParaRPr lang="en-US" altLang="zh-TW" sz="72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AC6A34-2834-2640-A08F-69BCBCAA99A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3460575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847850" y="115888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29B4E0F-9FB4-7A4E-8D7E-8534C38F2A9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5680" y="1052736"/>
            <a:ext cx="2088232" cy="2448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6" name="Rectangle 5"/>
          <p:cNvSpPr/>
          <p:nvPr/>
        </p:nvSpPr>
        <p:spPr>
          <a:xfrm>
            <a:off x="6312024" y="1052736"/>
            <a:ext cx="1800200" cy="53285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5680" y="3861048"/>
            <a:ext cx="2088232" cy="25202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/>
              <a:t>Total </a:t>
            </a:r>
            <a:br>
              <a:rPr kumimoji="1" lang="en-US" sz="2000" dirty="0"/>
            </a:br>
            <a:r>
              <a:rPr kumimoji="1" lang="en-US" sz="2000" dirty="0"/>
              <a:t>customer </a:t>
            </a:r>
            <a:br>
              <a:rPr kumimoji="1" lang="en-US" sz="2000" dirty="0"/>
            </a:br>
            <a:r>
              <a:rPr kumimoji="1" lang="en-US" sz="2000" dirty="0"/>
              <a:t>cost</a:t>
            </a:r>
          </a:p>
        </p:txBody>
      </p:sp>
      <p:cxnSp>
        <p:nvCxnSpPr>
          <p:cNvPr id="8" name="Elbow Connector 7"/>
          <p:cNvCxnSpPr>
            <a:cxnSpLocks noChangeShapeType="1"/>
          </p:cNvCxnSpPr>
          <p:nvPr/>
        </p:nvCxnSpPr>
        <p:spPr bwMode="auto">
          <a:xfrm>
            <a:off x="5303838" y="2276476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Elbow Connector 8"/>
          <p:cNvCxnSpPr>
            <a:cxnSpLocks noChangeShapeType="1"/>
          </p:cNvCxnSpPr>
          <p:nvPr/>
        </p:nvCxnSpPr>
        <p:spPr bwMode="auto">
          <a:xfrm flipV="1">
            <a:off x="5303838" y="3716339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167834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992313" y="17464"/>
            <a:ext cx="8229600" cy="674687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AB3C83-BAAF-6944-A6C2-C367D52C634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1544" y="1016792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Product benefit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1544" y="1676845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Services benefit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1544" y="2336898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Personnel benefit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91544" y="2996952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Image benefit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5880" y="1052736"/>
            <a:ext cx="2088232" cy="2448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12224" y="1052736"/>
            <a:ext cx="1800200" cy="53285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15880" y="3861048"/>
            <a:ext cx="2088232" cy="25202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cost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91544" y="3861168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Monetary cost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91544" y="4521221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Time cost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91544" y="5181274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Energy cost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91544" y="5841328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Psychological cost</a:t>
            </a:r>
          </a:p>
        </p:txBody>
      </p:sp>
      <p:cxnSp>
        <p:nvCxnSpPr>
          <p:cNvPr id="6" name="Elbow Connector 5"/>
          <p:cNvCxnSpPr>
            <a:cxnSpLocks noChangeShapeType="1"/>
          </p:cNvCxnSpPr>
          <p:nvPr/>
        </p:nvCxnSpPr>
        <p:spPr bwMode="auto">
          <a:xfrm>
            <a:off x="4151314" y="1287463"/>
            <a:ext cx="865187" cy="98901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Elbow Connector 22"/>
          <p:cNvCxnSpPr>
            <a:cxnSpLocks noChangeShapeType="1"/>
          </p:cNvCxnSpPr>
          <p:nvPr/>
        </p:nvCxnSpPr>
        <p:spPr bwMode="auto">
          <a:xfrm>
            <a:off x="4151314" y="41306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Elbow Connector 23"/>
          <p:cNvCxnSpPr>
            <a:cxnSpLocks noChangeShapeType="1"/>
          </p:cNvCxnSpPr>
          <p:nvPr/>
        </p:nvCxnSpPr>
        <p:spPr bwMode="auto">
          <a:xfrm>
            <a:off x="4151314" y="1946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24"/>
          <p:cNvCxnSpPr>
            <a:cxnSpLocks noChangeShapeType="1"/>
          </p:cNvCxnSpPr>
          <p:nvPr/>
        </p:nvCxnSpPr>
        <p:spPr bwMode="auto">
          <a:xfrm flipV="1">
            <a:off x="4151314" y="22764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lbow Connector 25"/>
          <p:cNvCxnSpPr>
            <a:cxnSpLocks noChangeShapeType="1"/>
          </p:cNvCxnSpPr>
          <p:nvPr/>
        </p:nvCxnSpPr>
        <p:spPr bwMode="auto">
          <a:xfrm flipV="1">
            <a:off x="4151314" y="22764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Elbow Connector 36"/>
          <p:cNvCxnSpPr>
            <a:cxnSpLocks noChangeShapeType="1"/>
          </p:cNvCxnSpPr>
          <p:nvPr/>
        </p:nvCxnSpPr>
        <p:spPr bwMode="auto">
          <a:xfrm>
            <a:off x="4151314" y="47910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Elbow Connector 37"/>
          <p:cNvCxnSpPr>
            <a:cxnSpLocks noChangeShapeType="1"/>
          </p:cNvCxnSpPr>
          <p:nvPr/>
        </p:nvCxnSpPr>
        <p:spPr bwMode="auto">
          <a:xfrm flipV="1">
            <a:off x="4151314" y="5121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Elbow Connector 38"/>
          <p:cNvCxnSpPr>
            <a:cxnSpLocks noChangeShapeType="1"/>
          </p:cNvCxnSpPr>
          <p:nvPr/>
        </p:nvCxnSpPr>
        <p:spPr bwMode="auto">
          <a:xfrm flipV="1">
            <a:off x="4151314" y="51212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Elbow Connector 51"/>
          <p:cNvCxnSpPr>
            <a:cxnSpLocks noChangeShapeType="1"/>
          </p:cNvCxnSpPr>
          <p:nvPr/>
        </p:nvCxnSpPr>
        <p:spPr bwMode="auto">
          <a:xfrm>
            <a:off x="7104063" y="2276476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Elbow Connector 56"/>
          <p:cNvCxnSpPr>
            <a:cxnSpLocks noChangeShapeType="1"/>
          </p:cNvCxnSpPr>
          <p:nvPr/>
        </p:nvCxnSpPr>
        <p:spPr bwMode="auto">
          <a:xfrm flipV="1">
            <a:off x="7104063" y="3716339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09981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Model of Consumer Behavior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652993-CB1E-2348-83DF-63EB6953E20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9536" y="2060848"/>
            <a:ext cx="1440160" cy="10801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Marketing </a:t>
            </a:r>
            <a:br>
              <a:rPr lang="en-US" sz="2000" dirty="0"/>
            </a:br>
            <a:r>
              <a:rPr lang="en-US" sz="2000" dirty="0"/>
              <a:t>Stimuli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9696" y="2060848"/>
            <a:ext cx="1440160" cy="10801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Other </a:t>
            </a:r>
            <a:br>
              <a:rPr lang="en-US" sz="2000" dirty="0"/>
            </a:br>
            <a:r>
              <a:rPr lang="en-US" sz="2000" dirty="0"/>
              <a:t>Stimuli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9536" y="3140968"/>
            <a:ext cx="1440160" cy="15121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Products &amp; Services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Price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Distribution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Communications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359696" y="3140968"/>
            <a:ext cx="1440160" cy="1512168"/>
          </a:xfrm>
          <a:prstGeom prst="rect">
            <a:avLst/>
          </a:prstGeom>
          <a:solidFill>
            <a:srgbClr val="D883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Economic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Technological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Political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Cultural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31904" y="1196752"/>
            <a:ext cx="144016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Psychology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31904" y="2276872"/>
            <a:ext cx="1440160" cy="10801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Motivation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Perception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Learning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Memory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31904" y="3861048"/>
            <a:ext cx="1440160" cy="1080120"/>
          </a:xfrm>
          <a:prstGeom prst="rect">
            <a:avLst/>
          </a:prstGeom>
          <a:solidFill>
            <a:srgbClr val="37609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Consumer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1600" dirty="0"/>
              <a:t>Characteristics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31904" y="4941168"/>
            <a:ext cx="1440160" cy="100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Cultural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Social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Personal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04112" y="1988840"/>
            <a:ext cx="1440160" cy="1080120"/>
          </a:xfrm>
          <a:prstGeom prst="rect">
            <a:avLst/>
          </a:prstGeom>
          <a:solidFill>
            <a:srgbClr val="FF008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Buying</a:t>
            </a:r>
          </a:p>
          <a:p>
            <a:pPr algn="ctr">
              <a:defRPr/>
            </a:pPr>
            <a:r>
              <a:rPr lang="en-US" sz="2000" dirty="0"/>
              <a:t>Decision Process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2304" y="1988840"/>
            <a:ext cx="1440160" cy="1080120"/>
          </a:xfrm>
          <a:prstGeom prst="rect">
            <a:avLst/>
          </a:prstGeom>
          <a:solidFill>
            <a:srgbClr val="FF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Purchase</a:t>
            </a:r>
          </a:p>
          <a:p>
            <a:pPr algn="ctr">
              <a:defRPr/>
            </a:pPr>
            <a:r>
              <a:rPr lang="en-US" sz="2000" dirty="0"/>
              <a:t>Decision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04112" y="3068960"/>
            <a:ext cx="1440160" cy="2088232"/>
          </a:xfrm>
          <a:prstGeom prst="rect">
            <a:avLst/>
          </a:prstGeom>
          <a:solidFill>
            <a:srgbClr val="FF8AD8"/>
          </a:solidFill>
          <a:ln>
            <a:solidFill>
              <a:srgbClr val="FF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Problem Recognition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Information Search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Evaluation of Alternatives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Purchase decision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Post-purchase behavior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32304" y="3068960"/>
            <a:ext cx="1440160" cy="20882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171450" indent="-1714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Product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Brand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Dealer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Purchase amount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Purchase timing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Payment method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zh-TW" sz="1200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9" name="Elbow Connector 18"/>
          <p:cNvCxnSpPr>
            <a:cxnSpLocks noChangeShapeType="1"/>
          </p:cNvCxnSpPr>
          <p:nvPr/>
        </p:nvCxnSpPr>
        <p:spPr bwMode="auto">
          <a:xfrm flipV="1">
            <a:off x="4800600" y="1736725"/>
            <a:ext cx="431800" cy="863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24"/>
          <p:cNvCxnSpPr>
            <a:cxnSpLocks noChangeShapeType="1"/>
          </p:cNvCxnSpPr>
          <p:nvPr/>
        </p:nvCxnSpPr>
        <p:spPr bwMode="auto">
          <a:xfrm>
            <a:off x="4800600" y="2600326"/>
            <a:ext cx="431800" cy="180022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Elbow Connector 27"/>
          <p:cNvCxnSpPr>
            <a:cxnSpLocks noChangeShapeType="1"/>
          </p:cNvCxnSpPr>
          <p:nvPr/>
        </p:nvCxnSpPr>
        <p:spPr bwMode="auto">
          <a:xfrm>
            <a:off x="6672263" y="1736726"/>
            <a:ext cx="431800" cy="7921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Elbow Connector 31"/>
          <p:cNvCxnSpPr>
            <a:cxnSpLocks noChangeShapeType="1"/>
          </p:cNvCxnSpPr>
          <p:nvPr/>
        </p:nvCxnSpPr>
        <p:spPr bwMode="auto">
          <a:xfrm flipV="1">
            <a:off x="6672263" y="2528888"/>
            <a:ext cx="431800" cy="187166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8543926" y="2528888"/>
            <a:ext cx="288925" cy="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Rectangle 36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2938056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pPr>
              <a:defRPr/>
            </a:pPr>
            <a:r>
              <a:rPr lang="en-US" altLang="zh-TW" sz="7200" dirty="0"/>
              <a:t>Building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Customer Value</a:t>
            </a:r>
            <a:r>
              <a:rPr lang="en-US" altLang="zh-TW" sz="7200" dirty="0"/>
              <a:t>,</a:t>
            </a:r>
            <a:br>
              <a:rPr lang="en-US" altLang="zh-TW" sz="7200" dirty="0"/>
            </a:br>
            <a:r>
              <a:rPr lang="en-US" altLang="zh-TW" sz="7200" dirty="0">
                <a:solidFill>
                  <a:schemeClr val="accent1"/>
                </a:solidFill>
              </a:rPr>
              <a:t>Satisfaction</a:t>
            </a:r>
            <a:r>
              <a:rPr lang="en-US" altLang="zh-TW" sz="7200" dirty="0"/>
              <a:t>, </a:t>
            </a:r>
            <a:br>
              <a:rPr lang="en-US" altLang="zh-TW" sz="7200" dirty="0"/>
            </a:br>
            <a:r>
              <a:rPr lang="en-US" altLang="zh-TW" sz="7200" dirty="0"/>
              <a:t>and </a:t>
            </a:r>
            <a:br>
              <a:rPr lang="en-US" altLang="zh-TW" sz="7200" dirty="0"/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Loyalty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BEFC98-4E09-0E47-A6DA-5F8C0488141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123711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2255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Value, Customer Satisfaction, and Loyalty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1A1AB9-5A37-144B-BA26-9F7ED93B51C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19536" y="1700808"/>
            <a:ext cx="1872208" cy="136815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 Perceived Performance</a:t>
            </a:r>
          </a:p>
        </p:txBody>
      </p:sp>
      <p:sp>
        <p:nvSpPr>
          <p:cNvPr id="8" name="Oval 7"/>
          <p:cNvSpPr/>
          <p:nvPr/>
        </p:nvSpPr>
        <p:spPr>
          <a:xfrm>
            <a:off x="1919536" y="4509120"/>
            <a:ext cx="1872208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</a:t>
            </a:r>
          </a:p>
          <a:p>
            <a:pPr algn="ctr">
              <a:defRPr/>
            </a:pPr>
            <a:r>
              <a:rPr lang="en-US" sz="1600" dirty="0"/>
              <a:t>Expectations</a:t>
            </a:r>
          </a:p>
        </p:txBody>
      </p:sp>
      <p:sp>
        <p:nvSpPr>
          <p:cNvPr id="9" name="Oval 8"/>
          <p:cNvSpPr/>
          <p:nvPr/>
        </p:nvSpPr>
        <p:spPr>
          <a:xfrm>
            <a:off x="4007768" y="3068960"/>
            <a:ext cx="1872208" cy="1368152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Perceived Value</a:t>
            </a:r>
          </a:p>
        </p:txBody>
      </p:sp>
      <p:sp>
        <p:nvSpPr>
          <p:cNvPr id="10" name="Oval 9"/>
          <p:cNvSpPr/>
          <p:nvPr/>
        </p:nvSpPr>
        <p:spPr>
          <a:xfrm>
            <a:off x="6312024" y="3068960"/>
            <a:ext cx="1872208" cy="13681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Satisfaction</a:t>
            </a:r>
          </a:p>
        </p:txBody>
      </p:sp>
      <p:sp>
        <p:nvSpPr>
          <p:cNvPr id="11" name="Oval 10"/>
          <p:cNvSpPr/>
          <p:nvPr/>
        </p:nvSpPr>
        <p:spPr>
          <a:xfrm>
            <a:off x="8616280" y="3068960"/>
            <a:ext cx="1872208" cy="1368152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Loyalty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3517900" y="2868613"/>
            <a:ext cx="763588" cy="4000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3517900" y="4237039"/>
            <a:ext cx="763588" cy="4730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2855913" y="3068638"/>
            <a:ext cx="0" cy="14398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3792538" y="2384425"/>
            <a:ext cx="2794000" cy="8842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V="1">
            <a:off x="3792538" y="4237039"/>
            <a:ext cx="2794000" cy="9556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5880100" y="375285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>
            <a:off x="8183564" y="3752850"/>
            <a:ext cx="43338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Rectangle 45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240750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Theory </a:t>
            </a:r>
            <a:r>
              <a:rPr lang="en-US" sz="8800">
                <a:solidFill>
                  <a:srgbClr val="FF0000"/>
                </a:solidFill>
              </a:rPr>
              <a:t>of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Reasoned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Action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(</a:t>
            </a:r>
            <a:r>
              <a:rPr lang="en-US" sz="8800" dirty="0">
                <a:solidFill>
                  <a:srgbClr val="FF0000"/>
                </a:solidFill>
              </a:rPr>
              <a:t>TRA)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Fishbein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M., &amp;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 (1975). Belief, Attitude, Intention, and Behavior: An Introduction to Theory and Research. Reading, MA: Addison-Wesley.</a:t>
            </a:r>
          </a:p>
        </p:txBody>
      </p:sp>
    </p:spTree>
    <p:extLst>
      <p:ext uri="{BB962C8B-B14F-4D97-AF65-F5344CB8AC3E}">
        <p14:creationId xmlns:p14="http://schemas.microsoft.com/office/powerpoint/2010/main" val="3389968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TRA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(1975)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1773238"/>
            <a:ext cx="86375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Fishbein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M., &amp;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 (1975). Belief, Attitude, Intention, and Behavior: An Introduction to Theory and Research. Reading, MA: Addison-Wesley.</a:t>
            </a:r>
          </a:p>
        </p:txBody>
      </p:sp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1"/>
            <a:ext cx="2879725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210BDC-A94A-6C4B-95D4-B41EF7A020D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27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TRA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852738"/>
            <a:ext cx="87614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88914"/>
            <a:ext cx="38163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Davis,F.D.,R.P.Bagozzi and P.R.Warshaw,“User acceptance of computer technology : A comparison of two theoretical models ”,Management Science,35(8),August 1989,pp.982-1003</a:t>
            </a:r>
          </a:p>
        </p:txBody>
      </p:sp>
      <p:sp>
        <p:nvSpPr>
          <p:cNvPr id="696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C38FD40-5015-AE42-A2FD-A8BA4C03D58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53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Theory of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Planned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Behavior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(TPB)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I., (1985) “From Intentions to Actions: A Theory of Planned Behavior,” in J.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Kuhl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and J. Beckmann (Eds.) Action Control: From Cognition to behavior, Springer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Verlag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New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york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1985, pp.11-39. </a:t>
            </a:r>
          </a:p>
        </p:txBody>
      </p:sp>
    </p:spTree>
    <p:extLst>
      <p:ext uri="{BB962C8B-B14F-4D97-AF65-F5344CB8AC3E}">
        <p14:creationId xmlns:p14="http://schemas.microsoft.com/office/powerpoint/2010/main" val="3156470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7   2021/11/09   </a:t>
            </a:r>
            <a:r>
              <a:rPr lang="zh-TW" altLang="en-US" sz="2800" dirty="0"/>
              <a:t>數據驅動財務金融 </a:t>
            </a:r>
            <a:r>
              <a:rPr lang="en-US" altLang="zh-TW" sz="2800" dirty="0"/>
              <a:t>(</a:t>
            </a:r>
            <a:r>
              <a:rPr lang="en-US" sz="2800" dirty="0"/>
              <a:t>Data-Driven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2021/11/16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期中報告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Midterm Project Report)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9   2021/11/23   </a:t>
            </a:r>
            <a:r>
              <a:rPr lang="zh-TW" altLang="en-US" sz="2800" dirty="0"/>
              <a:t>金融計量經濟學 </a:t>
            </a:r>
            <a:r>
              <a:rPr lang="en-US" altLang="zh-TW" sz="2800" dirty="0"/>
              <a:t>(</a:t>
            </a:r>
            <a:r>
              <a:rPr lang="en-US" sz="2800" dirty="0"/>
              <a:t>Financial Econometrics)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10   2021/11/30   </a:t>
            </a:r>
            <a:r>
              <a:rPr lang="zh-TW" altLang="en-US" sz="2800" dirty="0"/>
              <a:t>人工智慧優先金融 </a:t>
            </a:r>
            <a:r>
              <a:rPr lang="en-US" altLang="zh-TW" sz="2800" dirty="0"/>
              <a:t>(</a:t>
            </a:r>
            <a:r>
              <a:rPr lang="en-US" sz="2800" dirty="0"/>
              <a:t>AI-First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0070C0"/>
                </a:solidFill>
              </a:rPr>
              <a:t>11   2021/12/07   </a:t>
            </a:r>
            <a:r>
              <a:rPr lang="zh-TW" altLang="en-US" sz="2800" dirty="0">
                <a:solidFill>
                  <a:srgbClr val="0070C0"/>
                </a:solidFill>
              </a:rPr>
              <a:t>智慧金融量化分析產業實務 </a:t>
            </a:r>
            <a:br>
              <a:rPr lang="en-US" altLang="zh-TW" sz="2800" dirty="0">
                <a:solidFill>
                  <a:srgbClr val="0070C0"/>
                </a:solidFill>
              </a:rPr>
            </a:br>
            <a:r>
              <a:rPr lang="en-US" altLang="zh-TW" sz="2800" dirty="0">
                <a:solidFill>
                  <a:srgbClr val="0070C0"/>
                </a:solidFill>
              </a:rPr>
              <a:t>                                </a:t>
            </a:r>
            <a:r>
              <a:rPr lang="en-US" altLang="zh-TW" sz="2500" dirty="0">
                <a:solidFill>
                  <a:srgbClr val="0070C0"/>
                </a:solidFill>
              </a:rPr>
              <a:t>(</a:t>
            </a:r>
            <a:r>
              <a:rPr lang="en-US" sz="2500" dirty="0">
                <a:solidFill>
                  <a:srgbClr val="0070C0"/>
                </a:solidFill>
              </a:rPr>
              <a:t>Industry Practices of AI in Finance and Quantitative Analysis 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12   2021/12/14   </a:t>
            </a:r>
            <a:r>
              <a:rPr lang="zh-TW" altLang="en-US" sz="2800" dirty="0">
                <a:solidFill>
                  <a:srgbClr val="7030A0"/>
                </a:solidFill>
              </a:rPr>
              <a:t>智慧金融量化分析個案研究 </a:t>
            </a:r>
            <a:r>
              <a:rPr lang="en-US" sz="2800" dirty="0">
                <a:solidFill>
                  <a:srgbClr val="7030A0"/>
                </a:solidFill>
              </a:rPr>
              <a:t>II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      (Case Study on AI in Finance and Quantitative Analysis II)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(1985)</a:t>
            </a: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141539"/>
            <a:ext cx="86153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</a:t>
            </a:r>
            <a:r>
              <a:rPr lang="en-US" altLang="zh-TW" sz="1200" dirty="0">
                <a:latin typeface="Arial" charset="0"/>
              </a:rPr>
              <a:t>, I., (1985) “From Intentions to Actions: A Theory of Planned Behavior,” in J. </a:t>
            </a:r>
            <a:r>
              <a:rPr lang="en-US" altLang="zh-TW" sz="1200" dirty="0" err="1">
                <a:latin typeface="Arial" charset="0"/>
              </a:rPr>
              <a:t>Kuhl</a:t>
            </a:r>
            <a:r>
              <a:rPr lang="en-US" altLang="zh-TW" sz="1200" dirty="0">
                <a:latin typeface="Arial" charset="0"/>
              </a:rPr>
              <a:t> and J. Beckmann (Eds.) Action Control: From Cognition to behavior, Springer </a:t>
            </a:r>
            <a:r>
              <a:rPr lang="en-US" altLang="zh-TW" sz="1200" dirty="0" err="1">
                <a:latin typeface="Arial" charset="0"/>
              </a:rPr>
              <a:t>Verlag</a:t>
            </a:r>
            <a:r>
              <a:rPr lang="en-US" altLang="zh-TW" sz="1200" dirty="0">
                <a:latin typeface="Arial" charset="0"/>
              </a:rPr>
              <a:t>, New </a:t>
            </a:r>
            <a:r>
              <a:rPr lang="en-US" altLang="zh-TW" sz="1200" dirty="0" err="1">
                <a:latin typeface="Arial" charset="0"/>
              </a:rPr>
              <a:t>york</a:t>
            </a:r>
            <a:r>
              <a:rPr lang="en-US" altLang="zh-TW" sz="1200" dirty="0">
                <a:latin typeface="Arial" charset="0"/>
              </a:rPr>
              <a:t>, 1985, pp.11-39. </a:t>
            </a:r>
          </a:p>
        </p:txBody>
      </p:sp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4D401A-8D7C-9846-8734-0A2D7D5B9A1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07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628776"/>
            <a:ext cx="809625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Ajzen, I., (1989) “Attitude Structure and Behavior,” in A. R. Pratkanis, S. J. Breckler, and A. G. Greenwald(Eds.), Attitude Structure and Function, Lawrence Erlbaum Associates, Hillsdale, NJ, 1989, pp.241-274. </a:t>
            </a:r>
          </a:p>
        </p:txBody>
      </p:sp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9C7ECC-B447-3446-BB5F-8AAC12DB63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87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(1991)</a:t>
            </a: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557338"/>
            <a:ext cx="480853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8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Ajzen, I. (1991). The theory of planned behavior. Organizational Behavior and Human Decision Processes, 50, 179-211.</a:t>
            </a:r>
          </a:p>
        </p:txBody>
      </p:sp>
      <p:pic>
        <p:nvPicPr>
          <p:cNvPr id="72710" name="Picture 24" descr="StatCounter - Free Web Tracker and Count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438308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47AAF9-1F14-664D-83BF-52902877BBB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61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4"/>
            <a:ext cx="8528050" cy="63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640013" y="6491288"/>
            <a:ext cx="489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http://www.people.umass.edu/aizen/index.html</a:t>
            </a:r>
          </a:p>
        </p:txBody>
      </p:sp>
      <p:sp>
        <p:nvSpPr>
          <p:cNvPr id="73734" name="Rectangle 17"/>
          <p:cNvSpPr>
            <a:spLocks noChangeArrowheads="1"/>
          </p:cNvSpPr>
          <p:nvPr/>
        </p:nvSpPr>
        <p:spPr bwMode="auto">
          <a:xfrm>
            <a:off x="6743700" y="0"/>
            <a:ext cx="3924300" cy="234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grpSp>
        <p:nvGrpSpPr>
          <p:cNvPr id="73735" name="Group 6"/>
          <p:cNvGrpSpPr>
            <a:grpSpLocks/>
          </p:cNvGrpSpPr>
          <p:nvPr/>
        </p:nvGrpSpPr>
        <p:grpSpPr bwMode="auto">
          <a:xfrm>
            <a:off x="6816726" y="260351"/>
            <a:ext cx="3743325" cy="1871663"/>
            <a:chOff x="98" y="29"/>
            <a:chExt cx="3126" cy="1530"/>
          </a:xfrm>
        </p:grpSpPr>
        <p:pic>
          <p:nvPicPr>
            <p:cNvPr id="73737" name="Picture 7" descr="tp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29"/>
              <a:ext cx="3126" cy="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8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466" y="1170"/>
              <a:ext cx="546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39" name="Rectangle 9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568" y="522"/>
              <a:ext cx="55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0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812" y="522"/>
              <a:ext cx="564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1" name="Rectangle 1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26" y="1080"/>
              <a:ext cx="54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2" name="Rectangle 1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60" y="1080"/>
              <a:ext cx="570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3" name="Rectangle 13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08" y="558"/>
              <a:ext cx="57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4" name="Rectangle 14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2" y="558"/>
              <a:ext cx="564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5" name="Rectangle 1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08" y="36"/>
              <a:ext cx="5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6" name="Rectangle 16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2" y="42"/>
              <a:ext cx="56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sp>
        <p:nvSpPr>
          <p:cNvPr id="7373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370993-6EBC-3248-8A3B-829D37ACB29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9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Technology Acceptance Model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(TAM)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Davis,F.D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.,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R.P.Bagozzi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and P.R.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Warshaw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,“User acceptance of computer technology : A comparison of two theoretical models ”,Management Science,35(8),August 1989,pp.982-1003</a:t>
            </a:r>
          </a:p>
        </p:txBody>
      </p:sp>
    </p:spTree>
    <p:extLst>
      <p:ext uri="{BB962C8B-B14F-4D97-AF65-F5344CB8AC3E}">
        <p14:creationId xmlns:p14="http://schemas.microsoft.com/office/powerpoint/2010/main" val="1156056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TAM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2276476"/>
            <a:ext cx="89471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latin typeface="Arial" charset="0"/>
              </a:rPr>
              <a:t>Davis,F.D.,</a:t>
            </a:r>
            <a:r>
              <a:rPr lang="en-US" altLang="zh-TW" sz="1200" dirty="0" err="1">
                <a:latin typeface="Arial" charset="0"/>
              </a:rPr>
              <a:t>R.P.Bagozzi</a:t>
            </a:r>
            <a:r>
              <a:rPr lang="en-US" altLang="zh-TW" sz="1200" dirty="0">
                <a:latin typeface="Arial" charset="0"/>
              </a:rPr>
              <a:t> and P.R.</a:t>
            </a:r>
            <a:r>
              <a:rPr lang="en-US" altLang="zh-TW" sz="1200" dirty="0" err="1">
                <a:latin typeface="Arial" charset="0"/>
              </a:rPr>
              <a:t>Warshaw</a:t>
            </a:r>
            <a:r>
              <a:rPr lang="en-US" altLang="zh-TW" sz="1200" dirty="0">
                <a:latin typeface="Arial" charset="0"/>
              </a:rPr>
              <a:t>,“User acceptance of computer technology : A comparison of two theoretical models ”,Management Science,35(8),August 1989,pp.982-1003</a:t>
            </a:r>
          </a:p>
        </p:txBody>
      </p:sp>
      <p:sp>
        <p:nvSpPr>
          <p:cNvPr id="747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4EE693-277E-144A-ACCB-D4283544922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7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TAM2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(2000)</a:t>
            </a: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1514476"/>
            <a:ext cx="808355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Venkatesh, V., &amp; Davis, F. D. (2000) “A theoretical extension of the technology acceptance model: Four longitudinal field studies”, Management Science, 46(2), pp. 186-204.</a:t>
            </a:r>
          </a:p>
        </p:txBody>
      </p:sp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6" y="1"/>
            <a:ext cx="32607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F4F8639-7EFE-7949-BAED-2F297C1B786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68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>
                <a:solidFill>
                  <a:srgbClr val="FF0000"/>
                </a:solidFill>
              </a:rPr>
              <a:t>Behavioral </a:t>
            </a:r>
            <a:br>
              <a:rPr lang="en-US" sz="9600">
                <a:solidFill>
                  <a:srgbClr val="FF0000"/>
                </a:solidFill>
              </a:rPr>
            </a:br>
            <a:r>
              <a:rPr lang="en-US" sz="9600">
                <a:solidFill>
                  <a:srgbClr val="FF0000"/>
                </a:solidFill>
              </a:rPr>
              <a:t>Finance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327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8000">
                <a:solidFill>
                  <a:schemeClr val="accent1"/>
                </a:solidFill>
              </a:rPr>
              <a:t>Rational Behavior</a:t>
            </a:r>
            <a:br>
              <a:rPr lang="en-US" sz="8000">
                <a:solidFill>
                  <a:schemeClr val="accent1"/>
                </a:solidFill>
              </a:rPr>
            </a:b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Irrational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970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8000" dirty="0">
                <a:solidFill>
                  <a:schemeClr val="accent1"/>
                </a:solidFill>
              </a:rPr>
              <a:t>Emotion</a:t>
            </a:r>
            <a:br>
              <a:rPr lang="en-US" sz="8000" dirty="0">
                <a:solidFill>
                  <a:schemeClr val="accent1"/>
                </a:solidFill>
              </a:rPr>
            </a:b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Sentiment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676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13   2021/12/21   </a:t>
            </a:r>
            <a:r>
              <a:rPr lang="zh-TW" altLang="en-US" sz="2800" dirty="0"/>
              <a:t>財務金融深度學習</a:t>
            </a:r>
            <a:r>
              <a:rPr lang="en-US" altLang="zh-TW" sz="2800" dirty="0"/>
              <a:t>(</a:t>
            </a:r>
            <a:r>
              <a:rPr lang="en-US" sz="2800" dirty="0"/>
              <a:t>Deep Learning in Finance); </a:t>
            </a:r>
            <a:br>
              <a:rPr lang="en-US" sz="2800" dirty="0"/>
            </a:br>
            <a:r>
              <a:rPr lang="en-US" sz="2800" dirty="0"/>
              <a:t>                                </a:t>
            </a:r>
            <a:r>
              <a:rPr lang="zh-TW" altLang="en-US" sz="2800" dirty="0"/>
              <a:t>財務金融強化學習 </a:t>
            </a:r>
            <a:r>
              <a:rPr lang="en-US" altLang="zh-TW" sz="2800" dirty="0"/>
              <a:t>(</a:t>
            </a:r>
            <a:r>
              <a:rPr lang="en-US" sz="2800" dirty="0"/>
              <a:t>Reinforcement Learning in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14   2021/12/28   </a:t>
            </a:r>
            <a:r>
              <a:rPr lang="zh-TW" altLang="en-US" sz="2800" dirty="0"/>
              <a:t>演算法交易 </a:t>
            </a:r>
            <a:r>
              <a:rPr lang="en-US" altLang="zh-TW" sz="2800" dirty="0"/>
              <a:t>(</a:t>
            </a:r>
            <a:r>
              <a:rPr lang="en-US" sz="2800" dirty="0"/>
              <a:t>Algorithmic Trading); </a:t>
            </a:r>
            <a:br>
              <a:rPr lang="en-US" sz="2800" dirty="0"/>
            </a:br>
            <a:r>
              <a:rPr lang="en-US" sz="2800" dirty="0"/>
              <a:t>                                </a:t>
            </a:r>
            <a:r>
              <a:rPr lang="zh-TW" altLang="en-US" sz="2800" dirty="0"/>
              <a:t>風險管理 </a:t>
            </a:r>
            <a:r>
              <a:rPr lang="en-US" altLang="zh-TW" sz="2800" dirty="0"/>
              <a:t>(</a:t>
            </a:r>
            <a:r>
              <a:rPr lang="en-US" sz="2800" dirty="0"/>
              <a:t>Risk Management); </a:t>
            </a:r>
            <a:br>
              <a:rPr lang="en-US" sz="2800" dirty="0"/>
            </a:br>
            <a:r>
              <a:rPr lang="en-US" sz="2800" dirty="0"/>
              <a:t>                                </a:t>
            </a:r>
            <a:r>
              <a:rPr lang="zh-TW" altLang="en-US" sz="2800" dirty="0"/>
              <a:t>交易機器人與基於事件的回測 </a:t>
            </a:r>
            <a:br>
              <a:rPr lang="en-US" altLang="zh-TW" sz="2800" dirty="0"/>
            </a:br>
            <a:r>
              <a:rPr lang="en-US" altLang="zh-TW" sz="2800" dirty="0"/>
              <a:t>                                (</a:t>
            </a:r>
            <a:r>
              <a:rPr lang="en-US" sz="2800" dirty="0"/>
              <a:t>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2022/01/04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2022/01/11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17   2022/01/18   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學生自主學習 </a:t>
            </a:r>
            <a:r>
              <a:rPr lang="en-US" altLang="zh-TW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Self-learning)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   2022/01/25   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學生自主學習 </a:t>
            </a:r>
            <a:r>
              <a:rPr lang="en-US" altLang="zh-TW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Self-learning)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3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Financial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1" y="1567334"/>
            <a:ext cx="8651875" cy="4525963"/>
          </a:xfrm>
        </p:spPr>
        <p:txBody>
          <a:bodyPr/>
          <a:lstStyle/>
          <a:p>
            <a:r>
              <a:rPr lang="en-US" dirty="0"/>
              <a:t>Theoretical Finance</a:t>
            </a:r>
          </a:p>
          <a:p>
            <a:pPr lvl="1"/>
            <a:r>
              <a:rPr lang="en-US" sz="3200" dirty="0"/>
              <a:t>study of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logical relationships </a:t>
            </a:r>
            <a:r>
              <a:rPr lang="en-US" sz="3200" dirty="0"/>
              <a:t>among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assets</a:t>
            </a:r>
            <a:r>
              <a:rPr lang="en-US" sz="3200" dirty="0"/>
              <a:t>.</a:t>
            </a:r>
          </a:p>
          <a:p>
            <a:r>
              <a:rPr lang="en-US" dirty="0"/>
              <a:t>Empirical Finance</a:t>
            </a:r>
          </a:p>
          <a:p>
            <a:pPr lvl="1"/>
            <a:r>
              <a:rPr lang="en-US" sz="3200" dirty="0"/>
              <a:t>study of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data</a:t>
            </a:r>
            <a:r>
              <a:rPr lang="en-US" sz="3200" dirty="0"/>
              <a:t> in order to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infer relationships</a:t>
            </a:r>
            <a:r>
              <a:rPr lang="en-US" sz="3200" dirty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Behavioral Finance</a:t>
            </a:r>
          </a:p>
          <a:p>
            <a:pPr lvl="1"/>
            <a:r>
              <a:rPr lang="en-US" sz="3200" dirty="0"/>
              <a:t>integrates </a:t>
            </a:r>
            <a:r>
              <a:rPr lang="en-US" sz="3200" dirty="0">
                <a:solidFill>
                  <a:srgbClr val="FF0000"/>
                </a:solidFill>
              </a:rPr>
              <a:t>psychology</a:t>
            </a:r>
            <a:r>
              <a:rPr lang="en-US" sz="3200" dirty="0"/>
              <a:t> into the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investment process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Robert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A. Strong (2004), Practical Investment Management, South-Western</a:t>
            </a:r>
          </a:p>
        </p:txBody>
      </p:sp>
    </p:spTree>
    <p:extLst>
      <p:ext uri="{BB962C8B-B14F-4D97-AF65-F5344CB8AC3E}">
        <p14:creationId xmlns:p14="http://schemas.microsoft.com/office/powerpoint/2010/main" val="625983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Psychology in Behavior Finance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Beliefs</a:t>
            </a:r>
          </a:p>
          <a:p>
            <a:r>
              <a:rPr lang="en-US" sz="4400" dirty="0"/>
              <a:t>Preferences</a:t>
            </a:r>
          </a:p>
          <a:p>
            <a:pPr lvl="1"/>
            <a:r>
              <a:rPr lang="en-US" sz="4400" dirty="0"/>
              <a:t>Prospect theory</a:t>
            </a:r>
          </a:p>
          <a:p>
            <a:pPr lvl="1"/>
            <a:r>
              <a:rPr lang="en-US" sz="4400" dirty="0"/>
              <a:t>Ambiguity aversion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45804" y="6587009"/>
            <a:ext cx="81003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Barberis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Nicholas, and Richard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Thaler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"A survey of behavioral finance." </a:t>
            </a:r>
            <a:r>
              <a:rPr lang="en-US" sz="900" i="1" dirty="0">
                <a:solidFill>
                  <a:schemeClr val="bg1">
                    <a:lumMod val="75000"/>
                  </a:schemeClr>
                </a:solidFill>
              </a:rPr>
              <a:t>Handbook of the Economics of Finance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 1 (2003): 1053-1128.</a:t>
            </a:r>
          </a:p>
        </p:txBody>
      </p:sp>
    </p:spTree>
    <p:extLst>
      <p:ext uri="{BB962C8B-B14F-4D97-AF65-F5344CB8AC3E}">
        <p14:creationId xmlns:p14="http://schemas.microsoft.com/office/powerpoint/2010/main" val="566497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Behavioral Finance </a:t>
            </a:r>
            <a:r>
              <a:rPr lang="en-US" altLang="zh-TW" dirty="0">
                <a:solidFill>
                  <a:schemeClr val="accent1"/>
                </a:solidFill>
              </a:rPr>
              <a:t>Themes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Heuristic-Driven Bias</a:t>
            </a:r>
          </a:p>
          <a:p>
            <a:r>
              <a:rPr lang="en-US" sz="4400" dirty="0"/>
              <a:t>Framing Dependence</a:t>
            </a:r>
          </a:p>
          <a:p>
            <a:r>
              <a:rPr lang="en-US" sz="4400" dirty="0"/>
              <a:t>Inefficient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52651" y="6484878"/>
            <a:ext cx="7286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Hersh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Shefrin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(2007), “Beyond Greed and Fear: Understanding Behavioral Finance and the Psychology of Investing”, Oxford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60030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Herding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Herding refers to the lemming-like behavior of investors and analysts looking around, </a:t>
            </a:r>
            <a:br>
              <a:rPr lang="en-US" dirty="0"/>
            </a:br>
            <a:r>
              <a:rPr lang="en-US" dirty="0"/>
              <a:t>seeing what each other is doing, </a:t>
            </a:r>
            <a:br>
              <a:rPr lang="en-US" dirty="0"/>
            </a:br>
            <a:r>
              <a:rPr lang="en-US" dirty="0"/>
              <a:t>and heading in that direction.</a:t>
            </a:r>
          </a:p>
          <a:p>
            <a:r>
              <a:rPr lang="en-US" dirty="0"/>
              <a:t>There may not have been safety in numbers, but there probably was some comfort in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 v</a:t>
            </a:r>
          </a:p>
        </p:txBody>
      </p:sp>
    </p:spTree>
    <p:extLst>
      <p:ext uri="{BB962C8B-B14F-4D97-AF65-F5344CB8AC3E}">
        <p14:creationId xmlns:p14="http://schemas.microsoft.com/office/powerpoint/2010/main" val="4216665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5E76-6F01-0643-A2DA-4D4A49A4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Herding Behavior in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FA04-A8B2-5E40-B4EF-177E736A5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22962"/>
            <a:ext cx="11222181" cy="523928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Manahov</a:t>
            </a:r>
            <a:r>
              <a:rPr lang="en-US" dirty="0"/>
              <a:t>, V. (2021).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Cryptocurrency liquidity during extreme price movements: is there a problem with virtual money? </a:t>
            </a:r>
            <a:br>
              <a:rPr lang="en-US" dirty="0"/>
            </a:br>
            <a:r>
              <a:rPr lang="en-US" dirty="0"/>
              <a:t>Quantitative Finance, 21(2), 341-360.</a:t>
            </a:r>
          </a:p>
          <a:p>
            <a:r>
              <a:rPr lang="en-US" dirty="0"/>
              <a:t>Hsieh, S. F., Chan, C. Y., &amp; Wang, M. C. (2020).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Retail investor attention and herding behavior. </a:t>
            </a:r>
            <a:br>
              <a:rPr lang="en-US" dirty="0"/>
            </a:br>
            <a:r>
              <a:rPr lang="en-US" dirty="0"/>
              <a:t>Journal of Empirical Finance, 59, 109-132.</a:t>
            </a:r>
          </a:p>
          <a:p>
            <a:r>
              <a:rPr lang="en-US" dirty="0" err="1"/>
              <a:t>Christoffersen</a:t>
            </a:r>
            <a:r>
              <a:rPr lang="en-US" dirty="0"/>
              <a:t>, J., &amp; </a:t>
            </a:r>
            <a:r>
              <a:rPr lang="en-US" dirty="0" err="1"/>
              <a:t>Staehr</a:t>
            </a:r>
            <a:r>
              <a:rPr lang="en-US" dirty="0"/>
              <a:t>, S. (2019).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Individual risk tolerance and herding behaviors in financial forecasts. </a:t>
            </a:r>
            <a:r>
              <a:rPr lang="en-US" dirty="0"/>
              <a:t>European Financial Management, 25(5), 1348-1377.</a:t>
            </a:r>
          </a:p>
          <a:p>
            <a:r>
              <a:rPr lang="en-US" dirty="0" err="1"/>
              <a:t>Frijns</a:t>
            </a:r>
            <a:r>
              <a:rPr lang="en-US" dirty="0"/>
              <a:t>, B., &amp; Huynh, T. D. (2018).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Herding in analysts' recommendations: The role of media. </a:t>
            </a:r>
            <a:br>
              <a:rPr lang="en-US" dirty="0"/>
            </a:br>
            <a:r>
              <a:rPr lang="en-US" dirty="0"/>
              <a:t>Journal of Banking &amp; Finance, 91, 1-18.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6ADEA-1023-A54C-BFC2-D19AD196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01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>
                <a:solidFill>
                  <a:schemeClr val="accent1"/>
                </a:solidFill>
              </a:rPr>
              <a:t>Efficient </a:t>
            </a:r>
            <a:br>
              <a:rPr lang="en-US" sz="8800">
                <a:solidFill>
                  <a:schemeClr val="accent1"/>
                </a:solidFill>
              </a:rPr>
            </a:br>
            <a:r>
              <a:rPr lang="en-US" sz="8800">
                <a:solidFill>
                  <a:schemeClr val="accent1"/>
                </a:solidFill>
              </a:rPr>
              <a:t>Market </a:t>
            </a:r>
            <a:br>
              <a:rPr lang="en-US" sz="8800">
                <a:solidFill>
                  <a:schemeClr val="accent1"/>
                </a:solidFill>
              </a:rPr>
            </a:br>
            <a:r>
              <a:rPr lang="en-US" sz="8800">
                <a:solidFill>
                  <a:schemeClr val="accent1"/>
                </a:solidFill>
              </a:rPr>
              <a:t>Hypothesis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(EMH)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52651" y="6484878"/>
            <a:ext cx="7286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Hersh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Shefrin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(2007), “Beyond Greed and Fear: Understanding Behavioral Finance and the Psychology of Investing”, Oxford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237681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Expected </a:t>
            </a:r>
            <a:r>
              <a:rPr lang="en-US" sz="6000">
                <a:solidFill>
                  <a:srgbClr val="FF0000"/>
                </a:solidFill>
              </a:rPr>
              <a:t>Utility Theory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>
                <a:solidFill>
                  <a:srgbClr val="FF0000"/>
                </a:solidFill>
              </a:rPr>
              <a:t>(EUT) 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592734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74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Prospect theory</a:t>
            </a:r>
            <a:r>
              <a:rPr lang="en-US" sz="8800" dirty="0">
                <a:solidFill>
                  <a:schemeClr val="accent1"/>
                </a:solidFill>
              </a:rPr>
              <a:t>: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An analysis of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decision under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264760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001" y="348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solidFill>
                  <a:schemeClr val="accent1"/>
                </a:solidFill>
              </a:rPr>
              <a:t>Prospect Theory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Kahneman</a:t>
            </a:r>
            <a:r>
              <a:rPr lang="en-US" sz="2400" dirty="0">
                <a:solidFill>
                  <a:schemeClr val="accent1"/>
                </a:solidFill>
              </a:rPr>
              <a:t> and </a:t>
            </a:r>
            <a:r>
              <a:rPr lang="en-US" sz="2400" dirty="0" err="1">
                <a:solidFill>
                  <a:schemeClr val="accent1"/>
                </a:solidFill>
              </a:rPr>
              <a:t>Tversky</a:t>
            </a:r>
            <a:r>
              <a:rPr lang="en-US" sz="2400" dirty="0">
                <a:solidFill>
                  <a:schemeClr val="accent1"/>
                </a:solidFill>
              </a:rPr>
              <a:t>, 1979)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268760"/>
            <a:ext cx="7706741" cy="52233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95600" y="6457891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Kahneman, Daniel, and Amos Tversky.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2933783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chemeClr val="accent1"/>
                </a:solidFill>
              </a:rPr>
              <a:t>Decision Making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under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902227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Investing Psychology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Behavioral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398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Which of the </a:t>
            </a:r>
            <a:r>
              <a:rPr lang="en-US">
                <a:solidFill>
                  <a:schemeClr val="accent1"/>
                </a:solidFill>
              </a:rPr>
              <a:t>following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would </a:t>
            </a:r>
            <a:r>
              <a:rPr lang="en-US" dirty="0">
                <a:solidFill>
                  <a:schemeClr val="accent1"/>
                </a:solidFill>
              </a:rPr>
              <a:t>you prefer?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30702"/>
          </a:xfrm>
        </p:spPr>
        <p:txBody>
          <a:bodyPr/>
          <a:lstStyle/>
          <a:p>
            <a:r>
              <a:rPr lang="en-US" sz="4000" dirty="0"/>
              <a:t>A: </a:t>
            </a:r>
          </a:p>
          <a:p>
            <a:pPr lvl="1"/>
            <a:r>
              <a:rPr lang="en-US" sz="4000" dirty="0"/>
              <a:t>50% chance to win 1,000, </a:t>
            </a:r>
          </a:p>
          <a:p>
            <a:pPr lvl="1"/>
            <a:r>
              <a:rPr lang="en-US" sz="4000" dirty="0"/>
              <a:t>50% chance to win nothing;</a:t>
            </a:r>
          </a:p>
          <a:p>
            <a:r>
              <a:rPr lang="en-US" sz="4000" dirty="0"/>
              <a:t>B: </a:t>
            </a:r>
          </a:p>
          <a:p>
            <a:pPr lvl="1"/>
            <a:r>
              <a:rPr lang="en-US" sz="4000" dirty="0"/>
              <a:t>450 for sure.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5296206"/>
            <a:ext cx="5927340" cy="1161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6249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48881"/>
            <a:ext cx="9144000" cy="2478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4335327"/>
            <a:ext cx="8136904" cy="4916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51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48881"/>
            <a:ext cx="9144000" cy="2478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4335327"/>
            <a:ext cx="8136904" cy="491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561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52701"/>
            <a:ext cx="9144000" cy="17466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24001" y="3933057"/>
            <a:ext cx="9109075" cy="3662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288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52701"/>
            <a:ext cx="9144000" cy="17466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35561" y="3933057"/>
            <a:ext cx="8352928" cy="36625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40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Expected Utility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924944"/>
            <a:ext cx="8915400" cy="50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8156140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80" y="2432050"/>
            <a:ext cx="8259353" cy="1861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3657478"/>
            <a:ext cx="8136904" cy="4916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09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80" y="2432050"/>
            <a:ext cx="8259353" cy="1861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3657478"/>
            <a:ext cx="8136904" cy="491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81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2708920"/>
            <a:ext cx="8727225" cy="1888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7568" y="4089526"/>
            <a:ext cx="8136904" cy="4916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503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2708920"/>
            <a:ext cx="8727225" cy="1888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7568" y="4089526"/>
            <a:ext cx="8136904" cy="491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Investor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Sentiment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5689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43268"/>
            <a:ext cx="9144000" cy="425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3980202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19" y="1446455"/>
            <a:ext cx="8251038" cy="45748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5397452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Preferences </a:t>
            </a:r>
            <a:r>
              <a:rPr lang="en-US">
                <a:solidFill>
                  <a:schemeClr val="accent1"/>
                </a:solidFill>
              </a:rPr>
              <a:t>Between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Positive </a:t>
            </a:r>
            <a:r>
              <a:rPr lang="en-US" dirty="0">
                <a:solidFill>
                  <a:schemeClr val="accent1"/>
                </a:solidFill>
              </a:rPr>
              <a:t>and </a:t>
            </a:r>
            <a:r>
              <a:rPr lang="en-US">
                <a:solidFill>
                  <a:schemeClr val="accent1"/>
                </a:solidFill>
              </a:rPr>
              <a:t>Negative Prospects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08201"/>
            <a:ext cx="9144000" cy="26251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1401911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chemeClr val="accent1"/>
                </a:solidFill>
              </a:rPr>
              <a:t>Certainty, 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 dirty="0">
                <a:solidFill>
                  <a:schemeClr val="accent1"/>
                </a:solidFill>
              </a:rPr>
              <a:t>Probability, 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>
                <a:solidFill>
                  <a:schemeClr val="accent1"/>
                </a:solidFill>
              </a:rPr>
              <a:t>and </a:t>
            </a:r>
            <a:br>
              <a:rPr lang="en-US" sz="9600">
                <a:solidFill>
                  <a:schemeClr val="accent1"/>
                </a:solidFill>
              </a:rPr>
            </a:br>
            <a:r>
              <a:rPr lang="en-US" sz="9600">
                <a:solidFill>
                  <a:schemeClr val="accent1"/>
                </a:solidFill>
              </a:rPr>
              <a:t>Possibility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759113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3345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Value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5" y="1397167"/>
            <a:ext cx="6303495" cy="4998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9157645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417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Weighting Function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84" y="1268760"/>
            <a:ext cx="5499233" cy="51822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677373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Problem 4 as a decision tree (standard formulation)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03" y="1444672"/>
            <a:ext cx="7936184" cy="48646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354985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Problem 10 as a decision tree (sequential formulation)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844824"/>
            <a:ext cx="7901827" cy="4248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3397211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39" y="2132857"/>
            <a:ext cx="8892480" cy="33225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8480533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28800"/>
            <a:ext cx="8674100" cy="3187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685852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8FC1-CE04-AA4A-AC68-F8BB6934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714202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CNN Money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Fear &amp; Greed Index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What emotion is driving the market 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022E4-7601-984C-AC63-CAA86A8F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683FE-1916-3A4A-AD8E-AAF9247235D9}"/>
              </a:ext>
            </a:extLst>
          </p:cNvPr>
          <p:cNvSpPr/>
          <p:nvPr/>
        </p:nvSpPr>
        <p:spPr>
          <a:xfrm>
            <a:off x="2910045" y="6597353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money.cnn.com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/data/fear-and-greed/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3D87A1-3AD5-1245-B944-0A73AD71E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48" y="1986781"/>
            <a:ext cx="19050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73950-178D-9F46-8327-54FBA4146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9" y="265395"/>
            <a:ext cx="1157271" cy="43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6CEBB-EB99-B241-B6E3-4D475CFD1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983" y="1998083"/>
            <a:ext cx="9088754" cy="442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00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38" y="1448470"/>
            <a:ext cx="8181563" cy="47168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7524463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underweight outcomes that are merely probable in comparison with outcomes that are obtained with certainty.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certainty effect</a:t>
            </a:r>
            <a:r>
              <a:rPr lang="en-US" sz="3200" dirty="0"/>
              <a:t>, contributes to </a:t>
            </a:r>
            <a:r>
              <a:rPr lang="en-US" sz="3200" dirty="0">
                <a:solidFill>
                  <a:srgbClr val="7030A0"/>
                </a:solidFill>
              </a:rPr>
              <a:t>risk aversion </a:t>
            </a:r>
            <a:r>
              <a:rPr lang="en-US" sz="3200" dirty="0"/>
              <a:t>in choices involving </a:t>
            </a:r>
            <a:r>
              <a:rPr lang="en-US" sz="3200" dirty="0">
                <a:solidFill>
                  <a:srgbClr val="7030A0"/>
                </a:solidFill>
              </a:rPr>
              <a:t>sure gains </a:t>
            </a:r>
            <a:r>
              <a:rPr lang="en-US" sz="3200" dirty="0"/>
              <a:t>and to </a:t>
            </a:r>
            <a:r>
              <a:rPr lang="en-US" sz="3200" dirty="0">
                <a:solidFill>
                  <a:srgbClr val="C00000"/>
                </a:solidFill>
              </a:rPr>
              <a:t>risk seeking </a:t>
            </a:r>
            <a:r>
              <a:rPr lang="en-US" sz="3200" dirty="0"/>
              <a:t>in choices involving </a:t>
            </a:r>
            <a:r>
              <a:rPr lang="en-US" sz="3200" dirty="0">
                <a:solidFill>
                  <a:srgbClr val="C00000"/>
                </a:solidFill>
              </a:rPr>
              <a:t>sure losses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7607106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generally discard components that are shared by all prospects under consideration.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isolation effect</a:t>
            </a:r>
            <a:r>
              <a:rPr lang="en-US" sz="3200" dirty="0"/>
              <a:t>, leads to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inconsistent preferences </a:t>
            </a:r>
            <a:r>
              <a:rPr lang="en-US" sz="3200" dirty="0"/>
              <a:t>when the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same choice </a:t>
            </a:r>
            <a:r>
              <a:rPr lang="en-US" sz="3200" dirty="0"/>
              <a:t>is presented in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different form 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278296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generally discard components that are shared by all prospects under consideration.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isolation effect</a:t>
            </a:r>
            <a:r>
              <a:rPr lang="en-US" sz="3200" dirty="0"/>
              <a:t>, leads to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inconsistent preferences </a:t>
            </a:r>
            <a:r>
              <a:rPr lang="en-US" sz="3200" dirty="0"/>
              <a:t>when the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same choice </a:t>
            </a:r>
            <a:r>
              <a:rPr lang="en-US" sz="3200" dirty="0"/>
              <a:t>is presented in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different form 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2257134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Value</a:t>
            </a:r>
            <a:r>
              <a:rPr lang="en-US" dirty="0"/>
              <a:t> is assigned to </a:t>
            </a:r>
            <a:r>
              <a:rPr lang="en-US" dirty="0">
                <a:solidFill>
                  <a:srgbClr val="C00000"/>
                </a:solidFill>
              </a:rPr>
              <a:t>gains and losses </a:t>
            </a:r>
            <a:r>
              <a:rPr lang="en-US" dirty="0"/>
              <a:t>rather than to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final assets </a:t>
            </a:r>
            <a:r>
              <a:rPr lang="en-US" dirty="0"/>
              <a:t>and in which </a:t>
            </a:r>
            <a:r>
              <a:rPr lang="en-US" dirty="0">
                <a:solidFill>
                  <a:srgbClr val="C00000"/>
                </a:solidFill>
              </a:rPr>
              <a:t>probabilities</a:t>
            </a:r>
            <a:r>
              <a:rPr lang="en-US" dirty="0"/>
              <a:t> are replaced by </a:t>
            </a:r>
            <a:r>
              <a:rPr lang="en-US" dirty="0">
                <a:solidFill>
                  <a:srgbClr val="FF0000"/>
                </a:solidFill>
              </a:rPr>
              <a:t>decision weights</a:t>
            </a:r>
            <a:r>
              <a:rPr lang="en-US" dirty="0"/>
              <a:t>. </a:t>
            </a:r>
          </a:p>
          <a:p>
            <a:r>
              <a:rPr lang="en-US" dirty="0"/>
              <a:t>The value function is normally concave for gains, commonly convex for losses, and is generally steeper for losses than for gains.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4145496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 weights </a:t>
            </a:r>
            <a:r>
              <a:rPr lang="en-US" dirty="0"/>
              <a:t>are generally </a:t>
            </a:r>
            <a:r>
              <a:rPr lang="en-US" dirty="0">
                <a:solidFill>
                  <a:schemeClr val="accent1"/>
                </a:solidFill>
              </a:rPr>
              <a:t>lower</a:t>
            </a:r>
            <a:r>
              <a:rPr lang="en-US" dirty="0"/>
              <a:t> than the corresponding probabilities, except in the range of low probabilities. </a:t>
            </a:r>
          </a:p>
          <a:p>
            <a:r>
              <a:rPr lang="en-US" dirty="0">
                <a:solidFill>
                  <a:srgbClr val="FF0000"/>
                </a:solidFill>
              </a:rPr>
              <a:t>Overweighting</a:t>
            </a:r>
            <a:r>
              <a:rPr lang="en-US" dirty="0"/>
              <a:t> of low probabilities may contribute to the attractiveness of both insurance and gambling.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2394352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Behavioral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Heuristics and Biases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in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Decision 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0526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Behavioral Finance Anomalies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Rational Man</a:t>
            </a:r>
          </a:p>
          <a:p>
            <a:pPr lvl="1"/>
            <a:r>
              <a:rPr lang="en-US" dirty="0"/>
              <a:t>Consumer Choice with Certainty</a:t>
            </a:r>
          </a:p>
          <a:p>
            <a:pPr lvl="1"/>
            <a:r>
              <a:rPr lang="en-US" dirty="0"/>
              <a:t>Consumer Choice with Uncertainty</a:t>
            </a:r>
          </a:p>
          <a:p>
            <a:pPr lvl="1"/>
            <a:r>
              <a:rPr lang="en-US" dirty="0"/>
              <a:t>The Allais Paradox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</p:spTree>
    <p:extLst>
      <p:ext uri="{BB962C8B-B14F-4D97-AF65-F5344CB8AC3E}">
        <p14:creationId xmlns:p14="http://schemas.microsoft.com/office/powerpoint/2010/main" val="22625751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Reference Point</a:t>
            </a:r>
          </a:p>
          <a:p>
            <a:r>
              <a:rPr lang="en-US" dirty="0"/>
              <a:t>The S-Curve</a:t>
            </a:r>
          </a:p>
          <a:p>
            <a:r>
              <a:rPr lang="en-US" dirty="0"/>
              <a:t>Loss Aversion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</p:spTree>
    <p:extLst>
      <p:ext uri="{BB962C8B-B14F-4D97-AF65-F5344CB8AC3E}">
        <p14:creationId xmlns:p14="http://schemas.microsoft.com/office/powerpoint/2010/main" val="29704523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Perception Biases</a:t>
            </a:r>
          </a:p>
          <a:p>
            <a:r>
              <a:rPr lang="en-US" sz="4000" dirty="0"/>
              <a:t>Inertial Effects</a:t>
            </a:r>
          </a:p>
          <a:p>
            <a:r>
              <a:rPr lang="en-US" sz="4000" dirty="0"/>
              <a:t>Causality and Statistics</a:t>
            </a:r>
          </a:p>
          <a:p>
            <a:r>
              <a:rPr lang="en-US" sz="4000" dirty="0"/>
              <a:t>Illusions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Behavioral Finance Anomalies</a:t>
            </a:r>
          </a:p>
        </p:txBody>
      </p:sp>
    </p:spTree>
    <p:extLst>
      <p:ext uri="{BB962C8B-B14F-4D97-AF65-F5344CB8AC3E}">
        <p14:creationId xmlns:p14="http://schemas.microsoft.com/office/powerpoint/2010/main" val="1705066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Consumer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Psychology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6785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Saliency</a:t>
            </a:r>
          </a:p>
          <a:p>
            <a:r>
              <a:rPr lang="en-US" sz="4000" dirty="0"/>
              <a:t>Framing</a:t>
            </a:r>
          </a:p>
          <a:p>
            <a:r>
              <a:rPr lang="en-US" sz="4000" dirty="0"/>
              <a:t>Anchoring</a:t>
            </a:r>
          </a:p>
          <a:p>
            <a:r>
              <a:rPr lang="en-US" sz="4000" dirty="0"/>
              <a:t>Sunk Cost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Perception Biases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73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Endowment Effect</a:t>
            </a:r>
          </a:p>
          <a:p>
            <a:r>
              <a:rPr lang="en-US" sz="4000" dirty="0"/>
              <a:t>Status Quo Effect</a:t>
            </a:r>
          </a:p>
          <a:p>
            <a:r>
              <a:rPr lang="en-US" sz="4000" dirty="0"/>
              <a:t>Disposition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Inertial Effects</a:t>
            </a:r>
          </a:p>
        </p:txBody>
      </p:sp>
    </p:spTree>
    <p:extLst>
      <p:ext uri="{BB962C8B-B14F-4D97-AF65-F5344CB8AC3E}">
        <p14:creationId xmlns:p14="http://schemas.microsoft.com/office/powerpoint/2010/main" val="31995320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Representativeness</a:t>
            </a:r>
          </a:p>
          <a:p>
            <a:r>
              <a:rPr lang="en-US" sz="4000" dirty="0"/>
              <a:t>Conjunction Fallacy</a:t>
            </a:r>
          </a:p>
          <a:p>
            <a:r>
              <a:rPr lang="en-US" sz="4000" dirty="0"/>
              <a:t>Reading into Randomness</a:t>
            </a:r>
          </a:p>
          <a:p>
            <a:r>
              <a:rPr lang="en-US" sz="4000" dirty="0"/>
              <a:t>Small Sample Bias</a:t>
            </a:r>
          </a:p>
          <a:p>
            <a:r>
              <a:rPr lang="en-US" sz="4000" dirty="0"/>
              <a:t>Probability Neglect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Causality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4934238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Illusion of Talent</a:t>
            </a:r>
          </a:p>
          <a:p>
            <a:r>
              <a:rPr lang="en-US" sz="4000" dirty="0"/>
              <a:t>Illusion of Skill</a:t>
            </a:r>
          </a:p>
          <a:p>
            <a:r>
              <a:rPr lang="en-US" sz="4000" dirty="0"/>
              <a:t>Illusion of Superiority</a:t>
            </a:r>
          </a:p>
          <a:p>
            <a:r>
              <a:rPr lang="en-US" sz="4000" dirty="0"/>
              <a:t>Illusion of Validity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Illusions</a:t>
            </a:r>
          </a:p>
        </p:txBody>
      </p:sp>
    </p:spTree>
    <p:extLst>
      <p:ext uri="{BB962C8B-B14F-4D97-AF65-F5344CB8AC3E}">
        <p14:creationId xmlns:p14="http://schemas.microsoft.com/office/powerpoint/2010/main" val="9919502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Behavioral Finance: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Two Major Foundations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600200"/>
            <a:ext cx="11222181" cy="4781128"/>
          </a:xfrm>
        </p:spPr>
        <p:txBody>
          <a:bodyPr>
            <a:noAutofit/>
          </a:bodyPr>
          <a:lstStyle/>
          <a:p>
            <a:r>
              <a:rPr lang="en-US" dirty="0"/>
              <a:t>Investor Sentiment</a:t>
            </a:r>
          </a:p>
          <a:p>
            <a:pPr lvl="1"/>
            <a:r>
              <a:rPr lang="en-US" sz="3200" dirty="0"/>
              <a:t>creates disturbances to efficient prices. </a:t>
            </a:r>
          </a:p>
          <a:p>
            <a:r>
              <a:rPr lang="en-US" dirty="0"/>
              <a:t>Limited arbitrage</a:t>
            </a:r>
          </a:p>
          <a:p>
            <a:pPr lvl="1"/>
            <a:r>
              <a:rPr lang="en-US" sz="3200" dirty="0"/>
              <a:t>arbitrage is never </a:t>
            </a:r>
            <a:r>
              <a:rPr lang="en-US" sz="3200" dirty="0" err="1"/>
              <a:t>riskfree</a:t>
            </a:r>
            <a:r>
              <a:rPr lang="en-US" sz="3200" dirty="0"/>
              <a:t>, hence it does not counter irrational disturbances.</a:t>
            </a:r>
          </a:p>
          <a:p>
            <a:pPr lvl="2"/>
            <a:r>
              <a:rPr lang="en-US" sz="3200" dirty="0"/>
              <a:t>Prices may not react to information by the “right” amount.</a:t>
            </a:r>
          </a:p>
          <a:p>
            <a:pPr lvl="2"/>
            <a:r>
              <a:rPr lang="en-US" sz="3200" dirty="0"/>
              <a:t>Prices may react to non-information.</a:t>
            </a:r>
          </a:p>
          <a:p>
            <a:pPr lvl="2"/>
            <a:r>
              <a:rPr lang="en-US" sz="3200" dirty="0"/>
              <a:t>Markets may remain efficient.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461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1104"/>
            <a:ext cx="8229600" cy="1061885"/>
          </a:xfrm>
        </p:spPr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Arbitrage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1040781"/>
            <a:ext cx="3888432" cy="5560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8609" y="658827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www.beliefnet.com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/columnists/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moviemom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/2012/09/interview-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nicholas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jarecki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-of-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arbitrage.html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484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267147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Arbitrage</a:t>
            </a:r>
          </a:p>
        </p:txBody>
      </p:sp>
      <p:sp>
        <p:nvSpPr>
          <p:cNvPr id="3" name="Oval 2"/>
          <p:cNvSpPr/>
          <p:nvPr/>
        </p:nvSpPr>
        <p:spPr>
          <a:xfrm>
            <a:off x="3071664" y="2996952"/>
            <a:ext cx="1800200" cy="1440160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$100</a:t>
            </a:r>
          </a:p>
        </p:txBody>
      </p:sp>
      <p:sp>
        <p:nvSpPr>
          <p:cNvPr id="7" name="Oval 6"/>
          <p:cNvSpPr/>
          <p:nvPr/>
        </p:nvSpPr>
        <p:spPr>
          <a:xfrm>
            <a:off x="7392144" y="2071525"/>
            <a:ext cx="1800200" cy="1440160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$120</a:t>
            </a:r>
          </a:p>
        </p:txBody>
      </p:sp>
      <p:cxnSp>
        <p:nvCxnSpPr>
          <p:cNvPr id="9" name="Straight Arrow Connector 8"/>
          <p:cNvCxnSpPr>
            <a:stCxn id="3" idx="6"/>
            <a:endCxn id="7" idx="2"/>
          </p:cNvCxnSpPr>
          <p:nvPr/>
        </p:nvCxnSpPr>
        <p:spPr>
          <a:xfrm flipV="1">
            <a:off x="4871864" y="2791606"/>
            <a:ext cx="2520280" cy="9254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25091" y="2569261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</a:rPr>
              <a:t>Gain </a:t>
            </a:r>
            <a:r>
              <a:rPr lang="en-US" sz="3200" b="1" dirty="0">
                <a:solidFill>
                  <a:schemeClr val="accent1"/>
                </a:solidFill>
              </a:rPr>
              <a:t>$20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2055" y="4656716"/>
            <a:ext cx="3709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</a:rPr>
              <a:t>Buy Low in Market A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9292" y="3784685"/>
            <a:ext cx="3724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Sell High in Market B</a:t>
            </a:r>
          </a:p>
        </p:txBody>
      </p:sp>
    </p:spTree>
    <p:extLst>
      <p:ext uri="{BB962C8B-B14F-4D97-AF65-F5344CB8AC3E}">
        <p14:creationId xmlns:p14="http://schemas.microsoft.com/office/powerpoint/2010/main" val="38523975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08720"/>
            <a:ext cx="10786820" cy="5135619"/>
          </a:xfrm>
        </p:spPr>
        <p:txBody>
          <a:bodyPr>
            <a:normAutofit/>
          </a:bodyPr>
          <a:lstStyle/>
          <a:p>
            <a:r>
              <a:rPr lang="en-US" dirty="0"/>
              <a:t>Overconfidence</a:t>
            </a:r>
          </a:p>
          <a:p>
            <a:pPr lvl="1"/>
            <a:r>
              <a:rPr lang="en-US" sz="3200" dirty="0"/>
              <a:t>people overestimate the reliability of their knowledge.</a:t>
            </a:r>
          </a:p>
          <a:p>
            <a:r>
              <a:rPr lang="en-US" dirty="0"/>
              <a:t>Excessive trading</a:t>
            </a:r>
          </a:p>
          <a:p>
            <a:r>
              <a:rPr lang="en-US" dirty="0"/>
              <a:t>Framing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2687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69" y="1012568"/>
            <a:ext cx="11329261" cy="5543996"/>
          </a:xfrm>
        </p:spPr>
        <p:txBody>
          <a:bodyPr>
            <a:normAutofit/>
          </a:bodyPr>
          <a:lstStyle/>
          <a:p>
            <a:r>
              <a:rPr lang="en-US" dirty="0"/>
              <a:t>Regret Aversion</a:t>
            </a:r>
          </a:p>
          <a:p>
            <a:pPr lvl="1"/>
            <a:r>
              <a:rPr lang="en-US" sz="3200" dirty="0"/>
              <a:t>anticipation of a future regret can influence current decision.</a:t>
            </a:r>
          </a:p>
          <a:p>
            <a:r>
              <a:rPr lang="en-US" dirty="0"/>
              <a:t>Disposition Effect</a:t>
            </a:r>
          </a:p>
          <a:p>
            <a:pPr lvl="1"/>
            <a:r>
              <a:rPr lang="en-US" sz="3200" dirty="0"/>
              <a:t>sell winners, hold on to the losers.</a:t>
            </a:r>
          </a:p>
          <a:p>
            <a:r>
              <a:rPr lang="en-US" dirty="0"/>
              <a:t>Anchoring and adjustment: can create under-reaction.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22882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Fashions and Fads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are influenced by each other.  There is a social pressure to conform.</a:t>
            </a:r>
          </a:p>
          <a:p>
            <a:r>
              <a:rPr lang="en-US" dirty="0"/>
              <a:t>Herding behavior: “safety-in-numbers”.</a:t>
            </a:r>
          </a:p>
          <a:p>
            <a:r>
              <a:rPr lang="en-US" dirty="0"/>
              <a:t>Informational Cascades</a:t>
            </a:r>
          </a:p>
          <a:p>
            <a:r>
              <a:rPr lang="en-US" dirty="0"/>
              <a:t>Positive Feedback </a:t>
            </a:r>
          </a:p>
          <a:p>
            <a:r>
              <a:rPr lang="en-US" dirty="0"/>
              <a:t>Example: excessive demand for internet IPOs.  Extremely high opening day returns.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2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631951" y="274638"/>
            <a:ext cx="8785225" cy="6107112"/>
          </a:xfrm>
        </p:spPr>
        <p:txBody>
          <a:bodyPr/>
          <a:lstStyle/>
          <a:p>
            <a:r>
              <a:rPr lang="en-US" altLang="zh-TW" sz="8500">
                <a:solidFill>
                  <a:schemeClr val="accent1"/>
                </a:solidFill>
                <a:latin typeface="Calibri" charset="0"/>
                <a:ea typeface="標楷體" charset="-120"/>
              </a:rPr>
              <a:t>How consumers </a:t>
            </a:r>
            <a:br>
              <a:rPr lang="en-US" altLang="zh-TW" sz="85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8500">
                <a:solidFill>
                  <a:srgbClr val="FF0000"/>
                </a:solidFill>
                <a:latin typeface="Calibri" charset="0"/>
                <a:ea typeface="標楷體" charset="-120"/>
              </a:rPr>
              <a:t>think, feel, and act</a:t>
            </a:r>
            <a:r>
              <a:rPr lang="en-US" altLang="zh-TW" sz="8500">
                <a:latin typeface="Calibri" charset="0"/>
                <a:ea typeface="標楷體" charset="-120"/>
              </a:rPr>
              <a:t> 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58C0505-B532-8E45-ADFA-A3C505A2EFE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41748532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Social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norms</a:t>
            </a:r>
          </a:p>
          <a:p>
            <a:pPr lvl="1"/>
            <a:r>
              <a:rPr lang="en-US" dirty="0"/>
              <a:t>The informal opinions, rules, and procedures of a group. </a:t>
            </a:r>
          </a:p>
          <a:p>
            <a:pPr lvl="1"/>
            <a:r>
              <a:rPr lang="en-US" dirty="0"/>
              <a:t>Your piers and social groups influence your investment participation</a:t>
            </a:r>
          </a:p>
          <a:p>
            <a:r>
              <a:rPr lang="en-US" dirty="0"/>
              <a:t>Herding Behavior</a:t>
            </a:r>
          </a:p>
          <a:p>
            <a:pPr lvl="1"/>
            <a:r>
              <a:rPr lang="en-US" dirty="0"/>
              <a:t>The movement into or out of a stock or industry of companies by large groups of investors.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6684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461877"/>
            <a:ext cx="7741146" cy="5176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1889" y="6639164"/>
            <a:ext cx="71287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www.interaction-design.org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/literature/article/confirmation-bias-it-s-not-what-we-think-we-know-that-counts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1"/>
            <a:ext cx="8229600" cy="146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5400" dirty="0">
                <a:solidFill>
                  <a:schemeClr val="accent1"/>
                </a:solidFill>
              </a:rPr>
              <a:t>Psychology of Belief</a:t>
            </a:r>
          </a:p>
          <a:p>
            <a:r>
              <a:rPr lang="en-US" sz="5400" dirty="0">
                <a:solidFill>
                  <a:schemeClr val="accent1"/>
                </a:solidFill>
              </a:rPr>
              <a:t>Confirmation Bias</a:t>
            </a:r>
          </a:p>
        </p:txBody>
      </p:sp>
    </p:spTree>
    <p:extLst>
      <p:ext uri="{BB962C8B-B14F-4D97-AF65-F5344CB8AC3E}">
        <p14:creationId xmlns:p14="http://schemas.microsoft.com/office/powerpoint/2010/main" val="12333483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981200" y="12850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5400" dirty="0">
                <a:solidFill>
                  <a:schemeClr val="accent1"/>
                </a:solidFill>
              </a:rPr>
              <a:t>Confirmation Bias</a:t>
            </a:r>
          </a:p>
        </p:txBody>
      </p:sp>
      <p:sp>
        <p:nvSpPr>
          <p:cNvPr id="7" name="Rectangle 6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</a:t>
            </a:r>
          </a:p>
        </p:txBody>
      </p:sp>
      <p:sp>
        <p:nvSpPr>
          <p:cNvPr id="8" name="Oval 7"/>
          <p:cNvSpPr/>
          <p:nvPr/>
        </p:nvSpPr>
        <p:spPr>
          <a:xfrm>
            <a:off x="2351584" y="1709142"/>
            <a:ext cx="4176464" cy="3808091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The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</a:rPr>
              <a:t>Facts</a:t>
            </a:r>
          </a:p>
        </p:txBody>
      </p:sp>
      <p:sp>
        <p:nvSpPr>
          <p:cNvPr id="9" name="Oval 8"/>
          <p:cNvSpPr/>
          <p:nvPr/>
        </p:nvSpPr>
        <p:spPr>
          <a:xfrm>
            <a:off x="5375920" y="1709142"/>
            <a:ext cx="4176464" cy="3808091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Your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Beliefs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7978" y="5701725"/>
            <a:ext cx="2145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Overvalued</a:t>
            </a:r>
          </a:p>
        </p:txBody>
      </p:sp>
      <p:sp>
        <p:nvSpPr>
          <p:cNvPr id="12" name="Up Arrow 11"/>
          <p:cNvSpPr/>
          <p:nvPr/>
        </p:nvSpPr>
        <p:spPr>
          <a:xfrm>
            <a:off x="5801476" y="4580371"/>
            <a:ext cx="366532" cy="1121353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365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Representativeness Heuristic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</a:t>
            </a:r>
          </a:p>
        </p:txBody>
      </p:sp>
      <p:sp>
        <p:nvSpPr>
          <p:cNvPr id="7" name="Oval 6"/>
          <p:cNvSpPr/>
          <p:nvPr/>
        </p:nvSpPr>
        <p:spPr>
          <a:xfrm>
            <a:off x="2639616" y="1709142"/>
            <a:ext cx="4176464" cy="3232027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5303912" y="1709142"/>
            <a:ext cx="4176464" cy="3232027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6309" y="5583250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P (A &amp; B) &lt; P (A) or P (B)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7310" y="3068961"/>
            <a:ext cx="1138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 &amp; B</a:t>
            </a:r>
          </a:p>
        </p:txBody>
      </p:sp>
    </p:spTree>
    <p:extLst>
      <p:ext uri="{BB962C8B-B14F-4D97-AF65-F5344CB8AC3E}">
        <p14:creationId xmlns:p14="http://schemas.microsoft.com/office/powerpoint/2010/main" val="22928495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56756" y="6579315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Raaij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W. Fred. "Economic psychology."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Economic Psychology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1, no. 1 (1981): 1-24.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302" y="27728"/>
            <a:ext cx="1735971" cy="4938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19536" y="2420888"/>
            <a:ext cx="2095306" cy="17410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Economic Conditions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(E)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88774" y="2420888"/>
            <a:ext cx="2286522" cy="17251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Personal Characteristics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(P)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99158" y="2420888"/>
            <a:ext cx="2011642" cy="17410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Economic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Behavior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(B)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Katona’s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Economic Psychology Model</a:t>
            </a:r>
          </a:p>
        </p:txBody>
      </p:sp>
      <p:cxnSp>
        <p:nvCxnSpPr>
          <p:cNvPr id="12" name="Straight Arrow Connector 11"/>
          <p:cNvCxnSpPr>
            <a:stCxn id="3" idx="3"/>
            <a:endCxn id="8" idx="1"/>
          </p:cNvCxnSpPr>
          <p:nvPr/>
        </p:nvCxnSpPr>
        <p:spPr>
          <a:xfrm flipV="1">
            <a:off x="4014842" y="3283457"/>
            <a:ext cx="973932" cy="7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7275296" y="3283457"/>
            <a:ext cx="923862" cy="7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9" idx="2"/>
            <a:endCxn id="3" idx="2"/>
          </p:cNvCxnSpPr>
          <p:nvPr/>
        </p:nvCxnSpPr>
        <p:spPr>
          <a:xfrm rot="5400000">
            <a:off x="6086084" y="1043039"/>
            <a:ext cx="12700" cy="6237790"/>
          </a:xfrm>
          <a:prstGeom prst="bentConnector3">
            <a:avLst>
              <a:gd name="adj1" fmla="val 5983787"/>
            </a:avLst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746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4445707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/>
              <a:t>Yves </a:t>
            </a:r>
            <a:r>
              <a:rPr lang="en-US" sz="6400" b="0" dirty="0" err="1"/>
              <a:t>Hilpisch</a:t>
            </a:r>
            <a:r>
              <a:rPr lang="en-US" sz="6400" b="0" dirty="0"/>
              <a:t> (2020), Artificial Intelligence in Finance: A Python-Based Guide,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 err="1"/>
              <a:t>Aurélien</a:t>
            </a:r>
            <a:r>
              <a:rPr lang="en-US" sz="6400" b="0" dirty="0"/>
              <a:t> </a:t>
            </a:r>
            <a:r>
              <a:rPr lang="en-US" sz="6400" b="0" dirty="0" err="1"/>
              <a:t>Géron</a:t>
            </a:r>
            <a:r>
              <a:rPr lang="en-US" sz="6400" b="0" dirty="0"/>
              <a:t> (2019), Hands-On Machine Learning with Scikit-Learn, </a:t>
            </a:r>
            <a:r>
              <a:rPr lang="en-US" sz="6400" b="0" dirty="0" err="1"/>
              <a:t>Keras</a:t>
            </a:r>
            <a:r>
              <a:rPr lang="en-US" sz="64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/>
              <a:t>Yves </a:t>
            </a:r>
            <a:r>
              <a:rPr lang="en-US" sz="6400" b="0" dirty="0" err="1"/>
              <a:t>Hilpisch</a:t>
            </a:r>
            <a:r>
              <a:rPr lang="en-US" sz="6400" b="0" dirty="0"/>
              <a:t> (2018), Python for Finance: Mastering Data-Driven Finance, 2nd Edition, O'Reilly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/>
              <a:t>Paolo </a:t>
            </a:r>
            <a:r>
              <a:rPr lang="en-US" sz="6400" b="0" dirty="0" err="1"/>
              <a:t>Sironi</a:t>
            </a:r>
            <a:r>
              <a:rPr lang="en-US" sz="6400" b="0" dirty="0"/>
              <a:t> (2016), “FinTech Innovation: From Robo-Advisors to Goal Based Investing and Gamification”,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/>
              <a:t>Susanne Chishti and Janos </a:t>
            </a:r>
            <a:r>
              <a:rPr lang="en-US" sz="6400" b="0" dirty="0" err="1"/>
              <a:t>Barberis</a:t>
            </a:r>
            <a:r>
              <a:rPr lang="en-US" sz="6400" b="0" dirty="0"/>
              <a:t> (2016), “The FINTECH Book: The Financial Technology Handbook for Investors, Entrepreneurs and Visionaries”,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/>
              <a:t>Richard H. Thaler (2016), Misbehaving: The Making of Behavioral Economics, W. W. Norton &amp; Company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/>
              <a:t>Lucy </a:t>
            </a:r>
            <a:r>
              <a:rPr lang="en-US" sz="6400" b="0" dirty="0" err="1"/>
              <a:t>Ackert</a:t>
            </a:r>
            <a:r>
              <a:rPr lang="en-US" sz="6400" b="0" dirty="0"/>
              <a:t> and Richard </a:t>
            </a:r>
            <a:r>
              <a:rPr lang="en-US" sz="6400" b="0" dirty="0" err="1"/>
              <a:t>Deaves</a:t>
            </a:r>
            <a:r>
              <a:rPr lang="en-US" sz="6400" b="0" dirty="0"/>
              <a:t>  (2009), “Behavioral Finance: Psychology, Decision-Making, and Markets”, South-Western College Pub.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/>
              <a:t>Hersh </a:t>
            </a:r>
            <a:r>
              <a:rPr lang="en-US" sz="6400" b="0" dirty="0" err="1"/>
              <a:t>Shefrin</a:t>
            </a:r>
            <a:r>
              <a:rPr lang="en-US" sz="6400" b="0" dirty="0"/>
              <a:t> (2007), “Beyond Greed and Fear: Understanding Behavioral Finance and the Psychology of Investing”, Oxford University Press.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/>
              <a:t>Edwin Burton and </a:t>
            </a:r>
            <a:r>
              <a:rPr lang="en-US" sz="6400" b="0" dirty="0" err="1"/>
              <a:t>Sunit</a:t>
            </a:r>
            <a:r>
              <a:rPr lang="en-US" sz="6400" b="0" dirty="0"/>
              <a:t> N. Shah (2013), “Behavioral Finance: Understanding the Social, Cognitive, and Economic Debates”,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/>
              <a:t>Daniel Kahneman and Amos Tversky (1979), "Prospect theory: An analysis of decision under risk." </a:t>
            </a:r>
            <a:r>
              <a:rPr lang="en-US" sz="6400" b="0" dirty="0" err="1"/>
              <a:t>Econometrica</a:t>
            </a:r>
            <a:r>
              <a:rPr lang="en-US" sz="6400" b="0" dirty="0"/>
              <a:t>: Journal of the econometric society (1979): 263-291.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 err="1"/>
              <a:t>Manahov</a:t>
            </a:r>
            <a:r>
              <a:rPr lang="en-US" sz="6400" b="0" dirty="0"/>
              <a:t>, V. (2021). Cryptocurrency liquidity during extreme price movements: is there a problem with virtual money? Quantitative Finance, 21(2), 341-360.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/>
              <a:t>Hsieh, S. F., Chan, C. Y., &amp; Wang, M. C. (2020). Retail investor attention and herding behavior. Journal of Empirical Finance, 59, 109-132.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 err="1"/>
              <a:t>Christoffersen</a:t>
            </a:r>
            <a:r>
              <a:rPr lang="en-US" sz="6400" b="0" dirty="0"/>
              <a:t>, J., &amp; </a:t>
            </a:r>
            <a:r>
              <a:rPr lang="en-US" sz="6400" b="0" dirty="0" err="1"/>
              <a:t>Staehr</a:t>
            </a:r>
            <a:r>
              <a:rPr lang="en-US" sz="6400" b="0" dirty="0"/>
              <a:t>, S. (2019). Individual risk tolerance and herding behaviors in financial forecasts. European Financial Management, 25(5), 1348-1377.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6400" b="0" dirty="0" err="1"/>
              <a:t>Frijns</a:t>
            </a:r>
            <a:r>
              <a:rPr lang="en-US" sz="6400" b="0" dirty="0"/>
              <a:t>, B., &amp; Huynh, T. D. (2018). Herding in analysts' recommendations: The role of media. Journal of Banking &amp; Finance, 91, 1-18.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en-US" sz="5600" b="0" dirty="0"/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en-US" sz="5600" b="0" dirty="0"/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en-US" sz="5600" b="0" dirty="0"/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4424</Words>
  <Application>Microsoft Macintosh PowerPoint</Application>
  <PresentationFormat>Widescreen</PresentationFormat>
  <Paragraphs>491</Paragraphs>
  <Slides>96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0" baseType="lpstr">
      <vt:lpstr>Heiti TC Medium</vt:lpstr>
      <vt:lpstr>Arial</vt:lpstr>
      <vt:lpstr>Calibri</vt:lpstr>
      <vt:lpstr>Office Theme</vt:lpstr>
      <vt:lpstr>投資心理學與行為財務學   (Investing Psychology and Behavioral Finance)</vt:lpstr>
      <vt:lpstr>課程大綱 (Syllabus)</vt:lpstr>
      <vt:lpstr>課程大綱 (Syllabus)</vt:lpstr>
      <vt:lpstr>課程大綱 (Syllabus)</vt:lpstr>
      <vt:lpstr>Investing Psychology  and  Behavioral  Finance</vt:lpstr>
      <vt:lpstr>Investor  Sentiment</vt:lpstr>
      <vt:lpstr>CNN Money Fear &amp; Greed Index What emotion is driving the market now?</vt:lpstr>
      <vt:lpstr>Consumer  Psychology  and  Behavior</vt:lpstr>
      <vt:lpstr>How consumers  think, feel, and act </vt:lpstr>
      <vt:lpstr>Fintech: Technology Innovation in Financial Services</vt:lpstr>
      <vt:lpstr>Fintech Impact on  Consumer Behavior</vt:lpstr>
      <vt:lpstr>Behavioral Finance</vt:lpstr>
      <vt:lpstr>Richard H. Thaler (2016), Misbehaving: The Making of Behavioral Economics, ‎ W. W. Norton &amp; Company </vt:lpstr>
      <vt:lpstr>Edwin Burton and Sunit N. Shah (2013)  Behavioral Finance:  Understanding the Social, Cognitive, and Economic Debates,  Wiley</vt:lpstr>
      <vt:lpstr>Lucy Ackert and Richard Deaves  (2009), Behavioral Finance: Psychology, Decision-Making, and Markets, South-Western College Pub</vt:lpstr>
      <vt:lpstr>Hersh Shefrin (2007),  Beyond Greed and Fear:  Understanding Behavioral Finance and the Psychology of Investing,  Oxford University Press</vt:lpstr>
      <vt:lpstr>Andrei Shleifer (2000), Inefficient Markets: An Introduction to Behavioral Finance, Oxford University Press</vt:lpstr>
      <vt:lpstr>H. Kent Baker and Victor Ricciardi (2014)  Investor Behavior:  The Psychology of Financial Planning and Investing,  Wiley</vt:lpstr>
      <vt:lpstr>Marketing</vt:lpstr>
      <vt:lpstr>Value</vt:lpstr>
      <vt:lpstr>Value</vt:lpstr>
      <vt:lpstr>Customer Perceived Value</vt:lpstr>
      <vt:lpstr>Model of Consumer Behavior</vt:lpstr>
      <vt:lpstr>Building  Customer Value, Satisfaction,  and  Loyalty</vt:lpstr>
      <vt:lpstr>Customer Perceived Value, Customer Satisfaction, and Loyalty</vt:lpstr>
      <vt:lpstr>Theory of  Reasoned  Action  (TRA)</vt:lpstr>
      <vt:lpstr>TRA (1975)</vt:lpstr>
      <vt:lpstr>TRA (1989)</vt:lpstr>
      <vt:lpstr>Theory of  Planned  Behavior (TPB)</vt:lpstr>
      <vt:lpstr>TPB (1985)</vt:lpstr>
      <vt:lpstr>TPB (1989)</vt:lpstr>
      <vt:lpstr>TPB (1991)</vt:lpstr>
      <vt:lpstr>PowerPoint Presentation</vt:lpstr>
      <vt:lpstr>Technology Acceptance Model  (TAM)</vt:lpstr>
      <vt:lpstr>TAM (1989)</vt:lpstr>
      <vt:lpstr>TAM2 (2000)</vt:lpstr>
      <vt:lpstr>Behavioral  Finance</vt:lpstr>
      <vt:lpstr>Rational Behavior  Irrational Behavior</vt:lpstr>
      <vt:lpstr>Emotion  Sentiment</vt:lpstr>
      <vt:lpstr>Modern Financial Research</vt:lpstr>
      <vt:lpstr>Psychology in Behavior Finance</vt:lpstr>
      <vt:lpstr>Behavioral Finance Themes</vt:lpstr>
      <vt:lpstr>Herding Behavior</vt:lpstr>
      <vt:lpstr>Herding Behavior in Finance</vt:lpstr>
      <vt:lpstr>Efficient  Market  Hypothesis  (EMH)</vt:lpstr>
      <vt:lpstr>Expected Utility Theory  (EUT) </vt:lpstr>
      <vt:lpstr>Prospect theory:  An analysis of  decision under risk</vt:lpstr>
      <vt:lpstr>Prospect Theory  (Kahneman and Tversky, 1979)</vt:lpstr>
      <vt:lpstr>Decision Making  under  Risk</vt:lpstr>
      <vt:lpstr>Which of the following  would you prefer?</vt:lpstr>
      <vt:lpstr>Decision</vt:lpstr>
      <vt:lpstr>Decision</vt:lpstr>
      <vt:lpstr>Decision</vt:lpstr>
      <vt:lpstr>Decision</vt:lpstr>
      <vt:lpstr>Expected Utility</vt:lpstr>
      <vt:lpstr>Decision</vt:lpstr>
      <vt:lpstr>Decision</vt:lpstr>
      <vt:lpstr>Decision</vt:lpstr>
      <vt:lpstr>Decision</vt:lpstr>
      <vt:lpstr>Decision</vt:lpstr>
      <vt:lpstr>Decision</vt:lpstr>
      <vt:lpstr>Preferences Between  Positive and Negative Prospects</vt:lpstr>
      <vt:lpstr>Certainty,  Probability,  and  Possibility</vt:lpstr>
      <vt:lpstr>Prospect theory Value Function</vt:lpstr>
      <vt:lpstr>Prospect theory Weighting Function </vt:lpstr>
      <vt:lpstr>Problem 4 as a decision tree (standard formulation)</vt:lpstr>
      <vt:lpstr>Problem 10 as a decision tree (sequential formulation) </vt:lpstr>
      <vt:lpstr>Decision</vt:lpstr>
      <vt:lpstr>Decision</vt:lpstr>
      <vt:lpstr>Decision</vt:lpstr>
      <vt:lpstr>Prospect theory</vt:lpstr>
      <vt:lpstr>Prospect theory</vt:lpstr>
      <vt:lpstr>Prospect theory</vt:lpstr>
      <vt:lpstr>Prospect theory</vt:lpstr>
      <vt:lpstr>Prospect theory</vt:lpstr>
      <vt:lpstr>Behavioral  Heuristics and Biases  in  Decision Making</vt:lpstr>
      <vt:lpstr>Behavioral Finance Anomalies</vt:lpstr>
      <vt:lpstr>Prospect Theory</vt:lpstr>
      <vt:lpstr>Behavioral Finance Anomalies</vt:lpstr>
      <vt:lpstr>Perception Biases</vt:lpstr>
      <vt:lpstr>Inertial Effects</vt:lpstr>
      <vt:lpstr>Causality and Statistics</vt:lpstr>
      <vt:lpstr>Illusions</vt:lpstr>
      <vt:lpstr>Behavioral Finance:  Two Major Foundations</vt:lpstr>
      <vt:lpstr>Arbitrage</vt:lpstr>
      <vt:lpstr>Arbitrage</vt:lpstr>
      <vt:lpstr>Heuristics</vt:lpstr>
      <vt:lpstr>Heuristics</vt:lpstr>
      <vt:lpstr>Fashions and Fads</vt:lpstr>
      <vt:lpstr>Social Influences</vt:lpstr>
      <vt:lpstr>PowerPoint Presentation</vt:lpstr>
      <vt:lpstr>PowerPoint Presentation</vt:lpstr>
      <vt:lpstr>Representativeness Heuristic</vt:lpstr>
      <vt:lpstr>Katona’s  Economic Psychology Model</vt:lpstr>
      <vt:lpstr>PowerPoint Presentation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智慧金融量化分析 (Artificial Intelligence in Finance and Quantitative Analysis)</dc:title>
  <dc:subject/>
  <dc:creator>MYDAY</dc:creator>
  <cp:keywords>智慧金融, 量化分析, Artificial Intelligence in Finance, Quantitative Analysis</cp:keywords>
  <dc:description>智慧金融量化分析 (Artificial Intelligence in Finance and Quantitative Analysis)</dc:description>
  <cp:lastModifiedBy>imyday@gmail.com</cp:lastModifiedBy>
  <cp:revision>327</cp:revision>
  <cp:lastPrinted>2020-12-23T14:44:17Z</cp:lastPrinted>
  <dcterms:created xsi:type="dcterms:W3CDTF">2019-09-12T03:09:52Z</dcterms:created>
  <dcterms:modified xsi:type="dcterms:W3CDTF">2021-10-12T06:22:56Z</dcterms:modified>
  <cp:category/>
</cp:coreProperties>
</file>