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462" r:id="rId2"/>
    <p:sldId id="3477" r:id="rId3"/>
    <p:sldId id="3478" r:id="rId4"/>
    <p:sldId id="3479" r:id="rId5"/>
    <p:sldId id="1278" r:id="rId6"/>
    <p:sldId id="3507" r:id="rId7"/>
    <p:sldId id="3505" r:id="rId8"/>
    <p:sldId id="3506" r:id="rId9"/>
    <p:sldId id="3508" r:id="rId10"/>
    <p:sldId id="3561" r:id="rId11"/>
    <p:sldId id="3562" r:id="rId12"/>
    <p:sldId id="3563" r:id="rId13"/>
    <p:sldId id="3548" r:id="rId14"/>
    <p:sldId id="3564" r:id="rId15"/>
    <p:sldId id="3565" r:id="rId16"/>
    <p:sldId id="3555" r:id="rId17"/>
    <p:sldId id="3558" r:id="rId18"/>
    <p:sldId id="3577" r:id="rId19"/>
    <p:sldId id="3579" r:id="rId20"/>
    <p:sldId id="3580" r:id="rId21"/>
    <p:sldId id="3581" r:id="rId22"/>
    <p:sldId id="3582" r:id="rId23"/>
    <p:sldId id="3583" r:id="rId24"/>
    <p:sldId id="3584" r:id="rId25"/>
    <p:sldId id="3566" r:id="rId26"/>
    <p:sldId id="3585" r:id="rId27"/>
    <p:sldId id="3586" r:id="rId28"/>
    <p:sldId id="3587" r:id="rId29"/>
    <p:sldId id="3588" r:id="rId30"/>
    <p:sldId id="3589" r:id="rId31"/>
    <p:sldId id="3557" r:id="rId32"/>
    <p:sldId id="3590" r:id="rId33"/>
    <p:sldId id="3591" r:id="rId34"/>
    <p:sldId id="3592" r:id="rId35"/>
    <p:sldId id="3578" r:id="rId36"/>
    <p:sldId id="3593" r:id="rId37"/>
    <p:sldId id="3594" r:id="rId38"/>
    <p:sldId id="3595" r:id="rId39"/>
    <p:sldId id="3597" r:id="rId40"/>
    <p:sldId id="3600" r:id="rId41"/>
    <p:sldId id="3598" r:id="rId42"/>
    <p:sldId id="3568" r:id="rId43"/>
    <p:sldId id="1499" r:id="rId44"/>
    <p:sldId id="3486" r:id="rId45"/>
    <p:sldId id="3547" r:id="rId46"/>
    <p:sldId id="3546" r:id="rId47"/>
    <p:sldId id="3501" r:id="rId48"/>
    <p:sldId id="3545" r:id="rId49"/>
    <p:sldId id="3570" r:id="rId50"/>
    <p:sldId id="3573" r:id="rId51"/>
    <p:sldId id="3572" r:id="rId52"/>
    <p:sldId id="3574" r:id="rId53"/>
    <p:sldId id="3575" r:id="rId54"/>
    <p:sldId id="3576" r:id="rId55"/>
    <p:sldId id="3569" r:id="rId56"/>
    <p:sldId id="118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D883FF"/>
    <a:srgbClr val="FF8AD8"/>
    <a:srgbClr val="FF2600"/>
    <a:srgbClr val="FF7E79"/>
    <a:srgbClr val="C00000"/>
    <a:srgbClr val="F8CBAD"/>
    <a:srgbClr val="A9D18E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04"/>
    <p:restoredTop sz="86821"/>
  </p:normalViewPr>
  <p:slideViewPr>
    <p:cSldViewPr snapToGrid="0" snapToObjects="1">
      <p:cViewPr varScale="1">
        <p:scale>
          <a:sx n="60" d="100"/>
          <a:sy n="60" d="100"/>
        </p:scale>
        <p:origin x="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6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eb.ntpu.edu.tw/~myday/cindex.htm" TargetMode="Externa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.ntpu.edu.tw/en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mis.ntpu.edu.tw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tinyurl.com/imtkupython1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tinyurl.com/imtkupython10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tinyurl.com/imtkupython101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tinyurl.com/imtkupython10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tinyurl.com/imtkupython101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tinyurl.com/imtkupython101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498" y="1114456"/>
            <a:ext cx="10817004" cy="216780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數據驅動財務金融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(Data-Driven Finance)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1030777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智慧金融量化分析 </a:t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(Artificial Intelligence in Finance and Quantitative Analysis)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157141"/>
            <a:ext cx="8440972" cy="24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2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800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4"/>
              </a:rPr>
              <a:t>國立臺北大學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5"/>
              </a:rPr>
              <a:t>資訊管理研究所</a:t>
            </a:r>
            <a:endParaRPr lang="en-US" altLang="zh-TW" sz="14400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0527" t="1544" r="10527" b="25148"/>
          <a:stretch>
            <a:fillRect/>
          </a:stretch>
        </p:blipFill>
        <p:spPr bwMode="auto">
          <a:xfrm>
            <a:off x="1374973" y="4502931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547" y="5057504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532" y="5489820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727" y="5485126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194" y="4535116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352270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1101AIFQA06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2021)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2021-11-09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It involves formulating hypotheses, via induction, based on such observations; experimental and measurement-based testing of deductions drawn from the hypotheses; and refinement (or elimination) of the hypotheses based on the experimental findings</a:t>
            </a:r>
          </a:p>
          <a:p>
            <a:pPr marL="320040"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68788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Finance and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 fontScale="92500" lnSpcReduction="20000"/>
          </a:bodyPr>
          <a:lstStyle/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Normative financial theories </a:t>
            </a:r>
            <a:r>
              <a:rPr lang="en-US" sz="3600" dirty="0"/>
              <a:t>mostly rely on assumptions and axioms in combination with deduction as the major analytical method to arrive at their central results.</a:t>
            </a:r>
          </a:p>
          <a:p>
            <a:pPr marL="777240" lvl="1" indent="-320040"/>
            <a:r>
              <a:rPr lang="en-US" sz="3200" dirty="0">
                <a:solidFill>
                  <a:srgbClr val="C00000"/>
                </a:solidFill>
              </a:rPr>
              <a:t>Expected utility theory (EUT) </a:t>
            </a:r>
            <a:r>
              <a:rPr lang="en-US" sz="3200" dirty="0"/>
              <a:t>assumes that agents have the same utility function no matter what state of the world unfolds and that they maximize expected utility under conditions of uncertainty.</a:t>
            </a:r>
          </a:p>
          <a:p>
            <a:pPr marL="777240" lvl="1" indent="-320040"/>
            <a:r>
              <a:rPr lang="en-US" sz="3200" dirty="0">
                <a:solidFill>
                  <a:srgbClr val="C00000"/>
                </a:solidFill>
              </a:rPr>
              <a:t>Mean-variance portfolio (MVP) </a:t>
            </a:r>
            <a:r>
              <a:rPr lang="en-US" sz="3200" dirty="0"/>
              <a:t>theory describes how investors should invest under conditions of uncertainty assuming that only the expected return and the expected volatility of a portfolio over one period count.</a:t>
            </a:r>
          </a:p>
          <a:p>
            <a:pPr marL="777240" lvl="1" indent="-320040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6213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Finance and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 fontScale="92500"/>
          </a:bodyPr>
          <a:lstStyle/>
          <a:p>
            <a:pPr marL="320040" indent="-320040"/>
            <a:r>
              <a:rPr lang="en-US" sz="3600" dirty="0"/>
              <a:t>The </a:t>
            </a:r>
            <a:r>
              <a:rPr lang="en-US" sz="3600" dirty="0">
                <a:solidFill>
                  <a:srgbClr val="C00000"/>
                </a:solidFill>
              </a:rPr>
              <a:t>capital asset pricing model (CAPM) </a:t>
            </a:r>
            <a:r>
              <a:rPr lang="en-US" sz="3600" dirty="0"/>
              <a:t>assumes that only the </a:t>
            </a:r>
            <a:r>
              <a:rPr lang="en-US" sz="3600" dirty="0" err="1"/>
              <a:t>nondiversifiable</a:t>
            </a:r>
            <a:r>
              <a:rPr lang="en-US" sz="3600" dirty="0"/>
              <a:t> market risk explains the expected return and the expected volatility of a stock over one period.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Arbitrage pricing theory (APT) </a:t>
            </a:r>
            <a:r>
              <a:rPr lang="en-US" sz="3600" dirty="0"/>
              <a:t>assumes that a number of identifiable risk factors explains the expected return and the expected volatility of a stock over time; admittedly, compared to the other theories, the formulation of APT is rather broad and allows for wide-ranging interpretations.</a:t>
            </a:r>
          </a:p>
          <a:p>
            <a:pPr marL="777240" lvl="1" indent="-320040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79760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Econometrics and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[Financial] econometrics </a:t>
            </a:r>
            <a:r>
              <a:rPr lang="en-US" sz="3600" dirty="0"/>
              <a:t>is the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quantitative application </a:t>
            </a:r>
            <a:r>
              <a:rPr lang="en-US" sz="3600" dirty="0"/>
              <a:t>of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statistical and mathematical models </a:t>
            </a:r>
            <a:r>
              <a:rPr lang="en-US" sz="3600" dirty="0"/>
              <a:t>using [financial] data to develop financial theories or test existing hypotheses in finance and to forecast future trends from historical data.</a:t>
            </a:r>
          </a:p>
          <a:p>
            <a:pPr marL="320040" indent="-320040"/>
            <a:r>
              <a:rPr lang="en-US" sz="3600" dirty="0"/>
              <a:t>It subjects real-world [financial] data to statistical trials and then compares and contrasts the results against the [financial] theory or theories being tested.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8879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Econometrics and Regression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One of the major tools in </a:t>
            </a:r>
            <a:r>
              <a:rPr lang="en-US" sz="3600" dirty="0">
                <a:solidFill>
                  <a:srgbClr val="C00000"/>
                </a:solidFill>
              </a:rPr>
              <a:t>financial econometrics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C00000"/>
                </a:solidFill>
              </a:rPr>
              <a:t>regression</a:t>
            </a:r>
            <a:r>
              <a:rPr lang="en-US" sz="3600" dirty="0"/>
              <a:t>, in both its univariate and multivariate forms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Regression</a:t>
            </a:r>
            <a:r>
              <a:rPr lang="en-US" sz="3600" dirty="0"/>
              <a:t> is also a central tool in </a:t>
            </a:r>
            <a:r>
              <a:rPr lang="en-US" sz="3600" dirty="0">
                <a:solidFill>
                  <a:srgbClr val="C00000"/>
                </a:solidFill>
              </a:rPr>
              <a:t>statistical learning </a:t>
            </a:r>
            <a:r>
              <a:rPr lang="en-US" sz="3600" dirty="0"/>
              <a:t>in 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81257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8913"/>
          </a:xfrm>
        </p:spPr>
        <p:txBody>
          <a:bodyPr>
            <a:normAutofit/>
          </a:bodyPr>
          <a:lstStyle/>
          <a:p>
            <a:r>
              <a:rPr lang="en-US" dirty="0"/>
              <a:t>Data Availability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14017"/>
            <a:ext cx="11222181" cy="5448227"/>
          </a:xfrm>
        </p:spPr>
        <p:txBody>
          <a:bodyPr>
            <a:normAutofit fontScale="85000" lnSpcReduction="20000"/>
          </a:bodyPr>
          <a:lstStyle/>
          <a:p>
            <a:pPr indent="-320040"/>
            <a:r>
              <a:rPr lang="en-US" sz="3600" dirty="0"/>
              <a:t>Types of (financial) data </a:t>
            </a:r>
          </a:p>
          <a:p>
            <a:pPr lvl="1" indent="-320040"/>
            <a:r>
              <a:rPr lang="en-US" sz="3200" dirty="0"/>
              <a:t>Financial econometrics is driven by statistical methods, such as regression, and the availability of financial data</a:t>
            </a:r>
          </a:p>
          <a:p>
            <a:pPr lvl="1" indent="-320040"/>
            <a:r>
              <a:rPr lang="en-US" sz="3200" dirty="0"/>
              <a:t>Theoretical and empirical financial research was mainly driven by relatively small data sets and was mostly comprised of </a:t>
            </a:r>
            <a:r>
              <a:rPr lang="en-US" sz="3200" dirty="0">
                <a:solidFill>
                  <a:srgbClr val="C00000"/>
                </a:solidFill>
              </a:rPr>
              <a:t>end-of-day (EOD) </a:t>
            </a:r>
            <a:r>
              <a:rPr lang="en-US" sz="3200" dirty="0"/>
              <a:t>data</a:t>
            </a:r>
          </a:p>
          <a:p>
            <a:pPr lvl="1" indent="-320040"/>
            <a:r>
              <a:rPr lang="en-US" sz="3200" dirty="0"/>
              <a:t>Types of financial and other data available in ever increasing </a:t>
            </a:r>
            <a:r>
              <a:rPr lang="en-US" sz="3200" dirty="0">
                <a:solidFill>
                  <a:srgbClr val="C00000"/>
                </a:solidFill>
              </a:rPr>
              <a:t>granularity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quantity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C00000"/>
                </a:solidFill>
              </a:rPr>
              <a:t>velocity</a:t>
            </a:r>
            <a:r>
              <a:rPr lang="en-US" sz="3200" dirty="0"/>
              <a:t>.</a:t>
            </a:r>
          </a:p>
          <a:p>
            <a:pPr indent="-320040"/>
            <a:r>
              <a:rPr lang="en-US" sz="3600" dirty="0"/>
              <a:t>Quality and quantity via programmatic APIs</a:t>
            </a:r>
          </a:p>
          <a:p>
            <a:pPr lvl="1" indent="-320040"/>
            <a:r>
              <a:rPr lang="en-US" sz="3200" dirty="0"/>
              <a:t>Finance professionals have relied on data terminals from </a:t>
            </a:r>
            <a:r>
              <a:rPr lang="en-US" sz="3200" dirty="0">
                <a:solidFill>
                  <a:srgbClr val="C00000"/>
                </a:solidFill>
              </a:rPr>
              <a:t>Refinitiv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C00000"/>
                </a:solidFill>
              </a:rPr>
              <a:t>Bloomberg</a:t>
            </a:r>
            <a:r>
              <a:rPr lang="en-US" sz="3200" dirty="0"/>
              <a:t> </a:t>
            </a:r>
          </a:p>
          <a:p>
            <a:pPr lvl="1" indent="-320040"/>
            <a:r>
              <a:rPr lang="en-US" sz="3200" dirty="0"/>
              <a:t>Major breakthrough in data-driven finance via programmatic APIs</a:t>
            </a:r>
          </a:p>
          <a:p>
            <a:pPr indent="-320040"/>
            <a:endParaRPr lang="en-US" sz="3600" dirty="0"/>
          </a:p>
          <a:p>
            <a:pPr indent="-320040"/>
            <a:endParaRPr lang="en-US" sz="3600" dirty="0"/>
          </a:p>
          <a:p>
            <a:pPr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19896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Relevant types of financial data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D629C15-85AE-6F44-9DAA-328301E3B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097422"/>
              </p:ext>
            </p:extLst>
          </p:nvPr>
        </p:nvGraphicFramePr>
        <p:xfrm>
          <a:off x="534988" y="1614488"/>
          <a:ext cx="11222036" cy="401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38">
                  <a:extLst>
                    <a:ext uri="{9D8B030D-6E8A-4147-A177-3AD203B41FA5}">
                      <a16:colId xmlns:a16="http://schemas.microsoft.com/office/drawing/2014/main" val="541874168"/>
                    </a:ext>
                  </a:extLst>
                </a:gridCol>
                <a:gridCol w="2898842">
                  <a:extLst>
                    <a:ext uri="{9D8B030D-6E8A-4147-A177-3AD203B41FA5}">
                      <a16:colId xmlns:a16="http://schemas.microsoft.com/office/drawing/2014/main" val="1499490757"/>
                    </a:ext>
                  </a:extLst>
                </a:gridCol>
                <a:gridCol w="3229583">
                  <a:extLst>
                    <a:ext uri="{9D8B030D-6E8A-4147-A177-3AD203B41FA5}">
                      <a16:colId xmlns:a16="http://schemas.microsoft.com/office/drawing/2014/main" val="93125068"/>
                    </a:ext>
                  </a:extLst>
                </a:gridCol>
                <a:gridCol w="3157773">
                  <a:extLst>
                    <a:ext uri="{9D8B030D-6E8A-4147-A177-3AD203B41FA5}">
                      <a16:colId xmlns:a16="http://schemas.microsoft.com/office/drawing/2014/main" val="2154237664"/>
                    </a:ext>
                  </a:extLst>
                </a:gridCol>
              </a:tblGrid>
              <a:tr h="1232271">
                <a:tc>
                  <a:txBody>
                    <a:bodyPr/>
                    <a:lstStyle/>
                    <a:p>
                      <a:r>
                        <a:rPr lang="en-US" sz="32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Structured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Unstructured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Alternative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535553"/>
                  </a:ext>
                </a:extLst>
              </a:tr>
              <a:tr h="1232271">
                <a:tc>
                  <a:txBody>
                    <a:bodyPr/>
                    <a:lstStyle/>
                    <a:p>
                      <a:r>
                        <a:rPr lang="en-US" sz="3200" dirty="0"/>
                        <a:t>Historical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Prices, fundamentals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News, texts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Web, social media, satellites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996126"/>
                  </a:ext>
                </a:extLst>
              </a:tr>
              <a:tr h="1232271">
                <a:tc>
                  <a:txBody>
                    <a:bodyPr/>
                    <a:lstStyle/>
                    <a:p>
                      <a:r>
                        <a:rPr lang="en-US" sz="3200" dirty="0"/>
                        <a:t>Streaming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Prices, volumes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News, filings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Web, social media, satellites, Internet of Things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13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01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Theories Revisited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Revisits the normative theories and analyzes them based on real financial time series data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Expected Utility and Reality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Mean-Variance Portfolio Theory (MVPT)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Capital Asset Pricing Model (CAPM)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Arbitrage Pricing Theory (APT)</a:t>
            </a:r>
          </a:p>
          <a:p>
            <a:pPr marL="320040"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62881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Normalized financial time series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B71839-807A-724E-8CE7-E2A3CA70D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106" y="1045348"/>
            <a:ext cx="8951652" cy="5277241"/>
          </a:xfrm>
        </p:spPr>
      </p:pic>
    </p:spTree>
    <p:extLst>
      <p:ext uri="{BB962C8B-B14F-4D97-AF65-F5344CB8AC3E}">
        <p14:creationId xmlns:p14="http://schemas.microsoft.com/office/powerpoint/2010/main" val="253491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Simulated portfolio volatilities, returns, and Sharpe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676A1-286E-CA4E-A827-215D003E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157" y="1348580"/>
            <a:ext cx="7930670" cy="5232887"/>
          </a:xfrm>
        </p:spPr>
      </p:pic>
    </p:spTree>
    <p:extLst>
      <p:ext uri="{BB962C8B-B14F-4D97-AF65-F5344CB8AC3E}">
        <p14:creationId xmlns:p14="http://schemas.microsoft.com/office/powerpoint/2010/main" val="79722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   2021/09/28   </a:t>
            </a:r>
            <a:r>
              <a:rPr lang="zh-TW" altLang="en-US" sz="2800" dirty="0"/>
              <a:t>智慧金融量化分析概論 </a:t>
            </a:r>
            <a:br>
              <a:rPr lang="en-US" altLang="zh-TW" sz="2800" dirty="0"/>
            </a:br>
            <a:r>
              <a:rPr lang="en-US" altLang="zh-TW" sz="2000" dirty="0"/>
              <a:t>                                          </a:t>
            </a:r>
            <a:r>
              <a:rPr lang="en-US" altLang="zh-TW" sz="2100" dirty="0"/>
              <a:t>(</a:t>
            </a:r>
            <a:r>
              <a:rPr lang="en-US" sz="2100" dirty="0"/>
              <a:t>Introduction to Artificial Intelligence in Finance and Quantitative Analysis)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2   2021/10/05   AI </a:t>
            </a:r>
            <a:r>
              <a:rPr lang="zh-TW" altLang="en-US" sz="2800" dirty="0"/>
              <a:t>金融科技</a:t>
            </a:r>
            <a:r>
              <a:rPr lang="en-US" altLang="zh-TW" sz="2800" dirty="0"/>
              <a:t>: </a:t>
            </a:r>
            <a:r>
              <a:rPr lang="zh-TW" altLang="en-US" sz="2800" dirty="0"/>
              <a:t>金融服務創新應用 </a:t>
            </a:r>
            <a:br>
              <a:rPr lang="en-US" altLang="zh-TW" sz="2800" dirty="0"/>
            </a:br>
            <a:r>
              <a:rPr lang="en-US" altLang="zh-TW" sz="2800" dirty="0"/>
              <a:t>                              </a:t>
            </a:r>
            <a:r>
              <a:rPr lang="en-US" altLang="zh-TW" sz="2600" dirty="0"/>
              <a:t>(</a:t>
            </a:r>
            <a:r>
              <a:rPr lang="en-US" sz="2600" dirty="0"/>
              <a:t>AI in FinTech: Financial Services Innovation and Application)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3   2021/10/12   </a:t>
            </a:r>
            <a:r>
              <a:rPr lang="zh-TW" altLang="en-US" sz="2800" dirty="0"/>
              <a:t>投資心理學與行為財務學 </a:t>
            </a:r>
            <a:br>
              <a:rPr lang="en-US" altLang="zh-TW" sz="2800" dirty="0"/>
            </a:br>
            <a:r>
              <a:rPr lang="en-US" altLang="zh-TW" sz="2800" dirty="0"/>
              <a:t>                              (</a:t>
            </a:r>
            <a:r>
              <a:rPr lang="en-US" sz="2800" dirty="0"/>
              <a:t>Investing Psychology and Behavioral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4   2021/10/19   </a:t>
            </a:r>
            <a:r>
              <a:rPr lang="zh-TW" altLang="en-US" sz="2800" dirty="0"/>
              <a:t>財務金融事件研究法 </a:t>
            </a:r>
            <a:r>
              <a:rPr lang="en-US" altLang="zh-TW" sz="2800" dirty="0"/>
              <a:t>(</a:t>
            </a:r>
            <a:r>
              <a:rPr lang="en-US" sz="2800" dirty="0"/>
              <a:t>Event Studies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5   2021/10/26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(Case Study on AI in Finance and Quantitative Analysis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6   2021/11/02   </a:t>
            </a:r>
            <a:r>
              <a:rPr lang="zh-TW" altLang="en-US" sz="2800" dirty="0"/>
              <a:t>財務金融理論 </a:t>
            </a:r>
            <a:r>
              <a:rPr lang="en-US" altLang="zh-TW" sz="2800" dirty="0"/>
              <a:t>(</a:t>
            </a:r>
            <a:r>
              <a:rPr lang="en-US" sz="2800" dirty="0"/>
              <a:t>Finance Theory)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versus realized portfolio volatilities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BFF575-996A-2F45-A5A4-22767CF99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62" y="1329531"/>
            <a:ext cx="7632700" cy="4940300"/>
          </a:xfrm>
        </p:spPr>
      </p:pic>
    </p:spTree>
    <p:extLst>
      <p:ext uri="{BB962C8B-B14F-4D97-AF65-F5344CB8AC3E}">
        <p14:creationId xmlns:p14="http://schemas.microsoft.com/office/powerpoint/2010/main" val="418067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Expected versus realized portfolio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45A4B-ACD5-AE48-8528-9507AE30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962" y="1329531"/>
            <a:ext cx="7556500" cy="4940300"/>
          </a:xfrm>
        </p:spPr>
      </p:pic>
    </p:spTree>
    <p:extLst>
      <p:ext uri="{BB962C8B-B14F-4D97-AF65-F5344CB8AC3E}">
        <p14:creationId xmlns:p14="http://schemas.microsoft.com/office/powerpoint/2010/main" val="347259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versus realized portfolio Sharpe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0A6F03-7412-6641-BAEF-B47025043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962" y="1329531"/>
            <a:ext cx="7556500" cy="4940300"/>
          </a:xfrm>
        </p:spPr>
      </p:pic>
    </p:spTree>
    <p:extLst>
      <p:ext uri="{BB962C8B-B14F-4D97-AF65-F5344CB8AC3E}">
        <p14:creationId xmlns:p14="http://schemas.microsoft.com/office/powerpoint/2010/main" val="116347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94426"/>
          </a:xfrm>
        </p:spPr>
        <p:txBody>
          <a:bodyPr>
            <a:normAutofit fontScale="90000"/>
          </a:bodyPr>
          <a:lstStyle/>
          <a:p>
            <a:r>
              <a:rPr lang="en-US" dirty="0"/>
              <a:t>CAPM-predicted versus realized stock returns </a:t>
            </a:r>
            <a:br>
              <a:rPr lang="en-US" dirty="0"/>
            </a:br>
            <a:r>
              <a:rPr lang="en-US" dirty="0"/>
              <a:t>for a single 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75F438-B45A-4B4A-BF93-5B068563F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62" y="1460158"/>
            <a:ext cx="7658100" cy="4940300"/>
          </a:xfrm>
        </p:spPr>
      </p:pic>
    </p:spTree>
    <p:extLst>
      <p:ext uri="{BB962C8B-B14F-4D97-AF65-F5344CB8AC3E}">
        <p14:creationId xmlns:p14="http://schemas.microsoft.com/office/powerpoint/2010/main" val="1694520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0471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CAPM-predicted versus average </a:t>
            </a:r>
            <a:br>
              <a:rPr lang="en-US" dirty="0"/>
            </a:br>
            <a:r>
              <a:rPr lang="en-US" dirty="0"/>
              <a:t>realized stock returns for multiple stocks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3B741-3576-4345-AE56-E1F80840B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574" y="1444675"/>
            <a:ext cx="7403810" cy="5186363"/>
          </a:xfrm>
        </p:spPr>
      </p:pic>
    </p:spTree>
    <p:extLst>
      <p:ext uri="{BB962C8B-B14F-4D97-AF65-F5344CB8AC3E}">
        <p14:creationId xmlns:p14="http://schemas.microsoft.com/office/powerpoint/2010/main" val="3382116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448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Arbitrage Pricing Theory (APT)</a:t>
            </a:r>
            <a:br>
              <a:rPr lang="en-US" dirty="0"/>
            </a:br>
            <a:r>
              <a:rPr lang="en-US" dirty="0"/>
              <a:t>Relevant types of financial data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9EC39F-6D22-CB4B-BE44-B20F605FED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3200" y="1371600"/>
          <a:ext cx="11124558" cy="4393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529">
                  <a:extLst>
                    <a:ext uri="{9D8B030D-6E8A-4147-A177-3AD203B41FA5}">
                      <a16:colId xmlns:a16="http://schemas.microsoft.com/office/drawing/2014/main" val="377490571"/>
                    </a:ext>
                  </a:extLst>
                </a:gridCol>
                <a:gridCol w="8029029">
                  <a:extLst>
                    <a:ext uri="{9D8B030D-6E8A-4147-A177-3AD203B41FA5}">
                      <a16:colId xmlns:a16="http://schemas.microsoft.com/office/drawing/2014/main" val="825545539"/>
                    </a:ext>
                  </a:extLst>
                </a:gridCol>
              </a:tblGrid>
              <a:tr h="482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91587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Market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Gross Return Daily USD (PUS = Price Return)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1606088361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Size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Equal Weight Price Net Index EOD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4269376140"/>
                  </a:ext>
                </a:extLst>
              </a:tr>
              <a:tr h="483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Volatility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Minimum Volatility Net Return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1224590418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Value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Value Weighted Gross (NUS for Net)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2717684312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Risk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Risk Weighted Gross USD EOD 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236834954"/>
                  </a:ext>
                </a:extLst>
              </a:tr>
              <a:tr h="46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Growth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Quality Net Return USD 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1000115274"/>
                  </a:ext>
                </a:extLst>
              </a:tr>
              <a:tr h="483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Momentum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Momentum Gross Index USD EOD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21096752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DFA68C-3989-4248-B878-E16140C8CEF0}"/>
              </a:ext>
            </a:extLst>
          </p:cNvPr>
          <p:cNvSpPr txBox="1"/>
          <p:nvPr/>
        </p:nvSpPr>
        <p:spPr>
          <a:xfrm>
            <a:off x="515588" y="5863078"/>
            <a:ext cx="111245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factors = </a:t>
            </a:r>
            <a:r>
              <a:rPr lang="en-US" dirty="0" err="1">
                <a:latin typeface="Courier" pitchFamily="2" charset="0"/>
              </a:rPr>
              <a:t>pd.read_csv</a:t>
            </a:r>
            <a:r>
              <a:rPr lang="en-US" dirty="0">
                <a:latin typeface="Courier" pitchFamily="2" charset="0"/>
              </a:rPr>
              <a:t>('http://</a:t>
            </a:r>
            <a:r>
              <a:rPr lang="en-US" dirty="0" err="1">
                <a:latin typeface="Courier" pitchFamily="2" charset="0"/>
              </a:rPr>
              <a:t>hilpisch.com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aiif_eikon_eod_factors.csv</a:t>
            </a:r>
            <a:r>
              <a:rPr lang="en-US" dirty="0">
                <a:latin typeface="Courier" pitchFamily="2" charset="0"/>
              </a:rPr>
              <a:t>’,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               </a:t>
            </a:r>
            <a:r>
              <a:rPr lang="en-US" dirty="0" err="1">
                <a:latin typeface="Courier" pitchFamily="2" charset="0"/>
              </a:rPr>
              <a:t>index_col</a:t>
            </a:r>
            <a:r>
              <a:rPr lang="en-US" dirty="0">
                <a:latin typeface="Courier" pitchFamily="2" charset="0"/>
              </a:rPr>
              <a:t>=0, </a:t>
            </a:r>
            <a:r>
              <a:rPr lang="en-US" dirty="0" err="1">
                <a:latin typeface="Courier" pitchFamily="2" charset="0"/>
              </a:rPr>
              <a:t>parse_dates</a:t>
            </a:r>
            <a:r>
              <a:rPr lang="en-US" dirty="0">
                <a:latin typeface="Courier" pitchFamily="2" charset="0"/>
              </a:rPr>
              <a:t>=True)</a:t>
            </a:r>
          </a:p>
        </p:txBody>
      </p:sp>
    </p:spTree>
    <p:extLst>
      <p:ext uri="{BB962C8B-B14F-4D97-AF65-F5344CB8AC3E}">
        <p14:creationId xmlns:p14="http://schemas.microsoft.com/office/powerpoint/2010/main" val="160070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94426"/>
          </a:xfrm>
        </p:spPr>
        <p:txBody>
          <a:bodyPr>
            <a:normAutofit fontScale="90000"/>
          </a:bodyPr>
          <a:lstStyle/>
          <a:p>
            <a:r>
              <a:rPr lang="en-US" dirty="0"/>
              <a:t>APT-predicted versus realized stock returns </a:t>
            </a:r>
            <a:br>
              <a:rPr lang="en-US" dirty="0"/>
            </a:br>
            <a:r>
              <a:rPr lang="en-US" dirty="0"/>
              <a:t>for a 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6FD70-9593-FD40-9C00-29EA1BDB7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62" y="1441497"/>
            <a:ext cx="7658100" cy="4940300"/>
          </a:xfrm>
        </p:spPr>
      </p:pic>
    </p:spTree>
    <p:extLst>
      <p:ext uri="{BB962C8B-B14F-4D97-AF65-F5344CB8AC3E}">
        <p14:creationId xmlns:p14="http://schemas.microsoft.com/office/powerpoint/2010/main" val="138676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283148"/>
          </a:xfrm>
        </p:spPr>
        <p:txBody>
          <a:bodyPr>
            <a:normAutofit fontScale="90000"/>
          </a:bodyPr>
          <a:lstStyle/>
          <a:p>
            <a:r>
              <a:rPr lang="en-US" dirty="0"/>
              <a:t> Average APT-predicted versus average </a:t>
            </a:r>
            <a:br>
              <a:rPr lang="en-US" dirty="0"/>
            </a:br>
            <a:r>
              <a:rPr lang="en-US" dirty="0"/>
              <a:t>realized stock returns for multiple stocks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5F68F-3F63-4F46-B512-63CA5E7E4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307" y="1374449"/>
            <a:ext cx="7403810" cy="5186363"/>
          </a:xfrm>
        </p:spPr>
      </p:pic>
    </p:spTree>
    <p:extLst>
      <p:ext uri="{BB962C8B-B14F-4D97-AF65-F5344CB8AC3E}">
        <p14:creationId xmlns:p14="http://schemas.microsoft.com/office/powerpoint/2010/main" val="1134627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Normalized factors time series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0C8989-01B0-B64F-9382-DC3111799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1386681"/>
            <a:ext cx="7721600" cy="4826000"/>
          </a:xfrm>
        </p:spPr>
      </p:pic>
    </p:spTree>
    <p:extLst>
      <p:ext uri="{BB962C8B-B14F-4D97-AF65-F5344CB8AC3E}">
        <p14:creationId xmlns:p14="http://schemas.microsoft.com/office/powerpoint/2010/main" val="318272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81726"/>
          </a:xfrm>
        </p:spPr>
        <p:txBody>
          <a:bodyPr>
            <a:normAutofit fontScale="90000"/>
          </a:bodyPr>
          <a:lstStyle/>
          <a:p>
            <a:r>
              <a:rPr lang="en-US" dirty="0"/>
              <a:t>APT-predicted returns based on typical factors compared to realized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CE84A0-FC83-914D-A79D-B113FB979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62" y="1391475"/>
            <a:ext cx="7632700" cy="4965700"/>
          </a:xfrm>
        </p:spPr>
      </p:pic>
    </p:spTree>
    <p:extLst>
      <p:ext uri="{BB962C8B-B14F-4D97-AF65-F5344CB8AC3E}">
        <p14:creationId xmlns:p14="http://schemas.microsoft.com/office/powerpoint/2010/main" val="35022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>
                <a:solidFill>
                  <a:srgbClr val="C00000"/>
                </a:solidFill>
              </a:rPr>
              <a:t>7   2021/11/09   </a:t>
            </a:r>
            <a:r>
              <a:rPr lang="zh-TW" altLang="en-US" sz="2800" dirty="0">
                <a:solidFill>
                  <a:srgbClr val="C00000"/>
                </a:solidFill>
              </a:rPr>
              <a:t>數據驅動財務金融 </a:t>
            </a:r>
            <a:r>
              <a:rPr lang="en-US" altLang="zh-TW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Data-Driven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2021/11/16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期中報告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Midterm Project Report)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9   2021/11/23   </a:t>
            </a:r>
            <a:r>
              <a:rPr lang="zh-TW" altLang="en-US" sz="2800" dirty="0"/>
              <a:t>金融計量經濟學 </a:t>
            </a:r>
            <a:r>
              <a:rPr lang="en-US" altLang="zh-TW" sz="2800" dirty="0"/>
              <a:t>(</a:t>
            </a:r>
            <a:r>
              <a:rPr lang="en-US" sz="2800" dirty="0"/>
              <a:t>Financial Econometrics)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10   2021/11/30   </a:t>
            </a:r>
            <a:r>
              <a:rPr lang="zh-TW" altLang="en-US" sz="2800" dirty="0"/>
              <a:t>人工智慧優先金融 </a:t>
            </a:r>
            <a:r>
              <a:rPr lang="en-US" altLang="zh-TW" sz="2800" dirty="0"/>
              <a:t>(</a:t>
            </a:r>
            <a:r>
              <a:rPr lang="en-US" sz="2800" dirty="0"/>
              <a:t>AI-First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11   2021/12/07   </a:t>
            </a:r>
            <a:r>
              <a:rPr lang="zh-TW" altLang="en-US" sz="2800" dirty="0">
                <a:solidFill>
                  <a:srgbClr val="0070C0"/>
                </a:solidFill>
              </a:rPr>
              <a:t>智慧金融量化分析產業實務 </a:t>
            </a:r>
            <a:br>
              <a:rPr lang="en-US" altLang="zh-TW" sz="2800" dirty="0">
                <a:solidFill>
                  <a:srgbClr val="0070C0"/>
                </a:solidFill>
              </a:rPr>
            </a:br>
            <a:r>
              <a:rPr lang="en-US" altLang="zh-TW" sz="2800" dirty="0">
                <a:solidFill>
                  <a:srgbClr val="0070C0"/>
                </a:solidFill>
              </a:rPr>
              <a:t>                                </a:t>
            </a:r>
            <a:r>
              <a:rPr lang="en-US" altLang="zh-TW" sz="2500" dirty="0">
                <a:solidFill>
                  <a:srgbClr val="0070C0"/>
                </a:solidFill>
              </a:rPr>
              <a:t>(</a:t>
            </a:r>
            <a:r>
              <a:rPr lang="en-US" sz="2500" dirty="0">
                <a:solidFill>
                  <a:srgbClr val="0070C0"/>
                </a:solidFill>
              </a:rPr>
              <a:t>Industry Practices of AI in Finance and Quantitative Analysis 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12   2021/12/14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  (Case Study on AI in Finance and Quantitative Analysis II)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08503"/>
          </a:xfrm>
        </p:spPr>
        <p:txBody>
          <a:bodyPr>
            <a:normAutofit fontScale="90000"/>
          </a:bodyPr>
          <a:lstStyle/>
          <a:p>
            <a:r>
              <a:rPr lang="en-US" dirty="0"/>
              <a:t>APT-predicted performance and real performance over time (gross)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21069-9D98-B048-98C3-4C1C7D677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188" y="1590870"/>
            <a:ext cx="8285623" cy="4971374"/>
          </a:xfrm>
        </p:spPr>
      </p:pic>
    </p:spTree>
    <p:extLst>
      <p:ext uri="{BB962C8B-B14F-4D97-AF65-F5344CB8AC3E}">
        <p14:creationId xmlns:p14="http://schemas.microsoft.com/office/powerpoint/2010/main" val="2870489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Debunking Central Assumptions in Finance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Debunks two of the most commonly found </a:t>
            </a:r>
            <a:r>
              <a:rPr lang="en-US" sz="3600" dirty="0">
                <a:solidFill>
                  <a:srgbClr val="C00000"/>
                </a:solidFill>
              </a:rPr>
              <a:t>assumptions in financial models and theories</a:t>
            </a:r>
          </a:p>
          <a:p>
            <a:pPr marL="777240" lvl="1" indent="-320040"/>
            <a:r>
              <a:rPr lang="en-US" sz="3600" dirty="0"/>
              <a:t>Normality of returns</a:t>
            </a:r>
          </a:p>
          <a:p>
            <a:pPr marL="777240" lvl="1" indent="-320040"/>
            <a:r>
              <a:rPr lang="en-US" sz="3600" dirty="0"/>
              <a:t>Linear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730494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normally distributed random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8F1EC-6D1C-8049-ABA1-B680391E7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912" y="1539081"/>
            <a:ext cx="7594600" cy="4521200"/>
          </a:xfrm>
        </p:spPr>
      </p:pic>
    </p:spTree>
    <p:extLst>
      <p:ext uri="{BB962C8B-B14F-4D97-AF65-F5344CB8AC3E}">
        <p14:creationId xmlns:p14="http://schemas.microsoft.com/office/powerpoint/2010/main" val="2309322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03976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with first and second moment of 0.0 and 1.0, respectively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C638CE-9BC1-CA4D-8DD7-E6167608A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462" y="1539081"/>
            <a:ext cx="7683500" cy="4521200"/>
          </a:xfrm>
        </p:spPr>
      </p:pic>
    </p:spTree>
    <p:extLst>
      <p:ext uri="{BB962C8B-B14F-4D97-AF65-F5344CB8AC3E}">
        <p14:creationId xmlns:p14="http://schemas.microsoft.com/office/powerpoint/2010/main" val="2669313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Histogram and PDF for standard normally distributed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E05DB-86D9-1C4A-A5F1-7A9225A9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29" y="1656712"/>
            <a:ext cx="7810500" cy="4699000"/>
          </a:xfrm>
        </p:spPr>
      </p:pic>
    </p:spTree>
    <p:extLst>
      <p:ext uri="{BB962C8B-B14F-4D97-AF65-F5344CB8AC3E}">
        <p14:creationId xmlns:p14="http://schemas.microsoft.com/office/powerpoint/2010/main" val="2987797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Histogram and normal PDF for discrete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F9099E-7EC2-AB43-8DC2-F493187C6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112" y="1450181"/>
            <a:ext cx="7696200" cy="4699000"/>
          </a:xfrm>
        </p:spPr>
      </p:pic>
    </p:spTree>
    <p:extLst>
      <p:ext uri="{BB962C8B-B14F-4D97-AF65-F5344CB8AC3E}">
        <p14:creationId xmlns:p14="http://schemas.microsoft.com/office/powerpoint/2010/main" val="2296152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Q-Q plot for standard normally distributed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AC97A-8B4B-2549-B400-ABEEA669F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1450181"/>
            <a:ext cx="7721600" cy="4699000"/>
          </a:xfrm>
        </p:spPr>
      </p:pic>
    </p:spTree>
    <p:extLst>
      <p:ext uri="{BB962C8B-B14F-4D97-AF65-F5344CB8AC3E}">
        <p14:creationId xmlns:p14="http://schemas.microsoft.com/office/powerpoint/2010/main" val="1315512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Q-Q plot for discrete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1D4AA-C7F0-E648-BC38-E0331005C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1450181"/>
            <a:ext cx="7721600" cy="4699000"/>
          </a:xfrm>
        </p:spPr>
      </p:pic>
    </p:spTree>
    <p:extLst>
      <p:ext uri="{BB962C8B-B14F-4D97-AF65-F5344CB8AC3E}">
        <p14:creationId xmlns:p14="http://schemas.microsoft.com/office/powerpoint/2010/main" val="1246505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213476"/>
          </a:xfrm>
        </p:spPr>
        <p:txBody>
          <a:bodyPr>
            <a:normAutofit fontScale="90000"/>
          </a:bodyPr>
          <a:lstStyle/>
          <a:p>
            <a:r>
              <a:rPr lang="en-US" dirty="0"/>
              <a:t>Frequency distribution and normal PDF </a:t>
            </a:r>
            <a:br>
              <a:rPr lang="en-US" dirty="0"/>
            </a:br>
            <a:r>
              <a:rPr lang="en-US" dirty="0"/>
              <a:t>for S&amp;P 500 log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AAFE1-0CD9-824A-B219-E766F487E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112" y="1348581"/>
            <a:ext cx="7696200" cy="4902200"/>
          </a:xfrm>
        </p:spPr>
      </p:pic>
    </p:spTree>
    <p:extLst>
      <p:ext uri="{BB962C8B-B14F-4D97-AF65-F5344CB8AC3E}">
        <p14:creationId xmlns:p14="http://schemas.microsoft.com/office/powerpoint/2010/main" val="2473895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Q-Q for S&amp;P 500 log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1BBB7-5795-A64B-B4BF-4368E981F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812" y="1348581"/>
            <a:ext cx="7924800" cy="4902200"/>
          </a:xfrm>
        </p:spPr>
      </p:pic>
    </p:spTree>
    <p:extLst>
      <p:ext uri="{BB962C8B-B14F-4D97-AF65-F5344CB8AC3E}">
        <p14:creationId xmlns:p14="http://schemas.microsoft.com/office/powerpoint/2010/main" val="38322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13   2021/12/21   </a:t>
            </a:r>
            <a:r>
              <a:rPr lang="zh-TW" altLang="en-US" sz="2800" dirty="0"/>
              <a:t>財務金融深度學習</a:t>
            </a:r>
            <a:r>
              <a:rPr lang="en-US" altLang="zh-TW" sz="2800" dirty="0"/>
              <a:t>(</a:t>
            </a:r>
            <a:r>
              <a:rPr lang="en-US" sz="2800" dirty="0"/>
              <a:t>Deep Learning in Finance);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財務金融強化學習 </a:t>
            </a:r>
            <a:r>
              <a:rPr lang="en-US" altLang="zh-TW" sz="2800" dirty="0"/>
              <a:t>(</a:t>
            </a:r>
            <a:r>
              <a:rPr lang="en-US" sz="2800" dirty="0"/>
              <a:t>Reinforcement Learning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14   2021/12/28   </a:t>
            </a:r>
            <a:r>
              <a:rPr lang="zh-TW" altLang="en-US" sz="2800" dirty="0"/>
              <a:t>演算法交易 </a:t>
            </a:r>
            <a:r>
              <a:rPr lang="en-US" altLang="zh-TW" sz="2800" dirty="0"/>
              <a:t>(</a:t>
            </a:r>
            <a:r>
              <a:rPr lang="en-US" sz="2800" dirty="0"/>
              <a:t>Algorithmic Trading);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風險管理 </a:t>
            </a:r>
            <a:r>
              <a:rPr lang="en-US" altLang="zh-TW" sz="2800" dirty="0"/>
              <a:t>(</a:t>
            </a:r>
            <a:r>
              <a:rPr lang="en-US" sz="2800" dirty="0"/>
              <a:t>Risk Management);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交易機器人與基於事件的回測 </a:t>
            </a:r>
            <a:br>
              <a:rPr lang="en-US" altLang="zh-TW" sz="2800" dirty="0"/>
            </a:br>
            <a:r>
              <a:rPr lang="en-US" altLang="zh-TW" sz="2800" dirty="0"/>
              <a:t>                                (</a:t>
            </a:r>
            <a:r>
              <a:rPr lang="en-US" sz="2800" dirty="0"/>
              <a:t>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2022/01/04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2022/01/11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   2022/01/18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   2022/01/25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3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7783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CAPM return versus beta </a:t>
            </a:r>
            <a:br>
              <a:rPr lang="en-US" dirty="0"/>
            </a:br>
            <a:r>
              <a:rPr lang="en-US" dirty="0"/>
              <a:t>(including linear regression)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F4C7E-97B4-C245-A1F2-EC7504A7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690" y="1450180"/>
            <a:ext cx="8524710" cy="511206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944102A-2192-654B-936D-3D70F9B2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8" y="1450181"/>
            <a:ext cx="8524710" cy="51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8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CAPM return versus beta </a:t>
            </a:r>
            <a:br>
              <a:rPr lang="en-US" dirty="0"/>
            </a:br>
            <a:r>
              <a:rPr lang="en-US" dirty="0"/>
              <a:t>(including linear regression)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748B2-FC5C-B04A-B5B3-5C1BE112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200" y="1487503"/>
            <a:ext cx="8184558" cy="4900140"/>
          </a:xfrm>
        </p:spPr>
      </p:pic>
    </p:spTree>
    <p:extLst>
      <p:ext uri="{BB962C8B-B14F-4D97-AF65-F5344CB8AC3E}">
        <p14:creationId xmlns:p14="http://schemas.microsoft.com/office/powerpoint/2010/main" val="4205325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75132"/>
          </a:xfrm>
        </p:spPr>
        <p:txBody>
          <a:bodyPr>
            <a:normAutofit/>
          </a:bodyPr>
          <a:lstStyle/>
          <a:p>
            <a:r>
              <a:rPr lang="en-US" dirty="0"/>
              <a:t>Theory-First to Data-Driven Finance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10235"/>
            <a:ext cx="11222181" cy="5257799"/>
          </a:xfrm>
        </p:spPr>
        <p:txBody>
          <a:bodyPr>
            <a:noAutofit/>
          </a:bodyPr>
          <a:lstStyle/>
          <a:p>
            <a:pPr marL="320040" indent="-320040"/>
            <a:r>
              <a:rPr lang="en-US" sz="2800" dirty="0"/>
              <a:t>Finance used to be characterized by </a:t>
            </a:r>
            <a:r>
              <a:rPr lang="en-US" sz="2800" dirty="0">
                <a:solidFill>
                  <a:srgbClr val="C00000"/>
                </a:solidFill>
              </a:rPr>
              <a:t>normative theories </a:t>
            </a:r>
            <a:r>
              <a:rPr lang="en-US" sz="2800" dirty="0"/>
              <a:t>based on </a:t>
            </a:r>
            <a:r>
              <a:rPr lang="en-US" sz="2800" dirty="0">
                <a:solidFill>
                  <a:srgbClr val="C00000"/>
                </a:solidFill>
              </a:rPr>
              <a:t>simplified mathematical models </a:t>
            </a:r>
            <a:r>
              <a:rPr lang="en-US" sz="2800" dirty="0"/>
              <a:t>of the financial markets, relying on </a:t>
            </a:r>
            <a:r>
              <a:rPr lang="en-US" sz="2800" dirty="0">
                <a:solidFill>
                  <a:srgbClr val="C00000"/>
                </a:solidFill>
              </a:rPr>
              <a:t>assumptions</a:t>
            </a:r>
            <a:r>
              <a:rPr lang="en-US" sz="2800" dirty="0"/>
              <a:t> such as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normality of returns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linear relationships</a:t>
            </a:r>
            <a:r>
              <a:rPr lang="en-US" sz="2800" dirty="0"/>
              <a:t>. </a:t>
            </a:r>
          </a:p>
          <a:p>
            <a:pPr marL="320040" indent="-320040"/>
            <a:r>
              <a:rPr lang="en-US" sz="2800" dirty="0"/>
              <a:t>The almost universal and comprehensive availability of </a:t>
            </a:r>
            <a:br>
              <a:rPr lang="en-US" sz="2800" dirty="0"/>
            </a:br>
            <a:r>
              <a:rPr lang="en-US" sz="2800" dirty="0"/>
              <a:t>(financial) data has led to a shift in focus </a:t>
            </a:r>
            <a:br>
              <a:rPr lang="en-US" sz="2800" dirty="0"/>
            </a:br>
            <a:r>
              <a:rPr lang="en-US" sz="2800" dirty="0"/>
              <a:t>from a </a:t>
            </a:r>
            <a:r>
              <a:rPr lang="en-US" sz="2800" dirty="0">
                <a:solidFill>
                  <a:srgbClr val="C00000"/>
                </a:solidFill>
              </a:rPr>
              <a:t>theory-first approach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C00000"/>
                </a:solidFill>
              </a:rPr>
              <a:t>data-driven finance</a:t>
            </a:r>
            <a:r>
              <a:rPr lang="en-US" sz="2800" dirty="0"/>
              <a:t>. </a:t>
            </a:r>
          </a:p>
          <a:p>
            <a:pPr marL="320040" indent="-320040"/>
            <a:r>
              <a:rPr lang="en-US" sz="2800" dirty="0"/>
              <a:t>Several examples based on real financial data illustrate that many popular financial models and theories cannot survive a confrontation with financial market realities. </a:t>
            </a:r>
          </a:p>
          <a:p>
            <a:pPr marL="320040" indent="-320040"/>
            <a:r>
              <a:rPr lang="en-US" sz="2800" dirty="0"/>
              <a:t>Although elegant, they might be too simplistic to capture the complexities, changing nature, and nonlinearities of financial markets.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96295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3399033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3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3415988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323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17530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5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D406-8AD1-AD49-BAFF-9DBE67B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9" y="662845"/>
            <a:ext cx="10724236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7" y="274638"/>
            <a:ext cx="10003349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Data-Driven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7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76765-D011-DC4A-BA8F-3AF35C56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78" y="689838"/>
            <a:ext cx="10764657" cy="58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4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46EE8-F979-E94B-8286-D11621E1E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250" y="897810"/>
            <a:ext cx="10210800" cy="55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1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43863-A2EE-6342-ABDE-6E4CB6F60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54" y="661589"/>
            <a:ext cx="10629337" cy="58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8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6D2A3-FD21-9940-B3C0-8CD2E2393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47" y="644548"/>
            <a:ext cx="10596664" cy="58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17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03932-AAA3-C943-85FD-C5CF6C25C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05" y="662844"/>
            <a:ext cx="10953177" cy="58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8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411480"/>
            <a:r>
              <a:rPr lang="en-US" sz="4400" dirty="0"/>
              <a:t>Data-Driven Finance</a:t>
            </a:r>
          </a:p>
          <a:p>
            <a:pPr indent="-411480"/>
            <a:r>
              <a:rPr lang="en-US" sz="4400" dirty="0"/>
              <a:t>Scientific Method</a:t>
            </a:r>
          </a:p>
          <a:p>
            <a:pPr indent="-411480"/>
            <a:r>
              <a:rPr lang="en-US" sz="4400" dirty="0"/>
              <a:t>Financial Econometrics and Regression</a:t>
            </a:r>
          </a:p>
          <a:p>
            <a:pPr indent="-411480"/>
            <a:r>
              <a:rPr lang="en-US" sz="4400" dirty="0"/>
              <a:t>Data Availability</a:t>
            </a:r>
          </a:p>
          <a:p>
            <a:pPr indent="-411480"/>
            <a:r>
              <a:rPr lang="en-US" sz="4400" dirty="0"/>
              <a:t>Normative Theories Revisited</a:t>
            </a:r>
          </a:p>
          <a:p>
            <a:pPr indent="-411480"/>
            <a:r>
              <a:rPr lang="en-US" sz="4400" dirty="0"/>
              <a:t>Debunking Central Assumptions in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3432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Fishburn</a:t>
            </a:r>
            <a:r>
              <a:rPr lang="en-US" sz="2400" b="0" dirty="0"/>
              <a:t>, P. C. (1968). Utility theory. Management science, 14(5), 335-378.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Fama</a:t>
            </a:r>
            <a:r>
              <a:rPr lang="en-US" sz="2400" b="0" dirty="0"/>
              <a:t>, E. F., &amp; French, K. R. (2004). The capital asset pricing model: Theory and evidence. Journal of economic perspectives, 18(3), 25-46.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Markowitz, H. (1952). PORTFOLIO SELECTION. The Journal of Finance, 7(1), 77-91.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Pratt, J. W. (1964). Risk aversion in the small and in the large, econometrics 32, </a:t>
            </a:r>
            <a:r>
              <a:rPr lang="en-US" sz="2400" b="0" dirty="0" err="1"/>
              <a:t>jan.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Ross, S. A. (1976). The arbitrage theory of capital asset pricing. Journal of Economic Theory, 13(3), 341-60.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Sharpe, W. F. (1964). Capital asset prices: A theory of market equilibrium under conditions of risk. The journal of finance, 19(3), 425-442.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</a:t>
            </a:r>
            <a:r>
              <a:rPr lang="en-US" sz="2400" b="0" dirty="0" err="1"/>
              <a:t>Yuh</a:t>
            </a:r>
            <a:r>
              <a:rPr lang="en-US" sz="2400" b="0" dirty="0"/>
              <a:t> Day (2021),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3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Data-Driven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11480"/>
            <a:r>
              <a:rPr lang="en-US" sz="4400" dirty="0">
                <a:solidFill>
                  <a:srgbClr val="C00000"/>
                </a:solidFill>
              </a:rPr>
              <a:t>Scientific Method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Financial Econometrics and Regression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Data Availability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Normative Theories Revisited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Debunking Central Assumptions in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0027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Data-driven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C53C-7159-524C-BDBF-80482D79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Financial context </a:t>
            </a:r>
            <a:r>
              <a:rPr lang="en-US" sz="4000" dirty="0"/>
              <a:t>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theory, model, application</a:t>
            </a:r>
            <a:r>
              <a:rPr lang="en-US" sz="4000" dirty="0"/>
              <a:t>) </a:t>
            </a:r>
            <a:br>
              <a:rPr lang="en-US" sz="4000" dirty="0"/>
            </a:br>
            <a:r>
              <a:rPr lang="en-US" sz="4000" dirty="0"/>
              <a:t>that is primarily driven by and based on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insights</a:t>
            </a:r>
            <a:r>
              <a:rPr lang="en-US" sz="4000" dirty="0"/>
              <a:t> gained from </a:t>
            </a:r>
            <a:r>
              <a:rPr lang="en-US" sz="4000" dirty="0">
                <a:solidFill>
                  <a:srgbClr val="C00000"/>
                </a:solidFill>
              </a:rPr>
              <a:t>data</a:t>
            </a:r>
            <a:r>
              <a:rPr lang="en-US" sz="4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65851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Data-driven finance </a:t>
            </a:r>
            <a:br>
              <a:rPr lang="en-US" dirty="0"/>
            </a:br>
            <a:r>
              <a:rPr lang="en-US" sz="2700" dirty="0"/>
              <a:t>Robin Wigglesworth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r>
              <a:rPr lang="en-US" sz="3600" dirty="0"/>
              <a:t>Nowadays, analysts sift through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non-traditional information</a:t>
            </a:r>
            <a:r>
              <a:rPr lang="en-US" sz="3600" dirty="0"/>
              <a:t> such as </a:t>
            </a:r>
            <a:br>
              <a:rPr lang="en-US" sz="3600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satellite imagery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credit card data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or use </a:t>
            </a:r>
            <a:r>
              <a:rPr lang="en-US" sz="3600" dirty="0">
                <a:solidFill>
                  <a:srgbClr val="C00000"/>
                </a:solidFill>
              </a:rPr>
              <a:t>artificial intelligence </a:t>
            </a:r>
            <a:r>
              <a:rPr lang="en-US" sz="3600" dirty="0"/>
              <a:t>techniques such as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machine learning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1"/>
                </a:solidFill>
              </a:rPr>
              <a:t>natural language processing </a:t>
            </a:r>
            <a:r>
              <a:rPr lang="en-US" sz="3600" dirty="0"/>
              <a:t>to glean fresh </a:t>
            </a:r>
            <a:r>
              <a:rPr lang="en-US" sz="3600" dirty="0">
                <a:solidFill>
                  <a:srgbClr val="C00000"/>
                </a:solidFill>
              </a:rPr>
              <a:t>insights</a:t>
            </a:r>
            <a:r>
              <a:rPr lang="en-US" sz="3600" dirty="0"/>
              <a:t> from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traditional sources </a:t>
            </a:r>
            <a:r>
              <a:rPr lang="en-US" sz="3600" dirty="0"/>
              <a:t>such as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economic data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earnings-call transcripts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783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 lnSpcReduction="10000"/>
          </a:bodyPr>
          <a:lstStyle/>
          <a:p>
            <a:pPr marL="320040" indent="-320040"/>
            <a:r>
              <a:rPr lang="en-US" sz="3600" dirty="0"/>
              <a:t>Generally accepted principles that should guide scientific effort</a:t>
            </a:r>
          </a:p>
          <a:p>
            <a:pPr marL="320040" indent="-320040"/>
            <a:r>
              <a:rPr lang="en-US" sz="3600" dirty="0"/>
              <a:t>The scientific method is an empirical method of acquiring knowledge that has characterized the development of science</a:t>
            </a:r>
          </a:p>
          <a:p>
            <a:pPr marL="320040" indent="-320040"/>
            <a:r>
              <a:rPr lang="en-US" sz="3600" dirty="0"/>
              <a:t>It involves careful observation, applying rigorous skepticism about what is observed, given that cognitive assumptions can distort how one interprets the observation.</a:t>
            </a:r>
          </a:p>
          <a:p>
            <a:pPr marL="320040" indent="-320040"/>
            <a:endParaRPr lang="en-US" sz="3600" dirty="0"/>
          </a:p>
          <a:p>
            <a:pPr marL="320040"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69362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2809</Words>
  <Application>Microsoft Macintosh PowerPoint</Application>
  <PresentationFormat>Widescreen</PresentationFormat>
  <Paragraphs>296</Paragraphs>
  <Slides>56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Heiti TC Medium</vt:lpstr>
      <vt:lpstr>Arial</vt:lpstr>
      <vt:lpstr>Calibri</vt:lpstr>
      <vt:lpstr>Courier</vt:lpstr>
      <vt:lpstr>Office Theme</vt:lpstr>
      <vt:lpstr>數據驅動財務金融  (Data-Driven Finance)</vt:lpstr>
      <vt:lpstr>課程大綱 (Syllabus)</vt:lpstr>
      <vt:lpstr>課程大綱 (Syllabus)</vt:lpstr>
      <vt:lpstr>課程大綱 (Syllabus)</vt:lpstr>
      <vt:lpstr>Data-Driven Finance</vt:lpstr>
      <vt:lpstr>Data-Driven Finance</vt:lpstr>
      <vt:lpstr>Data-driven finance </vt:lpstr>
      <vt:lpstr>Data-driven finance  Robin Wigglesworth (2019)</vt:lpstr>
      <vt:lpstr>Scientific Method</vt:lpstr>
      <vt:lpstr>Scientific Method</vt:lpstr>
      <vt:lpstr>Normative Finance and Scientific Method</vt:lpstr>
      <vt:lpstr>Normative Finance and Scientific Method</vt:lpstr>
      <vt:lpstr>Financial Econometrics and Regression</vt:lpstr>
      <vt:lpstr>Financial Econometrics and Regression</vt:lpstr>
      <vt:lpstr>Data Availability</vt:lpstr>
      <vt:lpstr>Relevant types of financial data</vt:lpstr>
      <vt:lpstr>Normative Theories Revisited</vt:lpstr>
      <vt:lpstr>Normalized financial time series data </vt:lpstr>
      <vt:lpstr>Simulated portfolio volatilities, returns, and Sharpe ratios</vt:lpstr>
      <vt:lpstr>Expected versus realized portfolio volatilities</vt:lpstr>
      <vt:lpstr>Expected versus realized portfolio returns</vt:lpstr>
      <vt:lpstr>Expected versus realized portfolio Sharpe ratios</vt:lpstr>
      <vt:lpstr>CAPM-predicted versus realized stock returns  for a single stock</vt:lpstr>
      <vt:lpstr>Average CAPM-predicted versus average  realized stock returns for multiple stocks</vt:lpstr>
      <vt:lpstr>Arbitrage Pricing Theory (APT) Relevant types of financial data</vt:lpstr>
      <vt:lpstr>APT-predicted versus realized stock returns  for a stock</vt:lpstr>
      <vt:lpstr> Average APT-predicted versus average  realized stock returns for multiple stocks</vt:lpstr>
      <vt:lpstr>Normalized factors time series data</vt:lpstr>
      <vt:lpstr>APT-predicted returns based on typical factors compared to realized returns</vt:lpstr>
      <vt:lpstr>APT-predicted performance and real performance over time (gross)</vt:lpstr>
      <vt:lpstr>Debunking Central Assumptions in Finance</vt:lpstr>
      <vt:lpstr>Standard normally distributed random numbers</vt:lpstr>
      <vt:lpstr>Distribution with first and second moment of 0.0 and 1.0, respectively</vt:lpstr>
      <vt:lpstr>Histogram and PDF for standard normally distributed numbers</vt:lpstr>
      <vt:lpstr>Histogram and normal PDF for discrete numbers</vt:lpstr>
      <vt:lpstr>Q-Q plot for standard normally distributed numbers</vt:lpstr>
      <vt:lpstr>Q-Q plot for discrete numbers</vt:lpstr>
      <vt:lpstr>Frequency distribution and normal PDF  for S&amp;P 500 log returns</vt:lpstr>
      <vt:lpstr>Q-Q for S&amp;P 500 log returns</vt:lpstr>
      <vt:lpstr>Expected CAPM return versus beta  (including linear regression)</vt:lpstr>
      <vt:lpstr>Expected CAPM return versus beta  (including linear regression)</vt:lpstr>
      <vt:lpstr>Theory-First to Data-Driven Finance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智慧金融量化分析 (Artificial Intelligence in Finance and Quantitative Analysis)</dc:title>
  <dc:subject/>
  <dc:creator>MYDAY</dc:creator>
  <cp:keywords>智慧金融, 量化分析, Artificial Intelligence in Finance, Quantitative Analysis</cp:keywords>
  <dc:description>智慧金融量化分析 (Artificial Intelligence in Finance and Quantitative Analysis)</dc:description>
  <cp:lastModifiedBy>imyday@gmail.com</cp:lastModifiedBy>
  <cp:revision>442</cp:revision>
  <cp:lastPrinted>2020-12-23T14:44:17Z</cp:lastPrinted>
  <dcterms:created xsi:type="dcterms:W3CDTF">2019-09-12T03:09:52Z</dcterms:created>
  <dcterms:modified xsi:type="dcterms:W3CDTF">2021-11-22T14:47:16Z</dcterms:modified>
  <cp:category/>
</cp:coreProperties>
</file>