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2029" r:id="rId2"/>
    <p:sldId id="2994" r:id="rId3"/>
    <p:sldId id="2996" r:id="rId4"/>
    <p:sldId id="2995" r:id="rId5"/>
    <p:sldId id="3010" r:id="rId6"/>
    <p:sldId id="3011" r:id="rId7"/>
    <p:sldId id="3012" r:id="rId8"/>
    <p:sldId id="3676" r:id="rId9"/>
    <p:sldId id="3675" r:id="rId10"/>
    <p:sldId id="3024" r:id="rId11"/>
    <p:sldId id="3680" r:id="rId12"/>
    <p:sldId id="1045" r:id="rId13"/>
    <p:sldId id="819" r:id="rId14"/>
    <p:sldId id="823" r:id="rId15"/>
    <p:sldId id="3690" r:id="rId16"/>
    <p:sldId id="3691" r:id="rId17"/>
    <p:sldId id="3692" r:id="rId18"/>
    <p:sldId id="3693" r:id="rId19"/>
    <p:sldId id="3017" r:id="rId20"/>
    <p:sldId id="3019" r:id="rId21"/>
    <p:sldId id="3018" r:id="rId22"/>
    <p:sldId id="3065" r:id="rId23"/>
    <p:sldId id="3084" r:id="rId24"/>
    <p:sldId id="3094" r:id="rId25"/>
    <p:sldId id="3090" r:id="rId26"/>
    <p:sldId id="3091" r:id="rId27"/>
    <p:sldId id="3092" r:id="rId28"/>
    <p:sldId id="3093" r:id="rId29"/>
    <p:sldId id="3146" r:id="rId30"/>
    <p:sldId id="3239" r:id="rId31"/>
    <p:sldId id="3241" r:id="rId32"/>
    <p:sldId id="3314" r:id="rId33"/>
    <p:sldId id="3417" r:id="rId34"/>
    <p:sldId id="3416" r:id="rId35"/>
    <p:sldId id="3478" r:id="rId36"/>
    <p:sldId id="3595" r:id="rId37"/>
    <p:sldId id="3607" r:id="rId38"/>
    <p:sldId id="3606" r:id="rId39"/>
    <p:sldId id="3673" r:id="rId40"/>
    <p:sldId id="3674" r:id="rId41"/>
    <p:sldId id="3658" r:id="rId42"/>
    <p:sldId id="3663" r:id="rId43"/>
    <p:sldId id="899" r:id="rId44"/>
    <p:sldId id="896" r:id="rId45"/>
    <p:sldId id="897" r:id="rId46"/>
    <p:sldId id="895" r:id="rId47"/>
    <p:sldId id="898" r:id="rId48"/>
    <p:sldId id="874" r:id="rId49"/>
    <p:sldId id="3710" r:id="rId50"/>
    <p:sldId id="3678" r:id="rId51"/>
    <p:sldId id="3064" r:id="rId52"/>
    <p:sldId id="3070" r:id="rId53"/>
    <p:sldId id="3080" r:id="rId54"/>
    <p:sldId id="3071" r:id="rId55"/>
    <p:sldId id="3072" r:id="rId56"/>
    <p:sldId id="3073" r:id="rId57"/>
    <p:sldId id="3074" r:id="rId58"/>
    <p:sldId id="3075" r:id="rId59"/>
    <p:sldId id="3694" r:id="rId60"/>
    <p:sldId id="3695" r:id="rId61"/>
    <p:sldId id="3696" r:id="rId62"/>
    <p:sldId id="3026" r:id="rId63"/>
    <p:sldId id="3027" r:id="rId64"/>
    <p:sldId id="3028" r:id="rId65"/>
    <p:sldId id="3087" r:id="rId66"/>
    <p:sldId id="3709" r:id="rId67"/>
    <p:sldId id="3085" r:id="rId68"/>
    <p:sldId id="3086" r:id="rId69"/>
    <p:sldId id="3707" r:id="rId70"/>
    <p:sldId id="3708" r:id="rId71"/>
    <p:sldId id="3013" r:id="rId72"/>
    <p:sldId id="3015" r:id="rId73"/>
    <p:sldId id="3014" r:id="rId74"/>
    <p:sldId id="3016" r:id="rId75"/>
    <p:sldId id="3029" r:id="rId76"/>
    <p:sldId id="3030" r:id="rId77"/>
    <p:sldId id="3697" r:id="rId78"/>
    <p:sldId id="3031" r:id="rId79"/>
    <p:sldId id="3032" r:id="rId80"/>
    <p:sldId id="3033" r:id="rId81"/>
    <p:sldId id="3034" r:id="rId82"/>
    <p:sldId id="3035" r:id="rId83"/>
    <p:sldId id="3036" r:id="rId84"/>
    <p:sldId id="3037" r:id="rId85"/>
    <p:sldId id="3038" r:id="rId86"/>
    <p:sldId id="3039" r:id="rId87"/>
    <p:sldId id="3040" r:id="rId88"/>
    <p:sldId id="3041" r:id="rId89"/>
    <p:sldId id="917" r:id="rId90"/>
    <p:sldId id="900" r:id="rId91"/>
    <p:sldId id="901" r:id="rId92"/>
    <p:sldId id="902" r:id="rId93"/>
    <p:sldId id="903" r:id="rId94"/>
    <p:sldId id="880" r:id="rId95"/>
    <p:sldId id="3042" r:id="rId96"/>
    <p:sldId id="3698" r:id="rId97"/>
    <p:sldId id="3043" r:id="rId98"/>
    <p:sldId id="3699" r:id="rId99"/>
    <p:sldId id="3044" r:id="rId100"/>
    <p:sldId id="3045" r:id="rId101"/>
    <p:sldId id="3046" r:id="rId102"/>
    <p:sldId id="3047" r:id="rId103"/>
    <p:sldId id="3048" r:id="rId104"/>
    <p:sldId id="3049" r:id="rId105"/>
    <p:sldId id="3050" r:id="rId106"/>
    <p:sldId id="3051" r:id="rId107"/>
    <p:sldId id="3052" r:id="rId108"/>
    <p:sldId id="3053" r:id="rId109"/>
    <p:sldId id="3054" r:id="rId110"/>
    <p:sldId id="3057" r:id="rId111"/>
    <p:sldId id="3081" r:id="rId112"/>
    <p:sldId id="3700" r:id="rId113"/>
    <p:sldId id="3066" r:id="rId114"/>
    <p:sldId id="3067" r:id="rId115"/>
    <p:sldId id="3082" r:id="rId116"/>
    <p:sldId id="3068" r:id="rId117"/>
    <p:sldId id="3083" r:id="rId118"/>
    <p:sldId id="3069" r:id="rId119"/>
    <p:sldId id="3701" r:id="rId120"/>
    <p:sldId id="3088" r:id="rId121"/>
    <p:sldId id="3089" r:id="rId122"/>
    <p:sldId id="3702" r:id="rId123"/>
    <p:sldId id="3703" r:id="rId124"/>
    <p:sldId id="3704" r:id="rId125"/>
    <p:sldId id="3705" r:id="rId126"/>
    <p:sldId id="3706" r:id="rId127"/>
    <p:sldId id="3058" r:id="rId128"/>
    <p:sldId id="3059" r:id="rId129"/>
    <p:sldId id="3060" r:id="rId130"/>
    <p:sldId id="3061" r:id="rId131"/>
    <p:sldId id="3062" r:id="rId132"/>
    <p:sldId id="3063" r:id="rId133"/>
    <p:sldId id="3025" r:id="rId134"/>
  </p:sldIdLst>
  <p:sldSz cx="9144000" cy="6858000" type="screen4x3"/>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2" autoAdjust="0"/>
    <p:restoredTop sz="92891"/>
  </p:normalViewPr>
  <p:slideViewPr>
    <p:cSldViewPr>
      <p:cViewPr varScale="1">
        <p:scale>
          <a:sx n="81" d="100"/>
          <a:sy n="81" d="100"/>
        </p:scale>
        <p:origin x="176" y="584"/>
      </p:cViewPr>
      <p:guideLst>
        <p:guide orient="horz" pos="2160"/>
        <p:guide pos="2880"/>
      </p:guideLst>
    </p:cSldViewPr>
  </p:slideViewPr>
  <p:outlineViewPr>
    <p:cViewPr>
      <p:scale>
        <a:sx n="33" d="100"/>
        <a:sy n="33" d="100"/>
      </p:scale>
      <p:origin x="78" y="14448"/>
    </p:cViewPr>
  </p:outlineViewPr>
  <p:notesTextViewPr>
    <p:cViewPr>
      <p:scale>
        <a:sx n="100" d="100"/>
        <a:sy n="100" d="100"/>
      </p:scale>
      <p:origin x="0" y="0"/>
    </p:cViewPr>
  </p:notesTextViewPr>
  <p:notesViewPr>
    <p:cSldViewPr>
      <p:cViewPr varScale="1">
        <p:scale>
          <a:sx n="48" d="100"/>
          <a:sy n="48" d="100"/>
        </p:scale>
        <p:origin x="-136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TW" altLang="en-US"/>
          </a:p>
        </p:txBody>
      </p:sp>
      <p:sp>
        <p:nvSpPr>
          <p:cNvPr id="3" name="日期版面配置區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C72C0129-022D-401F-A52D-1F9820E15368}" type="datetimeFigureOut">
              <a:rPr lang="zh-TW" altLang="en-US"/>
              <a:pPr>
                <a:defRPr/>
              </a:pPr>
              <a:t>2021/9/30</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96E8DF6-B054-4FFE-89D0-5CFE4CCCCF61}" type="slidenum">
              <a:rPr lang="zh-TW" altLang="en-US"/>
              <a:pPr>
                <a:defRPr/>
              </a:pPr>
              <a:t>‹#›</a:t>
            </a:fld>
            <a:endParaRPr lang="zh-TW" altLang="en-US"/>
          </a:p>
        </p:txBody>
      </p:sp>
    </p:spTree>
    <p:extLst>
      <p:ext uri="{BB962C8B-B14F-4D97-AF65-F5344CB8AC3E}">
        <p14:creationId xmlns:p14="http://schemas.microsoft.com/office/powerpoint/2010/main" val="388286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3" name="日期版面配置區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kumimoji="0" sz="1300">
                <a:latin typeface="Calibri" pitchFamily="34" charset="0"/>
              </a:defRPr>
            </a:lvl1pPr>
          </a:lstStyle>
          <a:p>
            <a:pPr>
              <a:defRPr/>
            </a:pPr>
            <a:fld id="{398B6CEF-DEA6-4B03-93E6-02F71F0913F2}" type="datetimeFigureOut">
              <a:rPr lang="zh-TW" altLang="en-US"/>
              <a:pPr>
                <a:defRPr/>
              </a:pPr>
              <a:t>2021/9/30</a:t>
            </a:fld>
            <a:endParaRPr lang="zh-TW" altLang="en-US"/>
          </a:p>
        </p:txBody>
      </p:sp>
      <p:sp>
        <p:nvSpPr>
          <p:cNvPr id="4" name="投影片圖像版面配置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zh-TW" altLang="en-US" noProof="0"/>
          </a:p>
        </p:txBody>
      </p:sp>
      <p:sp>
        <p:nvSpPr>
          <p:cNvPr id="5" name="備忘稿版面配置區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7" name="投影片編號版面配置區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kumimoji="0" sz="1300">
                <a:latin typeface="Calibri" pitchFamily="34" charset="0"/>
              </a:defRPr>
            </a:lvl1pPr>
          </a:lstStyle>
          <a:p>
            <a:pPr>
              <a:defRPr/>
            </a:pPr>
            <a:fld id="{CC37BE81-25FA-464E-A2F0-A651BAE83B62}" type="slidenum">
              <a:rPr lang="zh-TW" altLang="en-US"/>
              <a:pPr>
                <a:defRPr/>
              </a:pPr>
              <a:t>‹#›</a:t>
            </a:fld>
            <a:endParaRPr lang="zh-TW" altLang="en-US"/>
          </a:p>
        </p:txBody>
      </p:sp>
    </p:spTree>
    <p:extLst>
      <p:ext uri="{BB962C8B-B14F-4D97-AF65-F5344CB8AC3E}">
        <p14:creationId xmlns:p14="http://schemas.microsoft.com/office/powerpoint/2010/main" val="244443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1</a:t>
            </a:fld>
            <a:endParaRPr lang="zh-TW" altLang="en-US"/>
          </a:p>
        </p:txBody>
      </p:sp>
    </p:spTree>
    <p:extLst>
      <p:ext uri="{BB962C8B-B14F-4D97-AF65-F5344CB8AC3E}">
        <p14:creationId xmlns:p14="http://schemas.microsoft.com/office/powerpoint/2010/main" val="126885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b="1" baseline="0">
                <a:solidFill>
                  <a:schemeClr val="tx1">
                    <a:tint val="75000"/>
                  </a:schemeClr>
                </a:solidFill>
                <a:latin typeface="Calibri" pitchFamily="34"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D8A174DE-7399-4FAF-8713-5B9736F2F8B2}" type="datetime1">
              <a:rPr lang="zh-TW" altLang="en-US"/>
              <a:pPr>
                <a:defRPr/>
              </a:pPr>
              <a:t>2021/9/30</a:t>
            </a:fld>
            <a:endParaRPr lang="zh-TW" altLang="en-US"/>
          </a:p>
        </p:txBody>
      </p:sp>
      <p:sp>
        <p:nvSpPr>
          <p:cNvPr id="5" name="頁尾版面配置區 4"/>
          <p:cNvSpPr>
            <a:spLocks noGrp="1"/>
          </p:cNvSpPr>
          <p:nvPr>
            <p:ph type="ftr" sz="quarter" idx="11"/>
          </p:nvPr>
        </p:nvSpPr>
        <p:spPr>
          <a:xfrm>
            <a:off x="2987675"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7932B402-6D6A-4C9A-A75A-FDAD2E780D65}" type="slidenum">
              <a:rPr lang="zh-TW" altLang="en-US"/>
              <a:pPr>
                <a:defRPr/>
              </a:pPr>
              <a:t>‹#›</a:t>
            </a:fld>
            <a:endParaRPr lang="zh-TW" altLang="en-US"/>
          </a:p>
        </p:txBody>
      </p:sp>
    </p:spTree>
    <p:extLst>
      <p:ext uri="{BB962C8B-B14F-4D97-AF65-F5344CB8AC3E}">
        <p14:creationId xmlns:p14="http://schemas.microsoft.com/office/powerpoint/2010/main" val="192638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55B8974-7798-42B3-A1B4-27D4BF8EA247}" type="datetime1">
              <a:rPr lang="zh-TW" altLang="en-US"/>
              <a:pPr>
                <a:defRPr/>
              </a:pPr>
              <a:t>2021/9/30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5DCEEE9-7387-4C83-BCC0-B99AD344B485}" type="slidenum">
              <a:rPr lang="zh-TW" altLang="en-US"/>
              <a:pPr>
                <a:defRPr/>
              </a:pPr>
              <a:t>‹#›</a:t>
            </a:fld>
            <a:endParaRPr lang="zh-TW" altLang="en-US"/>
          </a:p>
        </p:txBody>
      </p:sp>
    </p:spTree>
    <p:extLst>
      <p:ext uri="{BB962C8B-B14F-4D97-AF65-F5344CB8AC3E}">
        <p14:creationId xmlns:p14="http://schemas.microsoft.com/office/powerpoint/2010/main" val="2320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649D65A-E779-4EBC-8F20-05FD1E789EF8}" type="datetime1">
              <a:rPr lang="zh-TW" altLang="en-US"/>
              <a:pPr>
                <a:defRPr/>
              </a:pPr>
              <a:t>2021/9/30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3180FC-6B0B-4AD0-8BCE-15C0005B9CF9}" type="slidenum">
              <a:rPr lang="zh-TW" altLang="en-US"/>
              <a:pPr>
                <a:defRPr/>
              </a:pPr>
              <a:t>‹#›</a:t>
            </a:fld>
            <a:endParaRPr lang="zh-TW" altLang="en-US"/>
          </a:p>
        </p:txBody>
      </p:sp>
    </p:spTree>
    <p:extLst>
      <p:ext uri="{BB962C8B-B14F-4D97-AF65-F5344CB8AC3E}">
        <p14:creationId xmlns:p14="http://schemas.microsoft.com/office/powerpoint/2010/main" val="40256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EA7A8117-F5CA-49B3-9AE8-B66B796AEA97}" type="datetime1">
              <a:rPr lang="zh-TW" altLang="en-US"/>
              <a:pPr>
                <a:defRPr/>
              </a:pPr>
              <a:t>2021/9/30</a:t>
            </a:fld>
            <a:endParaRPr lang="zh-TW" altLang="en-US"/>
          </a:p>
        </p:txBody>
      </p:sp>
      <p:sp>
        <p:nvSpPr>
          <p:cNvPr id="5" name="頁尾版面配置區 4"/>
          <p:cNvSpPr>
            <a:spLocks noGrp="1"/>
          </p:cNvSpPr>
          <p:nvPr>
            <p:ph type="ftr" sz="quarter" idx="11"/>
          </p:nvPr>
        </p:nvSpPr>
        <p:spPr>
          <a:xfrm>
            <a:off x="3124200"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E78C9E75-97FD-45D9-8ED3-955348887BB1}" type="slidenum">
              <a:rPr lang="zh-TW" altLang="en-US"/>
              <a:pPr>
                <a:defRPr/>
              </a:pPr>
              <a:t>‹#›</a:t>
            </a:fld>
            <a:endParaRPr lang="zh-TW" altLang="en-US"/>
          </a:p>
        </p:txBody>
      </p:sp>
    </p:spTree>
    <p:extLst>
      <p:ext uri="{BB962C8B-B14F-4D97-AF65-F5344CB8AC3E}">
        <p14:creationId xmlns:p14="http://schemas.microsoft.com/office/powerpoint/2010/main" val="34907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0F01D57-3C38-485F-A5BA-38A4154D1BBF}" type="datetime1">
              <a:rPr lang="zh-TW" altLang="en-US"/>
              <a:pPr>
                <a:defRPr/>
              </a:pPr>
              <a:t>2021/9/30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024E28-1ACB-44F7-99BA-BF1B88651E9B}" type="slidenum">
              <a:rPr lang="zh-TW" altLang="en-US"/>
              <a:pPr>
                <a:defRPr/>
              </a:pPr>
              <a:t>‹#›</a:t>
            </a:fld>
            <a:endParaRPr lang="zh-TW" altLang="en-US"/>
          </a:p>
        </p:txBody>
      </p:sp>
    </p:spTree>
    <p:extLst>
      <p:ext uri="{BB962C8B-B14F-4D97-AF65-F5344CB8AC3E}">
        <p14:creationId xmlns:p14="http://schemas.microsoft.com/office/powerpoint/2010/main" val="312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8B077019-D080-4302-A620-8874F806370A}" type="datetime1">
              <a:rPr lang="zh-TW" altLang="en-US"/>
              <a:pPr>
                <a:defRPr/>
              </a:pPr>
              <a:t>2021/9/30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97A9801-FC0E-4D88-8A6C-29F1315C8650}" type="slidenum">
              <a:rPr lang="zh-TW" altLang="en-US"/>
              <a:pPr>
                <a:defRPr/>
              </a:pPr>
              <a:t>‹#›</a:t>
            </a:fld>
            <a:endParaRPr lang="zh-TW" altLang="en-US"/>
          </a:p>
        </p:txBody>
      </p:sp>
    </p:spTree>
    <p:extLst>
      <p:ext uri="{BB962C8B-B14F-4D97-AF65-F5344CB8AC3E}">
        <p14:creationId xmlns:p14="http://schemas.microsoft.com/office/powerpoint/2010/main" val="393922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075603B-203C-40CF-AAE0-1F27196C21BF}" type="datetime1">
              <a:rPr lang="zh-TW" altLang="en-US"/>
              <a:pPr>
                <a:defRPr/>
              </a:pPr>
              <a:t>2021/9/30</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27CFAE-FA54-4E36-B923-24FFDDA53C13}" type="slidenum">
              <a:rPr lang="zh-TW" altLang="en-US"/>
              <a:pPr>
                <a:defRPr/>
              </a:pPr>
              <a:t>‹#›</a:t>
            </a:fld>
            <a:endParaRPr lang="zh-TW" altLang="en-US"/>
          </a:p>
        </p:txBody>
      </p:sp>
    </p:spTree>
    <p:extLst>
      <p:ext uri="{BB962C8B-B14F-4D97-AF65-F5344CB8AC3E}">
        <p14:creationId xmlns:p14="http://schemas.microsoft.com/office/powerpoint/2010/main" val="392694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F77DD28-F6B9-4809-9190-7B5EF78560CB}" type="datetime1">
              <a:rPr lang="zh-TW" altLang="en-US"/>
              <a:pPr>
                <a:defRPr/>
              </a:pPr>
              <a:t>2021/9/30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6302B54-F380-403C-8C88-31ABACEBE624}" type="slidenum">
              <a:rPr lang="zh-TW" altLang="en-US"/>
              <a:pPr>
                <a:defRPr/>
              </a:pPr>
              <a:t>‹#›</a:t>
            </a:fld>
            <a:endParaRPr lang="zh-TW" altLang="en-US"/>
          </a:p>
        </p:txBody>
      </p:sp>
    </p:spTree>
    <p:extLst>
      <p:ext uri="{BB962C8B-B14F-4D97-AF65-F5344CB8AC3E}">
        <p14:creationId xmlns:p14="http://schemas.microsoft.com/office/powerpoint/2010/main" val="397851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DA7CADA-511E-469A-AB85-F561DD59866F}" type="datetime1">
              <a:rPr lang="zh-TW" altLang="en-US"/>
              <a:pPr>
                <a:defRPr/>
              </a:pPr>
              <a:t>2021/9/30</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B42FA49-737E-41E5-B3D8-A9D9B2507194}" type="slidenum">
              <a:rPr lang="zh-TW" altLang="en-US"/>
              <a:pPr>
                <a:defRPr/>
              </a:pPr>
              <a:t>‹#›</a:t>
            </a:fld>
            <a:endParaRPr lang="zh-TW" altLang="en-US"/>
          </a:p>
        </p:txBody>
      </p:sp>
    </p:spTree>
    <p:extLst>
      <p:ext uri="{BB962C8B-B14F-4D97-AF65-F5344CB8AC3E}">
        <p14:creationId xmlns:p14="http://schemas.microsoft.com/office/powerpoint/2010/main" val="17850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6143870-5F10-4D76-8D8B-89AAD8A00E82}" type="datetime1">
              <a:rPr lang="zh-TW" altLang="en-US"/>
              <a:pPr>
                <a:defRPr/>
              </a:pPr>
              <a:t>2021/9/30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E414FB1-0410-4AE1-B822-F1FE73B2D14D}" type="slidenum">
              <a:rPr lang="zh-TW" altLang="en-US"/>
              <a:pPr>
                <a:defRPr/>
              </a:pPr>
              <a:t>‹#›</a:t>
            </a:fld>
            <a:endParaRPr lang="zh-TW" altLang="en-US"/>
          </a:p>
        </p:txBody>
      </p:sp>
    </p:spTree>
    <p:extLst>
      <p:ext uri="{BB962C8B-B14F-4D97-AF65-F5344CB8AC3E}">
        <p14:creationId xmlns:p14="http://schemas.microsoft.com/office/powerpoint/2010/main" val="349169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0B351BE-0651-4439-A96D-A8AF55668BF6}" type="datetime1">
              <a:rPr lang="zh-TW" altLang="en-US"/>
              <a:pPr>
                <a:defRPr/>
              </a:pPr>
              <a:t>2021/9/30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77D47A4-EEE4-40D9-B3F4-E20BDA7A7E13}" type="slidenum">
              <a:rPr lang="zh-TW" altLang="en-US"/>
              <a:pPr>
                <a:defRPr/>
              </a:pPr>
              <a:t>‹#›</a:t>
            </a:fld>
            <a:endParaRPr lang="zh-TW" altLang="en-US"/>
          </a:p>
        </p:txBody>
      </p:sp>
    </p:spTree>
    <p:extLst>
      <p:ext uri="{BB962C8B-B14F-4D97-AF65-F5344CB8AC3E}">
        <p14:creationId xmlns:p14="http://schemas.microsoft.com/office/powerpoint/2010/main" val="136358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pPr>
              <a:defRPr/>
            </a:pPr>
            <a:fld id="{3CBE6FA7-69AA-4937-824A-EE5F3C7CC30D}" type="datetime1">
              <a:rPr lang="zh-TW" altLang="en-US"/>
              <a:pPr>
                <a:defRPr/>
              </a:pPr>
              <a:t>2021/9/30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pPr>
              <a:defRPr/>
            </a:pPr>
            <a:fld id="{35A37E67-E9F5-4A38-925D-82CDC951CB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12" r:id="rId1"/>
    <p:sldLayoutId id="2147484413"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il.im.tku.edu.tw/~myday/" TargetMode="External"/><Relationship Id="rId13" Type="http://schemas.openxmlformats.org/officeDocument/2006/relationships/image" Target="../media/image4.tiff"/><Relationship Id="rId3" Type="http://schemas.openxmlformats.org/officeDocument/2006/relationships/hyperlink" Target="https://web.ntpu.edu.tw/~myday/" TargetMode="External"/><Relationship Id="rId7" Type="http://schemas.openxmlformats.org/officeDocument/2006/relationships/hyperlink" Target="http://www.mis.ntpu.edu.tw/" TargetMode="Externa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2.jpg"/><Relationship Id="rId5" Type="http://schemas.openxmlformats.org/officeDocument/2006/relationships/hyperlink" Target="http://www.mis.ntpu.edu.tw/en/" TargetMode="External"/><Relationship Id="rId1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hyperlink" Target="https://web.ntpu.edu.tw/~myday/cindex.htm" TargetMode="External"/><Relationship Id="rId9" Type="http://schemas.openxmlformats.org/officeDocument/2006/relationships/hyperlink" Target="https://web.ntpu.edu.tw/~myday" TargetMode="Externa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Engineering-Software-Products-Ian-Sommerville/dp/013521064X"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amazon.com/Software-Engineering-10th-Ian-Sommerville/dp/013394303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amazon.com/Software-Engineering-Google-Lessons-Programming/dp/1492082791"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amazon.com/Agile-Practice-Project-Management-Institute/dp/1628251999/"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Guide-Project-Management-Knowledge-PMBOK%C2%AE/dp/1628256648"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標題 1"/>
          <p:cNvSpPr txBox="1">
            <a:spLocks/>
          </p:cNvSpPr>
          <p:nvPr/>
        </p:nvSpPr>
        <p:spPr bwMode="auto">
          <a:xfrm>
            <a:off x="179512" y="1463880"/>
            <a:ext cx="8784976" cy="173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4400" b="1" dirty="0">
                <a:solidFill>
                  <a:srgbClr val="C00000"/>
                </a:solidFill>
                <a:ea typeface="標楷體" pitchFamily="65" charset="-120"/>
              </a:rPr>
              <a:t>軟體產品與專案管理：</a:t>
            </a:r>
            <a:br>
              <a:rPr lang="en-US" altLang="zh-TW" sz="4400" b="1" dirty="0">
                <a:solidFill>
                  <a:srgbClr val="C00000"/>
                </a:solidFill>
                <a:ea typeface="標楷體" pitchFamily="65" charset="-120"/>
              </a:rPr>
            </a:br>
            <a:r>
              <a:rPr lang="zh-TW" altLang="en-US" sz="4000" b="1" dirty="0">
                <a:solidFill>
                  <a:srgbClr val="C00000"/>
                </a:solidFill>
                <a:ea typeface="標楷體" pitchFamily="65" charset="-120"/>
              </a:rPr>
              <a:t>軟體產品管理，原型設計</a:t>
            </a:r>
            <a:br>
              <a:rPr lang="en-US" altLang="zh-TW" sz="6000" b="1" dirty="0">
                <a:solidFill>
                  <a:srgbClr val="C00000"/>
                </a:solidFill>
                <a:ea typeface="標楷體" pitchFamily="65" charset="-120"/>
              </a:rPr>
            </a:br>
            <a:r>
              <a:rPr lang="en-US" altLang="zh-TW" sz="2400" b="1" dirty="0">
                <a:solidFill>
                  <a:srgbClr val="C00000"/>
                </a:solidFill>
                <a:ea typeface="標楷體" pitchFamily="65" charset="-120"/>
              </a:rPr>
              <a:t>(Software Products and Project Management: </a:t>
            </a:r>
            <a:br>
              <a:rPr lang="en-US" altLang="zh-TW" sz="2400" b="1" dirty="0">
                <a:solidFill>
                  <a:srgbClr val="C00000"/>
                </a:solidFill>
                <a:ea typeface="標楷體" pitchFamily="65" charset="-120"/>
              </a:rPr>
            </a:br>
            <a:r>
              <a:rPr lang="en-US" altLang="zh-TW" sz="2400" b="1" dirty="0">
                <a:solidFill>
                  <a:srgbClr val="C00000"/>
                </a:solidFill>
                <a:ea typeface="標楷體" pitchFamily="65" charset="-120"/>
              </a:rPr>
              <a:t>Software product management and prototyping)</a:t>
            </a:r>
          </a:p>
        </p:txBody>
      </p:sp>
      <p:sp>
        <p:nvSpPr>
          <p:cNvPr id="11" name="投影片編號版面配置區 4"/>
          <p:cNvSpPr>
            <a:spLocks noGrp="1"/>
          </p:cNvSpPr>
          <p:nvPr>
            <p:ph type="sldNum" sz="quarter" idx="12"/>
          </p:nvPr>
        </p:nvSpPr>
        <p:spPr bwMode="auto">
          <a:xfrm>
            <a:off x="6975475" y="6519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2B16B09-038F-44F4-8EB4-975A60D8103E}" type="slidenum">
              <a:rPr lang="zh-TW" altLang="en-US" sz="1200" smtClean="0">
                <a:solidFill>
                  <a:srgbClr val="898989"/>
                </a:solidFill>
              </a:rPr>
              <a:pPr eaLnBrk="1" hangingPunct="1">
                <a:spcBef>
                  <a:spcPct val="0"/>
                </a:spcBef>
                <a:buFontTx/>
                <a:buNone/>
              </a:pPr>
              <a:t>1</a:t>
            </a:fld>
            <a:endParaRPr lang="zh-TW" altLang="en-US" sz="1200">
              <a:solidFill>
                <a:srgbClr val="898989"/>
              </a:solidFill>
            </a:endParaRPr>
          </a:p>
        </p:txBody>
      </p:sp>
      <p:sp>
        <p:nvSpPr>
          <p:cNvPr id="13" name="副標題 2"/>
          <p:cNvSpPr txBox="1">
            <a:spLocks/>
          </p:cNvSpPr>
          <p:nvPr/>
        </p:nvSpPr>
        <p:spPr bwMode="auto">
          <a:xfrm>
            <a:off x="468313" y="4275089"/>
            <a:ext cx="8207375" cy="25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lnSpc>
                <a:spcPct val="80000"/>
              </a:lnSpc>
              <a:buFont typeface="Arial" charset="0"/>
              <a:buNone/>
            </a:pPr>
            <a:r>
              <a:rPr kumimoji="0" lang="en-US" altLang="zh-TW" sz="2400" b="1" dirty="0">
                <a:solidFill>
                  <a:srgbClr val="898989"/>
                </a:solidFill>
                <a:cs typeface="Calibri" panose="020F0502020204030204" pitchFamily="34" charset="0"/>
                <a:hlinkClick r:id="rId3"/>
              </a:rPr>
              <a:t>Min-</a:t>
            </a:r>
            <a:r>
              <a:rPr kumimoji="0" lang="en-US" altLang="zh-TW" sz="2400" b="1" dirty="0" err="1">
                <a:solidFill>
                  <a:srgbClr val="898989"/>
                </a:solidFill>
                <a:cs typeface="Calibri" panose="020F0502020204030204" pitchFamily="34" charset="0"/>
                <a:hlinkClick r:id="rId3"/>
              </a:rPr>
              <a:t>Yuh</a:t>
            </a:r>
            <a:r>
              <a:rPr kumimoji="0" lang="en-US" altLang="zh-TW" sz="2400" b="1" dirty="0">
                <a:solidFill>
                  <a:srgbClr val="898989"/>
                </a:solidFill>
                <a:cs typeface="Calibri" panose="020F0502020204030204" pitchFamily="34" charset="0"/>
                <a:hlinkClick r:id="rId3"/>
              </a:rPr>
              <a:t> Day</a:t>
            </a:r>
            <a:endParaRPr kumimoji="0" lang="en-US" altLang="zh-TW" sz="2400" b="1" dirty="0">
              <a:solidFill>
                <a:srgbClr val="898989"/>
              </a:solidFill>
              <a:cs typeface="Calibri" panose="020F0502020204030204" pitchFamily="34" charset="0"/>
            </a:endParaRPr>
          </a:p>
          <a:p>
            <a:pPr algn="ctr" eaLnBrk="1" hangingPunct="1">
              <a:lnSpc>
                <a:spcPct val="80000"/>
              </a:lnSpc>
              <a:buFont typeface="Arial" charset="0"/>
              <a:buNone/>
            </a:pPr>
            <a:r>
              <a:rPr kumimoji="0" lang="zh-TW" altLang="en-US" sz="2400" b="1" dirty="0">
                <a:solidFill>
                  <a:srgbClr val="898989"/>
                </a:solidFill>
                <a:latin typeface="標楷體" pitchFamily="65" charset="-120"/>
                <a:ea typeface="標楷體" pitchFamily="65" charset="-120"/>
                <a:hlinkClick r:id="rId4"/>
              </a:rPr>
              <a:t>戴敏育</a:t>
            </a:r>
            <a:endParaRPr kumimoji="0" lang="en-US" altLang="zh-TW" sz="2400" b="1" dirty="0">
              <a:latin typeface="標楷體" pitchFamily="65" charset="-120"/>
              <a:cs typeface="Times New Roman" pitchFamily="18" charset="0"/>
            </a:endParaRPr>
          </a:p>
          <a:p>
            <a:pPr algn="ctr" eaLnBrk="1" hangingPunct="1">
              <a:lnSpc>
                <a:spcPct val="80000"/>
              </a:lnSpc>
              <a:buNone/>
            </a:pPr>
            <a:r>
              <a:rPr kumimoji="0" lang="en-US" altLang="zh-TW" sz="2400" b="1" dirty="0">
                <a:solidFill>
                  <a:schemeClr val="tx2"/>
                </a:solidFill>
                <a:cs typeface="Calibri" panose="020F0502020204030204" pitchFamily="34" charset="0"/>
              </a:rPr>
              <a:t>Associate Professor</a:t>
            </a: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副教授</a:t>
            </a:r>
            <a:endParaRPr kumimoji="0" lang="en-US" altLang="zh-TW" sz="2400" b="1" dirty="0">
              <a:solidFill>
                <a:schemeClr val="tx2"/>
              </a:solidFill>
              <a:latin typeface="標楷體" pitchFamily="65" charset="-120"/>
              <a:cs typeface="Times New Roman" pitchFamily="18" charset="0"/>
            </a:endParaRPr>
          </a:p>
          <a:p>
            <a:pPr algn="ctr" eaLnBrk="1" hangingPunct="1">
              <a:lnSpc>
                <a:spcPct val="80000"/>
              </a:lnSpc>
              <a:buNone/>
            </a:pPr>
            <a:r>
              <a:rPr lang="en-US" sz="1800" b="1" dirty="0">
                <a:latin typeface="Arial" panose="020B0604020202020204" pitchFamily="34" charset="0"/>
                <a:cs typeface="Arial" panose="020B0604020202020204" pitchFamily="34" charset="0"/>
                <a:hlinkClick r:id="rId5"/>
              </a:rPr>
              <a:t>Institute of Information Management</a:t>
            </a:r>
            <a:r>
              <a:rPr lang="en-US"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6"/>
              </a:rPr>
              <a:t>National Taipei University</a:t>
            </a:r>
            <a:endParaRPr kumimoji="0" lang="en-US" altLang="zh-TW" sz="1800" b="1" dirty="0">
              <a:solidFill>
                <a:srgbClr val="898989"/>
              </a:solidFill>
              <a:latin typeface="Arial" panose="020B0604020202020204" pitchFamily="34" charset="0"/>
              <a:cs typeface="Arial" panose="020B0604020202020204" pitchFamily="34" charset="0"/>
            </a:endParaRPr>
          </a:p>
          <a:p>
            <a:pPr algn="ctr" eaLnBrk="1" hangingPunct="1">
              <a:lnSpc>
                <a:spcPct val="80000"/>
              </a:lnSpc>
              <a:buNone/>
            </a:pP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2400" b="1" dirty="0">
                <a:latin typeface="DFKai-SB" panose="03000509000000000000" pitchFamily="49" charset="-120"/>
                <a:ea typeface="DFKai-SB" panose="03000509000000000000" pitchFamily="49" charset="-120"/>
                <a:cs typeface="DFKai-SB" panose="03000509000000000000" pitchFamily="49" charset="-120"/>
              </a:rPr>
              <a:t> </a:t>
            </a: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kumimoji="0" lang="en-US" altLang="zh-TW" sz="2400" b="1" dirty="0">
              <a:solidFill>
                <a:srgbClr val="898989"/>
              </a:solidFill>
              <a:latin typeface="DFKai-SB" panose="03000509000000000000" pitchFamily="49" charset="-120"/>
              <a:ea typeface="DFKai-SB" panose="03000509000000000000" pitchFamily="49" charset="-120"/>
              <a:cs typeface="DFKai-SB" panose="03000509000000000000" pitchFamily="49" charset="-120"/>
            </a:endParaRPr>
          </a:p>
          <a:p>
            <a:pPr algn="ctr" eaLnBrk="1" hangingPunct="1">
              <a:lnSpc>
                <a:spcPct val="80000"/>
              </a:lnSpc>
              <a:buFont typeface="Arial" charset="0"/>
              <a:buNone/>
            </a:pPr>
            <a:endParaRPr kumimoji="0" lang="en-US" altLang="zh-TW" sz="600" b="1" dirty="0">
              <a:solidFill>
                <a:srgbClr val="898989"/>
              </a:solidFill>
              <a:cs typeface="Times New Roman" pitchFamily="18" charset="0"/>
              <a:hlinkClick r:id="rId8"/>
            </a:endParaRPr>
          </a:p>
          <a:p>
            <a:pPr algn="ctr" eaLnBrk="1" hangingPunct="1">
              <a:lnSpc>
                <a:spcPct val="80000"/>
              </a:lnSpc>
              <a:buNone/>
            </a:pPr>
            <a:r>
              <a:rPr lang="en-US" sz="1200" dirty="0">
                <a:latin typeface="Arial" panose="020B0604020202020204" pitchFamily="34" charset="0"/>
                <a:cs typeface="Arial" panose="020B0604020202020204" pitchFamily="34" charset="0"/>
                <a:hlinkClick r:id="rId9"/>
              </a:rPr>
              <a:t>https://web.ntpu.edu.tw/~myday</a:t>
            </a:r>
            <a:endParaRPr lang="en-US" sz="1200" dirty="0">
              <a:latin typeface="Arial" panose="020B0604020202020204" pitchFamily="34" charset="0"/>
              <a:cs typeface="Arial" panose="020B0604020202020204" pitchFamily="34" charset="0"/>
            </a:endParaRPr>
          </a:p>
          <a:p>
            <a:pPr algn="ctr" eaLnBrk="1" hangingPunct="1">
              <a:lnSpc>
                <a:spcPct val="80000"/>
              </a:lnSpc>
              <a:buNone/>
            </a:pPr>
            <a:r>
              <a:rPr kumimoji="0" lang="en-US" altLang="zh-TW" sz="1200" b="1" dirty="0">
                <a:solidFill>
                  <a:srgbClr val="898989"/>
                </a:solidFill>
                <a:cs typeface="Times New Roman" pitchFamily="18" charset="0"/>
              </a:rPr>
              <a:t>2021-09-30</a:t>
            </a:r>
            <a:endParaRPr kumimoji="0" lang="zh-TW" altLang="en-US" sz="2500" b="1" dirty="0">
              <a:solidFill>
                <a:srgbClr val="898989"/>
              </a:solidFill>
              <a:ea typeface="標楷體" pitchFamily="65" charset="-120"/>
            </a:endParaRPr>
          </a:p>
        </p:txBody>
      </p:sp>
      <p:pic>
        <p:nvPicPr>
          <p:cNvPr id="14" name="Picture 4" descr="http://mail.tku.edu.tw/myday/images/Myday_Photo.jpg"/>
          <p:cNvPicPr>
            <a:picLocks noChangeAspect="1" noChangeArrowheads="1"/>
          </p:cNvPicPr>
          <p:nvPr/>
        </p:nvPicPr>
        <p:blipFill>
          <a:blip r:embed="rId10">
            <a:extLst>
              <a:ext uri="{28A0092B-C50C-407E-A947-70E740481C1C}">
                <a14:useLocalDpi xmlns:a14="http://schemas.microsoft.com/office/drawing/2010/main" val="0"/>
              </a:ext>
            </a:extLst>
          </a:blip>
          <a:srcRect l="10527" t="1544" r="10527" b="25148"/>
          <a:stretch>
            <a:fillRect/>
          </a:stretch>
        </p:blipFill>
        <p:spPr bwMode="auto">
          <a:xfrm>
            <a:off x="2051050" y="4256311"/>
            <a:ext cx="11350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CBFA1A4-AC60-1C47-BA18-7524ED7AA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23" name="Picture 22">
            <a:extLst>
              <a:ext uri="{FF2B5EF4-FFF2-40B4-BE49-F238E27FC236}">
                <a16:creationId xmlns:a16="http://schemas.microsoft.com/office/drawing/2014/main" id="{2D2BED8B-FC41-4348-9A46-5D09945BBE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pic>
        <p:nvPicPr>
          <p:cNvPr id="2" name="Picture 1">
            <a:extLst>
              <a:ext uri="{FF2B5EF4-FFF2-40B4-BE49-F238E27FC236}">
                <a16:creationId xmlns:a16="http://schemas.microsoft.com/office/drawing/2014/main" id="{266FCE0F-C2EA-8046-B2DA-92E24A6449F2}"/>
              </a:ext>
            </a:extLst>
          </p:cNvPr>
          <p:cNvPicPr>
            <a:picLocks noChangeAspect="1"/>
          </p:cNvPicPr>
          <p:nvPr/>
        </p:nvPicPr>
        <p:blipFill>
          <a:blip r:embed="rId13"/>
          <a:stretch>
            <a:fillRect/>
          </a:stretch>
        </p:blipFill>
        <p:spPr>
          <a:xfrm>
            <a:off x="8244408" y="6021288"/>
            <a:ext cx="791692" cy="791692"/>
          </a:xfrm>
          <a:prstGeom prst="rect">
            <a:avLst/>
          </a:prstGeom>
        </p:spPr>
      </p:pic>
      <p:sp>
        <p:nvSpPr>
          <p:cNvPr id="9" name="標題 1">
            <a:extLst>
              <a:ext uri="{FF2B5EF4-FFF2-40B4-BE49-F238E27FC236}">
                <a16:creationId xmlns:a16="http://schemas.microsoft.com/office/drawing/2014/main" id="{A34BDED1-F1F5-204A-B6DA-992C3692A2B7}"/>
              </a:ext>
            </a:extLst>
          </p:cNvPr>
          <p:cNvSpPr>
            <a:spLocks noGrp="1"/>
          </p:cNvSpPr>
          <p:nvPr>
            <p:ph type="ctrTitle"/>
          </p:nvPr>
        </p:nvSpPr>
        <p:spPr>
          <a:xfrm>
            <a:off x="1295636" y="71465"/>
            <a:ext cx="6552728" cy="1339425"/>
          </a:xfrm>
        </p:spPr>
        <p:txBody>
          <a:bodyPr/>
          <a:lstStyle/>
          <a:p>
            <a:pPr eaLnBrk="1" hangingPunct="1"/>
            <a:r>
              <a:rPr lang="zh-TW" altLang="en-US" sz="4800" dirty="0">
                <a:solidFill>
                  <a:schemeClr val="tx2"/>
                </a:solidFill>
              </a:rPr>
              <a:t>軟體工程</a:t>
            </a:r>
            <a:br>
              <a:rPr lang="zh-TW" altLang="en-US" dirty="0">
                <a:solidFill>
                  <a:schemeClr val="tx2"/>
                </a:solidFill>
              </a:rPr>
            </a:br>
            <a:r>
              <a:rPr lang="en-US" altLang="zh-TW" dirty="0">
                <a:solidFill>
                  <a:schemeClr val="tx2"/>
                </a:solidFill>
              </a:rPr>
              <a:t>(Software Engineering)</a:t>
            </a:r>
          </a:p>
        </p:txBody>
      </p:sp>
      <p:sp>
        <p:nvSpPr>
          <p:cNvPr id="12" name="文字方塊 5">
            <a:extLst>
              <a:ext uri="{FF2B5EF4-FFF2-40B4-BE49-F238E27FC236}">
                <a16:creationId xmlns:a16="http://schemas.microsoft.com/office/drawing/2014/main" id="{CB47C35F-F35B-AF46-BF6C-377746D99CAB}"/>
              </a:ext>
            </a:extLst>
          </p:cNvPr>
          <p:cNvSpPr txBox="1">
            <a:spLocks noChangeArrowheads="1"/>
          </p:cNvSpPr>
          <p:nvPr/>
        </p:nvSpPr>
        <p:spPr bwMode="auto">
          <a:xfrm>
            <a:off x="2231442" y="3284984"/>
            <a:ext cx="46811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800" dirty="0">
                <a:solidFill>
                  <a:srgbClr val="7F7F7F"/>
                </a:solidFill>
              </a:rPr>
              <a:t>1101SE02</a:t>
            </a:r>
          </a:p>
          <a:p>
            <a:pPr algn="ctr" eaLnBrk="1" hangingPunct="1">
              <a:spcBef>
                <a:spcPct val="0"/>
              </a:spcBef>
              <a:buFontTx/>
              <a:buNone/>
            </a:pPr>
            <a:r>
              <a:rPr kumimoji="0" lang="en-US" altLang="zh-TW" sz="1800" dirty="0">
                <a:solidFill>
                  <a:srgbClr val="7F7F7F"/>
                </a:solidFill>
              </a:rPr>
              <a:t>MBA, IM, NTPU </a:t>
            </a:r>
            <a:r>
              <a:rPr kumimoji="0" lang="is-IS" altLang="zh-TW" sz="1800" dirty="0">
                <a:solidFill>
                  <a:srgbClr val="7F7F7F"/>
                </a:solidFill>
              </a:rPr>
              <a:t>(M6131) (Fall 2021)</a:t>
            </a:r>
            <a:br>
              <a:rPr kumimoji="0" lang="is-IS" altLang="zh-TW" sz="1800" dirty="0">
                <a:solidFill>
                  <a:srgbClr val="7F7F7F"/>
                </a:solidFill>
              </a:rPr>
            </a:br>
            <a:r>
              <a:rPr kumimoji="0" lang="en-US" altLang="ja-JP" sz="1800" dirty="0">
                <a:solidFill>
                  <a:srgbClr val="7F7F7F"/>
                </a:solidFill>
              </a:rPr>
              <a:t> Thu 11, 12, 13 (19:25-22:10) (209)</a:t>
            </a:r>
          </a:p>
        </p:txBody>
      </p:sp>
      <p:pic>
        <p:nvPicPr>
          <p:cNvPr id="15" name="Picture 14">
            <a:extLst>
              <a:ext uri="{FF2B5EF4-FFF2-40B4-BE49-F238E27FC236}">
                <a16:creationId xmlns:a16="http://schemas.microsoft.com/office/drawing/2014/main" id="{90642F81-C81E-5F4D-A185-542750238EBD}"/>
              </a:ext>
            </a:extLst>
          </p:cNvPr>
          <p:cNvPicPr>
            <a:picLocks noChangeAspect="1"/>
          </p:cNvPicPr>
          <p:nvPr/>
        </p:nvPicPr>
        <p:blipFill>
          <a:blip r:embed="rId14"/>
          <a:stretch>
            <a:fillRect/>
          </a:stretch>
        </p:blipFill>
        <p:spPr>
          <a:xfrm>
            <a:off x="330511" y="4717652"/>
            <a:ext cx="421513" cy="511280"/>
          </a:xfrm>
          <a:prstGeom prst="rect">
            <a:avLst/>
          </a:prstGeom>
        </p:spPr>
      </p:pic>
      <p:pic>
        <p:nvPicPr>
          <p:cNvPr id="16" name="Picture 15">
            <a:extLst>
              <a:ext uri="{FF2B5EF4-FFF2-40B4-BE49-F238E27FC236}">
                <a16:creationId xmlns:a16="http://schemas.microsoft.com/office/drawing/2014/main" id="{7D5043A7-D8CA-AF44-A21C-29BC06058190}"/>
              </a:ext>
            </a:extLst>
          </p:cNvPr>
          <p:cNvPicPr>
            <a:picLocks noChangeAspect="1"/>
          </p:cNvPicPr>
          <p:nvPr/>
        </p:nvPicPr>
        <p:blipFill>
          <a:blip r:embed="rId15"/>
          <a:stretch>
            <a:fillRect/>
          </a:stretch>
        </p:blipFill>
        <p:spPr>
          <a:xfrm>
            <a:off x="35496" y="5149968"/>
            <a:ext cx="511280" cy="511280"/>
          </a:xfrm>
          <a:prstGeom prst="rect">
            <a:avLst/>
          </a:prstGeom>
        </p:spPr>
      </p:pic>
      <p:pic>
        <p:nvPicPr>
          <p:cNvPr id="17" name="Picture 16">
            <a:extLst>
              <a:ext uri="{FF2B5EF4-FFF2-40B4-BE49-F238E27FC236}">
                <a16:creationId xmlns:a16="http://schemas.microsoft.com/office/drawing/2014/main" id="{DC2B377C-CA70-284D-891C-0ECB15F29C5B}"/>
              </a:ext>
            </a:extLst>
          </p:cNvPr>
          <p:cNvPicPr>
            <a:picLocks noChangeAspect="1"/>
          </p:cNvPicPr>
          <p:nvPr/>
        </p:nvPicPr>
        <p:blipFill>
          <a:blip r:embed="rId16"/>
          <a:stretch>
            <a:fillRect/>
          </a:stretch>
        </p:blipFill>
        <p:spPr>
          <a:xfrm>
            <a:off x="535691" y="5145274"/>
            <a:ext cx="511280" cy="511280"/>
          </a:xfrm>
          <a:prstGeom prst="rect">
            <a:avLst/>
          </a:prstGeom>
        </p:spPr>
      </p:pic>
      <p:pic>
        <p:nvPicPr>
          <p:cNvPr id="18" name="Picture 17">
            <a:extLst>
              <a:ext uri="{FF2B5EF4-FFF2-40B4-BE49-F238E27FC236}">
                <a16:creationId xmlns:a16="http://schemas.microsoft.com/office/drawing/2014/main" id="{0C703043-6CA3-644F-980A-8305B707C476}"/>
              </a:ext>
            </a:extLst>
          </p:cNvPr>
          <p:cNvPicPr>
            <a:picLocks noChangeAspect="1"/>
          </p:cNvPicPr>
          <p:nvPr/>
        </p:nvPicPr>
        <p:blipFill>
          <a:blip r:embed="rId17"/>
          <a:stretch>
            <a:fillRect/>
          </a:stretch>
        </p:blipFill>
        <p:spPr>
          <a:xfrm>
            <a:off x="93158" y="4195264"/>
            <a:ext cx="935665" cy="421967"/>
          </a:xfrm>
          <a:prstGeom prst="rect">
            <a:avLst/>
          </a:prstGeom>
        </p:spPr>
      </p:pic>
    </p:spTree>
    <p:extLst>
      <p:ext uri="{BB962C8B-B14F-4D97-AF65-F5344CB8AC3E}">
        <p14:creationId xmlns:p14="http://schemas.microsoft.com/office/powerpoint/2010/main" val="219250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Tree>
    <p:extLst>
      <p:ext uri="{BB962C8B-B14F-4D97-AF65-F5344CB8AC3E}">
        <p14:creationId xmlns:p14="http://schemas.microsoft.com/office/powerpoint/2010/main" val="23549829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457200" y="116632"/>
            <a:ext cx="8229600" cy="1143000"/>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457200" y="1556792"/>
            <a:ext cx="8229600" cy="4824536"/>
          </a:xfrm>
        </p:spPr>
        <p:txBody>
          <a:bodyPr/>
          <a:lstStyle/>
          <a:p>
            <a:r>
              <a:rPr lang="en-US" dirty="0">
                <a:solidFill>
                  <a:srgbClr val="FF0000"/>
                </a:solidFill>
              </a:rPr>
              <a:t>Product roadmap </a:t>
            </a:r>
            <a:r>
              <a:rPr lang="en-US" dirty="0"/>
              <a:t>development</a:t>
            </a:r>
          </a:p>
          <a:p>
            <a:pPr lvl="1"/>
            <a:r>
              <a:rPr lang="en-US" dirty="0"/>
              <a:t>A product roadmap is a plan for the development, release and marketing of the software. </a:t>
            </a:r>
          </a:p>
          <a:p>
            <a:pPr lvl="1"/>
            <a:r>
              <a:rPr lang="en-US" dirty="0"/>
              <a:t>The PM should lead roadmap development and should be the ultimate authority in deciding if changes to the roadmap should be made.</a:t>
            </a:r>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53407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457200" y="116632"/>
            <a:ext cx="8229600" cy="1143000"/>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457200" y="1556792"/>
            <a:ext cx="8229600" cy="4824536"/>
          </a:xfrm>
        </p:spPr>
        <p:txBody>
          <a:bodyPr/>
          <a:lstStyle/>
          <a:p>
            <a:r>
              <a:rPr lang="en-US" dirty="0">
                <a:solidFill>
                  <a:srgbClr val="FF0000"/>
                </a:solidFill>
              </a:rPr>
              <a:t>User story and scenario </a:t>
            </a:r>
            <a:r>
              <a:rPr lang="en-US" dirty="0"/>
              <a:t>development</a:t>
            </a:r>
          </a:p>
          <a:p>
            <a:pPr lvl="1"/>
            <a:r>
              <a:rPr lang="en-US" dirty="0"/>
              <a:t>User stories and scenarios are used to refine a product vision and identify product features.</a:t>
            </a:r>
          </a:p>
          <a:p>
            <a:pPr lvl="1"/>
            <a:r>
              <a:rPr lang="en-US" dirty="0"/>
              <a:t>Based on his or her knowledge of customers, the PM should lead the development of stories and scenarios.</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943052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457200" y="116632"/>
            <a:ext cx="8229600" cy="1143000"/>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457200" y="1556792"/>
            <a:ext cx="8229600" cy="4824536"/>
          </a:xfrm>
        </p:spPr>
        <p:txBody>
          <a:bodyPr/>
          <a:lstStyle/>
          <a:p>
            <a:r>
              <a:rPr lang="en-US" dirty="0">
                <a:solidFill>
                  <a:srgbClr val="FF0000"/>
                </a:solidFill>
              </a:rPr>
              <a:t>Product backlog </a:t>
            </a:r>
            <a:r>
              <a:rPr lang="en-US" dirty="0"/>
              <a:t>creation and management</a:t>
            </a:r>
          </a:p>
          <a:p>
            <a:pPr lvl="1"/>
            <a:r>
              <a:rPr lang="en-US" dirty="0"/>
              <a:t>The product backlog is a prioritized ‘to-do’ list of what has to be developed. </a:t>
            </a:r>
          </a:p>
          <a:p>
            <a:pPr lvl="1"/>
            <a:r>
              <a:rPr lang="en-US" dirty="0"/>
              <a:t>PMs should be involved in creating and refining the backlog and deciding on the priority of product features to be developed.</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201281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457200" y="116632"/>
            <a:ext cx="8229600" cy="1143000"/>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457200" y="1556792"/>
            <a:ext cx="8229600" cy="4824536"/>
          </a:xfrm>
        </p:spPr>
        <p:txBody>
          <a:bodyPr/>
          <a:lstStyle/>
          <a:p>
            <a:r>
              <a:rPr lang="en-US" dirty="0">
                <a:solidFill>
                  <a:srgbClr val="FF0000"/>
                </a:solidFill>
              </a:rPr>
              <a:t>Acceptance testing</a:t>
            </a:r>
          </a:p>
          <a:p>
            <a:pPr lvl="1"/>
            <a:r>
              <a:rPr lang="en-US" dirty="0"/>
              <a:t>Acceptance testing is the process of </a:t>
            </a:r>
            <a:r>
              <a:rPr lang="en-US" dirty="0">
                <a:solidFill>
                  <a:schemeClr val="accent1"/>
                </a:solidFill>
              </a:rPr>
              <a:t>verifying</a:t>
            </a:r>
            <a:r>
              <a:rPr lang="en-US" dirty="0"/>
              <a:t> that a </a:t>
            </a:r>
            <a:r>
              <a:rPr lang="en-US" dirty="0">
                <a:solidFill>
                  <a:schemeClr val="accent1"/>
                </a:solidFill>
              </a:rPr>
              <a:t>software release meets the goals set </a:t>
            </a:r>
            <a:r>
              <a:rPr lang="en-US" dirty="0"/>
              <a:t>out in the </a:t>
            </a:r>
            <a:r>
              <a:rPr lang="en-US" dirty="0">
                <a:solidFill>
                  <a:schemeClr val="accent1"/>
                </a:solidFill>
              </a:rPr>
              <a:t>product roadmap </a:t>
            </a:r>
            <a:r>
              <a:rPr lang="en-US" dirty="0"/>
              <a:t>and that the product is </a:t>
            </a:r>
            <a:r>
              <a:rPr lang="en-US" dirty="0">
                <a:solidFill>
                  <a:schemeClr val="accent1"/>
                </a:solidFill>
              </a:rPr>
              <a:t>efficient</a:t>
            </a:r>
            <a:r>
              <a:rPr lang="en-US" dirty="0"/>
              <a:t> and </a:t>
            </a:r>
            <a:r>
              <a:rPr lang="en-US" dirty="0">
                <a:solidFill>
                  <a:schemeClr val="accent1"/>
                </a:solidFill>
              </a:rPr>
              <a:t>reliable</a:t>
            </a:r>
            <a:r>
              <a:rPr lang="en-US" dirty="0"/>
              <a:t>.  </a:t>
            </a:r>
          </a:p>
          <a:p>
            <a:pPr lvl="1"/>
            <a:r>
              <a:rPr lang="en-US" dirty="0"/>
              <a:t>The PM should be involved in developing tests of the product features that reflect how customers use the product.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850191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457200" y="116632"/>
            <a:ext cx="8229600" cy="1143000"/>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457200" y="1556792"/>
            <a:ext cx="8229600" cy="4824536"/>
          </a:xfrm>
        </p:spPr>
        <p:txBody>
          <a:bodyPr/>
          <a:lstStyle/>
          <a:p>
            <a:r>
              <a:rPr lang="en-US" dirty="0">
                <a:solidFill>
                  <a:srgbClr val="FF0000"/>
                </a:solidFill>
              </a:rPr>
              <a:t>Customer testing</a:t>
            </a:r>
          </a:p>
          <a:p>
            <a:pPr lvl="1"/>
            <a:r>
              <a:rPr lang="en-US" dirty="0"/>
              <a:t>Customer testing involves taking a release of a product to customers and getting feedback on the </a:t>
            </a:r>
            <a:r>
              <a:rPr lang="en-US" dirty="0">
                <a:solidFill>
                  <a:schemeClr val="accent1"/>
                </a:solidFill>
              </a:rPr>
              <a:t>product’s features, usability and business</a:t>
            </a:r>
            <a:r>
              <a:rPr lang="en-US" dirty="0"/>
              <a:t>. </a:t>
            </a:r>
          </a:p>
          <a:p>
            <a:pPr lvl="1"/>
            <a:r>
              <a:rPr lang="en-US" dirty="0"/>
              <a:t>PMs are involved in selecting customers to be involved in the customer testing process and working with them during that process.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769035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457200" y="116632"/>
            <a:ext cx="8229600" cy="1143000"/>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457200" y="1556792"/>
            <a:ext cx="8229600" cy="4824536"/>
          </a:xfrm>
        </p:spPr>
        <p:txBody>
          <a:bodyPr/>
          <a:lstStyle/>
          <a:p>
            <a:r>
              <a:rPr lang="en-US" dirty="0">
                <a:solidFill>
                  <a:srgbClr val="FF0000"/>
                </a:solidFill>
              </a:rPr>
              <a:t>User interface design</a:t>
            </a:r>
          </a:p>
          <a:p>
            <a:pPr lvl="1"/>
            <a:r>
              <a:rPr lang="en-US" dirty="0"/>
              <a:t>Product managers should understand user limitations and act as surrogate users in their interactions with the development team.  </a:t>
            </a:r>
          </a:p>
          <a:p>
            <a:pPr lvl="1"/>
            <a:r>
              <a:rPr lang="en-US" dirty="0"/>
              <a:t>They should evaluate user interface features as they are developed to check that these features are not unnecessarily complex or force users to work in an unnatural way.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757035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tx2"/>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r>
              <a:rPr lang="en-US" dirty="0"/>
              <a:t>Product prototyping is the process of developing an early version of a product to test your ideas and to convince yourself and company funders that your product has real market potential.</a:t>
            </a:r>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840304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457200" y="188640"/>
            <a:ext cx="8229600" cy="936104"/>
          </a:xfrm>
        </p:spPr>
        <p:txBody>
          <a:bodyPr/>
          <a:lstStyle/>
          <a:p>
            <a:r>
              <a:rPr lang="en-US" dirty="0">
                <a:solidFill>
                  <a:schemeClr val="tx2"/>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457200" y="1417638"/>
            <a:ext cx="8229600" cy="4708525"/>
          </a:xfrm>
        </p:spPr>
        <p:txBody>
          <a:bodyPr/>
          <a:lstStyle/>
          <a:p>
            <a:r>
              <a:rPr lang="en-US" dirty="0"/>
              <a:t>You may be able to write an inspiring product vision, but your potential users can only really relate to your product when they see a working version of your software. </a:t>
            </a:r>
          </a:p>
          <a:p>
            <a:r>
              <a:rPr lang="en-US" dirty="0"/>
              <a:t>They can point out what they like and don’t like about it and make suggestions for new features.</a:t>
            </a:r>
          </a:p>
          <a:p>
            <a:r>
              <a:rPr lang="en-US" dirty="0"/>
              <a:t>A prototype may be also used to help identify fundamental software components or services and to test technology. </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556979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421332" y="125760"/>
            <a:ext cx="8229600" cy="1143000"/>
          </a:xfrm>
        </p:spPr>
        <p:txBody>
          <a:bodyPr/>
          <a:lstStyle/>
          <a:p>
            <a:r>
              <a:rPr lang="en-US" dirty="0">
                <a:solidFill>
                  <a:schemeClr val="tx2"/>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323528" y="1268760"/>
            <a:ext cx="8568952" cy="5224115"/>
          </a:xfrm>
        </p:spPr>
        <p:txBody>
          <a:bodyPr/>
          <a:lstStyle/>
          <a:p>
            <a:r>
              <a:rPr lang="en-US" dirty="0"/>
              <a:t>Building a prototype should be the first thing that you do when developing a software product. </a:t>
            </a:r>
          </a:p>
          <a:p>
            <a:r>
              <a:rPr lang="en-US" dirty="0"/>
              <a:t>Your aim should be to have a working version of your software that can be used to demonstrate its key features.  </a:t>
            </a:r>
          </a:p>
          <a:p>
            <a:r>
              <a:rPr lang="en-US" dirty="0"/>
              <a:t>You should always plan to throw-away the prototype after development and to re-implement the software, taking account of issues such as security and reliability.</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14602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tx2"/>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solidFill>
                  <a:srgbClr val="FF0000"/>
                </a:solidFill>
              </a:rPr>
              <a:t>1. Feasibility demonstration</a:t>
            </a:r>
          </a:p>
          <a:p>
            <a:pPr lvl="1"/>
            <a:r>
              <a:rPr lang="en-US" dirty="0"/>
              <a:t>You create an executable system that demonstrates the new ideas in your product. </a:t>
            </a:r>
          </a:p>
          <a:p>
            <a:pPr lvl="1"/>
            <a:r>
              <a:rPr lang="en-US" dirty="0"/>
              <a:t>The aims at this stage are to see if your ideas actually work and to show funders and/or company management the original product features that are better than those in competing products.</a:t>
            </a:r>
          </a:p>
          <a:p>
            <a:pPr marL="0" indent="0">
              <a:buNone/>
            </a:pPr>
            <a:r>
              <a:rPr lang="en-US" dirty="0">
                <a:solidFill>
                  <a:srgbClr val="FF0000"/>
                </a:solidFill>
              </a:rPr>
              <a:t>2. Customer demonstration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445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67544" y="116632"/>
            <a:ext cx="8229600" cy="1944210"/>
          </a:xfrm>
        </p:spPr>
        <p:txBody>
          <a:bodyPr/>
          <a:lstStyle/>
          <a:p>
            <a:r>
              <a:rPr lang="en-US" dirty="0">
                <a:solidFill>
                  <a:srgbClr val="C00000"/>
                </a:solidFill>
              </a:rPr>
              <a:t>Software Engineering </a:t>
            </a:r>
            <a:br>
              <a:rPr lang="en-US" dirty="0">
                <a:solidFill>
                  <a:schemeClr val="tx2"/>
                </a:solidFill>
              </a:rPr>
            </a:br>
            <a:r>
              <a:rPr lang="en-US" dirty="0">
                <a:solidFill>
                  <a:schemeClr val="tx2"/>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11</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89442"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Analyze</a:t>
            </a:r>
          </a:p>
          <a:p>
            <a:pPr algn="ctr">
              <a:defRPr/>
            </a:pPr>
            <a:endParaRPr lang="en-US" sz="2400" b="1" dirty="0">
              <a:latin typeface="+mn-lt"/>
              <a:ea typeface="+mn-ea"/>
            </a:endParaRPr>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701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1969157"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Design</a:t>
            </a:r>
          </a:p>
          <a:p>
            <a:pPr algn="ctr">
              <a:defRPr/>
            </a:pPr>
            <a:endParaRPr lang="en-US" sz="2400" b="1" dirty="0">
              <a:latin typeface="+mn-lt"/>
              <a:ea typeface="+mn-ea"/>
            </a:endParaRPr>
          </a:p>
          <a:p>
            <a:pPr algn="ctr">
              <a:defRPr/>
            </a:pPr>
            <a:r>
              <a:rPr lang="en-US" dirty="0">
                <a:latin typeface="+mn-lt"/>
                <a:ea typeface="+mn-ea"/>
              </a:rPr>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748872"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Build</a:t>
            </a:r>
          </a:p>
          <a:p>
            <a:pPr algn="ctr">
              <a:defRPr/>
            </a:pPr>
            <a:endParaRPr lang="en-US" sz="2400" b="1" dirty="0">
              <a:latin typeface="+mn-lt"/>
              <a:ea typeface="+mn-ea"/>
            </a:endParaRPr>
          </a:p>
          <a:p>
            <a:pPr algn="ctr">
              <a:defRPr/>
            </a:pPr>
            <a:r>
              <a:rPr lang="en-US" sz="1600" dirty="0">
                <a:solidFill>
                  <a:srgbClr val="C00000"/>
                </a:solidFill>
                <a:latin typeface="+mn-lt"/>
                <a:ea typeface="+mn-ea"/>
              </a:rPr>
              <a:t>I</a:t>
            </a:r>
            <a:r>
              <a:rPr lang="en-US" sz="1700" dirty="0">
                <a:solidFill>
                  <a:srgbClr val="C00000"/>
                </a:solidFill>
                <a:latin typeface="+mn-lt"/>
                <a:ea typeface="+mn-ea"/>
              </a:rPr>
              <a:t>mplementation</a:t>
            </a:r>
            <a:r>
              <a:rPr lang="en-US" sz="1600" dirty="0">
                <a:solidFill>
                  <a:srgbClr val="C00000"/>
                </a:solidFill>
                <a:latin typeface="+mn-lt"/>
                <a:ea typeface="+mn-ea"/>
              </a:rPr>
              <a:t> </a:t>
            </a:r>
            <a:r>
              <a:rPr lang="en-US" dirty="0">
                <a:latin typeface="+mn-lt"/>
                <a:ea typeface="+mn-ea"/>
              </a:rPr>
              <a:t>and </a:t>
            </a:r>
          </a:p>
          <a:p>
            <a:pPr algn="ctr">
              <a:defRPr/>
            </a:pPr>
            <a:r>
              <a:rPr lang="en-US" dirty="0">
                <a:latin typeface="+mn-lt"/>
                <a:ea typeface="+mn-ea"/>
              </a:rPr>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528587"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Test</a:t>
            </a:r>
          </a:p>
          <a:p>
            <a:pPr algn="ctr">
              <a:defRPr/>
            </a:pPr>
            <a:endParaRPr lang="en-US" sz="2400" b="1" dirty="0">
              <a:latin typeface="+mn-lt"/>
              <a:ea typeface="+mn-ea"/>
            </a:endParaRPr>
          </a:p>
          <a:p>
            <a:pPr algn="ctr">
              <a:defRPr/>
            </a:pPr>
            <a:r>
              <a:rPr lang="en-US" dirty="0">
                <a:latin typeface="+mn-lt"/>
                <a:ea typeface="+mn-ea"/>
              </a:rPr>
              <a:t>Integration </a:t>
            </a:r>
            <a:br>
              <a:rPr lang="en-US" dirty="0">
                <a:latin typeface="+mn-lt"/>
                <a:ea typeface="+mn-ea"/>
              </a:rPr>
            </a:br>
            <a:r>
              <a:rPr lang="en-US" dirty="0">
                <a:latin typeface="+mn-lt"/>
                <a:ea typeface="+mn-ea"/>
              </a:rPr>
              <a:t>and </a:t>
            </a:r>
            <a:br>
              <a:rPr lang="en-US" dirty="0">
                <a:latin typeface="+mn-lt"/>
                <a:ea typeface="+mn-ea"/>
              </a:rPr>
            </a:br>
            <a:r>
              <a:rPr lang="en-US" dirty="0">
                <a:latin typeface="+mn-lt"/>
                <a:ea typeface="+mn-ea"/>
              </a:rPr>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08304"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Deliver</a:t>
            </a:r>
          </a:p>
          <a:p>
            <a:pPr algn="ctr">
              <a:defRPr/>
            </a:pPr>
            <a:endParaRPr lang="en-US" sz="2400" b="1" dirty="0">
              <a:latin typeface="+mn-lt"/>
              <a:ea typeface="+mn-ea"/>
            </a:endParaRPr>
          </a:p>
          <a:p>
            <a:pPr algn="ctr">
              <a:defRPr/>
            </a:pPr>
            <a:r>
              <a:rPr lang="en-US" dirty="0">
                <a:latin typeface="+mn-lt"/>
                <a:ea typeface="+mn-ea"/>
              </a:rPr>
              <a:t>Operation </a:t>
            </a:r>
            <a:br>
              <a:rPr lang="en-US" dirty="0">
                <a:latin typeface="+mn-lt"/>
                <a:ea typeface="+mn-ea"/>
              </a:rPr>
            </a:br>
            <a:r>
              <a:rPr lang="en-US" dirty="0">
                <a:latin typeface="+mn-lt"/>
                <a:ea typeface="+mn-ea"/>
              </a:rPr>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481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61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7040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89442"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latin typeface="+mn-lt"/>
                <a:ea typeface="+mn-ea"/>
              </a:rPr>
              <a:t>Project Management</a:t>
            </a:r>
          </a:p>
        </p:txBody>
      </p:sp>
    </p:spTree>
    <p:extLst>
      <p:ext uri="{BB962C8B-B14F-4D97-AF65-F5344CB8AC3E}">
        <p14:creationId xmlns:p14="http://schemas.microsoft.com/office/powerpoint/2010/main" val="37657166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tx2"/>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t>1. Feasibility demonstration</a:t>
            </a:r>
          </a:p>
          <a:p>
            <a:pPr marL="0" indent="0">
              <a:buNone/>
            </a:pPr>
            <a:r>
              <a:rPr lang="en-US" dirty="0">
                <a:solidFill>
                  <a:srgbClr val="FF0000"/>
                </a:solidFill>
              </a:rPr>
              <a:t>2. Customer demonstration</a:t>
            </a:r>
          </a:p>
          <a:p>
            <a:pPr lvl="1"/>
            <a:r>
              <a:rPr lang="en-US" dirty="0"/>
              <a:t>You take an existing prototype created to demonstrate feasibility and extend this with your ideas for specific customer features and how these can be realized. </a:t>
            </a:r>
          </a:p>
          <a:p>
            <a:pPr lvl="1"/>
            <a:r>
              <a:rPr lang="en-US" dirty="0"/>
              <a:t>Before you develop this type of prototype, you need to do some user studies and have a clearer idea of your potential users and scenarios of use.</a:t>
            </a:r>
          </a:p>
          <a:p>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088015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7C8C-652D-9C43-90AB-591C4A24D5CF}"/>
              </a:ext>
            </a:extLst>
          </p:cNvPr>
          <p:cNvSpPr>
            <a:spLocks noGrp="1"/>
          </p:cNvSpPr>
          <p:nvPr>
            <p:ph type="title"/>
          </p:nvPr>
        </p:nvSpPr>
        <p:spPr>
          <a:xfrm>
            <a:off x="457200" y="116632"/>
            <a:ext cx="8229600" cy="936104"/>
          </a:xfrm>
        </p:spPr>
        <p:txBody>
          <a:bodyPr/>
          <a:lstStyle/>
          <a:p>
            <a:r>
              <a:rPr lang="en-US" dirty="0">
                <a:solidFill>
                  <a:schemeClr val="tx2"/>
                </a:solidFill>
              </a:rPr>
              <a:t>Software process models</a:t>
            </a:r>
          </a:p>
        </p:txBody>
      </p:sp>
      <p:sp>
        <p:nvSpPr>
          <p:cNvPr id="3" name="Content Placeholder 2">
            <a:extLst>
              <a:ext uri="{FF2B5EF4-FFF2-40B4-BE49-F238E27FC236}">
                <a16:creationId xmlns:a16="http://schemas.microsoft.com/office/drawing/2014/main" id="{9E7CB80D-CEC2-3542-9364-79A78FA63DAF}"/>
              </a:ext>
            </a:extLst>
          </p:cNvPr>
          <p:cNvSpPr>
            <a:spLocks noGrp="1"/>
          </p:cNvSpPr>
          <p:nvPr>
            <p:ph idx="1"/>
          </p:nvPr>
        </p:nvSpPr>
        <p:spPr>
          <a:xfrm>
            <a:off x="323528" y="1052736"/>
            <a:ext cx="8640960" cy="5616624"/>
          </a:xfrm>
        </p:spPr>
        <p:txBody>
          <a:bodyPr/>
          <a:lstStyle/>
          <a:p>
            <a:r>
              <a:rPr lang="en-US" sz="2800" dirty="0">
                <a:solidFill>
                  <a:srgbClr val="FF0000"/>
                </a:solidFill>
              </a:rPr>
              <a:t>The waterfall model</a:t>
            </a:r>
          </a:p>
          <a:p>
            <a:pPr lvl="1"/>
            <a:r>
              <a:rPr lang="en-US" sz="2400" dirty="0"/>
              <a:t>This takes the fundamental process activities of </a:t>
            </a:r>
            <a:r>
              <a:rPr lang="en-US" sz="2400" dirty="0">
                <a:solidFill>
                  <a:schemeClr val="accent1"/>
                </a:solidFill>
              </a:rPr>
              <a:t>specification, development, validation, and evolution </a:t>
            </a:r>
            <a:r>
              <a:rPr lang="en-US" sz="2400" dirty="0"/>
              <a:t>and represents them as separate process phases such as </a:t>
            </a:r>
            <a:r>
              <a:rPr lang="en-US" sz="2400" dirty="0">
                <a:solidFill>
                  <a:schemeClr val="accent1"/>
                </a:solidFill>
              </a:rPr>
              <a:t>requirements specification, software design, implementation, and testing</a:t>
            </a:r>
            <a:r>
              <a:rPr lang="en-US" sz="2400" dirty="0"/>
              <a:t>.</a:t>
            </a:r>
          </a:p>
          <a:p>
            <a:r>
              <a:rPr lang="en-US" sz="2800" dirty="0">
                <a:solidFill>
                  <a:srgbClr val="FF0000"/>
                </a:solidFill>
              </a:rPr>
              <a:t>Incremental development</a:t>
            </a:r>
          </a:p>
          <a:p>
            <a:pPr lvl="1"/>
            <a:r>
              <a:rPr lang="en-US" sz="2400" dirty="0"/>
              <a:t>This approach interleaves the activities of </a:t>
            </a:r>
            <a:r>
              <a:rPr lang="en-US" sz="2400" dirty="0">
                <a:solidFill>
                  <a:schemeClr val="accent1"/>
                </a:solidFill>
              </a:rPr>
              <a:t>specification, development, and validation</a:t>
            </a:r>
            <a:r>
              <a:rPr lang="en-US" sz="2400" dirty="0"/>
              <a:t>. The system is developed as a series of </a:t>
            </a:r>
            <a:r>
              <a:rPr lang="en-US" sz="2400" dirty="0">
                <a:solidFill>
                  <a:schemeClr val="accent1"/>
                </a:solidFill>
              </a:rPr>
              <a:t>versions (increments)</a:t>
            </a:r>
            <a:r>
              <a:rPr lang="en-US" sz="2400" dirty="0"/>
              <a:t>, with each version adding functionality to the previous version.</a:t>
            </a:r>
          </a:p>
          <a:p>
            <a:r>
              <a:rPr lang="en-US" sz="2800" dirty="0">
                <a:solidFill>
                  <a:srgbClr val="FF0000"/>
                </a:solidFill>
              </a:rPr>
              <a:t>Integration and configuration</a:t>
            </a:r>
          </a:p>
          <a:p>
            <a:pPr lvl="1"/>
            <a:r>
              <a:rPr lang="en-US" sz="2000" dirty="0"/>
              <a:t>This approach relies on the availability of </a:t>
            </a:r>
            <a:r>
              <a:rPr lang="en-US" sz="2000" dirty="0">
                <a:solidFill>
                  <a:schemeClr val="accent1"/>
                </a:solidFill>
              </a:rPr>
              <a:t>reusable components </a:t>
            </a:r>
            <a:r>
              <a:rPr lang="en-US" sz="2000" dirty="0"/>
              <a:t>or systems. The system development process focuses on configuring these components for use in a new setting and integrating them into a system.</a:t>
            </a:r>
          </a:p>
          <a:p>
            <a:endParaRPr lang="en-US" sz="2400" dirty="0"/>
          </a:p>
        </p:txBody>
      </p:sp>
      <p:sp>
        <p:nvSpPr>
          <p:cNvPr id="4" name="Slide Number Placeholder 3">
            <a:extLst>
              <a:ext uri="{FF2B5EF4-FFF2-40B4-BE49-F238E27FC236}">
                <a16:creationId xmlns:a16="http://schemas.microsoft.com/office/drawing/2014/main" id="{0F441DF2-4428-4B40-997E-52A923CA42A5}"/>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F949028C-FB3D-2A47-A4E9-28327FE1600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539352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07504" y="188640"/>
            <a:ext cx="8929563" cy="1143000"/>
          </a:xfrm>
        </p:spPr>
        <p:txBody>
          <a:bodyPr/>
          <a:lstStyle/>
          <a:p>
            <a:r>
              <a:rPr lang="en-US" dirty="0">
                <a:solidFill>
                  <a:schemeClr val="tx2"/>
                </a:solidFill>
              </a:rPr>
              <a:t>Software Development Life Cycle </a:t>
            </a:r>
            <a:r>
              <a:rPr lang="en-US" sz="2400" dirty="0">
                <a:solidFill>
                  <a:schemeClr val="tx2"/>
                </a:solidFill>
              </a:rPr>
              <a:t>(SDLC)</a:t>
            </a:r>
            <a:br>
              <a:rPr lang="en-US" dirty="0">
                <a:solidFill>
                  <a:schemeClr val="tx2"/>
                </a:solidFill>
              </a:rPr>
            </a:br>
            <a:r>
              <a:rPr lang="en-US" dirty="0">
                <a:solidFill>
                  <a:schemeClr val="tx2"/>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271190" y="167001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1971174" y="26637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3560522" y="366700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5177745" y="4590106"/>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6732240" y="5592653"/>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2079928" y="2100361"/>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3779912"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5369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6986483" y="5020448"/>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6082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4464891" y="4527688"/>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2875544"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1175560" y="2530703"/>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742782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8E070AE-1D6B-2A40-9E20-B2632F988A2E}"/>
              </a:ext>
            </a:extLst>
          </p:cNvPr>
          <p:cNvSpPr>
            <a:spLocks noChangeArrowheads="1"/>
          </p:cNvSpPr>
          <p:nvPr/>
        </p:nvSpPr>
        <p:spPr bwMode="auto">
          <a:xfrm>
            <a:off x="6372200" y="2245446"/>
            <a:ext cx="2470887" cy="3927034"/>
          </a:xfrm>
          <a:prstGeom prst="roundRect">
            <a:avLst>
              <a:gd name="adj" fmla="val 2708"/>
            </a:avLst>
          </a:prstGeom>
          <a:solidFill>
            <a:srgbClr val="FFD579">
              <a:alpha val="78824"/>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latin typeface="+mn-lt"/>
              <a:ea typeface="+mn-ea"/>
            </a:endParaRPr>
          </a:p>
        </p:txBody>
      </p:sp>
      <p:sp>
        <p:nvSpPr>
          <p:cNvPr id="15" name="Rounded Rectangle 14">
            <a:extLst>
              <a:ext uri="{FF2B5EF4-FFF2-40B4-BE49-F238E27FC236}">
                <a16:creationId xmlns:a16="http://schemas.microsoft.com/office/drawing/2014/main" id="{B6A419A4-AA28-A34A-9326-F976808E371C}"/>
              </a:ext>
            </a:extLst>
          </p:cNvPr>
          <p:cNvSpPr>
            <a:spLocks noChangeArrowheads="1"/>
          </p:cNvSpPr>
          <p:nvPr/>
        </p:nvSpPr>
        <p:spPr bwMode="auto">
          <a:xfrm>
            <a:off x="2893201" y="2238270"/>
            <a:ext cx="2470887" cy="3927034"/>
          </a:xfrm>
          <a:prstGeom prst="roundRect">
            <a:avLst>
              <a:gd name="adj" fmla="val 2708"/>
            </a:avLst>
          </a:prstGeom>
          <a:solidFill>
            <a:srgbClr val="76D6FF">
              <a:alpha val="89020"/>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latin typeface="+mn-lt"/>
              <a:ea typeface="+mn-ea"/>
            </a:endParaRPr>
          </a:p>
        </p:txBody>
      </p:sp>
      <p:sp>
        <p:nvSpPr>
          <p:cNvPr id="2" name="Title 1">
            <a:extLst>
              <a:ext uri="{FF2B5EF4-FFF2-40B4-BE49-F238E27FC236}">
                <a16:creationId xmlns:a16="http://schemas.microsoft.com/office/drawing/2014/main" id="{427841DB-53ED-9A45-8A9F-423513A29AA2}"/>
              </a:ext>
            </a:extLst>
          </p:cNvPr>
          <p:cNvSpPr>
            <a:spLocks noGrp="1"/>
          </p:cNvSpPr>
          <p:nvPr>
            <p:ph type="title"/>
          </p:nvPr>
        </p:nvSpPr>
        <p:spPr>
          <a:xfrm>
            <a:off x="457200" y="274638"/>
            <a:ext cx="8229600" cy="904022"/>
          </a:xfrm>
        </p:spPr>
        <p:txBody>
          <a:bodyPr/>
          <a:lstStyle/>
          <a:p>
            <a:r>
              <a:rPr lang="en-US" dirty="0">
                <a:solidFill>
                  <a:schemeClr val="tx2"/>
                </a:solidFill>
              </a:rPr>
              <a:t>Incremental development</a:t>
            </a:r>
          </a:p>
        </p:txBody>
      </p:sp>
      <p:sp>
        <p:nvSpPr>
          <p:cNvPr id="4" name="Slide Number Placeholder 3">
            <a:extLst>
              <a:ext uri="{FF2B5EF4-FFF2-40B4-BE49-F238E27FC236}">
                <a16:creationId xmlns:a16="http://schemas.microsoft.com/office/drawing/2014/main" id="{2FE7D38F-0DBF-CF49-95E3-72B4C63F76C1}"/>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6" name="Rounded Rectangle 5">
            <a:extLst>
              <a:ext uri="{FF2B5EF4-FFF2-40B4-BE49-F238E27FC236}">
                <a16:creationId xmlns:a16="http://schemas.microsoft.com/office/drawing/2014/main" id="{8AA12DF4-A37E-0A49-AA86-A511F362E5A7}"/>
              </a:ext>
            </a:extLst>
          </p:cNvPr>
          <p:cNvSpPr>
            <a:spLocks noChangeArrowheads="1"/>
          </p:cNvSpPr>
          <p:nvPr/>
        </p:nvSpPr>
        <p:spPr bwMode="auto">
          <a:xfrm>
            <a:off x="3219286" y="246627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Specification</a:t>
            </a:r>
          </a:p>
        </p:txBody>
      </p:sp>
      <p:sp>
        <p:nvSpPr>
          <p:cNvPr id="7" name="Rounded Rectangle 6">
            <a:extLst>
              <a:ext uri="{FF2B5EF4-FFF2-40B4-BE49-F238E27FC236}">
                <a16:creationId xmlns:a16="http://schemas.microsoft.com/office/drawing/2014/main" id="{071E8277-AE35-4443-BDF2-B44C578177A8}"/>
              </a:ext>
            </a:extLst>
          </p:cNvPr>
          <p:cNvSpPr>
            <a:spLocks noChangeArrowheads="1"/>
          </p:cNvSpPr>
          <p:nvPr/>
        </p:nvSpPr>
        <p:spPr bwMode="auto">
          <a:xfrm>
            <a:off x="3219286" y="377862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Development</a:t>
            </a:r>
          </a:p>
        </p:txBody>
      </p:sp>
      <p:sp>
        <p:nvSpPr>
          <p:cNvPr id="8" name="Rounded Rectangle 7">
            <a:extLst>
              <a:ext uri="{FF2B5EF4-FFF2-40B4-BE49-F238E27FC236}">
                <a16:creationId xmlns:a16="http://schemas.microsoft.com/office/drawing/2014/main" id="{BB4DA1CA-DBB0-4E4D-94BC-200AE293C672}"/>
              </a:ext>
            </a:extLst>
          </p:cNvPr>
          <p:cNvSpPr>
            <a:spLocks noChangeArrowheads="1"/>
          </p:cNvSpPr>
          <p:nvPr/>
        </p:nvSpPr>
        <p:spPr bwMode="auto">
          <a:xfrm>
            <a:off x="3219286" y="504397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Validation</a:t>
            </a:r>
          </a:p>
        </p:txBody>
      </p:sp>
      <p:sp>
        <p:nvSpPr>
          <p:cNvPr id="9" name="Rounded Rectangle 8">
            <a:extLst>
              <a:ext uri="{FF2B5EF4-FFF2-40B4-BE49-F238E27FC236}">
                <a16:creationId xmlns:a16="http://schemas.microsoft.com/office/drawing/2014/main" id="{D5B6B77B-4E18-ED4C-89FD-D405F84EB58F}"/>
              </a:ext>
            </a:extLst>
          </p:cNvPr>
          <p:cNvSpPr>
            <a:spLocks noChangeArrowheads="1"/>
          </p:cNvSpPr>
          <p:nvPr/>
        </p:nvSpPr>
        <p:spPr bwMode="auto">
          <a:xfrm>
            <a:off x="457200" y="3771446"/>
            <a:ext cx="1808738" cy="860683"/>
          </a:xfrm>
          <a:prstGeom prst="roundRect">
            <a:avLst>
              <a:gd name="adj" fmla="val 9274"/>
            </a:avLst>
          </a:prstGeom>
          <a:solidFill>
            <a:schemeClr val="accent3">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Outline description</a:t>
            </a:r>
          </a:p>
        </p:txBody>
      </p:sp>
      <p:sp>
        <p:nvSpPr>
          <p:cNvPr id="10" name="Rounded Rectangle 9">
            <a:extLst>
              <a:ext uri="{FF2B5EF4-FFF2-40B4-BE49-F238E27FC236}">
                <a16:creationId xmlns:a16="http://schemas.microsoft.com/office/drawing/2014/main" id="{1764C0E5-B4E3-B343-8F95-F4B70187EEA1}"/>
              </a:ext>
            </a:extLst>
          </p:cNvPr>
          <p:cNvSpPr>
            <a:spLocks noChangeArrowheads="1"/>
          </p:cNvSpPr>
          <p:nvPr/>
        </p:nvSpPr>
        <p:spPr bwMode="auto">
          <a:xfrm>
            <a:off x="6660232" y="2466277"/>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Initial </a:t>
            </a:r>
            <a:br>
              <a:rPr lang="en-US" sz="2000" dirty="0">
                <a:latin typeface="+mn-lt"/>
                <a:ea typeface="+mn-ea"/>
              </a:rPr>
            </a:br>
            <a:r>
              <a:rPr lang="en-US" sz="2000" dirty="0">
                <a:latin typeface="+mn-lt"/>
                <a:ea typeface="+mn-ea"/>
              </a:rPr>
              <a:t>version</a:t>
            </a:r>
          </a:p>
        </p:txBody>
      </p:sp>
      <p:sp>
        <p:nvSpPr>
          <p:cNvPr id="11" name="Rounded Rectangle 10">
            <a:extLst>
              <a:ext uri="{FF2B5EF4-FFF2-40B4-BE49-F238E27FC236}">
                <a16:creationId xmlns:a16="http://schemas.microsoft.com/office/drawing/2014/main" id="{D277AE46-27E7-ED4B-B120-F483CC5FF815}"/>
              </a:ext>
            </a:extLst>
          </p:cNvPr>
          <p:cNvSpPr>
            <a:spLocks noChangeArrowheads="1"/>
          </p:cNvSpPr>
          <p:nvPr/>
        </p:nvSpPr>
        <p:spPr bwMode="auto">
          <a:xfrm>
            <a:off x="6723702" y="3894673"/>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Intermediate versions</a:t>
            </a:r>
          </a:p>
        </p:txBody>
      </p:sp>
      <p:sp>
        <p:nvSpPr>
          <p:cNvPr id="12" name="Rounded Rectangle 11">
            <a:extLst>
              <a:ext uri="{FF2B5EF4-FFF2-40B4-BE49-F238E27FC236}">
                <a16:creationId xmlns:a16="http://schemas.microsoft.com/office/drawing/2014/main" id="{ADFA9085-C7C2-4643-A04B-DB1DFFE4DB99}"/>
              </a:ext>
            </a:extLst>
          </p:cNvPr>
          <p:cNvSpPr>
            <a:spLocks noChangeArrowheads="1"/>
          </p:cNvSpPr>
          <p:nvPr/>
        </p:nvSpPr>
        <p:spPr bwMode="auto">
          <a:xfrm>
            <a:off x="6651694" y="3826078"/>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Intermediate versions</a:t>
            </a:r>
          </a:p>
        </p:txBody>
      </p:sp>
      <p:sp>
        <p:nvSpPr>
          <p:cNvPr id="13" name="Rounded Rectangle 12">
            <a:extLst>
              <a:ext uri="{FF2B5EF4-FFF2-40B4-BE49-F238E27FC236}">
                <a16:creationId xmlns:a16="http://schemas.microsoft.com/office/drawing/2014/main" id="{DCAA2714-B2E6-BA43-9C7B-4B94B0B2EDB4}"/>
              </a:ext>
            </a:extLst>
          </p:cNvPr>
          <p:cNvSpPr>
            <a:spLocks noChangeArrowheads="1"/>
          </p:cNvSpPr>
          <p:nvPr/>
        </p:nvSpPr>
        <p:spPr bwMode="auto">
          <a:xfrm>
            <a:off x="6579686" y="3717032"/>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Intermediate versions</a:t>
            </a:r>
          </a:p>
        </p:txBody>
      </p:sp>
      <p:sp>
        <p:nvSpPr>
          <p:cNvPr id="14" name="Rounded Rectangle 13">
            <a:extLst>
              <a:ext uri="{FF2B5EF4-FFF2-40B4-BE49-F238E27FC236}">
                <a16:creationId xmlns:a16="http://schemas.microsoft.com/office/drawing/2014/main" id="{21DB36D2-6F00-6F40-AF2E-86E7993E8856}"/>
              </a:ext>
            </a:extLst>
          </p:cNvPr>
          <p:cNvSpPr>
            <a:spLocks noChangeArrowheads="1"/>
          </p:cNvSpPr>
          <p:nvPr/>
        </p:nvSpPr>
        <p:spPr bwMode="auto">
          <a:xfrm>
            <a:off x="6723702" y="5072819"/>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Final </a:t>
            </a:r>
            <a:br>
              <a:rPr lang="en-US" sz="2000" dirty="0">
                <a:latin typeface="+mn-lt"/>
                <a:ea typeface="+mn-ea"/>
              </a:rPr>
            </a:br>
            <a:r>
              <a:rPr lang="en-US" sz="2000" dirty="0">
                <a:latin typeface="+mn-lt"/>
                <a:ea typeface="+mn-ea"/>
              </a:rPr>
              <a:t>version</a:t>
            </a:r>
          </a:p>
        </p:txBody>
      </p:sp>
      <p:sp>
        <p:nvSpPr>
          <p:cNvPr id="16" name="TextBox 15">
            <a:extLst>
              <a:ext uri="{FF2B5EF4-FFF2-40B4-BE49-F238E27FC236}">
                <a16:creationId xmlns:a16="http://schemas.microsoft.com/office/drawing/2014/main" id="{AE0246AF-CD10-F745-BEC9-4F7DEE90A920}"/>
              </a:ext>
            </a:extLst>
          </p:cNvPr>
          <p:cNvSpPr txBox="1"/>
          <p:nvPr/>
        </p:nvSpPr>
        <p:spPr>
          <a:xfrm>
            <a:off x="3294197" y="1417638"/>
            <a:ext cx="1658916" cy="830997"/>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Concurrent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activities</a:t>
            </a:r>
          </a:p>
        </p:txBody>
      </p:sp>
      <p:cxnSp>
        <p:nvCxnSpPr>
          <p:cNvPr id="19" name="Straight Arrow Connector 18">
            <a:extLst>
              <a:ext uri="{FF2B5EF4-FFF2-40B4-BE49-F238E27FC236}">
                <a16:creationId xmlns:a16="http://schemas.microsoft.com/office/drawing/2014/main" id="{F3E42FF9-7274-E54C-956A-540D379CB953}"/>
              </a:ext>
            </a:extLst>
          </p:cNvPr>
          <p:cNvCxnSpPr>
            <a:stCxn id="9" idx="3"/>
            <a:endCxn id="15" idx="1"/>
          </p:cNvCxnSpPr>
          <p:nvPr/>
        </p:nvCxnSpPr>
        <p:spPr>
          <a:xfrm flipV="1">
            <a:off x="2265938" y="4201787"/>
            <a:ext cx="62726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EA1CA7-D7FC-354C-831B-B4153AA9BB66}"/>
              </a:ext>
            </a:extLst>
          </p:cNvPr>
          <p:cNvCxnSpPr>
            <a:cxnSpLocks/>
          </p:cNvCxnSpPr>
          <p:nvPr/>
        </p:nvCxnSpPr>
        <p:spPr>
          <a:xfrm>
            <a:off x="5364088" y="283922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2AC257D-5A20-9C4E-AA6E-57938CE96054}"/>
              </a:ext>
            </a:extLst>
          </p:cNvPr>
          <p:cNvCxnSpPr>
            <a:cxnSpLocks/>
          </p:cNvCxnSpPr>
          <p:nvPr/>
        </p:nvCxnSpPr>
        <p:spPr>
          <a:xfrm>
            <a:off x="5364088" y="4147373"/>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1DDA9E-2200-9742-AA42-3897441E49D1}"/>
              </a:ext>
            </a:extLst>
          </p:cNvPr>
          <p:cNvCxnSpPr>
            <a:cxnSpLocks/>
          </p:cNvCxnSpPr>
          <p:nvPr/>
        </p:nvCxnSpPr>
        <p:spPr>
          <a:xfrm>
            <a:off x="5364088" y="537321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69043D-96D2-F943-8603-5424CABFB2A1}"/>
              </a:ext>
            </a:extLst>
          </p:cNvPr>
          <p:cNvCxnSpPr>
            <a:cxnSpLocks/>
          </p:cNvCxnSpPr>
          <p:nvPr/>
        </p:nvCxnSpPr>
        <p:spPr>
          <a:xfrm flipH="1">
            <a:off x="5364088" y="443711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3D6A84-1C94-5C49-B119-44D5FABBD54D}"/>
              </a:ext>
            </a:extLst>
          </p:cNvPr>
          <p:cNvCxnSpPr>
            <a:cxnSpLocks/>
          </p:cNvCxnSpPr>
          <p:nvPr/>
        </p:nvCxnSpPr>
        <p:spPr>
          <a:xfrm flipH="1">
            <a:off x="5379664" y="314943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87B912D-BFA8-7C47-A328-732617140844}"/>
              </a:ext>
            </a:extLst>
          </p:cNvPr>
          <p:cNvCxnSpPr>
            <a:cxnSpLocks/>
          </p:cNvCxnSpPr>
          <p:nvPr/>
        </p:nvCxnSpPr>
        <p:spPr>
          <a:xfrm>
            <a:off x="3949924" y="3326960"/>
            <a:ext cx="0" cy="451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6890FD-DC9B-DF41-9B33-6AD33309AF79}"/>
              </a:ext>
            </a:extLst>
          </p:cNvPr>
          <p:cNvCxnSpPr>
            <a:cxnSpLocks/>
          </p:cNvCxnSpPr>
          <p:nvPr/>
        </p:nvCxnSpPr>
        <p:spPr>
          <a:xfrm>
            <a:off x="3949922" y="4632129"/>
            <a:ext cx="1"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1D5A69B-DA7D-B140-880B-CF6F34F15D99}"/>
              </a:ext>
            </a:extLst>
          </p:cNvPr>
          <p:cNvCxnSpPr>
            <a:cxnSpLocks/>
          </p:cNvCxnSpPr>
          <p:nvPr/>
        </p:nvCxnSpPr>
        <p:spPr>
          <a:xfrm flipV="1">
            <a:off x="4283968" y="4632129"/>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ACBBA97-77FA-0A46-9619-BDCD0E4DEFBE}"/>
              </a:ext>
            </a:extLst>
          </p:cNvPr>
          <p:cNvCxnSpPr>
            <a:cxnSpLocks/>
          </p:cNvCxnSpPr>
          <p:nvPr/>
        </p:nvCxnSpPr>
        <p:spPr>
          <a:xfrm flipV="1">
            <a:off x="4283968" y="3326960"/>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43072B56-1CEE-8842-9618-B450404527A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7497048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4533-ACEA-A644-9454-A7BD61645311}"/>
              </a:ext>
            </a:extLst>
          </p:cNvPr>
          <p:cNvSpPr>
            <a:spLocks noGrp="1"/>
          </p:cNvSpPr>
          <p:nvPr>
            <p:ph type="title"/>
          </p:nvPr>
        </p:nvSpPr>
        <p:spPr>
          <a:xfrm>
            <a:off x="457200" y="274638"/>
            <a:ext cx="8229600" cy="1282154"/>
          </a:xfrm>
        </p:spPr>
        <p:txBody>
          <a:bodyPr/>
          <a:lstStyle/>
          <a:p>
            <a:r>
              <a:rPr lang="en-US" dirty="0">
                <a:solidFill>
                  <a:schemeClr val="tx2"/>
                </a:solidFill>
              </a:rPr>
              <a:t>Reuse-oriented </a:t>
            </a:r>
            <a:br>
              <a:rPr lang="en-US" dirty="0">
                <a:solidFill>
                  <a:schemeClr val="tx2"/>
                </a:solidFill>
              </a:rPr>
            </a:br>
            <a:r>
              <a:rPr lang="en-US" dirty="0">
                <a:solidFill>
                  <a:schemeClr val="tx2"/>
                </a:solidFill>
              </a:rPr>
              <a:t>software engineering</a:t>
            </a:r>
          </a:p>
        </p:txBody>
      </p:sp>
      <p:sp>
        <p:nvSpPr>
          <p:cNvPr id="4" name="Slide Number Placeholder 3">
            <a:extLst>
              <a:ext uri="{FF2B5EF4-FFF2-40B4-BE49-F238E27FC236}">
                <a16:creationId xmlns:a16="http://schemas.microsoft.com/office/drawing/2014/main" id="{114DE0A8-FBF8-A441-AE4E-0963836D693D}"/>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6" name="Rounded Rectangle 5">
            <a:extLst>
              <a:ext uri="{FF2B5EF4-FFF2-40B4-BE49-F238E27FC236}">
                <a16:creationId xmlns:a16="http://schemas.microsoft.com/office/drawing/2014/main" id="{3E9B5764-9C08-774A-AE67-C1FA74CAAEB1}"/>
              </a:ext>
            </a:extLst>
          </p:cNvPr>
          <p:cNvSpPr>
            <a:spLocks noChangeArrowheads="1"/>
          </p:cNvSpPr>
          <p:nvPr/>
        </p:nvSpPr>
        <p:spPr bwMode="auto">
          <a:xfrm>
            <a:off x="218853"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Requirements </a:t>
            </a:r>
            <a:br>
              <a:rPr lang="en-US" sz="1600" dirty="0">
                <a:latin typeface="+mn-lt"/>
                <a:ea typeface="+mn-ea"/>
              </a:rPr>
            </a:br>
            <a:r>
              <a:rPr lang="en-US" sz="1600" dirty="0">
                <a:latin typeface="+mn-lt"/>
                <a:ea typeface="+mn-ea"/>
              </a:rPr>
              <a:t>specification</a:t>
            </a:r>
          </a:p>
        </p:txBody>
      </p:sp>
      <p:sp>
        <p:nvSpPr>
          <p:cNvPr id="7" name="Rounded Rectangle 6">
            <a:extLst>
              <a:ext uri="{FF2B5EF4-FFF2-40B4-BE49-F238E27FC236}">
                <a16:creationId xmlns:a16="http://schemas.microsoft.com/office/drawing/2014/main" id="{57DC16FD-DDB4-B444-BE4E-6D646CF760DE}"/>
              </a:ext>
            </a:extLst>
          </p:cNvPr>
          <p:cNvSpPr>
            <a:spLocks noChangeArrowheads="1"/>
          </p:cNvSpPr>
          <p:nvPr/>
        </p:nvSpPr>
        <p:spPr bwMode="auto">
          <a:xfrm>
            <a:off x="1835696" y="3896779"/>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Software </a:t>
            </a:r>
            <a:br>
              <a:rPr lang="en-US" sz="1600" dirty="0">
                <a:latin typeface="+mn-lt"/>
                <a:ea typeface="+mn-ea"/>
              </a:rPr>
            </a:br>
            <a:r>
              <a:rPr lang="en-US" sz="1600" dirty="0">
                <a:latin typeface="+mn-lt"/>
                <a:ea typeface="+mn-ea"/>
              </a:rPr>
              <a:t>evaluation</a:t>
            </a:r>
          </a:p>
        </p:txBody>
      </p:sp>
      <p:sp>
        <p:nvSpPr>
          <p:cNvPr id="8" name="Rounded Rectangle 7">
            <a:extLst>
              <a:ext uri="{FF2B5EF4-FFF2-40B4-BE49-F238E27FC236}">
                <a16:creationId xmlns:a16="http://schemas.microsoft.com/office/drawing/2014/main" id="{1BABE5C7-3168-7F41-85CA-19158F1FC82D}"/>
              </a:ext>
            </a:extLst>
          </p:cNvPr>
          <p:cNvSpPr>
            <a:spLocks noChangeArrowheads="1"/>
          </p:cNvSpPr>
          <p:nvPr/>
        </p:nvSpPr>
        <p:spPr bwMode="auto">
          <a:xfrm>
            <a:off x="1871152" y="278927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Software </a:t>
            </a:r>
            <a:br>
              <a:rPr lang="en-US" sz="1600" dirty="0">
                <a:latin typeface="+mn-lt"/>
                <a:ea typeface="+mn-ea"/>
              </a:rPr>
            </a:br>
            <a:r>
              <a:rPr lang="en-US" sz="1600" dirty="0">
                <a:latin typeface="+mn-lt"/>
                <a:ea typeface="+mn-ea"/>
              </a:rPr>
              <a:t>discovery</a:t>
            </a:r>
          </a:p>
        </p:txBody>
      </p:sp>
      <p:sp>
        <p:nvSpPr>
          <p:cNvPr id="10" name="Rounded Rectangle 9">
            <a:extLst>
              <a:ext uri="{FF2B5EF4-FFF2-40B4-BE49-F238E27FC236}">
                <a16:creationId xmlns:a16="http://schemas.microsoft.com/office/drawing/2014/main" id="{11C3782E-02FF-8D45-A4C4-3D4BF55F41A3}"/>
              </a:ext>
            </a:extLst>
          </p:cNvPr>
          <p:cNvSpPr>
            <a:spLocks noChangeArrowheads="1"/>
          </p:cNvSpPr>
          <p:nvPr/>
        </p:nvSpPr>
        <p:spPr bwMode="auto">
          <a:xfrm>
            <a:off x="3523451"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Requirements </a:t>
            </a:r>
            <a:br>
              <a:rPr lang="en-US" sz="1600" dirty="0">
                <a:latin typeface="+mn-lt"/>
                <a:ea typeface="+mn-ea"/>
              </a:rPr>
            </a:br>
            <a:r>
              <a:rPr lang="en-US" sz="1600" dirty="0">
                <a:latin typeface="+mn-lt"/>
                <a:ea typeface="+mn-ea"/>
              </a:rPr>
              <a:t>refinement</a:t>
            </a:r>
          </a:p>
        </p:txBody>
      </p:sp>
      <p:sp>
        <p:nvSpPr>
          <p:cNvPr id="11" name="Rounded Rectangle 10">
            <a:extLst>
              <a:ext uri="{FF2B5EF4-FFF2-40B4-BE49-F238E27FC236}">
                <a16:creationId xmlns:a16="http://schemas.microsoft.com/office/drawing/2014/main" id="{C5B89F6D-1216-3142-AF74-AFF442CAD505}"/>
              </a:ext>
            </a:extLst>
          </p:cNvPr>
          <p:cNvSpPr>
            <a:spLocks noChangeArrowheads="1"/>
          </p:cNvSpPr>
          <p:nvPr/>
        </p:nvSpPr>
        <p:spPr bwMode="auto">
          <a:xfrm>
            <a:off x="5867774" y="231885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Configure </a:t>
            </a:r>
            <a:br>
              <a:rPr lang="en-US" sz="1600" dirty="0">
                <a:latin typeface="+mn-lt"/>
                <a:ea typeface="+mn-ea"/>
              </a:rPr>
            </a:br>
            <a:r>
              <a:rPr lang="en-US" sz="1600" dirty="0">
                <a:latin typeface="+mn-lt"/>
                <a:ea typeface="+mn-ea"/>
              </a:rPr>
              <a:t>application </a:t>
            </a:r>
            <a:br>
              <a:rPr lang="en-US" sz="1600" dirty="0">
                <a:latin typeface="+mn-lt"/>
                <a:ea typeface="+mn-ea"/>
              </a:rPr>
            </a:br>
            <a:r>
              <a:rPr lang="en-US" sz="1600" dirty="0">
                <a:latin typeface="+mn-lt"/>
                <a:ea typeface="+mn-ea"/>
              </a:rPr>
              <a:t>system</a:t>
            </a:r>
          </a:p>
        </p:txBody>
      </p:sp>
      <p:sp>
        <p:nvSpPr>
          <p:cNvPr id="12" name="Rounded Rectangle 11">
            <a:extLst>
              <a:ext uri="{FF2B5EF4-FFF2-40B4-BE49-F238E27FC236}">
                <a16:creationId xmlns:a16="http://schemas.microsoft.com/office/drawing/2014/main" id="{BE37E99B-6468-3A41-BE6C-7273F6021A9C}"/>
              </a:ext>
            </a:extLst>
          </p:cNvPr>
          <p:cNvSpPr>
            <a:spLocks noChangeArrowheads="1"/>
          </p:cNvSpPr>
          <p:nvPr/>
        </p:nvSpPr>
        <p:spPr bwMode="auto">
          <a:xfrm>
            <a:off x="5867775" y="366406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Adapt </a:t>
            </a:r>
            <a:br>
              <a:rPr lang="en-US" sz="1600" dirty="0">
                <a:latin typeface="+mn-lt"/>
                <a:ea typeface="+mn-ea"/>
              </a:rPr>
            </a:br>
            <a:r>
              <a:rPr lang="en-US" sz="1600" dirty="0">
                <a:latin typeface="+mn-lt"/>
                <a:ea typeface="+mn-ea"/>
              </a:rPr>
              <a:t>components</a:t>
            </a:r>
          </a:p>
        </p:txBody>
      </p:sp>
      <p:sp>
        <p:nvSpPr>
          <p:cNvPr id="13" name="Rounded Rectangle 12">
            <a:extLst>
              <a:ext uri="{FF2B5EF4-FFF2-40B4-BE49-F238E27FC236}">
                <a16:creationId xmlns:a16="http://schemas.microsoft.com/office/drawing/2014/main" id="{9345EEEA-720D-F340-9E7A-3BF6EF39391F}"/>
              </a:ext>
            </a:extLst>
          </p:cNvPr>
          <p:cNvSpPr>
            <a:spLocks noChangeArrowheads="1"/>
          </p:cNvSpPr>
          <p:nvPr/>
        </p:nvSpPr>
        <p:spPr bwMode="auto">
          <a:xfrm>
            <a:off x="5867773" y="4869160"/>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Develop new </a:t>
            </a:r>
            <a:br>
              <a:rPr lang="en-US" sz="1600" dirty="0">
                <a:latin typeface="+mn-lt"/>
                <a:ea typeface="+mn-ea"/>
              </a:rPr>
            </a:br>
            <a:r>
              <a:rPr lang="en-US" sz="1600" dirty="0">
                <a:latin typeface="+mn-lt"/>
                <a:ea typeface="+mn-ea"/>
              </a:rPr>
              <a:t>components</a:t>
            </a:r>
          </a:p>
        </p:txBody>
      </p:sp>
      <p:sp>
        <p:nvSpPr>
          <p:cNvPr id="14" name="Rounded Rectangle 13">
            <a:extLst>
              <a:ext uri="{FF2B5EF4-FFF2-40B4-BE49-F238E27FC236}">
                <a16:creationId xmlns:a16="http://schemas.microsoft.com/office/drawing/2014/main" id="{20874228-52AA-B848-A551-B2545FADD021}"/>
              </a:ext>
            </a:extLst>
          </p:cNvPr>
          <p:cNvSpPr>
            <a:spLocks noChangeArrowheads="1"/>
          </p:cNvSpPr>
          <p:nvPr/>
        </p:nvSpPr>
        <p:spPr bwMode="auto">
          <a:xfrm>
            <a:off x="7555530" y="4221088"/>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latin typeface="+mn-lt"/>
                <a:ea typeface="+mn-ea"/>
              </a:rPr>
              <a:t>Integrate </a:t>
            </a:r>
            <a:br>
              <a:rPr lang="en-US" sz="1600" dirty="0">
                <a:latin typeface="+mn-lt"/>
                <a:ea typeface="+mn-ea"/>
              </a:rPr>
            </a:br>
            <a:r>
              <a:rPr lang="en-US" sz="1600" dirty="0">
                <a:latin typeface="+mn-lt"/>
                <a:ea typeface="+mn-ea"/>
              </a:rPr>
              <a:t>system</a:t>
            </a:r>
          </a:p>
        </p:txBody>
      </p:sp>
      <p:sp>
        <p:nvSpPr>
          <p:cNvPr id="20" name="Diamond 19">
            <a:extLst>
              <a:ext uri="{FF2B5EF4-FFF2-40B4-BE49-F238E27FC236}">
                <a16:creationId xmlns:a16="http://schemas.microsoft.com/office/drawing/2014/main" id="{6A805C6B-50EB-3E46-82E9-2F702742F668}"/>
              </a:ext>
            </a:extLst>
          </p:cNvPr>
          <p:cNvSpPr/>
          <p:nvPr/>
        </p:nvSpPr>
        <p:spPr>
          <a:xfrm>
            <a:off x="5116657" y="3612742"/>
            <a:ext cx="175423" cy="20858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a:extLst>
              <a:ext uri="{FF2B5EF4-FFF2-40B4-BE49-F238E27FC236}">
                <a16:creationId xmlns:a16="http://schemas.microsoft.com/office/drawing/2014/main" id="{6F9CC56E-D923-2C4B-8A30-27640C8C7A46}"/>
              </a:ext>
            </a:extLst>
          </p:cNvPr>
          <p:cNvCxnSpPr>
            <a:cxnSpLocks/>
            <a:stCxn id="10" idx="0"/>
            <a:endCxn id="6" idx="0"/>
          </p:cNvCxnSpPr>
          <p:nvPr/>
        </p:nvCxnSpPr>
        <p:spPr>
          <a:xfrm rot="16200000" flipV="1">
            <a:off x="2586018" y="1704693"/>
            <a:ext cx="12700" cy="3304598"/>
          </a:xfrm>
          <a:prstGeom prst="bentConnector3">
            <a:avLst>
              <a:gd name="adj1" fmla="val 621290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9E90212-FB3F-4D46-82AA-C5C635C23E5D}"/>
              </a:ext>
            </a:extLst>
          </p:cNvPr>
          <p:cNvCxnSpPr>
            <a:cxnSpLocks/>
            <a:endCxn id="8" idx="1"/>
          </p:cNvCxnSpPr>
          <p:nvPr/>
        </p:nvCxnSpPr>
        <p:spPr>
          <a:xfrm flipV="1">
            <a:off x="1648584" y="3149314"/>
            <a:ext cx="222568" cy="552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BDC345F-32A4-EA45-AF90-DBFBBAAF4CAB}"/>
              </a:ext>
            </a:extLst>
          </p:cNvPr>
          <p:cNvCxnSpPr>
            <a:cxnSpLocks/>
            <a:stCxn id="6" idx="3"/>
            <a:endCxn id="7" idx="1"/>
          </p:cNvCxnSpPr>
          <p:nvPr/>
        </p:nvCxnSpPr>
        <p:spPr>
          <a:xfrm>
            <a:off x="1648584" y="3717032"/>
            <a:ext cx="187112"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8BCEB7B-FD8F-0D4C-ADE1-EA011889D846}"/>
              </a:ext>
            </a:extLst>
          </p:cNvPr>
          <p:cNvCxnSpPr>
            <a:cxnSpLocks/>
            <a:stCxn id="8" idx="3"/>
            <a:endCxn id="10" idx="1"/>
          </p:cNvCxnSpPr>
          <p:nvPr/>
        </p:nvCxnSpPr>
        <p:spPr>
          <a:xfrm>
            <a:off x="3300883" y="3149314"/>
            <a:ext cx="222568" cy="5677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A4E7372-9149-3F42-8A71-0B6E19788C1F}"/>
              </a:ext>
            </a:extLst>
          </p:cNvPr>
          <p:cNvCxnSpPr>
            <a:cxnSpLocks/>
            <a:stCxn id="7" idx="3"/>
            <a:endCxn id="10" idx="1"/>
          </p:cNvCxnSpPr>
          <p:nvPr/>
        </p:nvCxnSpPr>
        <p:spPr>
          <a:xfrm flipV="1">
            <a:off x="3265427" y="3717032"/>
            <a:ext cx="258024"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D4FC41-18B8-DD4A-8B0D-6E06B7F56C42}"/>
              </a:ext>
            </a:extLst>
          </p:cNvPr>
          <p:cNvCxnSpPr>
            <a:cxnSpLocks/>
            <a:stCxn id="10" idx="3"/>
            <a:endCxn id="20" idx="1"/>
          </p:cNvCxnSpPr>
          <p:nvPr/>
        </p:nvCxnSpPr>
        <p:spPr>
          <a:xfrm>
            <a:off x="4953182" y="3717032"/>
            <a:ext cx="1634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B3A17C6-B74B-1842-B279-E3B6FBC12C8D}"/>
              </a:ext>
            </a:extLst>
          </p:cNvPr>
          <p:cNvCxnSpPr>
            <a:cxnSpLocks/>
            <a:stCxn id="20" idx="3"/>
            <a:endCxn id="11" idx="1"/>
          </p:cNvCxnSpPr>
          <p:nvPr/>
        </p:nvCxnSpPr>
        <p:spPr>
          <a:xfrm flipV="1">
            <a:off x="5292080" y="2678892"/>
            <a:ext cx="575694" cy="1038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B00A10-44FF-CD4E-9C63-CE7FAA850676}"/>
              </a:ext>
            </a:extLst>
          </p:cNvPr>
          <p:cNvCxnSpPr>
            <a:cxnSpLocks/>
            <a:stCxn id="20" idx="3"/>
          </p:cNvCxnSpPr>
          <p:nvPr/>
        </p:nvCxnSpPr>
        <p:spPr>
          <a:xfrm>
            <a:off x="5292080" y="3717032"/>
            <a:ext cx="400641" cy="79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C79D743F-42CC-C64D-9015-245068E718C0}"/>
              </a:ext>
            </a:extLst>
          </p:cNvPr>
          <p:cNvCxnSpPr>
            <a:cxnSpLocks/>
            <a:endCxn id="12" idx="1"/>
          </p:cNvCxnSpPr>
          <p:nvPr/>
        </p:nvCxnSpPr>
        <p:spPr>
          <a:xfrm rot="5400000" flipH="1" flipV="1">
            <a:off x="5536985" y="4179842"/>
            <a:ext cx="48652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54F4ABE9-6617-3C42-AAB3-B6ED663BCD5D}"/>
              </a:ext>
            </a:extLst>
          </p:cNvPr>
          <p:cNvCxnSpPr>
            <a:cxnSpLocks/>
            <a:endCxn id="13" idx="1"/>
          </p:cNvCxnSpPr>
          <p:nvPr/>
        </p:nvCxnSpPr>
        <p:spPr>
          <a:xfrm rot="16200000" flipH="1">
            <a:off x="5420963" y="4782390"/>
            <a:ext cx="71856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95478A48-0988-0C4C-BB5C-D59898FDD60D}"/>
              </a:ext>
            </a:extLst>
          </p:cNvPr>
          <p:cNvCxnSpPr>
            <a:cxnSpLocks/>
            <a:stCxn id="12" idx="3"/>
            <a:endCxn id="14" idx="1"/>
          </p:cNvCxnSpPr>
          <p:nvPr/>
        </p:nvCxnSpPr>
        <p:spPr>
          <a:xfrm>
            <a:off x="7297506" y="4024104"/>
            <a:ext cx="258024" cy="557024"/>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5D9389DC-77C9-A54D-A463-D27959F81CBE}"/>
              </a:ext>
            </a:extLst>
          </p:cNvPr>
          <p:cNvCxnSpPr>
            <a:cxnSpLocks/>
            <a:stCxn id="13" idx="3"/>
            <a:endCxn id="14" idx="1"/>
          </p:cNvCxnSpPr>
          <p:nvPr/>
        </p:nvCxnSpPr>
        <p:spPr>
          <a:xfrm flipV="1">
            <a:off x="7297504" y="4581128"/>
            <a:ext cx="258026" cy="64807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7E51A08-63EB-304C-B80B-06733E40E14A}"/>
              </a:ext>
            </a:extLst>
          </p:cNvPr>
          <p:cNvSpPr txBox="1"/>
          <p:nvPr/>
        </p:nvSpPr>
        <p:spPr>
          <a:xfrm>
            <a:off x="4626072" y="2410888"/>
            <a:ext cx="1170064" cy="830997"/>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Application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3" name="TextBox 72">
            <a:extLst>
              <a:ext uri="{FF2B5EF4-FFF2-40B4-BE49-F238E27FC236}">
                <a16:creationId xmlns:a16="http://schemas.microsoft.com/office/drawing/2014/main" id="{C37AFA2C-95C5-344A-879B-913EB7A26E44}"/>
              </a:ext>
            </a:extLst>
          </p:cNvPr>
          <p:cNvSpPr txBox="1"/>
          <p:nvPr/>
        </p:nvSpPr>
        <p:spPr>
          <a:xfrm>
            <a:off x="4468192" y="4428401"/>
            <a:ext cx="1247137"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Components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4" name="Footer Placeholder 4">
            <a:extLst>
              <a:ext uri="{FF2B5EF4-FFF2-40B4-BE49-F238E27FC236}">
                <a16:creationId xmlns:a16="http://schemas.microsoft.com/office/drawing/2014/main" id="{C03148E9-12B2-1C4B-AD87-BCA713BAF03E}"/>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124165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C8EB-DFAA-EA46-839D-6313D196307E}"/>
              </a:ext>
            </a:extLst>
          </p:cNvPr>
          <p:cNvSpPr>
            <a:spLocks noGrp="1"/>
          </p:cNvSpPr>
          <p:nvPr>
            <p:ph type="title"/>
          </p:nvPr>
        </p:nvSpPr>
        <p:spPr/>
        <p:txBody>
          <a:bodyPr/>
          <a:lstStyle/>
          <a:p>
            <a:r>
              <a:rPr lang="en-US" dirty="0">
                <a:solidFill>
                  <a:schemeClr val="tx2"/>
                </a:solidFill>
              </a:rPr>
              <a:t>Prototype development</a:t>
            </a:r>
          </a:p>
        </p:txBody>
      </p:sp>
      <p:sp>
        <p:nvSpPr>
          <p:cNvPr id="4" name="Slide Number Placeholder 3">
            <a:extLst>
              <a:ext uri="{FF2B5EF4-FFF2-40B4-BE49-F238E27FC236}">
                <a16:creationId xmlns:a16="http://schemas.microsoft.com/office/drawing/2014/main" id="{51765FD7-A331-5C4F-9F7E-77034FF91AFC}"/>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6" name="Rounded Rectangle 5">
            <a:extLst>
              <a:ext uri="{FF2B5EF4-FFF2-40B4-BE49-F238E27FC236}">
                <a16:creationId xmlns:a16="http://schemas.microsoft.com/office/drawing/2014/main" id="{27B3BDE1-A50C-2240-B930-97A6069B5C27}"/>
              </a:ext>
            </a:extLst>
          </p:cNvPr>
          <p:cNvSpPr>
            <a:spLocks noChangeArrowheads="1"/>
          </p:cNvSpPr>
          <p:nvPr/>
        </p:nvSpPr>
        <p:spPr bwMode="auto">
          <a:xfrm>
            <a:off x="291560"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latin typeface="+mn-lt"/>
                <a:ea typeface="+mn-ea"/>
              </a:rPr>
              <a:t>Establish </a:t>
            </a:r>
            <a:br>
              <a:rPr lang="en-US" sz="2000" dirty="0">
                <a:latin typeface="+mn-lt"/>
                <a:ea typeface="+mn-ea"/>
              </a:rPr>
            </a:br>
            <a:r>
              <a:rPr lang="en-US" sz="2000" dirty="0">
                <a:latin typeface="+mn-lt"/>
                <a:ea typeface="+mn-ea"/>
              </a:rPr>
              <a:t>prototype </a:t>
            </a:r>
            <a:br>
              <a:rPr lang="en-US" sz="2000" dirty="0">
                <a:latin typeface="+mn-lt"/>
                <a:ea typeface="+mn-ea"/>
              </a:rPr>
            </a:br>
            <a:r>
              <a:rPr lang="en-US" sz="2000" dirty="0">
                <a:latin typeface="+mn-lt"/>
                <a:ea typeface="+mn-ea"/>
              </a:rPr>
              <a:t>objectives</a:t>
            </a:r>
          </a:p>
        </p:txBody>
      </p:sp>
      <p:sp>
        <p:nvSpPr>
          <p:cNvPr id="7" name="Rounded Rectangle 6">
            <a:extLst>
              <a:ext uri="{FF2B5EF4-FFF2-40B4-BE49-F238E27FC236}">
                <a16:creationId xmlns:a16="http://schemas.microsoft.com/office/drawing/2014/main" id="{9170B25E-8D0C-4F4A-BED0-5D27F8290CD8}"/>
              </a:ext>
            </a:extLst>
          </p:cNvPr>
          <p:cNvSpPr>
            <a:spLocks noChangeArrowheads="1"/>
          </p:cNvSpPr>
          <p:nvPr/>
        </p:nvSpPr>
        <p:spPr bwMode="auto">
          <a:xfrm>
            <a:off x="2560201"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latin typeface="+mn-lt"/>
                <a:ea typeface="+mn-ea"/>
              </a:rPr>
              <a:t>Define </a:t>
            </a:r>
            <a:br>
              <a:rPr lang="en-US" sz="2000" dirty="0">
                <a:latin typeface="+mn-lt"/>
                <a:ea typeface="+mn-ea"/>
              </a:rPr>
            </a:br>
            <a:r>
              <a:rPr lang="en-US" sz="2000" dirty="0">
                <a:latin typeface="+mn-lt"/>
                <a:ea typeface="+mn-ea"/>
              </a:rPr>
              <a:t>prototype </a:t>
            </a:r>
            <a:br>
              <a:rPr lang="en-US" sz="2000" dirty="0">
                <a:latin typeface="+mn-lt"/>
                <a:ea typeface="+mn-ea"/>
              </a:rPr>
            </a:br>
            <a:r>
              <a:rPr lang="en-US" sz="2000" dirty="0">
                <a:latin typeface="+mn-lt"/>
                <a:ea typeface="+mn-ea"/>
              </a:rPr>
              <a:t>functionality</a:t>
            </a:r>
          </a:p>
        </p:txBody>
      </p:sp>
      <p:sp>
        <p:nvSpPr>
          <p:cNvPr id="8" name="Rounded Rectangle 7">
            <a:extLst>
              <a:ext uri="{FF2B5EF4-FFF2-40B4-BE49-F238E27FC236}">
                <a16:creationId xmlns:a16="http://schemas.microsoft.com/office/drawing/2014/main" id="{C33F4E51-940D-E44C-8562-4D9D0872551D}"/>
              </a:ext>
            </a:extLst>
          </p:cNvPr>
          <p:cNvSpPr>
            <a:spLocks noChangeArrowheads="1"/>
          </p:cNvSpPr>
          <p:nvPr/>
        </p:nvSpPr>
        <p:spPr bwMode="auto">
          <a:xfrm>
            <a:off x="4828842"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latin typeface="+mn-lt"/>
                <a:ea typeface="+mn-ea"/>
              </a:rPr>
              <a:t>Develop</a:t>
            </a:r>
            <a:br>
              <a:rPr lang="en-US" sz="2000" dirty="0">
                <a:latin typeface="+mn-lt"/>
                <a:ea typeface="+mn-ea"/>
              </a:rPr>
            </a:br>
            <a:r>
              <a:rPr lang="en-US" sz="2000" dirty="0">
                <a:latin typeface="+mn-lt"/>
                <a:ea typeface="+mn-ea"/>
              </a:rPr>
              <a:t>prototype</a:t>
            </a:r>
          </a:p>
        </p:txBody>
      </p:sp>
      <p:sp>
        <p:nvSpPr>
          <p:cNvPr id="9" name="Rounded Rectangle 8">
            <a:extLst>
              <a:ext uri="{FF2B5EF4-FFF2-40B4-BE49-F238E27FC236}">
                <a16:creationId xmlns:a16="http://schemas.microsoft.com/office/drawing/2014/main" id="{E7CF0C61-655A-0C4D-9E91-6F9169CEE02D}"/>
              </a:ext>
            </a:extLst>
          </p:cNvPr>
          <p:cNvSpPr>
            <a:spLocks noChangeArrowheads="1"/>
          </p:cNvSpPr>
          <p:nvPr/>
        </p:nvSpPr>
        <p:spPr bwMode="auto">
          <a:xfrm>
            <a:off x="7097484"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latin typeface="+mn-lt"/>
                <a:ea typeface="+mn-ea"/>
              </a:rPr>
              <a:t>Evaluate </a:t>
            </a:r>
            <a:br>
              <a:rPr lang="en-US" sz="2000" dirty="0">
                <a:latin typeface="+mn-lt"/>
                <a:ea typeface="+mn-ea"/>
              </a:rPr>
            </a:br>
            <a:r>
              <a:rPr lang="en-US" sz="2000" dirty="0">
                <a:latin typeface="+mn-lt"/>
                <a:ea typeface="+mn-ea"/>
              </a:rPr>
              <a:t>prototype</a:t>
            </a:r>
          </a:p>
        </p:txBody>
      </p:sp>
      <p:sp>
        <p:nvSpPr>
          <p:cNvPr id="11" name="Rounded Rectangle 10">
            <a:extLst>
              <a:ext uri="{FF2B5EF4-FFF2-40B4-BE49-F238E27FC236}">
                <a16:creationId xmlns:a16="http://schemas.microsoft.com/office/drawing/2014/main" id="{B99CAF95-36AE-0E40-A3B8-0E4F11CE1793}"/>
              </a:ext>
            </a:extLst>
          </p:cNvPr>
          <p:cNvSpPr>
            <a:spLocks noChangeArrowheads="1"/>
          </p:cNvSpPr>
          <p:nvPr/>
        </p:nvSpPr>
        <p:spPr bwMode="auto">
          <a:xfrm>
            <a:off x="395536" y="4221088"/>
            <a:ext cx="1597854"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Prototyping </a:t>
            </a:r>
            <a:br>
              <a:rPr lang="en-US" sz="2000" dirty="0">
                <a:latin typeface="+mn-lt"/>
                <a:ea typeface="+mn-ea"/>
              </a:rPr>
            </a:br>
            <a:r>
              <a:rPr lang="en-US" sz="2000" dirty="0">
                <a:latin typeface="+mn-lt"/>
                <a:ea typeface="+mn-ea"/>
              </a:rPr>
              <a:t>plan</a:t>
            </a:r>
          </a:p>
        </p:txBody>
      </p:sp>
      <p:sp>
        <p:nvSpPr>
          <p:cNvPr id="12" name="Rounded Rectangle 11">
            <a:extLst>
              <a:ext uri="{FF2B5EF4-FFF2-40B4-BE49-F238E27FC236}">
                <a16:creationId xmlns:a16="http://schemas.microsoft.com/office/drawing/2014/main" id="{043F27C1-4019-E74E-B536-8CF869E60EE2}"/>
              </a:ext>
            </a:extLst>
          </p:cNvPr>
          <p:cNvSpPr>
            <a:spLocks noChangeArrowheads="1"/>
          </p:cNvSpPr>
          <p:nvPr/>
        </p:nvSpPr>
        <p:spPr bwMode="auto">
          <a:xfrm>
            <a:off x="2662863" y="4238310"/>
            <a:ext cx="1597854"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Outline </a:t>
            </a:r>
            <a:br>
              <a:rPr lang="en-US" sz="2000" dirty="0">
                <a:latin typeface="+mn-lt"/>
                <a:ea typeface="+mn-ea"/>
              </a:rPr>
            </a:br>
            <a:r>
              <a:rPr lang="en-US" sz="2000" dirty="0">
                <a:latin typeface="+mn-lt"/>
                <a:ea typeface="+mn-ea"/>
              </a:rPr>
              <a:t>definition</a:t>
            </a:r>
          </a:p>
        </p:txBody>
      </p:sp>
      <p:sp>
        <p:nvSpPr>
          <p:cNvPr id="13" name="Rounded Rectangle 12">
            <a:extLst>
              <a:ext uri="{FF2B5EF4-FFF2-40B4-BE49-F238E27FC236}">
                <a16:creationId xmlns:a16="http://schemas.microsoft.com/office/drawing/2014/main" id="{F7E78E2A-5014-1347-B874-726644333660}"/>
              </a:ext>
            </a:extLst>
          </p:cNvPr>
          <p:cNvSpPr>
            <a:spLocks noChangeArrowheads="1"/>
          </p:cNvSpPr>
          <p:nvPr/>
        </p:nvSpPr>
        <p:spPr bwMode="auto">
          <a:xfrm>
            <a:off x="4932040" y="4238310"/>
            <a:ext cx="1597854"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Executable</a:t>
            </a:r>
          </a:p>
          <a:p>
            <a:pPr algn="ctr">
              <a:defRPr/>
            </a:pPr>
            <a:r>
              <a:rPr lang="en-US" sz="2000" dirty="0">
                <a:latin typeface="+mn-lt"/>
                <a:ea typeface="+mn-ea"/>
              </a:rPr>
              <a:t>Prototyping</a:t>
            </a:r>
          </a:p>
        </p:txBody>
      </p:sp>
      <p:sp>
        <p:nvSpPr>
          <p:cNvPr id="14" name="Rounded Rectangle 13">
            <a:extLst>
              <a:ext uri="{FF2B5EF4-FFF2-40B4-BE49-F238E27FC236}">
                <a16:creationId xmlns:a16="http://schemas.microsoft.com/office/drawing/2014/main" id="{E2EAF855-C2FC-9E49-A806-627A2CC503BE}"/>
              </a:ext>
            </a:extLst>
          </p:cNvPr>
          <p:cNvSpPr>
            <a:spLocks noChangeArrowheads="1"/>
          </p:cNvSpPr>
          <p:nvPr/>
        </p:nvSpPr>
        <p:spPr bwMode="auto">
          <a:xfrm>
            <a:off x="7198657" y="4221089"/>
            <a:ext cx="1597854"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Evaluation </a:t>
            </a:r>
            <a:br>
              <a:rPr lang="en-US" sz="2000" dirty="0">
                <a:latin typeface="+mn-lt"/>
                <a:ea typeface="+mn-ea"/>
              </a:rPr>
            </a:br>
            <a:r>
              <a:rPr lang="en-US" sz="2000" dirty="0">
                <a:latin typeface="+mn-lt"/>
                <a:ea typeface="+mn-ea"/>
              </a:rPr>
              <a:t>report</a:t>
            </a:r>
          </a:p>
        </p:txBody>
      </p:sp>
      <p:cxnSp>
        <p:nvCxnSpPr>
          <p:cNvPr id="16" name="Straight Arrow Connector 15">
            <a:extLst>
              <a:ext uri="{FF2B5EF4-FFF2-40B4-BE49-F238E27FC236}">
                <a16:creationId xmlns:a16="http://schemas.microsoft.com/office/drawing/2014/main" id="{0234135F-11C2-8645-80F3-EBC52F420D1E}"/>
              </a:ext>
            </a:extLst>
          </p:cNvPr>
          <p:cNvCxnSpPr>
            <a:cxnSpLocks/>
            <a:stCxn id="6" idx="3"/>
            <a:endCxn id="7" idx="1"/>
          </p:cNvCxnSpPr>
          <p:nvPr/>
        </p:nvCxnSpPr>
        <p:spPr>
          <a:xfrm>
            <a:off x="2091760"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73E71A-7095-DA46-852A-DC4D5ADFDB67}"/>
              </a:ext>
            </a:extLst>
          </p:cNvPr>
          <p:cNvCxnSpPr>
            <a:cxnSpLocks/>
            <a:stCxn id="7" idx="3"/>
            <a:endCxn id="8" idx="1"/>
          </p:cNvCxnSpPr>
          <p:nvPr/>
        </p:nvCxnSpPr>
        <p:spPr>
          <a:xfrm>
            <a:off x="4360401"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7958FC-557C-5043-9091-AE762A683D9A}"/>
              </a:ext>
            </a:extLst>
          </p:cNvPr>
          <p:cNvCxnSpPr>
            <a:cxnSpLocks/>
            <a:endCxn id="9" idx="1"/>
          </p:cNvCxnSpPr>
          <p:nvPr/>
        </p:nvCxnSpPr>
        <p:spPr>
          <a:xfrm>
            <a:off x="6629042" y="3050688"/>
            <a:ext cx="4684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A36BD4-EAC1-E043-9C01-7BA290E5C1AC}"/>
              </a:ext>
            </a:extLst>
          </p:cNvPr>
          <p:cNvCxnSpPr>
            <a:cxnSpLocks/>
            <a:stCxn id="6" idx="2"/>
            <a:endCxn id="11" idx="0"/>
          </p:cNvCxnSpPr>
          <p:nvPr/>
        </p:nvCxnSpPr>
        <p:spPr>
          <a:xfrm>
            <a:off x="1191660" y="3590748"/>
            <a:ext cx="2803" cy="630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385E27A-F2D6-A04D-9C31-EF7041998CC9}"/>
              </a:ext>
            </a:extLst>
          </p:cNvPr>
          <p:cNvCxnSpPr>
            <a:cxnSpLocks/>
            <a:stCxn id="7" idx="2"/>
            <a:endCxn id="12" idx="0"/>
          </p:cNvCxnSpPr>
          <p:nvPr/>
        </p:nvCxnSpPr>
        <p:spPr>
          <a:xfrm>
            <a:off x="3460301" y="3590748"/>
            <a:ext cx="1489"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FAB871B-1B48-0D4E-B809-FCFDE4B0C1FC}"/>
              </a:ext>
            </a:extLst>
          </p:cNvPr>
          <p:cNvCxnSpPr>
            <a:cxnSpLocks/>
            <a:stCxn id="8" idx="2"/>
            <a:endCxn id="13" idx="0"/>
          </p:cNvCxnSpPr>
          <p:nvPr/>
        </p:nvCxnSpPr>
        <p:spPr>
          <a:xfrm>
            <a:off x="5728942" y="3590748"/>
            <a:ext cx="2025"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F7C355-AD30-474E-B22A-145233E5CC15}"/>
              </a:ext>
            </a:extLst>
          </p:cNvPr>
          <p:cNvCxnSpPr>
            <a:cxnSpLocks/>
            <a:stCxn id="9" idx="2"/>
            <a:endCxn id="14" idx="0"/>
          </p:cNvCxnSpPr>
          <p:nvPr/>
        </p:nvCxnSpPr>
        <p:spPr>
          <a:xfrm>
            <a:off x="7997584" y="3590748"/>
            <a:ext cx="0" cy="6303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A2B108A4-A609-4B43-8AA4-FFEE72FFDBD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967235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165A-C8A8-4144-964C-09CAC71154E9}"/>
              </a:ext>
            </a:extLst>
          </p:cNvPr>
          <p:cNvSpPr>
            <a:spLocks noGrp="1"/>
          </p:cNvSpPr>
          <p:nvPr>
            <p:ph type="title"/>
          </p:nvPr>
        </p:nvSpPr>
        <p:spPr/>
        <p:txBody>
          <a:bodyPr/>
          <a:lstStyle/>
          <a:p>
            <a:r>
              <a:rPr lang="en-US" dirty="0">
                <a:solidFill>
                  <a:schemeClr val="tx2"/>
                </a:solidFill>
              </a:rPr>
              <a:t>Incremental delivery</a:t>
            </a:r>
          </a:p>
        </p:txBody>
      </p:sp>
      <p:sp>
        <p:nvSpPr>
          <p:cNvPr id="4" name="Slide Number Placeholder 3">
            <a:extLst>
              <a:ext uri="{FF2B5EF4-FFF2-40B4-BE49-F238E27FC236}">
                <a16:creationId xmlns:a16="http://schemas.microsoft.com/office/drawing/2014/main" id="{82E61102-9D09-4C4D-8287-F46DD4FD2AED}"/>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6" name="Rounded Rectangle 5">
            <a:extLst>
              <a:ext uri="{FF2B5EF4-FFF2-40B4-BE49-F238E27FC236}">
                <a16:creationId xmlns:a16="http://schemas.microsoft.com/office/drawing/2014/main" id="{6D9C77AE-1AD0-3141-8C2E-7DC97308A634}"/>
              </a:ext>
            </a:extLst>
          </p:cNvPr>
          <p:cNvSpPr>
            <a:spLocks noChangeArrowheads="1"/>
          </p:cNvSpPr>
          <p:nvPr/>
        </p:nvSpPr>
        <p:spPr bwMode="auto">
          <a:xfrm>
            <a:off x="107504"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Define </a:t>
            </a:r>
            <a:br>
              <a:rPr lang="en-US" dirty="0">
                <a:latin typeface="+mn-lt"/>
                <a:ea typeface="+mn-ea"/>
              </a:rPr>
            </a:br>
            <a:r>
              <a:rPr lang="en-US" dirty="0">
                <a:latin typeface="+mn-lt"/>
                <a:ea typeface="+mn-ea"/>
              </a:rPr>
              <a:t>outline </a:t>
            </a:r>
            <a:br>
              <a:rPr lang="en-US" dirty="0">
                <a:latin typeface="+mn-lt"/>
                <a:ea typeface="+mn-ea"/>
              </a:rPr>
            </a:br>
            <a:r>
              <a:rPr lang="en-US" dirty="0">
                <a:latin typeface="+mn-lt"/>
                <a:ea typeface="+mn-ea"/>
              </a:rPr>
              <a:t>requirements</a:t>
            </a:r>
          </a:p>
        </p:txBody>
      </p:sp>
      <p:sp>
        <p:nvSpPr>
          <p:cNvPr id="7" name="Rounded Rectangle 6">
            <a:extLst>
              <a:ext uri="{FF2B5EF4-FFF2-40B4-BE49-F238E27FC236}">
                <a16:creationId xmlns:a16="http://schemas.microsoft.com/office/drawing/2014/main" id="{27FB6AC7-FDAC-494F-A07C-A4D6187D264A}"/>
              </a:ext>
            </a:extLst>
          </p:cNvPr>
          <p:cNvSpPr>
            <a:spLocks noChangeArrowheads="1"/>
          </p:cNvSpPr>
          <p:nvPr/>
        </p:nvSpPr>
        <p:spPr bwMode="auto">
          <a:xfrm>
            <a:off x="6876256" y="5432391"/>
            <a:ext cx="1597854"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latin typeface="+mn-lt"/>
                <a:ea typeface="+mn-ea"/>
              </a:rPr>
              <a:t>Final </a:t>
            </a:r>
            <a:br>
              <a:rPr lang="en-US" sz="2000" dirty="0">
                <a:latin typeface="+mn-lt"/>
                <a:ea typeface="+mn-ea"/>
              </a:rPr>
            </a:br>
            <a:r>
              <a:rPr lang="en-US" sz="2000" dirty="0">
                <a:latin typeface="+mn-lt"/>
                <a:ea typeface="+mn-ea"/>
              </a:rPr>
              <a:t>system</a:t>
            </a:r>
          </a:p>
        </p:txBody>
      </p:sp>
      <p:cxnSp>
        <p:nvCxnSpPr>
          <p:cNvPr id="8" name="Straight Arrow Connector 7">
            <a:extLst>
              <a:ext uri="{FF2B5EF4-FFF2-40B4-BE49-F238E27FC236}">
                <a16:creationId xmlns:a16="http://schemas.microsoft.com/office/drawing/2014/main" id="{4C4CECFD-FCC3-BB48-B8E9-B7CB281BE9D9}"/>
              </a:ext>
            </a:extLst>
          </p:cNvPr>
          <p:cNvCxnSpPr>
            <a:cxnSpLocks/>
            <a:stCxn id="6" idx="3"/>
            <a:endCxn id="13" idx="1"/>
          </p:cNvCxnSpPr>
          <p:nvPr/>
        </p:nvCxnSpPr>
        <p:spPr>
          <a:xfrm>
            <a:off x="1907704"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655AA6D1-AE3A-C64B-BA25-C147325B4D64}"/>
              </a:ext>
            </a:extLst>
          </p:cNvPr>
          <p:cNvSpPr>
            <a:spLocks noChangeArrowheads="1"/>
          </p:cNvSpPr>
          <p:nvPr/>
        </p:nvSpPr>
        <p:spPr bwMode="auto">
          <a:xfrm>
            <a:off x="2333532"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Assign </a:t>
            </a:r>
            <a:br>
              <a:rPr lang="en-US" dirty="0">
                <a:latin typeface="+mn-lt"/>
                <a:ea typeface="+mn-ea"/>
              </a:rPr>
            </a:br>
            <a:r>
              <a:rPr lang="en-US" dirty="0">
                <a:latin typeface="+mn-lt"/>
                <a:ea typeface="+mn-ea"/>
              </a:rPr>
              <a:t>requirements </a:t>
            </a:r>
            <a:br>
              <a:rPr lang="en-US" dirty="0">
                <a:latin typeface="+mn-lt"/>
                <a:ea typeface="+mn-ea"/>
              </a:rPr>
            </a:br>
            <a:r>
              <a:rPr lang="en-US" dirty="0">
                <a:latin typeface="+mn-lt"/>
                <a:ea typeface="+mn-ea"/>
              </a:rPr>
              <a:t>to increments </a:t>
            </a:r>
          </a:p>
        </p:txBody>
      </p:sp>
      <p:sp>
        <p:nvSpPr>
          <p:cNvPr id="14" name="Rounded Rectangle 13">
            <a:extLst>
              <a:ext uri="{FF2B5EF4-FFF2-40B4-BE49-F238E27FC236}">
                <a16:creationId xmlns:a16="http://schemas.microsoft.com/office/drawing/2014/main" id="{DE387A14-1BD6-1044-AE14-01B2E597E949}"/>
              </a:ext>
            </a:extLst>
          </p:cNvPr>
          <p:cNvSpPr>
            <a:spLocks noChangeArrowheads="1"/>
          </p:cNvSpPr>
          <p:nvPr/>
        </p:nvSpPr>
        <p:spPr bwMode="auto">
          <a:xfrm>
            <a:off x="4559560"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Design </a:t>
            </a:r>
            <a:br>
              <a:rPr lang="en-US" dirty="0">
                <a:latin typeface="+mn-lt"/>
                <a:ea typeface="+mn-ea"/>
              </a:rPr>
            </a:br>
            <a:r>
              <a:rPr lang="en-US" dirty="0">
                <a:latin typeface="+mn-lt"/>
                <a:ea typeface="+mn-ea"/>
              </a:rPr>
              <a:t>system </a:t>
            </a:r>
            <a:br>
              <a:rPr lang="en-US" dirty="0">
                <a:latin typeface="+mn-lt"/>
                <a:ea typeface="+mn-ea"/>
              </a:rPr>
            </a:br>
            <a:r>
              <a:rPr lang="en-US" dirty="0">
                <a:latin typeface="+mn-lt"/>
                <a:ea typeface="+mn-ea"/>
              </a:rPr>
              <a:t>architecture</a:t>
            </a:r>
          </a:p>
        </p:txBody>
      </p:sp>
      <p:sp>
        <p:nvSpPr>
          <p:cNvPr id="15" name="Rounded Rectangle 14">
            <a:extLst>
              <a:ext uri="{FF2B5EF4-FFF2-40B4-BE49-F238E27FC236}">
                <a16:creationId xmlns:a16="http://schemas.microsoft.com/office/drawing/2014/main" id="{0DBD2892-83DE-F94A-98C4-8E32C1D674DE}"/>
              </a:ext>
            </a:extLst>
          </p:cNvPr>
          <p:cNvSpPr>
            <a:spLocks noChangeArrowheads="1"/>
          </p:cNvSpPr>
          <p:nvPr/>
        </p:nvSpPr>
        <p:spPr bwMode="auto">
          <a:xfrm>
            <a:off x="6785588"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Develop </a:t>
            </a:r>
            <a:br>
              <a:rPr lang="en-US" dirty="0">
                <a:latin typeface="+mn-lt"/>
                <a:ea typeface="+mn-ea"/>
              </a:rPr>
            </a:br>
            <a:r>
              <a:rPr lang="en-US" dirty="0">
                <a:latin typeface="+mn-lt"/>
                <a:ea typeface="+mn-ea"/>
              </a:rPr>
              <a:t>system </a:t>
            </a:r>
            <a:br>
              <a:rPr lang="en-US" dirty="0">
                <a:latin typeface="+mn-lt"/>
                <a:ea typeface="+mn-ea"/>
              </a:rPr>
            </a:br>
            <a:r>
              <a:rPr lang="en-US" dirty="0">
                <a:latin typeface="+mn-lt"/>
                <a:ea typeface="+mn-ea"/>
              </a:rPr>
              <a:t>increment</a:t>
            </a:r>
          </a:p>
        </p:txBody>
      </p:sp>
      <p:sp>
        <p:nvSpPr>
          <p:cNvPr id="16" name="Rounded Rectangle 15">
            <a:extLst>
              <a:ext uri="{FF2B5EF4-FFF2-40B4-BE49-F238E27FC236}">
                <a16:creationId xmlns:a16="http://schemas.microsoft.com/office/drawing/2014/main" id="{95470734-A8EA-344E-B8CD-A3B51DB7D8F0}"/>
              </a:ext>
            </a:extLst>
          </p:cNvPr>
          <p:cNvSpPr>
            <a:spLocks noChangeArrowheads="1"/>
          </p:cNvSpPr>
          <p:nvPr/>
        </p:nvSpPr>
        <p:spPr bwMode="auto">
          <a:xfrm>
            <a:off x="10750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Validate</a:t>
            </a:r>
            <a:br>
              <a:rPr lang="en-US" dirty="0">
                <a:latin typeface="+mn-lt"/>
                <a:ea typeface="+mn-ea"/>
              </a:rPr>
            </a:br>
            <a:r>
              <a:rPr lang="en-US" dirty="0">
                <a:latin typeface="+mn-lt"/>
                <a:ea typeface="+mn-ea"/>
              </a:rPr>
              <a:t>increment</a:t>
            </a:r>
          </a:p>
        </p:txBody>
      </p:sp>
      <p:sp>
        <p:nvSpPr>
          <p:cNvPr id="17" name="Rounded Rectangle 16">
            <a:extLst>
              <a:ext uri="{FF2B5EF4-FFF2-40B4-BE49-F238E27FC236}">
                <a16:creationId xmlns:a16="http://schemas.microsoft.com/office/drawing/2014/main" id="{41274581-5F7F-7D48-AECB-BF0F6AD67D8B}"/>
              </a:ext>
            </a:extLst>
          </p:cNvPr>
          <p:cNvSpPr>
            <a:spLocks noChangeArrowheads="1"/>
          </p:cNvSpPr>
          <p:nvPr/>
        </p:nvSpPr>
        <p:spPr bwMode="auto">
          <a:xfrm>
            <a:off x="2333151"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Integrate</a:t>
            </a:r>
            <a:br>
              <a:rPr lang="en-US" dirty="0">
                <a:latin typeface="+mn-lt"/>
                <a:ea typeface="+mn-ea"/>
              </a:rPr>
            </a:br>
            <a:r>
              <a:rPr lang="en-US" dirty="0">
                <a:latin typeface="+mn-lt"/>
                <a:ea typeface="+mn-ea"/>
              </a:rPr>
              <a:t>increment</a:t>
            </a:r>
          </a:p>
        </p:txBody>
      </p:sp>
      <p:sp>
        <p:nvSpPr>
          <p:cNvPr id="18" name="Rounded Rectangle 17">
            <a:extLst>
              <a:ext uri="{FF2B5EF4-FFF2-40B4-BE49-F238E27FC236}">
                <a16:creationId xmlns:a16="http://schemas.microsoft.com/office/drawing/2014/main" id="{26D92341-0AFB-194B-B0E3-FBB68D98F278}"/>
              </a:ext>
            </a:extLst>
          </p:cNvPr>
          <p:cNvSpPr>
            <a:spLocks noChangeArrowheads="1"/>
          </p:cNvSpPr>
          <p:nvPr/>
        </p:nvSpPr>
        <p:spPr bwMode="auto">
          <a:xfrm>
            <a:off x="4558798"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Validate</a:t>
            </a:r>
            <a:br>
              <a:rPr lang="en-US" dirty="0">
                <a:latin typeface="+mn-lt"/>
                <a:ea typeface="+mn-ea"/>
              </a:rPr>
            </a:br>
            <a:r>
              <a:rPr lang="en-US" dirty="0">
                <a:latin typeface="+mn-lt"/>
                <a:ea typeface="+mn-ea"/>
              </a:rPr>
              <a:t>system</a:t>
            </a:r>
          </a:p>
        </p:txBody>
      </p:sp>
      <p:sp>
        <p:nvSpPr>
          <p:cNvPr id="19" name="Rounded Rectangle 18">
            <a:extLst>
              <a:ext uri="{FF2B5EF4-FFF2-40B4-BE49-F238E27FC236}">
                <a16:creationId xmlns:a16="http://schemas.microsoft.com/office/drawing/2014/main" id="{C4E85CB2-B62C-DC48-9E28-02C6EC3DEF89}"/>
              </a:ext>
            </a:extLst>
          </p:cNvPr>
          <p:cNvSpPr>
            <a:spLocks noChangeArrowheads="1"/>
          </p:cNvSpPr>
          <p:nvPr/>
        </p:nvSpPr>
        <p:spPr bwMode="auto">
          <a:xfrm>
            <a:off x="678444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latin typeface="+mn-lt"/>
                <a:ea typeface="+mn-ea"/>
              </a:rPr>
              <a:t>Deploy </a:t>
            </a:r>
            <a:br>
              <a:rPr lang="en-US" dirty="0">
                <a:latin typeface="+mn-lt"/>
                <a:ea typeface="+mn-ea"/>
              </a:rPr>
            </a:br>
            <a:r>
              <a:rPr lang="en-US" dirty="0">
                <a:latin typeface="+mn-lt"/>
                <a:ea typeface="+mn-ea"/>
              </a:rPr>
              <a:t>increment</a:t>
            </a:r>
          </a:p>
        </p:txBody>
      </p:sp>
      <p:sp>
        <p:nvSpPr>
          <p:cNvPr id="20" name="TextBox 19">
            <a:extLst>
              <a:ext uri="{FF2B5EF4-FFF2-40B4-BE49-F238E27FC236}">
                <a16:creationId xmlns:a16="http://schemas.microsoft.com/office/drawing/2014/main" id="{CDDD018D-6A24-0149-AA81-8B0DBE4C646F}"/>
              </a:ext>
            </a:extLst>
          </p:cNvPr>
          <p:cNvSpPr txBox="1"/>
          <p:nvPr/>
        </p:nvSpPr>
        <p:spPr>
          <a:xfrm>
            <a:off x="7812360" y="4826546"/>
            <a:ext cx="1107804"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complete ?</a:t>
            </a:r>
          </a:p>
        </p:txBody>
      </p:sp>
      <p:sp>
        <p:nvSpPr>
          <p:cNvPr id="21" name="TextBox 20">
            <a:extLst>
              <a:ext uri="{FF2B5EF4-FFF2-40B4-BE49-F238E27FC236}">
                <a16:creationId xmlns:a16="http://schemas.microsoft.com/office/drawing/2014/main" id="{3C0374B7-FC61-9944-B699-B93C8E605527}"/>
              </a:ext>
            </a:extLst>
          </p:cNvPr>
          <p:cNvSpPr txBox="1"/>
          <p:nvPr/>
        </p:nvSpPr>
        <p:spPr>
          <a:xfrm>
            <a:off x="7748780" y="3068960"/>
            <a:ext cx="1261692"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incomplete ?</a:t>
            </a:r>
          </a:p>
        </p:txBody>
      </p:sp>
      <p:cxnSp>
        <p:nvCxnSpPr>
          <p:cNvPr id="23" name="Straight Arrow Connector 22">
            <a:extLst>
              <a:ext uri="{FF2B5EF4-FFF2-40B4-BE49-F238E27FC236}">
                <a16:creationId xmlns:a16="http://schemas.microsoft.com/office/drawing/2014/main" id="{34F01C19-E511-0C4C-B6D7-5CC6F2B594E2}"/>
              </a:ext>
            </a:extLst>
          </p:cNvPr>
          <p:cNvCxnSpPr>
            <a:cxnSpLocks/>
          </p:cNvCxnSpPr>
          <p:nvPr/>
        </p:nvCxnSpPr>
        <p:spPr>
          <a:xfrm>
            <a:off x="4132970"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0D35F75-3D11-494D-ADE1-7AE5E59AA688}"/>
              </a:ext>
            </a:extLst>
          </p:cNvPr>
          <p:cNvCxnSpPr>
            <a:cxnSpLocks/>
          </p:cNvCxnSpPr>
          <p:nvPr/>
        </p:nvCxnSpPr>
        <p:spPr>
          <a:xfrm>
            <a:off x="6358616"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C38885-E283-5942-9A3B-67231BF554FF}"/>
              </a:ext>
            </a:extLst>
          </p:cNvPr>
          <p:cNvCxnSpPr>
            <a:cxnSpLocks/>
          </p:cNvCxnSpPr>
          <p:nvPr/>
        </p:nvCxnSpPr>
        <p:spPr>
          <a:xfrm>
            <a:off x="1921118"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06CF9A-DD32-AE4E-B9B3-C509CC3ABC1A}"/>
              </a:ext>
            </a:extLst>
          </p:cNvPr>
          <p:cNvCxnSpPr>
            <a:cxnSpLocks/>
            <a:endCxn id="18" idx="1"/>
          </p:cNvCxnSpPr>
          <p:nvPr/>
        </p:nvCxnSpPr>
        <p:spPr>
          <a:xfrm>
            <a:off x="4113378" y="4271789"/>
            <a:ext cx="4454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64FB7F3-4C45-5148-886F-BE84C8F780CA}"/>
              </a:ext>
            </a:extLst>
          </p:cNvPr>
          <p:cNvCxnSpPr>
            <a:cxnSpLocks/>
          </p:cNvCxnSpPr>
          <p:nvPr/>
        </p:nvCxnSpPr>
        <p:spPr>
          <a:xfrm>
            <a:off x="6383295"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A225D9-D6E4-304F-88B0-8F1CE798E98E}"/>
              </a:ext>
            </a:extLst>
          </p:cNvPr>
          <p:cNvCxnSpPr>
            <a:cxnSpLocks/>
            <a:stCxn id="19" idx="2"/>
            <a:endCxn id="7" idx="0"/>
          </p:cNvCxnSpPr>
          <p:nvPr/>
        </p:nvCxnSpPr>
        <p:spPr>
          <a:xfrm flipH="1">
            <a:off x="7675183" y="4754538"/>
            <a:ext cx="9361" cy="6778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0295F1-D2F6-094F-9F99-ACA23A569FC8}"/>
              </a:ext>
            </a:extLst>
          </p:cNvPr>
          <p:cNvCxnSpPr>
            <a:cxnSpLocks/>
            <a:stCxn id="19" idx="0"/>
            <a:endCxn id="15" idx="2"/>
          </p:cNvCxnSpPr>
          <p:nvPr/>
        </p:nvCxnSpPr>
        <p:spPr>
          <a:xfrm flipV="1">
            <a:off x="7684544" y="2996952"/>
            <a:ext cx="1144"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13D5059-BE06-7C48-9DF5-784C174634A7}"/>
              </a:ext>
            </a:extLst>
          </p:cNvPr>
          <p:cNvCxnSpPr>
            <a:cxnSpLocks/>
            <a:stCxn id="41" idx="4"/>
            <a:endCxn id="16" idx="0"/>
          </p:cNvCxnSpPr>
          <p:nvPr/>
        </p:nvCxnSpPr>
        <p:spPr>
          <a:xfrm rot="5400000">
            <a:off x="3715371" y="268115"/>
            <a:ext cx="813158" cy="6228692"/>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0D11124-AC9F-D14E-BFE4-27048EC238A7}"/>
              </a:ext>
            </a:extLst>
          </p:cNvPr>
          <p:cNvSpPr/>
          <p:nvPr/>
        </p:nvSpPr>
        <p:spPr>
          <a:xfrm>
            <a:off x="7164288" y="2924944"/>
            <a:ext cx="144016" cy="509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oter Placeholder 4">
            <a:extLst>
              <a:ext uri="{FF2B5EF4-FFF2-40B4-BE49-F238E27FC236}">
                <a16:creationId xmlns:a16="http://schemas.microsoft.com/office/drawing/2014/main" id="{1484ED71-5D6C-444F-B2C4-C2AEE25D442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8385602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CC30-C3EE-4946-9ED3-D164940C1A7F}"/>
              </a:ext>
            </a:extLst>
          </p:cNvPr>
          <p:cNvSpPr>
            <a:spLocks noGrp="1"/>
          </p:cNvSpPr>
          <p:nvPr>
            <p:ph type="title"/>
          </p:nvPr>
        </p:nvSpPr>
        <p:spPr>
          <a:xfrm>
            <a:off x="457200" y="44624"/>
            <a:ext cx="8229600" cy="832605"/>
          </a:xfrm>
        </p:spPr>
        <p:txBody>
          <a:bodyPr/>
          <a:lstStyle/>
          <a:p>
            <a:r>
              <a:rPr lang="en-US" dirty="0">
                <a:solidFill>
                  <a:schemeClr val="tx2"/>
                </a:solidFill>
              </a:rPr>
              <a:t>The process improvement model</a:t>
            </a:r>
          </a:p>
        </p:txBody>
      </p:sp>
      <p:sp>
        <p:nvSpPr>
          <p:cNvPr id="4" name="Slide Number Placeholder 3">
            <a:extLst>
              <a:ext uri="{FF2B5EF4-FFF2-40B4-BE49-F238E27FC236}">
                <a16:creationId xmlns:a16="http://schemas.microsoft.com/office/drawing/2014/main" id="{6EF66D24-A2D5-6C47-88C7-6E3BEDC2E055}"/>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10" name="Arc 9">
            <a:extLst>
              <a:ext uri="{FF2B5EF4-FFF2-40B4-BE49-F238E27FC236}">
                <a16:creationId xmlns:a16="http://schemas.microsoft.com/office/drawing/2014/main" id="{D2796B55-937E-CF42-B0C0-3082E7F37519}"/>
              </a:ext>
            </a:extLst>
          </p:cNvPr>
          <p:cNvSpPr/>
          <p:nvPr/>
        </p:nvSpPr>
        <p:spPr>
          <a:xfrm>
            <a:off x="2213322" y="1745562"/>
            <a:ext cx="5022974" cy="4598793"/>
          </a:xfrm>
          <a:prstGeom prst="arc">
            <a:avLst>
              <a:gd name="adj1" fmla="val 10971759"/>
              <a:gd name="adj2" fmla="val 14778133"/>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FCF2743D-FFE8-BA4C-9287-2FACD1BFEF35}"/>
              </a:ext>
            </a:extLst>
          </p:cNvPr>
          <p:cNvSpPr/>
          <p:nvPr/>
        </p:nvSpPr>
        <p:spPr>
          <a:xfrm>
            <a:off x="2177318" y="1730395"/>
            <a:ext cx="5022974" cy="4598793"/>
          </a:xfrm>
          <a:prstGeom prst="arc">
            <a:avLst>
              <a:gd name="adj1" fmla="val 2484362"/>
              <a:gd name="adj2" fmla="val 8377625"/>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F7B683-4B67-294A-AA5E-EEFE2AF6DA62}"/>
              </a:ext>
            </a:extLst>
          </p:cNvPr>
          <p:cNvSpPr/>
          <p:nvPr/>
        </p:nvSpPr>
        <p:spPr>
          <a:xfrm>
            <a:off x="2177318" y="1730395"/>
            <a:ext cx="5022974" cy="4598793"/>
          </a:xfrm>
          <a:prstGeom prst="arc">
            <a:avLst>
              <a:gd name="adj1" fmla="val 17753740"/>
              <a:gd name="adj2" fmla="val 21490602"/>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3D0A8528-50C0-564D-8A5D-D079E1386126}"/>
              </a:ext>
            </a:extLst>
          </p:cNvPr>
          <p:cNvSpPr/>
          <p:nvPr/>
        </p:nvSpPr>
        <p:spPr>
          <a:xfrm>
            <a:off x="3690894" y="908720"/>
            <a:ext cx="1961226" cy="1743869"/>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Measure</a:t>
            </a:r>
          </a:p>
        </p:txBody>
      </p:sp>
      <p:sp>
        <p:nvSpPr>
          <p:cNvPr id="14" name="Oval 13">
            <a:extLst>
              <a:ext uri="{FF2B5EF4-FFF2-40B4-BE49-F238E27FC236}">
                <a16:creationId xmlns:a16="http://schemas.microsoft.com/office/drawing/2014/main" id="{777A0FEA-7634-914D-9F31-5CC84023C8C0}"/>
              </a:ext>
            </a:extLst>
          </p:cNvPr>
          <p:cNvSpPr/>
          <p:nvPr/>
        </p:nvSpPr>
        <p:spPr>
          <a:xfrm>
            <a:off x="1703858" y="3861048"/>
            <a:ext cx="1961226" cy="1743869"/>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Change</a:t>
            </a:r>
          </a:p>
        </p:txBody>
      </p:sp>
      <p:sp>
        <p:nvSpPr>
          <p:cNvPr id="15" name="Oval 14">
            <a:extLst>
              <a:ext uri="{FF2B5EF4-FFF2-40B4-BE49-F238E27FC236}">
                <a16:creationId xmlns:a16="http://schemas.microsoft.com/office/drawing/2014/main" id="{DF3BCEC3-F301-F346-9C00-B289D9F24E68}"/>
              </a:ext>
            </a:extLst>
          </p:cNvPr>
          <p:cNvSpPr/>
          <p:nvPr/>
        </p:nvSpPr>
        <p:spPr>
          <a:xfrm>
            <a:off x="5779126" y="3861048"/>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Analyze</a:t>
            </a:r>
          </a:p>
        </p:txBody>
      </p:sp>
      <p:sp>
        <p:nvSpPr>
          <p:cNvPr id="16" name="Footer Placeholder 4">
            <a:extLst>
              <a:ext uri="{FF2B5EF4-FFF2-40B4-BE49-F238E27FC236}">
                <a16:creationId xmlns:a16="http://schemas.microsoft.com/office/drawing/2014/main" id="{FDB3B895-EEE5-4B42-993E-35E14470C0A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9950878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59DE-847A-CC40-A2B5-547D84A644F8}"/>
              </a:ext>
            </a:extLst>
          </p:cNvPr>
          <p:cNvSpPr>
            <a:spLocks noGrp="1"/>
          </p:cNvSpPr>
          <p:nvPr>
            <p:ph type="title"/>
          </p:nvPr>
        </p:nvSpPr>
        <p:spPr>
          <a:xfrm>
            <a:off x="457200" y="116632"/>
            <a:ext cx="8229600" cy="936104"/>
          </a:xfrm>
        </p:spPr>
        <p:txBody>
          <a:bodyPr/>
          <a:lstStyle/>
          <a:p>
            <a:r>
              <a:rPr lang="en-US" dirty="0">
                <a:solidFill>
                  <a:schemeClr val="tx2"/>
                </a:solidFill>
              </a:rPr>
              <a:t>Capability maturity levels</a:t>
            </a:r>
          </a:p>
        </p:txBody>
      </p:sp>
      <p:sp>
        <p:nvSpPr>
          <p:cNvPr id="4" name="Slide Number Placeholder 3">
            <a:extLst>
              <a:ext uri="{FF2B5EF4-FFF2-40B4-BE49-F238E27FC236}">
                <a16:creationId xmlns:a16="http://schemas.microsoft.com/office/drawing/2014/main" id="{F9AEBB71-2616-A546-BEF8-B8649046D03E}"/>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7" name="Rounded Rectangle 6">
            <a:extLst>
              <a:ext uri="{FF2B5EF4-FFF2-40B4-BE49-F238E27FC236}">
                <a16:creationId xmlns:a16="http://schemas.microsoft.com/office/drawing/2014/main" id="{7A0C45EB-8C2E-2C42-8881-EE76CB6B061D}"/>
              </a:ext>
            </a:extLst>
          </p:cNvPr>
          <p:cNvSpPr>
            <a:spLocks noChangeArrowheads="1"/>
          </p:cNvSpPr>
          <p:nvPr/>
        </p:nvSpPr>
        <p:spPr bwMode="auto">
          <a:xfrm>
            <a:off x="706016" y="5241477"/>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Level 1</a:t>
            </a:r>
          </a:p>
          <a:p>
            <a:pPr algn="ctr">
              <a:defRPr/>
            </a:pPr>
            <a:r>
              <a:rPr lang="en-US" dirty="0">
                <a:latin typeface="+mn-lt"/>
                <a:ea typeface="+mn-ea"/>
              </a:rPr>
              <a:t>Initial</a:t>
            </a:r>
          </a:p>
        </p:txBody>
      </p:sp>
      <p:sp>
        <p:nvSpPr>
          <p:cNvPr id="8" name="Rounded Rectangle 7">
            <a:extLst>
              <a:ext uri="{FF2B5EF4-FFF2-40B4-BE49-F238E27FC236}">
                <a16:creationId xmlns:a16="http://schemas.microsoft.com/office/drawing/2014/main" id="{E39B2943-8D8E-F94E-A348-1D458A52072D}"/>
              </a:ext>
            </a:extLst>
          </p:cNvPr>
          <p:cNvSpPr>
            <a:spLocks noChangeArrowheads="1"/>
          </p:cNvSpPr>
          <p:nvPr/>
        </p:nvSpPr>
        <p:spPr bwMode="auto">
          <a:xfrm>
            <a:off x="2267744" y="4300388"/>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Level 2</a:t>
            </a:r>
          </a:p>
          <a:p>
            <a:pPr algn="ctr">
              <a:defRPr/>
            </a:pPr>
            <a:r>
              <a:rPr lang="en-US" dirty="0">
                <a:latin typeface="+mn-lt"/>
                <a:ea typeface="+mn-ea"/>
              </a:rPr>
              <a:t>Managed</a:t>
            </a:r>
          </a:p>
        </p:txBody>
      </p:sp>
      <p:sp>
        <p:nvSpPr>
          <p:cNvPr id="9" name="Rounded Rectangle 8">
            <a:extLst>
              <a:ext uri="{FF2B5EF4-FFF2-40B4-BE49-F238E27FC236}">
                <a16:creationId xmlns:a16="http://schemas.microsoft.com/office/drawing/2014/main" id="{B8C310CB-E840-234A-A494-5DB80C28D985}"/>
              </a:ext>
            </a:extLst>
          </p:cNvPr>
          <p:cNvSpPr>
            <a:spLocks noChangeArrowheads="1"/>
          </p:cNvSpPr>
          <p:nvPr/>
        </p:nvSpPr>
        <p:spPr bwMode="auto">
          <a:xfrm>
            <a:off x="3781088" y="3260942"/>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Level 3</a:t>
            </a:r>
          </a:p>
          <a:p>
            <a:pPr algn="ctr">
              <a:defRPr/>
            </a:pPr>
            <a:r>
              <a:rPr lang="en-US" dirty="0">
                <a:latin typeface="+mn-lt"/>
                <a:ea typeface="+mn-ea"/>
              </a:rPr>
              <a:t>Defined</a:t>
            </a:r>
          </a:p>
        </p:txBody>
      </p:sp>
      <p:sp>
        <p:nvSpPr>
          <p:cNvPr id="10" name="Rounded Rectangle 9">
            <a:extLst>
              <a:ext uri="{FF2B5EF4-FFF2-40B4-BE49-F238E27FC236}">
                <a16:creationId xmlns:a16="http://schemas.microsoft.com/office/drawing/2014/main" id="{0EDEB871-2861-4647-AAFD-5C9AC7BE6080}"/>
              </a:ext>
            </a:extLst>
          </p:cNvPr>
          <p:cNvSpPr>
            <a:spLocks noChangeArrowheads="1"/>
          </p:cNvSpPr>
          <p:nvPr/>
        </p:nvSpPr>
        <p:spPr bwMode="auto">
          <a:xfrm>
            <a:off x="5270520" y="2256736"/>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Level 4</a:t>
            </a:r>
          </a:p>
          <a:p>
            <a:pPr algn="ctr">
              <a:defRPr/>
            </a:pPr>
            <a:r>
              <a:rPr lang="en-US" dirty="0">
                <a:latin typeface="+mn-lt"/>
                <a:ea typeface="+mn-ea"/>
              </a:rPr>
              <a:t>Quantitatively</a:t>
            </a:r>
          </a:p>
          <a:p>
            <a:pPr algn="ctr">
              <a:defRPr/>
            </a:pPr>
            <a:r>
              <a:rPr lang="en-US" dirty="0">
                <a:latin typeface="+mn-lt"/>
                <a:ea typeface="+mn-ea"/>
              </a:rPr>
              <a:t>Defined</a:t>
            </a:r>
          </a:p>
        </p:txBody>
      </p:sp>
      <p:sp>
        <p:nvSpPr>
          <p:cNvPr id="11" name="Rounded Rectangle 10">
            <a:extLst>
              <a:ext uri="{FF2B5EF4-FFF2-40B4-BE49-F238E27FC236}">
                <a16:creationId xmlns:a16="http://schemas.microsoft.com/office/drawing/2014/main" id="{E8C7FC03-3BEA-184B-9EFB-08D92B700852}"/>
              </a:ext>
            </a:extLst>
          </p:cNvPr>
          <p:cNvSpPr>
            <a:spLocks noChangeArrowheads="1"/>
          </p:cNvSpPr>
          <p:nvPr/>
        </p:nvSpPr>
        <p:spPr bwMode="auto">
          <a:xfrm>
            <a:off x="6804248" y="1183329"/>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Level 5</a:t>
            </a:r>
          </a:p>
          <a:p>
            <a:pPr algn="ctr">
              <a:defRPr/>
            </a:pPr>
            <a:r>
              <a:rPr lang="en-US" dirty="0">
                <a:latin typeface="+mn-lt"/>
                <a:ea typeface="+mn-ea"/>
              </a:rPr>
              <a:t>Optimizing</a:t>
            </a:r>
          </a:p>
        </p:txBody>
      </p:sp>
      <p:cxnSp>
        <p:nvCxnSpPr>
          <p:cNvPr id="12" name="Elbow Connector 11">
            <a:extLst>
              <a:ext uri="{FF2B5EF4-FFF2-40B4-BE49-F238E27FC236}">
                <a16:creationId xmlns:a16="http://schemas.microsoft.com/office/drawing/2014/main" id="{9B106A9A-5D3A-0A43-B392-74BDE3669D6C}"/>
              </a:ext>
            </a:extLst>
          </p:cNvPr>
          <p:cNvCxnSpPr>
            <a:cxnSpLocks/>
            <a:stCxn id="7" idx="0"/>
            <a:endCxn id="8" idx="1"/>
          </p:cNvCxnSpPr>
          <p:nvPr/>
        </p:nvCxnSpPr>
        <p:spPr>
          <a:xfrm rot="5400000" flipH="1" flipV="1">
            <a:off x="1595756" y="4569489"/>
            <a:ext cx="502329" cy="841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69EA15EF-1E34-6949-8A17-91DE102A00EF}"/>
              </a:ext>
            </a:extLst>
          </p:cNvPr>
          <p:cNvCxnSpPr>
            <a:cxnSpLocks/>
            <a:stCxn id="8" idx="0"/>
            <a:endCxn id="9" idx="1"/>
          </p:cNvCxnSpPr>
          <p:nvPr/>
        </p:nvCxnSpPr>
        <p:spPr>
          <a:xfrm rot="5400000" flipH="1" flipV="1">
            <a:off x="3084113" y="3603413"/>
            <a:ext cx="600686" cy="79326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8BA2A77B-F136-1949-A298-82BCF1301FFA}"/>
              </a:ext>
            </a:extLst>
          </p:cNvPr>
          <p:cNvCxnSpPr>
            <a:cxnSpLocks/>
            <a:stCxn id="9" idx="0"/>
            <a:endCxn id="10" idx="1"/>
          </p:cNvCxnSpPr>
          <p:nvPr/>
        </p:nvCxnSpPr>
        <p:spPr>
          <a:xfrm rot="5400000" flipH="1" flipV="1">
            <a:off x="4603121" y="2593543"/>
            <a:ext cx="565446" cy="76935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50D4A677-4F57-A548-8DA6-9C6F578554E1}"/>
              </a:ext>
            </a:extLst>
          </p:cNvPr>
          <p:cNvCxnSpPr>
            <a:cxnSpLocks/>
            <a:stCxn id="10" idx="0"/>
            <a:endCxn id="11" idx="1"/>
          </p:cNvCxnSpPr>
          <p:nvPr/>
        </p:nvCxnSpPr>
        <p:spPr>
          <a:xfrm rot="5400000" flipH="1" flipV="1">
            <a:off x="6080101" y="1532589"/>
            <a:ext cx="634647" cy="813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9955A00C-B5AA-A043-A004-DE2D69255C9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8147736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539552" y="142925"/>
            <a:ext cx="8388003" cy="1143000"/>
          </a:xfrm>
        </p:spPr>
        <p:txBody>
          <a:bodyPr/>
          <a:lstStyle/>
          <a:p>
            <a:r>
              <a:rPr lang="en-US" dirty="0">
                <a:solidFill>
                  <a:schemeClr val="tx2"/>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3626856" y="2264252"/>
            <a:ext cx="1584176" cy="720080"/>
          </a:xfrm>
          <a:prstGeom prst="roundRect">
            <a:avLst>
              <a:gd name="adj" fmla="val 9274"/>
            </a:avLst>
          </a:prstGeom>
          <a:solidFill>
            <a:schemeClr val="accent3">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1043608"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5888527"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2208208"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5181545"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3491880" y="4437111"/>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2339752" y="4589511"/>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1907401" y="1790649"/>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6474897"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1619672"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2852346" y="2624292"/>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5211032" y="2624292"/>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727202" y="4514601"/>
            <a:ext cx="2589941"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271705" y="1340768"/>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2513341" y="3645024"/>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251520" y="1360835"/>
            <a:ext cx="8568951" cy="2721207"/>
          </a:xfrm>
          <a:prstGeom prst="roundRect">
            <a:avLst>
              <a:gd name="adj" fmla="val 3436"/>
            </a:avLst>
          </a:prstGeom>
          <a:noFill/>
          <a:ln w="38100">
            <a:solidFill>
              <a:schemeClr val="tx2">
                <a:lumMod val="60000"/>
                <a:lumOff val="40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271705" y="4240254"/>
            <a:ext cx="8568951" cy="2279610"/>
          </a:xfrm>
          <a:prstGeom prst="roundRect">
            <a:avLst>
              <a:gd name="adj" fmla="val 3436"/>
            </a:avLst>
          </a:prstGeom>
          <a:noFill/>
          <a:ln w="38100">
            <a:solidFill>
              <a:schemeClr val="accent6">
                <a:lumMod val="75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17184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Tree>
    <p:extLst>
      <p:ext uri="{BB962C8B-B14F-4D97-AF65-F5344CB8AC3E}">
        <p14:creationId xmlns:p14="http://schemas.microsoft.com/office/powerpoint/2010/main" val="23044222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9F37ECD3-CCAA-1C40-8758-B84981FF9F1C}"/>
              </a:ext>
            </a:extLst>
          </p:cNvPr>
          <p:cNvGrpSpPr/>
          <p:nvPr/>
        </p:nvGrpSpPr>
        <p:grpSpPr>
          <a:xfrm>
            <a:off x="4509168" y="-387350"/>
            <a:ext cx="3683833" cy="3700614"/>
            <a:chOff x="8737039" y="-171400"/>
            <a:chExt cx="3683833" cy="3700614"/>
          </a:xfrm>
        </p:grpSpPr>
        <p:sp>
          <p:nvSpPr>
            <p:cNvPr id="47" name="Pie 46">
              <a:extLst>
                <a:ext uri="{FF2B5EF4-FFF2-40B4-BE49-F238E27FC236}">
                  <a16:creationId xmlns:a16="http://schemas.microsoft.com/office/drawing/2014/main" id="{75AD9C5F-2FA2-5647-9B59-833D3800F141}"/>
                </a:ext>
              </a:extLst>
            </p:cNvPr>
            <p:cNvSpPr/>
            <p:nvPr/>
          </p:nvSpPr>
          <p:spPr>
            <a:xfrm>
              <a:off x="8763272" y="-171400"/>
              <a:ext cx="3657600" cy="3657600"/>
            </a:xfrm>
            <a:prstGeom prst="pie">
              <a:avLst>
                <a:gd name="adj1" fmla="val 5398902"/>
                <a:gd name="adj2" fmla="val 10754632"/>
              </a:avLst>
            </a:prstGeom>
            <a:solidFill>
              <a:schemeClr val="accent4">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527CF310-CB38-9E48-837D-D54FAC12DACF}"/>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461F62C-4358-F24A-A140-81197A48A954}"/>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4DEF1F6-8A63-8A4F-8B8A-5B393135090B}"/>
              </a:ext>
            </a:extLst>
          </p:cNvPr>
          <p:cNvGrpSpPr/>
          <p:nvPr/>
        </p:nvGrpSpPr>
        <p:grpSpPr>
          <a:xfrm rot="10800000">
            <a:off x="-191954" y="4192882"/>
            <a:ext cx="3683833" cy="3700614"/>
            <a:chOff x="8737039" y="-171400"/>
            <a:chExt cx="3683833" cy="3700614"/>
          </a:xfrm>
        </p:grpSpPr>
        <p:sp>
          <p:nvSpPr>
            <p:cNvPr id="52" name="Pie 51">
              <a:extLst>
                <a:ext uri="{FF2B5EF4-FFF2-40B4-BE49-F238E27FC236}">
                  <a16:creationId xmlns:a16="http://schemas.microsoft.com/office/drawing/2014/main" id="{DF7035C0-CAAA-814C-A54A-6D0D52E0104C}"/>
                </a:ext>
              </a:extLst>
            </p:cNvPr>
            <p:cNvSpPr/>
            <p:nvPr/>
          </p:nvSpPr>
          <p:spPr>
            <a:xfrm>
              <a:off x="8763272" y="-171400"/>
              <a:ext cx="3657600" cy="3657600"/>
            </a:xfrm>
            <a:prstGeom prst="pie">
              <a:avLst>
                <a:gd name="adj1" fmla="val 5398902"/>
                <a:gd name="adj2" fmla="val 10754632"/>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a:extLst>
                <a:ext uri="{FF2B5EF4-FFF2-40B4-BE49-F238E27FC236}">
                  <a16:creationId xmlns:a16="http://schemas.microsoft.com/office/drawing/2014/main" id="{8FF408E9-486F-2940-AFDE-60039138F3FE}"/>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C51039D-E23B-C341-93DC-696A03E1CFBE}"/>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F5E09A4-EF12-1C4D-ACC5-7480F84A986C}"/>
              </a:ext>
            </a:extLst>
          </p:cNvPr>
          <p:cNvSpPr>
            <a:spLocks noGrp="1"/>
          </p:cNvSpPr>
          <p:nvPr>
            <p:ph type="title"/>
          </p:nvPr>
        </p:nvSpPr>
        <p:spPr>
          <a:xfrm>
            <a:off x="457200" y="116632"/>
            <a:ext cx="8229600" cy="1143000"/>
          </a:xfrm>
        </p:spPr>
        <p:txBody>
          <a:bodyPr/>
          <a:lstStyle/>
          <a:p>
            <a:r>
              <a:rPr lang="en-US" sz="4200" dirty="0">
                <a:solidFill>
                  <a:schemeClr val="tx2"/>
                </a:solidFill>
              </a:rPr>
              <a:t>Uncertainty and Complexity Model </a:t>
            </a:r>
            <a:r>
              <a:rPr lang="en-US" sz="3200" dirty="0">
                <a:solidFill>
                  <a:schemeClr val="tx2"/>
                </a:solidFill>
              </a:rPr>
              <a:t>Inspired by the Stacey Complexity Model</a:t>
            </a:r>
          </a:p>
        </p:txBody>
      </p:sp>
      <p:sp>
        <p:nvSpPr>
          <p:cNvPr id="4" name="Slide Number Placeholder 3">
            <a:extLst>
              <a:ext uri="{FF2B5EF4-FFF2-40B4-BE49-F238E27FC236}">
                <a16:creationId xmlns:a16="http://schemas.microsoft.com/office/drawing/2014/main" id="{9CD91D21-D629-1441-8252-3BF5BFF399BF}"/>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6" name="Footer Placeholder 4">
            <a:extLst>
              <a:ext uri="{FF2B5EF4-FFF2-40B4-BE49-F238E27FC236}">
                <a16:creationId xmlns:a16="http://schemas.microsoft.com/office/drawing/2014/main" id="{11F5495A-298B-9444-99CB-DC4937D9A9AE}"/>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7" name="Straight Arrow Connector 6">
            <a:extLst>
              <a:ext uri="{FF2B5EF4-FFF2-40B4-BE49-F238E27FC236}">
                <a16:creationId xmlns:a16="http://schemas.microsoft.com/office/drawing/2014/main" id="{DD9EA53D-5497-5C4C-BA1E-803F72F187FE}"/>
              </a:ext>
            </a:extLst>
          </p:cNvPr>
          <p:cNvCxnSpPr>
            <a:cxnSpLocks/>
          </p:cNvCxnSpPr>
          <p:nvPr/>
        </p:nvCxnSpPr>
        <p:spPr>
          <a:xfrm>
            <a:off x="1619672"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72D997-DA62-6840-901C-08BC3C7374A1}"/>
              </a:ext>
            </a:extLst>
          </p:cNvPr>
          <p:cNvCxnSpPr>
            <a:cxnSpLocks/>
          </p:cNvCxnSpPr>
          <p:nvPr/>
        </p:nvCxnSpPr>
        <p:spPr>
          <a:xfrm flipV="1">
            <a:off x="1619672" y="1340768"/>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5F349-C209-EB41-B5FD-06E65244C0E1}"/>
              </a:ext>
            </a:extLst>
          </p:cNvPr>
          <p:cNvSpPr txBox="1"/>
          <p:nvPr/>
        </p:nvSpPr>
        <p:spPr>
          <a:xfrm>
            <a:off x="2800695" y="6080932"/>
            <a:ext cx="3219792"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Technical Degree of Uncertainty</a:t>
            </a:r>
          </a:p>
        </p:txBody>
      </p:sp>
      <p:sp>
        <p:nvSpPr>
          <p:cNvPr id="10" name="TextBox 9">
            <a:extLst>
              <a:ext uri="{FF2B5EF4-FFF2-40B4-BE49-F238E27FC236}">
                <a16:creationId xmlns:a16="http://schemas.microsoft.com/office/drawing/2014/main" id="{948ED0E1-AD36-B64F-A9C5-1703657CB1EC}"/>
              </a:ext>
            </a:extLst>
          </p:cNvPr>
          <p:cNvSpPr txBox="1"/>
          <p:nvPr/>
        </p:nvSpPr>
        <p:spPr>
          <a:xfrm rot="16200000">
            <a:off x="-361711" y="3503841"/>
            <a:ext cx="2698559"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Requirements Uncertainty</a:t>
            </a:r>
          </a:p>
        </p:txBody>
      </p:sp>
      <p:sp>
        <p:nvSpPr>
          <p:cNvPr id="11" name="TextBox 10">
            <a:extLst>
              <a:ext uri="{FF2B5EF4-FFF2-40B4-BE49-F238E27FC236}">
                <a16:creationId xmlns:a16="http://schemas.microsoft.com/office/drawing/2014/main" id="{F2477AB8-730B-094B-B653-754163950E29}"/>
              </a:ext>
            </a:extLst>
          </p:cNvPr>
          <p:cNvSpPr txBox="1"/>
          <p:nvPr/>
        </p:nvSpPr>
        <p:spPr>
          <a:xfrm rot="16200000">
            <a:off x="662209" y="4899609"/>
            <a:ext cx="1551580"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2" name="TextBox 11">
            <a:extLst>
              <a:ext uri="{FF2B5EF4-FFF2-40B4-BE49-F238E27FC236}">
                <a16:creationId xmlns:a16="http://schemas.microsoft.com/office/drawing/2014/main" id="{D1D4A10C-C06A-894F-A0B3-2D83ECA17C61}"/>
              </a:ext>
            </a:extLst>
          </p:cNvPr>
          <p:cNvSpPr txBox="1"/>
          <p:nvPr/>
        </p:nvSpPr>
        <p:spPr>
          <a:xfrm rot="16200000">
            <a:off x="630323" y="2033835"/>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sp>
        <p:nvSpPr>
          <p:cNvPr id="13" name="TextBox 12">
            <a:extLst>
              <a:ext uri="{FF2B5EF4-FFF2-40B4-BE49-F238E27FC236}">
                <a16:creationId xmlns:a16="http://schemas.microsoft.com/office/drawing/2014/main" id="{4A885863-C095-B345-9961-66C5D66DB061}"/>
              </a:ext>
            </a:extLst>
          </p:cNvPr>
          <p:cNvSpPr txBox="1"/>
          <p:nvPr/>
        </p:nvSpPr>
        <p:spPr>
          <a:xfrm>
            <a:off x="1638805" y="5805264"/>
            <a:ext cx="15515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4" name="TextBox 13">
            <a:extLst>
              <a:ext uri="{FF2B5EF4-FFF2-40B4-BE49-F238E27FC236}">
                <a16:creationId xmlns:a16="http://schemas.microsoft.com/office/drawing/2014/main" id="{ED7F2E91-D623-E848-A49D-B5046696A63C}"/>
              </a:ext>
            </a:extLst>
          </p:cNvPr>
          <p:cNvSpPr txBox="1"/>
          <p:nvPr/>
        </p:nvSpPr>
        <p:spPr>
          <a:xfrm>
            <a:off x="5582415" y="5788534"/>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cxnSp>
        <p:nvCxnSpPr>
          <p:cNvPr id="19" name="Straight Arrow Connector 18">
            <a:extLst>
              <a:ext uri="{FF2B5EF4-FFF2-40B4-BE49-F238E27FC236}">
                <a16:creationId xmlns:a16="http://schemas.microsoft.com/office/drawing/2014/main" id="{77BC4A47-694A-A541-903F-2FA9C8562BB6}"/>
              </a:ext>
            </a:extLst>
          </p:cNvPr>
          <p:cNvCxnSpPr>
            <a:cxnSpLocks/>
          </p:cNvCxnSpPr>
          <p:nvPr/>
        </p:nvCxnSpPr>
        <p:spPr>
          <a:xfrm>
            <a:off x="1638805" y="1975778"/>
            <a:ext cx="2213115"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ECFBFC-D8AB-FB42-8607-A2888728CA41}"/>
              </a:ext>
            </a:extLst>
          </p:cNvPr>
          <p:cNvCxnSpPr>
            <a:cxnSpLocks/>
          </p:cNvCxnSpPr>
          <p:nvPr/>
        </p:nvCxnSpPr>
        <p:spPr>
          <a:xfrm>
            <a:off x="3851920" y="1975778"/>
            <a:ext cx="0" cy="3812756"/>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507DB1-2234-C341-83D8-DCFC58DF93F8}"/>
              </a:ext>
            </a:extLst>
          </p:cNvPr>
          <p:cNvCxnSpPr>
            <a:cxnSpLocks/>
          </p:cNvCxnSpPr>
          <p:nvPr/>
        </p:nvCxnSpPr>
        <p:spPr>
          <a:xfrm>
            <a:off x="5868144" y="3945884"/>
            <a:ext cx="0" cy="184265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F135BE-8FE0-604A-B42F-F58A72F92BEA}"/>
              </a:ext>
            </a:extLst>
          </p:cNvPr>
          <p:cNvCxnSpPr>
            <a:cxnSpLocks/>
          </p:cNvCxnSpPr>
          <p:nvPr/>
        </p:nvCxnSpPr>
        <p:spPr>
          <a:xfrm>
            <a:off x="1694137" y="3945884"/>
            <a:ext cx="4174007"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011348F4-68DA-464C-991B-AC205E0955CF}"/>
              </a:ext>
            </a:extLst>
          </p:cNvPr>
          <p:cNvSpPr>
            <a:spLocks noChangeArrowheads="1"/>
          </p:cNvSpPr>
          <p:nvPr/>
        </p:nvSpPr>
        <p:spPr bwMode="auto">
          <a:xfrm>
            <a:off x="6804647" y="1886385"/>
            <a:ext cx="1512168" cy="822535"/>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Fundamentally risky</a:t>
            </a:r>
          </a:p>
        </p:txBody>
      </p:sp>
      <p:sp>
        <p:nvSpPr>
          <p:cNvPr id="31" name="Rounded Rectangle 30">
            <a:extLst>
              <a:ext uri="{FF2B5EF4-FFF2-40B4-BE49-F238E27FC236}">
                <a16:creationId xmlns:a16="http://schemas.microsoft.com/office/drawing/2014/main" id="{0C8C9029-5C62-3546-B68C-0FEC5E7277A8}"/>
              </a:ext>
            </a:extLst>
          </p:cNvPr>
          <p:cNvSpPr>
            <a:spLocks noChangeArrowheads="1"/>
          </p:cNvSpPr>
          <p:nvPr/>
        </p:nvSpPr>
        <p:spPr bwMode="auto">
          <a:xfrm>
            <a:off x="6791686" y="3664314"/>
            <a:ext cx="1512168" cy="822535"/>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Adaptive approaches </a:t>
            </a:r>
            <a:br>
              <a:rPr lang="en-US" dirty="0">
                <a:latin typeface="+mn-lt"/>
                <a:ea typeface="+mn-ea"/>
              </a:rPr>
            </a:br>
            <a:r>
              <a:rPr lang="en-US" dirty="0">
                <a:latin typeface="+mn-lt"/>
                <a:ea typeface="+mn-ea"/>
              </a:rPr>
              <a:t>work well here</a:t>
            </a:r>
          </a:p>
        </p:txBody>
      </p:sp>
      <p:sp>
        <p:nvSpPr>
          <p:cNvPr id="32" name="Rounded Rectangle 31">
            <a:extLst>
              <a:ext uri="{FF2B5EF4-FFF2-40B4-BE49-F238E27FC236}">
                <a16:creationId xmlns:a16="http://schemas.microsoft.com/office/drawing/2014/main" id="{8D08DCCD-DC45-EB47-B1DD-6736712ECC2A}"/>
              </a:ext>
            </a:extLst>
          </p:cNvPr>
          <p:cNvSpPr>
            <a:spLocks noChangeArrowheads="1"/>
          </p:cNvSpPr>
          <p:nvPr/>
        </p:nvSpPr>
        <p:spPr bwMode="auto">
          <a:xfrm>
            <a:off x="6804726" y="4786341"/>
            <a:ext cx="1512168" cy="822535"/>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Linear approaches </a:t>
            </a:r>
            <a:br>
              <a:rPr lang="en-US" dirty="0">
                <a:latin typeface="+mn-lt"/>
                <a:ea typeface="+mn-ea"/>
              </a:rPr>
            </a:br>
            <a:r>
              <a:rPr lang="en-US" dirty="0">
                <a:latin typeface="+mn-lt"/>
                <a:ea typeface="+mn-ea"/>
              </a:rPr>
              <a:t>work well here</a:t>
            </a:r>
          </a:p>
        </p:txBody>
      </p:sp>
      <p:cxnSp>
        <p:nvCxnSpPr>
          <p:cNvPr id="33" name="Straight Arrow Connector 32">
            <a:extLst>
              <a:ext uri="{FF2B5EF4-FFF2-40B4-BE49-F238E27FC236}">
                <a16:creationId xmlns:a16="http://schemas.microsoft.com/office/drawing/2014/main" id="{F8572AB5-A43E-E746-9CB4-44EA21BFFBAE}"/>
              </a:ext>
            </a:extLst>
          </p:cNvPr>
          <p:cNvCxnSpPr>
            <a:cxnSpLocks/>
          </p:cNvCxnSpPr>
          <p:nvPr/>
        </p:nvCxnSpPr>
        <p:spPr>
          <a:xfrm>
            <a:off x="2987824" y="5218735"/>
            <a:ext cx="3803862" cy="0"/>
          </a:xfrm>
          <a:prstGeom prst="straightConnector1">
            <a:avLst/>
          </a:prstGeom>
          <a:ln w="38100">
            <a:solidFill>
              <a:schemeClr val="tx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7B6B692-4CE3-F643-849C-B4FEDF0FDF08}"/>
              </a:ext>
            </a:extLst>
          </p:cNvPr>
          <p:cNvCxnSpPr>
            <a:cxnSpLocks/>
            <a:endCxn id="31" idx="1"/>
          </p:cNvCxnSpPr>
          <p:nvPr/>
        </p:nvCxnSpPr>
        <p:spPr>
          <a:xfrm flipV="1">
            <a:off x="4889755" y="4075582"/>
            <a:ext cx="1901931" cy="411268"/>
          </a:xfrm>
          <a:prstGeom prst="straightConnector1">
            <a:avLst/>
          </a:prstGeom>
          <a:ln w="38100">
            <a:solidFill>
              <a:schemeClr val="accent6">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867D47E-8293-C046-8048-1D1E83D3413A}"/>
              </a:ext>
            </a:extLst>
          </p:cNvPr>
          <p:cNvCxnSpPr>
            <a:cxnSpLocks/>
          </p:cNvCxnSpPr>
          <p:nvPr/>
        </p:nvCxnSpPr>
        <p:spPr>
          <a:xfrm>
            <a:off x="5498441" y="3529213"/>
            <a:ext cx="1262595" cy="529639"/>
          </a:xfrm>
          <a:prstGeom prst="straightConnector1">
            <a:avLst/>
          </a:prstGeom>
          <a:ln w="38100">
            <a:solidFill>
              <a:schemeClr val="accent6">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486D597-9109-9B49-A02C-AE476619F385}"/>
              </a:ext>
            </a:extLst>
          </p:cNvPr>
          <p:cNvCxnSpPr>
            <a:cxnSpLocks/>
            <a:endCxn id="30" idx="1"/>
          </p:cNvCxnSpPr>
          <p:nvPr/>
        </p:nvCxnSpPr>
        <p:spPr>
          <a:xfrm>
            <a:off x="6188575" y="2297653"/>
            <a:ext cx="616072" cy="0"/>
          </a:xfrm>
          <a:prstGeom prst="straightConnector1">
            <a:avLst/>
          </a:prstGeom>
          <a:ln w="38100">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681870-C976-E545-BFC5-40DDB588FE38}"/>
              </a:ext>
            </a:extLst>
          </p:cNvPr>
          <p:cNvSpPr txBox="1"/>
          <p:nvPr/>
        </p:nvSpPr>
        <p:spPr>
          <a:xfrm rot="2744007">
            <a:off x="1350447" y="4803456"/>
            <a:ext cx="22157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Simple</a:t>
            </a:r>
          </a:p>
        </p:txBody>
      </p:sp>
      <p:sp>
        <p:nvSpPr>
          <p:cNvPr id="16" name="TextBox 15">
            <a:extLst>
              <a:ext uri="{FF2B5EF4-FFF2-40B4-BE49-F238E27FC236}">
                <a16:creationId xmlns:a16="http://schemas.microsoft.com/office/drawing/2014/main" id="{9EE42BA3-C818-E34C-985C-784AB890D990}"/>
              </a:ext>
            </a:extLst>
          </p:cNvPr>
          <p:cNvSpPr txBox="1"/>
          <p:nvPr/>
        </p:nvSpPr>
        <p:spPr>
          <a:xfrm rot="2744007">
            <a:off x="2343641" y="3825240"/>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Complicated</a:t>
            </a:r>
          </a:p>
        </p:txBody>
      </p:sp>
      <p:sp>
        <p:nvSpPr>
          <p:cNvPr id="17" name="TextBox 16">
            <a:extLst>
              <a:ext uri="{FF2B5EF4-FFF2-40B4-BE49-F238E27FC236}">
                <a16:creationId xmlns:a16="http://schemas.microsoft.com/office/drawing/2014/main" id="{D17098D8-DD2F-904B-9735-E04A8B0C34B0}"/>
              </a:ext>
            </a:extLst>
          </p:cNvPr>
          <p:cNvSpPr txBox="1"/>
          <p:nvPr/>
        </p:nvSpPr>
        <p:spPr>
          <a:xfrm rot="2744007">
            <a:off x="3441317" y="2784498"/>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Complex</a:t>
            </a:r>
          </a:p>
        </p:txBody>
      </p:sp>
      <p:sp>
        <p:nvSpPr>
          <p:cNvPr id="18" name="TextBox 17">
            <a:extLst>
              <a:ext uri="{FF2B5EF4-FFF2-40B4-BE49-F238E27FC236}">
                <a16:creationId xmlns:a16="http://schemas.microsoft.com/office/drawing/2014/main" id="{78DEB68C-877B-AE41-90FA-65F95D16F3D0}"/>
              </a:ext>
            </a:extLst>
          </p:cNvPr>
          <p:cNvSpPr txBox="1"/>
          <p:nvPr/>
        </p:nvSpPr>
        <p:spPr>
          <a:xfrm rot="2744007">
            <a:off x="4731502" y="1972019"/>
            <a:ext cx="1902113"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Chaos</a:t>
            </a:r>
          </a:p>
        </p:txBody>
      </p:sp>
    </p:spTree>
    <p:extLst>
      <p:ext uri="{BB962C8B-B14F-4D97-AF65-F5344CB8AC3E}">
        <p14:creationId xmlns:p14="http://schemas.microsoft.com/office/powerpoint/2010/main" val="42617775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Characteristics of </a:t>
            </a:r>
            <a:br>
              <a:rPr lang="en-US" dirty="0">
                <a:solidFill>
                  <a:schemeClr val="tx2"/>
                </a:solidFill>
              </a:rPr>
            </a:br>
            <a:r>
              <a:rPr lang="en-US" dirty="0">
                <a:solidFill>
                  <a:schemeClr val="tx2"/>
                </a:solidFill>
              </a:rPr>
              <a:t>Four Categories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B1F2407D-DBCE-904D-AC8F-699CA0566722}"/>
              </a:ext>
            </a:extLst>
          </p:cNvPr>
          <p:cNvSpPr>
            <a:spLocks noChangeArrowheads="1"/>
          </p:cNvSpPr>
          <p:nvPr/>
        </p:nvSpPr>
        <p:spPr bwMode="auto">
          <a:xfrm>
            <a:off x="181695" y="2653479"/>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latin typeface="+mn-lt"/>
                <a:ea typeface="+mn-ea"/>
              </a:rPr>
              <a:t>Predictive</a:t>
            </a:r>
          </a:p>
        </p:txBody>
      </p:sp>
      <p:sp>
        <p:nvSpPr>
          <p:cNvPr id="8" name="Rounded Rectangle 7">
            <a:extLst>
              <a:ext uri="{FF2B5EF4-FFF2-40B4-BE49-F238E27FC236}">
                <a16:creationId xmlns:a16="http://schemas.microsoft.com/office/drawing/2014/main" id="{891FB4F6-2AF0-4945-9168-C9C0A72B3985}"/>
              </a:ext>
            </a:extLst>
          </p:cNvPr>
          <p:cNvSpPr>
            <a:spLocks noChangeArrowheads="1"/>
          </p:cNvSpPr>
          <p:nvPr/>
        </p:nvSpPr>
        <p:spPr bwMode="auto">
          <a:xfrm>
            <a:off x="181695" y="3563763"/>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latin typeface="+mn-lt"/>
                <a:ea typeface="+mn-ea"/>
              </a:rPr>
              <a:t>Iterative</a:t>
            </a:r>
          </a:p>
        </p:txBody>
      </p:sp>
      <p:sp>
        <p:nvSpPr>
          <p:cNvPr id="9" name="Rounded Rectangle 8">
            <a:extLst>
              <a:ext uri="{FF2B5EF4-FFF2-40B4-BE49-F238E27FC236}">
                <a16:creationId xmlns:a16="http://schemas.microsoft.com/office/drawing/2014/main" id="{ACB95B05-FAC2-7B43-B950-CC16DB722075}"/>
              </a:ext>
            </a:extLst>
          </p:cNvPr>
          <p:cNvSpPr>
            <a:spLocks noChangeArrowheads="1"/>
          </p:cNvSpPr>
          <p:nvPr/>
        </p:nvSpPr>
        <p:spPr bwMode="auto">
          <a:xfrm>
            <a:off x="181695" y="4484178"/>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latin typeface="+mn-lt"/>
                <a:ea typeface="+mn-ea"/>
              </a:rPr>
              <a:t>Incremental</a:t>
            </a:r>
          </a:p>
        </p:txBody>
      </p:sp>
      <p:sp>
        <p:nvSpPr>
          <p:cNvPr id="10" name="Rounded Rectangle 9">
            <a:extLst>
              <a:ext uri="{FF2B5EF4-FFF2-40B4-BE49-F238E27FC236}">
                <a16:creationId xmlns:a16="http://schemas.microsoft.com/office/drawing/2014/main" id="{2B7E8BFB-F55F-3C4E-993E-AE8C65474C1E}"/>
              </a:ext>
            </a:extLst>
          </p:cNvPr>
          <p:cNvSpPr>
            <a:spLocks noChangeArrowheads="1"/>
          </p:cNvSpPr>
          <p:nvPr/>
        </p:nvSpPr>
        <p:spPr bwMode="auto">
          <a:xfrm>
            <a:off x="181695" y="5420282"/>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latin typeface="+mn-lt"/>
                <a:ea typeface="+mn-ea"/>
              </a:rPr>
              <a:t>Agile</a:t>
            </a:r>
          </a:p>
        </p:txBody>
      </p:sp>
      <p:sp>
        <p:nvSpPr>
          <p:cNvPr id="11" name="Rounded Rectangle 10">
            <a:extLst>
              <a:ext uri="{FF2B5EF4-FFF2-40B4-BE49-F238E27FC236}">
                <a16:creationId xmlns:a16="http://schemas.microsoft.com/office/drawing/2014/main" id="{3159B505-228D-9940-80A8-C53C9C2383BC}"/>
              </a:ext>
            </a:extLst>
          </p:cNvPr>
          <p:cNvSpPr>
            <a:spLocks noChangeArrowheads="1"/>
          </p:cNvSpPr>
          <p:nvPr/>
        </p:nvSpPr>
        <p:spPr bwMode="auto">
          <a:xfrm>
            <a:off x="181695" y="1844824"/>
            <a:ext cx="1759805" cy="648072"/>
          </a:xfrm>
          <a:prstGeom prst="roundRect">
            <a:avLst>
              <a:gd name="adj" fmla="val 0"/>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Approach</a:t>
            </a:r>
          </a:p>
        </p:txBody>
      </p:sp>
      <p:sp>
        <p:nvSpPr>
          <p:cNvPr id="12" name="Rounded Rectangle 11">
            <a:extLst>
              <a:ext uri="{FF2B5EF4-FFF2-40B4-BE49-F238E27FC236}">
                <a16:creationId xmlns:a16="http://schemas.microsoft.com/office/drawing/2014/main" id="{D191ECA2-1FA2-A845-93F3-3215C5F551B1}"/>
              </a:ext>
            </a:extLst>
          </p:cNvPr>
          <p:cNvSpPr>
            <a:spLocks noChangeArrowheads="1"/>
          </p:cNvSpPr>
          <p:nvPr/>
        </p:nvSpPr>
        <p:spPr bwMode="auto">
          <a:xfrm>
            <a:off x="1941948" y="1844824"/>
            <a:ext cx="1759805" cy="648072"/>
          </a:xfrm>
          <a:prstGeom prst="roundRect">
            <a:avLst>
              <a:gd name="adj" fmla="val 0"/>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latin typeface="+mn-lt"/>
                <a:ea typeface="+mn-ea"/>
              </a:rPr>
              <a:t>Requirements</a:t>
            </a:r>
          </a:p>
        </p:txBody>
      </p:sp>
      <p:sp>
        <p:nvSpPr>
          <p:cNvPr id="13" name="Rounded Rectangle 12">
            <a:extLst>
              <a:ext uri="{FF2B5EF4-FFF2-40B4-BE49-F238E27FC236}">
                <a16:creationId xmlns:a16="http://schemas.microsoft.com/office/drawing/2014/main" id="{520784FF-4780-D645-8EEB-84A8F5FEC16F}"/>
              </a:ext>
            </a:extLst>
          </p:cNvPr>
          <p:cNvSpPr>
            <a:spLocks noChangeArrowheads="1"/>
          </p:cNvSpPr>
          <p:nvPr/>
        </p:nvSpPr>
        <p:spPr bwMode="auto">
          <a:xfrm>
            <a:off x="3704384" y="1844824"/>
            <a:ext cx="1759805" cy="648072"/>
          </a:xfrm>
          <a:prstGeom prst="roundRect">
            <a:avLst>
              <a:gd name="adj" fmla="val 0"/>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latin typeface="+mn-lt"/>
                <a:ea typeface="+mn-ea"/>
              </a:rPr>
              <a:t>Activities</a:t>
            </a:r>
          </a:p>
        </p:txBody>
      </p:sp>
      <p:sp>
        <p:nvSpPr>
          <p:cNvPr id="14" name="Rounded Rectangle 13">
            <a:extLst>
              <a:ext uri="{FF2B5EF4-FFF2-40B4-BE49-F238E27FC236}">
                <a16:creationId xmlns:a16="http://schemas.microsoft.com/office/drawing/2014/main" id="{8B287CF2-29C1-9942-97BB-F8D1D3792018}"/>
              </a:ext>
            </a:extLst>
          </p:cNvPr>
          <p:cNvSpPr>
            <a:spLocks noChangeArrowheads="1"/>
          </p:cNvSpPr>
          <p:nvPr/>
        </p:nvSpPr>
        <p:spPr bwMode="auto">
          <a:xfrm>
            <a:off x="5466820" y="1844824"/>
            <a:ext cx="1759805" cy="648072"/>
          </a:xfrm>
          <a:prstGeom prst="roundRect">
            <a:avLst>
              <a:gd name="adj" fmla="val 0"/>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latin typeface="+mn-lt"/>
                <a:ea typeface="+mn-ea"/>
              </a:rPr>
              <a:t>Delivery</a:t>
            </a:r>
          </a:p>
        </p:txBody>
      </p:sp>
      <p:sp>
        <p:nvSpPr>
          <p:cNvPr id="15" name="Rounded Rectangle 14">
            <a:extLst>
              <a:ext uri="{FF2B5EF4-FFF2-40B4-BE49-F238E27FC236}">
                <a16:creationId xmlns:a16="http://schemas.microsoft.com/office/drawing/2014/main" id="{C96B2F01-C01C-9E4B-85DE-D87F2B6403C1}"/>
              </a:ext>
            </a:extLst>
          </p:cNvPr>
          <p:cNvSpPr>
            <a:spLocks noChangeArrowheads="1"/>
          </p:cNvSpPr>
          <p:nvPr/>
        </p:nvSpPr>
        <p:spPr bwMode="auto">
          <a:xfrm>
            <a:off x="7229255" y="1844824"/>
            <a:ext cx="1759805" cy="648072"/>
          </a:xfrm>
          <a:prstGeom prst="roundRect">
            <a:avLst>
              <a:gd name="adj" fmla="val 0"/>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latin typeface="+mn-lt"/>
                <a:ea typeface="+mn-ea"/>
              </a:rPr>
              <a:t>Goal</a:t>
            </a:r>
          </a:p>
        </p:txBody>
      </p:sp>
      <p:sp>
        <p:nvSpPr>
          <p:cNvPr id="16" name="Rounded Rectangle 15">
            <a:extLst>
              <a:ext uri="{FF2B5EF4-FFF2-40B4-BE49-F238E27FC236}">
                <a16:creationId xmlns:a16="http://schemas.microsoft.com/office/drawing/2014/main" id="{67367F70-202F-5541-9B34-22A85CF20402}"/>
              </a:ext>
            </a:extLst>
          </p:cNvPr>
          <p:cNvSpPr>
            <a:spLocks noChangeArrowheads="1"/>
          </p:cNvSpPr>
          <p:nvPr/>
        </p:nvSpPr>
        <p:spPr bwMode="auto">
          <a:xfrm>
            <a:off x="1948099" y="26543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ea typeface="+mn-ea"/>
                <a:cs typeface="Calibri" panose="020F0502020204030204" pitchFamily="34" charset="0"/>
              </a:rPr>
              <a:t>Fixed</a:t>
            </a:r>
          </a:p>
        </p:txBody>
      </p:sp>
      <p:sp>
        <p:nvSpPr>
          <p:cNvPr id="17" name="Rounded Rectangle 16">
            <a:extLst>
              <a:ext uri="{FF2B5EF4-FFF2-40B4-BE49-F238E27FC236}">
                <a16:creationId xmlns:a16="http://schemas.microsoft.com/office/drawing/2014/main" id="{97E7B9E4-5B58-C941-A153-8F2716AF32BD}"/>
              </a:ext>
            </a:extLst>
          </p:cNvPr>
          <p:cNvSpPr>
            <a:spLocks noChangeArrowheads="1"/>
          </p:cNvSpPr>
          <p:nvPr/>
        </p:nvSpPr>
        <p:spPr bwMode="auto">
          <a:xfrm>
            <a:off x="1948099" y="356464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endParaRPr lang="en-US" dirty="0">
              <a:latin typeface="Calibri" panose="020F0502020204030204" pitchFamily="34" charset="0"/>
              <a:ea typeface="+mn-ea"/>
              <a:cs typeface="Calibri" panose="020F0502020204030204" pitchFamily="34" charset="0"/>
            </a:endParaRPr>
          </a:p>
        </p:txBody>
      </p:sp>
      <p:sp>
        <p:nvSpPr>
          <p:cNvPr id="18" name="Rounded Rectangle 17">
            <a:extLst>
              <a:ext uri="{FF2B5EF4-FFF2-40B4-BE49-F238E27FC236}">
                <a16:creationId xmlns:a16="http://schemas.microsoft.com/office/drawing/2014/main" id="{C9A7BDDD-009B-4F43-AB2A-45FD4008BC5B}"/>
              </a:ext>
            </a:extLst>
          </p:cNvPr>
          <p:cNvSpPr>
            <a:spLocks noChangeArrowheads="1"/>
          </p:cNvSpPr>
          <p:nvPr/>
        </p:nvSpPr>
        <p:spPr bwMode="auto">
          <a:xfrm>
            <a:off x="1948099" y="4485057"/>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endParaRPr lang="en-US" dirty="0">
              <a:latin typeface="Calibri" panose="020F0502020204030204" pitchFamily="34" charset="0"/>
              <a:ea typeface="+mn-ea"/>
              <a:cs typeface="Calibri" panose="020F0502020204030204" pitchFamily="34" charset="0"/>
            </a:endParaRPr>
          </a:p>
        </p:txBody>
      </p:sp>
      <p:sp>
        <p:nvSpPr>
          <p:cNvPr id="19" name="Rounded Rectangle 18">
            <a:extLst>
              <a:ext uri="{FF2B5EF4-FFF2-40B4-BE49-F238E27FC236}">
                <a16:creationId xmlns:a16="http://schemas.microsoft.com/office/drawing/2014/main" id="{B81B3532-5C1A-7C49-B79F-903BE14180E1}"/>
              </a:ext>
            </a:extLst>
          </p:cNvPr>
          <p:cNvSpPr>
            <a:spLocks noChangeArrowheads="1"/>
          </p:cNvSpPr>
          <p:nvPr/>
        </p:nvSpPr>
        <p:spPr bwMode="auto">
          <a:xfrm>
            <a:off x="1948099" y="5421161"/>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endParaRPr lang="en-US" dirty="0">
              <a:latin typeface="Calibri" panose="020F0502020204030204" pitchFamily="34" charset="0"/>
              <a:ea typeface="+mn-ea"/>
              <a:cs typeface="Calibri" panose="020F0502020204030204" pitchFamily="34" charset="0"/>
            </a:endParaRPr>
          </a:p>
        </p:txBody>
      </p:sp>
      <p:sp>
        <p:nvSpPr>
          <p:cNvPr id="20" name="Rounded Rectangle 19">
            <a:extLst>
              <a:ext uri="{FF2B5EF4-FFF2-40B4-BE49-F238E27FC236}">
                <a16:creationId xmlns:a16="http://schemas.microsoft.com/office/drawing/2014/main" id="{EE3E7ACA-33AD-DD4E-A073-70F25A5BDD1E}"/>
              </a:ext>
            </a:extLst>
          </p:cNvPr>
          <p:cNvSpPr>
            <a:spLocks noChangeArrowheads="1"/>
          </p:cNvSpPr>
          <p:nvPr/>
        </p:nvSpPr>
        <p:spPr bwMode="auto">
          <a:xfrm>
            <a:off x="3707904" y="26543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ea typeface="+mn-ea"/>
                <a:cs typeface="Calibri" panose="020F0502020204030204" pitchFamily="34" charset="0"/>
              </a:rPr>
              <a:t>Performed once for </a:t>
            </a:r>
            <a:br>
              <a:rPr lang="en-US" sz="1600" dirty="0">
                <a:latin typeface="Calibri" panose="020F0502020204030204" pitchFamily="34" charset="0"/>
                <a:ea typeface="+mn-ea"/>
                <a:cs typeface="Calibri" panose="020F0502020204030204" pitchFamily="34" charset="0"/>
              </a:rPr>
            </a:br>
            <a:r>
              <a:rPr lang="en-US" sz="1600" dirty="0">
                <a:latin typeface="Calibri" panose="020F0502020204030204" pitchFamily="34" charset="0"/>
                <a:ea typeface="+mn-ea"/>
                <a:cs typeface="Calibri" panose="020F0502020204030204" pitchFamily="34" charset="0"/>
              </a:rPr>
              <a:t>the entire project</a:t>
            </a:r>
          </a:p>
        </p:txBody>
      </p:sp>
      <p:sp>
        <p:nvSpPr>
          <p:cNvPr id="21" name="Rounded Rectangle 20">
            <a:extLst>
              <a:ext uri="{FF2B5EF4-FFF2-40B4-BE49-F238E27FC236}">
                <a16:creationId xmlns:a16="http://schemas.microsoft.com/office/drawing/2014/main" id="{F26BE11C-B143-2845-8BF0-418D2C91ADF2}"/>
              </a:ext>
            </a:extLst>
          </p:cNvPr>
          <p:cNvSpPr>
            <a:spLocks noChangeArrowheads="1"/>
          </p:cNvSpPr>
          <p:nvPr/>
        </p:nvSpPr>
        <p:spPr bwMode="auto">
          <a:xfrm>
            <a:off x="3707904" y="356464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ea typeface="+mn-ea"/>
                <a:cs typeface="Calibri" panose="020F0502020204030204" pitchFamily="34" charset="0"/>
              </a:rPr>
              <a:t>Repeated until </a:t>
            </a:r>
            <a:br>
              <a:rPr lang="en-US" sz="1600" dirty="0">
                <a:latin typeface="Calibri" panose="020F0502020204030204" pitchFamily="34" charset="0"/>
                <a:ea typeface="+mn-ea"/>
                <a:cs typeface="Calibri" panose="020F0502020204030204" pitchFamily="34" charset="0"/>
              </a:rPr>
            </a:br>
            <a:r>
              <a:rPr lang="en-US" sz="1600" dirty="0">
                <a:latin typeface="Calibri" panose="020F0502020204030204" pitchFamily="34" charset="0"/>
                <a:ea typeface="+mn-ea"/>
                <a:cs typeface="Calibri" panose="020F0502020204030204" pitchFamily="34" charset="0"/>
              </a:rPr>
              <a:t>correct</a:t>
            </a:r>
          </a:p>
        </p:txBody>
      </p:sp>
      <p:sp>
        <p:nvSpPr>
          <p:cNvPr id="22" name="Rounded Rectangle 21">
            <a:extLst>
              <a:ext uri="{FF2B5EF4-FFF2-40B4-BE49-F238E27FC236}">
                <a16:creationId xmlns:a16="http://schemas.microsoft.com/office/drawing/2014/main" id="{B916BE02-CC5B-934F-B28F-4C5A91B1F320}"/>
              </a:ext>
            </a:extLst>
          </p:cNvPr>
          <p:cNvSpPr>
            <a:spLocks noChangeArrowheads="1"/>
          </p:cNvSpPr>
          <p:nvPr/>
        </p:nvSpPr>
        <p:spPr bwMode="auto">
          <a:xfrm>
            <a:off x="3707904" y="4485057"/>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Performed once for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 given increment</a:t>
            </a:r>
            <a:endParaRPr lang="en-US" sz="1600" dirty="0">
              <a:latin typeface="Calibri" panose="020F0502020204030204" pitchFamily="34" charset="0"/>
              <a:ea typeface="+mn-ea"/>
              <a:cs typeface="Calibri" panose="020F0502020204030204" pitchFamily="34" charset="0"/>
            </a:endParaRPr>
          </a:p>
        </p:txBody>
      </p:sp>
      <p:sp>
        <p:nvSpPr>
          <p:cNvPr id="23" name="Rounded Rectangle 22">
            <a:extLst>
              <a:ext uri="{FF2B5EF4-FFF2-40B4-BE49-F238E27FC236}">
                <a16:creationId xmlns:a16="http://schemas.microsoft.com/office/drawing/2014/main" id="{95D7838F-6609-D24A-A2D6-C8267D771849}"/>
              </a:ext>
            </a:extLst>
          </p:cNvPr>
          <p:cNvSpPr>
            <a:spLocks noChangeArrowheads="1"/>
          </p:cNvSpPr>
          <p:nvPr/>
        </p:nvSpPr>
        <p:spPr bwMode="auto">
          <a:xfrm>
            <a:off x="3707904" y="5421161"/>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Repeated until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correct</a:t>
            </a:r>
          </a:p>
        </p:txBody>
      </p:sp>
      <p:sp>
        <p:nvSpPr>
          <p:cNvPr id="24" name="Rounded Rectangle 23">
            <a:extLst>
              <a:ext uri="{FF2B5EF4-FFF2-40B4-BE49-F238E27FC236}">
                <a16:creationId xmlns:a16="http://schemas.microsoft.com/office/drawing/2014/main" id="{F7680EFB-96E1-6C40-A366-3F13BE3A729B}"/>
              </a:ext>
            </a:extLst>
          </p:cNvPr>
          <p:cNvSpPr>
            <a:spLocks noChangeArrowheads="1"/>
          </p:cNvSpPr>
          <p:nvPr/>
        </p:nvSpPr>
        <p:spPr bwMode="auto">
          <a:xfrm>
            <a:off x="5476491" y="26543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ea typeface="+mn-ea"/>
                <a:cs typeface="Calibri" panose="020F0502020204030204" pitchFamily="34" charset="0"/>
              </a:rPr>
              <a:t>Single delivery</a:t>
            </a:r>
          </a:p>
        </p:txBody>
      </p:sp>
      <p:sp>
        <p:nvSpPr>
          <p:cNvPr id="25" name="Rounded Rectangle 24">
            <a:extLst>
              <a:ext uri="{FF2B5EF4-FFF2-40B4-BE49-F238E27FC236}">
                <a16:creationId xmlns:a16="http://schemas.microsoft.com/office/drawing/2014/main" id="{2D82CD6B-42B6-FC4A-A86D-48E8AEE0F237}"/>
              </a:ext>
            </a:extLst>
          </p:cNvPr>
          <p:cNvSpPr>
            <a:spLocks noChangeArrowheads="1"/>
          </p:cNvSpPr>
          <p:nvPr/>
        </p:nvSpPr>
        <p:spPr bwMode="auto">
          <a:xfrm>
            <a:off x="5476491" y="356464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Single delivery</a:t>
            </a:r>
          </a:p>
        </p:txBody>
      </p:sp>
      <p:sp>
        <p:nvSpPr>
          <p:cNvPr id="26" name="Rounded Rectangle 25">
            <a:extLst>
              <a:ext uri="{FF2B5EF4-FFF2-40B4-BE49-F238E27FC236}">
                <a16:creationId xmlns:a16="http://schemas.microsoft.com/office/drawing/2014/main" id="{F9F04CA7-F49B-584D-8981-75C10FA8CCCA}"/>
              </a:ext>
            </a:extLst>
          </p:cNvPr>
          <p:cNvSpPr>
            <a:spLocks noChangeArrowheads="1"/>
          </p:cNvSpPr>
          <p:nvPr/>
        </p:nvSpPr>
        <p:spPr bwMode="auto">
          <a:xfrm>
            <a:off x="5476491" y="4485057"/>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7" name="Rounded Rectangle 26">
            <a:extLst>
              <a:ext uri="{FF2B5EF4-FFF2-40B4-BE49-F238E27FC236}">
                <a16:creationId xmlns:a16="http://schemas.microsoft.com/office/drawing/2014/main" id="{33223522-3362-2E4F-B4A4-7D7C3388DE72}"/>
              </a:ext>
            </a:extLst>
          </p:cNvPr>
          <p:cNvSpPr>
            <a:spLocks noChangeArrowheads="1"/>
          </p:cNvSpPr>
          <p:nvPr/>
        </p:nvSpPr>
        <p:spPr bwMode="auto">
          <a:xfrm>
            <a:off x="5476491" y="5421161"/>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8" name="Rounded Rectangle 27">
            <a:extLst>
              <a:ext uri="{FF2B5EF4-FFF2-40B4-BE49-F238E27FC236}">
                <a16:creationId xmlns:a16="http://schemas.microsoft.com/office/drawing/2014/main" id="{A98212F1-3813-584A-BF51-3DC556D8020C}"/>
              </a:ext>
            </a:extLst>
          </p:cNvPr>
          <p:cNvSpPr>
            <a:spLocks noChangeArrowheads="1"/>
          </p:cNvSpPr>
          <p:nvPr/>
        </p:nvSpPr>
        <p:spPr bwMode="auto">
          <a:xfrm>
            <a:off x="7226625" y="265347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ea typeface="+mn-ea"/>
                <a:cs typeface="Calibri" panose="020F0502020204030204" pitchFamily="34" charset="0"/>
              </a:rPr>
              <a:t>Manage cost</a:t>
            </a:r>
          </a:p>
        </p:txBody>
      </p:sp>
      <p:sp>
        <p:nvSpPr>
          <p:cNvPr id="29" name="Rounded Rectangle 28">
            <a:extLst>
              <a:ext uri="{FF2B5EF4-FFF2-40B4-BE49-F238E27FC236}">
                <a16:creationId xmlns:a16="http://schemas.microsoft.com/office/drawing/2014/main" id="{EA4178AE-03D1-2540-8CA2-9110E646B4E2}"/>
              </a:ext>
            </a:extLst>
          </p:cNvPr>
          <p:cNvSpPr>
            <a:spLocks noChangeArrowheads="1"/>
          </p:cNvSpPr>
          <p:nvPr/>
        </p:nvSpPr>
        <p:spPr bwMode="auto">
          <a:xfrm>
            <a:off x="7226625" y="356376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ea typeface="+mn-ea"/>
                <a:cs typeface="Calibri" panose="020F0502020204030204" pitchFamily="34" charset="0"/>
              </a:rPr>
              <a:t>Correctness of </a:t>
            </a:r>
            <a:br>
              <a:rPr lang="en-US" dirty="0">
                <a:latin typeface="Calibri" panose="020F0502020204030204" pitchFamily="34" charset="0"/>
                <a:ea typeface="+mn-ea"/>
                <a:cs typeface="Calibri" panose="020F0502020204030204" pitchFamily="34" charset="0"/>
              </a:rPr>
            </a:br>
            <a:r>
              <a:rPr lang="en-US" dirty="0">
                <a:latin typeface="Calibri" panose="020F0502020204030204" pitchFamily="34" charset="0"/>
                <a:ea typeface="+mn-ea"/>
                <a:cs typeface="Calibri" panose="020F0502020204030204" pitchFamily="34" charset="0"/>
              </a:rPr>
              <a:t>solution</a:t>
            </a:r>
          </a:p>
        </p:txBody>
      </p:sp>
      <p:sp>
        <p:nvSpPr>
          <p:cNvPr id="30" name="Rounded Rectangle 29">
            <a:extLst>
              <a:ext uri="{FF2B5EF4-FFF2-40B4-BE49-F238E27FC236}">
                <a16:creationId xmlns:a16="http://schemas.microsoft.com/office/drawing/2014/main" id="{BC58FEBF-4A46-CF48-9FDC-8985B4FC4ED9}"/>
              </a:ext>
            </a:extLst>
          </p:cNvPr>
          <p:cNvSpPr>
            <a:spLocks noChangeArrowheads="1"/>
          </p:cNvSpPr>
          <p:nvPr/>
        </p:nvSpPr>
        <p:spPr bwMode="auto">
          <a:xfrm>
            <a:off x="7226625" y="448417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ea typeface="+mn-ea"/>
                <a:cs typeface="Calibri" panose="020F0502020204030204" pitchFamily="34" charset="0"/>
              </a:rPr>
              <a:t>Speed</a:t>
            </a:r>
          </a:p>
        </p:txBody>
      </p:sp>
      <p:sp>
        <p:nvSpPr>
          <p:cNvPr id="31" name="Rounded Rectangle 30">
            <a:extLst>
              <a:ext uri="{FF2B5EF4-FFF2-40B4-BE49-F238E27FC236}">
                <a16:creationId xmlns:a16="http://schemas.microsoft.com/office/drawing/2014/main" id="{B3D28E23-DF19-3141-8614-9942D8D509E6}"/>
              </a:ext>
            </a:extLst>
          </p:cNvPr>
          <p:cNvSpPr>
            <a:spLocks noChangeArrowheads="1"/>
          </p:cNvSpPr>
          <p:nvPr/>
        </p:nvSpPr>
        <p:spPr bwMode="auto">
          <a:xfrm>
            <a:off x="7226625" y="542028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400" dirty="0">
                <a:latin typeface="Calibri" panose="020F0502020204030204" pitchFamily="34" charset="0"/>
                <a:ea typeface="+mn-ea"/>
                <a:cs typeface="Calibri" panose="020F0502020204030204" pitchFamily="34" charset="0"/>
              </a:rPr>
              <a:t>Customer value via frequent deliveries </a:t>
            </a:r>
            <a:br>
              <a:rPr lang="en-US" sz="1400" dirty="0">
                <a:latin typeface="Calibri" panose="020F0502020204030204" pitchFamily="34" charset="0"/>
                <a:ea typeface="+mn-ea"/>
                <a:cs typeface="Calibri" panose="020F0502020204030204" pitchFamily="34" charset="0"/>
              </a:rPr>
            </a:br>
            <a:r>
              <a:rPr lang="en-US" sz="1400" dirty="0">
                <a:latin typeface="Calibri" panose="020F0502020204030204" pitchFamily="34" charset="0"/>
                <a:ea typeface="+mn-ea"/>
                <a:cs typeface="Calibri" panose="020F0502020204030204" pitchFamily="34" charset="0"/>
              </a:rPr>
              <a:t>and feedback</a:t>
            </a:r>
          </a:p>
        </p:txBody>
      </p:sp>
    </p:spTree>
    <p:extLst>
      <p:ext uri="{BB962C8B-B14F-4D97-AF65-F5344CB8AC3E}">
        <p14:creationId xmlns:p14="http://schemas.microsoft.com/office/powerpoint/2010/main" val="5634088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88640"/>
            <a:ext cx="8229600" cy="864096"/>
          </a:xfrm>
        </p:spPr>
        <p:txBody>
          <a:bodyPr/>
          <a:lstStyle/>
          <a:p>
            <a:r>
              <a:rPr lang="en-US" dirty="0">
                <a:solidFill>
                  <a:schemeClr val="tx2"/>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2195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2195736" y="1340768"/>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5940152" y="5149644"/>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2400800" y="5149644"/>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2339752" y="1710220"/>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6416459" y="1764105"/>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3678053"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236403"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1628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1596809"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2128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7077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4184106" y="1723163"/>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8392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491912"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835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2211530"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931148"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650766"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70383"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555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74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6994550"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0272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467544"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2123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2699792"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a:p>
            <a:pPr algn="ctr">
              <a:defRPr/>
            </a:pPr>
            <a:r>
              <a:rPr lang="en-US" sz="2400" b="1" dirty="0">
                <a:latin typeface="+mn-lt"/>
                <a:ea typeface="+mn-ea"/>
              </a:rPr>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4932040"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7164288"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4355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6588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2987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2784901" y="2719569"/>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5266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5234823" y="2710147"/>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4876829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A Life Cycle of </a:t>
            </a:r>
            <a:br>
              <a:rPr lang="en-US" dirty="0">
                <a:solidFill>
                  <a:schemeClr val="tx2"/>
                </a:solidFill>
              </a:rPr>
            </a:br>
            <a:r>
              <a:rPr lang="en-US" dirty="0">
                <a:solidFill>
                  <a:schemeClr val="tx2"/>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338257" y="2780928"/>
            <a:ext cx="3153623"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ea typeface="+mn-ea"/>
                <a:cs typeface="Calibri" panose="020F0502020204030204" pitchFamily="34" charset="0"/>
              </a:rPr>
              <a:t>Analyze</a:t>
            </a:r>
          </a:p>
          <a:p>
            <a:pPr algn="ctr">
              <a:defRPr/>
            </a:pPr>
            <a:r>
              <a:rPr lang="en-US" sz="2800" b="1" dirty="0">
                <a:latin typeface="Calibri" panose="020F0502020204030204" pitchFamily="34" charset="0"/>
                <a:ea typeface="+mn-ea"/>
                <a:cs typeface="Calibri" panose="020F0502020204030204" pitchFamily="34" charset="0"/>
              </a:rPr>
              <a:t>Design</a:t>
            </a:r>
          </a:p>
          <a:p>
            <a:pPr algn="ctr">
              <a:defRPr/>
            </a:pPr>
            <a:r>
              <a:rPr lang="en-US" sz="2800" b="1" dirty="0">
                <a:latin typeface="Calibri" panose="020F0502020204030204" pitchFamily="34" charset="0"/>
                <a:ea typeface="+mn-ea"/>
                <a:cs typeface="Calibri" panose="020F0502020204030204" pitchFamily="34" charset="0"/>
              </a:rPr>
              <a:t>Build</a:t>
            </a:r>
          </a:p>
          <a:p>
            <a:pPr algn="ctr">
              <a:defRPr/>
            </a:pPr>
            <a:r>
              <a:rPr lang="en-US" sz="2800" b="1" dirty="0">
                <a:latin typeface="Calibri" panose="020F0502020204030204" pitchFamily="34" charset="0"/>
                <a:ea typeface="+mn-ea"/>
                <a:cs typeface="Calibri" panose="020F0502020204030204" pitchFamily="34" charset="0"/>
              </a:rPr>
              <a:t>Test</a:t>
            </a:r>
          </a:p>
          <a:p>
            <a:pPr algn="ctr">
              <a:defRPr/>
            </a:pPr>
            <a:r>
              <a:rPr lang="en-US" sz="2800" b="1" dirty="0">
                <a:latin typeface="Calibri" panose="020F0502020204030204" pitchFamily="34" charset="0"/>
                <a:ea typeface="+mn-ea"/>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4103948" y="2780928"/>
            <a:ext cx="1656184"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6372200" y="2780928"/>
            <a:ext cx="2314600"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3491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5760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0441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16632"/>
            <a:ext cx="8229600" cy="1143000"/>
          </a:xfrm>
        </p:spPr>
        <p:txBody>
          <a:bodyPr/>
          <a:lstStyle/>
          <a:p>
            <a:r>
              <a:rPr lang="en-US" dirty="0">
                <a:solidFill>
                  <a:schemeClr val="tx2"/>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32352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1549690"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277585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4002014"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5228176"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645433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768050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3002635" y="1434041"/>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349165" y="4251149"/>
            <a:ext cx="1455254"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1804418" y="4251149"/>
            <a:ext cx="119821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3002635" y="4251149"/>
            <a:ext cx="1785388"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4788024" y="4251149"/>
            <a:ext cx="107583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5863621" y="4251149"/>
            <a:ext cx="1228659"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7092281" y="4251149"/>
            <a:ext cx="1833710"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3252543" y="3762496"/>
            <a:ext cx="236128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21214242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p:txBody>
          <a:bodyPr/>
          <a:lstStyle/>
          <a:p>
            <a:r>
              <a:rPr lang="en-US" dirty="0"/>
              <a:t>Software products are software systems that include general functionality that is likely to be useful to a wide range of customers. </a:t>
            </a:r>
          </a:p>
          <a:p>
            <a:endParaRPr lang="en-US" dirty="0"/>
          </a:p>
          <a:p>
            <a:r>
              <a:rPr lang="en-US" dirty="0"/>
              <a:t>In product software engineering, the same company is responsible for deciding on the features that should be part of the product and the implementation of these features.</a:t>
            </a:r>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5" name="Footer Placeholder 4">
            <a:extLst>
              <a:ext uri="{FF2B5EF4-FFF2-40B4-BE49-F238E27FC236}">
                <a16:creationId xmlns:a16="http://schemas.microsoft.com/office/drawing/2014/main" id="{9052086A-F6EC-EB4A-8710-B23086C3B09C}"/>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3512738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457200" y="1600200"/>
            <a:ext cx="8229600" cy="4709120"/>
          </a:xfrm>
        </p:spPr>
        <p:txBody>
          <a:bodyPr/>
          <a:lstStyle/>
          <a:p>
            <a:r>
              <a:rPr lang="en-US" dirty="0"/>
              <a:t>Software products may be delivered as stand-alone systems running on the customer’s computers, hybrid systems or service-based systems. </a:t>
            </a:r>
          </a:p>
          <a:p>
            <a:r>
              <a:rPr lang="en-US" dirty="0"/>
              <a:t>In hybrid systems, some features are implemented locally and others are accessed over the Internet.  </a:t>
            </a:r>
          </a:p>
          <a:p>
            <a:r>
              <a:rPr lang="en-US" dirty="0"/>
              <a:t>All product features are remotely accessed in service-based products.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96FFA0A8-4DFC-DA4C-9FD9-9925DEF986E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17747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457200" y="1600200"/>
            <a:ext cx="8229600" cy="4709120"/>
          </a:xfrm>
        </p:spPr>
        <p:txBody>
          <a:bodyPr/>
          <a:lstStyle/>
          <a:p>
            <a:r>
              <a:rPr lang="en-US" dirty="0"/>
              <a:t>A product vision should succinctly describe what is to be developed, who are the target customers for the product and why they should buy the product that you are developing.</a:t>
            </a:r>
          </a:p>
          <a:p>
            <a:r>
              <a:rPr lang="en-US" dirty="0"/>
              <a:t>Domain experience, product experience, customer experience and an experimental software prototype may all contribute to the development of the product vision.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
        <p:nvSpPr>
          <p:cNvPr id="5" name="Footer Placeholder 4">
            <a:extLst>
              <a:ext uri="{FF2B5EF4-FFF2-40B4-BE49-F238E27FC236}">
                <a16:creationId xmlns:a16="http://schemas.microsoft.com/office/drawing/2014/main" id="{A16F19FA-7FA3-124A-9E12-0F605579E2A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0465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dirty="0">
                <a:solidFill>
                  <a:schemeClr val="tx2"/>
                </a:solidFill>
              </a:rPr>
              <a:t>Information Management (MIS)</a:t>
            </a:r>
            <a:br>
              <a:rPr lang="en-US" altLang="zh-TW" dirty="0">
                <a:solidFill>
                  <a:schemeClr val="tx2"/>
                </a:solidFill>
              </a:rPr>
            </a:br>
            <a:r>
              <a:rPr lang="en-US" altLang="zh-TW" dirty="0">
                <a:solidFill>
                  <a:schemeClr val="tx2"/>
                </a:solidFill>
              </a:rPr>
              <a:t>Information Systems</a:t>
            </a:r>
            <a:endParaRPr lang="zh-TW" altLang="en-US" dirty="0">
              <a:solidFill>
                <a:schemeClr val="tx2"/>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13</a:t>
            </a:fld>
            <a:endParaRPr lang="zh-TW" altLang="en-US"/>
          </a:p>
        </p:txBody>
      </p:sp>
      <p:sp>
        <p:nvSpPr>
          <p:cNvPr id="6" name="Footer Placeholder 4"/>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pic>
        <p:nvPicPr>
          <p:cNvPr id="5125" name="Picture Placeholder 10" descr="Fig-1-4_MIS_12e.tif"/>
          <p:cNvPicPr>
            <a:picLocks noChangeAspect="1"/>
          </p:cNvPicPr>
          <p:nvPr/>
        </p:nvPicPr>
        <p:blipFill>
          <a:blip r:embed="rId2">
            <a:extLst>
              <a:ext uri="{28A0092B-C50C-407E-A947-70E740481C1C}">
                <a14:useLocalDpi xmlns:a14="http://schemas.microsoft.com/office/drawing/2010/main" val="0"/>
              </a:ext>
            </a:extLst>
          </a:blip>
          <a:srcRect t="395" b="395"/>
          <a:stretch>
            <a:fillRect/>
          </a:stretch>
        </p:blipFill>
        <p:spPr bwMode="auto">
          <a:xfrm>
            <a:off x="1508085" y="1705694"/>
            <a:ext cx="594423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15230395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457200" y="1600200"/>
            <a:ext cx="8229600" cy="4709120"/>
          </a:xfrm>
        </p:spPr>
        <p:txBody>
          <a:bodyPr/>
          <a:lstStyle/>
          <a:p>
            <a:r>
              <a:rPr lang="en-US" dirty="0"/>
              <a:t>Key responsibilities of product managers are product vision ownership, product roadmap development, creating user stories and the product backlog, customer and acceptance testing and user interface design.</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
        <p:nvSpPr>
          <p:cNvPr id="5" name="Footer Placeholder 4">
            <a:extLst>
              <a:ext uri="{FF2B5EF4-FFF2-40B4-BE49-F238E27FC236}">
                <a16:creationId xmlns:a16="http://schemas.microsoft.com/office/drawing/2014/main" id="{50469899-48A0-C14B-88FD-96C2DE6D095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677977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1ADC-8FA3-7B4F-B2B6-541A14548F6F}"/>
              </a:ext>
            </a:extLst>
          </p:cNvPr>
          <p:cNvSpPr>
            <a:spLocks noGrp="1"/>
          </p:cNvSpPr>
          <p:nvPr>
            <p:ph type="title"/>
          </p:nvPr>
        </p:nvSpPr>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83F78C2-C246-A343-971D-D98CBE7D7DB1}"/>
              </a:ext>
            </a:extLst>
          </p:cNvPr>
          <p:cNvSpPr>
            <a:spLocks noGrp="1"/>
          </p:cNvSpPr>
          <p:nvPr>
            <p:ph idx="1"/>
          </p:nvPr>
        </p:nvSpPr>
        <p:spPr/>
        <p:txBody>
          <a:bodyPr/>
          <a:lstStyle/>
          <a:p>
            <a:r>
              <a:rPr lang="en-US" dirty="0"/>
              <a:t>Product managers work at the interface between the business, the software development team and the product customers. </a:t>
            </a:r>
          </a:p>
          <a:p>
            <a:r>
              <a:rPr lang="en-US" dirty="0"/>
              <a:t>They facilitate communications between these groups.</a:t>
            </a:r>
          </a:p>
          <a:p>
            <a:endParaRPr lang="en-US" dirty="0"/>
          </a:p>
          <a:p>
            <a:endParaRPr lang="en-US" dirty="0"/>
          </a:p>
        </p:txBody>
      </p:sp>
      <p:sp>
        <p:nvSpPr>
          <p:cNvPr id="4" name="Slide Number Placeholder 3">
            <a:extLst>
              <a:ext uri="{FF2B5EF4-FFF2-40B4-BE49-F238E27FC236}">
                <a16:creationId xmlns:a16="http://schemas.microsoft.com/office/drawing/2014/main" id="{0E4DE6AD-CF11-534D-9CDD-CF34698CF72C}"/>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CA57140B-77D6-A949-8F51-21B05FEB214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780914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p:txBody>
          <a:bodyPr/>
          <a:lstStyle/>
          <a:p>
            <a:r>
              <a:rPr lang="en-US" dirty="0"/>
              <a:t>You should always develop a product prototype to refine your own ideas and to demonstrate the planned product features to potential customers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08912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457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457200" y="980728"/>
            <a:ext cx="8229600" cy="5746650"/>
          </a:xfrm>
        </p:spPr>
        <p:txBody>
          <a:bodyPr/>
          <a:lstStyle/>
          <a:p>
            <a:r>
              <a:rPr lang="en-US" altLang="zh-TW" sz="2200" dirty="0"/>
              <a:t>Ian Sommerville (2019), Engineering Software Products: An Introduction to Modern Software Engineering, Pearson.</a:t>
            </a:r>
          </a:p>
          <a:p>
            <a:r>
              <a:rPr lang="en-US" altLang="zh-TW" sz="2200" dirty="0"/>
              <a:t>Ian Sommerville (2015), Software Engineering, 10th Edition, Pearson.</a:t>
            </a:r>
          </a:p>
          <a:p>
            <a:r>
              <a:rPr lang="en-US" altLang="zh-TW" sz="2200" dirty="0"/>
              <a:t>Titus Winters, Tom </a:t>
            </a:r>
            <a:r>
              <a:rPr lang="en-US" altLang="zh-TW" sz="2200" dirty="0" err="1"/>
              <a:t>Manshreck</a:t>
            </a:r>
            <a:r>
              <a:rPr lang="en-US" altLang="zh-TW" sz="2200" dirty="0"/>
              <a:t>, and Hyrum Wright (2020), Software Engineering at Google: Lessons Learned from Programming Over Time, O'Reilly Media.</a:t>
            </a:r>
          </a:p>
          <a:p>
            <a:r>
              <a:rPr lang="en-US" sz="2200" dirty="0"/>
              <a:t>Project Management Institute (2021), A Guide to the Project Management Body of Knowledge (PMBOK Guide) – Seventh Edition and The Standard for Project Management, PMI</a:t>
            </a:r>
          </a:p>
          <a:p>
            <a:r>
              <a:rPr lang="en-US" sz="2200" dirty="0"/>
              <a:t>Project Management Institute (2017), A Guide to the Project Management Body of Knowledge (PMBOK Guide), Sixth Edition, Project Management Institute</a:t>
            </a:r>
          </a:p>
          <a:p>
            <a:r>
              <a:rPr lang="en-US" sz="2200" dirty="0"/>
              <a:t>Project Management Institute (2017), Agile Practice Guide, Project Management Institute</a:t>
            </a:r>
          </a:p>
          <a:p>
            <a:endParaRPr lang="en-US" sz="220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44450"/>
            <a:ext cx="8569325" cy="1081088"/>
          </a:xfrm>
        </p:spPr>
        <p:txBody>
          <a:bodyPr/>
          <a:lstStyle/>
          <a:p>
            <a:pPr>
              <a:defRPr/>
            </a:pPr>
            <a:r>
              <a:rPr lang="en-US" altLang="zh-TW" sz="4800" dirty="0">
                <a:solidFill>
                  <a:srgbClr val="FF0000"/>
                </a:solidFill>
              </a:rPr>
              <a:t>Fundamental MIS Concepts</a:t>
            </a:r>
            <a:endParaRPr lang="zh-TW" altLang="en-US" sz="4800" dirty="0">
              <a:solidFill>
                <a:schemeClr val="accent1">
                  <a:lumMod val="75000"/>
                </a:schemeClr>
              </a:solidFill>
            </a:endParaRPr>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14</a:t>
            </a:fld>
            <a:endParaRPr lang="zh-TW" altLang="en-US"/>
          </a:p>
        </p:txBody>
      </p:sp>
      <p:sp>
        <p:nvSpPr>
          <p:cNvPr id="7" name="矩形 6"/>
          <p:cNvSpPr/>
          <p:nvPr/>
        </p:nvSpPr>
        <p:spPr bwMode="auto">
          <a:xfrm>
            <a:off x="806544" y="2765040"/>
            <a:ext cx="1695928" cy="811358"/>
          </a:xfrm>
          <a:prstGeom prst="rect">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806544" y="4207455"/>
            <a:ext cx="1695740" cy="811358"/>
          </a:xfrm>
          <a:prstGeom prst="rect">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806544" y="5649869"/>
            <a:ext cx="1695740" cy="811358"/>
          </a:xfrm>
          <a:prstGeom prst="rect">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3633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3633091" y="1412776"/>
            <a:ext cx="1695928" cy="811358"/>
          </a:xfrm>
          <a:prstGeom prst="rect">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6836512" y="4207455"/>
            <a:ext cx="1695928" cy="811358"/>
          </a:xfrm>
          <a:prstGeom prst="rect">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2501900" y="3170238"/>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2501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2501900" y="5018088"/>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5329238"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5312569"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1654175" y="1817688"/>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71987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51520" y="116632"/>
            <a:ext cx="8654550" cy="844798"/>
          </a:xfrm>
        </p:spPr>
        <p:txBody>
          <a:bodyPr/>
          <a:lstStyle/>
          <a:p>
            <a:r>
              <a:rPr lang="en-US" dirty="0">
                <a:solidFill>
                  <a:srgbClr val="C00000"/>
                </a:solidFill>
              </a:rPr>
              <a:t>Project-based</a:t>
            </a:r>
            <a:r>
              <a:rPr lang="en-US" dirty="0">
                <a:solidFill>
                  <a:schemeClr val="tx2"/>
                </a:solidFill>
              </a:rPr>
              <a:t> 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3347864" y="1736204"/>
            <a:ext cx="2808312" cy="1296144"/>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5868144" y="4577160"/>
            <a:ext cx="2808312" cy="1296144"/>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1043608" y="4605017"/>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3783340" y="1196752"/>
            <a:ext cx="1940788" cy="461665"/>
          </a:xfrm>
          <a:prstGeom prst="rect">
            <a:avLst/>
          </a:prstGeom>
          <a:noFill/>
        </p:spPr>
        <p:txBody>
          <a:bodyPr wrap="none" rtlCol="0">
            <a:spAutoFit/>
          </a:bodyPr>
          <a:lstStyle/>
          <a:p>
            <a:pPr algn="ctr"/>
            <a:r>
              <a:rPr lang="en-US" sz="2400" dirty="0">
                <a:solidFill>
                  <a:schemeClr val="tx2"/>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798969" y="5910371"/>
            <a:ext cx="3268975" cy="830997"/>
          </a:xfrm>
          <a:prstGeom prst="rect">
            <a:avLst/>
          </a:prstGeom>
          <a:noFill/>
        </p:spPr>
        <p:txBody>
          <a:bodyPr wrap="square" rtlCol="0">
            <a:spAutoFit/>
          </a:bodyPr>
          <a:lstStyle/>
          <a:p>
            <a:pPr algn="ctr"/>
            <a:r>
              <a:rPr lang="en-US" sz="2400" dirty="0">
                <a:solidFill>
                  <a:schemeClr val="tx2"/>
                </a:solidFill>
              </a:rPr>
              <a:t>CUSTOMER and </a:t>
            </a:r>
            <a:br>
              <a:rPr lang="en-US" sz="2400" dirty="0">
                <a:solidFill>
                  <a:schemeClr val="tx2"/>
                </a:solidFill>
              </a:rPr>
            </a:br>
            <a:r>
              <a:rPr lang="en-US" sz="2400" dirty="0">
                <a:solidFill>
                  <a:schemeClr val="tx2"/>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6321833" y="5932476"/>
            <a:ext cx="2066591" cy="461665"/>
          </a:xfrm>
          <a:prstGeom prst="rect">
            <a:avLst/>
          </a:prstGeom>
          <a:noFill/>
        </p:spPr>
        <p:txBody>
          <a:bodyPr wrap="none" rtlCol="0">
            <a:spAutoFit/>
          </a:bodyPr>
          <a:lstStyle/>
          <a:p>
            <a:r>
              <a:rPr lang="en-US" sz="2400" dirty="0">
                <a:solidFill>
                  <a:schemeClr val="tx2"/>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1403648" y="3389579"/>
            <a:ext cx="1555234" cy="461665"/>
          </a:xfrm>
          <a:prstGeom prst="rect">
            <a:avLst/>
          </a:prstGeom>
          <a:noFill/>
        </p:spPr>
        <p:txBody>
          <a:bodyPr wrap="none" rtlCol="0">
            <a:spAutoFit/>
          </a:bodyPr>
          <a:lstStyle/>
          <a:p>
            <a:r>
              <a:rPr lang="en-US" sz="2400" dirty="0">
                <a:solidFill>
                  <a:schemeClr val="tx2"/>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3699666" y="4556698"/>
            <a:ext cx="2393604" cy="461665"/>
          </a:xfrm>
          <a:prstGeom prst="rect">
            <a:avLst/>
          </a:prstGeom>
          <a:noFill/>
        </p:spPr>
        <p:txBody>
          <a:bodyPr wrap="none" rtlCol="0">
            <a:spAutoFit/>
          </a:bodyPr>
          <a:lstStyle/>
          <a:p>
            <a:r>
              <a:rPr lang="en-US" sz="2400" dirty="0">
                <a:solidFill>
                  <a:schemeClr val="tx2"/>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6723307" y="3389579"/>
            <a:ext cx="1624163" cy="461665"/>
          </a:xfrm>
          <a:prstGeom prst="rect">
            <a:avLst/>
          </a:prstGeom>
          <a:noFill/>
        </p:spPr>
        <p:txBody>
          <a:bodyPr wrap="none" rtlCol="0">
            <a:spAutoFit/>
          </a:bodyPr>
          <a:lstStyle/>
          <a:p>
            <a:r>
              <a:rPr lang="en-US" sz="2400" dirty="0">
                <a:solidFill>
                  <a:schemeClr val="tx2"/>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2447764" y="2842532"/>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3851920" y="5225232"/>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5732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383232" y="4797290"/>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98855"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70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323528" y="1196752"/>
            <a:ext cx="8448870" cy="5323111"/>
          </a:xfrm>
        </p:spPr>
        <p:txBody>
          <a:bodyPr/>
          <a:lstStyle/>
          <a:p>
            <a:r>
              <a:rPr lang="en-US" sz="2400" dirty="0"/>
              <a:t>The starting point for the software development is a set of ‘</a:t>
            </a:r>
            <a:r>
              <a:rPr lang="en-US" sz="2400" dirty="0">
                <a:solidFill>
                  <a:srgbClr val="C00000"/>
                </a:solidFill>
              </a:rPr>
              <a:t>software requirements</a:t>
            </a:r>
            <a:r>
              <a:rPr lang="en-US" sz="2400" dirty="0"/>
              <a:t>’ that are owned by an external client and which set out what they want a software system to do to support their business processes.</a:t>
            </a:r>
          </a:p>
          <a:p>
            <a:r>
              <a:rPr lang="en-US" sz="2400" dirty="0"/>
              <a:t>The software is developed by a software company (the contractor) who </a:t>
            </a:r>
            <a:r>
              <a:rPr lang="en-US" sz="2400" dirty="0">
                <a:solidFill>
                  <a:srgbClr val="C00000"/>
                </a:solidFill>
              </a:rPr>
              <a:t>design and implement a system </a:t>
            </a:r>
            <a:r>
              <a:rPr lang="en-US" sz="2400" dirty="0"/>
              <a:t>that delivers functionality to meet the requirements.</a:t>
            </a:r>
          </a:p>
          <a:p>
            <a:r>
              <a:rPr lang="en-US" sz="2400" dirty="0"/>
              <a:t>The customer may change the requirements at any time in response to business changes (they usually do). The contractor must change the software to reflect these requirements changes.</a:t>
            </a:r>
          </a:p>
          <a:p>
            <a:r>
              <a:rPr lang="en-US" sz="2400" dirty="0"/>
              <a:t>Custom software usually has a long-lifetime (10 years or more) and it must be supported over that lifetime.</a:t>
            </a:r>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251520" y="116632"/>
            <a:ext cx="8654550" cy="844798"/>
          </a:xfrm>
        </p:spPr>
        <p:txBody>
          <a:bodyPr/>
          <a:lstStyle/>
          <a:p>
            <a:r>
              <a:rPr lang="en-US" dirty="0">
                <a:solidFill>
                  <a:srgbClr val="C00000"/>
                </a:solidFill>
              </a:rPr>
              <a:t>Project-based</a:t>
            </a:r>
            <a:r>
              <a:rPr lang="en-US" dirty="0">
                <a:solidFill>
                  <a:schemeClr val="tx2"/>
                </a:solidFill>
              </a:rPr>
              <a:t> 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5511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260648"/>
            <a:ext cx="8229600" cy="792088"/>
          </a:xfrm>
        </p:spPr>
        <p:txBody>
          <a:bodyPr/>
          <a:lstStyle/>
          <a:p>
            <a:r>
              <a:rPr lang="en-US" dirty="0">
                <a:solidFill>
                  <a:srgbClr val="C00000"/>
                </a:solidFill>
              </a:rPr>
              <a:t>Product</a:t>
            </a:r>
            <a:r>
              <a:rPr lang="en-US" dirty="0">
                <a:solidFill>
                  <a:schemeClr val="tx2"/>
                </a:solidFill>
              </a:rPr>
              <a:t> 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347864" y="1736204"/>
            <a:ext cx="2808312" cy="1296144"/>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5868144" y="4577160"/>
            <a:ext cx="2808312" cy="1296144"/>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1043608" y="4605017"/>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3707904" y="1196752"/>
            <a:ext cx="2066591" cy="461665"/>
          </a:xfrm>
          <a:prstGeom prst="rect">
            <a:avLst/>
          </a:prstGeom>
          <a:noFill/>
        </p:spPr>
        <p:txBody>
          <a:bodyPr wrap="none" rtlCol="0">
            <a:spAutoFit/>
          </a:bodyPr>
          <a:lstStyle/>
          <a:p>
            <a:r>
              <a:rPr lang="en-US" sz="2400" dirty="0">
                <a:solidFill>
                  <a:schemeClr val="tx2"/>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1281273" y="5974867"/>
            <a:ext cx="2066591" cy="461665"/>
          </a:xfrm>
          <a:prstGeom prst="rect">
            <a:avLst/>
          </a:prstGeom>
          <a:noFill/>
        </p:spPr>
        <p:txBody>
          <a:bodyPr wrap="none" rtlCol="0">
            <a:spAutoFit/>
          </a:bodyPr>
          <a:lstStyle/>
          <a:p>
            <a:r>
              <a:rPr lang="en-US" sz="2400" dirty="0">
                <a:solidFill>
                  <a:schemeClr val="tx2"/>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6321833" y="5932476"/>
            <a:ext cx="2066591" cy="461665"/>
          </a:xfrm>
          <a:prstGeom prst="rect">
            <a:avLst/>
          </a:prstGeom>
          <a:noFill/>
        </p:spPr>
        <p:txBody>
          <a:bodyPr wrap="none" rtlCol="0">
            <a:spAutoFit/>
          </a:bodyPr>
          <a:lstStyle/>
          <a:p>
            <a:r>
              <a:rPr lang="en-US" sz="2400" dirty="0">
                <a:solidFill>
                  <a:schemeClr val="tx2"/>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1763688" y="3389579"/>
            <a:ext cx="1247457" cy="461665"/>
          </a:xfrm>
          <a:prstGeom prst="rect">
            <a:avLst/>
          </a:prstGeom>
          <a:noFill/>
        </p:spPr>
        <p:txBody>
          <a:bodyPr wrap="none" rtlCol="0">
            <a:spAutoFit/>
          </a:bodyPr>
          <a:lstStyle/>
          <a:p>
            <a:r>
              <a:rPr lang="en-US" sz="2400" dirty="0">
                <a:solidFill>
                  <a:schemeClr val="tx2"/>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3699666" y="4556698"/>
            <a:ext cx="2393604" cy="461665"/>
          </a:xfrm>
          <a:prstGeom prst="rect">
            <a:avLst/>
          </a:prstGeom>
          <a:noFill/>
        </p:spPr>
        <p:txBody>
          <a:bodyPr wrap="none" rtlCol="0">
            <a:spAutoFit/>
          </a:bodyPr>
          <a:lstStyle/>
          <a:p>
            <a:r>
              <a:rPr lang="en-US" sz="2400" dirty="0">
                <a:solidFill>
                  <a:schemeClr val="tx2"/>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6723307" y="3389579"/>
            <a:ext cx="1247457" cy="461665"/>
          </a:xfrm>
          <a:prstGeom prst="rect">
            <a:avLst/>
          </a:prstGeom>
          <a:noFill/>
        </p:spPr>
        <p:txBody>
          <a:bodyPr wrap="none" rtlCol="0">
            <a:spAutoFit/>
          </a:bodyPr>
          <a:lstStyle/>
          <a:p>
            <a:r>
              <a:rPr lang="en-US" sz="2400" dirty="0">
                <a:solidFill>
                  <a:schemeClr val="tx2"/>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2447764" y="2842532"/>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3851920" y="5225232"/>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5732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2606818" y="1947857"/>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98855"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694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323528" y="1196752"/>
            <a:ext cx="8448870" cy="5323111"/>
          </a:xfrm>
        </p:spPr>
        <p:txBody>
          <a:bodyPr/>
          <a:lstStyle/>
          <a:p>
            <a:r>
              <a:rPr lang="en-US" sz="2400" dirty="0"/>
              <a:t>The starting point for product development is a </a:t>
            </a:r>
            <a:r>
              <a:rPr lang="en-US" sz="2400" dirty="0">
                <a:solidFill>
                  <a:srgbClr val="C00000"/>
                </a:solidFill>
              </a:rPr>
              <a:t>business opportunit</a:t>
            </a:r>
            <a:r>
              <a:rPr lang="en-US" sz="2400" dirty="0"/>
              <a:t>y that is identified by individuals or a company. </a:t>
            </a:r>
            <a:br>
              <a:rPr lang="en-US" sz="2400" dirty="0"/>
            </a:br>
            <a:r>
              <a:rPr lang="en-US" sz="2400" dirty="0"/>
              <a:t>They develop a software product to take advantage of this opportunity and sell this to customers.</a:t>
            </a:r>
          </a:p>
          <a:p>
            <a:r>
              <a:rPr lang="en-US" sz="2400" dirty="0"/>
              <a:t>The company who identified the opportunity </a:t>
            </a:r>
            <a:r>
              <a:rPr lang="en-US" sz="2400" dirty="0">
                <a:solidFill>
                  <a:srgbClr val="C00000"/>
                </a:solidFill>
              </a:rPr>
              <a:t>design and implement a set of software features</a:t>
            </a:r>
            <a:r>
              <a:rPr lang="en-US" sz="2400" dirty="0"/>
              <a:t> that realize the opportunity and that will be useful to customers.</a:t>
            </a:r>
          </a:p>
          <a:p>
            <a:r>
              <a:rPr lang="en-US" sz="2400" dirty="0"/>
              <a:t>The software development company are responsible for deciding on the development timescale, what features to include and when the product should change. </a:t>
            </a:r>
          </a:p>
          <a:p>
            <a:r>
              <a:rPr lang="en-US" sz="2400" dirty="0"/>
              <a:t>Rapid delivery of software products is essential to capture the market for that type of product.</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489450" y="260648"/>
            <a:ext cx="8229600" cy="792088"/>
          </a:xfrm>
        </p:spPr>
        <p:txBody>
          <a:bodyPr/>
          <a:lstStyle/>
          <a:p>
            <a:r>
              <a:rPr lang="en-US" dirty="0">
                <a:solidFill>
                  <a:srgbClr val="C00000"/>
                </a:solidFill>
              </a:rPr>
              <a:t>Product</a:t>
            </a:r>
            <a:r>
              <a:rPr lang="en-US" dirty="0">
                <a:solidFill>
                  <a:schemeClr val="tx2"/>
                </a:solidFill>
              </a:rPr>
              <a:t> software engineering</a:t>
            </a:r>
          </a:p>
        </p:txBody>
      </p:sp>
    </p:spTree>
    <p:extLst>
      <p:ext uri="{BB962C8B-B14F-4D97-AF65-F5344CB8AC3E}">
        <p14:creationId xmlns:p14="http://schemas.microsoft.com/office/powerpoint/2010/main" val="226098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260648"/>
            <a:ext cx="8229600" cy="792088"/>
          </a:xfrm>
        </p:spPr>
        <p:txBody>
          <a:bodyPr/>
          <a:lstStyle/>
          <a:p>
            <a:r>
              <a:rPr lang="en-US" dirty="0">
                <a:solidFill>
                  <a:schemeClr val="tx2"/>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p:cNvCxnSpPr>
          <p:nvPr/>
        </p:nvCxnSpPr>
        <p:spPr>
          <a:xfrm flipH="1" flipV="1">
            <a:off x="1671737" y="3741938"/>
            <a:ext cx="39886"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566566" y="2492896"/>
            <a:ext cx="2250228" cy="1249042"/>
          </a:xfrm>
          <a:prstGeom prst="roundRect">
            <a:avLst>
              <a:gd name="adj" fmla="val 23989"/>
            </a:avLst>
          </a:prstGeom>
          <a:solidFill>
            <a:schemeClr val="accent3">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Product functionality</a:t>
            </a:r>
          </a:p>
          <a:p>
            <a:pPr algn="ctr">
              <a:defRPr/>
            </a:pPr>
            <a:r>
              <a:rPr lang="en-US" sz="1700" dirty="0">
                <a:latin typeface="+mn-lt"/>
                <a:ea typeface="+mn-ea"/>
              </a:rPr>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386546" y="1689396"/>
            <a:ext cx="2610268" cy="353943"/>
          </a:xfrm>
          <a:prstGeom prst="rect">
            <a:avLst/>
          </a:prstGeom>
          <a:noFill/>
        </p:spPr>
        <p:txBody>
          <a:bodyPr wrap="square" rtlCol="0">
            <a:spAutoFit/>
          </a:bodyPr>
          <a:lstStyle/>
          <a:p>
            <a:pPr algn="ctr"/>
            <a:r>
              <a:rPr lang="en-US" sz="1700"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3185868" y="1689396"/>
            <a:ext cx="2610268" cy="353943"/>
          </a:xfrm>
          <a:prstGeom prst="rect">
            <a:avLst/>
          </a:prstGeom>
          <a:noFill/>
        </p:spPr>
        <p:txBody>
          <a:bodyPr wrap="square" rtlCol="0">
            <a:spAutoFit/>
          </a:bodyPr>
          <a:lstStyle/>
          <a:p>
            <a:pPr algn="ctr"/>
            <a:r>
              <a:rPr lang="en-US" sz="1700"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566566" y="4653136"/>
            <a:ext cx="2250228" cy="1249042"/>
          </a:xfrm>
          <a:prstGeom prst="roundRect">
            <a:avLst>
              <a:gd name="adj" fmla="val 23989"/>
            </a:avLst>
          </a:prstGeom>
          <a:solidFill>
            <a:schemeClr val="accent3">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386546" y="2115347"/>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386546" y="6021288"/>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H="1" flipV="1">
            <a:off x="4471059" y="3748035"/>
            <a:ext cx="39886"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3365888" y="2498993"/>
            <a:ext cx="2250228" cy="1249042"/>
          </a:xfrm>
          <a:prstGeom prst="roundRect">
            <a:avLst>
              <a:gd name="adj" fmla="val 23989"/>
            </a:avLst>
          </a:prstGeom>
          <a:solidFill>
            <a:schemeClr val="accent4">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Partial functionality</a:t>
            </a:r>
          </a:p>
          <a:p>
            <a:pPr algn="ctr">
              <a:defRPr/>
            </a:pPr>
            <a:r>
              <a:rPr lang="en-US" sz="1700" dirty="0">
                <a:latin typeface="+mn-lt"/>
                <a:ea typeface="+mn-ea"/>
              </a:rPr>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3365888" y="4659233"/>
            <a:ext cx="2250228" cy="1249042"/>
          </a:xfrm>
          <a:prstGeom prst="roundRect">
            <a:avLst>
              <a:gd name="adj" fmla="val 23989"/>
            </a:avLst>
          </a:prstGeom>
          <a:solidFill>
            <a:schemeClr val="accent4">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Additional functionality</a:t>
            </a:r>
          </a:p>
          <a:p>
            <a:pPr algn="ctr">
              <a:defRPr/>
            </a:pPr>
            <a:r>
              <a:rPr lang="en-US" sz="1700" dirty="0">
                <a:latin typeface="+mn-lt"/>
                <a:ea typeface="+mn-ea"/>
              </a:rPr>
              <a:t>User data backups</a:t>
            </a:r>
          </a:p>
          <a:p>
            <a:pPr algn="ctr">
              <a:defRPr/>
            </a:pPr>
            <a:r>
              <a:rPr lang="en-US" sz="1700" dirty="0">
                <a:latin typeface="+mn-lt"/>
                <a:ea typeface="+mn-ea"/>
              </a:rPr>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3185868" y="212144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3185868" y="6027385"/>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6084168" y="1706905"/>
            <a:ext cx="2610268" cy="353943"/>
          </a:xfrm>
          <a:prstGeom prst="rect">
            <a:avLst/>
          </a:prstGeom>
          <a:noFill/>
        </p:spPr>
        <p:txBody>
          <a:bodyPr wrap="square" rtlCol="0">
            <a:spAutoFit/>
          </a:bodyPr>
          <a:lstStyle/>
          <a:p>
            <a:pPr algn="ctr"/>
            <a:r>
              <a:rPr lang="en-US" sz="1700"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7369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6264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6264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Product functionality</a:t>
            </a:r>
          </a:p>
          <a:p>
            <a:pPr algn="ctr">
              <a:defRPr/>
            </a:pPr>
            <a:r>
              <a:rPr lang="en-US" sz="1700" dirty="0">
                <a:latin typeface="+mn-lt"/>
                <a:ea typeface="+mn-ea"/>
              </a:rPr>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6084168" y="2138953"/>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6084168" y="6044894"/>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89076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1   2021/09/23   </a:t>
            </a:r>
            <a:r>
              <a:rPr lang="zh-TW" altLang="en-US" sz="2400" dirty="0"/>
              <a:t>軟體工程概論 </a:t>
            </a:r>
            <a:r>
              <a:rPr lang="en-US" altLang="zh-TW" sz="2000" dirty="0"/>
              <a:t>(</a:t>
            </a:r>
            <a:r>
              <a:rPr lang="en-US" sz="2000" dirty="0"/>
              <a:t>Introduction to Software Engineering)</a:t>
            </a:r>
          </a:p>
          <a:p>
            <a:pPr marL="0" indent="0">
              <a:buNone/>
            </a:pPr>
            <a:r>
              <a:rPr lang="en-US" sz="2400" dirty="0">
                <a:solidFill>
                  <a:srgbClr val="FF0000"/>
                </a:solidFill>
              </a:rPr>
              <a:t>2   2021/09/30   </a:t>
            </a:r>
            <a:r>
              <a:rPr lang="zh-TW" altLang="en-US" sz="2400" dirty="0">
                <a:solidFill>
                  <a:srgbClr val="FF0000"/>
                </a:solidFill>
              </a:rPr>
              <a:t>軟體產品與專案管理：軟體產品管理，原型設計</a:t>
            </a:r>
            <a:br>
              <a:rPr lang="en-US" altLang="zh-TW" sz="2400" dirty="0">
                <a:solidFill>
                  <a:srgbClr val="FF0000"/>
                </a:solidFill>
              </a:rPr>
            </a:br>
            <a:r>
              <a:rPr lang="en-US" altLang="zh-TW" sz="2200" dirty="0">
                <a:solidFill>
                  <a:srgbClr val="FF0000"/>
                </a:solidFill>
              </a:rPr>
              <a:t>                             </a:t>
            </a:r>
            <a:r>
              <a:rPr lang="zh-TW" altLang="en-US" sz="2200" dirty="0">
                <a:solidFill>
                  <a:srgbClr val="FF0000"/>
                </a:solidFill>
              </a:rPr>
              <a:t> </a:t>
            </a:r>
            <a:r>
              <a:rPr lang="en-US" altLang="zh-TW" sz="2200" dirty="0">
                <a:solidFill>
                  <a:srgbClr val="FF0000"/>
                </a:solidFill>
              </a:rPr>
              <a:t>  (</a:t>
            </a:r>
            <a:r>
              <a:rPr lang="en-US" sz="2200" dirty="0">
                <a:solidFill>
                  <a:srgbClr val="FF0000"/>
                </a:solidFill>
              </a:rPr>
              <a:t>Software Products and Project Management: </a:t>
            </a:r>
            <a:br>
              <a:rPr lang="en-US" sz="2200" dirty="0">
                <a:solidFill>
                  <a:srgbClr val="FF0000"/>
                </a:solidFill>
              </a:rPr>
            </a:br>
            <a:r>
              <a:rPr lang="en-US" sz="2200" dirty="0">
                <a:solidFill>
                  <a:srgbClr val="FF0000"/>
                </a:solidFill>
              </a:rPr>
              <a:t>                                  Software product management and prototyping)</a:t>
            </a:r>
          </a:p>
          <a:p>
            <a:pPr marL="0" indent="0">
              <a:buNone/>
            </a:pPr>
            <a:r>
              <a:rPr lang="en-US" sz="2400" dirty="0"/>
              <a:t>3   2021/10/07   </a:t>
            </a:r>
            <a:r>
              <a:rPr lang="zh-TW" altLang="en-US" sz="2400" dirty="0"/>
              <a:t>敏捷軟體工程：</a:t>
            </a:r>
            <a:r>
              <a:rPr lang="zh-TW" altLang="en-US" sz="2200" dirty="0"/>
              <a:t>敏捷方法、</a:t>
            </a:r>
            <a:r>
              <a:rPr lang="en-US" sz="2200" dirty="0"/>
              <a:t>Scrum、</a:t>
            </a:r>
            <a:r>
              <a:rPr lang="zh-TW" altLang="en-US" sz="2200" dirty="0"/>
              <a:t>極限程式設計 </a:t>
            </a:r>
            <a:br>
              <a:rPr lang="en-US" altLang="zh-TW" sz="2400" dirty="0"/>
            </a:br>
            <a:r>
              <a:rPr lang="en-US" altLang="zh-TW" sz="2200" dirty="0"/>
              <a:t>                                 (</a:t>
            </a:r>
            <a:r>
              <a:rPr lang="en-US" sz="2200" dirty="0"/>
              <a:t>Agile Software Engineering: </a:t>
            </a:r>
            <a:br>
              <a:rPr lang="en-US" sz="2200" dirty="0"/>
            </a:br>
            <a:r>
              <a:rPr lang="en-US" sz="2200" dirty="0"/>
              <a:t>                                   Agile methods, Scrum, and Extreme Programming)</a:t>
            </a:r>
          </a:p>
          <a:p>
            <a:pPr marL="0" indent="0">
              <a:buNone/>
            </a:pPr>
            <a:r>
              <a:rPr lang="en-US" sz="2400" dirty="0"/>
              <a:t>4   2021/10/14   </a:t>
            </a:r>
            <a:r>
              <a:rPr lang="zh-TW" altLang="en-US" sz="2400" dirty="0"/>
              <a:t>功能、場景和故事 </a:t>
            </a:r>
            <a:r>
              <a:rPr lang="en-US" altLang="zh-TW" sz="2200" dirty="0"/>
              <a:t>(</a:t>
            </a:r>
            <a:r>
              <a:rPr lang="en-US" sz="2200" dirty="0"/>
              <a:t>Features, Scenarios, and Stories)</a:t>
            </a:r>
          </a:p>
          <a:p>
            <a:pPr marL="0" indent="0">
              <a:buNone/>
            </a:pPr>
            <a:r>
              <a:rPr lang="en-US" sz="2400" dirty="0">
                <a:solidFill>
                  <a:schemeClr val="accent5">
                    <a:lumMod val="75000"/>
                  </a:schemeClr>
                </a:solidFill>
              </a:rPr>
              <a:t>5   2021/10/21   </a:t>
            </a:r>
            <a:r>
              <a:rPr lang="zh-TW" altLang="en-US" sz="2400" dirty="0">
                <a:solidFill>
                  <a:schemeClr val="accent5">
                    <a:lumMod val="75000"/>
                  </a:schemeClr>
                </a:solidFill>
              </a:rPr>
              <a:t>軟體工程個案研究 </a:t>
            </a:r>
            <a:r>
              <a:rPr lang="en-US" sz="2400" dirty="0">
                <a:solidFill>
                  <a:schemeClr val="accent5">
                    <a:lumMod val="75000"/>
                  </a:schemeClr>
                </a:solidFill>
              </a:rPr>
              <a:t>I </a:t>
            </a:r>
            <a:r>
              <a:rPr lang="en-US" sz="1800" dirty="0">
                <a:solidFill>
                  <a:schemeClr val="accent5">
                    <a:lumMod val="75000"/>
                  </a:schemeClr>
                </a:solidFill>
              </a:rPr>
              <a:t>(Case Study on Software Engineering I)</a:t>
            </a:r>
          </a:p>
          <a:p>
            <a:pPr marL="0" indent="0">
              <a:buNone/>
            </a:pPr>
            <a:r>
              <a:rPr lang="en-US" altLang="zh-TW" sz="2400" dirty="0"/>
              <a:t>6   2021/10/28   </a:t>
            </a:r>
            <a:r>
              <a:rPr lang="zh-TW" altLang="en-US" sz="2400" dirty="0"/>
              <a:t>軟體架構：架構設計、系統分解、分散式架構</a:t>
            </a:r>
            <a:br>
              <a:rPr lang="en-US" altLang="zh-TW" sz="2400" dirty="0"/>
            </a:br>
            <a:r>
              <a:rPr lang="en-US" altLang="zh-TW" sz="2400" dirty="0"/>
              <a:t>                             </a:t>
            </a:r>
            <a:r>
              <a:rPr lang="zh-TW" altLang="en-US" sz="2400" dirty="0"/>
              <a:t> </a:t>
            </a:r>
            <a:r>
              <a:rPr lang="en-US" altLang="zh-TW" sz="2200" dirty="0"/>
              <a:t>(</a:t>
            </a:r>
            <a:r>
              <a:rPr lang="en-US" sz="2200" dirty="0"/>
              <a:t>Software Architecture: Architectural design,</a:t>
            </a:r>
            <a:br>
              <a:rPr lang="en-US" sz="2200" dirty="0"/>
            </a:br>
            <a:r>
              <a:rPr lang="en-US" sz="2200" dirty="0"/>
              <a:t>                                  System decomposition, and Distribution architecture)</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736F75CD-B593-224B-8AC9-E30D7E9A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180DF8FA-EA10-5A4B-BCA5-6EE87D30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269309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030924"/>
          </a:xfrm>
        </p:spPr>
        <p:txBody>
          <a:bodyPr/>
          <a:lstStyle/>
          <a:p>
            <a:r>
              <a:rPr lang="en-US" dirty="0">
                <a:solidFill>
                  <a:schemeClr val="tx2"/>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183043"/>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4618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5311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3377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2177318" y="1730395"/>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2177318" y="1730395"/>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2177318" y="1730395"/>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3690894" y="908720"/>
            <a:ext cx="1961226" cy="1743869"/>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1703858" y="4718016"/>
            <a:ext cx="1961226" cy="1743869"/>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5652120" y="4797152"/>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209575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391588"/>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095358"/>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4612573"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971600"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3637165" y="1517236"/>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1003642"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Acceptance </a:t>
            </a:r>
            <a:br>
              <a:rPr lang="en-US" sz="2200" dirty="0">
                <a:latin typeface="+mn-lt"/>
                <a:ea typeface="+mn-ea"/>
              </a:rPr>
            </a:br>
            <a:r>
              <a:rPr lang="en-US" sz="2200" dirty="0">
                <a:latin typeface="+mn-lt"/>
                <a:ea typeface="+mn-ea"/>
              </a:rPr>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3714828" y="5368713"/>
            <a:ext cx="1807402" cy="1157183"/>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a:t>
            </a:r>
            <a:br>
              <a:rPr lang="en-US" sz="2200" dirty="0">
                <a:latin typeface="+mn-lt"/>
                <a:ea typeface="+mn-ea"/>
              </a:rPr>
            </a:br>
            <a:r>
              <a:rPr lang="en-US" sz="2200" dirty="0">
                <a:latin typeface="+mn-lt"/>
                <a:ea typeface="+mn-ea"/>
              </a:rPr>
              <a:t>interface </a:t>
            </a:r>
            <a:br>
              <a:rPr lang="en-US" sz="2200" dirty="0">
                <a:latin typeface="+mn-lt"/>
                <a:ea typeface="+mn-ea"/>
              </a:rPr>
            </a:br>
            <a:r>
              <a:rPr lang="en-US" sz="2200" dirty="0">
                <a:latin typeface="+mn-lt"/>
                <a:ea typeface="+mn-ea"/>
              </a:rPr>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6209671"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Customer </a:t>
            </a:r>
            <a:br>
              <a:rPr lang="en-US" sz="2200" dirty="0">
                <a:latin typeface="+mn-lt"/>
                <a:ea typeface="+mn-ea"/>
              </a:rPr>
            </a:br>
            <a:r>
              <a:rPr lang="en-US" sz="2200" dirty="0">
                <a:latin typeface="+mn-lt"/>
                <a:ea typeface="+mn-ea"/>
              </a:rPr>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6209671"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stories </a:t>
            </a:r>
            <a:br>
              <a:rPr lang="en-US" sz="2200" dirty="0">
                <a:latin typeface="+mn-lt"/>
                <a:ea typeface="+mn-ea"/>
              </a:rPr>
            </a:br>
            <a:r>
              <a:rPr lang="en-US" sz="2200" dirty="0">
                <a:latin typeface="+mn-lt"/>
                <a:ea typeface="+mn-ea"/>
              </a:rPr>
              <a:t> and </a:t>
            </a:r>
            <a:br>
              <a:rPr lang="en-US" sz="2200" dirty="0">
                <a:latin typeface="+mn-lt"/>
                <a:ea typeface="+mn-ea"/>
              </a:rPr>
            </a:br>
            <a:r>
              <a:rPr lang="en-US" sz="2200" dirty="0">
                <a:latin typeface="+mn-lt"/>
                <a:ea typeface="+mn-ea"/>
              </a:rPr>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4600660"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2934329" y="3073739"/>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2966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5311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5311927" y="3073739"/>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67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07504" y="188640"/>
            <a:ext cx="8929563" cy="1143000"/>
          </a:xfrm>
        </p:spPr>
        <p:txBody>
          <a:bodyPr/>
          <a:lstStyle/>
          <a:p>
            <a:r>
              <a:rPr lang="en-US" dirty="0">
                <a:solidFill>
                  <a:schemeClr val="tx2"/>
                </a:solidFill>
              </a:rPr>
              <a:t>Software Development Life Cycle </a:t>
            </a:r>
            <a:r>
              <a:rPr lang="en-US" sz="2400" dirty="0">
                <a:solidFill>
                  <a:schemeClr val="tx2"/>
                </a:solidFill>
              </a:rPr>
              <a:t>(SDLC)</a:t>
            </a:r>
            <a:br>
              <a:rPr lang="en-US" dirty="0">
                <a:solidFill>
                  <a:schemeClr val="tx2"/>
                </a:solidFill>
              </a:rPr>
            </a:br>
            <a:r>
              <a:rPr lang="en-US" dirty="0">
                <a:solidFill>
                  <a:schemeClr val="tx2"/>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271190" y="167001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1971174" y="26637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3560522" y="366700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5177745" y="4590106"/>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6732240" y="5592653"/>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2079928" y="2100361"/>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3779912"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5369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6986483" y="5020448"/>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6082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4464891" y="4527688"/>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2875544"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1175560" y="2530703"/>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968145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539552" y="142925"/>
            <a:ext cx="8388003" cy="1143000"/>
          </a:xfrm>
        </p:spPr>
        <p:txBody>
          <a:bodyPr/>
          <a:lstStyle/>
          <a:p>
            <a:r>
              <a:rPr lang="en-US" dirty="0">
                <a:solidFill>
                  <a:schemeClr val="tx2"/>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3626856" y="2264252"/>
            <a:ext cx="1584176" cy="720080"/>
          </a:xfrm>
          <a:prstGeom prst="roundRect">
            <a:avLst>
              <a:gd name="adj" fmla="val 9274"/>
            </a:avLst>
          </a:prstGeom>
          <a:solidFill>
            <a:schemeClr val="accent3">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1043608"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5888527" y="2193951"/>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2208208"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Requirements </a:t>
            </a:r>
            <a:br>
              <a:rPr lang="en-US" dirty="0">
                <a:latin typeface="+mn-lt"/>
                <a:ea typeface="+mn-ea"/>
              </a:rPr>
            </a:br>
            <a:r>
              <a:rPr lang="en-US" dirty="0">
                <a:latin typeface="+mn-lt"/>
                <a:ea typeface="+mn-ea"/>
              </a:rPr>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5181545" y="4941168"/>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mn-lt"/>
                <a:ea typeface="+mn-ea"/>
              </a:rPr>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3491880" y="4437111"/>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2339752" y="4589511"/>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1907401" y="1790649"/>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6474897"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1619672"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2852346" y="2624292"/>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5211032" y="2624292"/>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727202" y="4514601"/>
            <a:ext cx="2589941"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271705" y="1340768"/>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2513341" y="3645024"/>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251520" y="1360835"/>
            <a:ext cx="8568951" cy="2721207"/>
          </a:xfrm>
          <a:prstGeom prst="roundRect">
            <a:avLst>
              <a:gd name="adj" fmla="val 3436"/>
            </a:avLst>
          </a:prstGeom>
          <a:noFill/>
          <a:ln w="38100">
            <a:solidFill>
              <a:schemeClr val="tx2">
                <a:lumMod val="60000"/>
                <a:lumOff val="40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271705" y="4240254"/>
            <a:ext cx="8568951" cy="2279610"/>
          </a:xfrm>
          <a:prstGeom prst="roundRect">
            <a:avLst>
              <a:gd name="adj" fmla="val 3436"/>
            </a:avLst>
          </a:prstGeom>
          <a:noFill/>
          <a:ln w="38100">
            <a:solidFill>
              <a:schemeClr val="accent6">
                <a:lumMod val="75000"/>
              </a:schemeClr>
            </a:solidFill>
            <a:prstDash val="dash"/>
            <a:round/>
            <a:headEnd/>
            <a:tailEnd/>
          </a:ln>
          <a:effectLst/>
        </p:spPr>
        <p:txBody>
          <a:bodyPr lIns="0" tIns="0" rIns="0" bIns="0" anchor="ctr"/>
          <a:lstStyle/>
          <a:p>
            <a:pPr algn="ctr">
              <a:defRPr/>
            </a:pPr>
            <a:endParaRPr lang="en-US" dirty="0">
              <a:latin typeface="+mn-lt"/>
              <a:ea typeface="+mn-ea"/>
            </a:endParaRPr>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44860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88640"/>
            <a:ext cx="8229600" cy="864096"/>
          </a:xfrm>
        </p:spPr>
        <p:txBody>
          <a:bodyPr/>
          <a:lstStyle/>
          <a:p>
            <a:r>
              <a:rPr lang="en-US" dirty="0">
                <a:solidFill>
                  <a:schemeClr val="tx2"/>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2195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2195736" y="1340768"/>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5940152" y="5149644"/>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2400800" y="5149644"/>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2339752" y="1710220"/>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6416459" y="1764105"/>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3678053"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236403"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1628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1596809"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2128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7077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4184106" y="1723163"/>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5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491912"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835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2211530"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931148"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650766"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70383" y="2942946"/>
            <a:ext cx="1343784" cy="918102"/>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555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74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6994550"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76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467544"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2123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2699792"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Analyze</a:t>
            </a:r>
          </a:p>
          <a:p>
            <a:pPr algn="ctr">
              <a:defRPr/>
            </a:pPr>
            <a:r>
              <a:rPr lang="en-US" sz="2400" b="1" dirty="0">
                <a:latin typeface="+mn-lt"/>
                <a:ea typeface="+mn-ea"/>
              </a:rPr>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4932040"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Build</a:t>
            </a:r>
          </a:p>
          <a:p>
            <a:pPr algn="ctr">
              <a:defRPr/>
            </a:pPr>
            <a:r>
              <a:rPr lang="en-US" sz="2400" b="1" dirty="0">
                <a:latin typeface="+mn-lt"/>
                <a:ea typeface="+mn-ea"/>
              </a:rPr>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7164288" y="3645024"/>
            <a:ext cx="1656184" cy="108012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4355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6588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2987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2784901" y="2719569"/>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5266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5234823" y="2710147"/>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176364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tx2"/>
                </a:solidFill>
              </a:rPr>
              <a:t>A Life Cycle of </a:t>
            </a:r>
            <a:br>
              <a:rPr lang="en-US" dirty="0">
                <a:solidFill>
                  <a:schemeClr val="tx2"/>
                </a:solidFill>
              </a:rPr>
            </a:br>
            <a:r>
              <a:rPr lang="en-US" dirty="0">
                <a:solidFill>
                  <a:schemeClr val="tx2"/>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338257" y="2780928"/>
            <a:ext cx="3153623"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ea typeface="+mn-ea"/>
                <a:cs typeface="Calibri" panose="020F0502020204030204" pitchFamily="34" charset="0"/>
              </a:rPr>
              <a:t>Analyze</a:t>
            </a:r>
          </a:p>
          <a:p>
            <a:pPr algn="ctr">
              <a:defRPr/>
            </a:pPr>
            <a:r>
              <a:rPr lang="en-US" sz="2800" b="1" dirty="0">
                <a:latin typeface="Calibri" panose="020F0502020204030204" pitchFamily="34" charset="0"/>
                <a:ea typeface="+mn-ea"/>
                <a:cs typeface="Calibri" panose="020F0502020204030204" pitchFamily="34" charset="0"/>
              </a:rPr>
              <a:t>Design</a:t>
            </a:r>
          </a:p>
          <a:p>
            <a:pPr algn="ctr">
              <a:defRPr/>
            </a:pPr>
            <a:r>
              <a:rPr lang="en-US" sz="2800" b="1" dirty="0">
                <a:latin typeface="Calibri" panose="020F0502020204030204" pitchFamily="34" charset="0"/>
                <a:ea typeface="+mn-ea"/>
                <a:cs typeface="Calibri" panose="020F0502020204030204" pitchFamily="34" charset="0"/>
              </a:rPr>
              <a:t>Build</a:t>
            </a:r>
          </a:p>
          <a:p>
            <a:pPr algn="ctr">
              <a:defRPr/>
            </a:pPr>
            <a:r>
              <a:rPr lang="en-US" sz="2800" b="1" dirty="0">
                <a:latin typeface="Calibri" panose="020F0502020204030204" pitchFamily="34" charset="0"/>
                <a:ea typeface="+mn-ea"/>
                <a:cs typeface="Calibri" panose="020F0502020204030204" pitchFamily="34" charset="0"/>
              </a:rPr>
              <a:t>Test</a:t>
            </a:r>
          </a:p>
          <a:p>
            <a:pPr algn="ctr">
              <a:defRPr/>
            </a:pPr>
            <a:r>
              <a:rPr lang="en-US" sz="2800" b="1" dirty="0">
                <a:latin typeface="Calibri" panose="020F0502020204030204" pitchFamily="34" charset="0"/>
                <a:ea typeface="+mn-ea"/>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4103948" y="2780928"/>
            <a:ext cx="1656184"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6372200" y="2780928"/>
            <a:ext cx="2314600" cy="2520280"/>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endParaRPr lang="en-US" sz="2800" b="1" dirty="0">
              <a:latin typeface="Calibri" panose="020F0502020204030204" pitchFamily="34" charset="0"/>
              <a:ea typeface="+mn-ea"/>
              <a:cs typeface="Calibri" panose="020F0502020204030204" pitchFamily="34" charset="0"/>
            </a:endParaRP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3491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5760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620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57200" y="116632"/>
            <a:ext cx="8229600" cy="1143000"/>
          </a:xfrm>
        </p:spPr>
        <p:txBody>
          <a:bodyPr/>
          <a:lstStyle/>
          <a:p>
            <a:r>
              <a:rPr lang="en-US" dirty="0">
                <a:solidFill>
                  <a:schemeClr val="tx2"/>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32352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1549690"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277585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4002014"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5228176"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6454338"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7680502" y="1969686"/>
            <a:ext cx="1219851" cy="1663684"/>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3002635" y="1434041"/>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349165" y="4251149"/>
            <a:ext cx="1455254"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1804418" y="4251149"/>
            <a:ext cx="119821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3002635" y="4251149"/>
            <a:ext cx="1785388"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4788024" y="4251149"/>
            <a:ext cx="1075835"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5863621" y="4251149"/>
            <a:ext cx="1228659"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7092281" y="4251149"/>
            <a:ext cx="1833710" cy="2268714"/>
          </a:xfrm>
          <a:prstGeom prst="roundRect">
            <a:avLst>
              <a:gd name="adj" fmla="val 10737"/>
            </a:avLst>
          </a:prstGeom>
          <a:solidFill>
            <a:schemeClr val="accent6">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3252543" y="3762496"/>
            <a:ext cx="236128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306547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457200" y="56734"/>
            <a:ext cx="8229600" cy="833959"/>
          </a:xfrm>
        </p:spPr>
        <p:txBody>
          <a:bodyPr/>
          <a:lstStyle/>
          <a:p>
            <a:r>
              <a:rPr lang="en-US" dirty="0">
                <a:solidFill>
                  <a:schemeClr val="tx2"/>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3990796" y="2613720"/>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4283968" y="1218431"/>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1115616" y="6186983"/>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6804248" y="4379233"/>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1239528" y="3575720"/>
            <a:ext cx="5053290" cy="3674132"/>
          </a:xfrm>
          <a:prstGeom prst="arc">
            <a:avLst>
              <a:gd name="adj1" fmla="val 17032185"/>
              <a:gd name="adj2" fmla="val 20017287"/>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3023256" y="2350028"/>
            <a:ext cx="3056535" cy="3521148"/>
          </a:xfrm>
          <a:prstGeom prst="arc">
            <a:avLst>
              <a:gd name="adj1" fmla="val 2150912"/>
              <a:gd name="adj2" fmla="val 6057485"/>
            </a:avLst>
          </a:prstGeom>
          <a:noFill/>
          <a:ln w="152400">
            <a:solidFill>
              <a:schemeClr val="accent6">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3249109" y="1772816"/>
            <a:ext cx="0" cy="1561445"/>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3450606" y="197206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1624301" y="3191195"/>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5156678" y="3341103"/>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5178926" y="5564412"/>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210246" y="4363319"/>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2267744" y="1109095"/>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2267744" y="3334261"/>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4781069" y="4386387"/>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2267744" y="5473403"/>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latin typeface="+mn-lt"/>
                <a:ea typeface="+mn-ea"/>
              </a:rPr>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1835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1929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4377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2073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3126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7   2021/11/04   </a:t>
            </a:r>
            <a:r>
              <a:rPr lang="zh-TW" altLang="en-US" sz="2400" dirty="0"/>
              <a:t>基於雲的軟體：虛擬化和容器、軟體即服務</a:t>
            </a:r>
            <a:br>
              <a:rPr lang="en-US" altLang="zh-TW" sz="2400" dirty="0"/>
            </a:br>
            <a:r>
              <a:rPr lang="en-US" altLang="zh-TW" sz="2400" dirty="0"/>
              <a:t>                             </a:t>
            </a:r>
            <a:r>
              <a:rPr lang="zh-TW" altLang="en-US" sz="2400" dirty="0"/>
              <a:t> </a:t>
            </a:r>
            <a:r>
              <a:rPr lang="en-US" altLang="zh-TW" sz="2200" dirty="0"/>
              <a:t>(Cloud-Based Software: Virtualization and  containers,</a:t>
            </a:r>
            <a:br>
              <a:rPr lang="en-US" altLang="zh-TW" sz="2200" dirty="0"/>
            </a:br>
            <a:r>
              <a:rPr lang="en-US" altLang="zh-TW" sz="2200" dirty="0"/>
              <a:t>                                 Everything as a service, Software as a service)</a:t>
            </a:r>
          </a:p>
          <a:p>
            <a:pPr marL="0" indent="0">
              <a:buNone/>
            </a:pPr>
            <a:r>
              <a:rPr lang="en-US" altLang="zh-TW" sz="2400" dirty="0">
                <a:solidFill>
                  <a:schemeClr val="accent6">
                    <a:lumMod val="75000"/>
                  </a:schemeClr>
                </a:solidFill>
              </a:rPr>
              <a:t>8   2021/11/11   </a:t>
            </a:r>
            <a:r>
              <a:rPr lang="zh-TW" altLang="en-US" sz="2400" dirty="0">
                <a:solidFill>
                  <a:schemeClr val="accent6">
                    <a:lumMod val="75000"/>
                  </a:schemeClr>
                </a:solidFill>
              </a:rPr>
              <a:t>期中報告 </a:t>
            </a:r>
            <a:r>
              <a:rPr lang="en-US" altLang="zh-TW" sz="2400" dirty="0">
                <a:solidFill>
                  <a:schemeClr val="accent6">
                    <a:lumMod val="75000"/>
                  </a:schemeClr>
                </a:solidFill>
              </a:rPr>
              <a:t>(Midterm Project Report)</a:t>
            </a:r>
          </a:p>
          <a:p>
            <a:pPr marL="0" indent="0">
              <a:buNone/>
            </a:pPr>
            <a:r>
              <a:rPr lang="en-US" altLang="zh-TW" sz="2400" dirty="0"/>
              <a:t>9   2021/11/18   </a:t>
            </a:r>
            <a:r>
              <a:rPr lang="zh-TW" altLang="en-US" sz="2400" dirty="0"/>
              <a:t>雲端運算與雲軟體架構 </a:t>
            </a:r>
            <a:br>
              <a:rPr lang="en-US" altLang="zh-TW" sz="2400" dirty="0"/>
            </a:br>
            <a:r>
              <a:rPr lang="en-US" altLang="zh-TW" sz="2400" dirty="0"/>
              <a:t>                              </a:t>
            </a:r>
            <a:r>
              <a:rPr lang="en-US" altLang="zh-TW" sz="2300" dirty="0"/>
              <a:t>(Cloud Computing and Cloud Software Architecture)</a:t>
            </a:r>
          </a:p>
          <a:p>
            <a:pPr marL="0" indent="0">
              <a:buNone/>
            </a:pPr>
            <a:r>
              <a:rPr lang="en-US" altLang="zh-TW" sz="2400" dirty="0"/>
              <a:t>10   2021/11/25   </a:t>
            </a:r>
            <a:r>
              <a:rPr lang="zh-TW" altLang="en-US" sz="2400" dirty="0"/>
              <a:t>微服務架構：</a:t>
            </a:r>
            <a:r>
              <a:rPr lang="en-US" altLang="zh-TW" sz="2400" dirty="0"/>
              <a:t>RESTful</a:t>
            </a:r>
            <a:r>
              <a:rPr lang="zh-TW" altLang="en-US" sz="2400" dirty="0"/>
              <a:t>服務、服務部署</a:t>
            </a:r>
            <a:br>
              <a:rPr lang="en-US" altLang="zh-TW" sz="2400" dirty="0"/>
            </a:br>
            <a:r>
              <a:rPr lang="en-US" altLang="zh-TW" sz="2400" dirty="0"/>
              <a:t>                               </a:t>
            </a:r>
            <a:r>
              <a:rPr lang="zh-TW" altLang="en-US" sz="2400" dirty="0"/>
              <a:t> </a:t>
            </a:r>
            <a:r>
              <a:rPr lang="en-US" altLang="zh-TW" sz="2400" dirty="0"/>
              <a:t>(Microservices Architecture, RESTful services,</a:t>
            </a:r>
            <a:br>
              <a:rPr lang="en-US" altLang="zh-TW" sz="2400" dirty="0"/>
            </a:br>
            <a:r>
              <a:rPr lang="en-US" altLang="zh-TW" sz="2400" dirty="0"/>
              <a:t>                                  Service deployment)</a:t>
            </a:r>
          </a:p>
          <a:p>
            <a:pPr marL="0" indent="0">
              <a:buNone/>
            </a:pPr>
            <a:r>
              <a:rPr lang="en-US" altLang="zh-TW" sz="2400" dirty="0">
                <a:solidFill>
                  <a:schemeClr val="accent3">
                    <a:lumMod val="75000"/>
                  </a:schemeClr>
                </a:solidFill>
              </a:rPr>
              <a:t>11   2021/12/02   </a:t>
            </a:r>
            <a:r>
              <a:rPr lang="zh-TW" altLang="en-US" sz="2400" dirty="0">
                <a:solidFill>
                  <a:schemeClr val="accent3">
                    <a:lumMod val="75000"/>
                  </a:schemeClr>
                </a:solidFill>
              </a:rPr>
              <a:t>軟體工程產業實務 </a:t>
            </a:r>
            <a:br>
              <a:rPr lang="en-US" altLang="zh-TW" sz="2400" dirty="0">
                <a:solidFill>
                  <a:schemeClr val="accent3">
                    <a:lumMod val="75000"/>
                  </a:schemeClr>
                </a:solidFill>
              </a:rPr>
            </a:br>
            <a:r>
              <a:rPr lang="en-US" altLang="zh-TW" sz="2400" dirty="0">
                <a:solidFill>
                  <a:schemeClr val="accent3">
                    <a:lumMod val="75000"/>
                  </a:schemeClr>
                </a:solidFill>
              </a:rPr>
              <a:t>                                 (Industry Practices of Software Engineering)</a:t>
            </a:r>
          </a:p>
          <a:p>
            <a:pPr marL="0" indent="0">
              <a:buNone/>
            </a:pPr>
            <a:r>
              <a:rPr lang="en-US" altLang="zh-TW" sz="2400" dirty="0">
                <a:solidFill>
                  <a:schemeClr val="accent5">
                    <a:lumMod val="75000"/>
                  </a:schemeClr>
                </a:solidFill>
              </a:rPr>
              <a:t>12   2021/12/09   </a:t>
            </a:r>
            <a:r>
              <a:rPr lang="zh-TW" altLang="en-US" sz="2400" dirty="0">
                <a:solidFill>
                  <a:schemeClr val="accent5">
                    <a:lumMod val="75000"/>
                  </a:schemeClr>
                </a:solidFill>
              </a:rPr>
              <a:t>軟體工程個案研究 </a:t>
            </a:r>
            <a:r>
              <a:rPr lang="en-US" altLang="zh-TW" sz="2400" dirty="0">
                <a:solidFill>
                  <a:schemeClr val="accent5">
                    <a:lumMod val="75000"/>
                  </a:schemeClr>
                </a:solidFill>
              </a:rPr>
              <a:t>II </a:t>
            </a:r>
            <a:br>
              <a:rPr lang="en-US" altLang="zh-TW" sz="2400" dirty="0">
                <a:solidFill>
                  <a:schemeClr val="accent5">
                    <a:lumMod val="75000"/>
                  </a:schemeClr>
                </a:solidFill>
              </a:rPr>
            </a:br>
            <a:r>
              <a:rPr lang="en-US" altLang="zh-TW" sz="2400" dirty="0">
                <a:solidFill>
                  <a:schemeClr val="accent5">
                    <a:lumMod val="75000"/>
                  </a:schemeClr>
                </a:solidFill>
              </a:rPr>
              <a:t>                                 (Case Study on Software Engineering II)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3</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D96274DE-EE88-D64F-AEF1-CB6EFD4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4F50032B-D024-554F-81C9-57B20F3C3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246909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248923" y="114414"/>
            <a:ext cx="8718161" cy="797190"/>
          </a:xfrm>
        </p:spPr>
        <p:txBody>
          <a:bodyPr/>
          <a:lstStyle/>
          <a:p>
            <a:r>
              <a:rPr lang="en-US" dirty="0">
                <a:solidFill>
                  <a:schemeClr val="tx2"/>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1907704"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4860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7236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4355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6732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22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467544" y="0"/>
            <a:ext cx="8229600" cy="1143000"/>
          </a:xfrm>
        </p:spPr>
        <p:txBody>
          <a:bodyPr/>
          <a:lstStyle/>
          <a:p>
            <a:r>
              <a:rPr lang="en-US" dirty="0">
                <a:solidFill>
                  <a:schemeClr val="tx2"/>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467544" y="1484784"/>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467544" y="2846168"/>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467544" y="4125626"/>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467544" y="5418911"/>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2771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5191872"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1907704" y="3183361"/>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1907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1907704"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4355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7940202" y="1607620"/>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7940202" y="2350907"/>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7940202" y="3094194"/>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7940202" y="3837481"/>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7940202" y="4580768"/>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7940202" y="5324055"/>
            <a:ext cx="576065" cy="553217"/>
          </a:xfrm>
          <a:prstGeom prst="roundRect">
            <a:avLst>
              <a:gd name="adj" fmla="val 13021"/>
            </a:avLst>
          </a:prstGeom>
          <a:solidFill>
            <a:schemeClr val="tx2">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7524328" y="5991671"/>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6728913"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6730576" y="2627516"/>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6732239" y="3370803"/>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6705467"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6728913"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6705467" y="4413815"/>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1907704"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90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0"/>
            <a:ext cx="3960440" cy="1147270"/>
          </a:xfrm>
        </p:spPr>
        <p:txBody>
          <a:bodyPr/>
          <a:lstStyle/>
          <a:p>
            <a:r>
              <a:rPr lang="en-US" dirty="0">
                <a:solidFill>
                  <a:schemeClr val="tx2"/>
                </a:solidFill>
              </a:rPr>
              <a:t>VM</a:t>
            </a:r>
            <a:endParaRPr lang="en-US" sz="3600" dirty="0">
              <a:solidFill>
                <a:schemeClr val="tx2"/>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5147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5147351" y="2060848"/>
            <a:ext cx="1368152" cy="919778"/>
          </a:xfrm>
          <a:prstGeom prst="roundRect">
            <a:avLst>
              <a:gd name="adj" fmla="val 3899"/>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4931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4930614" y="5193863"/>
            <a:ext cx="3816424" cy="541622"/>
          </a:xfrm>
          <a:prstGeom prst="roundRect">
            <a:avLst>
              <a:gd name="adj" fmla="val 3899"/>
            </a:avLst>
          </a:prstGeom>
          <a:solidFill>
            <a:schemeClr val="accent3">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4930614" y="5911714"/>
            <a:ext cx="3816424" cy="541622"/>
          </a:xfrm>
          <a:prstGeom prst="roundRect">
            <a:avLst>
              <a:gd name="adj" fmla="val 3899"/>
            </a:avLst>
          </a:prstGeom>
          <a:solidFill>
            <a:schemeClr val="accent3">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4930614"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6947551"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21" name="TextBox 20">
            <a:extLst>
              <a:ext uri="{FF2B5EF4-FFF2-40B4-BE49-F238E27FC236}">
                <a16:creationId xmlns:a16="http://schemas.microsoft.com/office/drawing/2014/main" id="{46E7292A-8F47-504C-A606-08F3ECD12EDD}"/>
              </a:ext>
            </a:extLst>
          </p:cNvPr>
          <p:cNvSpPr txBox="1"/>
          <p:nvPr/>
        </p:nvSpPr>
        <p:spPr>
          <a:xfrm>
            <a:off x="4972111" y="1085835"/>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6978921" y="1085835"/>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7163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7163575" y="2060848"/>
            <a:ext cx="1368152" cy="919778"/>
          </a:xfrm>
          <a:prstGeom prst="roundRect">
            <a:avLst>
              <a:gd name="adj" fmla="val 3899"/>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682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682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466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466118" y="5193863"/>
            <a:ext cx="3816424" cy="541622"/>
          </a:xfrm>
          <a:prstGeom prst="roundRect">
            <a:avLst>
              <a:gd name="adj" fmla="val 3899"/>
            </a:avLst>
          </a:prstGeom>
          <a:solidFill>
            <a:schemeClr val="accent3">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466118" y="5911714"/>
            <a:ext cx="3816424" cy="541622"/>
          </a:xfrm>
          <a:prstGeom prst="roundRect">
            <a:avLst>
              <a:gd name="adj" fmla="val 3899"/>
            </a:avLst>
          </a:prstGeom>
          <a:solidFill>
            <a:schemeClr val="accent3">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466118"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2699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2699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2483055"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latin typeface="+mn-lt"/>
              <a:ea typeface="+mn-ea"/>
            </a:endParaRPr>
          </a:p>
        </p:txBody>
      </p:sp>
      <p:sp>
        <p:nvSpPr>
          <p:cNvPr id="35" name="TextBox 34">
            <a:extLst>
              <a:ext uri="{FF2B5EF4-FFF2-40B4-BE49-F238E27FC236}">
                <a16:creationId xmlns:a16="http://schemas.microsoft.com/office/drawing/2014/main" id="{90A0AB8D-F128-B74A-9435-751BF8C29D25}"/>
              </a:ext>
            </a:extLst>
          </p:cNvPr>
          <p:cNvSpPr txBox="1"/>
          <p:nvPr/>
        </p:nvSpPr>
        <p:spPr>
          <a:xfrm>
            <a:off x="538839" y="1085835"/>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2542827" y="1085835"/>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4644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4891518" y="99651"/>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0" lang="en-US" dirty="0">
                <a:solidFill>
                  <a:schemeClr val="tx2"/>
                </a:solidFill>
              </a:rPr>
              <a:t>Container</a:t>
            </a:r>
          </a:p>
        </p:txBody>
      </p:sp>
    </p:spTree>
    <p:extLst>
      <p:ext uri="{BB962C8B-B14F-4D97-AF65-F5344CB8AC3E}">
        <p14:creationId xmlns:p14="http://schemas.microsoft.com/office/powerpoint/2010/main" val="1812170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116632"/>
            <a:ext cx="8229600" cy="949995"/>
          </a:xfrm>
        </p:spPr>
        <p:txBody>
          <a:bodyPr/>
          <a:lstStyle/>
          <a:p>
            <a:r>
              <a:rPr lang="en-US" dirty="0">
                <a:solidFill>
                  <a:schemeClr val="tx2"/>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2699792" y="4010347"/>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2700505" y="5303583"/>
            <a:ext cx="4065806" cy="1077745"/>
          </a:xfrm>
          <a:prstGeom prst="roundRect">
            <a:avLst>
              <a:gd name="adj" fmla="val 3899"/>
            </a:avLst>
          </a:prstGeom>
          <a:solidFill>
            <a:schemeClr val="accent3">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277012" y="1556792"/>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6938788" y="1492296"/>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6765598" y="4125170"/>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2700505" y="2717112"/>
            <a:ext cx="4065806" cy="1081431"/>
          </a:xfrm>
          <a:prstGeom prst="roundRect">
            <a:avLst>
              <a:gd name="adj" fmla="val 3899"/>
            </a:avLst>
          </a:prstGeom>
          <a:solidFill>
            <a:schemeClr val="tx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2699792" y="1423877"/>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277012" y="2732727"/>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277012" y="4077072"/>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6936096" y="2649470"/>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74666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467544" y="116632"/>
            <a:ext cx="8229600" cy="949995"/>
          </a:xfrm>
        </p:spPr>
        <p:txBody>
          <a:bodyPr/>
          <a:lstStyle/>
          <a:p>
            <a:r>
              <a:rPr lang="en-US" dirty="0">
                <a:solidFill>
                  <a:schemeClr val="tx2"/>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2771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57557" y="4616480"/>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640" y="3153036"/>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89489" y="1616636"/>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3779912" y="3068960"/>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3275856"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4087959"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4900062"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5712165"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6524268"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7336369" y="1868641"/>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3527884"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4339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5152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5964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6524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6975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02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1152128"/>
          </a:xfrm>
        </p:spPr>
        <p:txBody>
          <a:bodyPr/>
          <a:lstStyle/>
          <a:p>
            <a:r>
              <a:rPr lang="en-US" dirty="0">
                <a:solidFill>
                  <a:schemeClr val="tx2"/>
                </a:solidFill>
              </a:rPr>
              <a:t>Microservices architecture – </a:t>
            </a:r>
            <a:br>
              <a:rPr lang="en-US" dirty="0">
                <a:solidFill>
                  <a:schemeClr val="tx2"/>
                </a:solidFill>
              </a:rPr>
            </a:br>
            <a:r>
              <a:rPr lang="en-US" dirty="0">
                <a:solidFill>
                  <a:schemeClr val="tx2"/>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5866270" y="3524331"/>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5220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3399114"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2967066"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4688516"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3510763" y="3506083"/>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6428480" y="2827574"/>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5899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611560" y="2827574"/>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3380280"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1043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442568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3"/>
            <a:ext cx="8229600" cy="738384"/>
          </a:xfrm>
        </p:spPr>
        <p:txBody>
          <a:bodyPr/>
          <a:lstStyle/>
          <a:p>
            <a:r>
              <a:rPr lang="en-US" dirty="0">
                <a:solidFill>
                  <a:schemeClr val="tx2"/>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1054793" y="1844824"/>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3618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4536132" y="4077073"/>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5642617" y="2470841"/>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2565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3538507" y="2185614"/>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611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3618031" y="3021367"/>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6043850" y="1787831"/>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5864808"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3239988" y="4826920"/>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2950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5950129" y="2163327"/>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1008242" y="3277746"/>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5702791"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5509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3167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2712001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251520" y="44624"/>
            <a:ext cx="8712968" cy="949995"/>
          </a:xfrm>
        </p:spPr>
        <p:txBody>
          <a:bodyPr/>
          <a:lstStyle/>
          <a:p>
            <a:r>
              <a:rPr lang="en-US" dirty="0">
                <a:solidFill>
                  <a:schemeClr val="tx2"/>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2971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2555776" y="893043"/>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1602662" y="4277419"/>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5580112" y="4277419"/>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1170614" y="2405211"/>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3583442" y="4925491"/>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6012160" y="2405211"/>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4716016" y="893043"/>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3331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5455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6770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6299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4330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2378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1937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3276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251520" y="44624"/>
            <a:ext cx="8712968" cy="949995"/>
          </a:xfrm>
        </p:spPr>
        <p:txBody>
          <a:bodyPr/>
          <a:lstStyle/>
          <a:p>
            <a:r>
              <a:rPr lang="en-US" dirty="0">
                <a:solidFill>
                  <a:schemeClr val="tx2"/>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3275856" y="3717031"/>
            <a:ext cx="2526852" cy="2655893"/>
          </a:xfrm>
          <a:prstGeom prst="arc">
            <a:avLst>
              <a:gd name="adj1" fmla="val 11501282"/>
              <a:gd name="adj2" fmla="val 21102937"/>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1180687" y="2704607"/>
            <a:ext cx="1303081" cy="0"/>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1180687" y="203926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2551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Identify code </a:t>
            </a:r>
            <a:br>
              <a:rPr lang="en-US" sz="2400" b="1" dirty="0">
                <a:latin typeface="+mn-lt"/>
                <a:ea typeface="+mn-ea"/>
              </a:rPr>
            </a:br>
            <a:r>
              <a:rPr lang="en-US" sz="2400" b="1" dirty="0">
                <a:latin typeface="+mn-lt"/>
                <a:ea typeface="+mn-ea"/>
              </a:rPr>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5377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3430228" y="1393449"/>
            <a:ext cx="2808440" cy="2393634"/>
          </a:xfrm>
          <a:prstGeom prst="arc">
            <a:avLst>
              <a:gd name="adj1" fmla="val 11908221"/>
              <a:gd name="adj2" fmla="val 20671112"/>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3500645" y="2147041"/>
            <a:ext cx="2808440" cy="2393634"/>
          </a:xfrm>
          <a:prstGeom prst="arc">
            <a:avLst>
              <a:gd name="adj1" fmla="val 182114"/>
              <a:gd name="adj2" fmla="val 2924959"/>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4930385"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Make small </a:t>
            </a:r>
          </a:p>
          <a:p>
            <a:pPr algn="ctr">
              <a:defRPr/>
            </a:pPr>
            <a:r>
              <a:rPr lang="en-US" sz="2400" b="1" dirty="0">
                <a:latin typeface="+mn-lt"/>
                <a:ea typeface="+mn-ea"/>
              </a:rPr>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3275856" y="2147041"/>
            <a:ext cx="2808440" cy="2393634"/>
          </a:xfrm>
          <a:prstGeom prst="arc">
            <a:avLst>
              <a:gd name="adj1" fmla="val 8966232"/>
              <a:gd name="adj2" fmla="val 10829317"/>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2043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latin typeface="+mn-lt"/>
                <a:ea typeface="+mn-ea"/>
              </a:rPr>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3193016" y="3869451"/>
            <a:ext cx="2681700" cy="2655893"/>
          </a:xfrm>
          <a:prstGeom prst="arc">
            <a:avLst>
              <a:gd name="adj1" fmla="val 2513734"/>
              <a:gd name="adj2" fmla="val 8510562"/>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3009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6308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6206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2699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00810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949995"/>
          </a:xfrm>
        </p:spPr>
        <p:txBody>
          <a:bodyPr/>
          <a:lstStyle/>
          <a:p>
            <a:r>
              <a:rPr lang="en-US" dirty="0">
                <a:solidFill>
                  <a:schemeClr val="tx2"/>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4536132" y="1793384"/>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3995936" y="1205737"/>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3665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Unit </a:t>
            </a:r>
            <a:br>
              <a:rPr lang="en-US" sz="2800" b="1" dirty="0">
                <a:latin typeface="+mn-lt"/>
                <a:ea typeface="+mn-ea"/>
              </a:rPr>
            </a:br>
            <a:r>
              <a:rPr lang="en-US" sz="2800" b="1" dirty="0">
                <a:latin typeface="+mn-lt"/>
                <a:ea typeface="+mn-ea"/>
              </a:rPr>
              <a:t>Testing</a:t>
            </a:r>
          </a:p>
        </p:txBody>
      </p:sp>
      <p:sp>
        <p:nvSpPr>
          <p:cNvPr id="13" name="Arc 12">
            <a:extLst>
              <a:ext uri="{FF2B5EF4-FFF2-40B4-BE49-F238E27FC236}">
                <a16:creationId xmlns:a16="http://schemas.microsoft.com/office/drawing/2014/main" id="{B970074F-E481-834A-AD49-3E2F6AE69B34}"/>
              </a:ext>
            </a:extLst>
          </p:cNvPr>
          <p:cNvSpPr/>
          <p:nvPr/>
        </p:nvSpPr>
        <p:spPr>
          <a:xfrm>
            <a:off x="2806040" y="2510155"/>
            <a:ext cx="3566160" cy="3566160"/>
          </a:xfrm>
          <a:prstGeom prst="arc">
            <a:avLst>
              <a:gd name="adj1" fmla="val 11870910"/>
              <a:gd name="adj2" fmla="val 14281114"/>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2806040" y="2510155"/>
            <a:ext cx="3566160" cy="3566160"/>
          </a:xfrm>
          <a:prstGeom prst="arc">
            <a:avLst>
              <a:gd name="adj1" fmla="val 18184479"/>
              <a:gd name="adj2" fmla="val 20693068"/>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2806040" y="2510155"/>
            <a:ext cx="3566160" cy="3566160"/>
          </a:xfrm>
          <a:prstGeom prst="arc">
            <a:avLst>
              <a:gd name="adj1" fmla="val 1136777"/>
              <a:gd name="adj2" fmla="val 3784898"/>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2806040" y="2510155"/>
            <a:ext cx="3566160" cy="3566160"/>
          </a:xfrm>
          <a:prstGeom prst="arc">
            <a:avLst>
              <a:gd name="adj1" fmla="val 7389206"/>
              <a:gd name="adj2" fmla="val 9871474"/>
            </a:avLst>
          </a:prstGeom>
          <a:noFill/>
          <a:ln w="1524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5580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Feature</a:t>
            </a:r>
            <a:br>
              <a:rPr lang="en-US" sz="2800" b="1" dirty="0">
                <a:latin typeface="+mn-lt"/>
                <a:ea typeface="+mn-ea"/>
              </a:rPr>
            </a:br>
            <a:r>
              <a:rPr lang="en-US" sz="2800" b="1" dirty="0">
                <a:latin typeface="+mn-lt"/>
                <a:ea typeface="+mn-ea"/>
              </a:rPr>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3665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System</a:t>
            </a:r>
            <a:br>
              <a:rPr lang="en-US" sz="2800" b="1" dirty="0">
                <a:latin typeface="+mn-lt"/>
                <a:ea typeface="+mn-ea"/>
              </a:rPr>
            </a:br>
            <a:r>
              <a:rPr lang="en-US" sz="2800" b="1" dirty="0">
                <a:latin typeface="+mn-lt"/>
                <a:ea typeface="+mn-ea"/>
              </a:rPr>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1835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mn-lt"/>
                <a:ea typeface="+mn-ea"/>
              </a:rPr>
              <a:t>Release</a:t>
            </a:r>
            <a:br>
              <a:rPr lang="en-US" sz="2800" b="1" dirty="0">
                <a:latin typeface="+mn-lt"/>
                <a:ea typeface="+mn-ea"/>
              </a:rPr>
            </a:br>
            <a:r>
              <a:rPr lang="en-US" sz="2800" b="1" dirty="0">
                <a:latin typeface="+mn-lt"/>
                <a:ea typeface="+mn-ea"/>
              </a:rPr>
              <a:t>Testing</a:t>
            </a:r>
          </a:p>
        </p:txBody>
      </p:sp>
      <p:sp>
        <p:nvSpPr>
          <p:cNvPr id="19" name="Oval 18">
            <a:extLst>
              <a:ext uri="{FF2B5EF4-FFF2-40B4-BE49-F238E27FC236}">
                <a16:creationId xmlns:a16="http://schemas.microsoft.com/office/drawing/2014/main" id="{2DC19CDE-E27C-4340-BC5D-42F86B53D0BE}"/>
              </a:ext>
            </a:extLst>
          </p:cNvPr>
          <p:cNvSpPr/>
          <p:nvPr/>
        </p:nvSpPr>
        <p:spPr>
          <a:xfrm>
            <a:off x="3485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5364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3491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1619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8570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13   2021/12/16   </a:t>
            </a:r>
            <a:r>
              <a:rPr lang="zh-TW" altLang="en-US" sz="2400" dirty="0"/>
              <a:t>安全和隱私 </a:t>
            </a:r>
            <a:r>
              <a:rPr lang="en-US" altLang="zh-TW" sz="2400" dirty="0"/>
              <a:t>(Security and Privacy); </a:t>
            </a:r>
            <a:br>
              <a:rPr lang="en-US" altLang="zh-TW" sz="2400" dirty="0"/>
            </a:br>
            <a:r>
              <a:rPr lang="en-US" altLang="zh-TW" sz="2400" dirty="0"/>
              <a:t>                                </a:t>
            </a:r>
            <a:r>
              <a:rPr lang="zh-TW" altLang="en-US" sz="2400" dirty="0"/>
              <a:t>可靠的程式設計 </a:t>
            </a:r>
            <a:r>
              <a:rPr lang="en-US" altLang="zh-TW" sz="2400" dirty="0"/>
              <a:t>(Reliable Programming)</a:t>
            </a:r>
          </a:p>
          <a:p>
            <a:pPr marL="0" indent="0">
              <a:buNone/>
            </a:pPr>
            <a:r>
              <a:rPr lang="en-US" altLang="zh-TW" sz="2400" dirty="0"/>
              <a:t>14   2021/12/23   </a:t>
            </a:r>
            <a:r>
              <a:rPr lang="zh-TW" altLang="en-US" sz="2400" dirty="0"/>
              <a:t>測試：功能測試、測試自動化、</a:t>
            </a:r>
            <a:br>
              <a:rPr lang="en-US" altLang="zh-TW" sz="2400" dirty="0"/>
            </a:br>
            <a:r>
              <a:rPr lang="en-US" altLang="zh-TW" sz="2400" dirty="0"/>
              <a:t>                                </a:t>
            </a:r>
            <a:r>
              <a:rPr lang="zh-TW" altLang="en-US" sz="2400" dirty="0"/>
              <a:t>測試驅動的開發、程式碼審查 </a:t>
            </a:r>
            <a:br>
              <a:rPr lang="en-US" altLang="zh-TW" sz="2400" dirty="0"/>
            </a:br>
            <a:r>
              <a:rPr lang="en-US" altLang="zh-TW" sz="2200" dirty="0"/>
              <a:t>                                   (Testing: Functional testing, Test automation, </a:t>
            </a:r>
            <a:br>
              <a:rPr lang="en-US" altLang="zh-TW" sz="2200" dirty="0"/>
            </a:br>
            <a:r>
              <a:rPr lang="en-US" altLang="zh-TW" sz="2200" dirty="0"/>
              <a:t>                                    Test-driven development, and Code reviews); </a:t>
            </a:r>
            <a:br>
              <a:rPr lang="en-US" altLang="zh-TW" sz="2400" dirty="0"/>
            </a:br>
            <a:r>
              <a:rPr lang="en-US" altLang="zh-TW" sz="2200" dirty="0"/>
              <a:t>                                   DevOps</a:t>
            </a:r>
            <a:r>
              <a:rPr lang="zh-TW" altLang="en-US" sz="2200" dirty="0"/>
              <a:t>和程式碼管理：程式碼管理和</a:t>
            </a:r>
            <a:r>
              <a:rPr lang="en-US" altLang="zh-TW" sz="2200" dirty="0"/>
              <a:t>DevOps</a:t>
            </a:r>
            <a:r>
              <a:rPr lang="zh-TW" altLang="en-US" sz="2200" dirty="0"/>
              <a:t>自動化 </a:t>
            </a:r>
            <a:br>
              <a:rPr lang="en-US" altLang="zh-TW" sz="2200" dirty="0"/>
            </a:br>
            <a:r>
              <a:rPr lang="en-US" altLang="zh-TW" sz="2200" dirty="0"/>
              <a:t>                                   (DevOps and Code Management: </a:t>
            </a:r>
            <a:br>
              <a:rPr lang="en-US" altLang="zh-TW" sz="2200" dirty="0"/>
            </a:br>
            <a:r>
              <a:rPr lang="en-US" altLang="zh-TW" sz="2200" dirty="0"/>
              <a:t>                                    Code management and DevOps automation)</a:t>
            </a:r>
          </a:p>
          <a:p>
            <a:pPr marL="0" indent="0">
              <a:buNone/>
            </a:pPr>
            <a:r>
              <a:rPr lang="en-US" altLang="zh-TW" sz="2400" dirty="0">
                <a:solidFill>
                  <a:schemeClr val="accent6">
                    <a:lumMod val="75000"/>
                  </a:schemeClr>
                </a:solidFill>
              </a:rPr>
              <a:t>15   2021/12/30   </a:t>
            </a:r>
            <a:r>
              <a:rPr lang="zh-TW" altLang="en-US" sz="2400" dirty="0">
                <a:solidFill>
                  <a:schemeClr val="accent6">
                    <a:lumMod val="75000"/>
                  </a:schemeClr>
                </a:solidFill>
              </a:rPr>
              <a:t>期末報告 </a:t>
            </a:r>
            <a:r>
              <a:rPr lang="en-US" altLang="zh-TW" sz="2400" dirty="0">
                <a:solidFill>
                  <a:schemeClr val="accent6">
                    <a:lumMod val="75000"/>
                  </a:schemeClr>
                </a:solidFill>
              </a:rPr>
              <a:t>I (Final Project Report I)</a:t>
            </a:r>
          </a:p>
          <a:p>
            <a:pPr marL="0" indent="0">
              <a:buNone/>
            </a:pPr>
            <a:r>
              <a:rPr lang="en-US" altLang="zh-TW" sz="2400" dirty="0">
                <a:solidFill>
                  <a:schemeClr val="accent6">
                    <a:lumMod val="75000"/>
                  </a:schemeClr>
                </a:solidFill>
              </a:rPr>
              <a:t>16   2022/01/06   </a:t>
            </a:r>
            <a:r>
              <a:rPr lang="zh-TW" altLang="en-US" sz="2400" dirty="0">
                <a:solidFill>
                  <a:schemeClr val="accent6">
                    <a:lumMod val="75000"/>
                  </a:schemeClr>
                </a:solidFill>
              </a:rPr>
              <a:t>期末報告 </a:t>
            </a:r>
            <a:r>
              <a:rPr lang="en-US" altLang="zh-TW" sz="2400" dirty="0">
                <a:solidFill>
                  <a:schemeClr val="accent6">
                    <a:lumMod val="75000"/>
                  </a:schemeClr>
                </a:solidFill>
              </a:rPr>
              <a:t>II (Final Project Report II)</a:t>
            </a:r>
          </a:p>
          <a:p>
            <a:pPr marL="0" indent="0">
              <a:buNone/>
            </a:pPr>
            <a:r>
              <a:rPr lang="en-US" altLang="zh-TW" sz="2400" dirty="0">
                <a:solidFill>
                  <a:schemeClr val="accent4">
                    <a:lumMod val="75000"/>
                  </a:schemeClr>
                </a:solidFill>
              </a:rPr>
              <a:t>17   2022/01/13   </a:t>
            </a:r>
            <a:r>
              <a:rPr lang="zh-TW" altLang="en-US" sz="2400" dirty="0">
                <a:solidFill>
                  <a:schemeClr val="accent4">
                    <a:lumMod val="75000"/>
                  </a:schemeClr>
                </a:solidFill>
              </a:rPr>
              <a:t>學生自主學習 </a:t>
            </a:r>
            <a:r>
              <a:rPr lang="en-US" altLang="zh-TW" sz="2400" dirty="0">
                <a:solidFill>
                  <a:schemeClr val="accent4">
                    <a:lumMod val="75000"/>
                  </a:schemeClr>
                </a:solidFill>
              </a:rPr>
              <a:t>(Self-learning)</a:t>
            </a:r>
          </a:p>
          <a:p>
            <a:pPr marL="0" indent="0">
              <a:buNone/>
            </a:pPr>
            <a:r>
              <a:rPr lang="en-US" altLang="zh-TW" sz="2400" dirty="0">
                <a:solidFill>
                  <a:schemeClr val="accent4">
                    <a:lumMod val="75000"/>
                  </a:schemeClr>
                </a:solidFill>
              </a:rPr>
              <a:t>18   2022/01/20   </a:t>
            </a:r>
            <a:r>
              <a:rPr lang="zh-TW" altLang="en-US" sz="2400" dirty="0">
                <a:solidFill>
                  <a:schemeClr val="accent4">
                    <a:lumMod val="75000"/>
                  </a:schemeClr>
                </a:solidFill>
              </a:rPr>
              <a:t>學生自主學習 </a:t>
            </a:r>
            <a:r>
              <a:rPr lang="en-US" altLang="zh-TW" sz="2400" dirty="0">
                <a:solidFill>
                  <a:schemeClr val="accent4">
                    <a:lumMod val="75000"/>
                  </a:schemeClr>
                </a:solidFill>
              </a:rPr>
              <a:t>(Self-learning)</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4</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4A51C78D-7CB2-1A47-8289-B30F1D0DA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32EA55C6-7913-C64F-85E6-497D1797A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10899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27198"/>
            <a:ext cx="8229600" cy="796738"/>
          </a:xfrm>
        </p:spPr>
        <p:txBody>
          <a:bodyPr/>
          <a:lstStyle/>
          <a:p>
            <a:r>
              <a:rPr lang="en-US" dirty="0">
                <a:solidFill>
                  <a:schemeClr val="tx2"/>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1597925" y="1393449"/>
            <a:ext cx="669819" cy="0"/>
          </a:xfrm>
          <a:prstGeom prst="straightConnector1">
            <a:avLst/>
          </a:prstGeom>
          <a:ln w="1016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1367958"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2339752"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latin typeface="+mn-lt"/>
                <a:ea typeface="+mn-ea"/>
              </a:rPr>
              <a:t>Identify new </a:t>
            </a:r>
            <a:br>
              <a:rPr lang="en-US" sz="2000" b="1" dirty="0">
                <a:latin typeface="+mn-lt"/>
                <a:ea typeface="+mn-ea"/>
              </a:rPr>
            </a:br>
            <a:r>
              <a:rPr lang="en-US" sz="2000" b="1" dirty="0">
                <a:latin typeface="+mn-lt"/>
                <a:ea typeface="+mn-ea"/>
              </a:rPr>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2055912" y="1525871"/>
            <a:ext cx="2560320" cy="2560320"/>
          </a:xfrm>
          <a:prstGeom prst="arc">
            <a:avLst>
              <a:gd name="adj1" fmla="val 6412394"/>
              <a:gd name="adj2" fmla="val 13844082"/>
            </a:avLst>
          </a:prstGeom>
          <a:noFill/>
          <a:ln w="1016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2192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2055912" y="1525871"/>
            <a:ext cx="2560320" cy="2560320"/>
          </a:xfrm>
          <a:prstGeom prst="arc">
            <a:avLst>
              <a:gd name="adj1" fmla="val 18547087"/>
              <a:gd name="adj2" fmla="val 19641147"/>
            </a:avLst>
          </a:prstGeom>
          <a:noFill/>
          <a:ln w="1016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2915816" y="2507704"/>
            <a:ext cx="3657600" cy="3657600"/>
          </a:xfrm>
          <a:prstGeom prst="arc">
            <a:avLst>
              <a:gd name="adj1" fmla="val 10272211"/>
              <a:gd name="adj2" fmla="val 14504715"/>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5695528" y="4377631"/>
            <a:ext cx="1828800" cy="1828800"/>
          </a:xfrm>
          <a:prstGeom prst="arc">
            <a:avLst>
              <a:gd name="adj1" fmla="val 884595"/>
              <a:gd name="adj2" fmla="val 2333932"/>
            </a:avLst>
          </a:prstGeom>
          <a:noFill/>
          <a:ln w="101600">
            <a:solidFill>
              <a:schemeClr val="accent6">
                <a:lumMod val="75000"/>
                <a:alpha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2915816" y="2507704"/>
            <a:ext cx="3657600" cy="3657600"/>
          </a:xfrm>
          <a:prstGeom prst="arc">
            <a:avLst>
              <a:gd name="adj1" fmla="val 18014088"/>
              <a:gd name="adj2" fmla="val 18771691"/>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2915816" y="2507704"/>
            <a:ext cx="3657600" cy="3657600"/>
          </a:xfrm>
          <a:prstGeom prst="arc">
            <a:avLst>
              <a:gd name="adj1" fmla="val 20260350"/>
              <a:gd name="adj2" fmla="val 21012695"/>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2915816" y="2507704"/>
            <a:ext cx="3657600" cy="3657600"/>
          </a:xfrm>
          <a:prstGeom prst="arc">
            <a:avLst>
              <a:gd name="adj1" fmla="val 3297678"/>
              <a:gd name="adj2" fmla="val 8944735"/>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5695528" y="4377631"/>
            <a:ext cx="1828800" cy="1828800"/>
          </a:xfrm>
          <a:prstGeom prst="arc">
            <a:avLst>
              <a:gd name="adj1" fmla="val 8374020"/>
              <a:gd name="adj2" fmla="val 9900318"/>
            </a:avLst>
          </a:prstGeom>
          <a:noFill/>
          <a:ln w="101600">
            <a:solidFill>
              <a:schemeClr val="accent6">
                <a:lumMod val="75000"/>
                <a:alpha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2915816" y="2492896"/>
            <a:ext cx="3657600" cy="3657600"/>
          </a:xfrm>
          <a:prstGeom prst="arc">
            <a:avLst>
              <a:gd name="adj1" fmla="val 513796"/>
              <a:gd name="adj2" fmla="val 1204879"/>
            </a:avLst>
          </a:prstGeom>
          <a:noFill/>
          <a:ln w="101600">
            <a:solidFill>
              <a:schemeClr val="accent6">
                <a:lumMod val="75000"/>
                <a:alpha val="8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2763610"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latin typeface="+mn-lt"/>
                <a:ea typeface="+mn-ea"/>
              </a:rPr>
              <a:t>Identify partial implementation </a:t>
            </a:r>
          </a:p>
          <a:p>
            <a:pPr algn="ctr">
              <a:defRPr/>
            </a:pPr>
            <a:r>
              <a:rPr lang="en-US" sz="1700" b="1" dirty="0">
                <a:latin typeface="+mn-lt"/>
                <a:ea typeface="+mn-ea"/>
              </a:rPr>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5654052" y="3034498"/>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Write code stub </a:t>
            </a:r>
            <a:br>
              <a:rPr lang="en-US" b="1" dirty="0">
                <a:latin typeface="+mn-lt"/>
                <a:ea typeface="+mn-ea"/>
              </a:rPr>
            </a:br>
            <a:r>
              <a:rPr lang="en-US" b="1" dirty="0">
                <a:latin typeface="+mn-lt"/>
                <a:ea typeface="+mn-ea"/>
              </a:rPr>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6078526" y="3975443"/>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Run all </a:t>
            </a:r>
            <a:br>
              <a:rPr lang="en-US" b="1" dirty="0">
                <a:latin typeface="+mn-lt"/>
                <a:ea typeface="+mn-ea"/>
              </a:rPr>
            </a:br>
            <a:r>
              <a:rPr lang="en-US" b="1" dirty="0">
                <a:latin typeface="+mn-lt"/>
                <a:ea typeface="+mn-ea"/>
              </a:rPr>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5868325" y="5857335"/>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Run all </a:t>
            </a:r>
            <a:br>
              <a:rPr lang="en-US" b="1" dirty="0">
                <a:latin typeface="+mn-lt"/>
                <a:ea typeface="+mn-ea"/>
              </a:rPr>
            </a:br>
            <a:r>
              <a:rPr lang="en-US" b="1" dirty="0">
                <a:latin typeface="+mn-lt"/>
                <a:ea typeface="+mn-ea"/>
              </a:rPr>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5072608" y="4916388"/>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2339752" y="4621571"/>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latin typeface="+mn-lt"/>
                <a:ea typeface="+mn-ea"/>
              </a:rPr>
              <a:t>Refactor code </a:t>
            </a:r>
            <a:br>
              <a:rPr lang="en-US" b="1" dirty="0">
                <a:latin typeface="+mn-lt"/>
                <a:ea typeface="+mn-ea"/>
              </a:rPr>
            </a:br>
            <a:r>
              <a:rPr lang="en-US" b="1" dirty="0">
                <a:latin typeface="+mn-lt"/>
                <a:ea typeface="+mn-ea"/>
              </a:rPr>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3147924"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683568"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2771800"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5782158" y="5507940"/>
            <a:ext cx="1229887"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2715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5491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5966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4972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5829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2208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860848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949995"/>
          </a:xfrm>
        </p:spPr>
        <p:txBody>
          <a:bodyPr/>
          <a:lstStyle/>
          <a:p>
            <a:r>
              <a:rPr lang="en-US" sz="7200" dirty="0">
                <a:solidFill>
                  <a:schemeClr val="tx2"/>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3200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2188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4211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3491557"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2195736"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5282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1652001"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495418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467544" y="116632"/>
            <a:ext cx="8229600" cy="949995"/>
          </a:xfrm>
        </p:spPr>
        <p:txBody>
          <a:bodyPr/>
          <a:lstStyle/>
          <a:p>
            <a:r>
              <a:rPr lang="en-US" dirty="0">
                <a:solidFill>
                  <a:schemeClr val="tx2"/>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986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971600" y="2965680"/>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971600" y="5524100"/>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6444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2861989" y="3447801"/>
            <a:ext cx="3203998" cy="875785"/>
          </a:xfrm>
          <a:prstGeom prst="roundRect">
            <a:avLst>
              <a:gd name="adj" fmla="val 12554"/>
            </a:avLst>
          </a:prstGeom>
          <a:solidFill>
            <a:schemeClr val="tx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3077987" y="1023119"/>
            <a:ext cx="2742226" cy="461665"/>
          </a:xfrm>
          <a:prstGeom prst="rect">
            <a:avLst/>
          </a:prstGeom>
          <a:noFill/>
        </p:spPr>
        <p:txBody>
          <a:bodyPr wrap="non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2757856" y="2466818"/>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2936346" y="5039679"/>
            <a:ext cx="3025508" cy="461665"/>
          </a:xfrm>
          <a:prstGeom prst="rect">
            <a:avLst/>
          </a:prstGeom>
          <a:noFill/>
        </p:spPr>
        <p:txBody>
          <a:bodyPr wrap="none" rtlCol="0">
            <a:spAutoFit/>
          </a:bodyPr>
          <a:lstStyle/>
          <a:p>
            <a:pPr algn="ctr"/>
            <a:r>
              <a:rPr lang="en-US" sz="2400" b="1" dirty="0">
                <a:solidFill>
                  <a:schemeClr val="accent3">
                    <a:lumMod val="50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6444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2483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2483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1259632"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2950899"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4642166"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6333433" y="1645793"/>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1538149"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3698389"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5858629"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1089311" y="3369380"/>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6444208" y="3354703"/>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2708805"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1814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773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11000" dirty="0">
                <a:solidFill>
                  <a:srgbClr val="FF0000"/>
                </a:solidFill>
              </a:rPr>
              <a:t>Marketing</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Tree>
    <p:extLst>
      <p:ext uri="{BB962C8B-B14F-4D97-AF65-F5344CB8AC3E}">
        <p14:creationId xmlns:p14="http://schemas.microsoft.com/office/powerpoint/2010/main" val="430126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15888"/>
            <a:ext cx="8229600" cy="1368896"/>
          </a:xfrm>
        </p:spPr>
        <p:txBody>
          <a:bodyPr/>
          <a:lstStyle/>
          <a:p>
            <a:r>
              <a:rPr lang="en-US" altLang="zh-TW" sz="9600" dirty="0">
                <a:solidFill>
                  <a:srgbClr val="C00000"/>
                </a:solidFill>
              </a:rPr>
              <a:t>Marketing</a:t>
            </a:r>
          </a:p>
        </p:txBody>
      </p:sp>
      <p:sp>
        <p:nvSpPr>
          <p:cNvPr id="11267" name="Content Placeholder 2"/>
          <p:cNvSpPr>
            <a:spLocks noGrp="1"/>
          </p:cNvSpPr>
          <p:nvPr>
            <p:ph idx="1"/>
          </p:nvPr>
        </p:nvSpPr>
        <p:spPr>
          <a:xfrm>
            <a:off x="457200" y="1484784"/>
            <a:ext cx="8229600" cy="4968404"/>
          </a:xfrm>
        </p:spPr>
        <p:txBody>
          <a:bodyPr/>
          <a:lstStyle/>
          <a:p>
            <a:pPr marL="0" indent="0" algn="ctr">
              <a:buFont typeface="Arial" charset="0"/>
              <a:buNone/>
            </a:pPr>
            <a:r>
              <a:rPr lang="en-US" altLang="en-US" sz="9600" b="1" dirty="0">
                <a:solidFill>
                  <a:schemeClr val="accent1"/>
                </a:solidFill>
              </a:rPr>
              <a:t>“</a:t>
            </a:r>
            <a:r>
              <a:rPr lang="en-US" altLang="zh-TW" sz="9600" b="1" dirty="0">
                <a:solidFill>
                  <a:schemeClr val="accent1"/>
                </a:solidFill>
              </a:rPr>
              <a:t>Meeting</a:t>
            </a:r>
            <a:r>
              <a:rPr lang="en-US" altLang="zh-TW" sz="9600" b="1" dirty="0"/>
              <a:t> </a:t>
            </a:r>
            <a:br>
              <a:rPr lang="en-US" altLang="zh-TW" sz="9600" b="1" dirty="0"/>
            </a:br>
            <a:r>
              <a:rPr lang="en-US" altLang="zh-TW" sz="9600" b="1" dirty="0">
                <a:solidFill>
                  <a:srgbClr val="FF0000"/>
                </a:solidFill>
              </a:rPr>
              <a:t>needs</a:t>
            </a:r>
            <a:r>
              <a:rPr lang="en-US" altLang="zh-TW" sz="9600" b="1" dirty="0"/>
              <a:t> </a:t>
            </a:r>
            <a:r>
              <a:rPr lang="en-US" altLang="zh-TW" sz="9600" b="1" dirty="0">
                <a:solidFill>
                  <a:srgbClr val="4F81BD"/>
                </a:solidFill>
              </a:rPr>
              <a:t>profitably</a:t>
            </a:r>
            <a:r>
              <a:rPr lang="en-US" altLang="en-US" sz="9600" b="1" dirty="0">
                <a:solidFill>
                  <a:srgbClr val="4F81BD"/>
                </a:solidFill>
              </a:rPr>
              <a:t>”</a:t>
            </a:r>
            <a:endParaRPr lang="en-US" altLang="zh-TW" sz="9600" b="1" dirty="0">
              <a:solidFill>
                <a:srgbClr val="4F81BD"/>
              </a:solidFill>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8AC87D-D0FA-490B-9E25-5BB51C7E004C}" type="slidenum">
              <a:rPr lang="zh-TW" altLang="en-US" sz="1200" smtClean="0">
                <a:solidFill>
                  <a:srgbClr val="898989"/>
                </a:solidFill>
              </a:rPr>
              <a:pPr eaLnBrk="1" hangingPunct="1">
                <a:spcBef>
                  <a:spcPct val="0"/>
                </a:spcBef>
                <a:buFontTx/>
                <a:buNone/>
              </a:pPr>
              <a:t>44</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9578BEDC-48FF-B04A-9936-8B1FA260D2FB}"/>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20054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z="8000" dirty="0">
                <a:solidFill>
                  <a:srgbClr val="C00000"/>
                </a:solidFill>
              </a:rPr>
              <a:t>Marketing</a:t>
            </a:r>
            <a:endParaRPr lang="zh-TW" altLang="en-US" sz="8000" dirty="0">
              <a:solidFill>
                <a:srgbClr val="C00000"/>
              </a:solidFill>
            </a:endParaRPr>
          </a:p>
        </p:txBody>
      </p:sp>
      <p:sp>
        <p:nvSpPr>
          <p:cNvPr id="37891" name="內容版面配置區 2"/>
          <p:cNvSpPr>
            <a:spLocks noGrp="1"/>
          </p:cNvSpPr>
          <p:nvPr>
            <p:ph idx="1"/>
          </p:nvPr>
        </p:nvSpPr>
        <p:spPr/>
        <p:txBody>
          <a:bodyPr/>
          <a:lstStyle/>
          <a:p>
            <a:pPr marL="0" indent="0" algn="ctr">
              <a:buNone/>
            </a:pPr>
            <a:r>
              <a:rPr lang="en-US" altLang="zh-TW" sz="3600" b="1" dirty="0"/>
              <a:t>“Marketing</a:t>
            </a:r>
            <a:r>
              <a:rPr lang="en-US" altLang="zh-TW" sz="3600" dirty="0"/>
              <a:t> is an </a:t>
            </a:r>
            <a:r>
              <a:rPr lang="en-US" altLang="zh-TW" sz="3600" dirty="0">
                <a:solidFill>
                  <a:schemeClr val="accent1"/>
                </a:solidFill>
              </a:rPr>
              <a:t>organizational function </a:t>
            </a:r>
            <a:br>
              <a:rPr lang="en-US" altLang="zh-TW" sz="3600" dirty="0"/>
            </a:br>
            <a:r>
              <a:rPr lang="en-US" altLang="zh-TW" sz="3600" dirty="0"/>
              <a:t>and </a:t>
            </a:r>
            <a:r>
              <a:rPr lang="en-US" altLang="zh-TW" sz="3600" dirty="0">
                <a:solidFill>
                  <a:schemeClr val="accent1"/>
                </a:solidFill>
              </a:rPr>
              <a:t>a set of processes </a:t>
            </a:r>
            <a:r>
              <a:rPr lang="en-US" altLang="zh-TW" sz="3600" dirty="0"/>
              <a:t>for </a:t>
            </a:r>
            <a:br>
              <a:rPr lang="en-US" altLang="zh-TW" sz="3600" dirty="0"/>
            </a:br>
            <a:r>
              <a:rPr lang="en-US" altLang="zh-TW" sz="3600" dirty="0">
                <a:solidFill>
                  <a:srgbClr val="FF0000"/>
                </a:solidFill>
              </a:rPr>
              <a:t>creating, communicating, and delivering </a:t>
            </a:r>
            <a:br>
              <a:rPr lang="en-US" altLang="zh-TW" sz="3600" dirty="0">
                <a:solidFill>
                  <a:srgbClr val="FF0000"/>
                </a:solidFill>
              </a:rPr>
            </a:br>
            <a:r>
              <a:rPr lang="en-US" altLang="zh-TW" sz="3600" b="1" dirty="0">
                <a:solidFill>
                  <a:srgbClr val="FF0000"/>
                </a:solidFill>
              </a:rPr>
              <a:t>value</a:t>
            </a:r>
            <a:r>
              <a:rPr lang="en-US" altLang="zh-TW" sz="3600" dirty="0">
                <a:solidFill>
                  <a:srgbClr val="FF0000"/>
                </a:solidFill>
              </a:rPr>
              <a:t> to customers </a:t>
            </a:r>
            <a:r>
              <a:rPr lang="en-US" altLang="zh-TW" sz="3600" dirty="0"/>
              <a:t>and </a:t>
            </a:r>
            <a:br>
              <a:rPr lang="en-US" altLang="zh-TW" sz="3600" dirty="0"/>
            </a:br>
            <a:r>
              <a:rPr lang="en-US" altLang="zh-TW" sz="3600" dirty="0"/>
              <a:t>for </a:t>
            </a:r>
            <a:r>
              <a:rPr lang="en-US" altLang="zh-TW" sz="3600" dirty="0">
                <a:solidFill>
                  <a:srgbClr val="FF0000"/>
                </a:solidFill>
              </a:rPr>
              <a:t>managing customer </a:t>
            </a:r>
            <a:r>
              <a:rPr lang="en-US" altLang="zh-TW" sz="3600" b="1" dirty="0">
                <a:solidFill>
                  <a:srgbClr val="FF0000"/>
                </a:solidFill>
              </a:rPr>
              <a:t>relationships</a:t>
            </a:r>
            <a:r>
              <a:rPr lang="en-US" altLang="zh-TW" sz="3600" dirty="0">
                <a:solidFill>
                  <a:srgbClr val="FF0000"/>
                </a:solidFill>
              </a:rPr>
              <a:t> </a:t>
            </a:r>
            <a:br>
              <a:rPr lang="en-US" altLang="zh-TW" sz="3600" u="sng" dirty="0">
                <a:solidFill>
                  <a:srgbClr val="FF0000"/>
                </a:solidFill>
              </a:rPr>
            </a:br>
            <a:r>
              <a:rPr lang="en-US" altLang="zh-TW" sz="3600" dirty="0"/>
              <a:t>in ways that </a:t>
            </a:r>
            <a:r>
              <a:rPr lang="en-US" altLang="zh-TW" sz="3600" dirty="0">
                <a:solidFill>
                  <a:schemeClr val="accent1"/>
                </a:solidFill>
              </a:rPr>
              <a:t>benefit the organization and its stakeholders</a:t>
            </a:r>
            <a:r>
              <a:rPr lang="en-US" altLang="zh-TW" sz="3600" dirty="0"/>
              <a:t>.” </a:t>
            </a:r>
            <a:endParaRPr lang="zh-TW" altLang="en-US" sz="2400" dirty="0"/>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C52B39E-3F41-4C00-8B3E-76176D602E0A}" type="slidenum">
              <a:rPr lang="zh-TW" altLang="en-US" sz="1200" smtClean="0">
                <a:solidFill>
                  <a:srgbClr val="898989"/>
                </a:solidFill>
              </a:rPr>
              <a:pPr eaLnBrk="1" hangingPunct="1">
                <a:spcBef>
                  <a:spcPct val="0"/>
                </a:spcBef>
                <a:buFontTx/>
                <a:buNone/>
              </a:pPr>
              <a:t>45</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81263259-2ED3-E341-9212-2C71EDDDFE26}"/>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3408842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11000" dirty="0">
                <a:solidFill>
                  <a:srgbClr val="FF0000"/>
                </a:solidFill>
              </a:rPr>
              <a:t>Marketing</a:t>
            </a:r>
            <a:br>
              <a:rPr lang="en-US" altLang="zh-TW" sz="11000" dirty="0">
                <a:solidFill>
                  <a:srgbClr val="FF0000"/>
                </a:solidFill>
              </a:rPr>
            </a:br>
            <a:r>
              <a:rPr lang="en-US" altLang="zh-TW" sz="11000" dirty="0">
                <a:solidFill>
                  <a:srgbClr val="FF0000"/>
                </a:solidFill>
              </a:rPr>
              <a:t>Management</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Tree>
    <p:extLst>
      <p:ext uri="{BB962C8B-B14F-4D97-AF65-F5344CB8AC3E}">
        <p14:creationId xmlns:p14="http://schemas.microsoft.com/office/powerpoint/2010/main" val="4110849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6000" dirty="0">
                <a:solidFill>
                  <a:srgbClr val="C00000"/>
                </a:solidFill>
              </a:rPr>
              <a:t>Marketing Management</a:t>
            </a:r>
            <a:endParaRPr lang="zh-TW" altLang="en-US" sz="6000" dirty="0">
              <a:solidFill>
                <a:srgbClr val="C00000"/>
              </a:solidFill>
            </a:endParaRPr>
          </a:p>
        </p:txBody>
      </p:sp>
      <p:sp>
        <p:nvSpPr>
          <p:cNvPr id="38915" name="內容版面配置區 2"/>
          <p:cNvSpPr>
            <a:spLocks noGrp="1"/>
          </p:cNvSpPr>
          <p:nvPr>
            <p:ph idx="1"/>
          </p:nvPr>
        </p:nvSpPr>
        <p:spPr>
          <a:xfrm>
            <a:off x="168597" y="1523925"/>
            <a:ext cx="8651875" cy="4857403"/>
          </a:xfrm>
        </p:spPr>
        <p:txBody>
          <a:bodyPr/>
          <a:lstStyle/>
          <a:p>
            <a:pPr marL="0" indent="0" algn="ctr">
              <a:buNone/>
            </a:pPr>
            <a:r>
              <a:rPr lang="en-US" altLang="zh-TW" sz="4000" b="1" dirty="0"/>
              <a:t>“</a:t>
            </a:r>
            <a:r>
              <a:rPr lang="en-US" altLang="zh-TW" sz="4000" b="1" dirty="0">
                <a:solidFill>
                  <a:srgbClr val="C00000"/>
                </a:solidFill>
              </a:rPr>
              <a:t>Marketing management </a:t>
            </a:r>
            <a:r>
              <a:rPr lang="en-US" altLang="zh-TW" sz="4000" dirty="0"/>
              <a:t>is the</a:t>
            </a:r>
            <a:br>
              <a:rPr lang="en-US" altLang="zh-TW" sz="4000" dirty="0"/>
            </a:br>
            <a:r>
              <a:rPr lang="en-US" altLang="zh-TW" sz="4800" dirty="0">
                <a:solidFill>
                  <a:schemeClr val="accent1"/>
                </a:solidFill>
              </a:rPr>
              <a:t>art and science </a:t>
            </a:r>
            <a:br>
              <a:rPr lang="en-US" altLang="zh-TW" sz="4000" dirty="0"/>
            </a:br>
            <a:r>
              <a:rPr lang="en-US" altLang="zh-TW" sz="4400" dirty="0"/>
              <a:t>of </a:t>
            </a:r>
            <a:r>
              <a:rPr lang="en-US" altLang="zh-TW" sz="4400" dirty="0">
                <a:solidFill>
                  <a:srgbClr val="FF0000"/>
                </a:solidFill>
              </a:rPr>
              <a:t>choosing target markets </a:t>
            </a:r>
            <a:br>
              <a:rPr lang="en-US" altLang="zh-TW" sz="4400" dirty="0"/>
            </a:br>
            <a:r>
              <a:rPr lang="en-US" altLang="zh-TW" sz="4400" dirty="0"/>
              <a:t>and </a:t>
            </a:r>
            <a:r>
              <a:rPr lang="en-US" altLang="zh-TW" sz="4400" dirty="0">
                <a:solidFill>
                  <a:schemeClr val="accent1"/>
                </a:solidFill>
              </a:rPr>
              <a:t>getting, keeping, and growing </a:t>
            </a:r>
            <a:br>
              <a:rPr lang="en-US" altLang="zh-TW" sz="4400" dirty="0">
                <a:solidFill>
                  <a:schemeClr val="accent1"/>
                </a:solidFill>
              </a:rPr>
            </a:br>
            <a:r>
              <a:rPr lang="en-US" altLang="zh-TW" sz="4400" dirty="0">
                <a:solidFill>
                  <a:schemeClr val="accent1"/>
                </a:solidFill>
              </a:rPr>
              <a:t>customers</a:t>
            </a:r>
            <a:r>
              <a:rPr lang="en-US" altLang="zh-TW" sz="4400" dirty="0"/>
              <a:t> through </a:t>
            </a:r>
            <a:br>
              <a:rPr lang="en-US" altLang="zh-TW" sz="4000" dirty="0"/>
            </a:br>
            <a:r>
              <a:rPr lang="en-US" altLang="zh-TW" sz="4000" dirty="0">
                <a:solidFill>
                  <a:srgbClr val="FF0000"/>
                </a:solidFill>
              </a:rPr>
              <a:t>creating, delivering, and communicating </a:t>
            </a:r>
            <a:br>
              <a:rPr lang="en-US" altLang="zh-TW" sz="4000" dirty="0">
                <a:solidFill>
                  <a:srgbClr val="FF0000"/>
                </a:solidFill>
              </a:rPr>
            </a:br>
            <a:r>
              <a:rPr lang="en-US" altLang="zh-TW" sz="4400" dirty="0">
                <a:solidFill>
                  <a:srgbClr val="FF0000"/>
                </a:solidFill>
              </a:rPr>
              <a:t>superior </a:t>
            </a:r>
            <a:r>
              <a:rPr lang="en-US" altLang="zh-TW" sz="4400" b="1" dirty="0">
                <a:solidFill>
                  <a:srgbClr val="FF0000"/>
                </a:solidFill>
              </a:rPr>
              <a:t>customer value</a:t>
            </a:r>
            <a:r>
              <a:rPr lang="en-US" altLang="zh-TW" sz="4400" dirty="0"/>
              <a:t>.” </a:t>
            </a:r>
          </a:p>
          <a:p>
            <a:pPr marL="0" indent="0" algn="ctr">
              <a:buNone/>
            </a:pPr>
            <a:endParaRPr lang="zh-TW" altLang="en-US" sz="4000" dirty="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E1C5A1E-1767-4A42-AFC6-80D36FF515E3}" type="slidenum">
              <a:rPr lang="zh-TW" altLang="en-US" sz="1200" smtClean="0">
                <a:solidFill>
                  <a:srgbClr val="898989"/>
                </a:solidFill>
              </a:rPr>
              <a:pPr eaLnBrk="1" hangingPunct="1">
                <a:spcBef>
                  <a:spcPct val="0"/>
                </a:spcBef>
                <a:buFontTx/>
                <a:buNone/>
              </a:pPr>
              <a:t>47</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BC50696-0C10-E342-A859-9471DAA3B6B3}"/>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340052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1033"/>
            <a:ext cx="8229600" cy="727687"/>
          </a:xfrm>
        </p:spPr>
        <p:txBody>
          <a:bodyPr/>
          <a:lstStyle/>
          <a:p>
            <a:r>
              <a:rPr lang="en-US" altLang="zh-TW" sz="5400" dirty="0">
                <a:solidFill>
                  <a:srgbClr val="FF0000"/>
                </a:solidFill>
              </a:rPr>
              <a:t>Marketing Management</a:t>
            </a:r>
            <a:endParaRPr lang="zh-TW" altLang="en-US" sz="5400"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33CFB46C-01CC-41BD-8A17-4C0AF2F2BDA7}" type="slidenum">
              <a:rPr lang="zh-TW" altLang="en-US" smtClean="0"/>
              <a:pPr>
                <a:defRPr/>
              </a:pPr>
              <a:t>48</a:t>
            </a:fld>
            <a:endParaRPr lang="zh-TW" altLang="en-US"/>
          </a:p>
        </p:txBody>
      </p:sp>
      <p:sp>
        <p:nvSpPr>
          <p:cNvPr id="7" name="Rounded Rectangle 9"/>
          <p:cNvSpPr>
            <a:spLocks noChangeArrowheads="1"/>
          </p:cNvSpPr>
          <p:nvPr/>
        </p:nvSpPr>
        <p:spPr bwMode="auto">
          <a:xfrm>
            <a:off x="1074541" y="1003882"/>
            <a:ext cx="6984776" cy="585216"/>
          </a:xfrm>
          <a:prstGeom prst="roundRect">
            <a:avLst>
              <a:gd name="adj" fmla="val 12157"/>
            </a:avLst>
          </a:prstGeom>
          <a:solidFill>
            <a:srgbClr val="FF99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latin typeface="+mn-lt"/>
                <a:ea typeface="+mn-ea"/>
              </a:rPr>
              <a:t>Understanding Marketing Management</a:t>
            </a:r>
          </a:p>
        </p:txBody>
      </p:sp>
      <p:sp>
        <p:nvSpPr>
          <p:cNvPr id="9" name="Rounded Rectangle 9"/>
          <p:cNvSpPr>
            <a:spLocks noChangeArrowheads="1"/>
          </p:cNvSpPr>
          <p:nvPr/>
        </p:nvSpPr>
        <p:spPr bwMode="auto">
          <a:xfrm>
            <a:off x="1074541" y="1714466"/>
            <a:ext cx="6984776" cy="588098"/>
          </a:xfrm>
          <a:prstGeom prst="roundRect">
            <a:avLst>
              <a:gd name="adj" fmla="val 12157"/>
            </a:avLst>
          </a:prstGeom>
          <a:solidFill>
            <a:schemeClr val="accent5">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latin typeface="+mn-lt"/>
                <a:ea typeface="+mn-ea"/>
              </a:rPr>
              <a:t>Capturing Marketing Insights</a:t>
            </a:r>
          </a:p>
        </p:txBody>
      </p:sp>
      <p:sp>
        <p:nvSpPr>
          <p:cNvPr id="10" name="Rounded Rectangle 9"/>
          <p:cNvSpPr>
            <a:spLocks noChangeArrowheads="1"/>
          </p:cNvSpPr>
          <p:nvPr/>
        </p:nvSpPr>
        <p:spPr bwMode="auto">
          <a:xfrm>
            <a:off x="1074541" y="2427932"/>
            <a:ext cx="6984776" cy="588098"/>
          </a:xfrm>
          <a:prstGeom prst="roundRect">
            <a:avLst>
              <a:gd name="adj" fmla="val 12157"/>
            </a:avLst>
          </a:prstGeom>
          <a:solidFill>
            <a:schemeClr val="accent4">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latin typeface="+mn-lt"/>
                <a:ea typeface="+mn-ea"/>
              </a:rPr>
              <a:t>Connecting with Customers</a:t>
            </a:r>
          </a:p>
        </p:txBody>
      </p:sp>
      <p:sp>
        <p:nvSpPr>
          <p:cNvPr id="11" name="Rounded Rectangle 9"/>
          <p:cNvSpPr>
            <a:spLocks noChangeArrowheads="1"/>
          </p:cNvSpPr>
          <p:nvPr/>
        </p:nvSpPr>
        <p:spPr bwMode="auto">
          <a:xfrm>
            <a:off x="1074541" y="3141398"/>
            <a:ext cx="6984776" cy="588098"/>
          </a:xfrm>
          <a:prstGeom prst="roundRect">
            <a:avLst>
              <a:gd name="adj" fmla="val 12157"/>
            </a:avLst>
          </a:prstGeom>
          <a:solidFill>
            <a:schemeClr val="accent3"/>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latin typeface="+mn-lt"/>
                <a:ea typeface="+mn-ea"/>
              </a:rPr>
              <a:t>Building Strong Brands</a:t>
            </a:r>
          </a:p>
        </p:txBody>
      </p:sp>
      <p:sp>
        <p:nvSpPr>
          <p:cNvPr id="12" name="Footer Placeholder 4"/>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
        <p:nvSpPr>
          <p:cNvPr id="13" name="文字方塊 12"/>
          <p:cNvSpPr txBox="1"/>
          <p:nvPr/>
        </p:nvSpPr>
        <p:spPr>
          <a:xfrm>
            <a:off x="544753" y="859359"/>
            <a:ext cx="498855"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14" name="文字方塊 13"/>
          <p:cNvSpPr txBox="1"/>
          <p:nvPr/>
        </p:nvSpPr>
        <p:spPr>
          <a:xfrm>
            <a:off x="544753" y="2313623"/>
            <a:ext cx="498855" cy="769441"/>
          </a:xfrm>
          <a:prstGeom prst="rect">
            <a:avLst/>
          </a:prstGeom>
          <a:noFill/>
        </p:spPr>
        <p:txBody>
          <a:bodyPr wrap="none" rtlCol="0">
            <a:spAutoFit/>
          </a:bodyPr>
          <a:lstStyle/>
          <a:p>
            <a:r>
              <a:rPr lang="en-US" altLang="zh-TW" sz="4400" b="1" dirty="0">
                <a:solidFill>
                  <a:srgbClr val="FF0000"/>
                </a:solidFill>
              </a:rPr>
              <a:t>3</a:t>
            </a:r>
            <a:endParaRPr lang="zh-TW" altLang="en-US" sz="4400" b="1" dirty="0">
              <a:solidFill>
                <a:srgbClr val="FF0000"/>
              </a:solidFill>
            </a:endParaRPr>
          </a:p>
        </p:txBody>
      </p:sp>
      <p:sp>
        <p:nvSpPr>
          <p:cNvPr id="15" name="文字方塊 14"/>
          <p:cNvSpPr txBox="1"/>
          <p:nvPr/>
        </p:nvSpPr>
        <p:spPr>
          <a:xfrm>
            <a:off x="544753" y="3767887"/>
            <a:ext cx="498855" cy="769441"/>
          </a:xfrm>
          <a:prstGeom prst="rect">
            <a:avLst/>
          </a:prstGeom>
          <a:noFill/>
        </p:spPr>
        <p:txBody>
          <a:bodyPr wrap="none" rtlCol="0">
            <a:spAutoFit/>
          </a:bodyPr>
          <a:lstStyle/>
          <a:p>
            <a:r>
              <a:rPr lang="en-US" altLang="zh-TW" sz="4400" b="1" dirty="0">
                <a:solidFill>
                  <a:srgbClr val="FF0000"/>
                </a:solidFill>
              </a:rPr>
              <a:t>5</a:t>
            </a:r>
            <a:endParaRPr lang="zh-TW" altLang="en-US" sz="4400" b="1" dirty="0">
              <a:solidFill>
                <a:srgbClr val="FF0000"/>
              </a:solidFill>
            </a:endParaRPr>
          </a:p>
        </p:txBody>
      </p:sp>
      <p:sp>
        <p:nvSpPr>
          <p:cNvPr id="16" name="文字方塊 15"/>
          <p:cNvSpPr txBox="1"/>
          <p:nvPr/>
        </p:nvSpPr>
        <p:spPr>
          <a:xfrm>
            <a:off x="544753" y="3040755"/>
            <a:ext cx="498855" cy="769441"/>
          </a:xfrm>
          <a:prstGeom prst="rect">
            <a:avLst/>
          </a:prstGeom>
          <a:noFill/>
        </p:spPr>
        <p:txBody>
          <a:bodyPr wrap="none" rtlCol="0">
            <a:spAutoFit/>
          </a:bodyPr>
          <a:lstStyle/>
          <a:p>
            <a:r>
              <a:rPr lang="en-US" altLang="zh-TW" sz="4400" b="1" dirty="0">
                <a:solidFill>
                  <a:srgbClr val="FF0000"/>
                </a:solidFill>
              </a:rPr>
              <a:t>4</a:t>
            </a:r>
            <a:endParaRPr lang="zh-TW" altLang="en-US" sz="4400" b="1" dirty="0">
              <a:solidFill>
                <a:srgbClr val="FF0000"/>
              </a:solidFill>
            </a:endParaRPr>
          </a:p>
        </p:txBody>
      </p:sp>
      <p:sp>
        <p:nvSpPr>
          <p:cNvPr id="17" name="Rounded Rectangle 16">
            <a:extLst>
              <a:ext uri="{FF2B5EF4-FFF2-40B4-BE49-F238E27FC236}">
                <a16:creationId xmlns:a16="http://schemas.microsoft.com/office/drawing/2014/main" id="{77C71F18-4533-E948-AE12-F51FAC1B1EF9}"/>
              </a:ext>
            </a:extLst>
          </p:cNvPr>
          <p:cNvSpPr>
            <a:spLocks noChangeArrowheads="1"/>
          </p:cNvSpPr>
          <p:nvPr/>
        </p:nvSpPr>
        <p:spPr bwMode="auto">
          <a:xfrm>
            <a:off x="1074541" y="3854864"/>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latin typeface="+mn-lt"/>
                <a:ea typeface="+mn-ea"/>
              </a:rPr>
              <a:t>Creating Value</a:t>
            </a:r>
          </a:p>
        </p:txBody>
      </p:sp>
      <p:sp>
        <p:nvSpPr>
          <p:cNvPr id="18" name="Rounded Rectangle 17">
            <a:extLst>
              <a:ext uri="{FF2B5EF4-FFF2-40B4-BE49-F238E27FC236}">
                <a16:creationId xmlns:a16="http://schemas.microsoft.com/office/drawing/2014/main" id="{F34419AC-22C7-1F42-9290-B2E69EC1F7F1}"/>
              </a:ext>
            </a:extLst>
          </p:cNvPr>
          <p:cNvSpPr>
            <a:spLocks noChangeArrowheads="1"/>
          </p:cNvSpPr>
          <p:nvPr/>
        </p:nvSpPr>
        <p:spPr bwMode="auto">
          <a:xfrm>
            <a:off x="1074541" y="4568330"/>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latin typeface="+mn-lt"/>
                <a:ea typeface="+mn-ea"/>
              </a:rPr>
              <a:t>Delivering Value</a:t>
            </a:r>
          </a:p>
        </p:txBody>
      </p:sp>
      <p:sp>
        <p:nvSpPr>
          <p:cNvPr id="19" name="Rounded Rectangle 18">
            <a:extLst>
              <a:ext uri="{FF2B5EF4-FFF2-40B4-BE49-F238E27FC236}">
                <a16:creationId xmlns:a16="http://schemas.microsoft.com/office/drawing/2014/main" id="{3B6AE6E9-A626-5041-8D66-320BF77ADB68}"/>
              </a:ext>
            </a:extLst>
          </p:cNvPr>
          <p:cNvSpPr>
            <a:spLocks noChangeArrowheads="1"/>
          </p:cNvSpPr>
          <p:nvPr/>
        </p:nvSpPr>
        <p:spPr bwMode="auto">
          <a:xfrm>
            <a:off x="1074541" y="5281796"/>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latin typeface="+mn-lt"/>
                <a:ea typeface="+mn-ea"/>
              </a:rPr>
              <a:t>Communicating Value</a:t>
            </a:r>
          </a:p>
        </p:txBody>
      </p:sp>
      <p:sp>
        <p:nvSpPr>
          <p:cNvPr id="20" name="Rounded Rectangle 19">
            <a:extLst>
              <a:ext uri="{FF2B5EF4-FFF2-40B4-BE49-F238E27FC236}">
                <a16:creationId xmlns:a16="http://schemas.microsoft.com/office/drawing/2014/main" id="{C8222EF1-7E62-8044-BFD9-BBE43F644939}"/>
              </a:ext>
            </a:extLst>
          </p:cNvPr>
          <p:cNvSpPr>
            <a:spLocks noChangeArrowheads="1"/>
          </p:cNvSpPr>
          <p:nvPr/>
        </p:nvSpPr>
        <p:spPr bwMode="auto">
          <a:xfrm>
            <a:off x="1074541" y="5995260"/>
            <a:ext cx="6984776" cy="588098"/>
          </a:xfrm>
          <a:prstGeom prst="roundRect">
            <a:avLst>
              <a:gd name="adj" fmla="val 12157"/>
            </a:avLst>
          </a:prstGeom>
          <a:solidFill>
            <a:schemeClr val="accent1">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solidFill>
                  <a:srgbClr val="FF0000"/>
                </a:solidFill>
                <a:latin typeface="+mn-lt"/>
                <a:ea typeface="+mn-ea"/>
              </a:rPr>
              <a:t>Conducting Marketing Responsibly for Long-term Success</a:t>
            </a:r>
          </a:p>
        </p:txBody>
      </p:sp>
      <p:sp>
        <p:nvSpPr>
          <p:cNvPr id="21" name="文字方塊 14">
            <a:extLst>
              <a:ext uri="{FF2B5EF4-FFF2-40B4-BE49-F238E27FC236}">
                <a16:creationId xmlns:a16="http://schemas.microsoft.com/office/drawing/2014/main" id="{53DAE02D-EA0D-114A-AE3E-C00697B88BD5}"/>
              </a:ext>
            </a:extLst>
          </p:cNvPr>
          <p:cNvSpPr txBox="1"/>
          <p:nvPr/>
        </p:nvSpPr>
        <p:spPr>
          <a:xfrm>
            <a:off x="544753" y="1586491"/>
            <a:ext cx="498855" cy="769441"/>
          </a:xfrm>
          <a:prstGeom prst="rect">
            <a:avLst/>
          </a:prstGeom>
          <a:noFill/>
        </p:spPr>
        <p:txBody>
          <a:bodyPr wrap="none" rtlCol="0">
            <a:spAutoFit/>
          </a:bodyPr>
          <a:lstStyle/>
          <a:p>
            <a:r>
              <a:rPr lang="en-US" altLang="zh-TW" sz="4400" b="1" dirty="0">
                <a:solidFill>
                  <a:srgbClr val="FF0000"/>
                </a:solidFill>
              </a:rPr>
              <a:t>2</a:t>
            </a:r>
            <a:endParaRPr lang="zh-TW" altLang="en-US" sz="4400" b="1" dirty="0">
              <a:solidFill>
                <a:srgbClr val="FF0000"/>
              </a:solidFill>
            </a:endParaRPr>
          </a:p>
        </p:txBody>
      </p:sp>
      <p:sp>
        <p:nvSpPr>
          <p:cNvPr id="22" name="文字方塊 14">
            <a:extLst>
              <a:ext uri="{FF2B5EF4-FFF2-40B4-BE49-F238E27FC236}">
                <a16:creationId xmlns:a16="http://schemas.microsoft.com/office/drawing/2014/main" id="{D6825450-10A7-CD49-933A-31EB24B5BCF2}"/>
              </a:ext>
            </a:extLst>
          </p:cNvPr>
          <p:cNvSpPr txBox="1"/>
          <p:nvPr/>
        </p:nvSpPr>
        <p:spPr>
          <a:xfrm>
            <a:off x="544753" y="4495019"/>
            <a:ext cx="498855" cy="769441"/>
          </a:xfrm>
          <a:prstGeom prst="rect">
            <a:avLst/>
          </a:prstGeom>
          <a:noFill/>
        </p:spPr>
        <p:txBody>
          <a:bodyPr wrap="none" rtlCol="0">
            <a:spAutoFit/>
          </a:bodyPr>
          <a:lstStyle/>
          <a:p>
            <a:r>
              <a:rPr lang="en-US" altLang="zh-TW" sz="4400" b="1" dirty="0">
                <a:solidFill>
                  <a:srgbClr val="FF0000"/>
                </a:solidFill>
              </a:rPr>
              <a:t>6</a:t>
            </a:r>
            <a:endParaRPr lang="zh-TW" altLang="en-US" sz="4400" b="1" dirty="0">
              <a:solidFill>
                <a:srgbClr val="FF0000"/>
              </a:solidFill>
            </a:endParaRPr>
          </a:p>
        </p:txBody>
      </p:sp>
      <p:sp>
        <p:nvSpPr>
          <p:cNvPr id="23" name="文字方塊 14">
            <a:extLst>
              <a:ext uri="{FF2B5EF4-FFF2-40B4-BE49-F238E27FC236}">
                <a16:creationId xmlns:a16="http://schemas.microsoft.com/office/drawing/2014/main" id="{46C1F9A6-75BA-9640-86E7-5E76D1115D80}"/>
              </a:ext>
            </a:extLst>
          </p:cNvPr>
          <p:cNvSpPr txBox="1"/>
          <p:nvPr/>
        </p:nvSpPr>
        <p:spPr>
          <a:xfrm>
            <a:off x="544753" y="5222151"/>
            <a:ext cx="498855" cy="769441"/>
          </a:xfrm>
          <a:prstGeom prst="rect">
            <a:avLst/>
          </a:prstGeom>
          <a:noFill/>
        </p:spPr>
        <p:txBody>
          <a:bodyPr wrap="none" rtlCol="0">
            <a:spAutoFit/>
          </a:bodyPr>
          <a:lstStyle/>
          <a:p>
            <a:r>
              <a:rPr lang="en-US" altLang="zh-TW" sz="4400" b="1" dirty="0">
                <a:solidFill>
                  <a:srgbClr val="FF0000"/>
                </a:solidFill>
              </a:rPr>
              <a:t>7</a:t>
            </a:r>
            <a:endParaRPr lang="zh-TW" altLang="en-US" sz="4400" b="1" dirty="0">
              <a:solidFill>
                <a:srgbClr val="FF0000"/>
              </a:solidFill>
            </a:endParaRPr>
          </a:p>
        </p:txBody>
      </p:sp>
      <p:sp>
        <p:nvSpPr>
          <p:cNvPr id="24" name="文字方塊 14">
            <a:extLst>
              <a:ext uri="{FF2B5EF4-FFF2-40B4-BE49-F238E27FC236}">
                <a16:creationId xmlns:a16="http://schemas.microsoft.com/office/drawing/2014/main" id="{73D8546A-C56C-3F47-B544-4ADACD915B8E}"/>
              </a:ext>
            </a:extLst>
          </p:cNvPr>
          <p:cNvSpPr txBox="1"/>
          <p:nvPr/>
        </p:nvSpPr>
        <p:spPr>
          <a:xfrm>
            <a:off x="544753" y="5949280"/>
            <a:ext cx="498855" cy="769441"/>
          </a:xfrm>
          <a:prstGeom prst="rect">
            <a:avLst/>
          </a:prstGeom>
          <a:noFill/>
        </p:spPr>
        <p:txBody>
          <a:bodyPr wrap="none" rtlCol="0">
            <a:spAutoFit/>
          </a:bodyPr>
          <a:lstStyle/>
          <a:p>
            <a:r>
              <a:rPr lang="en-US" altLang="zh-TW" sz="4400" b="1" dirty="0">
                <a:solidFill>
                  <a:srgbClr val="FF0000"/>
                </a:solidFill>
              </a:rPr>
              <a:t>8</a:t>
            </a:r>
            <a:endParaRPr lang="zh-TW" altLang="en-US" sz="4400" b="1" dirty="0">
              <a:solidFill>
                <a:srgbClr val="FF0000"/>
              </a:solidFill>
            </a:endParaRPr>
          </a:p>
        </p:txBody>
      </p:sp>
    </p:spTree>
    <p:extLst>
      <p:ext uri="{BB962C8B-B14F-4D97-AF65-F5344CB8AC3E}">
        <p14:creationId xmlns:p14="http://schemas.microsoft.com/office/powerpoint/2010/main" val="1235022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Tree>
    <p:extLst>
      <p:ext uri="{BB962C8B-B14F-4D97-AF65-F5344CB8AC3E}">
        <p14:creationId xmlns:p14="http://schemas.microsoft.com/office/powerpoint/2010/main" val="401528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457200" y="274638"/>
            <a:ext cx="8229600" cy="1642194"/>
          </a:xfrm>
        </p:spPr>
        <p:txBody>
          <a:bodyPr/>
          <a:lstStyle/>
          <a:p>
            <a:r>
              <a:rPr lang="en-US" sz="2800" dirty="0"/>
              <a:t>Ian Sommerville (2019), </a:t>
            </a:r>
            <a:br>
              <a:rPr lang="en-US" sz="2800" dirty="0"/>
            </a:br>
            <a:r>
              <a:rPr lang="en-US" sz="4000" dirty="0">
                <a:solidFill>
                  <a:srgbClr val="C00000"/>
                </a:solidFill>
              </a:rPr>
              <a:t>Engineering Software Products: </a:t>
            </a:r>
            <a:br>
              <a:rPr lang="en-US" sz="2800" dirty="0">
                <a:solidFill>
                  <a:srgbClr val="C00000"/>
                </a:solidFill>
              </a:rPr>
            </a:br>
            <a:r>
              <a:rPr lang="en-US" sz="2800" dirty="0">
                <a:solidFill>
                  <a:srgbClr val="C00000"/>
                </a:solidFill>
              </a:rPr>
              <a:t>An Introduction to Modern Software Engineering</a:t>
            </a:r>
            <a:r>
              <a:rPr lang="en-US" sz="2800" dirty="0"/>
              <a:t>, </a:t>
            </a:r>
            <a:br>
              <a:rPr lang="en-US" sz="2800" dirty="0"/>
            </a:br>
            <a:r>
              <a:rPr lang="en-US" sz="2400" dirty="0"/>
              <a:t>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pic>
        <p:nvPicPr>
          <p:cNvPr id="6" name="Picture 5">
            <a:extLst>
              <a:ext uri="{FF2B5EF4-FFF2-40B4-BE49-F238E27FC236}">
                <a16:creationId xmlns:a16="http://schemas.microsoft.com/office/drawing/2014/main" id="{6A1ABBC0-328E-4D49-8605-37D3151CB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154365"/>
            <a:ext cx="3531751" cy="4370979"/>
          </a:xfrm>
          <a:prstGeom prst="rect">
            <a:avLst/>
          </a:prstGeom>
        </p:spPr>
      </p:pic>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https://www.amazon.com/Engineering-Software-Products-Ian-Sommerville/dp/013521064X</a:t>
            </a:r>
            <a:endParaRPr lang="en-US" altLang="zh-TW" sz="1000" dirty="0"/>
          </a:p>
        </p:txBody>
      </p:sp>
    </p:spTree>
    <p:extLst>
      <p:ext uri="{BB962C8B-B14F-4D97-AF65-F5344CB8AC3E}">
        <p14:creationId xmlns:p14="http://schemas.microsoft.com/office/powerpoint/2010/main" val="3805499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467544" y="116632"/>
            <a:ext cx="8229600" cy="1944210"/>
          </a:xfrm>
        </p:spPr>
        <p:txBody>
          <a:bodyPr/>
          <a:lstStyle/>
          <a:p>
            <a:r>
              <a:rPr lang="en-US" dirty="0">
                <a:solidFill>
                  <a:srgbClr val="C00000"/>
                </a:solidFill>
              </a:rPr>
              <a:t>Software Engineering </a:t>
            </a:r>
            <a:br>
              <a:rPr lang="en-US" dirty="0">
                <a:solidFill>
                  <a:schemeClr val="tx2"/>
                </a:solidFill>
              </a:rPr>
            </a:br>
            <a:r>
              <a:rPr lang="en-US" dirty="0">
                <a:solidFill>
                  <a:schemeClr val="tx2"/>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89442"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Analyze</a:t>
            </a:r>
          </a:p>
          <a:p>
            <a:pPr algn="ctr">
              <a:defRPr/>
            </a:pPr>
            <a:endParaRPr lang="en-US" sz="2400" b="1" dirty="0">
              <a:latin typeface="+mn-lt"/>
              <a:ea typeface="+mn-ea"/>
            </a:endParaRPr>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1701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1969157"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Design</a:t>
            </a:r>
          </a:p>
          <a:p>
            <a:pPr algn="ctr">
              <a:defRPr/>
            </a:pPr>
            <a:endParaRPr lang="en-US" sz="2400" b="1" dirty="0">
              <a:latin typeface="+mn-lt"/>
              <a:ea typeface="+mn-ea"/>
            </a:endParaRPr>
          </a:p>
          <a:p>
            <a:pPr algn="ctr">
              <a:defRPr/>
            </a:pPr>
            <a:r>
              <a:rPr lang="en-US" dirty="0">
                <a:latin typeface="+mn-lt"/>
                <a:ea typeface="+mn-ea"/>
              </a:rPr>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3748872"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Build</a:t>
            </a:r>
          </a:p>
          <a:p>
            <a:pPr algn="ctr">
              <a:defRPr/>
            </a:pPr>
            <a:endParaRPr lang="en-US" sz="2400" b="1" dirty="0">
              <a:latin typeface="+mn-lt"/>
              <a:ea typeface="+mn-ea"/>
            </a:endParaRPr>
          </a:p>
          <a:p>
            <a:pPr algn="ctr">
              <a:defRPr/>
            </a:pPr>
            <a:r>
              <a:rPr lang="en-US" sz="1600" dirty="0">
                <a:solidFill>
                  <a:srgbClr val="C00000"/>
                </a:solidFill>
                <a:latin typeface="+mn-lt"/>
                <a:ea typeface="+mn-ea"/>
              </a:rPr>
              <a:t>I</a:t>
            </a:r>
            <a:r>
              <a:rPr lang="en-US" sz="1700" dirty="0">
                <a:solidFill>
                  <a:srgbClr val="C00000"/>
                </a:solidFill>
                <a:latin typeface="+mn-lt"/>
                <a:ea typeface="+mn-ea"/>
              </a:rPr>
              <a:t>mplementation</a:t>
            </a:r>
            <a:r>
              <a:rPr lang="en-US" sz="1600" dirty="0">
                <a:solidFill>
                  <a:srgbClr val="C00000"/>
                </a:solidFill>
                <a:latin typeface="+mn-lt"/>
                <a:ea typeface="+mn-ea"/>
              </a:rPr>
              <a:t> </a:t>
            </a:r>
            <a:r>
              <a:rPr lang="en-US" dirty="0">
                <a:latin typeface="+mn-lt"/>
                <a:ea typeface="+mn-ea"/>
              </a:rPr>
              <a:t>and </a:t>
            </a:r>
          </a:p>
          <a:p>
            <a:pPr algn="ctr">
              <a:defRPr/>
            </a:pPr>
            <a:r>
              <a:rPr lang="en-US" dirty="0">
                <a:latin typeface="+mn-lt"/>
                <a:ea typeface="+mn-ea"/>
              </a:rPr>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5528587"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Test</a:t>
            </a:r>
          </a:p>
          <a:p>
            <a:pPr algn="ctr">
              <a:defRPr/>
            </a:pPr>
            <a:endParaRPr lang="en-US" sz="2400" b="1" dirty="0">
              <a:latin typeface="+mn-lt"/>
              <a:ea typeface="+mn-ea"/>
            </a:endParaRPr>
          </a:p>
          <a:p>
            <a:pPr algn="ctr">
              <a:defRPr/>
            </a:pPr>
            <a:r>
              <a:rPr lang="en-US" dirty="0">
                <a:latin typeface="+mn-lt"/>
                <a:ea typeface="+mn-ea"/>
              </a:rPr>
              <a:t>Integration </a:t>
            </a:r>
            <a:br>
              <a:rPr lang="en-US" dirty="0">
                <a:latin typeface="+mn-lt"/>
                <a:ea typeface="+mn-ea"/>
              </a:rPr>
            </a:br>
            <a:r>
              <a:rPr lang="en-US" dirty="0">
                <a:latin typeface="+mn-lt"/>
                <a:ea typeface="+mn-ea"/>
              </a:rPr>
              <a:t>and </a:t>
            </a:r>
            <a:br>
              <a:rPr lang="en-US" dirty="0">
                <a:latin typeface="+mn-lt"/>
                <a:ea typeface="+mn-ea"/>
              </a:rPr>
            </a:br>
            <a:r>
              <a:rPr lang="en-US" dirty="0">
                <a:latin typeface="+mn-lt"/>
                <a:ea typeface="+mn-ea"/>
              </a:rPr>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7308304" y="2564904"/>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latin typeface="+mn-lt"/>
                <a:ea typeface="+mn-ea"/>
              </a:rPr>
              <a:t>Deliver</a:t>
            </a:r>
          </a:p>
          <a:p>
            <a:pPr algn="ctr">
              <a:defRPr/>
            </a:pPr>
            <a:endParaRPr lang="en-US" sz="2400" b="1" dirty="0">
              <a:latin typeface="+mn-lt"/>
              <a:ea typeface="+mn-ea"/>
            </a:endParaRPr>
          </a:p>
          <a:p>
            <a:pPr algn="ctr">
              <a:defRPr/>
            </a:pPr>
            <a:r>
              <a:rPr lang="en-US" dirty="0">
                <a:latin typeface="+mn-lt"/>
                <a:ea typeface="+mn-ea"/>
              </a:rPr>
              <a:t>Operation </a:t>
            </a:r>
            <a:br>
              <a:rPr lang="en-US" dirty="0">
                <a:latin typeface="+mn-lt"/>
                <a:ea typeface="+mn-ea"/>
              </a:rPr>
            </a:br>
            <a:r>
              <a:rPr lang="en-US" dirty="0">
                <a:latin typeface="+mn-lt"/>
                <a:ea typeface="+mn-ea"/>
              </a:rPr>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3481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5261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7040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89442"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latin typeface="+mn-lt"/>
                <a:ea typeface="+mn-ea"/>
              </a:rPr>
              <a:t>Project Management</a:t>
            </a:r>
          </a:p>
        </p:txBody>
      </p:sp>
    </p:spTree>
    <p:extLst>
      <p:ext uri="{BB962C8B-B14F-4D97-AF65-F5344CB8AC3E}">
        <p14:creationId xmlns:p14="http://schemas.microsoft.com/office/powerpoint/2010/main" val="1626786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BC9-2164-E94F-9BF7-2AFD6207320F}"/>
              </a:ext>
            </a:extLst>
          </p:cNvPr>
          <p:cNvSpPr>
            <a:spLocks noGrp="1"/>
          </p:cNvSpPr>
          <p:nvPr>
            <p:ph type="title"/>
          </p:nvPr>
        </p:nvSpPr>
        <p:spPr/>
        <p:txBody>
          <a:bodyPr/>
          <a:lstStyle/>
          <a:p>
            <a:r>
              <a:rPr lang="en-US" dirty="0">
                <a:solidFill>
                  <a:schemeClr val="tx2"/>
                </a:solidFill>
              </a:rPr>
              <a:t>Software Engineering </a:t>
            </a:r>
          </a:p>
        </p:txBody>
      </p:sp>
      <p:sp>
        <p:nvSpPr>
          <p:cNvPr id="3" name="Content Placeholder 2">
            <a:extLst>
              <a:ext uri="{FF2B5EF4-FFF2-40B4-BE49-F238E27FC236}">
                <a16:creationId xmlns:a16="http://schemas.microsoft.com/office/drawing/2014/main" id="{462AAB6C-747D-394C-AE3B-3E53CB826180}"/>
              </a:ext>
            </a:extLst>
          </p:cNvPr>
          <p:cNvSpPr>
            <a:spLocks noGrp="1"/>
          </p:cNvSpPr>
          <p:nvPr>
            <p:ph idx="1"/>
          </p:nvPr>
        </p:nvSpPr>
        <p:spPr/>
        <p:txBody>
          <a:bodyPr/>
          <a:lstStyle/>
          <a:p>
            <a:r>
              <a:rPr lang="en-US" dirty="0">
                <a:solidFill>
                  <a:srgbClr val="FF0000"/>
                </a:solidFill>
              </a:rPr>
              <a:t>Software engineering </a:t>
            </a:r>
            <a:r>
              <a:rPr lang="en-US" dirty="0"/>
              <a:t>is </a:t>
            </a:r>
            <a:r>
              <a:rPr lang="en-US" dirty="0">
                <a:solidFill>
                  <a:schemeClr val="accent1"/>
                </a:solidFill>
              </a:rPr>
              <a:t>an engineering discipline that is concerned with all aspects of software production </a:t>
            </a:r>
            <a:r>
              <a:rPr lang="en-US" dirty="0"/>
              <a:t>from the early stages of system specification through to maintaining the system after it has gone into use.</a:t>
            </a:r>
          </a:p>
        </p:txBody>
      </p:sp>
      <p:sp>
        <p:nvSpPr>
          <p:cNvPr id="4" name="Slide Number Placeholder 3">
            <a:extLst>
              <a:ext uri="{FF2B5EF4-FFF2-40B4-BE49-F238E27FC236}">
                <a16:creationId xmlns:a16="http://schemas.microsoft.com/office/drawing/2014/main" id="{1084046A-61C5-C045-9A90-32414BAE7F6B}"/>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A294EFB1-9A50-414A-A269-9983C26E92A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pic>
        <p:nvPicPr>
          <p:cNvPr id="6" name="Picture 5">
            <a:extLst>
              <a:ext uri="{FF2B5EF4-FFF2-40B4-BE49-F238E27FC236}">
                <a16:creationId xmlns:a16="http://schemas.microsoft.com/office/drawing/2014/main" id="{696A1960-2B60-3649-921B-F7594A8A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106" y="4378009"/>
            <a:ext cx="1722051" cy="2141854"/>
          </a:xfrm>
          <a:prstGeom prst="rect">
            <a:avLst/>
          </a:prstGeom>
        </p:spPr>
      </p:pic>
    </p:spTree>
    <p:extLst>
      <p:ext uri="{BB962C8B-B14F-4D97-AF65-F5344CB8AC3E}">
        <p14:creationId xmlns:p14="http://schemas.microsoft.com/office/powerpoint/2010/main" val="3837265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tx2"/>
                </a:solidFill>
              </a:rPr>
              <a:t>What is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Computer programs and associated documentation. Software products may be developed for a particular customer or may be developed for a general market.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927241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tx2"/>
                </a:solidFill>
              </a:rPr>
              <a:t>What are the attributes of good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Good software should deliver the required functionality and performance to the user and should be maintainable, dependable and usable.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04091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tx2"/>
                </a:solidFill>
              </a:rPr>
              <a:t>What is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engineering is an engineering discipline that is concerned with all aspects of software production from initial conception to operation and maintenance.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272397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tx2"/>
                </a:solidFill>
              </a:rPr>
              <a:t>What are the fundamental software engineering activities?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a:t>
            </a:r>
            <a:r>
              <a:rPr lang="en-US" dirty="0">
                <a:solidFill>
                  <a:srgbClr val="C00000"/>
                </a:solidFill>
              </a:rPr>
              <a:t>specification</a:t>
            </a:r>
            <a:r>
              <a:rPr lang="en-US" dirty="0"/>
              <a:t>, software </a:t>
            </a:r>
            <a:r>
              <a:rPr lang="en-US" dirty="0">
                <a:solidFill>
                  <a:srgbClr val="C00000"/>
                </a:solidFill>
              </a:rPr>
              <a:t>development</a:t>
            </a:r>
            <a:r>
              <a:rPr lang="en-US" dirty="0"/>
              <a:t>, software </a:t>
            </a:r>
            <a:r>
              <a:rPr lang="en-US" dirty="0">
                <a:solidFill>
                  <a:srgbClr val="C00000"/>
                </a:solidFill>
              </a:rPr>
              <a:t>validation</a:t>
            </a:r>
            <a:r>
              <a:rPr lang="en-US" dirty="0"/>
              <a:t> and software </a:t>
            </a:r>
            <a:r>
              <a:rPr lang="en-US" dirty="0">
                <a:solidFill>
                  <a:srgbClr val="C00000"/>
                </a:solidFill>
              </a:rPr>
              <a:t>evolution</a:t>
            </a:r>
            <a:r>
              <a:rPr lang="en-US" dirty="0"/>
              <a: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63217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457200" y="116632"/>
            <a:ext cx="8229600" cy="1989236"/>
          </a:xfrm>
        </p:spPr>
        <p:txBody>
          <a:bodyPr/>
          <a:lstStyle/>
          <a:p>
            <a:r>
              <a:rPr lang="en-US" dirty="0">
                <a:solidFill>
                  <a:schemeClr val="tx2"/>
                </a:solidFill>
              </a:rPr>
              <a:t>What is the difference between software engineering and computer science?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457200" y="2183655"/>
            <a:ext cx="8229600" cy="3942508"/>
          </a:xfrm>
        </p:spPr>
        <p:txBody>
          <a:bodyPr/>
          <a:lstStyle/>
          <a:p>
            <a:r>
              <a:rPr lang="en-US" dirty="0"/>
              <a:t>Computer science focuses on theory and fundamentals; software engineering is concerned with the practicalities of developing and delivering useful software.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4233471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457200" y="274638"/>
            <a:ext cx="8229600" cy="1642194"/>
          </a:xfrm>
        </p:spPr>
        <p:txBody>
          <a:bodyPr/>
          <a:lstStyle/>
          <a:p>
            <a:r>
              <a:rPr lang="en-US" dirty="0">
                <a:solidFill>
                  <a:schemeClr val="tx2"/>
                </a:solidFill>
              </a:rPr>
              <a:t>What are the best software engineering techniques and methods?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457200" y="2132856"/>
            <a:ext cx="8229600" cy="3993307"/>
          </a:xfrm>
        </p:spPr>
        <p:txBody>
          <a:bodyPr/>
          <a:lstStyle/>
          <a:p>
            <a:r>
              <a:rPr lang="en-US" sz="2800" dirty="0"/>
              <a:t>While all software projects have to be professionally managed and developed, different techniques are appropriate for different types of system. </a:t>
            </a:r>
          </a:p>
          <a:p>
            <a:r>
              <a:rPr lang="en-US" sz="2800" dirty="0"/>
              <a:t>For example, games should always be developed using a series of prototypes whereas safety critical control systems require a complete and analyzable specification to be developed. </a:t>
            </a:r>
          </a:p>
          <a:p>
            <a:r>
              <a:rPr lang="en-US" sz="2800" dirty="0"/>
              <a:t>There are no methods and techniques that are good for everything.</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41619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tx2"/>
                </a:solidFill>
              </a:rPr>
              <a:t>What are the costs of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Roughly 60% of software costs are development costs, 40% are testing costs. </a:t>
            </a:r>
          </a:p>
          <a:p>
            <a:r>
              <a:rPr lang="en-US" dirty="0"/>
              <a:t>For custom software, evolution costs often exceed development costs.</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98258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Tree>
    <p:extLst>
      <p:ext uri="{BB962C8B-B14F-4D97-AF65-F5344CB8AC3E}">
        <p14:creationId xmlns:p14="http://schemas.microsoft.com/office/powerpoint/2010/main" val="131990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457200" y="116632"/>
            <a:ext cx="8229600" cy="1368152"/>
          </a:xfrm>
        </p:spPr>
        <p:txBody>
          <a:bodyPr/>
          <a:lstStyle/>
          <a:p>
            <a:r>
              <a:rPr lang="en-US" sz="2800" dirty="0"/>
              <a:t>Ian Sommerville (2015), </a:t>
            </a:r>
            <a:br>
              <a:rPr lang="en-US" sz="2800" dirty="0"/>
            </a:br>
            <a:r>
              <a:rPr lang="en-US" sz="4000" dirty="0">
                <a:solidFill>
                  <a:srgbClr val="C00000"/>
                </a:solidFill>
              </a:rPr>
              <a:t>Software Engineering</a:t>
            </a:r>
            <a:r>
              <a:rPr lang="en-US" sz="2800" dirty="0"/>
              <a:t>, </a:t>
            </a:r>
            <a:br>
              <a:rPr lang="en-US" sz="2800" dirty="0"/>
            </a:br>
            <a:r>
              <a:rPr lang="en-US" sz="2400" dirty="0"/>
              <a:t>10</a:t>
            </a:r>
            <a:r>
              <a:rPr lang="en-US" sz="2400" baseline="30000" dirty="0"/>
              <a:t>th</a:t>
            </a:r>
            <a:r>
              <a:rPr lang="en-US" sz="2400" dirty="0"/>
              <a:t> Edition, 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https://www.amazon.com/Software-Engineering-10th-Ian-Sommerville/dp/0133943038</a:t>
            </a:r>
            <a:endParaRPr lang="en-US" altLang="zh-TW" sz="1000" dirty="0"/>
          </a:p>
        </p:txBody>
      </p:sp>
      <p:pic>
        <p:nvPicPr>
          <p:cNvPr id="8" name="Picture 7">
            <a:extLst>
              <a:ext uri="{FF2B5EF4-FFF2-40B4-BE49-F238E27FC236}">
                <a16:creationId xmlns:a16="http://schemas.microsoft.com/office/drawing/2014/main" id="{8BDFAF81-675A-BB43-8E9D-3A7455E4F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639738"/>
            <a:ext cx="3996106" cy="4970281"/>
          </a:xfrm>
          <a:prstGeom prst="rect">
            <a:avLst/>
          </a:prstGeom>
        </p:spPr>
      </p:pic>
    </p:spTree>
    <p:extLst>
      <p:ext uri="{BB962C8B-B14F-4D97-AF65-F5344CB8AC3E}">
        <p14:creationId xmlns:p14="http://schemas.microsoft.com/office/powerpoint/2010/main" val="3523347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dirty="0">
                <a:solidFill>
                  <a:schemeClr val="tx2"/>
                </a:solidFill>
              </a:rPr>
              <a:t>Information Management (MIS)</a:t>
            </a:r>
            <a:br>
              <a:rPr lang="en-US" altLang="zh-TW" dirty="0">
                <a:solidFill>
                  <a:schemeClr val="tx2"/>
                </a:solidFill>
              </a:rPr>
            </a:br>
            <a:r>
              <a:rPr lang="en-US" altLang="zh-TW" dirty="0">
                <a:solidFill>
                  <a:schemeClr val="tx2"/>
                </a:solidFill>
              </a:rPr>
              <a:t>Information Systems</a:t>
            </a:r>
            <a:endParaRPr lang="zh-TW" altLang="en-US" dirty="0">
              <a:solidFill>
                <a:schemeClr val="tx2"/>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60</a:t>
            </a:fld>
            <a:endParaRPr lang="zh-TW" altLang="en-US"/>
          </a:p>
        </p:txBody>
      </p:sp>
      <p:sp>
        <p:nvSpPr>
          <p:cNvPr id="6" name="Footer Placeholder 4"/>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pic>
        <p:nvPicPr>
          <p:cNvPr id="5125" name="Picture Placeholder 10" descr="Fig-1-4_MIS_12e.tif"/>
          <p:cNvPicPr>
            <a:picLocks noChangeAspect="1"/>
          </p:cNvPicPr>
          <p:nvPr/>
        </p:nvPicPr>
        <p:blipFill>
          <a:blip r:embed="rId2">
            <a:extLst>
              <a:ext uri="{28A0092B-C50C-407E-A947-70E740481C1C}">
                <a14:useLocalDpi xmlns:a14="http://schemas.microsoft.com/office/drawing/2010/main" val="0"/>
              </a:ext>
            </a:extLst>
          </a:blip>
          <a:srcRect t="395" b="395"/>
          <a:stretch>
            <a:fillRect/>
          </a:stretch>
        </p:blipFill>
        <p:spPr bwMode="auto">
          <a:xfrm>
            <a:off x="1508085" y="1705694"/>
            <a:ext cx="594423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580904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44450"/>
            <a:ext cx="8569325" cy="1081088"/>
          </a:xfrm>
        </p:spPr>
        <p:txBody>
          <a:bodyPr/>
          <a:lstStyle/>
          <a:p>
            <a:pPr>
              <a:defRPr/>
            </a:pPr>
            <a:r>
              <a:rPr lang="en-US" altLang="zh-TW" sz="4800" dirty="0">
                <a:solidFill>
                  <a:srgbClr val="FF0000"/>
                </a:solidFill>
              </a:rPr>
              <a:t>Fundamental MIS Concepts</a:t>
            </a:r>
            <a:endParaRPr lang="zh-TW" altLang="en-US" sz="4800" dirty="0">
              <a:solidFill>
                <a:schemeClr val="accent1">
                  <a:lumMod val="75000"/>
                </a:schemeClr>
              </a:solidFill>
            </a:endParaRPr>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61</a:t>
            </a:fld>
            <a:endParaRPr lang="zh-TW" altLang="en-US"/>
          </a:p>
        </p:txBody>
      </p:sp>
      <p:sp>
        <p:nvSpPr>
          <p:cNvPr id="7" name="矩形 6"/>
          <p:cNvSpPr/>
          <p:nvPr/>
        </p:nvSpPr>
        <p:spPr bwMode="auto">
          <a:xfrm>
            <a:off x="806544" y="2765040"/>
            <a:ext cx="1695928" cy="811358"/>
          </a:xfrm>
          <a:prstGeom prst="rect">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806544" y="4207455"/>
            <a:ext cx="1695740" cy="811358"/>
          </a:xfrm>
          <a:prstGeom prst="rect">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806544" y="5649869"/>
            <a:ext cx="1695740" cy="811358"/>
          </a:xfrm>
          <a:prstGeom prst="rect">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3633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3633091" y="1412776"/>
            <a:ext cx="1695928" cy="811358"/>
          </a:xfrm>
          <a:prstGeom prst="rect">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6836512" y="4207455"/>
            <a:ext cx="1695928" cy="811358"/>
          </a:xfrm>
          <a:prstGeom prst="rect">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2501900" y="3170238"/>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2501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2501900" y="5018088"/>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5329238"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5312569"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1654175" y="1817688"/>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981064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66C0-6D27-C348-BBF4-21593A446FBE}"/>
              </a:ext>
            </a:extLst>
          </p:cNvPr>
          <p:cNvSpPr>
            <a:spLocks noGrp="1"/>
          </p:cNvSpPr>
          <p:nvPr>
            <p:ph type="title"/>
          </p:nvPr>
        </p:nvSpPr>
        <p:spPr/>
        <p:txBody>
          <a:bodyPr/>
          <a:lstStyle/>
          <a:p>
            <a:r>
              <a:rPr lang="en-US" dirty="0">
                <a:solidFill>
                  <a:schemeClr val="tx2"/>
                </a:solidFill>
              </a:rPr>
              <a:t>Software products</a:t>
            </a:r>
          </a:p>
        </p:txBody>
      </p:sp>
      <p:sp>
        <p:nvSpPr>
          <p:cNvPr id="3" name="Content Placeholder 2">
            <a:extLst>
              <a:ext uri="{FF2B5EF4-FFF2-40B4-BE49-F238E27FC236}">
                <a16:creationId xmlns:a16="http://schemas.microsoft.com/office/drawing/2014/main" id="{F16DB837-4657-FF45-ADB7-EB52B2444D4C}"/>
              </a:ext>
            </a:extLst>
          </p:cNvPr>
          <p:cNvSpPr>
            <a:spLocks noGrp="1"/>
          </p:cNvSpPr>
          <p:nvPr>
            <p:ph idx="1"/>
          </p:nvPr>
        </p:nvSpPr>
        <p:spPr/>
        <p:txBody>
          <a:bodyPr/>
          <a:lstStyle/>
          <a:p>
            <a:r>
              <a:rPr lang="en-US" dirty="0">
                <a:solidFill>
                  <a:srgbClr val="C00000"/>
                </a:solidFill>
              </a:rPr>
              <a:t>Software products </a:t>
            </a:r>
            <a:r>
              <a:rPr lang="en-US" dirty="0"/>
              <a:t>are </a:t>
            </a:r>
            <a:r>
              <a:rPr lang="en-US" dirty="0">
                <a:solidFill>
                  <a:srgbClr val="C00000"/>
                </a:solidFill>
              </a:rPr>
              <a:t>generic software systems</a:t>
            </a:r>
            <a:r>
              <a:rPr lang="en-US" dirty="0"/>
              <a:t> that provide functionality that is useful to a range of customers.</a:t>
            </a:r>
          </a:p>
          <a:p>
            <a:r>
              <a:rPr lang="en-US" dirty="0"/>
              <a:t>Software products:</a:t>
            </a:r>
          </a:p>
          <a:p>
            <a:pPr lvl="1"/>
            <a:r>
              <a:rPr lang="en-US" dirty="0"/>
              <a:t>Large-scale business systems (e.g. MS Excel) </a:t>
            </a:r>
          </a:p>
          <a:p>
            <a:pPr lvl="1"/>
            <a:r>
              <a:rPr lang="en-US" dirty="0"/>
              <a:t>Personal products (e.g. Evernote) </a:t>
            </a:r>
          </a:p>
          <a:p>
            <a:pPr lvl="1"/>
            <a:r>
              <a:rPr lang="en-US" dirty="0"/>
              <a:t>Simple mobile phone apps and games (e.g.  </a:t>
            </a:r>
            <a:r>
              <a:rPr lang="en-US" dirty="0" err="1"/>
              <a:t>Suduko</a:t>
            </a:r>
            <a:r>
              <a:rPr lang="en-US" dirty="0"/>
              <a:t>).</a:t>
            </a:r>
          </a:p>
        </p:txBody>
      </p:sp>
      <p:sp>
        <p:nvSpPr>
          <p:cNvPr id="4" name="Slide Number Placeholder 3">
            <a:extLst>
              <a:ext uri="{FF2B5EF4-FFF2-40B4-BE49-F238E27FC236}">
                <a16:creationId xmlns:a16="http://schemas.microsoft.com/office/drawing/2014/main" id="{B87C3075-C431-7F49-A746-3DC5E8BF3E1B}"/>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7B0C3557-14E4-4E4D-9548-CCC55D4D0EA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6863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A07B-95F2-CF46-871D-1FE2F2C911BA}"/>
              </a:ext>
            </a:extLst>
          </p:cNvPr>
          <p:cNvSpPr>
            <a:spLocks noGrp="1"/>
          </p:cNvSpPr>
          <p:nvPr>
            <p:ph type="title"/>
          </p:nvPr>
        </p:nvSpPr>
        <p:spPr/>
        <p:txBody>
          <a:bodyPr/>
          <a:lstStyle/>
          <a:p>
            <a:r>
              <a:rPr lang="en-US" dirty="0">
                <a:solidFill>
                  <a:schemeClr val="tx2"/>
                </a:solidFill>
              </a:rPr>
              <a:t>Software product engineering </a:t>
            </a:r>
          </a:p>
        </p:txBody>
      </p:sp>
      <p:sp>
        <p:nvSpPr>
          <p:cNvPr id="3" name="Content Placeholder 2">
            <a:extLst>
              <a:ext uri="{FF2B5EF4-FFF2-40B4-BE49-F238E27FC236}">
                <a16:creationId xmlns:a16="http://schemas.microsoft.com/office/drawing/2014/main" id="{8E0276E1-A8FB-EC41-8696-19BA7AC1D353}"/>
              </a:ext>
            </a:extLst>
          </p:cNvPr>
          <p:cNvSpPr>
            <a:spLocks noGrp="1"/>
          </p:cNvSpPr>
          <p:nvPr>
            <p:ph idx="1"/>
          </p:nvPr>
        </p:nvSpPr>
        <p:spPr/>
        <p:txBody>
          <a:bodyPr/>
          <a:lstStyle/>
          <a:p>
            <a:r>
              <a:rPr lang="en-US" dirty="0">
                <a:solidFill>
                  <a:srgbClr val="C00000"/>
                </a:solidFill>
              </a:rPr>
              <a:t>Software product </a:t>
            </a:r>
            <a:r>
              <a:rPr lang="en-US" dirty="0"/>
              <a:t>engineering methods and techniques have evolved from software engineering techniques that support the development of one-off, </a:t>
            </a:r>
            <a:r>
              <a:rPr lang="en-US" dirty="0">
                <a:solidFill>
                  <a:srgbClr val="C00000"/>
                </a:solidFill>
              </a:rPr>
              <a:t>custom software systems</a:t>
            </a:r>
            <a:r>
              <a:rPr lang="en-US" dirty="0"/>
              <a:t>.</a:t>
            </a:r>
          </a:p>
          <a:p>
            <a:endParaRPr lang="en-US" dirty="0"/>
          </a:p>
        </p:txBody>
      </p:sp>
      <p:sp>
        <p:nvSpPr>
          <p:cNvPr id="4" name="Slide Number Placeholder 3">
            <a:extLst>
              <a:ext uri="{FF2B5EF4-FFF2-40B4-BE49-F238E27FC236}">
                <a16:creationId xmlns:a16="http://schemas.microsoft.com/office/drawing/2014/main" id="{82425F73-1907-C144-B61E-D5C32CD948B0}"/>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CCBFCAC9-4CE3-1143-B712-5760FF38D4AB}"/>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6034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2999-D7B2-2243-933F-2E33D9551969}"/>
              </a:ext>
            </a:extLst>
          </p:cNvPr>
          <p:cNvSpPr>
            <a:spLocks noGrp="1"/>
          </p:cNvSpPr>
          <p:nvPr>
            <p:ph type="title"/>
          </p:nvPr>
        </p:nvSpPr>
        <p:spPr/>
        <p:txBody>
          <a:bodyPr/>
          <a:lstStyle/>
          <a:p>
            <a:r>
              <a:rPr lang="en-US" dirty="0">
                <a:solidFill>
                  <a:schemeClr val="tx2"/>
                </a:solidFill>
              </a:rPr>
              <a:t>Software projects</a:t>
            </a:r>
          </a:p>
        </p:txBody>
      </p:sp>
      <p:sp>
        <p:nvSpPr>
          <p:cNvPr id="3" name="Content Placeholder 2">
            <a:extLst>
              <a:ext uri="{FF2B5EF4-FFF2-40B4-BE49-F238E27FC236}">
                <a16:creationId xmlns:a16="http://schemas.microsoft.com/office/drawing/2014/main" id="{BD46949D-A6FC-6949-9B51-B5E514B48036}"/>
              </a:ext>
            </a:extLst>
          </p:cNvPr>
          <p:cNvSpPr>
            <a:spLocks noGrp="1"/>
          </p:cNvSpPr>
          <p:nvPr>
            <p:ph idx="1"/>
          </p:nvPr>
        </p:nvSpPr>
        <p:spPr/>
        <p:txBody>
          <a:bodyPr/>
          <a:lstStyle/>
          <a:p>
            <a:r>
              <a:rPr lang="en-US" dirty="0">
                <a:solidFill>
                  <a:srgbClr val="C00000"/>
                </a:solidFill>
              </a:rPr>
              <a:t>Custom software systems </a:t>
            </a:r>
            <a:r>
              <a:rPr lang="en-US" dirty="0"/>
              <a:t>are still important for large businesses, government and public bodies. </a:t>
            </a:r>
          </a:p>
          <a:p>
            <a:r>
              <a:rPr lang="en-US" dirty="0"/>
              <a:t>They are developed in dedicated software projects.</a:t>
            </a:r>
          </a:p>
          <a:p>
            <a:endParaRPr lang="en-US" dirty="0"/>
          </a:p>
        </p:txBody>
      </p:sp>
      <p:sp>
        <p:nvSpPr>
          <p:cNvPr id="4" name="Slide Number Placeholder 3">
            <a:extLst>
              <a:ext uri="{FF2B5EF4-FFF2-40B4-BE49-F238E27FC236}">
                <a16:creationId xmlns:a16="http://schemas.microsoft.com/office/drawing/2014/main" id="{B5167E6E-176C-A143-A8F4-60C9595BA9C9}"/>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9CD667A9-3BCC-4B4D-8AD3-EC6C9DE4F47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93263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F6CA-2661-3846-B6FF-38572AF438CA}"/>
              </a:ext>
            </a:extLst>
          </p:cNvPr>
          <p:cNvSpPr>
            <a:spLocks noGrp="1"/>
          </p:cNvSpPr>
          <p:nvPr>
            <p:ph type="title"/>
          </p:nvPr>
        </p:nvSpPr>
        <p:spPr/>
        <p:txBody>
          <a:bodyPr/>
          <a:lstStyle/>
          <a:p>
            <a:r>
              <a:rPr lang="en-US" sz="6000" dirty="0">
                <a:solidFill>
                  <a:srgbClr val="FF0000"/>
                </a:solidFill>
              </a:rPr>
              <a:t>Project</a:t>
            </a:r>
          </a:p>
        </p:txBody>
      </p:sp>
      <p:sp>
        <p:nvSpPr>
          <p:cNvPr id="3" name="Content Placeholder 2">
            <a:extLst>
              <a:ext uri="{FF2B5EF4-FFF2-40B4-BE49-F238E27FC236}">
                <a16:creationId xmlns:a16="http://schemas.microsoft.com/office/drawing/2014/main" id="{81F11BE4-66F2-414A-B9D4-4490C00C8704}"/>
              </a:ext>
            </a:extLst>
          </p:cNvPr>
          <p:cNvSpPr>
            <a:spLocks noGrp="1"/>
          </p:cNvSpPr>
          <p:nvPr>
            <p:ph idx="1"/>
          </p:nvPr>
        </p:nvSpPr>
        <p:spPr/>
        <p:txBody>
          <a:bodyPr/>
          <a:lstStyle/>
          <a:p>
            <a:r>
              <a:rPr lang="en-US" sz="4000" dirty="0"/>
              <a:t>A </a:t>
            </a:r>
            <a:r>
              <a:rPr lang="en-US" sz="4000" dirty="0">
                <a:solidFill>
                  <a:srgbClr val="FF0000"/>
                </a:solidFill>
              </a:rPr>
              <a:t>project</a:t>
            </a:r>
            <a:r>
              <a:rPr lang="en-US" sz="4000" dirty="0"/>
              <a:t> is a </a:t>
            </a:r>
            <a:br>
              <a:rPr lang="en-US" sz="4000" dirty="0"/>
            </a:br>
            <a:r>
              <a:rPr lang="en-US" sz="4000" b="1" u="sng" dirty="0">
                <a:solidFill>
                  <a:schemeClr val="accent1"/>
                </a:solidFill>
              </a:rPr>
              <a:t>temporary</a:t>
            </a:r>
            <a:r>
              <a:rPr lang="en-US" sz="4000" b="1" dirty="0">
                <a:solidFill>
                  <a:schemeClr val="accent1"/>
                </a:solidFill>
              </a:rPr>
              <a:t> endeavor</a:t>
            </a:r>
            <a:r>
              <a:rPr lang="en-US" sz="4000" dirty="0"/>
              <a:t> </a:t>
            </a:r>
            <a:br>
              <a:rPr lang="en-US" sz="4000" dirty="0"/>
            </a:br>
            <a:r>
              <a:rPr lang="en-US" sz="4000" dirty="0"/>
              <a:t>undertaken to create a </a:t>
            </a:r>
            <a:br>
              <a:rPr lang="en-US" sz="4000" dirty="0"/>
            </a:br>
            <a:r>
              <a:rPr lang="en-US" sz="4000" b="1" u="sng" dirty="0">
                <a:solidFill>
                  <a:schemeClr val="accent1"/>
                </a:solidFill>
              </a:rPr>
              <a:t>unique</a:t>
            </a:r>
            <a:r>
              <a:rPr lang="en-US" sz="4000" b="1" dirty="0">
                <a:solidFill>
                  <a:schemeClr val="accent1"/>
                </a:solidFill>
              </a:rPr>
              <a:t> product, service, or result</a:t>
            </a:r>
            <a:r>
              <a:rPr lang="en-US" sz="4000" dirty="0"/>
              <a:t>.</a:t>
            </a:r>
          </a:p>
          <a:p>
            <a:endParaRPr lang="en-US" sz="4000" dirty="0"/>
          </a:p>
        </p:txBody>
      </p:sp>
      <p:sp>
        <p:nvSpPr>
          <p:cNvPr id="4" name="Slide Number Placeholder 3">
            <a:extLst>
              <a:ext uri="{FF2B5EF4-FFF2-40B4-BE49-F238E27FC236}">
                <a16:creationId xmlns:a16="http://schemas.microsoft.com/office/drawing/2014/main" id="{B7979121-603B-E54F-B260-7FA6B298B0C5}"/>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CF0CE735-F5C7-8243-AA3E-F53C14C09BD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890507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251520" y="0"/>
            <a:ext cx="8712968" cy="1219444"/>
          </a:xfrm>
        </p:spPr>
        <p:txBody>
          <a:bodyPr/>
          <a:lstStyle/>
          <a:p>
            <a:r>
              <a:rPr lang="en-US" sz="3600" dirty="0">
                <a:solidFill>
                  <a:srgbClr val="FF0000"/>
                </a:solidFill>
              </a:rPr>
              <a:t>Project Management Body of Knowledge (PMBOK Guide) </a:t>
            </a:r>
            <a:r>
              <a:rPr lang="en-US" sz="2400" dirty="0">
                <a:solidFill>
                  <a:schemeClr val="accent6">
                    <a:lumMod val="75000"/>
                  </a:schemeClr>
                </a:solidFill>
              </a:rPr>
              <a:t>PMBOK v6 </a:t>
            </a:r>
            <a:r>
              <a:rPr lang="en-US" sz="2400" dirty="0"/>
              <a:t>vs.</a:t>
            </a:r>
            <a:r>
              <a:rPr lang="en-US" sz="2400" dirty="0">
                <a:solidFill>
                  <a:srgbClr val="FF0000"/>
                </a:solidFill>
              </a:rPr>
              <a:t> </a:t>
            </a:r>
            <a:r>
              <a:rPr lang="en-US" sz="2400" dirty="0">
                <a:solidFill>
                  <a:srgbClr val="7030A0"/>
                </a:solidFill>
              </a:rPr>
              <a:t>PMBOK v7</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611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sp>
        <p:nvSpPr>
          <p:cNvPr id="12" name="Rounded Rectangle 11">
            <a:extLst>
              <a:ext uri="{FF2B5EF4-FFF2-40B4-BE49-F238E27FC236}">
                <a16:creationId xmlns:a16="http://schemas.microsoft.com/office/drawing/2014/main" id="{7D0E6A76-2C4A-984C-B74C-20AF138BF449}"/>
              </a:ext>
            </a:extLst>
          </p:cNvPr>
          <p:cNvSpPr>
            <a:spLocks noChangeArrowheads="1"/>
          </p:cNvSpPr>
          <p:nvPr/>
        </p:nvSpPr>
        <p:spPr bwMode="auto">
          <a:xfrm>
            <a:off x="122510" y="1166698"/>
            <a:ext cx="4099202" cy="534110"/>
          </a:xfrm>
          <a:prstGeom prst="roundRect">
            <a:avLst>
              <a:gd name="adj" fmla="val 12554"/>
            </a:avLst>
          </a:prstGeom>
          <a:solidFill>
            <a:schemeClr val="accent6">
              <a:lumMod val="75000"/>
              <a:alpha val="80000"/>
            </a:scheme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v6</a:t>
            </a:r>
          </a:p>
        </p:txBody>
      </p:sp>
      <p:sp>
        <p:nvSpPr>
          <p:cNvPr id="15" name="Rounded Rectangle 14">
            <a:extLst>
              <a:ext uri="{FF2B5EF4-FFF2-40B4-BE49-F238E27FC236}">
                <a16:creationId xmlns:a16="http://schemas.microsoft.com/office/drawing/2014/main" id="{B27998A0-78B4-A441-AAEA-F0C82585CAC6}"/>
              </a:ext>
            </a:extLst>
          </p:cNvPr>
          <p:cNvSpPr>
            <a:spLocks noChangeArrowheads="1"/>
          </p:cNvSpPr>
          <p:nvPr/>
        </p:nvSpPr>
        <p:spPr bwMode="auto">
          <a:xfrm>
            <a:off x="4850282" y="1166698"/>
            <a:ext cx="4099202" cy="534110"/>
          </a:xfrm>
          <a:prstGeom prst="roundRect">
            <a:avLst>
              <a:gd name="adj" fmla="val 12554"/>
            </a:avLst>
          </a:prstGeom>
          <a:solidFill>
            <a:schemeClr val="accent4">
              <a:lumMod val="75000"/>
              <a:alpha val="80000"/>
            </a:scheme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v7</a:t>
            </a:r>
          </a:p>
        </p:txBody>
      </p:sp>
      <p:sp>
        <p:nvSpPr>
          <p:cNvPr id="16" name="Rounded Rectangle 15">
            <a:extLst>
              <a:ext uri="{FF2B5EF4-FFF2-40B4-BE49-F238E27FC236}">
                <a16:creationId xmlns:a16="http://schemas.microsoft.com/office/drawing/2014/main" id="{0AF7B3D3-0311-E84D-B4C6-32CFF99480E5}"/>
              </a:ext>
            </a:extLst>
          </p:cNvPr>
          <p:cNvSpPr>
            <a:spLocks noChangeArrowheads="1"/>
          </p:cNvSpPr>
          <p:nvPr/>
        </p:nvSpPr>
        <p:spPr bwMode="auto">
          <a:xfrm>
            <a:off x="122510" y="1730441"/>
            <a:ext cx="4099202" cy="2778679"/>
          </a:xfrm>
          <a:prstGeom prst="roundRect">
            <a:avLst>
              <a:gd name="adj" fmla="val 1855"/>
            </a:avLst>
          </a:prstGeom>
          <a:solidFill>
            <a:schemeClr val="accent6">
              <a:lumMod val="60000"/>
              <a:lumOff val="4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sz="1600"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Project Environment</a:t>
            </a:r>
          </a:p>
          <a:p>
            <a:pPr marL="285750" indent="-285750">
              <a:buFont typeface="Arial" panose="020B0604020202020204" pitchFamily="34" charset="0"/>
              <a:buChar char="•"/>
              <a:defRPr/>
            </a:pPr>
            <a:r>
              <a:rPr lang="en-US" sz="1600" b="1" dirty="0">
                <a:solidFill>
                  <a:srgbClr val="C00000"/>
                </a:solidFill>
                <a:latin typeface="Calibri" panose="020F0502020204030204" pitchFamily="34" charset="0"/>
                <a:cs typeface="Calibri" panose="020F0502020204030204" pitchFamily="34" charset="0"/>
              </a:rPr>
              <a:t>Role of the Project Manager</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10 Knowledge Areas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Integration</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Scope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Schedule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Cost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Quality</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Resources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Communications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Risk</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Procurement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Stakeholders</a:t>
            </a:r>
          </a:p>
        </p:txBody>
      </p:sp>
      <p:sp>
        <p:nvSpPr>
          <p:cNvPr id="17" name="Rounded Rectangle 16">
            <a:extLst>
              <a:ext uri="{FF2B5EF4-FFF2-40B4-BE49-F238E27FC236}">
                <a16:creationId xmlns:a16="http://schemas.microsoft.com/office/drawing/2014/main" id="{01AEA9E7-AC0E-974C-87E9-8A51D1DA39D8}"/>
              </a:ext>
            </a:extLst>
          </p:cNvPr>
          <p:cNvSpPr>
            <a:spLocks noChangeArrowheads="1"/>
          </p:cNvSpPr>
          <p:nvPr/>
        </p:nvSpPr>
        <p:spPr bwMode="auto">
          <a:xfrm>
            <a:off x="112759" y="4548806"/>
            <a:ext cx="4099202" cy="1872208"/>
          </a:xfrm>
          <a:prstGeom prst="roundRect">
            <a:avLst>
              <a:gd name="adj" fmla="val 1855"/>
            </a:avLst>
          </a:prstGeom>
          <a:solidFill>
            <a:schemeClr val="accent6">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br>
              <a:rPr lang="en-US" b="1" dirty="0">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(5 Process Groups)</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Initiating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Planning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Executing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Monitoring and Controlling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Closing</a:t>
            </a:r>
          </a:p>
        </p:txBody>
      </p:sp>
      <p:sp>
        <p:nvSpPr>
          <p:cNvPr id="18" name="Right Arrow 17">
            <a:extLst>
              <a:ext uri="{FF2B5EF4-FFF2-40B4-BE49-F238E27FC236}">
                <a16:creationId xmlns:a16="http://schemas.microsoft.com/office/drawing/2014/main" id="{82E52DD3-9153-3F44-80AB-95B039EDA5A8}"/>
              </a:ext>
            </a:extLst>
          </p:cNvPr>
          <p:cNvSpPr/>
          <p:nvPr/>
        </p:nvSpPr>
        <p:spPr>
          <a:xfrm>
            <a:off x="4307758" y="3573016"/>
            <a:ext cx="494467" cy="432048"/>
          </a:xfrm>
          <a:prstGeom prst="rightArrow">
            <a:avLst>
              <a:gd name="adj1" fmla="val 50000"/>
              <a:gd name="adj2" fmla="val 7554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24E30A0-7A6B-1C49-8039-F9AF3E43B06B}"/>
              </a:ext>
            </a:extLst>
          </p:cNvPr>
          <p:cNvSpPr>
            <a:spLocks noChangeArrowheads="1"/>
          </p:cNvSpPr>
          <p:nvPr/>
        </p:nvSpPr>
        <p:spPr bwMode="auto">
          <a:xfrm>
            <a:off x="4850283" y="1730441"/>
            <a:ext cx="4099202" cy="2778678"/>
          </a:xfrm>
          <a:prstGeom prst="roundRect">
            <a:avLst>
              <a:gd name="adj" fmla="val 1855"/>
            </a:avLst>
          </a:prstGeom>
          <a:solidFill>
            <a:schemeClr val="accent4">
              <a:lumMod val="60000"/>
              <a:lumOff val="4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System for Value Delivery</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12 Project Management Principles: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Stewardship, 2. Team</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Stakeholders, 4. Value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5. Systems Thinking, 5. Leadership</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Tailoring, 8. Quality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9. Complexity, 10, Risk</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11. Adaptability and Resiliency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12. Change</a:t>
            </a:r>
          </a:p>
        </p:txBody>
      </p:sp>
      <p:sp>
        <p:nvSpPr>
          <p:cNvPr id="20" name="Rounded Rectangle 19">
            <a:extLst>
              <a:ext uri="{FF2B5EF4-FFF2-40B4-BE49-F238E27FC236}">
                <a16:creationId xmlns:a16="http://schemas.microsoft.com/office/drawing/2014/main" id="{8B7CC426-4E32-7A40-BA27-F5B741AF8CEC}"/>
              </a:ext>
            </a:extLst>
          </p:cNvPr>
          <p:cNvSpPr>
            <a:spLocks noChangeArrowheads="1"/>
          </p:cNvSpPr>
          <p:nvPr/>
        </p:nvSpPr>
        <p:spPr bwMode="auto">
          <a:xfrm>
            <a:off x="4850282" y="4548806"/>
            <a:ext cx="4099202" cy="1904530"/>
          </a:xfrm>
          <a:prstGeom prst="roundRect">
            <a:avLst>
              <a:gd name="adj" fmla="val 1855"/>
            </a:avLst>
          </a:prstGeom>
          <a:solidFill>
            <a:schemeClr val="accent4">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8 Project Performance Domains: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Stakeholders, 2. Team,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Development approach and Life Cycle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4. Planning, 5. Project Work, 6. Delivery,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Measurement, 8. Uncertainty</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Tailoring</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Models, Methods, and Artifacts</a:t>
            </a:r>
          </a:p>
        </p:txBody>
      </p:sp>
      <p:sp>
        <p:nvSpPr>
          <p:cNvPr id="21" name="Rounded Rectangle 20">
            <a:extLst>
              <a:ext uri="{FF2B5EF4-FFF2-40B4-BE49-F238E27FC236}">
                <a16:creationId xmlns:a16="http://schemas.microsoft.com/office/drawing/2014/main" id="{28BDFB99-CEE4-5A4C-B51A-D60DA3273D2E}"/>
              </a:ext>
            </a:extLst>
          </p:cNvPr>
          <p:cNvSpPr>
            <a:spLocks noChangeArrowheads="1"/>
          </p:cNvSpPr>
          <p:nvPr/>
        </p:nvSpPr>
        <p:spPr bwMode="auto">
          <a:xfrm>
            <a:off x="58962" y="1166697"/>
            <a:ext cx="4225006" cy="5353165"/>
          </a:xfrm>
          <a:prstGeom prst="roundRect">
            <a:avLst>
              <a:gd name="adj" fmla="val 736"/>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EDE423CC-08E6-6642-839D-FE071AC39F5F}"/>
              </a:ext>
            </a:extLst>
          </p:cNvPr>
          <p:cNvSpPr>
            <a:spLocks noChangeArrowheads="1"/>
          </p:cNvSpPr>
          <p:nvPr/>
        </p:nvSpPr>
        <p:spPr bwMode="auto">
          <a:xfrm>
            <a:off x="4811489" y="1124743"/>
            <a:ext cx="4225007" cy="5395120"/>
          </a:xfrm>
          <a:prstGeom prst="roundRect">
            <a:avLst>
              <a:gd name="adj" fmla="val 1855"/>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909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251520" y="116632"/>
            <a:ext cx="8712968" cy="922114"/>
          </a:xfrm>
        </p:spPr>
        <p:txBody>
          <a:bodyPr/>
          <a:lstStyle/>
          <a:p>
            <a:r>
              <a:rPr lang="en-US" sz="4000" dirty="0">
                <a:solidFill>
                  <a:srgbClr val="FF0000"/>
                </a:solidFill>
              </a:rPr>
              <a:t>Project Management </a:t>
            </a:r>
            <a:r>
              <a:rPr lang="en-US" sz="4000" dirty="0">
                <a:solidFill>
                  <a:schemeClr val="tx2"/>
                </a:solidFill>
              </a:rPr>
              <a:t>Knowledge Areas</a:t>
            </a:r>
            <a:br>
              <a:rPr lang="en-US" sz="4000" dirty="0">
                <a:solidFill>
                  <a:schemeClr val="tx2"/>
                </a:solidFill>
              </a:rPr>
            </a:br>
            <a:r>
              <a:rPr lang="en-US" sz="2400" dirty="0">
                <a:solidFill>
                  <a:schemeClr val="accent6">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493204" y="1244724"/>
            <a:ext cx="8229600" cy="5069160"/>
          </a:xfrm>
        </p:spPr>
        <p:txBody>
          <a:bodyPr/>
          <a:lstStyle/>
          <a:p>
            <a:pPr marL="514350" indent="-514350">
              <a:buFont typeface="+mj-lt"/>
              <a:buAutoNum type="arabicPeriod"/>
            </a:pPr>
            <a:r>
              <a:rPr lang="en-US" sz="2800" dirty="0"/>
              <a:t>Project </a:t>
            </a:r>
            <a:r>
              <a:rPr lang="en-US" sz="2800" b="1" dirty="0">
                <a:solidFill>
                  <a:schemeClr val="accent1"/>
                </a:solidFill>
              </a:rPr>
              <a:t>Integration</a:t>
            </a:r>
            <a:r>
              <a:rPr lang="en-US" sz="2800" dirty="0"/>
              <a:t> Management</a:t>
            </a:r>
          </a:p>
          <a:p>
            <a:pPr marL="514350" indent="-514350">
              <a:buFont typeface="+mj-lt"/>
              <a:buAutoNum type="arabicPeriod"/>
            </a:pPr>
            <a:r>
              <a:rPr lang="en-US" sz="2800" dirty="0"/>
              <a:t>Project </a:t>
            </a:r>
            <a:r>
              <a:rPr lang="en-US" sz="2800" b="1" dirty="0">
                <a:solidFill>
                  <a:schemeClr val="accent1"/>
                </a:solidFill>
              </a:rPr>
              <a:t>Scope</a:t>
            </a:r>
            <a:r>
              <a:rPr lang="en-US" sz="2800" dirty="0"/>
              <a:t> Management</a:t>
            </a:r>
          </a:p>
          <a:p>
            <a:pPr marL="514350" indent="-514350">
              <a:buFont typeface="+mj-lt"/>
              <a:buAutoNum type="arabicPeriod"/>
            </a:pPr>
            <a:r>
              <a:rPr lang="en-US" sz="2800" dirty="0"/>
              <a:t>Project </a:t>
            </a:r>
            <a:r>
              <a:rPr lang="en-US" sz="2800" b="1" dirty="0">
                <a:solidFill>
                  <a:schemeClr val="accent1"/>
                </a:solidFill>
              </a:rPr>
              <a:t>Schedule</a:t>
            </a:r>
            <a:r>
              <a:rPr lang="en-US" sz="2800" dirty="0"/>
              <a:t> Management</a:t>
            </a:r>
          </a:p>
          <a:p>
            <a:pPr marL="514350" indent="-514350">
              <a:buFont typeface="+mj-lt"/>
              <a:buAutoNum type="arabicPeriod"/>
            </a:pPr>
            <a:r>
              <a:rPr lang="en-US" sz="2800" dirty="0"/>
              <a:t>Project </a:t>
            </a:r>
            <a:r>
              <a:rPr lang="en-US" sz="2800" b="1" dirty="0">
                <a:solidFill>
                  <a:schemeClr val="accent1"/>
                </a:solidFill>
              </a:rPr>
              <a:t>Cost</a:t>
            </a:r>
            <a:r>
              <a:rPr lang="en-US" sz="2800" dirty="0"/>
              <a:t> Management</a:t>
            </a:r>
          </a:p>
          <a:p>
            <a:pPr marL="514350" indent="-514350">
              <a:buFont typeface="+mj-lt"/>
              <a:buAutoNum type="arabicPeriod"/>
            </a:pPr>
            <a:r>
              <a:rPr lang="en-US" sz="2800" dirty="0"/>
              <a:t>Project </a:t>
            </a:r>
            <a:r>
              <a:rPr lang="en-US" sz="2800" b="1" dirty="0">
                <a:solidFill>
                  <a:schemeClr val="accent1"/>
                </a:solidFill>
              </a:rPr>
              <a:t>Quality</a:t>
            </a:r>
            <a:r>
              <a:rPr lang="en-US" sz="2800" dirty="0"/>
              <a:t> Management</a:t>
            </a:r>
          </a:p>
          <a:p>
            <a:pPr marL="514350" indent="-514350">
              <a:buFont typeface="+mj-lt"/>
              <a:buAutoNum type="arabicPeriod"/>
            </a:pPr>
            <a:r>
              <a:rPr lang="en-US" sz="2800" dirty="0"/>
              <a:t>Project </a:t>
            </a:r>
            <a:r>
              <a:rPr lang="en-US" sz="2800" b="1" dirty="0">
                <a:solidFill>
                  <a:schemeClr val="accent1"/>
                </a:solidFill>
              </a:rPr>
              <a:t>Resource</a:t>
            </a:r>
            <a:r>
              <a:rPr lang="en-US" sz="2800" dirty="0"/>
              <a:t> Management</a:t>
            </a:r>
          </a:p>
          <a:p>
            <a:pPr marL="514350" indent="-514350">
              <a:buFont typeface="+mj-lt"/>
              <a:buAutoNum type="arabicPeriod"/>
            </a:pPr>
            <a:r>
              <a:rPr lang="en-US" sz="2800" dirty="0"/>
              <a:t>Project </a:t>
            </a:r>
            <a:r>
              <a:rPr lang="en-US" sz="2800" b="1" dirty="0">
                <a:solidFill>
                  <a:schemeClr val="accent1"/>
                </a:solidFill>
              </a:rPr>
              <a:t>Communications</a:t>
            </a:r>
            <a:r>
              <a:rPr lang="en-US" sz="2800" dirty="0"/>
              <a:t> Management</a:t>
            </a:r>
          </a:p>
          <a:p>
            <a:pPr marL="514350" indent="-514350">
              <a:buFont typeface="+mj-lt"/>
              <a:buAutoNum type="arabicPeriod"/>
            </a:pPr>
            <a:r>
              <a:rPr lang="en-US" sz="2800" dirty="0"/>
              <a:t>Project </a:t>
            </a:r>
            <a:r>
              <a:rPr lang="en-US" sz="2800" b="1" dirty="0">
                <a:solidFill>
                  <a:schemeClr val="accent1"/>
                </a:solidFill>
              </a:rPr>
              <a:t>Risk</a:t>
            </a:r>
            <a:r>
              <a:rPr lang="en-US" sz="2800" dirty="0"/>
              <a:t> Management</a:t>
            </a:r>
          </a:p>
          <a:p>
            <a:pPr marL="514350" indent="-514350">
              <a:buFont typeface="+mj-lt"/>
              <a:buAutoNum type="arabicPeriod"/>
            </a:pPr>
            <a:r>
              <a:rPr lang="en-US" sz="2800" dirty="0"/>
              <a:t>Project </a:t>
            </a:r>
            <a:r>
              <a:rPr lang="en-US" sz="2800" b="1" dirty="0">
                <a:solidFill>
                  <a:schemeClr val="accent1"/>
                </a:solidFill>
              </a:rPr>
              <a:t>Procurement</a:t>
            </a:r>
            <a:r>
              <a:rPr lang="en-US" sz="2800" dirty="0"/>
              <a:t> Management</a:t>
            </a:r>
          </a:p>
          <a:p>
            <a:pPr marL="514350" indent="-514350">
              <a:buFont typeface="+mj-lt"/>
              <a:buAutoNum type="arabicPeriod"/>
            </a:pPr>
            <a:r>
              <a:rPr lang="en-US" sz="2800" dirty="0"/>
              <a:t>Project </a:t>
            </a:r>
            <a:r>
              <a:rPr lang="en-US" sz="2800" b="1" dirty="0">
                <a:solidFill>
                  <a:schemeClr val="accent1"/>
                </a:solidFill>
              </a:rPr>
              <a:t>Stakeholder</a:t>
            </a:r>
            <a:r>
              <a:rPr lang="en-US" sz="2800" dirty="0"/>
              <a:t> Management</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52BFB09A-64D7-944A-B82F-C629667C74C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03119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251520" y="116632"/>
            <a:ext cx="8712968" cy="922114"/>
          </a:xfrm>
        </p:spPr>
        <p:txBody>
          <a:bodyPr/>
          <a:lstStyle/>
          <a:p>
            <a:r>
              <a:rPr lang="en-US" sz="4000" dirty="0">
                <a:solidFill>
                  <a:srgbClr val="FF0000"/>
                </a:solidFill>
              </a:rPr>
              <a:t>Project Management </a:t>
            </a:r>
            <a:r>
              <a:rPr lang="en-US" sz="4000" dirty="0">
                <a:solidFill>
                  <a:schemeClr val="tx2"/>
                </a:solidFill>
              </a:rPr>
              <a:t>Process Groups</a:t>
            </a:r>
            <a:br>
              <a:rPr lang="en-US" sz="4000" dirty="0">
                <a:solidFill>
                  <a:schemeClr val="tx2"/>
                </a:solidFill>
              </a:rPr>
            </a:br>
            <a:r>
              <a:rPr lang="en-US" sz="2400" dirty="0">
                <a:solidFill>
                  <a:schemeClr val="accent6">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493204" y="1244724"/>
            <a:ext cx="8229600" cy="5069160"/>
          </a:xfrm>
        </p:spPr>
        <p:txBody>
          <a:bodyPr/>
          <a:lstStyle/>
          <a:p>
            <a:pPr marL="514350" indent="-514350">
              <a:buFont typeface="+mj-lt"/>
              <a:buAutoNum type="arabicPeriod"/>
            </a:pPr>
            <a:r>
              <a:rPr lang="en-US" b="1" dirty="0">
                <a:solidFill>
                  <a:schemeClr val="accent1"/>
                </a:solidFill>
              </a:rPr>
              <a:t>Initiating</a:t>
            </a:r>
            <a:r>
              <a:rPr lang="en-US" dirty="0"/>
              <a:t> Process Group</a:t>
            </a:r>
          </a:p>
          <a:p>
            <a:pPr marL="514350" indent="-514350">
              <a:buFont typeface="+mj-lt"/>
              <a:buAutoNum type="arabicPeriod"/>
            </a:pPr>
            <a:r>
              <a:rPr lang="en-US" b="1" dirty="0">
                <a:solidFill>
                  <a:schemeClr val="accent1"/>
                </a:solidFill>
              </a:rPr>
              <a:t>Planning</a:t>
            </a:r>
            <a:r>
              <a:rPr lang="en-US" dirty="0"/>
              <a:t> Process Group</a:t>
            </a:r>
          </a:p>
          <a:p>
            <a:pPr marL="514350" indent="-514350">
              <a:buFont typeface="+mj-lt"/>
              <a:buAutoNum type="arabicPeriod"/>
            </a:pPr>
            <a:r>
              <a:rPr lang="en-US" b="1" dirty="0">
                <a:solidFill>
                  <a:schemeClr val="accent1"/>
                </a:solidFill>
              </a:rPr>
              <a:t>Executing</a:t>
            </a:r>
            <a:r>
              <a:rPr lang="en-US" dirty="0"/>
              <a:t> Process Group</a:t>
            </a:r>
          </a:p>
          <a:p>
            <a:pPr marL="514350" indent="-514350">
              <a:buFont typeface="+mj-lt"/>
              <a:buAutoNum type="arabicPeriod"/>
            </a:pPr>
            <a:r>
              <a:rPr lang="en-US" b="1" dirty="0">
                <a:solidFill>
                  <a:schemeClr val="accent1"/>
                </a:solidFill>
              </a:rPr>
              <a:t>Monitoring and Controlling </a:t>
            </a:r>
            <a:r>
              <a:rPr lang="en-US" dirty="0"/>
              <a:t>Process Group</a:t>
            </a:r>
          </a:p>
          <a:p>
            <a:pPr marL="514350" indent="-514350">
              <a:buFont typeface="+mj-lt"/>
              <a:buAutoNum type="arabicPeriod"/>
            </a:pPr>
            <a:r>
              <a:rPr lang="en-US" b="1" dirty="0">
                <a:solidFill>
                  <a:schemeClr val="accent1"/>
                </a:solidFill>
              </a:rPr>
              <a:t>Closing</a:t>
            </a:r>
            <a:r>
              <a:rPr lang="en-US" dirty="0"/>
              <a:t> Process Group</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952388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251520" y="116632"/>
            <a:ext cx="8712968" cy="922114"/>
          </a:xfrm>
        </p:spPr>
        <p:txBody>
          <a:bodyPr/>
          <a:lstStyle/>
          <a:p>
            <a:r>
              <a:rPr lang="en-US" sz="4000" dirty="0">
                <a:solidFill>
                  <a:srgbClr val="FF0000"/>
                </a:solidFill>
              </a:rPr>
              <a:t>Project Management </a:t>
            </a:r>
            <a:r>
              <a:rPr lang="en-US" sz="4000" dirty="0">
                <a:solidFill>
                  <a:srgbClr val="7030A0"/>
                </a:solidFill>
              </a:rPr>
              <a:t>12 Principles</a:t>
            </a:r>
            <a:br>
              <a:rPr lang="en-US" sz="4000" dirty="0">
                <a:solidFill>
                  <a:srgbClr val="7030A0"/>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493204" y="1211361"/>
            <a:ext cx="8229600" cy="5241975"/>
          </a:xfrm>
        </p:spPr>
        <p:txBody>
          <a:bodyPr/>
          <a:lstStyle/>
          <a:p>
            <a:pPr marL="514350" indent="-514350">
              <a:buFont typeface="+mj-lt"/>
              <a:buAutoNum type="arabicPeriod"/>
            </a:pPr>
            <a:r>
              <a:rPr lang="en-US" sz="2400" b="1" dirty="0">
                <a:solidFill>
                  <a:srgbClr val="7030A0"/>
                </a:solidFill>
              </a:rPr>
              <a:t>Stewardship</a:t>
            </a:r>
            <a:endParaRPr lang="en-US" sz="2400" dirty="0">
              <a:solidFill>
                <a:srgbClr val="7030A0"/>
              </a:solidFill>
            </a:endParaRPr>
          </a:p>
          <a:p>
            <a:pPr marL="514350" indent="-514350">
              <a:buFont typeface="+mj-lt"/>
              <a:buAutoNum type="arabicPeriod"/>
            </a:pPr>
            <a:r>
              <a:rPr lang="en-US" sz="2400" b="1" dirty="0">
                <a:solidFill>
                  <a:srgbClr val="7030A0"/>
                </a:solidFill>
              </a:rPr>
              <a:t>Team</a:t>
            </a:r>
          </a:p>
          <a:p>
            <a:pPr marL="514350" indent="-514350">
              <a:buFont typeface="+mj-lt"/>
              <a:buAutoNum type="arabicPeriod"/>
            </a:pPr>
            <a:r>
              <a:rPr lang="en-US" sz="2400" b="1" dirty="0">
                <a:solidFill>
                  <a:srgbClr val="7030A0"/>
                </a:solidFill>
              </a:rPr>
              <a:t>Stakeholders</a:t>
            </a:r>
          </a:p>
          <a:p>
            <a:pPr marL="514350" indent="-514350">
              <a:buFont typeface="+mj-lt"/>
              <a:buAutoNum type="arabicPeriod"/>
            </a:pPr>
            <a:r>
              <a:rPr lang="en-US" sz="2400" b="1" dirty="0">
                <a:solidFill>
                  <a:srgbClr val="7030A0"/>
                </a:solidFill>
              </a:rPr>
              <a:t>Value</a:t>
            </a:r>
          </a:p>
          <a:p>
            <a:pPr marL="514350" indent="-514350">
              <a:buFont typeface="+mj-lt"/>
              <a:buAutoNum type="arabicPeriod"/>
            </a:pPr>
            <a:r>
              <a:rPr lang="en-US" sz="2400" b="1" dirty="0">
                <a:solidFill>
                  <a:srgbClr val="7030A0"/>
                </a:solidFill>
              </a:rPr>
              <a:t>Systems Thinking</a:t>
            </a:r>
          </a:p>
          <a:p>
            <a:pPr marL="514350" indent="-514350">
              <a:buFont typeface="+mj-lt"/>
              <a:buAutoNum type="arabicPeriod"/>
            </a:pPr>
            <a:r>
              <a:rPr lang="en-US" sz="2400" b="1" dirty="0">
                <a:solidFill>
                  <a:srgbClr val="7030A0"/>
                </a:solidFill>
              </a:rPr>
              <a:t>Leadership</a:t>
            </a:r>
          </a:p>
          <a:p>
            <a:pPr marL="514350" indent="-514350">
              <a:buFont typeface="+mj-lt"/>
              <a:buAutoNum type="arabicPeriod"/>
            </a:pPr>
            <a:r>
              <a:rPr lang="en-US" sz="2400" b="1" dirty="0">
                <a:solidFill>
                  <a:srgbClr val="7030A0"/>
                </a:solidFill>
              </a:rPr>
              <a:t>Tailoring</a:t>
            </a:r>
          </a:p>
          <a:p>
            <a:pPr marL="514350" indent="-514350">
              <a:buFont typeface="+mj-lt"/>
              <a:buAutoNum type="arabicPeriod"/>
            </a:pPr>
            <a:r>
              <a:rPr lang="en-US" sz="2400" b="1" dirty="0">
                <a:solidFill>
                  <a:srgbClr val="7030A0"/>
                </a:solidFill>
              </a:rPr>
              <a:t>Quality</a:t>
            </a:r>
          </a:p>
          <a:p>
            <a:pPr marL="514350" indent="-514350">
              <a:buFont typeface="+mj-lt"/>
              <a:buAutoNum type="arabicPeriod"/>
            </a:pPr>
            <a:r>
              <a:rPr lang="en-US" sz="2400" b="1" dirty="0">
                <a:solidFill>
                  <a:srgbClr val="7030A0"/>
                </a:solidFill>
              </a:rPr>
              <a:t>Complexity</a:t>
            </a:r>
          </a:p>
          <a:p>
            <a:pPr marL="514350" indent="-514350">
              <a:buFont typeface="+mj-lt"/>
              <a:buAutoNum type="arabicPeriod"/>
            </a:pPr>
            <a:r>
              <a:rPr lang="en-US" sz="2400" b="1" dirty="0">
                <a:solidFill>
                  <a:srgbClr val="7030A0"/>
                </a:solidFill>
              </a:rPr>
              <a:t>Risk</a:t>
            </a:r>
          </a:p>
          <a:p>
            <a:pPr marL="514350" indent="-514350">
              <a:buFont typeface="+mj-lt"/>
              <a:buAutoNum type="arabicPeriod"/>
            </a:pPr>
            <a:r>
              <a:rPr lang="en-US" sz="2400" b="1" dirty="0">
                <a:solidFill>
                  <a:srgbClr val="7030A0"/>
                </a:solidFill>
              </a:rPr>
              <a:t>Adaptability and Resiliency</a:t>
            </a:r>
          </a:p>
          <a:p>
            <a:pPr marL="514350" indent="-514350">
              <a:buFont typeface="+mj-lt"/>
              <a:buAutoNum type="arabicPeriod"/>
            </a:pPr>
            <a:r>
              <a:rPr lang="en-US" sz="2400" b="1" dirty="0">
                <a:solidFill>
                  <a:srgbClr val="7030A0"/>
                </a:solidFill>
              </a:rPr>
              <a:t>Change</a:t>
            </a:r>
            <a:endParaRPr lang="en-US" sz="2400" dirty="0">
              <a:solidFill>
                <a:srgbClr val="7030A0"/>
              </a:solidFill>
            </a:endParaRP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611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460" y="1824562"/>
            <a:ext cx="3096344" cy="4015571"/>
          </a:xfrm>
          <a:prstGeom prst="rect">
            <a:avLst/>
          </a:prstGeom>
        </p:spPr>
      </p:pic>
    </p:spTree>
    <p:extLst>
      <p:ext uri="{BB962C8B-B14F-4D97-AF65-F5344CB8AC3E}">
        <p14:creationId xmlns:p14="http://schemas.microsoft.com/office/powerpoint/2010/main" val="416041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457200" y="116632"/>
            <a:ext cx="8229600" cy="1368152"/>
          </a:xfrm>
        </p:spPr>
        <p:txBody>
          <a:bodyPr/>
          <a:lstStyle/>
          <a:p>
            <a:r>
              <a:rPr lang="en-US" sz="2400" dirty="0"/>
              <a:t>Titus Winters, Tom </a:t>
            </a:r>
            <a:r>
              <a:rPr lang="en-US" sz="2400" dirty="0" err="1"/>
              <a:t>Manshreck</a:t>
            </a:r>
            <a:r>
              <a:rPr lang="en-US" sz="2400" dirty="0"/>
              <a:t>, and Hyrum Wright (2020), </a:t>
            </a:r>
            <a:br>
              <a:rPr lang="en-US" sz="2800" dirty="0"/>
            </a:br>
            <a:r>
              <a:rPr lang="en-US" sz="3600" dirty="0">
                <a:solidFill>
                  <a:srgbClr val="C00000"/>
                </a:solidFill>
              </a:rPr>
              <a:t>Software Engineering at Google</a:t>
            </a:r>
            <a:r>
              <a:rPr lang="en-US" sz="2800" dirty="0">
                <a:solidFill>
                  <a:srgbClr val="C00000"/>
                </a:solidFill>
              </a:rPr>
              <a:t>: </a:t>
            </a:r>
            <a:br>
              <a:rPr lang="en-US" sz="2800" dirty="0">
                <a:solidFill>
                  <a:srgbClr val="C00000"/>
                </a:solidFill>
              </a:rPr>
            </a:br>
            <a:r>
              <a:rPr lang="en-US" sz="2800" dirty="0">
                <a:solidFill>
                  <a:srgbClr val="C00000"/>
                </a:solidFill>
              </a:rPr>
              <a:t>Lessons Learned from Programming Over Time, </a:t>
            </a:r>
            <a:br>
              <a:rPr lang="en-US" sz="2800" dirty="0"/>
            </a:br>
            <a:r>
              <a:rPr lang="en-US" sz="2400" dirty="0"/>
              <a:t>O'Reilly Media.</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https://www.amazon.com/Software-Engineering-Google-Lessons-Programming/dp/1492082791</a:t>
            </a:r>
            <a:endParaRPr lang="en-US" altLang="zh-TW" sz="1000" dirty="0"/>
          </a:p>
        </p:txBody>
      </p:sp>
      <p:pic>
        <p:nvPicPr>
          <p:cNvPr id="5" name="Picture 4">
            <a:extLst>
              <a:ext uri="{FF2B5EF4-FFF2-40B4-BE49-F238E27FC236}">
                <a16:creationId xmlns:a16="http://schemas.microsoft.com/office/drawing/2014/main" id="{448D88B9-28F0-1246-AA03-1F869DD4A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126" y="1772816"/>
            <a:ext cx="3690074" cy="4835939"/>
          </a:xfrm>
          <a:prstGeom prst="rect">
            <a:avLst/>
          </a:prstGeom>
        </p:spPr>
      </p:pic>
    </p:spTree>
    <p:extLst>
      <p:ext uri="{BB962C8B-B14F-4D97-AF65-F5344CB8AC3E}">
        <p14:creationId xmlns:p14="http://schemas.microsoft.com/office/powerpoint/2010/main" val="28920273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251520" y="116632"/>
            <a:ext cx="8712968" cy="1368152"/>
          </a:xfrm>
        </p:spPr>
        <p:txBody>
          <a:bodyPr/>
          <a:lstStyle/>
          <a:p>
            <a:r>
              <a:rPr lang="en-US" sz="4000" dirty="0">
                <a:solidFill>
                  <a:srgbClr val="FF0000"/>
                </a:solidFill>
              </a:rPr>
              <a:t>Project Management </a:t>
            </a:r>
            <a:br>
              <a:rPr lang="en-US" sz="4000" dirty="0">
                <a:solidFill>
                  <a:srgbClr val="FF0000"/>
                </a:solidFill>
              </a:rPr>
            </a:br>
            <a:r>
              <a:rPr lang="en-US" sz="4000" dirty="0">
                <a:solidFill>
                  <a:srgbClr val="7030A0"/>
                </a:solidFill>
              </a:rPr>
              <a:t>8 Project Performance Domains</a:t>
            </a:r>
            <a:br>
              <a:rPr lang="en-US" sz="4000" dirty="0">
                <a:solidFill>
                  <a:schemeClr val="tx2"/>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493204" y="1700809"/>
            <a:ext cx="8229600" cy="4747442"/>
          </a:xfrm>
        </p:spPr>
        <p:txBody>
          <a:bodyPr/>
          <a:lstStyle/>
          <a:p>
            <a:pPr marL="514350" indent="-514350">
              <a:buFont typeface="+mj-lt"/>
              <a:buAutoNum type="arabicPeriod"/>
            </a:pPr>
            <a:r>
              <a:rPr lang="en-US" b="1" dirty="0">
                <a:solidFill>
                  <a:srgbClr val="7030A0"/>
                </a:solidFill>
              </a:rPr>
              <a:t>Stakeholders</a:t>
            </a:r>
          </a:p>
          <a:p>
            <a:pPr marL="514350" indent="-514350">
              <a:buFont typeface="+mj-lt"/>
              <a:buAutoNum type="arabicPeriod"/>
            </a:pPr>
            <a:r>
              <a:rPr lang="en-US" b="1" dirty="0">
                <a:solidFill>
                  <a:srgbClr val="7030A0"/>
                </a:solidFill>
              </a:rPr>
              <a:t>Team</a:t>
            </a:r>
          </a:p>
          <a:p>
            <a:pPr marL="514350" indent="-514350">
              <a:buFont typeface="+mj-lt"/>
              <a:buAutoNum type="arabicPeriod"/>
            </a:pPr>
            <a:r>
              <a:rPr lang="en-US" dirty="0">
                <a:solidFill>
                  <a:srgbClr val="7030A0"/>
                </a:solidFill>
              </a:rPr>
              <a:t>Development Approach and Life Cycle</a:t>
            </a:r>
          </a:p>
          <a:p>
            <a:pPr marL="514350" indent="-514350">
              <a:buFont typeface="+mj-lt"/>
              <a:buAutoNum type="arabicPeriod"/>
            </a:pPr>
            <a:r>
              <a:rPr lang="en-US" b="1" dirty="0">
                <a:solidFill>
                  <a:srgbClr val="7030A0"/>
                </a:solidFill>
              </a:rPr>
              <a:t>Planning</a:t>
            </a:r>
          </a:p>
          <a:p>
            <a:pPr marL="514350" indent="-514350">
              <a:buFont typeface="+mj-lt"/>
              <a:buAutoNum type="arabicPeriod"/>
            </a:pPr>
            <a:r>
              <a:rPr lang="en-US" dirty="0">
                <a:solidFill>
                  <a:srgbClr val="7030A0"/>
                </a:solidFill>
              </a:rPr>
              <a:t>Project Work</a:t>
            </a:r>
          </a:p>
          <a:p>
            <a:pPr marL="514350" indent="-514350">
              <a:buFont typeface="+mj-lt"/>
              <a:buAutoNum type="arabicPeriod"/>
            </a:pPr>
            <a:r>
              <a:rPr lang="en-US" b="1" dirty="0">
                <a:solidFill>
                  <a:srgbClr val="7030A0"/>
                </a:solidFill>
              </a:rPr>
              <a:t>Delivery</a:t>
            </a:r>
          </a:p>
          <a:p>
            <a:pPr marL="514350" indent="-514350">
              <a:buFont typeface="+mj-lt"/>
              <a:buAutoNum type="arabicPeriod"/>
            </a:pPr>
            <a:r>
              <a:rPr lang="en-US" dirty="0">
                <a:solidFill>
                  <a:srgbClr val="7030A0"/>
                </a:solidFill>
              </a:rPr>
              <a:t>Measurement</a:t>
            </a:r>
          </a:p>
          <a:p>
            <a:pPr marL="514350" indent="-514350">
              <a:buFont typeface="+mj-lt"/>
              <a:buAutoNum type="arabicPeriod"/>
            </a:pPr>
            <a:r>
              <a:rPr lang="en-US" dirty="0">
                <a:solidFill>
                  <a:srgbClr val="7030A0"/>
                </a:solidFill>
              </a:rPr>
              <a:t>Uncertainty</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611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453BB7C-2BE7-A54E-9E1A-28A546529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4299749"/>
            <a:ext cx="1630524" cy="2114586"/>
          </a:xfrm>
          <a:prstGeom prst="rect">
            <a:avLst/>
          </a:prstGeom>
        </p:spPr>
      </p:pic>
    </p:spTree>
    <p:extLst>
      <p:ext uri="{BB962C8B-B14F-4D97-AF65-F5344CB8AC3E}">
        <p14:creationId xmlns:p14="http://schemas.microsoft.com/office/powerpoint/2010/main" val="3048968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51520" y="116632"/>
            <a:ext cx="8654550" cy="844798"/>
          </a:xfrm>
        </p:spPr>
        <p:txBody>
          <a:bodyPr/>
          <a:lstStyle/>
          <a:p>
            <a:r>
              <a:rPr lang="en-US" dirty="0">
                <a:solidFill>
                  <a:srgbClr val="C00000"/>
                </a:solidFill>
              </a:rPr>
              <a:t>Project-based</a:t>
            </a:r>
            <a:r>
              <a:rPr lang="en-US" dirty="0">
                <a:solidFill>
                  <a:schemeClr val="tx2"/>
                </a:solidFill>
              </a:rPr>
              <a:t> 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3347864" y="1736204"/>
            <a:ext cx="2808312" cy="1296144"/>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5868144" y="4577160"/>
            <a:ext cx="2808312" cy="1296144"/>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1043608" y="4605017"/>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3783340" y="1196752"/>
            <a:ext cx="1940788" cy="461665"/>
          </a:xfrm>
          <a:prstGeom prst="rect">
            <a:avLst/>
          </a:prstGeom>
          <a:noFill/>
        </p:spPr>
        <p:txBody>
          <a:bodyPr wrap="none" rtlCol="0">
            <a:spAutoFit/>
          </a:bodyPr>
          <a:lstStyle/>
          <a:p>
            <a:pPr algn="ctr"/>
            <a:r>
              <a:rPr lang="en-US" sz="2400" dirty="0">
                <a:solidFill>
                  <a:schemeClr val="tx2"/>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798969" y="5910371"/>
            <a:ext cx="3268975" cy="830997"/>
          </a:xfrm>
          <a:prstGeom prst="rect">
            <a:avLst/>
          </a:prstGeom>
          <a:noFill/>
        </p:spPr>
        <p:txBody>
          <a:bodyPr wrap="square" rtlCol="0">
            <a:spAutoFit/>
          </a:bodyPr>
          <a:lstStyle/>
          <a:p>
            <a:pPr algn="ctr"/>
            <a:r>
              <a:rPr lang="en-US" sz="2400" dirty="0">
                <a:solidFill>
                  <a:schemeClr val="tx2"/>
                </a:solidFill>
              </a:rPr>
              <a:t>CUSTOMER and </a:t>
            </a:r>
            <a:br>
              <a:rPr lang="en-US" sz="2400" dirty="0">
                <a:solidFill>
                  <a:schemeClr val="tx2"/>
                </a:solidFill>
              </a:rPr>
            </a:br>
            <a:r>
              <a:rPr lang="en-US" sz="2400" dirty="0">
                <a:solidFill>
                  <a:schemeClr val="tx2"/>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6321833" y="5932476"/>
            <a:ext cx="2066591" cy="461665"/>
          </a:xfrm>
          <a:prstGeom prst="rect">
            <a:avLst/>
          </a:prstGeom>
          <a:noFill/>
        </p:spPr>
        <p:txBody>
          <a:bodyPr wrap="none" rtlCol="0">
            <a:spAutoFit/>
          </a:bodyPr>
          <a:lstStyle/>
          <a:p>
            <a:r>
              <a:rPr lang="en-US" sz="2400" dirty="0">
                <a:solidFill>
                  <a:schemeClr val="tx2"/>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1403648" y="3389579"/>
            <a:ext cx="1555234" cy="461665"/>
          </a:xfrm>
          <a:prstGeom prst="rect">
            <a:avLst/>
          </a:prstGeom>
          <a:noFill/>
        </p:spPr>
        <p:txBody>
          <a:bodyPr wrap="none" rtlCol="0">
            <a:spAutoFit/>
          </a:bodyPr>
          <a:lstStyle/>
          <a:p>
            <a:r>
              <a:rPr lang="en-US" sz="2400" dirty="0">
                <a:solidFill>
                  <a:schemeClr val="tx2"/>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3699666" y="4556698"/>
            <a:ext cx="2393604" cy="461665"/>
          </a:xfrm>
          <a:prstGeom prst="rect">
            <a:avLst/>
          </a:prstGeom>
          <a:noFill/>
        </p:spPr>
        <p:txBody>
          <a:bodyPr wrap="none" rtlCol="0">
            <a:spAutoFit/>
          </a:bodyPr>
          <a:lstStyle/>
          <a:p>
            <a:r>
              <a:rPr lang="en-US" sz="2400" dirty="0">
                <a:solidFill>
                  <a:schemeClr val="tx2"/>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6723307" y="3389579"/>
            <a:ext cx="1624163" cy="461665"/>
          </a:xfrm>
          <a:prstGeom prst="rect">
            <a:avLst/>
          </a:prstGeom>
          <a:noFill/>
        </p:spPr>
        <p:txBody>
          <a:bodyPr wrap="none" rtlCol="0">
            <a:spAutoFit/>
          </a:bodyPr>
          <a:lstStyle/>
          <a:p>
            <a:r>
              <a:rPr lang="en-US" sz="2400" dirty="0">
                <a:solidFill>
                  <a:schemeClr val="tx2"/>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2447764" y="2842532"/>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3851920" y="5225232"/>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5732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383232" y="4797290"/>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98855"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4496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323528" y="1196752"/>
            <a:ext cx="8448870" cy="5323111"/>
          </a:xfrm>
        </p:spPr>
        <p:txBody>
          <a:bodyPr/>
          <a:lstStyle/>
          <a:p>
            <a:r>
              <a:rPr lang="en-US" sz="2400" dirty="0"/>
              <a:t>The starting point for the software development is a set of ‘</a:t>
            </a:r>
            <a:r>
              <a:rPr lang="en-US" sz="2400" dirty="0">
                <a:solidFill>
                  <a:srgbClr val="C00000"/>
                </a:solidFill>
              </a:rPr>
              <a:t>software requirements</a:t>
            </a:r>
            <a:r>
              <a:rPr lang="en-US" sz="2400" dirty="0"/>
              <a:t>’ that are owned by an external client and which set out what they want a software system to do to support their business processes.</a:t>
            </a:r>
          </a:p>
          <a:p>
            <a:r>
              <a:rPr lang="en-US" sz="2400" dirty="0"/>
              <a:t>The software is developed by a software company (the contractor) who </a:t>
            </a:r>
            <a:r>
              <a:rPr lang="en-US" sz="2400" dirty="0">
                <a:solidFill>
                  <a:srgbClr val="C00000"/>
                </a:solidFill>
              </a:rPr>
              <a:t>design and implement a system </a:t>
            </a:r>
            <a:r>
              <a:rPr lang="en-US" sz="2400" dirty="0"/>
              <a:t>that delivers functionality to meet the requirements.</a:t>
            </a:r>
          </a:p>
          <a:p>
            <a:r>
              <a:rPr lang="en-US" sz="2400" dirty="0"/>
              <a:t>The customer may change the requirements at any time in response to business changes (they usually do). The contractor must change the software to reflect these requirements changes.</a:t>
            </a:r>
          </a:p>
          <a:p>
            <a:r>
              <a:rPr lang="en-US" sz="2400" dirty="0"/>
              <a:t>Custom software usually has a long-lifetime (10 years or more) and it must be supported over that lifetime.</a:t>
            </a:r>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251520" y="116632"/>
            <a:ext cx="8654550" cy="844798"/>
          </a:xfrm>
        </p:spPr>
        <p:txBody>
          <a:bodyPr/>
          <a:lstStyle/>
          <a:p>
            <a:r>
              <a:rPr lang="en-US" dirty="0">
                <a:solidFill>
                  <a:srgbClr val="C00000"/>
                </a:solidFill>
              </a:rPr>
              <a:t>Project-based</a:t>
            </a:r>
            <a:r>
              <a:rPr lang="en-US" dirty="0">
                <a:solidFill>
                  <a:schemeClr val="tx2"/>
                </a:solidFill>
              </a:rPr>
              <a:t> 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111565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260648"/>
            <a:ext cx="8229600" cy="792088"/>
          </a:xfrm>
        </p:spPr>
        <p:txBody>
          <a:bodyPr/>
          <a:lstStyle/>
          <a:p>
            <a:r>
              <a:rPr lang="en-US" dirty="0">
                <a:solidFill>
                  <a:srgbClr val="C00000"/>
                </a:solidFill>
              </a:rPr>
              <a:t>Product</a:t>
            </a:r>
            <a:r>
              <a:rPr lang="en-US" dirty="0">
                <a:solidFill>
                  <a:schemeClr val="tx2"/>
                </a:solidFill>
              </a:rPr>
              <a:t> 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347864" y="1736204"/>
            <a:ext cx="2808312" cy="1296144"/>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5868144" y="4577160"/>
            <a:ext cx="2808312" cy="1296144"/>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1043608" y="4605017"/>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3707904" y="1196752"/>
            <a:ext cx="2066591" cy="461665"/>
          </a:xfrm>
          <a:prstGeom prst="rect">
            <a:avLst/>
          </a:prstGeom>
          <a:noFill/>
        </p:spPr>
        <p:txBody>
          <a:bodyPr wrap="none" rtlCol="0">
            <a:spAutoFit/>
          </a:bodyPr>
          <a:lstStyle/>
          <a:p>
            <a:r>
              <a:rPr lang="en-US" sz="2400" dirty="0">
                <a:solidFill>
                  <a:schemeClr val="tx2"/>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1281273" y="5974867"/>
            <a:ext cx="2066591" cy="461665"/>
          </a:xfrm>
          <a:prstGeom prst="rect">
            <a:avLst/>
          </a:prstGeom>
          <a:noFill/>
        </p:spPr>
        <p:txBody>
          <a:bodyPr wrap="none" rtlCol="0">
            <a:spAutoFit/>
          </a:bodyPr>
          <a:lstStyle/>
          <a:p>
            <a:r>
              <a:rPr lang="en-US" sz="2400" dirty="0">
                <a:solidFill>
                  <a:schemeClr val="tx2"/>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6321833" y="5932476"/>
            <a:ext cx="2066591" cy="461665"/>
          </a:xfrm>
          <a:prstGeom prst="rect">
            <a:avLst/>
          </a:prstGeom>
          <a:noFill/>
        </p:spPr>
        <p:txBody>
          <a:bodyPr wrap="none" rtlCol="0">
            <a:spAutoFit/>
          </a:bodyPr>
          <a:lstStyle/>
          <a:p>
            <a:r>
              <a:rPr lang="en-US" sz="2400" dirty="0">
                <a:solidFill>
                  <a:schemeClr val="tx2"/>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1763688" y="3389579"/>
            <a:ext cx="1247457" cy="461665"/>
          </a:xfrm>
          <a:prstGeom prst="rect">
            <a:avLst/>
          </a:prstGeom>
          <a:noFill/>
        </p:spPr>
        <p:txBody>
          <a:bodyPr wrap="none" rtlCol="0">
            <a:spAutoFit/>
          </a:bodyPr>
          <a:lstStyle/>
          <a:p>
            <a:r>
              <a:rPr lang="en-US" sz="2400" dirty="0">
                <a:solidFill>
                  <a:schemeClr val="tx2"/>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3699666" y="4556698"/>
            <a:ext cx="2393604" cy="461665"/>
          </a:xfrm>
          <a:prstGeom prst="rect">
            <a:avLst/>
          </a:prstGeom>
          <a:noFill/>
        </p:spPr>
        <p:txBody>
          <a:bodyPr wrap="none" rtlCol="0">
            <a:spAutoFit/>
          </a:bodyPr>
          <a:lstStyle/>
          <a:p>
            <a:r>
              <a:rPr lang="en-US" sz="2400" dirty="0">
                <a:solidFill>
                  <a:schemeClr val="tx2"/>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6723307" y="3389579"/>
            <a:ext cx="1247457" cy="461665"/>
          </a:xfrm>
          <a:prstGeom prst="rect">
            <a:avLst/>
          </a:prstGeom>
          <a:noFill/>
        </p:spPr>
        <p:txBody>
          <a:bodyPr wrap="none" rtlCol="0">
            <a:spAutoFit/>
          </a:bodyPr>
          <a:lstStyle/>
          <a:p>
            <a:r>
              <a:rPr lang="en-US" sz="2400" dirty="0">
                <a:solidFill>
                  <a:schemeClr val="tx2"/>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2447764" y="2842532"/>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3851920" y="5225232"/>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5732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2606818" y="1947857"/>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98855"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667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323528" y="1196752"/>
            <a:ext cx="8448870" cy="5323111"/>
          </a:xfrm>
        </p:spPr>
        <p:txBody>
          <a:bodyPr/>
          <a:lstStyle/>
          <a:p>
            <a:r>
              <a:rPr lang="en-US" sz="2400" dirty="0"/>
              <a:t>The starting point for product development is a </a:t>
            </a:r>
            <a:r>
              <a:rPr lang="en-US" sz="2400" dirty="0">
                <a:solidFill>
                  <a:srgbClr val="C00000"/>
                </a:solidFill>
              </a:rPr>
              <a:t>business opportunit</a:t>
            </a:r>
            <a:r>
              <a:rPr lang="en-US" sz="2400" dirty="0"/>
              <a:t>y that is identified by individuals or a company. </a:t>
            </a:r>
            <a:br>
              <a:rPr lang="en-US" sz="2400" dirty="0"/>
            </a:br>
            <a:r>
              <a:rPr lang="en-US" sz="2400" dirty="0"/>
              <a:t>They develop a software product to take advantage of this opportunity and sell this to customers.</a:t>
            </a:r>
          </a:p>
          <a:p>
            <a:r>
              <a:rPr lang="en-US" sz="2400" dirty="0"/>
              <a:t>The company who identified the opportunity </a:t>
            </a:r>
            <a:r>
              <a:rPr lang="en-US" sz="2400" dirty="0">
                <a:solidFill>
                  <a:srgbClr val="C00000"/>
                </a:solidFill>
              </a:rPr>
              <a:t>design and implement a set of software features</a:t>
            </a:r>
            <a:r>
              <a:rPr lang="en-US" sz="2400" dirty="0"/>
              <a:t> that realize the opportunity and that will be useful to customers.</a:t>
            </a:r>
          </a:p>
          <a:p>
            <a:r>
              <a:rPr lang="en-US" sz="2400" dirty="0"/>
              <a:t>The software development company are responsible for deciding on the development timescale, what features to include and when the product should change. </a:t>
            </a:r>
          </a:p>
          <a:p>
            <a:r>
              <a:rPr lang="en-US" sz="2400" dirty="0"/>
              <a:t>Rapid delivery of software products is essential to capture the market for that type of product.</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489450" y="260648"/>
            <a:ext cx="8229600" cy="792088"/>
          </a:xfrm>
        </p:spPr>
        <p:txBody>
          <a:bodyPr/>
          <a:lstStyle/>
          <a:p>
            <a:r>
              <a:rPr lang="en-US" dirty="0">
                <a:solidFill>
                  <a:srgbClr val="C00000"/>
                </a:solidFill>
              </a:rPr>
              <a:t>Product</a:t>
            </a:r>
            <a:r>
              <a:rPr lang="en-US" dirty="0">
                <a:solidFill>
                  <a:schemeClr val="tx2"/>
                </a:solidFill>
              </a:rPr>
              <a:t> software engineering</a:t>
            </a:r>
          </a:p>
        </p:txBody>
      </p:sp>
    </p:spTree>
    <p:extLst>
      <p:ext uri="{BB962C8B-B14F-4D97-AF65-F5344CB8AC3E}">
        <p14:creationId xmlns:p14="http://schemas.microsoft.com/office/powerpoint/2010/main" val="2898147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2208-C373-3B47-8ED9-C3C2034114B9}"/>
              </a:ext>
            </a:extLst>
          </p:cNvPr>
          <p:cNvSpPr>
            <a:spLocks noGrp="1"/>
          </p:cNvSpPr>
          <p:nvPr>
            <p:ph type="title"/>
          </p:nvPr>
        </p:nvSpPr>
        <p:spPr/>
        <p:txBody>
          <a:bodyPr/>
          <a:lstStyle/>
          <a:p>
            <a:r>
              <a:rPr lang="en-US" dirty="0">
                <a:solidFill>
                  <a:schemeClr val="tx2"/>
                </a:solidFill>
              </a:rPr>
              <a:t>Software product line</a:t>
            </a:r>
          </a:p>
        </p:txBody>
      </p:sp>
      <p:sp>
        <p:nvSpPr>
          <p:cNvPr id="3" name="Content Placeholder 2">
            <a:extLst>
              <a:ext uri="{FF2B5EF4-FFF2-40B4-BE49-F238E27FC236}">
                <a16:creationId xmlns:a16="http://schemas.microsoft.com/office/drawing/2014/main" id="{97F061AC-7EBA-334C-9C4F-4ADCDEABD7FA}"/>
              </a:ext>
            </a:extLst>
          </p:cNvPr>
          <p:cNvSpPr>
            <a:spLocks noGrp="1"/>
          </p:cNvSpPr>
          <p:nvPr>
            <p:ph idx="1"/>
          </p:nvPr>
        </p:nvSpPr>
        <p:spPr/>
        <p:txBody>
          <a:bodyPr/>
          <a:lstStyle/>
          <a:p>
            <a:r>
              <a:rPr lang="en-US" dirty="0"/>
              <a:t>A set of software products that share a common core. </a:t>
            </a:r>
          </a:p>
          <a:p>
            <a:r>
              <a:rPr lang="en-US" dirty="0"/>
              <a:t>Each member of the product line includes customer-specific adaptations and additions.</a:t>
            </a:r>
          </a:p>
          <a:p>
            <a:r>
              <a:rPr lang="en-US" dirty="0"/>
              <a:t>Software product lines may be used to implement a custom system for a customer with specific needs that can’t be met by a generic product. </a:t>
            </a:r>
          </a:p>
          <a:p>
            <a:endParaRPr lang="en-US" dirty="0"/>
          </a:p>
        </p:txBody>
      </p:sp>
      <p:sp>
        <p:nvSpPr>
          <p:cNvPr id="4" name="Slide Number Placeholder 3">
            <a:extLst>
              <a:ext uri="{FF2B5EF4-FFF2-40B4-BE49-F238E27FC236}">
                <a16:creationId xmlns:a16="http://schemas.microsoft.com/office/drawing/2014/main" id="{FA342E0F-91EA-2E4B-AB0F-EEBD1F0E0DBB}"/>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94E407D5-D3DB-FD4F-AD11-944C0C5434E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704603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1737-28E5-2348-923B-F121F363AD4B}"/>
              </a:ext>
            </a:extLst>
          </p:cNvPr>
          <p:cNvSpPr>
            <a:spLocks noGrp="1"/>
          </p:cNvSpPr>
          <p:nvPr>
            <p:ph type="title"/>
          </p:nvPr>
        </p:nvSpPr>
        <p:spPr/>
        <p:txBody>
          <a:bodyPr/>
          <a:lstStyle/>
          <a:p>
            <a:r>
              <a:rPr lang="en-US" dirty="0">
                <a:solidFill>
                  <a:schemeClr val="tx2"/>
                </a:solidFill>
              </a:rPr>
              <a:t>Platform</a:t>
            </a:r>
          </a:p>
        </p:txBody>
      </p:sp>
      <p:sp>
        <p:nvSpPr>
          <p:cNvPr id="3" name="Content Placeholder 2">
            <a:extLst>
              <a:ext uri="{FF2B5EF4-FFF2-40B4-BE49-F238E27FC236}">
                <a16:creationId xmlns:a16="http://schemas.microsoft.com/office/drawing/2014/main" id="{CE71BDFE-67A3-8F44-AB60-479A7349D0AA}"/>
              </a:ext>
            </a:extLst>
          </p:cNvPr>
          <p:cNvSpPr>
            <a:spLocks noGrp="1"/>
          </p:cNvSpPr>
          <p:nvPr>
            <p:ph idx="1"/>
          </p:nvPr>
        </p:nvSpPr>
        <p:spPr>
          <a:xfrm>
            <a:off x="457200" y="1268760"/>
            <a:ext cx="8229600" cy="5251103"/>
          </a:xfrm>
        </p:spPr>
        <p:txBody>
          <a:bodyPr/>
          <a:lstStyle/>
          <a:p>
            <a:r>
              <a:rPr lang="en-US" dirty="0"/>
              <a:t>A software (or software + hardware) product that includes functionality so that new applications can be built on it. </a:t>
            </a:r>
          </a:p>
          <a:p>
            <a:r>
              <a:rPr lang="en-US" dirty="0"/>
              <a:t>An example of a platform that you probably use is Facebook. </a:t>
            </a:r>
          </a:p>
          <a:p>
            <a:r>
              <a:rPr lang="en-US" dirty="0"/>
              <a:t>It provides an extensive set of product functionality but also provides support for  creating ‘Facebook apps’.  </a:t>
            </a:r>
          </a:p>
          <a:p>
            <a:r>
              <a:rPr lang="en-US" dirty="0"/>
              <a:t>These add new features that may be used by a business or a Facebook interest group.</a:t>
            </a:r>
          </a:p>
        </p:txBody>
      </p:sp>
      <p:sp>
        <p:nvSpPr>
          <p:cNvPr id="4" name="Slide Number Placeholder 3">
            <a:extLst>
              <a:ext uri="{FF2B5EF4-FFF2-40B4-BE49-F238E27FC236}">
                <a16:creationId xmlns:a16="http://schemas.microsoft.com/office/drawing/2014/main" id="{70BA74BC-BA02-0B41-82C9-8E7AC333F695}"/>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D64B7B76-78C4-5F4E-A690-6B60790B832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02873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260648"/>
            <a:ext cx="8229600" cy="792088"/>
          </a:xfrm>
        </p:spPr>
        <p:txBody>
          <a:bodyPr/>
          <a:lstStyle/>
          <a:p>
            <a:r>
              <a:rPr lang="en-US" dirty="0">
                <a:solidFill>
                  <a:schemeClr val="tx2"/>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p:cNvCxnSpPr>
          <p:nvPr/>
        </p:nvCxnSpPr>
        <p:spPr>
          <a:xfrm flipH="1" flipV="1">
            <a:off x="1671737" y="3741938"/>
            <a:ext cx="39886"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566566" y="2492896"/>
            <a:ext cx="2250228" cy="1249042"/>
          </a:xfrm>
          <a:prstGeom prst="roundRect">
            <a:avLst>
              <a:gd name="adj" fmla="val 23989"/>
            </a:avLst>
          </a:prstGeom>
          <a:solidFill>
            <a:schemeClr val="accent3">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Product functionality</a:t>
            </a:r>
          </a:p>
          <a:p>
            <a:pPr algn="ctr">
              <a:defRPr/>
            </a:pPr>
            <a:r>
              <a:rPr lang="en-US" sz="1700" dirty="0">
                <a:latin typeface="+mn-lt"/>
                <a:ea typeface="+mn-ea"/>
              </a:rPr>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386546" y="1689396"/>
            <a:ext cx="2610268" cy="353943"/>
          </a:xfrm>
          <a:prstGeom prst="rect">
            <a:avLst/>
          </a:prstGeom>
          <a:noFill/>
        </p:spPr>
        <p:txBody>
          <a:bodyPr wrap="square" rtlCol="0">
            <a:spAutoFit/>
          </a:bodyPr>
          <a:lstStyle/>
          <a:p>
            <a:pPr algn="ctr"/>
            <a:r>
              <a:rPr lang="en-US" sz="1700"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3185868" y="1689396"/>
            <a:ext cx="2610268" cy="353943"/>
          </a:xfrm>
          <a:prstGeom prst="rect">
            <a:avLst/>
          </a:prstGeom>
          <a:noFill/>
        </p:spPr>
        <p:txBody>
          <a:bodyPr wrap="square" rtlCol="0">
            <a:spAutoFit/>
          </a:bodyPr>
          <a:lstStyle/>
          <a:p>
            <a:pPr algn="ctr"/>
            <a:r>
              <a:rPr lang="en-US" sz="1700"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566566" y="4653136"/>
            <a:ext cx="2250228" cy="1249042"/>
          </a:xfrm>
          <a:prstGeom prst="roundRect">
            <a:avLst>
              <a:gd name="adj" fmla="val 23989"/>
            </a:avLst>
          </a:prstGeom>
          <a:solidFill>
            <a:schemeClr val="accent3">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386546" y="2115347"/>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386546" y="6021288"/>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H="1" flipV="1">
            <a:off x="4471059" y="3748035"/>
            <a:ext cx="39886"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3365888" y="2498993"/>
            <a:ext cx="2250228" cy="1249042"/>
          </a:xfrm>
          <a:prstGeom prst="roundRect">
            <a:avLst>
              <a:gd name="adj" fmla="val 23989"/>
            </a:avLst>
          </a:prstGeom>
          <a:solidFill>
            <a:schemeClr val="accent4">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Partial functionality</a:t>
            </a:r>
          </a:p>
          <a:p>
            <a:pPr algn="ctr">
              <a:defRPr/>
            </a:pPr>
            <a:r>
              <a:rPr lang="en-US" sz="1700" dirty="0">
                <a:latin typeface="+mn-lt"/>
                <a:ea typeface="+mn-ea"/>
              </a:rPr>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3365888" y="4659233"/>
            <a:ext cx="2250228" cy="1249042"/>
          </a:xfrm>
          <a:prstGeom prst="roundRect">
            <a:avLst>
              <a:gd name="adj" fmla="val 23989"/>
            </a:avLst>
          </a:prstGeom>
          <a:solidFill>
            <a:schemeClr val="accent4">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Additional functionality</a:t>
            </a:r>
          </a:p>
          <a:p>
            <a:pPr algn="ctr">
              <a:defRPr/>
            </a:pPr>
            <a:r>
              <a:rPr lang="en-US" sz="1700" dirty="0">
                <a:latin typeface="+mn-lt"/>
                <a:ea typeface="+mn-ea"/>
              </a:rPr>
              <a:t>User data backups</a:t>
            </a:r>
          </a:p>
          <a:p>
            <a:pPr algn="ctr">
              <a:defRPr/>
            </a:pPr>
            <a:r>
              <a:rPr lang="en-US" sz="1700" dirty="0">
                <a:latin typeface="+mn-lt"/>
                <a:ea typeface="+mn-ea"/>
              </a:rPr>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3185868" y="212144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3185868" y="6027385"/>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6084168" y="1706905"/>
            <a:ext cx="2610268" cy="353943"/>
          </a:xfrm>
          <a:prstGeom prst="rect">
            <a:avLst/>
          </a:prstGeom>
          <a:noFill/>
        </p:spPr>
        <p:txBody>
          <a:bodyPr wrap="square" rtlCol="0">
            <a:spAutoFit/>
          </a:bodyPr>
          <a:lstStyle/>
          <a:p>
            <a:pPr algn="ctr"/>
            <a:r>
              <a:rPr lang="en-US" sz="1700"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7369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6264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User interface </a:t>
            </a:r>
          </a:p>
          <a:p>
            <a:pPr algn="ctr">
              <a:defRPr/>
            </a:pPr>
            <a:r>
              <a:rPr lang="en-US" sz="1700" dirty="0">
                <a:latin typeface="+mn-lt"/>
                <a:ea typeface="+mn-ea"/>
              </a:rPr>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6264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latin typeface="+mn-lt"/>
                <a:ea typeface="+mn-ea"/>
              </a:rPr>
              <a:t>Product functionality</a:t>
            </a:r>
          </a:p>
          <a:p>
            <a:pPr algn="ctr">
              <a:defRPr/>
            </a:pPr>
            <a:r>
              <a:rPr lang="en-US" sz="1700" dirty="0">
                <a:latin typeface="+mn-lt"/>
                <a:ea typeface="+mn-ea"/>
              </a:rPr>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6084168" y="2138953"/>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6084168" y="6044894"/>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4243646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9971-A6D7-EA40-898F-E387F56757AD}"/>
              </a:ext>
            </a:extLst>
          </p:cNvPr>
          <p:cNvSpPr>
            <a:spLocks noGrp="1"/>
          </p:cNvSpPr>
          <p:nvPr>
            <p:ph type="title"/>
          </p:nvPr>
        </p:nvSpPr>
        <p:spPr/>
        <p:txBody>
          <a:bodyPr/>
          <a:lstStyle/>
          <a:p>
            <a:r>
              <a:rPr lang="en-US" dirty="0">
                <a:solidFill>
                  <a:schemeClr val="tx2"/>
                </a:solidFill>
              </a:rPr>
              <a:t>Software execution models</a:t>
            </a:r>
          </a:p>
        </p:txBody>
      </p:sp>
      <p:sp>
        <p:nvSpPr>
          <p:cNvPr id="3" name="Content Placeholder 2">
            <a:extLst>
              <a:ext uri="{FF2B5EF4-FFF2-40B4-BE49-F238E27FC236}">
                <a16:creationId xmlns:a16="http://schemas.microsoft.com/office/drawing/2014/main" id="{F9FFAECF-1B71-7749-90F9-8F9CD8F969FC}"/>
              </a:ext>
            </a:extLst>
          </p:cNvPr>
          <p:cNvSpPr>
            <a:spLocks noGrp="1"/>
          </p:cNvSpPr>
          <p:nvPr>
            <p:ph idx="1"/>
          </p:nvPr>
        </p:nvSpPr>
        <p:spPr>
          <a:xfrm>
            <a:off x="457200" y="1417638"/>
            <a:ext cx="8229600" cy="4708525"/>
          </a:xfrm>
        </p:spPr>
        <p:txBody>
          <a:bodyPr/>
          <a:lstStyle/>
          <a:p>
            <a:r>
              <a:rPr lang="en-US" sz="2800" b="1" dirty="0"/>
              <a:t>Stand-alone</a:t>
            </a:r>
          </a:p>
          <a:p>
            <a:pPr lvl="1"/>
            <a:r>
              <a:rPr lang="en-US" sz="2400" dirty="0"/>
              <a:t>The software executes entirely on the customer’s computers.</a:t>
            </a:r>
          </a:p>
          <a:p>
            <a:r>
              <a:rPr lang="en-US" sz="2800" b="1" dirty="0"/>
              <a:t>Hybrid</a:t>
            </a:r>
          </a:p>
          <a:p>
            <a:pPr lvl="1"/>
            <a:r>
              <a:rPr lang="en-US" sz="2400" dirty="0"/>
              <a:t>Part of the software’s functionality is implemented on the customer’s computer but some features are implemented on the product developer’s servers.</a:t>
            </a:r>
          </a:p>
          <a:p>
            <a:r>
              <a:rPr lang="en-US" sz="2800" b="1" dirty="0"/>
              <a:t>Software service</a:t>
            </a:r>
          </a:p>
          <a:p>
            <a:pPr lvl="1"/>
            <a:r>
              <a:rPr lang="en-US" sz="2400" dirty="0"/>
              <a:t>All of the product’s features are implemented on the developer’s servers and the customer accesses these through a browser or a mobile app.</a:t>
            </a:r>
          </a:p>
          <a:p>
            <a:endParaRPr lang="en-US" sz="2400" dirty="0"/>
          </a:p>
          <a:p>
            <a:endParaRPr lang="en-US" sz="2400" dirty="0"/>
          </a:p>
        </p:txBody>
      </p:sp>
      <p:sp>
        <p:nvSpPr>
          <p:cNvPr id="4" name="Slide Number Placeholder 3">
            <a:extLst>
              <a:ext uri="{FF2B5EF4-FFF2-40B4-BE49-F238E27FC236}">
                <a16:creationId xmlns:a16="http://schemas.microsoft.com/office/drawing/2014/main" id="{EACE5E72-D71E-704D-8553-3661169F06E1}"/>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D8E3D591-D365-7E4C-9726-EBABA9D656E9}"/>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183779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1833-78FE-3441-AF81-469C0C603AA6}"/>
              </a:ext>
            </a:extLst>
          </p:cNvPr>
          <p:cNvSpPr>
            <a:spLocks noGrp="1"/>
          </p:cNvSpPr>
          <p:nvPr>
            <p:ph type="title"/>
          </p:nvPr>
        </p:nvSpPr>
        <p:spPr/>
        <p:txBody>
          <a:bodyPr/>
          <a:lstStyle/>
          <a:p>
            <a:r>
              <a:rPr lang="en-US" dirty="0">
                <a:solidFill>
                  <a:schemeClr val="tx2"/>
                </a:solidFill>
              </a:rPr>
              <a:t>Comparable </a:t>
            </a:r>
            <a:br>
              <a:rPr lang="en-US" dirty="0">
                <a:solidFill>
                  <a:schemeClr val="tx2"/>
                </a:solidFill>
              </a:rPr>
            </a:br>
            <a:r>
              <a:rPr lang="en-US" dirty="0">
                <a:solidFill>
                  <a:schemeClr val="tx2"/>
                </a:solidFill>
              </a:rPr>
              <a:t>software development</a:t>
            </a:r>
          </a:p>
        </p:txBody>
      </p:sp>
      <p:sp>
        <p:nvSpPr>
          <p:cNvPr id="3" name="Content Placeholder 2">
            <a:extLst>
              <a:ext uri="{FF2B5EF4-FFF2-40B4-BE49-F238E27FC236}">
                <a16:creationId xmlns:a16="http://schemas.microsoft.com/office/drawing/2014/main" id="{7623B181-07D4-4F4A-B2DB-D8E1DE3527B3}"/>
              </a:ext>
            </a:extLst>
          </p:cNvPr>
          <p:cNvSpPr>
            <a:spLocks noGrp="1"/>
          </p:cNvSpPr>
          <p:nvPr>
            <p:ph idx="1"/>
          </p:nvPr>
        </p:nvSpPr>
        <p:spPr>
          <a:xfrm>
            <a:off x="457200" y="1600200"/>
            <a:ext cx="8229600" cy="4919663"/>
          </a:xfrm>
        </p:spPr>
        <p:txBody>
          <a:bodyPr/>
          <a:lstStyle/>
          <a:p>
            <a:r>
              <a:rPr lang="en-US" sz="2400" dirty="0"/>
              <a:t>The key feature of product development is that there is no external customer that generates requirements and pays for the software. </a:t>
            </a:r>
          </a:p>
          <a:p>
            <a:r>
              <a:rPr lang="en-US" sz="2400" b="1" dirty="0"/>
              <a:t>Student projects</a:t>
            </a:r>
          </a:p>
          <a:p>
            <a:pPr lvl="1"/>
            <a:r>
              <a:rPr lang="en-US" sz="2400" dirty="0"/>
              <a:t>Individuals or student groups develop software as part of their course. Given an assignment, they decide what features to include in the software.</a:t>
            </a:r>
          </a:p>
          <a:p>
            <a:r>
              <a:rPr lang="en-US" sz="2400" b="1" dirty="0"/>
              <a:t>Research software</a:t>
            </a:r>
          </a:p>
          <a:p>
            <a:pPr lvl="1"/>
            <a:r>
              <a:rPr lang="en-US" sz="2400" dirty="0"/>
              <a:t>Researchers develop software to help them answer questions that are relevant to their research.</a:t>
            </a:r>
          </a:p>
          <a:p>
            <a:r>
              <a:rPr lang="en-US" sz="2400" b="1" dirty="0"/>
              <a:t>Internal tool development</a:t>
            </a:r>
          </a:p>
          <a:p>
            <a:endParaRPr lang="en-US" sz="2400" dirty="0"/>
          </a:p>
        </p:txBody>
      </p:sp>
      <p:sp>
        <p:nvSpPr>
          <p:cNvPr id="4" name="Slide Number Placeholder 3">
            <a:extLst>
              <a:ext uri="{FF2B5EF4-FFF2-40B4-BE49-F238E27FC236}">
                <a16:creationId xmlns:a16="http://schemas.microsoft.com/office/drawing/2014/main" id="{89D607D3-6042-DB41-83D6-96F67A13BD6B}"/>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6B5E81A3-5AC7-9E49-93F6-E0A08AA85392}"/>
              </a:ext>
            </a:extLst>
          </p:cNvPr>
          <p:cNvSpPr>
            <a:spLocks noGrp="1"/>
          </p:cNvSpPr>
          <p:nvPr>
            <p:ph type="ftr" sz="quarter" idx="11"/>
          </p:nvPr>
        </p:nvSpPr>
        <p:spPr bwMode="auto">
          <a:xfrm>
            <a:off x="611832" y="6597352"/>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0732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468313" y="14288"/>
            <a:ext cx="8229600" cy="1326480"/>
          </a:xfrm>
        </p:spPr>
        <p:txBody>
          <a:bodyPr/>
          <a:lstStyle/>
          <a:p>
            <a:r>
              <a:rPr lang="en-US" sz="2400" dirty="0"/>
              <a:t>Project Management Institute (2017),</a:t>
            </a:r>
            <a:br>
              <a:rPr lang="en-US" sz="2400" dirty="0"/>
            </a:br>
            <a:r>
              <a:rPr lang="en-US" sz="4000" dirty="0">
                <a:solidFill>
                  <a:srgbClr val="C00000"/>
                </a:solidFill>
              </a:rPr>
              <a:t>Agile Practice Guide</a:t>
            </a:r>
            <a:br>
              <a:rPr lang="en-US" sz="4000" dirty="0">
                <a:solidFill>
                  <a:srgbClr val="C00000"/>
                </a:solidFill>
              </a:rPr>
            </a:br>
            <a:r>
              <a:rPr lang="en-US" sz="2400" dirty="0"/>
              <a:t>PMI</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a:t>
            </a:r>
            <a:r>
              <a:rPr lang="en-US" altLang="zh-TW" sz="1000" dirty="0">
                <a:hlinkClick r:id="rId2"/>
              </a:rPr>
              <a:t>https://www.amazon.com/Agile-Practice-Project-Management-Institute/dp/1628251999/</a:t>
            </a:r>
            <a:endParaRPr lang="en-US" altLang="zh-TW" sz="1000" dirty="0"/>
          </a:p>
        </p:txBody>
      </p:sp>
      <p:pic>
        <p:nvPicPr>
          <p:cNvPr id="5" name="Picture 4">
            <a:extLst>
              <a:ext uri="{FF2B5EF4-FFF2-40B4-BE49-F238E27FC236}">
                <a16:creationId xmlns:a16="http://schemas.microsoft.com/office/drawing/2014/main" id="{D436449E-315A-EC45-BB4A-945E2395E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161" y="1451624"/>
            <a:ext cx="3949678" cy="5095699"/>
          </a:xfrm>
          <a:prstGeom prst="rect">
            <a:avLst/>
          </a:prstGeom>
        </p:spPr>
      </p:pic>
    </p:spTree>
    <p:extLst>
      <p:ext uri="{BB962C8B-B14F-4D97-AF65-F5344CB8AC3E}">
        <p14:creationId xmlns:p14="http://schemas.microsoft.com/office/powerpoint/2010/main" val="35471955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B7AE-5967-1043-BE4C-812073A5A024}"/>
              </a:ext>
            </a:extLst>
          </p:cNvPr>
          <p:cNvSpPr>
            <a:spLocks noGrp="1"/>
          </p:cNvSpPr>
          <p:nvPr>
            <p:ph type="title"/>
          </p:nvPr>
        </p:nvSpPr>
        <p:spPr/>
        <p:txBody>
          <a:bodyPr/>
          <a:lstStyle/>
          <a:p>
            <a:r>
              <a:rPr lang="en-US" dirty="0">
                <a:solidFill>
                  <a:schemeClr val="tx2"/>
                </a:solidFill>
              </a:rPr>
              <a:t>The product vision</a:t>
            </a:r>
          </a:p>
        </p:txBody>
      </p:sp>
      <p:sp>
        <p:nvSpPr>
          <p:cNvPr id="3" name="Content Placeholder 2">
            <a:extLst>
              <a:ext uri="{FF2B5EF4-FFF2-40B4-BE49-F238E27FC236}">
                <a16:creationId xmlns:a16="http://schemas.microsoft.com/office/drawing/2014/main" id="{29AACA50-250E-6D45-A033-C07C63ED328E}"/>
              </a:ext>
            </a:extLst>
          </p:cNvPr>
          <p:cNvSpPr>
            <a:spLocks noGrp="1"/>
          </p:cNvSpPr>
          <p:nvPr>
            <p:ph idx="1"/>
          </p:nvPr>
        </p:nvSpPr>
        <p:spPr/>
        <p:txBody>
          <a:bodyPr/>
          <a:lstStyle/>
          <a:p>
            <a:r>
              <a:rPr lang="en-US" sz="2800" dirty="0"/>
              <a:t>The starting point for software product development is a ‘</a:t>
            </a:r>
            <a:r>
              <a:rPr lang="en-US" sz="2800" dirty="0">
                <a:solidFill>
                  <a:srgbClr val="C00000"/>
                </a:solidFill>
              </a:rPr>
              <a:t>product vision</a:t>
            </a:r>
            <a:r>
              <a:rPr lang="en-US" sz="2800" dirty="0"/>
              <a:t>’.</a:t>
            </a:r>
          </a:p>
          <a:p>
            <a:r>
              <a:rPr lang="en-US" sz="2800" dirty="0">
                <a:solidFill>
                  <a:srgbClr val="C00000"/>
                </a:solidFill>
              </a:rPr>
              <a:t>Product visions </a:t>
            </a:r>
            <a:r>
              <a:rPr lang="en-US" sz="2800" dirty="0"/>
              <a:t>are simple statements that define the </a:t>
            </a:r>
            <a:r>
              <a:rPr lang="en-US" sz="2800" dirty="0">
                <a:solidFill>
                  <a:srgbClr val="C00000"/>
                </a:solidFill>
              </a:rPr>
              <a:t>essence of the product </a:t>
            </a:r>
            <a:r>
              <a:rPr lang="en-US" sz="2800" dirty="0"/>
              <a:t>to be developed.</a:t>
            </a:r>
          </a:p>
          <a:p>
            <a:r>
              <a:rPr lang="en-US" sz="2800" dirty="0"/>
              <a:t>The product vision should answer three fundamental questions:</a:t>
            </a:r>
          </a:p>
          <a:p>
            <a:pPr lvl="1"/>
            <a:r>
              <a:rPr lang="en-US" dirty="0">
                <a:solidFill>
                  <a:srgbClr val="C00000"/>
                </a:solidFill>
              </a:rPr>
              <a:t>What</a:t>
            </a:r>
            <a:r>
              <a:rPr lang="en-US" dirty="0"/>
              <a:t> is the product to be developed?</a:t>
            </a:r>
          </a:p>
          <a:p>
            <a:pPr lvl="1"/>
            <a:r>
              <a:rPr lang="en-US" dirty="0">
                <a:solidFill>
                  <a:srgbClr val="C00000"/>
                </a:solidFill>
              </a:rPr>
              <a:t>Who</a:t>
            </a:r>
            <a:r>
              <a:rPr lang="en-US" dirty="0"/>
              <a:t> are the target customers and users?</a:t>
            </a:r>
          </a:p>
          <a:p>
            <a:pPr lvl="1"/>
            <a:r>
              <a:rPr lang="en-US" dirty="0">
                <a:solidFill>
                  <a:srgbClr val="C00000"/>
                </a:solidFill>
              </a:rPr>
              <a:t>Why</a:t>
            </a:r>
            <a:r>
              <a:rPr lang="en-US" dirty="0"/>
              <a:t> should customers buy this product?</a:t>
            </a:r>
          </a:p>
        </p:txBody>
      </p:sp>
      <p:sp>
        <p:nvSpPr>
          <p:cNvPr id="4" name="Slide Number Placeholder 3">
            <a:extLst>
              <a:ext uri="{FF2B5EF4-FFF2-40B4-BE49-F238E27FC236}">
                <a16:creationId xmlns:a16="http://schemas.microsoft.com/office/drawing/2014/main" id="{A901998B-8018-2F4E-A917-7BAC3F826291}"/>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0C7F6186-8F14-F14A-AEE0-47F23B5BC7C2}"/>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52041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2893-531E-F149-8AE5-AABD3FBD9ED5}"/>
              </a:ext>
            </a:extLst>
          </p:cNvPr>
          <p:cNvSpPr>
            <a:spLocks noGrp="1"/>
          </p:cNvSpPr>
          <p:nvPr>
            <p:ph type="title"/>
          </p:nvPr>
        </p:nvSpPr>
        <p:spPr/>
        <p:txBody>
          <a:bodyPr/>
          <a:lstStyle/>
          <a:p>
            <a:r>
              <a:rPr lang="en-US" dirty="0">
                <a:solidFill>
                  <a:schemeClr val="tx2"/>
                </a:solidFill>
              </a:rPr>
              <a:t>Moore’s vision template</a:t>
            </a:r>
          </a:p>
        </p:txBody>
      </p:sp>
      <p:sp>
        <p:nvSpPr>
          <p:cNvPr id="3" name="Content Placeholder 2">
            <a:extLst>
              <a:ext uri="{FF2B5EF4-FFF2-40B4-BE49-F238E27FC236}">
                <a16:creationId xmlns:a16="http://schemas.microsoft.com/office/drawing/2014/main" id="{B6593585-38DD-8E49-A1AD-BB6C156C0263}"/>
              </a:ext>
            </a:extLst>
          </p:cNvPr>
          <p:cNvSpPr>
            <a:spLocks noGrp="1"/>
          </p:cNvSpPr>
          <p:nvPr>
            <p:ph idx="1"/>
          </p:nvPr>
        </p:nvSpPr>
        <p:spPr/>
        <p:txBody>
          <a:bodyPr/>
          <a:lstStyle/>
          <a:p>
            <a:r>
              <a:rPr lang="en-US" dirty="0"/>
              <a:t>FOR </a:t>
            </a:r>
            <a:r>
              <a:rPr lang="en-US" dirty="0">
                <a:solidFill>
                  <a:srgbClr val="FF0000"/>
                </a:solidFill>
              </a:rPr>
              <a:t>(target customer)</a:t>
            </a:r>
          </a:p>
          <a:p>
            <a:r>
              <a:rPr lang="en-US" dirty="0"/>
              <a:t>WHO </a:t>
            </a:r>
            <a:r>
              <a:rPr lang="en-US" dirty="0">
                <a:solidFill>
                  <a:srgbClr val="FF0000"/>
                </a:solidFill>
              </a:rPr>
              <a:t>(statement of the need or opportunity)</a:t>
            </a:r>
          </a:p>
          <a:p>
            <a:r>
              <a:rPr lang="en-US" dirty="0"/>
              <a:t>The </a:t>
            </a:r>
            <a:r>
              <a:rPr lang="en-US" dirty="0">
                <a:solidFill>
                  <a:srgbClr val="FF0000"/>
                </a:solidFill>
              </a:rPr>
              <a:t>(PRODUCT NAME) </a:t>
            </a:r>
            <a:r>
              <a:rPr lang="en-US" dirty="0"/>
              <a:t>is a </a:t>
            </a:r>
            <a:r>
              <a:rPr lang="en-US" dirty="0">
                <a:solidFill>
                  <a:srgbClr val="FF0000"/>
                </a:solidFill>
              </a:rPr>
              <a:t>(product category)</a:t>
            </a:r>
          </a:p>
          <a:p>
            <a:r>
              <a:rPr lang="en-US" dirty="0"/>
              <a:t>THAT </a:t>
            </a:r>
            <a:r>
              <a:rPr lang="en-US" dirty="0">
                <a:solidFill>
                  <a:srgbClr val="FF0000"/>
                </a:solidFill>
              </a:rPr>
              <a:t>(key benefit, compelling reason to buy)</a:t>
            </a:r>
          </a:p>
          <a:p>
            <a:r>
              <a:rPr lang="en-US" dirty="0"/>
              <a:t>UNLIKE </a:t>
            </a:r>
            <a:r>
              <a:rPr lang="en-US" dirty="0">
                <a:solidFill>
                  <a:srgbClr val="FF0000"/>
                </a:solidFill>
              </a:rPr>
              <a:t>(primary competitive alternative)</a:t>
            </a:r>
          </a:p>
          <a:p>
            <a:r>
              <a:rPr lang="en-US" dirty="0"/>
              <a:t>OUR PRODUCT  </a:t>
            </a:r>
            <a:r>
              <a:rPr lang="en-US" dirty="0">
                <a:solidFill>
                  <a:srgbClr val="FF0000"/>
                </a:solidFill>
              </a:rPr>
              <a:t>(statement of primary differentiation)</a:t>
            </a:r>
          </a:p>
        </p:txBody>
      </p:sp>
      <p:sp>
        <p:nvSpPr>
          <p:cNvPr id="4" name="Slide Number Placeholder 3">
            <a:extLst>
              <a:ext uri="{FF2B5EF4-FFF2-40B4-BE49-F238E27FC236}">
                <a16:creationId xmlns:a16="http://schemas.microsoft.com/office/drawing/2014/main" id="{EEC35F64-C283-F143-AB3B-25868B1C063E}"/>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ABC8AFF1-F3DD-364C-83B7-BB5C028C538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12142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EB1B-5927-E640-AC22-35D628F9044F}"/>
              </a:ext>
            </a:extLst>
          </p:cNvPr>
          <p:cNvSpPr>
            <a:spLocks noGrp="1"/>
          </p:cNvSpPr>
          <p:nvPr>
            <p:ph type="title"/>
          </p:nvPr>
        </p:nvSpPr>
        <p:spPr>
          <a:xfrm>
            <a:off x="457200" y="0"/>
            <a:ext cx="8229600" cy="1052737"/>
          </a:xfrm>
        </p:spPr>
        <p:txBody>
          <a:bodyPr/>
          <a:lstStyle/>
          <a:p>
            <a:r>
              <a:rPr lang="en-US" dirty="0">
                <a:solidFill>
                  <a:schemeClr val="tx2"/>
                </a:solidFill>
              </a:rPr>
              <a:t>Vision template example</a:t>
            </a:r>
          </a:p>
        </p:txBody>
      </p:sp>
      <p:sp>
        <p:nvSpPr>
          <p:cNvPr id="3" name="Content Placeholder 2">
            <a:extLst>
              <a:ext uri="{FF2B5EF4-FFF2-40B4-BE49-F238E27FC236}">
                <a16:creationId xmlns:a16="http://schemas.microsoft.com/office/drawing/2014/main" id="{1DE28ED8-7D86-8042-8036-CF3259802E20}"/>
              </a:ext>
            </a:extLst>
          </p:cNvPr>
          <p:cNvSpPr>
            <a:spLocks noGrp="1"/>
          </p:cNvSpPr>
          <p:nvPr>
            <p:ph idx="1"/>
          </p:nvPr>
        </p:nvSpPr>
        <p:spPr>
          <a:xfrm>
            <a:off x="457200" y="1052737"/>
            <a:ext cx="8229600" cy="5400600"/>
          </a:xfrm>
        </p:spPr>
        <p:txBody>
          <a:bodyPr/>
          <a:lstStyle/>
          <a:p>
            <a:r>
              <a:rPr lang="en-US" sz="3000" dirty="0"/>
              <a:t>“</a:t>
            </a:r>
            <a:r>
              <a:rPr lang="en-US" sz="3000" dirty="0">
                <a:solidFill>
                  <a:srgbClr val="FF0000"/>
                </a:solidFill>
              </a:rPr>
              <a:t>FOR</a:t>
            </a:r>
            <a:r>
              <a:rPr lang="en-US" sz="3000" dirty="0"/>
              <a:t> a mid-sized company's marketing and sales departments </a:t>
            </a:r>
            <a:br>
              <a:rPr lang="en-US" sz="3000" dirty="0"/>
            </a:br>
            <a:r>
              <a:rPr lang="en-US" sz="3000" dirty="0">
                <a:solidFill>
                  <a:srgbClr val="FF0000"/>
                </a:solidFill>
              </a:rPr>
              <a:t>WHO</a:t>
            </a:r>
            <a:r>
              <a:rPr lang="en-US" sz="3000" dirty="0"/>
              <a:t> need basic CRM functionality, </a:t>
            </a:r>
            <a:br>
              <a:rPr lang="en-US" sz="3000" dirty="0"/>
            </a:br>
            <a:r>
              <a:rPr lang="en-US" sz="3000" dirty="0">
                <a:solidFill>
                  <a:srgbClr val="FF0000"/>
                </a:solidFill>
              </a:rPr>
              <a:t>THE</a:t>
            </a:r>
            <a:r>
              <a:rPr lang="en-US" sz="3000" dirty="0"/>
              <a:t> CRM-Innovator </a:t>
            </a:r>
            <a:r>
              <a:rPr lang="en-US" sz="3000" dirty="0">
                <a:solidFill>
                  <a:srgbClr val="FF0000"/>
                </a:solidFill>
              </a:rPr>
              <a:t>is </a:t>
            </a:r>
            <a:r>
              <a:rPr lang="en-US" sz="3000" dirty="0"/>
              <a:t>a Web-based service </a:t>
            </a:r>
            <a:br>
              <a:rPr lang="en-US" sz="3000" dirty="0"/>
            </a:br>
            <a:r>
              <a:rPr lang="en-US" sz="3000" dirty="0">
                <a:solidFill>
                  <a:srgbClr val="FF0000"/>
                </a:solidFill>
              </a:rPr>
              <a:t>THAT</a:t>
            </a:r>
            <a:r>
              <a:rPr lang="en-US" sz="3000" dirty="0"/>
              <a:t> provides sales tracking, lead generation, and sales representative support features that improve customer relationships at critical touch points. </a:t>
            </a:r>
            <a:br>
              <a:rPr lang="en-US" sz="3000" dirty="0"/>
            </a:br>
            <a:r>
              <a:rPr lang="en-US" sz="3000" dirty="0">
                <a:solidFill>
                  <a:srgbClr val="FF0000"/>
                </a:solidFill>
              </a:rPr>
              <a:t>UNLIKE</a:t>
            </a:r>
            <a:r>
              <a:rPr lang="en-US" sz="3000" dirty="0"/>
              <a:t> other services or package software products, </a:t>
            </a:r>
            <a:br>
              <a:rPr lang="en-US" sz="3000" dirty="0"/>
            </a:br>
            <a:r>
              <a:rPr lang="en-US" sz="3000" dirty="0">
                <a:solidFill>
                  <a:srgbClr val="FF0000"/>
                </a:solidFill>
              </a:rPr>
              <a:t>OUR </a:t>
            </a:r>
            <a:r>
              <a:rPr lang="en-US" sz="3000" dirty="0"/>
              <a:t>product provides very capable services at a moderate cost.”</a:t>
            </a:r>
          </a:p>
        </p:txBody>
      </p:sp>
      <p:sp>
        <p:nvSpPr>
          <p:cNvPr id="4" name="Slide Number Placeholder 3">
            <a:extLst>
              <a:ext uri="{FF2B5EF4-FFF2-40B4-BE49-F238E27FC236}">
                <a16:creationId xmlns:a16="http://schemas.microsoft.com/office/drawing/2014/main" id="{08C58960-EBDD-2042-8B14-19E5A56FC80F}"/>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92E40912-0785-314E-AFF6-11AFEF850CE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53669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1C80-F049-1D49-B44A-3087592C93EF}"/>
              </a:ext>
            </a:extLst>
          </p:cNvPr>
          <p:cNvSpPr>
            <a:spLocks noGrp="1"/>
          </p:cNvSpPr>
          <p:nvPr>
            <p:ph type="title"/>
          </p:nvPr>
        </p:nvSpPr>
        <p:spPr/>
        <p:txBody>
          <a:bodyPr/>
          <a:lstStyle/>
          <a:p>
            <a:r>
              <a:rPr lang="en-US" dirty="0">
                <a:solidFill>
                  <a:schemeClr val="tx2"/>
                </a:solidFill>
              </a:rPr>
              <a:t>Information sources for developing a product vision</a:t>
            </a:r>
          </a:p>
        </p:txBody>
      </p:sp>
      <p:sp>
        <p:nvSpPr>
          <p:cNvPr id="3" name="Content Placeholder 2">
            <a:extLst>
              <a:ext uri="{FF2B5EF4-FFF2-40B4-BE49-F238E27FC236}">
                <a16:creationId xmlns:a16="http://schemas.microsoft.com/office/drawing/2014/main" id="{A0B87017-70BF-6045-A98A-9BA3CC9EF701}"/>
              </a:ext>
            </a:extLst>
          </p:cNvPr>
          <p:cNvSpPr>
            <a:spLocks noGrp="1"/>
          </p:cNvSpPr>
          <p:nvPr>
            <p:ph idx="1"/>
          </p:nvPr>
        </p:nvSpPr>
        <p:spPr>
          <a:xfrm>
            <a:off x="457200" y="1772816"/>
            <a:ext cx="8229600" cy="4353347"/>
          </a:xfrm>
        </p:spPr>
        <p:txBody>
          <a:bodyPr/>
          <a:lstStyle/>
          <a:p>
            <a:r>
              <a:rPr lang="en-US" dirty="0"/>
              <a:t>Domain experience</a:t>
            </a:r>
          </a:p>
          <a:p>
            <a:r>
              <a:rPr lang="en-US" dirty="0"/>
              <a:t>Product experience</a:t>
            </a:r>
          </a:p>
          <a:p>
            <a:r>
              <a:rPr lang="en-US" dirty="0"/>
              <a:t>Customer experience</a:t>
            </a:r>
          </a:p>
          <a:p>
            <a:r>
              <a:rPr lang="en-US" dirty="0"/>
              <a:t>Prototyping and playing around</a:t>
            </a:r>
            <a:br>
              <a:rPr lang="en-US" dirty="0"/>
            </a:br>
            <a:endParaRPr lang="en-US" dirty="0"/>
          </a:p>
        </p:txBody>
      </p:sp>
      <p:sp>
        <p:nvSpPr>
          <p:cNvPr id="4" name="Slide Number Placeholder 3">
            <a:extLst>
              <a:ext uri="{FF2B5EF4-FFF2-40B4-BE49-F238E27FC236}">
                <a16:creationId xmlns:a16="http://schemas.microsoft.com/office/drawing/2014/main" id="{CFD35E51-A361-5841-9DE5-CAB5748A43CF}"/>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27F7677F-D92A-5D4D-A714-A27F8141A46F}"/>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78738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lstStyle/>
          <a:p>
            <a:r>
              <a:rPr lang="en-US" dirty="0">
                <a:solidFill>
                  <a:schemeClr val="tx2"/>
                </a:solidFill>
              </a:rPr>
              <a:t>Information sources for 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Domain experience</a:t>
            </a:r>
          </a:p>
          <a:p>
            <a:pPr lvl="1"/>
            <a:r>
              <a:rPr lang="en-US" dirty="0"/>
              <a:t>The product developers may work in a particular area (say marketing and sales) and understand the software support that they need. </a:t>
            </a:r>
          </a:p>
          <a:p>
            <a:pPr lvl="1"/>
            <a:r>
              <a:rPr lang="en-US" dirty="0"/>
              <a:t>They may be frustrated by the deficiencies in the software they use and see opportunities for an improved system.</a:t>
            </a:r>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AFECB56D-9585-8148-9B5C-096C55C6B747}"/>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88750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lstStyle/>
          <a:p>
            <a:r>
              <a:rPr lang="en-US" dirty="0">
                <a:solidFill>
                  <a:schemeClr val="tx2"/>
                </a:solidFill>
              </a:rPr>
              <a:t>Information sources for 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Product experience</a:t>
            </a:r>
          </a:p>
          <a:p>
            <a:pPr lvl="1"/>
            <a:r>
              <a:rPr lang="en-US" dirty="0"/>
              <a:t>Users of existing software (such as word processing software) may see simpler and better ways of providing comparable functionality and propose a new system that implements this. </a:t>
            </a:r>
          </a:p>
          <a:p>
            <a:pPr lvl="1"/>
            <a:r>
              <a:rPr lang="en-US" dirty="0"/>
              <a:t>New products can take advantage of recent technological developments such as speech interfaces.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CE61F66B-9845-9347-8243-598D5A823B06}"/>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725906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lstStyle/>
          <a:p>
            <a:r>
              <a:rPr lang="en-US" dirty="0">
                <a:solidFill>
                  <a:schemeClr val="tx2"/>
                </a:solidFill>
              </a:rPr>
              <a:t>Information sources for 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Customer experience</a:t>
            </a:r>
          </a:p>
          <a:p>
            <a:pPr lvl="1"/>
            <a:r>
              <a:rPr lang="en-US" dirty="0"/>
              <a:t>The software developers may have extensive discussions with prospective customers of the product to understand the problems that they face, constraints, such as interoperability, that limit their flexibility to buy new software, and the critical attributes of the software that they need.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EF113B6B-4B5F-5A43-BDB8-384199980595}"/>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095688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lstStyle/>
          <a:p>
            <a:r>
              <a:rPr lang="en-US" dirty="0">
                <a:solidFill>
                  <a:schemeClr val="tx2"/>
                </a:solidFill>
              </a:rPr>
              <a:t>Information sources for 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Prototyping and playing around</a:t>
            </a:r>
          </a:p>
          <a:p>
            <a:pPr lvl="1"/>
            <a:r>
              <a:rPr lang="en-US" dirty="0"/>
              <a:t>Developers may have an idea for software but need to develop a better understanding of that idea and what might be involved in developing it into a product. </a:t>
            </a:r>
          </a:p>
          <a:p>
            <a:pPr lvl="1"/>
            <a:r>
              <a:rPr lang="en-US" dirty="0"/>
              <a:t>They may develop a prototype system as an experiment and ‘play around’ with ideas and variations using that prototype system as a platform.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E3F208BF-C41B-9E42-BB05-D262562C64BE}"/>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535822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66DC-4CB5-B847-BE50-A10D51B083B9}"/>
              </a:ext>
            </a:extLst>
          </p:cNvPr>
          <p:cNvSpPr>
            <a:spLocks noGrp="1"/>
          </p:cNvSpPr>
          <p:nvPr>
            <p:ph type="title"/>
          </p:nvPr>
        </p:nvSpPr>
        <p:spPr>
          <a:xfrm>
            <a:off x="423321" y="95510"/>
            <a:ext cx="8229600" cy="1143000"/>
          </a:xfrm>
        </p:spPr>
        <p:txBody>
          <a:bodyPr/>
          <a:lstStyle/>
          <a:p>
            <a:r>
              <a:rPr lang="en-US" dirty="0">
                <a:solidFill>
                  <a:schemeClr val="tx2"/>
                </a:solidFill>
              </a:rPr>
              <a:t>A vision statement for </a:t>
            </a:r>
            <a:br>
              <a:rPr lang="en-US" dirty="0">
                <a:solidFill>
                  <a:schemeClr val="tx2"/>
                </a:solidFill>
              </a:rPr>
            </a:br>
            <a:r>
              <a:rPr lang="en-US" dirty="0">
                <a:solidFill>
                  <a:schemeClr val="tx2"/>
                </a:solidFill>
              </a:rPr>
              <a:t>the </a:t>
            </a:r>
            <a:r>
              <a:rPr lang="en-US" dirty="0" err="1">
                <a:solidFill>
                  <a:schemeClr val="tx2"/>
                </a:solidFill>
              </a:rPr>
              <a:t>iLearn</a:t>
            </a:r>
            <a:r>
              <a:rPr lang="en-US" dirty="0">
                <a:solidFill>
                  <a:schemeClr val="tx2"/>
                </a:solidFill>
              </a:rPr>
              <a:t> system</a:t>
            </a:r>
          </a:p>
        </p:txBody>
      </p:sp>
      <p:sp>
        <p:nvSpPr>
          <p:cNvPr id="3" name="Content Placeholder 2">
            <a:extLst>
              <a:ext uri="{FF2B5EF4-FFF2-40B4-BE49-F238E27FC236}">
                <a16:creationId xmlns:a16="http://schemas.microsoft.com/office/drawing/2014/main" id="{FAD7E517-4BF1-0349-B6CC-F5318DBEEF42}"/>
              </a:ext>
            </a:extLst>
          </p:cNvPr>
          <p:cNvSpPr>
            <a:spLocks noGrp="1"/>
          </p:cNvSpPr>
          <p:nvPr>
            <p:ph idx="1"/>
          </p:nvPr>
        </p:nvSpPr>
        <p:spPr>
          <a:xfrm>
            <a:off x="457200" y="1238510"/>
            <a:ext cx="8229600" cy="5281353"/>
          </a:xfrm>
        </p:spPr>
        <p:txBody>
          <a:bodyPr/>
          <a:lstStyle/>
          <a:p>
            <a:r>
              <a:rPr lang="en-US" sz="2400" dirty="0"/>
              <a:t>FOR </a:t>
            </a:r>
            <a:r>
              <a:rPr lang="en-US" sz="2400" dirty="0">
                <a:solidFill>
                  <a:srgbClr val="FF0000"/>
                </a:solidFill>
              </a:rPr>
              <a:t>teachers and educators </a:t>
            </a:r>
            <a:r>
              <a:rPr lang="en-US" sz="2400" dirty="0"/>
              <a:t>WHO </a:t>
            </a:r>
            <a:r>
              <a:rPr lang="en-US" sz="2400" dirty="0">
                <a:solidFill>
                  <a:srgbClr val="FF0000"/>
                </a:solidFill>
              </a:rPr>
              <a:t>need a way to help students use web-based learning resources and applications</a:t>
            </a:r>
            <a:r>
              <a:rPr lang="en-US" sz="2400" dirty="0"/>
              <a:t>, THE </a:t>
            </a:r>
            <a:r>
              <a:rPr lang="en-US" sz="2400" dirty="0" err="1"/>
              <a:t>iLearn</a:t>
            </a:r>
            <a:r>
              <a:rPr lang="en-US" sz="2400" dirty="0"/>
              <a:t> system is an open learning environment THAT allows the set of resources used by classes and students to be easily configured for these students and classes by teachers themselves. UNLIKE Virtual Learning Environments, such as Moodle, the focus of </a:t>
            </a:r>
            <a:r>
              <a:rPr lang="en-US" sz="2400" dirty="0" err="1"/>
              <a:t>iLearn</a:t>
            </a:r>
            <a:r>
              <a:rPr lang="en-US" sz="2400" dirty="0"/>
              <a:t> is the learning process rather than the administration and management of materials, assessments and coursework. OUR product enables teachers to create subject and age-specific environments for their students using any web-based resources, such as videos, simulations and written materials that are appropriate. </a:t>
            </a:r>
          </a:p>
          <a:p>
            <a:r>
              <a:rPr lang="en-US" sz="1600" dirty="0"/>
              <a:t>Schools and universities are the target customers for the </a:t>
            </a:r>
            <a:r>
              <a:rPr lang="en-US" sz="1600" dirty="0" err="1"/>
              <a:t>iLearn</a:t>
            </a:r>
            <a:r>
              <a:rPr lang="en-US" sz="1600" dirty="0"/>
              <a:t> system as it will significantly improve the learning experience of students at relatively low cost. It will collect and process learner analytics that will reduce the costs of progress tracking and reporting.</a:t>
            </a:r>
          </a:p>
          <a:p>
            <a:endParaRPr lang="en-US" sz="2400" dirty="0"/>
          </a:p>
          <a:p>
            <a:endParaRPr lang="en-US" sz="2400" dirty="0"/>
          </a:p>
        </p:txBody>
      </p:sp>
      <p:sp>
        <p:nvSpPr>
          <p:cNvPr id="4" name="Slide Number Placeholder 3">
            <a:extLst>
              <a:ext uri="{FF2B5EF4-FFF2-40B4-BE49-F238E27FC236}">
                <a16:creationId xmlns:a16="http://schemas.microsoft.com/office/drawing/2014/main" id="{104880C6-4151-F847-88D4-36DE08782945}"/>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27F751B-642B-4641-9594-4A9467EF442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475273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E070-C8C8-1545-A337-51851267ADED}"/>
              </a:ext>
            </a:extLst>
          </p:cNvPr>
          <p:cNvSpPr>
            <a:spLocks noGrp="1"/>
          </p:cNvSpPr>
          <p:nvPr>
            <p:ph type="title"/>
          </p:nvPr>
        </p:nvSpPr>
        <p:spPr>
          <a:xfrm>
            <a:off x="457200" y="188641"/>
            <a:ext cx="8229600" cy="2387524"/>
          </a:xfrm>
        </p:spPr>
        <p:txBody>
          <a:bodyPr/>
          <a:lstStyle/>
          <a:p>
            <a:r>
              <a:rPr lang="en-US" dirty="0"/>
              <a:t>The Essence of </a:t>
            </a:r>
            <a:br>
              <a:rPr lang="en-US" dirty="0"/>
            </a:br>
            <a:r>
              <a:rPr lang="en-US" sz="6600" dirty="0">
                <a:solidFill>
                  <a:srgbClr val="FF0000"/>
                </a:solidFill>
              </a:rPr>
              <a:t>Strategic Marketing (STP)</a:t>
            </a:r>
          </a:p>
        </p:txBody>
      </p:sp>
      <p:sp>
        <p:nvSpPr>
          <p:cNvPr id="3" name="Content Placeholder 2">
            <a:extLst>
              <a:ext uri="{FF2B5EF4-FFF2-40B4-BE49-F238E27FC236}">
                <a16:creationId xmlns:a16="http://schemas.microsoft.com/office/drawing/2014/main" id="{6FFD8BDA-32EE-0F47-9A2E-3A0E6179F3F3}"/>
              </a:ext>
            </a:extLst>
          </p:cNvPr>
          <p:cNvSpPr>
            <a:spLocks noGrp="1"/>
          </p:cNvSpPr>
          <p:nvPr>
            <p:ph idx="1"/>
          </p:nvPr>
        </p:nvSpPr>
        <p:spPr>
          <a:xfrm>
            <a:off x="2411760" y="2780928"/>
            <a:ext cx="5112568" cy="3384376"/>
          </a:xfrm>
        </p:spPr>
        <p:txBody>
          <a:bodyPr/>
          <a:lstStyle/>
          <a:p>
            <a:pPr marL="0" indent="0">
              <a:buNone/>
            </a:pPr>
            <a:r>
              <a:rPr lang="en-US" sz="6000" dirty="0">
                <a:solidFill>
                  <a:srgbClr val="FF0000"/>
                </a:solidFill>
              </a:rPr>
              <a:t>S</a:t>
            </a:r>
            <a:r>
              <a:rPr lang="en-US" sz="6000" dirty="0"/>
              <a:t>egmentation</a:t>
            </a:r>
          </a:p>
          <a:p>
            <a:pPr marL="0" indent="0">
              <a:buNone/>
            </a:pPr>
            <a:r>
              <a:rPr lang="en-US" sz="6000" dirty="0">
                <a:solidFill>
                  <a:srgbClr val="FF0000"/>
                </a:solidFill>
              </a:rPr>
              <a:t>T</a:t>
            </a:r>
            <a:r>
              <a:rPr lang="en-US" sz="6000" dirty="0"/>
              <a:t>argeting</a:t>
            </a:r>
          </a:p>
          <a:p>
            <a:pPr marL="0" indent="0">
              <a:buNone/>
            </a:pPr>
            <a:r>
              <a:rPr lang="en-US" sz="6000" dirty="0">
                <a:solidFill>
                  <a:srgbClr val="FF0000"/>
                </a:solidFill>
              </a:rPr>
              <a:t>P</a:t>
            </a:r>
            <a:r>
              <a:rPr lang="en-US" sz="6000" dirty="0"/>
              <a:t>ositioning</a:t>
            </a:r>
          </a:p>
        </p:txBody>
      </p:sp>
      <p:sp>
        <p:nvSpPr>
          <p:cNvPr id="4" name="Slide Number Placeholder 3">
            <a:extLst>
              <a:ext uri="{FF2B5EF4-FFF2-40B4-BE49-F238E27FC236}">
                <a16:creationId xmlns:a16="http://schemas.microsoft.com/office/drawing/2014/main" id="{38DFCCD8-AD95-B442-950F-EB9B10B67E18}"/>
              </a:ext>
            </a:extLst>
          </p:cNvPr>
          <p:cNvSpPr>
            <a:spLocks noGrp="1"/>
          </p:cNvSpPr>
          <p:nvPr>
            <p:ph type="sldNum" sz="quarter" idx="12"/>
          </p:nvPr>
        </p:nvSpPr>
        <p:spPr/>
        <p:txBody>
          <a:bodyPr/>
          <a:lstStyle/>
          <a:p>
            <a:pPr>
              <a:defRPr/>
            </a:pPr>
            <a:fld id="{33CFB46C-01CC-41BD-8A17-4C0AF2F2BDA7}"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09D3E496-ADD8-0743-9B44-8F8DB5ADFAD8}"/>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40716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468313" y="14288"/>
            <a:ext cx="8229600" cy="2362274"/>
          </a:xfrm>
        </p:spPr>
        <p:txBody>
          <a:bodyPr/>
          <a:lstStyle/>
          <a:p>
            <a:r>
              <a:rPr lang="en-US" sz="2400" dirty="0"/>
              <a:t>Project Management Institute (2021),</a:t>
            </a:r>
            <a:br>
              <a:rPr lang="en-US" sz="2400" dirty="0"/>
            </a:br>
            <a:r>
              <a:rPr lang="en-US" sz="3200" dirty="0">
                <a:solidFill>
                  <a:srgbClr val="C00000"/>
                </a:solidFill>
              </a:rPr>
              <a:t>A Guide to the </a:t>
            </a:r>
            <a:br>
              <a:rPr lang="en-US" sz="3200" dirty="0">
                <a:solidFill>
                  <a:srgbClr val="C00000"/>
                </a:solidFill>
              </a:rPr>
            </a:br>
            <a:r>
              <a:rPr lang="en-US" sz="3200" dirty="0">
                <a:solidFill>
                  <a:srgbClr val="C00000"/>
                </a:solidFill>
              </a:rPr>
              <a:t>Project Management Body of Knowledge (PMBOK Guide) – </a:t>
            </a:r>
            <a:br>
              <a:rPr lang="en-US" sz="3600" dirty="0">
                <a:solidFill>
                  <a:srgbClr val="C00000"/>
                </a:solidFill>
              </a:rPr>
            </a:br>
            <a:r>
              <a:rPr lang="en-US" sz="2400" dirty="0">
                <a:solidFill>
                  <a:srgbClr val="C00000"/>
                </a:solidFill>
              </a:rPr>
              <a:t>Seventh Edition and The Standard for Project Management</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pic>
        <p:nvPicPr>
          <p:cNvPr id="6" name="Picture 5">
            <a:extLst>
              <a:ext uri="{FF2B5EF4-FFF2-40B4-BE49-F238E27FC236}">
                <a16:creationId xmlns:a16="http://schemas.microsoft.com/office/drawing/2014/main" id="{B8744A39-EA63-0D47-9FC8-6A4997B60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398848"/>
            <a:ext cx="3225724" cy="4183360"/>
          </a:xfrm>
          <a:prstGeom prst="rect">
            <a:avLst/>
          </a:prstGeom>
        </p:spPr>
      </p:pic>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https://www.amazon.com/Guide-Project-Management-Knowledge-PMBOK%C2%AE/dp/1628256648</a:t>
            </a:r>
            <a:endParaRPr lang="en-US" altLang="zh-TW" sz="1000" dirty="0"/>
          </a:p>
        </p:txBody>
      </p:sp>
    </p:spTree>
    <p:extLst>
      <p:ext uri="{BB962C8B-B14F-4D97-AF65-F5344CB8AC3E}">
        <p14:creationId xmlns:p14="http://schemas.microsoft.com/office/powerpoint/2010/main" val="9247440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DC61AA4-5906-1C49-86AF-412F3DE205CC}" type="slidenum">
              <a:rPr lang="zh-TW" altLang="en-US" sz="1200">
                <a:solidFill>
                  <a:srgbClr val="898989"/>
                </a:solidFill>
              </a:rPr>
              <a:pPr eaLnBrk="1" hangingPunct="1">
                <a:spcBef>
                  <a:spcPct val="0"/>
                </a:spcBef>
                <a:buFontTx/>
                <a:buNone/>
              </a:pPr>
              <a:t>90</a:t>
            </a:fld>
            <a:endParaRPr lang="zh-TW" altLang="en-US" sz="1200">
              <a:solidFill>
                <a:srgbClr val="898989"/>
              </a:solidFill>
            </a:endParaRPr>
          </a:p>
        </p:txBody>
      </p:sp>
      <p:sp>
        <p:nvSpPr>
          <p:cNvPr id="80900" name="Title 1"/>
          <p:cNvSpPr>
            <a:spLocks noGrp="1"/>
          </p:cNvSpPr>
          <p:nvPr>
            <p:ph type="title"/>
          </p:nvPr>
        </p:nvSpPr>
        <p:spPr>
          <a:xfrm>
            <a:off x="457200" y="274638"/>
            <a:ext cx="8229600" cy="5962650"/>
          </a:xfrm>
        </p:spPr>
        <p:txBody>
          <a:bodyPr/>
          <a:lstStyle/>
          <a:p>
            <a:r>
              <a:rPr lang="en-US" altLang="zh-TW" sz="15000" dirty="0">
                <a:solidFill>
                  <a:srgbClr val="FF0000"/>
                </a:solidFill>
                <a:latin typeface="Calibri" charset="0"/>
                <a:ea typeface="標楷體" charset="-120"/>
              </a:rPr>
              <a:t>Customer</a:t>
            </a:r>
            <a:br>
              <a:rPr lang="en-US" altLang="zh-TW" sz="15000" dirty="0">
                <a:solidFill>
                  <a:srgbClr val="FF0000"/>
                </a:solidFill>
                <a:latin typeface="Calibri" charset="0"/>
                <a:ea typeface="標楷體" charset="-120"/>
              </a:rPr>
            </a:br>
            <a:r>
              <a:rPr lang="en-US" altLang="zh-TW" sz="15000" dirty="0">
                <a:solidFill>
                  <a:srgbClr val="FF0000"/>
                </a:solidFill>
                <a:latin typeface="Calibri" charset="0"/>
                <a:ea typeface="標楷體" charset="-120"/>
              </a:rPr>
              <a:t>Value</a:t>
            </a:r>
            <a:endParaRPr lang="en-US" altLang="zh-TW" sz="15000" dirty="0">
              <a:latin typeface="Calibri" charset="0"/>
              <a:ea typeface="標楷體" charset="-120"/>
            </a:endParaRPr>
          </a:p>
        </p:txBody>
      </p:sp>
      <p:sp>
        <p:nvSpPr>
          <p:cNvPr id="6" name="Footer Placeholder 4">
            <a:extLst>
              <a:ext uri="{FF2B5EF4-FFF2-40B4-BE49-F238E27FC236}">
                <a16:creationId xmlns:a16="http://schemas.microsoft.com/office/drawing/2014/main" id="{973C2BEC-7E5F-4841-84DE-C1F77C035AB0}"/>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048769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274638"/>
            <a:ext cx="8229600" cy="1209675"/>
          </a:xfrm>
        </p:spPr>
        <p:txBody>
          <a:bodyPr/>
          <a:lstStyle/>
          <a:p>
            <a:r>
              <a:rPr lang="en-US" altLang="zh-TW" sz="15000" dirty="0">
                <a:solidFill>
                  <a:srgbClr val="FF0000"/>
                </a:solidFill>
                <a:latin typeface="Calibri" charset="0"/>
                <a:ea typeface="標楷體" charset="-120"/>
              </a:rPr>
              <a:t>Value</a:t>
            </a:r>
          </a:p>
        </p:txBody>
      </p:sp>
      <p:sp>
        <p:nvSpPr>
          <p:cNvPr id="82947" name="Content Placeholder 2"/>
          <p:cNvSpPr>
            <a:spLocks noGrp="1"/>
          </p:cNvSpPr>
          <p:nvPr>
            <p:ph idx="1"/>
          </p:nvPr>
        </p:nvSpPr>
        <p:spPr>
          <a:xfrm>
            <a:off x="457200" y="1844824"/>
            <a:ext cx="8229600" cy="4681537"/>
          </a:xfrm>
        </p:spPr>
        <p:txBody>
          <a:bodyPr/>
          <a:lstStyle/>
          <a:p>
            <a:pPr marL="0" indent="0" algn="ctr">
              <a:buFont typeface="Arial" charset="0"/>
              <a:buNone/>
            </a:pPr>
            <a:r>
              <a:rPr lang="en-US" altLang="zh-TW" sz="7200" dirty="0">
                <a:solidFill>
                  <a:srgbClr val="4F81BD"/>
                </a:solidFill>
                <a:latin typeface="Calibri" charset="0"/>
                <a:ea typeface="標楷體" charset="-120"/>
              </a:rPr>
              <a:t>the sum of the </a:t>
            </a:r>
            <a:br>
              <a:rPr lang="en-US" altLang="zh-TW" sz="7200" dirty="0">
                <a:solidFill>
                  <a:srgbClr val="4F81BD"/>
                </a:solidFill>
                <a:latin typeface="Calibri" charset="0"/>
                <a:ea typeface="標楷體" charset="-120"/>
              </a:rPr>
            </a:br>
            <a:r>
              <a:rPr lang="en-US" altLang="zh-TW" sz="7200" dirty="0">
                <a:solidFill>
                  <a:srgbClr val="4F81BD"/>
                </a:solidFill>
                <a:latin typeface="Calibri" charset="0"/>
                <a:ea typeface="標楷體" charset="-120"/>
              </a:rPr>
              <a:t>tangible and intangible </a:t>
            </a:r>
            <a:br>
              <a:rPr lang="en-US" altLang="zh-TW" sz="7200" dirty="0">
                <a:solidFill>
                  <a:srgbClr val="4F81BD"/>
                </a:solidFill>
                <a:latin typeface="Calibri" charset="0"/>
                <a:ea typeface="標楷體" charset="-120"/>
              </a:rPr>
            </a:br>
            <a:r>
              <a:rPr lang="en-US" altLang="zh-TW" sz="7200" dirty="0">
                <a:solidFill>
                  <a:srgbClr val="FF0000"/>
                </a:solidFill>
                <a:latin typeface="Calibri" charset="0"/>
                <a:ea typeface="標楷體" charset="-120"/>
              </a:rPr>
              <a:t>benefits and costs</a:t>
            </a:r>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7F8B9A8-0902-FC4C-AC2A-DFD2E896A618}" type="slidenum">
              <a:rPr lang="zh-TW" altLang="en-US" sz="1200">
                <a:solidFill>
                  <a:srgbClr val="898989"/>
                </a:solidFill>
              </a:rPr>
              <a:pPr eaLnBrk="1" hangingPunct="1">
                <a:spcBef>
                  <a:spcPct val="0"/>
                </a:spcBef>
                <a:buFontTx/>
                <a:buNone/>
              </a:pPr>
              <a:t>91</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571A326-5D7A-9D40-98FA-721A908A0281}"/>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998282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23850" y="115888"/>
            <a:ext cx="8229600" cy="635000"/>
          </a:xfrm>
        </p:spPr>
        <p:txBody>
          <a:bodyPr/>
          <a:lstStyle/>
          <a:p>
            <a:r>
              <a:rPr lang="en-US" altLang="zh-TW" sz="7200">
                <a:solidFill>
                  <a:srgbClr val="FF0000"/>
                </a:solidFill>
                <a:latin typeface="Calibri" charset="0"/>
                <a:ea typeface="標楷體" charset="-120"/>
              </a:rPr>
              <a:t>Value</a:t>
            </a:r>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30CEC78-5900-9244-95EC-09F7136E7D11}" type="slidenum">
              <a:rPr lang="zh-TW" altLang="en-US" sz="1200">
                <a:solidFill>
                  <a:srgbClr val="898989"/>
                </a:solidFill>
              </a:rPr>
              <a:pPr eaLnBrk="1" hangingPunct="1">
                <a:spcBef>
                  <a:spcPct val="0"/>
                </a:spcBef>
                <a:buFontTx/>
                <a:buNone/>
              </a:pPr>
              <a:t>92</a:t>
            </a:fld>
            <a:endParaRPr lang="zh-TW" altLang="en-US" sz="1200">
              <a:solidFill>
                <a:srgbClr val="898989"/>
              </a:solidFill>
            </a:endParaRPr>
          </a:p>
        </p:txBody>
      </p:sp>
      <p:sp>
        <p:nvSpPr>
          <p:cNvPr id="5" name="Rectangle 4"/>
          <p:cNvSpPr/>
          <p:nvPr/>
        </p:nvSpPr>
        <p:spPr>
          <a:xfrm>
            <a:off x="1691680" y="1052736"/>
            <a:ext cx="2088232" cy="2448272"/>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6" name="Rectangle 5"/>
          <p:cNvSpPr/>
          <p:nvPr/>
        </p:nvSpPr>
        <p:spPr>
          <a:xfrm>
            <a:off x="4788024" y="1052736"/>
            <a:ext cx="1800200" cy="532859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7" name="Rectangle 6"/>
          <p:cNvSpPr/>
          <p:nvPr/>
        </p:nvSpPr>
        <p:spPr>
          <a:xfrm>
            <a:off x="1691680" y="3861048"/>
            <a:ext cx="2088232" cy="252028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cxnSp>
        <p:nvCxnSpPr>
          <p:cNvPr id="8" name="Elbow Connector 7"/>
          <p:cNvCxnSpPr>
            <a:cxnSpLocks noChangeShapeType="1"/>
          </p:cNvCxnSpPr>
          <p:nvPr/>
        </p:nvCxnSpPr>
        <p:spPr bwMode="auto">
          <a:xfrm>
            <a:off x="3779838" y="2276475"/>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Elbow Connector 8"/>
          <p:cNvCxnSpPr>
            <a:cxnSpLocks noChangeShapeType="1"/>
          </p:cNvCxnSpPr>
          <p:nvPr/>
        </p:nvCxnSpPr>
        <p:spPr bwMode="auto">
          <a:xfrm flipV="1">
            <a:off x="3779838" y="3716338"/>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 name="Footer Placeholder 4">
            <a:extLst>
              <a:ext uri="{FF2B5EF4-FFF2-40B4-BE49-F238E27FC236}">
                <a16:creationId xmlns:a16="http://schemas.microsoft.com/office/drawing/2014/main" id="{86035801-4E7C-0845-9E27-B6E13C3141F7}"/>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528807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68313" y="17463"/>
            <a:ext cx="8229600" cy="674687"/>
          </a:xfrm>
        </p:spPr>
        <p:txBody>
          <a:bodyPr/>
          <a:lstStyle/>
          <a:p>
            <a:r>
              <a:rPr lang="en-US" altLang="zh-TW" dirty="0">
                <a:solidFill>
                  <a:schemeClr val="accent1"/>
                </a:solidFill>
                <a:latin typeface="Calibri" charset="0"/>
                <a:ea typeface="標楷體" charset="-120"/>
              </a:rPr>
              <a:t>Customer Perceived </a:t>
            </a:r>
            <a:r>
              <a:rPr lang="en-US" altLang="zh-TW" dirty="0">
                <a:solidFill>
                  <a:srgbClr val="FF0000"/>
                </a:solidFill>
                <a:latin typeface="Calibri" charset="0"/>
                <a:ea typeface="標楷體" charset="-120"/>
              </a:rPr>
              <a:t>Value</a:t>
            </a:r>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21CE357-E1CB-0F42-9CC1-FB6FD9B26210}" type="slidenum">
              <a:rPr lang="zh-TW" altLang="en-US" sz="1200">
                <a:solidFill>
                  <a:srgbClr val="898989"/>
                </a:solidFill>
              </a:rPr>
              <a:pPr eaLnBrk="1" hangingPunct="1">
                <a:spcBef>
                  <a:spcPct val="0"/>
                </a:spcBef>
                <a:buFontTx/>
                <a:buNone/>
              </a:pPr>
              <a:t>93</a:t>
            </a:fld>
            <a:endParaRPr lang="zh-TW" altLang="en-US" sz="1200">
              <a:solidFill>
                <a:srgbClr val="898989"/>
              </a:solidFill>
            </a:endParaRPr>
          </a:p>
        </p:txBody>
      </p:sp>
      <p:sp>
        <p:nvSpPr>
          <p:cNvPr id="4" name="Rectangle 3"/>
          <p:cNvSpPr/>
          <p:nvPr/>
        </p:nvSpPr>
        <p:spPr>
          <a:xfrm>
            <a:off x="467544" y="1016792"/>
            <a:ext cx="2160000" cy="540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000" dirty="0"/>
              <a:t>Product benefit</a:t>
            </a:r>
          </a:p>
        </p:txBody>
      </p:sp>
      <p:sp>
        <p:nvSpPr>
          <p:cNvPr id="8" name="Rectangle 7"/>
          <p:cNvSpPr/>
          <p:nvPr/>
        </p:nvSpPr>
        <p:spPr>
          <a:xfrm>
            <a:off x="467544" y="1676845"/>
            <a:ext cx="2160000" cy="540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000" dirty="0"/>
              <a:t>Services benefit</a:t>
            </a:r>
          </a:p>
        </p:txBody>
      </p:sp>
      <p:sp>
        <p:nvSpPr>
          <p:cNvPr id="9" name="Rectangle 8"/>
          <p:cNvSpPr/>
          <p:nvPr/>
        </p:nvSpPr>
        <p:spPr>
          <a:xfrm>
            <a:off x="467544" y="2336898"/>
            <a:ext cx="2160000" cy="540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000" dirty="0"/>
              <a:t>Personnel benefit</a:t>
            </a:r>
          </a:p>
        </p:txBody>
      </p:sp>
      <p:sp>
        <p:nvSpPr>
          <p:cNvPr id="10" name="Rectangle 9"/>
          <p:cNvSpPr/>
          <p:nvPr/>
        </p:nvSpPr>
        <p:spPr>
          <a:xfrm>
            <a:off x="467544" y="2996952"/>
            <a:ext cx="2160000" cy="540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000" dirty="0"/>
              <a:t>Image benefit</a:t>
            </a:r>
          </a:p>
        </p:txBody>
      </p:sp>
      <p:sp>
        <p:nvSpPr>
          <p:cNvPr id="11" name="Rectangle 10"/>
          <p:cNvSpPr/>
          <p:nvPr/>
        </p:nvSpPr>
        <p:spPr>
          <a:xfrm>
            <a:off x="3491880" y="1052736"/>
            <a:ext cx="2088232" cy="2448272"/>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12" name="Rectangle 11"/>
          <p:cNvSpPr/>
          <p:nvPr/>
        </p:nvSpPr>
        <p:spPr>
          <a:xfrm>
            <a:off x="6588224" y="1052736"/>
            <a:ext cx="1800200" cy="532859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13" name="Rectangle 12"/>
          <p:cNvSpPr/>
          <p:nvPr/>
        </p:nvSpPr>
        <p:spPr>
          <a:xfrm>
            <a:off x="3491880" y="3861048"/>
            <a:ext cx="2088232" cy="252028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sp>
        <p:nvSpPr>
          <p:cNvPr id="14" name="Rectangle 13"/>
          <p:cNvSpPr/>
          <p:nvPr/>
        </p:nvSpPr>
        <p:spPr>
          <a:xfrm>
            <a:off x="467544" y="3861168"/>
            <a:ext cx="2160000" cy="540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dirty="0"/>
              <a:t>Monetary cost</a:t>
            </a:r>
          </a:p>
        </p:txBody>
      </p:sp>
      <p:sp>
        <p:nvSpPr>
          <p:cNvPr id="15" name="Rectangle 14"/>
          <p:cNvSpPr/>
          <p:nvPr/>
        </p:nvSpPr>
        <p:spPr>
          <a:xfrm>
            <a:off x="467544" y="4521221"/>
            <a:ext cx="2160000" cy="540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dirty="0"/>
              <a:t>Time cost</a:t>
            </a:r>
          </a:p>
        </p:txBody>
      </p:sp>
      <p:sp>
        <p:nvSpPr>
          <p:cNvPr id="16" name="Rectangle 15"/>
          <p:cNvSpPr/>
          <p:nvPr/>
        </p:nvSpPr>
        <p:spPr>
          <a:xfrm>
            <a:off x="467544" y="5181274"/>
            <a:ext cx="2160000" cy="540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dirty="0"/>
              <a:t>Energy cost</a:t>
            </a:r>
          </a:p>
        </p:txBody>
      </p:sp>
      <p:sp>
        <p:nvSpPr>
          <p:cNvPr id="17" name="Rectangle 16"/>
          <p:cNvSpPr/>
          <p:nvPr/>
        </p:nvSpPr>
        <p:spPr>
          <a:xfrm>
            <a:off x="467544" y="5841328"/>
            <a:ext cx="2160000" cy="540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dirty="0"/>
              <a:t>Psychological cost</a:t>
            </a:r>
          </a:p>
        </p:txBody>
      </p:sp>
      <p:cxnSp>
        <p:nvCxnSpPr>
          <p:cNvPr id="6" name="Elbow Connector 5"/>
          <p:cNvCxnSpPr>
            <a:cxnSpLocks noChangeShapeType="1"/>
          </p:cNvCxnSpPr>
          <p:nvPr/>
        </p:nvCxnSpPr>
        <p:spPr bwMode="auto">
          <a:xfrm>
            <a:off x="2627313" y="1287463"/>
            <a:ext cx="865187" cy="989012"/>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Elbow Connector 22"/>
          <p:cNvCxnSpPr>
            <a:cxnSpLocks noChangeShapeType="1"/>
          </p:cNvCxnSpPr>
          <p:nvPr/>
        </p:nvCxnSpPr>
        <p:spPr bwMode="auto">
          <a:xfrm>
            <a:off x="2627313" y="41306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Elbow Connector 23"/>
          <p:cNvCxnSpPr>
            <a:cxnSpLocks noChangeShapeType="1"/>
          </p:cNvCxnSpPr>
          <p:nvPr/>
        </p:nvCxnSpPr>
        <p:spPr bwMode="auto">
          <a:xfrm>
            <a:off x="2627313" y="1946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Elbow Connector 24"/>
          <p:cNvCxnSpPr>
            <a:cxnSpLocks noChangeShapeType="1"/>
          </p:cNvCxnSpPr>
          <p:nvPr/>
        </p:nvCxnSpPr>
        <p:spPr bwMode="auto">
          <a:xfrm flipV="1">
            <a:off x="2627313" y="22764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Elbow Connector 25"/>
          <p:cNvCxnSpPr>
            <a:cxnSpLocks noChangeShapeType="1"/>
          </p:cNvCxnSpPr>
          <p:nvPr/>
        </p:nvCxnSpPr>
        <p:spPr bwMode="auto">
          <a:xfrm flipV="1">
            <a:off x="2627313" y="22764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Elbow Connector 36"/>
          <p:cNvCxnSpPr>
            <a:cxnSpLocks noChangeShapeType="1"/>
          </p:cNvCxnSpPr>
          <p:nvPr/>
        </p:nvCxnSpPr>
        <p:spPr bwMode="auto">
          <a:xfrm>
            <a:off x="2627313" y="47910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Elbow Connector 37"/>
          <p:cNvCxnSpPr>
            <a:cxnSpLocks noChangeShapeType="1"/>
          </p:cNvCxnSpPr>
          <p:nvPr/>
        </p:nvCxnSpPr>
        <p:spPr bwMode="auto">
          <a:xfrm flipV="1">
            <a:off x="2627313" y="5121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Elbow Connector 38"/>
          <p:cNvCxnSpPr>
            <a:cxnSpLocks noChangeShapeType="1"/>
          </p:cNvCxnSpPr>
          <p:nvPr/>
        </p:nvCxnSpPr>
        <p:spPr bwMode="auto">
          <a:xfrm flipV="1">
            <a:off x="2627313" y="51212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Elbow Connector 51"/>
          <p:cNvCxnSpPr>
            <a:cxnSpLocks noChangeShapeType="1"/>
          </p:cNvCxnSpPr>
          <p:nvPr/>
        </p:nvCxnSpPr>
        <p:spPr bwMode="auto">
          <a:xfrm>
            <a:off x="5580063" y="2276475"/>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Elbow Connector 56"/>
          <p:cNvCxnSpPr>
            <a:cxnSpLocks noChangeShapeType="1"/>
          </p:cNvCxnSpPr>
          <p:nvPr/>
        </p:nvCxnSpPr>
        <p:spPr bwMode="auto">
          <a:xfrm flipV="1">
            <a:off x="5580063" y="3716338"/>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Footer Placeholder 4">
            <a:extLst>
              <a:ext uri="{FF2B5EF4-FFF2-40B4-BE49-F238E27FC236}">
                <a16:creationId xmlns:a16="http://schemas.microsoft.com/office/drawing/2014/main" id="{8574AF47-0F2F-4A40-B533-DAA983233104}"/>
              </a:ext>
            </a:extLst>
          </p:cNvPr>
          <p:cNvSpPr>
            <a:spLocks noGrp="1"/>
          </p:cNvSpPr>
          <p:nvPr>
            <p:ph type="ftr" sz="quarter" idx="11"/>
          </p:nvPr>
        </p:nvSpPr>
        <p:spPr bwMode="auto">
          <a:xfrm>
            <a:off x="468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63948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1188" y="188913"/>
            <a:ext cx="8229600" cy="993775"/>
          </a:xfrm>
        </p:spPr>
        <p:txBody>
          <a:bodyPr/>
          <a:lstStyle/>
          <a:p>
            <a:r>
              <a:rPr lang="en-US" altLang="zh-TW">
                <a:solidFill>
                  <a:schemeClr val="accent1"/>
                </a:solidFill>
                <a:latin typeface="Calibri" charset="0"/>
                <a:ea typeface="標楷體" charset="-120"/>
              </a:rPr>
              <a:t>Business Model</a:t>
            </a: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94</a:t>
            </a:fld>
            <a:endParaRPr lang="zh-TW" altLang="en-US" sz="1200">
              <a:solidFill>
                <a:srgbClr val="898989"/>
              </a:solidFill>
            </a:endParaRPr>
          </a:p>
        </p:txBody>
      </p:sp>
      <p:sp>
        <p:nvSpPr>
          <p:cNvPr id="6" name="Rectangle 5"/>
          <p:cNvSpPr/>
          <p:nvPr/>
        </p:nvSpPr>
        <p:spPr>
          <a:xfrm>
            <a:off x="611188"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p:cNvSpPr>
            <a:spLocks noChangeArrowheads="1"/>
          </p:cNvSpPr>
          <p:nvPr/>
        </p:nvSpPr>
        <p:spPr bwMode="auto">
          <a:xfrm>
            <a:off x="2124075" y="1268413"/>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3">
                    <a:lumMod val="50000"/>
                  </a:schemeClr>
                </a:solidFill>
                <a:latin typeface="+mn-lt"/>
                <a:ea typeface="+mn-ea"/>
              </a:rPr>
              <a:t>Key </a:t>
            </a:r>
            <a:br>
              <a:rPr lang="en-US" sz="2000" dirty="0">
                <a:solidFill>
                  <a:schemeClr val="accent3">
                    <a:lumMod val="50000"/>
                  </a:schemeClr>
                </a:solidFill>
                <a:latin typeface="+mn-lt"/>
                <a:ea typeface="+mn-ea"/>
              </a:rPr>
            </a:br>
            <a:r>
              <a:rPr lang="en-US" sz="2000" dirty="0">
                <a:solidFill>
                  <a:schemeClr val="accent3">
                    <a:lumMod val="50000"/>
                  </a:schemeClr>
                </a:solidFill>
                <a:latin typeface="+mn-lt"/>
                <a:ea typeface="+mn-ea"/>
              </a:rPr>
              <a:t>Activities</a:t>
            </a:r>
          </a:p>
        </p:txBody>
      </p:sp>
      <p:sp>
        <p:nvSpPr>
          <p:cNvPr id="11" name="Rectangle 10"/>
          <p:cNvSpPr>
            <a:spLocks noChangeArrowheads="1"/>
          </p:cNvSpPr>
          <p:nvPr/>
        </p:nvSpPr>
        <p:spPr bwMode="auto">
          <a:xfrm>
            <a:off x="2124075"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3">
                    <a:lumMod val="50000"/>
                  </a:schemeClr>
                </a:solidFill>
                <a:latin typeface="+mn-lt"/>
                <a:ea typeface="+mn-ea"/>
              </a:rPr>
              <a:t>Key </a:t>
            </a:r>
            <a:br>
              <a:rPr lang="en-US" sz="2000" dirty="0">
                <a:solidFill>
                  <a:schemeClr val="accent3">
                    <a:lumMod val="50000"/>
                  </a:schemeClr>
                </a:solidFill>
                <a:latin typeface="+mn-lt"/>
                <a:ea typeface="+mn-ea"/>
              </a:rPr>
            </a:br>
            <a:r>
              <a:rPr lang="en-US" sz="2000" dirty="0">
                <a:solidFill>
                  <a:schemeClr val="accent3">
                    <a:lumMod val="50000"/>
                  </a:schemeClr>
                </a:solidFill>
                <a:latin typeface="+mn-lt"/>
                <a:ea typeface="+mn-ea"/>
              </a:rPr>
              <a:t>Resources</a:t>
            </a:r>
          </a:p>
        </p:txBody>
      </p:sp>
      <p:sp>
        <p:nvSpPr>
          <p:cNvPr id="12" name="Rectangle 11"/>
          <p:cNvSpPr>
            <a:spLocks noChangeArrowheads="1"/>
          </p:cNvSpPr>
          <p:nvPr/>
        </p:nvSpPr>
        <p:spPr bwMode="auto">
          <a:xfrm>
            <a:off x="7019925" y="1268413"/>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latin typeface="+mn-lt"/>
                <a:ea typeface="+mn-ea"/>
              </a:rPr>
              <a:t>Customer</a:t>
            </a:r>
            <a:br>
              <a:rPr lang="en-US" sz="2000" dirty="0">
                <a:solidFill>
                  <a:schemeClr val="accent6">
                    <a:lumMod val="75000"/>
                  </a:schemeClr>
                </a:solidFill>
                <a:latin typeface="+mn-lt"/>
                <a:ea typeface="+mn-ea"/>
              </a:rPr>
            </a:br>
            <a:r>
              <a:rPr lang="en-US" sz="2000" dirty="0">
                <a:solidFill>
                  <a:schemeClr val="accent6">
                    <a:lumMod val="75000"/>
                  </a:schemeClr>
                </a:solidFill>
                <a:latin typeface="+mn-lt"/>
                <a:ea typeface="+mn-ea"/>
              </a:rPr>
              <a:t>Segments</a:t>
            </a:r>
          </a:p>
        </p:txBody>
      </p:sp>
      <p:sp>
        <p:nvSpPr>
          <p:cNvPr id="15" name="Rectangle 14"/>
          <p:cNvSpPr>
            <a:spLocks noChangeArrowheads="1"/>
          </p:cNvSpPr>
          <p:nvPr/>
        </p:nvSpPr>
        <p:spPr bwMode="auto">
          <a:xfrm>
            <a:off x="539750" y="1268413"/>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3">
                    <a:lumMod val="50000"/>
                  </a:schemeClr>
                </a:solidFill>
                <a:latin typeface="+mn-lt"/>
                <a:ea typeface="+mn-ea"/>
              </a:rPr>
              <a:t>Key</a:t>
            </a:r>
            <a:br>
              <a:rPr lang="en-US" sz="2000" dirty="0">
                <a:solidFill>
                  <a:schemeClr val="accent3">
                    <a:lumMod val="50000"/>
                  </a:schemeClr>
                </a:solidFill>
                <a:latin typeface="+mn-lt"/>
                <a:ea typeface="+mn-ea"/>
              </a:rPr>
            </a:br>
            <a:r>
              <a:rPr lang="en-US" sz="2000" dirty="0">
                <a:solidFill>
                  <a:schemeClr val="accent3">
                    <a:lumMod val="50000"/>
                  </a:schemeClr>
                </a:solidFill>
                <a:latin typeface="+mn-lt"/>
                <a:ea typeface="+mn-ea"/>
              </a:rPr>
              <a:t>Partners</a:t>
            </a:r>
          </a:p>
        </p:txBody>
      </p:sp>
      <p:sp>
        <p:nvSpPr>
          <p:cNvPr id="18" name="Rectangle 17"/>
          <p:cNvSpPr>
            <a:spLocks noChangeArrowheads="1"/>
          </p:cNvSpPr>
          <p:nvPr/>
        </p:nvSpPr>
        <p:spPr bwMode="auto">
          <a:xfrm>
            <a:off x="5435600" y="1268413"/>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latin typeface="+mn-lt"/>
                <a:ea typeface="+mn-ea"/>
              </a:rPr>
              <a:t>Customer</a:t>
            </a:r>
            <a:br>
              <a:rPr lang="en-US" sz="2000" dirty="0">
                <a:solidFill>
                  <a:schemeClr val="accent6">
                    <a:lumMod val="75000"/>
                  </a:schemeClr>
                </a:solidFill>
                <a:latin typeface="+mn-lt"/>
                <a:ea typeface="+mn-ea"/>
              </a:rPr>
            </a:br>
            <a:r>
              <a:rPr lang="en-US" sz="2000" dirty="0">
                <a:solidFill>
                  <a:schemeClr val="accent6">
                    <a:lumMod val="75000"/>
                  </a:schemeClr>
                </a:solidFill>
                <a:latin typeface="+mn-lt"/>
                <a:ea typeface="+mn-ea"/>
              </a:rPr>
              <a:t>Relationships</a:t>
            </a:r>
          </a:p>
        </p:txBody>
      </p:sp>
      <p:sp>
        <p:nvSpPr>
          <p:cNvPr id="17" name="Rectangle 16"/>
          <p:cNvSpPr>
            <a:spLocks noChangeArrowheads="1"/>
          </p:cNvSpPr>
          <p:nvPr/>
        </p:nvSpPr>
        <p:spPr bwMode="auto">
          <a:xfrm>
            <a:off x="5435600"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latin typeface="+mn-lt"/>
                <a:ea typeface="+mn-ea"/>
              </a:rPr>
              <a:t>Channels</a:t>
            </a:r>
          </a:p>
        </p:txBody>
      </p:sp>
      <p:sp>
        <p:nvSpPr>
          <p:cNvPr id="13" name="Rectangle 12"/>
          <p:cNvSpPr>
            <a:spLocks noChangeArrowheads="1"/>
          </p:cNvSpPr>
          <p:nvPr/>
        </p:nvSpPr>
        <p:spPr bwMode="auto">
          <a:xfrm>
            <a:off x="4572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latin typeface="+mn-lt"/>
                <a:ea typeface="+mn-ea"/>
              </a:rPr>
              <a:t>Revenue</a:t>
            </a:r>
            <a:br>
              <a:rPr lang="en-US" sz="2000" dirty="0">
                <a:solidFill>
                  <a:schemeClr val="accent1"/>
                </a:solidFill>
                <a:latin typeface="+mn-lt"/>
                <a:ea typeface="+mn-ea"/>
              </a:rPr>
            </a:br>
            <a:r>
              <a:rPr lang="en-US" sz="2000" dirty="0">
                <a:solidFill>
                  <a:schemeClr val="accent1"/>
                </a:solidFill>
                <a:latin typeface="+mn-lt"/>
                <a:ea typeface="+mn-ea"/>
              </a:rPr>
              <a:t>Streams</a:t>
            </a:r>
          </a:p>
        </p:txBody>
      </p:sp>
      <p:sp>
        <p:nvSpPr>
          <p:cNvPr id="20" name="Rectangle 19"/>
          <p:cNvSpPr>
            <a:spLocks noChangeArrowheads="1"/>
          </p:cNvSpPr>
          <p:nvPr/>
        </p:nvSpPr>
        <p:spPr bwMode="auto">
          <a:xfrm>
            <a:off x="539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latin typeface="+mn-lt"/>
                <a:ea typeface="+mn-ea"/>
              </a:rPr>
              <a:t>Cost </a:t>
            </a:r>
            <a:br>
              <a:rPr lang="en-US" sz="2000" dirty="0">
                <a:solidFill>
                  <a:schemeClr val="accent1"/>
                </a:solidFill>
                <a:latin typeface="+mn-lt"/>
                <a:ea typeface="+mn-ea"/>
              </a:rPr>
            </a:br>
            <a:r>
              <a:rPr lang="en-US" sz="2000" dirty="0">
                <a:solidFill>
                  <a:schemeClr val="accent1"/>
                </a:solidFill>
                <a:latin typeface="+mn-lt"/>
                <a:ea typeface="+mn-ea"/>
              </a:rPr>
              <a:t>Structure</a:t>
            </a:r>
          </a:p>
        </p:txBody>
      </p:sp>
      <p:sp>
        <p:nvSpPr>
          <p:cNvPr id="10" name="Rectangle 9"/>
          <p:cNvSpPr>
            <a:spLocks noChangeArrowheads="1"/>
          </p:cNvSpPr>
          <p:nvPr/>
        </p:nvSpPr>
        <p:spPr bwMode="auto">
          <a:xfrm>
            <a:off x="3708400" y="1268413"/>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latin typeface="+mn-lt"/>
                <a:ea typeface="+mn-ea"/>
              </a:rPr>
              <a:t>Value Proposition</a:t>
            </a:r>
          </a:p>
        </p:txBody>
      </p:sp>
      <p:sp>
        <p:nvSpPr>
          <p:cNvPr id="66574" name="TextBox 15"/>
          <p:cNvSpPr txBox="1">
            <a:spLocks noChangeArrowheads="1"/>
          </p:cNvSpPr>
          <p:nvPr/>
        </p:nvSpPr>
        <p:spPr bwMode="auto">
          <a:xfrm>
            <a:off x="7092950" y="1196975"/>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p:cNvSpPr txBox="1">
            <a:spLocks noChangeArrowheads="1"/>
          </p:cNvSpPr>
          <p:nvPr/>
        </p:nvSpPr>
        <p:spPr bwMode="auto">
          <a:xfrm>
            <a:off x="3779838" y="1196975"/>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p:cNvSpPr txBox="1">
            <a:spLocks noChangeArrowheads="1"/>
          </p:cNvSpPr>
          <p:nvPr/>
        </p:nvSpPr>
        <p:spPr bwMode="auto">
          <a:xfrm>
            <a:off x="5508625" y="3225031"/>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p:cNvSpPr txBox="1">
            <a:spLocks noChangeArrowheads="1"/>
          </p:cNvSpPr>
          <p:nvPr/>
        </p:nvSpPr>
        <p:spPr bwMode="auto">
          <a:xfrm>
            <a:off x="2139439" y="3225031"/>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p:cNvSpPr txBox="1">
            <a:spLocks noChangeArrowheads="1"/>
          </p:cNvSpPr>
          <p:nvPr/>
        </p:nvSpPr>
        <p:spPr bwMode="auto">
          <a:xfrm>
            <a:off x="2159794" y="1196975"/>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p:cNvSpPr txBox="1">
            <a:spLocks noChangeArrowheads="1"/>
          </p:cNvSpPr>
          <p:nvPr/>
        </p:nvSpPr>
        <p:spPr bwMode="auto">
          <a:xfrm>
            <a:off x="5508625" y="1196975"/>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p:cNvSpPr txBox="1">
            <a:spLocks noChangeArrowheads="1"/>
          </p:cNvSpPr>
          <p:nvPr/>
        </p:nvSpPr>
        <p:spPr bwMode="auto">
          <a:xfrm>
            <a:off x="539750" y="4881563"/>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p:cNvSpPr txBox="1">
            <a:spLocks noChangeArrowheads="1"/>
          </p:cNvSpPr>
          <p:nvPr/>
        </p:nvSpPr>
        <p:spPr bwMode="auto">
          <a:xfrm>
            <a:off x="4643438" y="4881563"/>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p:cNvSpPr txBox="1">
            <a:spLocks noChangeArrowheads="1"/>
          </p:cNvSpPr>
          <p:nvPr/>
        </p:nvSpPr>
        <p:spPr bwMode="auto">
          <a:xfrm>
            <a:off x="611188" y="1196975"/>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9698368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7F72-9604-7A4E-9E2F-198F70FF631E}"/>
              </a:ext>
            </a:extLst>
          </p:cNvPr>
          <p:cNvSpPr>
            <a:spLocks noGrp="1"/>
          </p:cNvSpPr>
          <p:nvPr>
            <p:ph type="title"/>
          </p:nvPr>
        </p:nvSpPr>
        <p:spPr>
          <a:xfrm>
            <a:off x="457200" y="116632"/>
            <a:ext cx="8229600" cy="864096"/>
          </a:xfrm>
        </p:spPr>
        <p:txBody>
          <a:bodyPr/>
          <a:lstStyle/>
          <a:p>
            <a:r>
              <a:rPr lang="en-US" dirty="0">
                <a:solidFill>
                  <a:schemeClr val="tx2"/>
                </a:solidFill>
              </a:rPr>
              <a:t>Software product management</a:t>
            </a:r>
          </a:p>
        </p:txBody>
      </p:sp>
      <p:sp>
        <p:nvSpPr>
          <p:cNvPr id="3" name="Content Placeholder 2">
            <a:extLst>
              <a:ext uri="{FF2B5EF4-FFF2-40B4-BE49-F238E27FC236}">
                <a16:creationId xmlns:a16="http://schemas.microsoft.com/office/drawing/2014/main" id="{E4424F6B-0C02-1F4D-A3D3-E9400D43E03B}"/>
              </a:ext>
            </a:extLst>
          </p:cNvPr>
          <p:cNvSpPr>
            <a:spLocks noGrp="1"/>
          </p:cNvSpPr>
          <p:nvPr>
            <p:ph idx="1"/>
          </p:nvPr>
        </p:nvSpPr>
        <p:spPr>
          <a:xfrm>
            <a:off x="457200" y="1124744"/>
            <a:ext cx="8229600" cy="5472608"/>
          </a:xfrm>
        </p:spPr>
        <p:txBody>
          <a:bodyPr/>
          <a:lstStyle/>
          <a:p>
            <a:r>
              <a:rPr lang="en-US" sz="2400" dirty="0">
                <a:solidFill>
                  <a:srgbClr val="FF0000"/>
                </a:solidFill>
              </a:rPr>
              <a:t>Software product management </a:t>
            </a:r>
            <a:r>
              <a:rPr lang="en-US" sz="2400" dirty="0"/>
              <a:t>is a business activity that focuses on the software products developed and sold by the business.</a:t>
            </a:r>
          </a:p>
          <a:p>
            <a:r>
              <a:rPr lang="en-US" sz="2400" dirty="0">
                <a:solidFill>
                  <a:srgbClr val="FF0000"/>
                </a:solidFill>
              </a:rPr>
              <a:t>Product managers (PMs) </a:t>
            </a:r>
            <a:r>
              <a:rPr lang="en-US" sz="2400" dirty="0"/>
              <a:t>take overall responsibility for the product and are involved in planning, development and product marketing. </a:t>
            </a:r>
          </a:p>
          <a:p>
            <a:r>
              <a:rPr lang="en-US" sz="2400" dirty="0"/>
              <a:t>Product managers are the interface between the organization, its customers and the software development team. They are involved at all stages of a product’s lifetime from initial conception through to withdrawal of the product from the market.</a:t>
            </a:r>
          </a:p>
          <a:p>
            <a:r>
              <a:rPr lang="en-US" sz="2400" dirty="0"/>
              <a:t>Product managers must look outward to customers and potential customers rather than focus on the software being developed</a:t>
            </a:r>
          </a:p>
        </p:txBody>
      </p:sp>
      <p:sp>
        <p:nvSpPr>
          <p:cNvPr id="4" name="Slide Number Placeholder 3">
            <a:extLst>
              <a:ext uri="{FF2B5EF4-FFF2-40B4-BE49-F238E27FC236}">
                <a16:creationId xmlns:a16="http://schemas.microsoft.com/office/drawing/2014/main" id="{6F7FB6D8-2813-5944-8588-185B1FD649CF}"/>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70B29B90-477E-9443-84D1-6DED83D2C4ED}"/>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06624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030924"/>
          </a:xfrm>
        </p:spPr>
        <p:txBody>
          <a:bodyPr/>
          <a:lstStyle/>
          <a:p>
            <a:r>
              <a:rPr lang="en-US" dirty="0">
                <a:solidFill>
                  <a:schemeClr val="tx2"/>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183043"/>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4618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5311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3377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2177318" y="1730395"/>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2177318" y="1730395"/>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2177318" y="1730395"/>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3690894" y="908720"/>
            <a:ext cx="1961226" cy="1743869"/>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1703858" y="4718016"/>
            <a:ext cx="1961226" cy="1743869"/>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5652120" y="4797152"/>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23528147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613C-109F-C54B-B731-5B15F0D964C3}"/>
              </a:ext>
            </a:extLst>
          </p:cNvPr>
          <p:cNvSpPr>
            <a:spLocks noGrp="1"/>
          </p:cNvSpPr>
          <p:nvPr>
            <p:ph type="title"/>
          </p:nvPr>
        </p:nvSpPr>
        <p:spPr/>
        <p:txBody>
          <a:bodyPr/>
          <a:lstStyle/>
          <a:p>
            <a:r>
              <a:rPr lang="en-US" dirty="0">
                <a:solidFill>
                  <a:schemeClr val="tx2"/>
                </a:solidFill>
              </a:rPr>
              <a:t>Product management concerns</a:t>
            </a:r>
          </a:p>
        </p:txBody>
      </p:sp>
      <p:sp>
        <p:nvSpPr>
          <p:cNvPr id="3" name="Content Placeholder 2">
            <a:extLst>
              <a:ext uri="{FF2B5EF4-FFF2-40B4-BE49-F238E27FC236}">
                <a16:creationId xmlns:a16="http://schemas.microsoft.com/office/drawing/2014/main" id="{6471D126-7CA2-8B4B-9382-FA545C86C1A6}"/>
              </a:ext>
            </a:extLst>
          </p:cNvPr>
          <p:cNvSpPr>
            <a:spLocks noGrp="1"/>
          </p:cNvSpPr>
          <p:nvPr>
            <p:ph idx="1"/>
          </p:nvPr>
        </p:nvSpPr>
        <p:spPr>
          <a:xfrm>
            <a:off x="457200" y="1417638"/>
            <a:ext cx="8229600" cy="5251722"/>
          </a:xfrm>
        </p:spPr>
        <p:txBody>
          <a:bodyPr/>
          <a:lstStyle/>
          <a:p>
            <a:r>
              <a:rPr lang="en-US" sz="2800" dirty="0">
                <a:solidFill>
                  <a:srgbClr val="FF0000"/>
                </a:solidFill>
              </a:rPr>
              <a:t>Business needs</a:t>
            </a:r>
          </a:p>
          <a:p>
            <a:pPr lvl="1"/>
            <a:r>
              <a:rPr lang="en-US" sz="2400" dirty="0"/>
              <a:t>PMs have to ensure that the software being developed meets the business goals of the software development company.</a:t>
            </a:r>
          </a:p>
          <a:p>
            <a:r>
              <a:rPr lang="en-US" sz="2800" dirty="0">
                <a:solidFill>
                  <a:srgbClr val="FF0000"/>
                </a:solidFill>
              </a:rPr>
              <a:t>Technology constraints</a:t>
            </a:r>
          </a:p>
          <a:p>
            <a:pPr lvl="1"/>
            <a:r>
              <a:rPr lang="en-US" sz="2400" dirty="0"/>
              <a:t>PMs must make developers aware of technology issues that are important to customers.</a:t>
            </a:r>
          </a:p>
          <a:p>
            <a:r>
              <a:rPr lang="en-US" sz="2800" dirty="0">
                <a:solidFill>
                  <a:srgbClr val="FF0000"/>
                </a:solidFill>
              </a:rPr>
              <a:t>Customer experience</a:t>
            </a:r>
          </a:p>
          <a:p>
            <a:pPr lvl="1"/>
            <a:r>
              <a:rPr lang="en-US" sz="2400" dirty="0"/>
              <a:t>PMs should be in regular contact with customers and potential customers to understand what they are looking for in a product, the types of users and their backgrounds and the ways that the product may be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30FF96D-972F-714E-BA40-7FF4C32901DB}"/>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1FE5BEA2-845B-FD4E-A044-837BF4E4220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183058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489450" y="0"/>
            <a:ext cx="8229600" cy="1391588"/>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3637916" y="3095358"/>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4612573"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971600"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3637165" y="1517236"/>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Product </a:t>
            </a:r>
            <a:br>
              <a:rPr lang="en-US" sz="2200" dirty="0">
                <a:latin typeface="+mn-lt"/>
                <a:ea typeface="+mn-ea"/>
              </a:rPr>
            </a:br>
            <a:r>
              <a:rPr lang="en-US" sz="2200" dirty="0">
                <a:latin typeface="+mn-lt"/>
                <a:ea typeface="+mn-ea"/>
              </a:rPr>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1003642"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Acceptance </a:t>
            </a:r>
            <a:br>
              <a:rPr lang="en-US" sz="2200" dirty="0">
                <a:latin typeface="+mn-lt"/>
                <a:ea typeface="+mn-ea"/>
              </a:rPr>
            </a:br>
            <a:r>
              <a:rPr lang="en-US" sz="2200" dirty="0">
                <a:latin typeface="+mn-lt"/>
                <a:ea typeface="+mn-ea"/>
              </a:rPr>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3714828" y="5368713"/>
            <a:ext cx="1807402" cy="1157183"/>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a:t>
            </a:r>
            <a:br>
              <a:rPr lang="en-US" sz="2200" dirty="0">
                <a:latin typeface="+mn-lt"/>
                <a:ea typeface="+mn-ea"/>
              </a:rPr>
            </a:br>
            <a:r>
              <a:rPr lang="en-US" sz="2200" dirty="0">
                <a:latin typeface="+mn-lt"/>
                <a:ea typeface="+mn-ea"/>
              </a:rPr>
              <a:t>interface </a:t>
            </a:r>
            <a:br>
              <a:rPr lang="en-US" sz="2200" dirty="0">
                <a:latin typeface="+mn-lt"/>
                <a:ea typeface="+mn-ea"/>
              </a:rPr>
            </a:br>
            <a:r>
              <a:rPr lang="en-US" sz="2200" dirty="0">
                <a:latin typeface="+mn-lt"/>
                <a:ea typeface="+mn-ea"/>
              </a:rPr>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6209671" y="4365104"/>
            <a:ext cx="1962729" cy="1017670"/>
          </a:xfrm>
          <a:prstGeom prst="roundRect">
            <a:avLst>
              <a:gd name="adj" fmla="val 7883"/>
            </a:avLst>
          </a:prstGeom>
          <a:solidFill>
            <a:schemeClr val="tx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Customer </a:t>
            </a:r>
            <a:br>
              <a:rPr lang="en-US" sz="2200" dirty="0">
                <a:latin typeface="+mn-lt"/>
                <a:ea typeface="+mn-ea"/>
              </a:rPr>
            </a:br>
            <a:r>
              <a:rPr lang="en-US" sz="2200" dirty="0">
                <a:latin typeface="+mn-lt"/>
                <a:ea typeface="+mn-ea"/>
              </a:rPr>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6209671" y="2564904"/>
            <a:ext cx="1962729" cy="101767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latin typeface="+mn-lt"/>
                <a:ea typeface="+mn-ea"/>
              </a:rPr>
              <a:t>User stories </a:t>
            </a:r>
            <a:br>
              <a:rPr lang="en-US" sz="2200" dirty="0">
                <a:latin typeface="+mn-lt"/>
                <a:ea typeface="+mn-ea"/>
              </a:rPr>
            </a:br>
            <a:r>
              <a:rPr lang="en-US" sz="2200" dirty="0">
                <a:latin typeface="+mn-lt"/>
                <a:ea typeface="+mn-ea"/>
              </a:rPr>
              <a:t> and </a:t>
            </a:r>
            <a:br>
              <a:rPr lang="en-US" sz="2200" dirty="0">
                <a:latin typeface="+mn-lt"/>
                <a:ea typeface="+mn-ea"/>
              </a:rPr>
            </a:br>
            <a:r>
              <a:rPr lang="en-US" sz="2200" dirty="0">
                <a:latin typeface="+mn-lt"/>
                <a:ea typeface="+mn-ea"/>
              </a:rPr>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4600660"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2934329" y="3073739"/>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2966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5311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5311927" y="3073739"/>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2949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457200" y="116632"/>
            <a:ext cx="8229600" cy="1143000"/>
          </a:xfrm>
        </p:spPr>
        <p:txBody>
          <a:bodyPr/>
          <a:lstStyle/>
          <a:p>
            <a:r>
              <a:rPr lang="en-US" dirty="0">
                <a:solidFill>
                  <a:schemeClr val="tx2"/>
                </a:solidFill>
              </a:rPr>
              <a:t>Technical interactions of </a:t>
            </a:r>
            <a:br>
              <a:rPr lang="en-US" dirty="0">
                <a:solidFill>
                  <a:schemeClr val="tx2"/>
                </a:solidFill>
              </a:rPr>
            </a:br>
            <a:r>
              <a:rPr lang="en-US" dirty="0">
                <a:solidFill>
                  <a:schemeClr val="tx2"/>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457200" y="1556792"/>
            <a:ext cx="8229600" cy="4824536"/>
          </a:xfrm>
        </p:spPr>
        <p:txBody>
          <a:bodyPr/>
          <a:lstStyle/>
          <a:p>
            <a:r>
              <a:rPr lang="en-US" dirty="0">
                <a:solidFill>
                  <a:srgbClr val="FF0000"/>
                </a:solidFill>
              </a:rPr>
              <a:t>Product vision management</a:t>
            </a:r>
          </a:p>
          <a:p>
            <a:pPr lvl="1"/>
            <a:r>
              <a:rPr lang="en-US" dirty="0"/>
              <a:t>The product manager may be responsible for helping with the development of the product vision. </a:t>
            </a:r>
          </a:p>
          <a:p>
            <a:pPr lvl="1"/>
            <a:r>
              <a:rPr lang="en-US" dirty="0"/>
              <a:t>The should always be responsible for managing the vision, which involves assessing and evaluating proposed changes against the product vision. </a:t>
            </a:r>
          </a:p>
          <a:p>
            <a:pPr lvl="1"/>
            <a:r>
              <a:rPr lang="en-US" dirty="0"/>
              <a:t>They should ensure that there is no ‘vision drift’</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611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847876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17383</TotalTime>
  <Words>8348</Words>
  <Application>Microsoft Macintosh PowerPoint</Application>
  <PresentationFormat>On-screen Show (4:3)</PresentationFormat>
  <Paragraphs>1372</Paragraphs>
  <Slides>133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133</vt:i4>
      </vt:variant>
    </vt:vector>
  </HeadingPairs>
  <TitlesOfParts>
    <vt:vector size="138" baseType="lpstr">
      <vt:lpstr>DFKai-SB</vt:lpstr>
      <vt:lpstr>DFKai-SB</vt:lpstr>
      <vt:lpstr>Arial</vt:lpstr>
      <vt:lpstr>Calibri</vt:lpstr>
      <vt:lpstr>Office 佈景主題</vt:lpstr>
      <vt:lpstr>軟體工程 (Software Engineering)</vt:lpstr>
      <vt:lpstr>PowerPoint Presentation</vt:lpstr>
      <vt:lpstr>PowerPoint Presentation</vt:lpstr>
      <vt:lpstr>PowerPoint Presentation</vt:lpstr>
      <vt:lpstr>Ian Sommerville (2019),  Engineering Software Products:  An Introduction to Modern Software Engineering,  Pearson.</vt:lpstr>
      <vt:lpstr>Ian Sommerville (2015),  Software Engineering,  10th Edition, Pearson.</vt:lpstr>
      <vt:lpstr>Titus Winters, Tom Manshreck, and Hyrum Wright (2020),  Software Engineering at Google:  Lessons Learned from Programming Over Time,  O'Reilly Media.</vt:lpstr>
      <vt:lpstr>Project Management Institute (2017), Agile Practice Guide PMI</vt:lpstr>
      <vt:lpstr>Project Management Institute (2021), A Guide to the  Project Management Body of Knowledge (PMBOK Guide) –  Seventh Edition and The Standard for Project Management</vt:lpstr>
      <vt:lpstr>Software  Engineering</vt:lpstr>
      <vt:lpstr>Software Engineering  and  Project Management</vt:lpstr>
      <vt:lpstr>Information Management    Management  Information Systems (MIS)  Information Systems</vt:lpstr>
      <vt:lpstr>Information Management (MIS) Information Systems</vt:lpstr>
      <vt:lpstr>Fundamental MIS Concepts</vt:lpstr>
      <vt:lpstr>Project-based software engineering</vt:lpstr>
      <vt:lpstr>Project-based software engineering</vt:lpstr>
      <vt:lpstr>Product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Marketing</vt:lpstr>
      <vt:lpstr>Marketing</vt:lpstr>
      <vt:lpstr>Marketing</vt:lpstr>
      <vt:lpstr>Marketing Management</vt:lpstr>
      <vt:lpstr>Marketing Management</vt:lpstr>
      <vt:lpstr>Marketing Management</vt:lpstr>
      <vt:lpstr>Software  Engineering</vt:lpstr>
      <vt:lpstr>Software Engineering  and  Project Management</vt:lpstr>
      <vt:lpstr>Software Engineering </vt:lpstr>
      <vt:lpstr>What is software?</vt:lpstr>
      <vt:lpstr>What are the attributes of good software?</vt:lpstr>
      <vt:lpstr>What is software engineering?</vt:lpstr>
      <vt:lpstr>What are the fundamental software engineering activities?</vt:lpstr>
      <vt:lpstr>What is the difference between software engineering and computer science?</vt:lpstr>
      <vt:lpstr>What are the best software engineering techniques and methods?</vt:lpstr>
      <vt:lpstr>What are the costs of software engineering?</vt:lpstr>
      <vt:lpstr>Information Management    Management  Information Systems (MIS)  Information Systems</vt:lpstr>
      <vt:lpstr>Information Management (MIS) Information Systems</vt:lpstr>
      <vt:lpstr>Fundamental MIS Concepts</vt:lpstr>
      <vt:lpstr>Software products</vt:lpstr>
      <vt:lpstr>Software product engineering </vt:lpstr>
      <vt:lpstr>Software projects</vt:lpstr>
      <vt:lpstr>Project</vt:lpstr>
      <vt:lpstr>Project Management Body of Knowledge (PMBOK Guide) PMBOK v6 vs. PMBOK v7</vt:lpstr>
      <vt:lpstr>Project Management Knowledge Areas (PMBOK v6)</vt:lpstr>
      <vt:lpstr>Project Management Process Groups (PMBOK v6)</vt:lpstr>
      <vt:lpstr>Project Management 12 Principles (PMBOK v7)</vt:lpstr>
      <vt:lpstr>Project Management  8 Project Performance Domains (PMBOK v7)</vt:lpstr>
      <vt:lpstr>Project-based software engineering</vt:lpstr>
      <vt:lpstr>Project-based software engineering</vt:lpstr>
      <vt:lpstr>Product software engineering</vt:lpstr>
      <vt:lpstr>Product software engineering</vt:lpstr>
      <vt:lpstr>Software product line</vt:lpstr>
      <vt:lpstr>Platform</vt:lpstr>
      <vt:lpstr>Software execution models</vt:lpstr>
      <vt:lpstr>Software execution models</vt:lpstr>
      <vt:lpstr>Comparable  software development</vt:lpstr>
      <vt:lpstr>The product vision</vt:lpstr>
      <vt:lpstr>Moore’s vision template</vt:lpstr>
      <vt:lpstr>Vision template example</vt:lpstr>
      <vt:lpstr>Information sources for developing a product vision</vt:lpstr>
      <vt:lpstr>Information sources for developing a product vision</vt:lpstr>
      <vt:lpstr>Information sources for developing a product vision</vt:lpstr>
      <vt:lpstr>Information sources for developing a product vision</vt:lpstr>
      <vt:lpstr>Information sources for developing a product vision</vt:lpstr>
      <vt:lpstr>A vision statement for  the iLearn system</vt:lpstr>
      <vt:lpstr>The Essence of  Strategic Marketing (STP)</vt:lpstr>
      <vt:lpstr>Customer Value</vt:lpstr>
      <vt:lpstr>Value</vt:lpstr>
      <vt:lpstr>Value</vt:lpstr>
      <vt:lpstr>Customer Perceived Value</vt:lpstr>
      <vt:lpstr>Business Model</vt:lpstr>
      <vt:lpstr>Software product management</vt:lpstr>
      <vt:lpstr>Product management concerns</vt:lpstr>
      <vt:lpstr>Product management concerns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Product prototyping</vt:lpstr>
      <vt:lpstr>Product prototyping</vt:lpstr>
      <vt:lpstr>Product prototyping</vt:lpstr>
      <vt:lpstr>Two-stage prototyping</vt:lpstr>
      <vt:lpstr>Two-stage prototyping</vt:lpstr>
      <vt:lpstr>Software process models</vt:lpstr>
      <vt:lpstr>Software Development Life Cycle (SDLC) The waterfall model</vt:lpstr>
      <vt:lpstr>Incremental development</vt:lpstr>
      <vt:lpstr>Reuse-oriented  software engineering</vt:lpstr>
      <vt:lpstr>Prototype development</vt:lpstr>
      <vt:lpstr>Incremental delivery</vt:lpstr>
      <vt:lpstr>The process improvement model</vt:lpstr>
      <vt:lpstr>Capability maturity levels</vt:lpstr>
      <vt:lpstr>Plan-based and Agile development</vt:lpstr>
      <vt:lpstr>Uncertainty and Complexity Model Inspired by the Stacey Complexity Model</vt:lpstr>
      <vt:lpstr>Characteristics of  Four Categories of Life Cycles</vt:lpstr>
      <vt:lpstr>The Continuum of Life Cycles</vt:lpstr>
      <vt:lpstr>Predictive Life Cycle</vt:lpstr>
      <vt:lpstr>Iterative Life Cycle</vt:lpstr>
      <vt:lpstr>A Life Cycle of  Varying-Sized Increments</vt:lpstr>
      <vt:lpstr>Iteration-Based and Flow-Based Agile Life Cycles</vt:lpstr>
      <vt:lpstr>Summary</vt:lpstr>
      <vt:lpstr>Summary</vt:lpstr>
      <vt:lpstr>Summary</vt:lpstr>
      <vt:lpstr>Summary</vt:lpstr>
      <vt:lpstr>Summary</vt:lpstr>
      <vt:lpstr>Summary</vt:lpstr>
      <vt:lpstr>References</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軟體工程 (Software Engineering)</dc:title>
  <dc:subject/>
  <dc:creator>myday</dc:creator>
  <cp:keywords>軟體工程, Software Engineering</cp:keywords>
  <dc:description>軟體工程 (Software Engineering)</dc:description>
  <cp:lastModifiedBy>imyday@gmail.com</cp:lastModifiedBy>
  <cp:revision>1018</cp:revision>
  <cp:lastPrinted>2020-09-14T23:32:07Z</cp:lastPrinted>
  <dcterms:created xsi:type="dcterms:W3CDTF">2011-02-14T23:24:00Z</dcterms:created>
  <dcterms:modified xsi:type="dcterms:W3CDTF">2021-09-30T08:37:30Z</dcterms:modified>
  <cp:category/>
</cp:coreProperties>
</file>