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3"/>
  </p:notesMasterIdLst>
  <p:sldIdLst>
    <p:sldId id="3462" r:id="rId2"/>
    <p:sldId id="3806" r:id="rId3"/>
    <p:sldId id="3814" r:id="rId4"/>
    <p:sldId id="3815" r:id="rId5"/>
    <p:sldId id="3711" r:id="rId6"/>
    <p:sldId id="3680" r:id="rId7"/>
    <p:sldId id="819" r:id="rId8"/>
    <p:sldId id="823" r:id="rId9"/>
    <p:sldId id="3013" r:id="rId10"/>
    <p:sldId id="3014" r:id="rId11"/>
    <p:sldId id="3017" r:id="rId12"/>
    <p:sldId id="3019" r:id="rId13"/>
    <p:sldId id="3018" r:id="rId14"/>
    <p:sldId id="3065" r:id="rId15"/>
    <p:sldId id="3084" r:id="rId16"/>
    <p:sldId id="3094" r:id="rId17"/>
    <p:sldId id="3090" r:id="rId18"/>
    <p:sldId id="3091" r:id="rId19"/>
    <p:sldId id="3092" r:id="rId20"/>
    <p:sldId id="3093" r:id="rId21"/>
    <p:sldId id="3146" r:id="rId22"/>
    <p:sldId id="3827" r:id="rId23"/>
    <p:sldId id="3828" r:id="rId24"/>
    <p:sldId id="3314" r:id="rId25"/>
    <p:sldId id="3417" r:id="rId26"/>
    <p:sldId id="3416" r:id="rId27"/>
    <p:sldId id="3478" r:id="rId28"/>
    <p:sldId id="3595" r:id="rId29"/>
    <p:sldId id="3607" r:id="rId30"/>
    <p:sldId id="3606" r:id="rId31"/>
    <p:sldId id="3673" r:id="rId32"/>
    <p:sldId id="3674" r:id="rId33"/>
    <p:sldId id="3658" r:id="rId34"/>
    <p:sldId id="3663" r:id="rId35"/>
    <p:sldId id="3818" r:id="rId36"/>
    <p:sldId id="3186" r:id="rId37"/>
    <p:sldId id="3187" r:id="rId38"/>
    <p:sldId id="3188" r:id="rId39"/>
    <p:sldId id="3189" r:id="rId40"/>
    <p:sldId id="3190" r:id="rId41"/>
    <p:sldId id="3191" r:id="rId42"/>
    <p:sldId id="3192" r:id="rId43"/>
    <p:sldId id="3211" r:id="rId44"/>
    <p:sldId id="3193" r:id="rId45"/>
    <p:sldId id="3195" r:id="rId46"/>
    <p:sldId id="3212" r:id="rId47"/>
    <p:sldId id="3194" r:id="rId48"/>
    <p:sldId id="3196" r:id="rId49"/>
    <p:sldId id="3197" r:id="rId50"/>
    <p:sldId id="3819" r:id="rId51"/>
    <p:sldId id="3820" r:id="rId52"/>
    <p:sldId id="3213" r:id="rId53"/>
    <p:sldId id="3821" r:id="rId54"/>
    <p:sldId id="3198" r:id="rId55"/>
    <p:sldId id="3199" r:id="rId56"/>
    <p:sldId id="3200" r:id="rId57"/>
    <p:sldId id="3214" r:id="rId58"/>
    <p:sldId id="3201" r:id="rId59"/>
    <p:sldId id="3202" r:id="rId60"/>
    <p:sldId id="3203" r:id="rId61"/>
    <p:sldId id="3204" r:id="rId62"/>
    <p:sldId id="3205" r:id="rId63"/>
    <p:sldId id="3206" r:id="rId64"/>
    <p:sldId id="3207" r:id="rId65"/>
    <p:sldId id="3208" r:id="rId66"/>
    <p:sldId id="3209" r:id="rId67"/>
    <p:sldId id="420" r:id="rId68"/>
    <p:sldId id="421" r:id="rId69"/>
    <p:sldId id="3825" r:id="rId70"/>
    <p:sldId id="3215" r:id="rId71"/>
    <p:sldId id="3826" r:id="rId72"/>
    <p:sldId id="3217" r:id="rId73"/>
    <p:sldId id="3822" r:id="rId74"/>
    <p:sldId id="3823" r:id="rId75"/>
    <p:sldId id="3824" r:id="rId76"/>
    <p:sldId id="3218" r:id="rId77"/>
    <p:sldId id="3229" r:id="rId78"/>
    <p:sldId id="3230" r:id="rId79"/>
    <p:sldId id="3231" r:id="rId80"/>
    <p:sldId id="3232" r:id="rId81"/>
    <p:sldId id="3025" r:id="rId8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6FF"/>
    <a:srgbClr val="D883FF"/>
    <a:srgbClr val="AF52DE"/>
    <a:srgbClr val="ED7D31"/>
    <a:srgbClr val="FF8AD8"/>
    <a:srgbClr val="FFD579"/>
    <a:srgbClr val="28CD41"/>
    <a:srgbClr val="76D6FF"/>
    <a:srgbClr val="A9D18E"/>
    <a:srgbClr val="FF2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45"/>
    <p:restoredTop sz="93930"/>
  </p:normalViewPr>
  <p:slideViewPr>
    <p:cSldViewPr snapToGrid="0" snapToObjects="1">
      <p:cViewPr varScale="1">
        <p:scale>
          <a:sx n="93" d="100"/>
          <a:sy n="93" d="100"/>
        </p:scale>
        <p:origin x="208"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5A3957-4C3A-0949-A668-E5B432EFB7B5}" type="datetimeFigureOut">
              <a:rPr lang="en-US" smtClean="0"/>
              <a:t>3/29/22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13BE1D-9CA5-194E-A79F-6FE8485E6EFE}" type="slidenum">
              <a:rPr lang="en-US" smtClean="0"/>
              <a:t>‹#›</a:t>
            </a:fld>
            <a:endParaRPr lang="en-US"/>
          </a:p>
        </p:txBody>
      </p:sp>
    </p:spTree>
    <p:extLst>
      <p:ext uri="{BB962C8B-B14F-4D97-AF65-F5344CB8AC3E}">
        <p14:creationId xmlns:p14="http://schemas.microsoft.com/office/powerpoint/2010/main" val="3401165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DCC4B-04C0-E345-9135-AF2AAC1F6D59}"/>
              </a:ext>
            </a:extLst>
          </p:cNvPr>
          <p:cNvSpPr>
            <a:spLocks noGrp="1"/>
          </p:cNvSpPr>
          <p:nvPr>
            <p:ph type="ctrTitle"/>
          </p:nvPr>
        </p:nvSpPr>
        <p:spPr>
          <a:xfrm>
            <a:off x="1524000" y="1122363"/>
            <a:ext cx="9144000" cy="2387600"/>
          </a:xfrm>
        </p:spPr>
        <p:txBody>
          <a:bodyPr anchor="b"/>
          <a:lstStyle>
            <a:lvl1pPr algn="ctr">
              <a:defRPr sz="6000">
                <a:solidFill>
                  <a:schemeClr val="accent1">
                    <a:lumMod val="75000"/>
                  </a:schemeClr>
                </a:solidFill>
              </a:defRPr>
            </a:lvl1pPr>
          </a:lstStyle>
          <a:p>
            <a:r>
              <a:rPr lang="en-US" dirty="0"/>
              <a:t>Click to edit Master title style</a:t>
            </a:r>
          </a:p>
        </p:txBody>
      </p:sp>
      <p:sp>
        <p:nvSpPr>
          <p:cNvPr id="3" name="Subtitle 2">
            <a:extLst>
              <a:ext uri="{FF2B5EF4-FFF2-40B4-BE49-F238E27FC236}">
                <a16:creationId xmlns:a16="http://schemas.microsoft.com/office/drawing/2014/main" id="{8B97307F-E82F-6C41-94D7-0B918F0307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3F9956-9324-FB4E-AEF2-D9D738D02FDE}"/>
              </a:ext>
            </a:extLst>
          </p:cNvPr>
          <p:cNvSpPr>
            <a:spLocks noGrp="1"/>
          </p:cNvSpPr>
          <p:nvPr>
            <p:ph type="dt" sz="half" idx="10"/>
          </p:nvPr>
        </p:nvSpPr>
        <p:spPr/>
        <p:txBody>
          <a:bodyPr/>
          <a:lstStyle/>
          <a:p>
            <a:fld id="{16CB3FA3-22CF-D24E-9257-B4BAD3401880}" type="datetime1">
              <a:rPr lang="en-US" smtClean="0"/>
              <a:t>3/29/22</a:t>
            </a:fld>
            <a:endParaRPr lang="en-US"/>
          </a:p>
        </p:txBody>
      </p:sp>
      <p:sp>
        <p:nvSpPr>
          <p:cNvPr id="5" name="Footer Placeholder 4">
            <a:extLst>
              <a:ext uri="{FF2B5EF4-FFF2-40B4-BE49-F238E27FC236}">
                <a16:creationId xmlns:a16="http://schemas.microsoft.com/office/drawing/2014/main" id="{B672AD58-8C94-5746-A2CF-4E8B65CDE4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2A6D2F-B142-C34E-B53B-8319FC5621D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03496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46172-8336-0A40-B4C3-4D8A5C93F4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E20883-F177-154D-8E05-CA7696CC36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D4DA9-1F29-B84E-80DC-389667922023}"/>
              </a:ext>
            </a:extLst>
          </p:cNvPr>
          <p:cNvSpPr>
            <a:spLocks noGrp="1"/>
          </p:cNvSpPr>
          <p:nvPr>
            <p:ph type="dt" sz="half" idx="10"/>
          </p:nvPr>
        </p:nvSpPr>
        <p:spPr/>
        <p:txBody>
          <a:bodyPr/>
          <a:lstStyle/>
          <a:p>
            <a:fld id="{AB039A0E-6D67-224D-9CFD-01A351FD6A9C}" type="datetime1">
              <a:rPr lang="en-US" smtClean="0"/>
              <a:t>3/29/22</a:t>
            </a:fld>
            <a:endParaRPr lang="en-US"/>
          </a:p>
        </p:txBody>
      </p:sp>
      <p:sp>
        <p:nvSpPr>
          <p:cNvPr id="5" name="Footer Placeholder 4">
            <a:extLst>
              <a:ext uri="{FF2B5EF4-FFF2-40B4-BE49-F238E27FC236}">
                <a16:creationId xmlns:a16="http://schemas.microsoft.com/office/drawing/2014/main" id="{4705BD03-736F-184E-8D7C-026EFBAE6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FAE6B7-5864-5F49-A039-0A08BCD1253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461193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38E1BA-4517-8F4C-BECF-2D4D4F9475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935B11-57DD-6647-A778-87C8BED79BD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55C4B8-A561-E841-8C61-AA17720C8D40}"/>
              </a:ext>
            </a:extLst>
          </p:cNvPr>
          <p:cNvSpPr>
            <a:spLocks noGrp="1"/>
          </p:cNvSpPr>
          <p:nvPr>
            <p:ph type="dt" sz="half" idx="10"/>
          </p:nvPr>
        </p:nvSpPr>
        <p:spPr/>
        <p:txBody>
          <a:bodyPr/>
          <a:lstStyle/>
          <a:p>
            <a:fld id="{C11E26E0-5B06-6D4B-BE9C-55EAEC63A6AC}" type="datetime1">
              <a:rPr lang="en-US" smtClean="0"/>
              <a:t>3/29/22</a:t>
            </a:fld>
            <a:endParaRPr lang="en-US"/>
          </a:p>
        </p:txBody>
      </p:sp>
      <p:sp>
        <p:nvSpPr>
          <p:cNvPr id="5" name="Footer Placeholder 4">
            <a:extLst>
              <a:ext uri="{FF2B5EF4-FFF2-40B4-BE49-F238E27FC236}">
                <a16:creationId xmlns:a16="http://schemas.microsoft.com/office/drawing/2014/main" id="{85337148-7E46-1642-856B-2C5035058E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149ADD-0B1A-2C4D-963C-BCAD6CA8EDD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82296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BE4ED-5B09-6A4A-B804-3F95E7CDB23A}"/>
              </a:ext>
            </a:extLst>
          </p:cNvPr>
          <p:cNvSpPr>
            <a:spLocks noGrp="1"/>
          </p:cNvSpPr>
          <p:nvPr>
            <p:ph type="title"/>
          </p:nvPr>
        </p:nvSpPr>
        <p:spPr>
          <a:xfrm>
            <a:off x="534389" y="135104"/>
            <a:ext cx="11222181" cy="1325563"/>
          </a:xfrm>
        </p:spPr>
        <p:txBody>
          <a:bodyPr>
            <a:normAutofit/>
          </a:bodyPr>
          <a:lstStyle>
            <a:lvl1pPr algn="ctr">
              <a:lnSpc>
                <a:spcPct val="100000"/>
              </a:lnSpc>
              <a:defRPr sz="4800" b="1">
                <a:solidFill>
                  <a:schemeClr val="accent1">
                    <a:lumMod val="75000"/>
                  </a:schemeClr>
                </a:solidFill>
                <a:latin typeface="Calibri" panose="020F0502020204030204" pitchFamily="34" charset="0"/>
                <a:ea typeface="HEITI TC MEDIUM" pitchFamily="2" charset="-128"/>
                <a:cs typeface="Calibri" panose="020F050202020403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BC68D9A-CD57-CE49-8834-30E3992BCD9F}"/>
              </a:ext>
            </a:extLst>
          </p:cNvPr>
          <p:cNvSpPr>
            <a:spLocks noGrp="1"/>
          </p:cNvSpPr>
          <p:nvPr>
            <p:ph idx="1"/>
          </p:nvPr>
        </p:nvSpPr>
        <p:spPr>
          <a:xfrm>
            <a:off x="534389" y="1615044"/>
            <a:ext cx="11222181" cy="4738255"/>
          </a:xfrm>
        </p:spPr>
        <p:txBody>
          <a:bodyPr/>
          <a:lstStyle>
            <a:lvl1pPr>
              <a:lnSpc>
                <a:spcPct val="100000"/>
              </a:lnSpc>
              <a:spcBef>
                <a:spcPts val="0"/>
              </a:spcBef>
              <a:spcAft>
                <a:spcPts val="1200"/>
              </a:spcAft>
              <a:defRPr sz="3200">
                <a:latin typeface="Calibri" panose="020F0502020204030204" pitchFamily="34" charset="0"/>
                <a:ea typeface="Heiti TC Medium" pitchFamily="2" charset="-128"/>
                <a:cs typeface="Calibri" panose="020F0502020204030204" pitchFamily="34" charset="0"/>
              </a:defRPr>
            </a:lvl1pPr>
            <a:lvl2pPr>
              <a:lnSpc>
                <a:spcPct val="100000"/>
              </a:lnSpc>
              <a:spcBef>
                <a:spcPts val="0"/>
              </a:spcBef>
              <a:spcAft>
                <a:spcPts val="1200"/>
              </a:spcAft>
              <a:defRPr sz="2800">
                <a:latin typeface="Calibri" panose="020F0502020204030204" pitchFamily="34" charset="0"/>
                <a:ea typeface="Heiti TC Medium" pitchFamily="2" charset="-128"/>
                <a:cs typeface="Calibri" panose="020F0502020204030204" pitchFamily="34" charset="0"/>
              </a:defRPr>
            </a:lvl2pPr>
            <a:lvl3pPr>
              <a:lnSpc>
                <a:spcPct val="100000"/>
              </a:lnSpc>
              <a:spcBef>
                <a:spcPts val="0"/>
              </a:spcBef>
              <a:spcAft>
                <a:spcPts val="1200"/>
              </a:spcAft>
              <a:defRPr sz="2400">
                <a:latin typeface="Calibri" panose="020F0502020204030204" pitchFamily="34" charset="0"/>
                <a:ea typeface="Heiti TC Medium" pitchFamily="2" charset="-128"/>
                <a:cs typeface="Calibri" panose="020F0502020204030204" pitchFamily="34" charset="0"/>
              </a:defRPr>
            </a:lvl3pPr>
            <a:lvl4pPr>
              <a:lnSpc>
                <a:spcPct val="100000"/>
              </a:lnSpc>
              <a:spcBef>
                <a:spcPts val="0"/>
              </a:spcBef>
              <a:spcAft>
                <a:spcPts val="1200"/>
              </a:spcAft>
              <a:defRPr sz="2000">
                <a:latin typeface="Calibri" panose="020F0502020204030204" pitchFamily="34" charset="0"/>
                <a:ea typeface="Heiti TC Medium" pitchFamily="2" charset="-128"/>
                <a:cs typeface="Calibri" panose="020F0502020204030204" pitchFamily="34" charset="0"/>
              </a:defRPr>
            </a:lvl4pPr>
            <a:lvl5pPr>
              <a:lnSpc>
                <a:spcPct val="100000"/>
              </a:lnSpc>
              <a:spcBef>
                <a:spcPts val="0"/>
              </a:spcBef>
              <a:spcAft>
                <a:spcPts val="1200"/>
              </a:spcAft>
              <a:defRPr>
                <a:latin typeface="Calibri" panose="020F0502020204030204" pitchFamily="34" charset="0"/>
                <a:ea typeface="Heiti TC Medium" pitchFamily="2" charset="-128"/>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18</a:t>
            </a:r>
          </a:p>
        </p:txBody>
      </p:sp>
      <p:sp>
        <p:nvSpPr>
          <p:cNvPr id="4" name="Date Placeholder 3">
            <a:extLst>
              <a:ext uri="{FF2B5EF4-FFF2-40B4-BE49-F238E27FC236}">
                <a16:creationId xmlns:a16="http://schemas.microsoft.com/office/drawing/2014/main" id="{47C9C6CC-B570-4F45-86AC-540D1BEBC145}"/>
              </a:ext>
            </a:extLst>
          </p:cNvPr>
          <p:cNvSpPr>
            <a:spLocks noGrp="1"/>
          </p:cNvSpPr>
          <p:nvPr>
            <p:ph type="dt" sz="half" idx="10"/>
          </p:nvPr>
        </p:nvSpPr>
        <p:spPr>
          <a:xfrm>
            <a:off x="74267" y="6460525"/>
            <a:ext cx="2743200" cy="365125"/>
          </a:xfrm>
        </p:spPr>
        <p:txBody>
          <a:bodyPr/>
          <a:lstStyle/>
          <a:p>
            <a:fld id="{3AF6F8BD-BCC6-7D43-A79E-885049D004FB}" type="datetime1">
              <a:rPr lang="en-US" smtClean="0"/>
              <a:t>3/29/22</a:t>
            </a:fld>
            <a:endParaRPr lang="en-US"/>
          </a:p>
        </p:txBody>
      </p:sp>
      <p:sp>
        <p:nvSpPr>
          <p:cNvPr id="5" name="Footer Placeholder 4">
            <a:extLst>
              <a:ext uri="{FF2B5EF4-FFF2-40B4-BE49-F238E27FC236}">
                <a16:creationId xmlns:a16="http://schemas.microsoft.com/office/drawing/2014/main" id="{8DD60589-8BB0-5240-B769-F0C1B0E4F398}"/>
              </a:ext>
            </a:extLst>
          </p:cNvPr>
          <p:cNvSpPr>
            <a:spLocks noGrp="1"/>
          </p:cNvSpPr>
          <p:nvPr>
            <p:ph type="ftr" sz="quarter" idx="11"/>
          </p:nvPr>
        </p:nvSpPr>
        <p:spPr>
          <a:xfrm>
            <a:off x="4038600" y="6472098"/>
            <a:ext cx="4114800" cy="365125"/>
          </a:xfrm>
        </p:spPr>
        <p:txBody>
          <a:bodyPr/>
          <a:lstStyle/>
          <a:p>
            <a:endParaRPr lang="en-US"/>
          </a:p>
        </p:txBody>
      </p:sp>
      <p:sp>
        <p:nvSpPr>
          <p:cNvPr id="6" name="Slide Number Placeholder 5">
            <a:extLst>
              <a:ext uri="{FF2B5EF4-FFF2-40B4-BE49-F238E27FC236}">
                <a16:creationId xmlns:a16="http://schemas.microsoft.com/office/drawing/2014/main" id="{0816F5F2-9431-DB42-A29F-B6D0844B88ED}"/>
              </a:ext>
            </a:extLst>
          </p:cNvPr>
          <p:cNvSpPr>
            <a:spLocks noGrp="1"/>
          </p:cNvSpPr>
          <p:nvPr>
            <p:ph type="sldNum" sz="quarter" idx="12"/>
          </p:nvPr>
        </p:nvSpPr>
        <p:spPr>
          <a:xfrm>
            <a:off x="11159797" y="6562244"/>
            <a:ext cx="960699" cy="239655"/>
          </a:xfrm>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3801064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A8BE4-B9DB-8B46-BE99-ED3CD20347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DFA206-4434-6C49-93D6-8FB3309A0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496590A-DE44-944F-A5EE-1F6F42A0698A}"/>
              </a:ext>
            </a:extLst>
          </p:cNvPr>
          <p:cNvSpPr>
            <a:spLocks noGrp="1"/>
          </p:cNvSpPr>
          <p:nvPr>
            <p:ph type="dt" sz="half" idx="10"/>
          </p:nvPr>
        </p:nvSpPr>
        <p:spPr/>
        <p:txBody>
          <a:bodyPr/>
          <a:lstStyle/>
          <a:p>
            <a:fld id="{162B91CB-B2E0-BC45-A47A-800ECE7C338D}" type="datetime1">
              <a:rPr lang="en-US" smtClean="0"/>
              <a:t>3/29/22</a:t>
            </a:fld>
            <a:endParaRPr lang="en-US"/>
          </a:p>
        </p:txBody>
      </p:sp>
      <p:sp>
        <p:nvSpPr>
          <p:cNvPr id="5" name="Footer Placeholder 4">
            <a:extLst>
              <a:ext uri="{FF2B5EF4-FFF2-40B4-BE49-F238E27FC236}">
                <a16:creationId xmlns:a16="http://schemas.microsoft.com/office/drawing/2014/main" id="{1BF59D8B-60E1-EF4B-98C5-B7F4C2B78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EB3723-86B1-B349-9F2F-09C62F85EF93}"/>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24835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65C9C-EC45-E046-A3D4-2894A3040F07}"/>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4A92FDE4-30E7-4649-822C-2D4099F6B022}"/>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FDCFADF-67B0-0644-8361-4420EA3D409F}"/>
              </a:ext>
            </a:extLst>
          </p:cNvPr>
          <p:cNvSpPr>
            <a:spLocks noGrp="1"/>
          </p:cNvSpPr>
          <p:nvPr>
            <p:ph sz="half" idx="2"/>
          </p:nvPr>
        </p:nvSpPr>
        <p:spPr>
          <a:xfrm>
            <a:off x="6172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FBDBED8-2B40-EA47-A7D2-0AA3D29F0666}"/>
              </a:ext>
            </a:extLst>
          </p:cNvPr>
          <p:cNvSpPr>
            <a:spLocks noGrp="1"/>
          </p:cNvSpPr>
          <p:nvPr>
            <p:ph type="dt" sz="half" idx="10"/>
          </p:nvPr>
        </p:nvSpPr>
        <p:spPr/>
        <p:txBody>
          <a:bodyPr/>
          <a:lstStyle/>
          <a:p>
            <a:fld id="{8FF5BBA4-D3DD-E64D-B22D-26AB1DAC96C8}" type="datetime1">
              <a:rPr lang="en-US" smtClean="0"/>
              <a:t>3/29/22</a:t>
            </a:fld>
            <a:endParaRPr lang="en-US"/>
          </a:p>
        </p:txBody>
      </p:sp>
      <p:sp>
        <p:nvSpPr>
          <p:cNvPr id="6" name="Footer Placeholder 5">
            <a:extLst>
              <a:ext uri="{FF2B5EF4-FFF2-40B4-BE49-F238E27FC236}">
                <a16:creationId xmlns:a16="http://schemas.microsoft.com/office/drawing/2014/main" id="{968B1922-CDFB-504A-97B2-40E4B4D8AC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CEE245-AF96-D849-A4E3-6D346AFC5212}"/>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79243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2ECE3-9FE9-2549-980A-462110ABE2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1AEA5C-9D0D-8540-A802-044357BA9A79}"/>
              </a:ext>
            </a:extLst>
          </p:cNvPr>
          <p:cNvSpPr>
            <a:spLocks noGrp="1"/>
          </p:cNvSpPr>
          <p:nvPr>
            <p:ph type="body" idx="1"/>
          </p:nvPr>
        </p:nvSpPr>
        <p:spPr>
          <a:xfrm>
            <a:off x="839788" y="1681163"/>
            <a:ext cx="5157787"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40E4DC00-D8DE-A24F-A23A-E81A91EDE3CC}"/>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7DFDA34-08D1-8B4A-A358-1EB1A2A082E2}"/>
              </a:ext>
            </a:extLst>
          </p:cNvPr>
          <p:cNvSpPr>
            <a:spLocks noGrp="1"/>
          </p:cNvSpPr>
          <p:nvPr>
            <p:ph type="body" sz="quarter" idx="3"/>
          </p:nvPr>
        </p:nvSpPr>
        <p:spPr>
          <a:xfrm>
            <a:off x="6172200" y="1681163"/>
            <a:ext cx="5183188" cy="823912"/>
          </a:xfrm>
        </p:spPr>
        <p:txBody>
          <a:bodyPr anchor="b">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29C2EC87-22D6-044E-A89A-063D1D3ED32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721565-F153-184B-8089-F20E5C8BE508}"/>
              </a:ext>
            </a:extLst>
          </p:cNvPr>
          <p:cNvSpPr>
            <a:spLocks noGrp="1"/>
          </p:cNvSpPr>
          <p:nvPr>
            <p:ph type="dt" sz="half" idx="10"/>
          </p:nvPr>
        </p:nvSpPr>
        <p:spPr/>
        <p:txBody>
          <a:bodyPr/>
          <a:lstStyle/>
          <a:p>
            <a:fld id="{0D08BD54-CFAB-9A4A-A893-D1FFE0B82A24}" type="datetime1">
              <a:rPr lang="en-US" smtClean="0"/>
              <a:t>3/29/22</a:t>
            </a:fld>
            <a:endParaRPr lang="en-US"/>
          </a:p>
        </p:txBody>
      </p:sp>
      <p:sp>
        <p:nvSpPr>
          <p:cNvPr id="8" name="Footer Placeholder 7">
            <a:extLst>
              <a:ext uri="{FF2B5EF4-FFF2-40B4-BE49-F238E27FC236}">
                <a16:creationId xmlns:a16="http://schemas.microsoft.com/office/drawing/2014/main" id="{F4E93DEC-A740-CB4B-9590-8DF2B976525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17F901-E097-5540-B08C-3E642445C74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2091006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EC7A-C47E-9946-9B90-160BDE67B7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48236E-5C25-094A-990A-B390F559EE28}"/>
              </a:ext>
            </a:extLst>
          </p:cNvPr>
          <p:cNvSpPr>
            <a:spLocks noGrp="1"/>
          </p:cNvSpPr>
          <p:nvPr>
            <p:ph type="dt" sz="half" idx="10"/>
          </p:nvPr>
        </p:nvSpPr>
        <p:spPr/>
        <p:txBody>
          <a:bodyPr/>
          <a:lstStyle/>
          <a:p>
            <a:fld id="{F87865FB-1085-8649-9C39-7DD624120DB2}" type="datetime1">
              <a:rPr lang="en-US" smtClean="0"/>
              <a:t>3/29/22</a:t>
            </a:fld>
            <a:endParaRPr lang="en-US"/>
          </a:p>
        </p:txBody>
      </p:sp>
      <p:sp>
        <p:nvSpPr>
          <p:cNvPr id="4" name="Footer Placeholder 3">
            <a:extLst>
              <a:ext uri="{FF2B5EF4-FFF2-40B4-BE49-F238E27FC236}">
                <a16:creationId xmlns:a16="http://schemas.microsoft.com/office/drawing/2014/main" id="{7DFB224D-7B77-F246-86B4-B234C2E94B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81347A5-4489-DF44-9AA3-B64959E2CC3D}"/>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166330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D6F886-4BA7-0040-8ACE-5C7FAE557022}"/>
              </a:ext>
            </a:extLst>
          </p:cNvPr>
          <p:cNvSpPr>
            <a:spLocks noGrp="1"/>
          </p:cNvSpPr>
          <p:nvPr>
            <p:ph type="dt" sz="half" idx="10"/>
          </p:nvPr>
        </p:nvSpPr>
        <p:spPr/>
        <p:txBody>
          <a:bodyPr/>
          <a:lstStyle/>
          <a:p>
            <a:fld id="{E2A09962-BA7E-D649-BE8D-7B231E22E385}" type="datetime1">
              <a:rPr lang="en-US" smtClean="0"/>
              <a:t>3/29/22</a:t>
            </a:fld>
            <a:endParaRPr lang="en-US"/>
          </a:p>
        </p:txBody>
      </p:sp>
      <p:sp>
        <p:nvSpPr>
          <p:cNvPr id="3" name="Footer Placeholder 2">
            <a:extLst>
              <a:ext uri="{FF2B5EF4-FFF2-40B4-BE49-F238E27FC236}">
                <a16:creationId xmlns:a16="http://schemas.microsoft.com/office/drawing/2014/main" id="{C27D98E3-0A3F-0448-8AA0-D38E4BFA11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35C1BB-88EF-9448-8DE7-F4A5DABE9537}"/>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166457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DE33-7AE5-8543-AF89-B5653C781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9E98C8-7EDE-CE4D-A528-970586C98E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D9EB3E7-F144-F641-B54D-3EB47B8E7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a:extLst>
              <a:ext uri="{FF2B5EF4-FFF2-40B4-BE49-F238E27FC236}">
                <a16:creationId xmlns:a16="http://schemas.microsoft.com/office/drawing/2014/main" id="{A4F0B833-546C-6148-B1FA-57BC3099BAB4}"/>
              </a:ext>
            </a:extLst>
          </p:cNvPr>
          <p:cNvSpPr>
            <a:spLocks noGrp="1"/>
          </p:cNvSpPr>
          <p:nvPr>
            <p:ph type="dt" sz="half" idx="10"/>
          </p:nvPr>
        </p:nvSpPr>
        <p:spPr/>
        <p:txBody>
          <a:bodyPr/>
          <a:lstStyle/>
          <a:p>
            <a:fld id="{5CBA777E-FE95-3E40-9E3A-837DD39FEE15}" type="datetime1">
              <a:rPr lang="en-US" smtClean="0"/>
              <a:t>3/29/22</a:t>
            </a:fld>
            <a:endParaRPr lang="en-US"/>
          </a:p>
        </p:txBody>
      </p:sp>
      <p:sp>
        <p:nvSpPr>
          <p:cNvPr id="6" name="Footer Placeholder 5">
            <a:extLst>
              <a:ext uri="{FF2B5EF4-FFF2-40B4-BE49-F238E27FC236}">
                <a16:creationId xmlns:a16="http://schemas.microsoft.com/office/drawing/2014/main" id="{944FA3FB-D1B1-0746-848E-1BEF540F20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DA8433-197A-2142-8CEE-EF06B5D6F8D8}"/>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42577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F806E-8191-AF49-8CB3-41DE28791E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DE83BE-7594-C041-A25D-3B73D4218E7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88B594-88B6-6149-B1FD-74BAD06D93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AC2BA2-1BA6-C449-A364-D072C486CE7E}"/>
              </a:ext>
            </a:extLst>
          </p:cNvPr>
          <p:cNvSpPr>
            <a:spLocks noGrp="1"/>
          </p:cNvSpPr>
          <p:nvPr>
            <p:ph type="dt" sz="half" idx="10"/>
          </p:nvPr>
        </p:nvSpPr>
        <p:spPr/>
        <p:txBody>
          <a:bodyPr/>
          <a:lstStyle/>
          <a:p>
            <a:fld id="{21262F62-C870-1A46-B89C-F9319BBEAAC6}" type="datetime1">
              <a:rPr lang="en-US" smtClean="0"/>
              <a:t>3/29/22</a:t>
            </a:fld>
            <a:endParaRPr lang="en-US"/>
          </a:p>
        </p:txBody>
      </p:sp>
      <p:sp>
        <p:nvSpPr>
          <p:cNvPr id="6" name="Footer Placeholder 5">
            <a:extLst>
              <a:ext uri="{FF2B5EF4-FFF2-40B4-BE49-F238E27FC236}">
                <a16:creationId xmlns:a16="http://schemas.microsoft.com/office/drawing/2014/main" id="{82635E02-B667-C745-939D-5B704920F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628B53-7F35-524C-B44E-89322CDF96B4}"/>
              </a:ext>
            </a:extLst>
          </p:cNvPr>
          <p:cNvSpPr>
            <a:spLocks noGrp="1"/>
          </p:cNvSpPr>
          <p:nvPr>
            <p:ph type="sldNum" sz="quarter" idx="12"/>
          </p:nvPr>
        </p:nvSpPr>
        <p:spPr/>
        <p:txBody>
          <a:bodyPr/>
          <a:lstStyle/>
          <a:p>
            <a:fld id="{5D6FF71F-CF6A-4C46-8F9B-61D49EEA70E3}" type="slidenum">
              <a:rPr lang="en-US" smtClean="0"/>
              <a:t>‹#›</a:t>
            </a:fld>
            <a:endParaRPr lang="en-US"/>
          </a:p>
        </p:txBody>
      </p:sp>
    </p:spTree>
    <p:extLst>
      <p:ext uri="{BB962C8B-B14F-4D97-AF65-F5344CB8AC3E}">
        <p14:creationId xmlns:p14="http://schemas.microsoft.com/office/powerpoint/2010/main" val="1660828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214AE-FC9D-504C-9A5B-0B18C04B9F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A25B55-C874-BC45-9CCA-C277E871D4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61020D-CF91-734E-B3D3-51E961C971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77300-BA5E-404D-9C5C-6790A31E4A9D}" type="datetime1">
              <a:rPr lang="en-US" smtClean="0"/>
              <a:t>3/29/22</a:t>
            </a:fld>
            <a:endParaRPr lang="en-US"/>
          </a:p>
        </p:txBody>
      </p:sp>
      <p:sp>
        <p:nvSpPr>
          <p:cNvPr id="5" name="Footer Placeholder 4">
            <a:extLst>
              <a:ext uri="{FF2B5EF4-FFF2-40B4-BE49-F238E27FC236}">
                <a16:creationId xmlns:a16="http://schemas.microsoft.com/office/drawing/2014/main" id="{CEA2CA18-9323-ED4D-9C5F-8CE6AE0631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7D4A42-A60C-0741-81C2-92B55CA94A0D}"/>
              </a:ext>
            </a:extLst>
          </p:cNvPr>
          <p:cNvSpPr>
            <a:spLocks noGrp="1"/>
          </p:cNvSpPr>
          <p:nvPr>
            <p:ph type="sldNum" sz="quarter" idx="4"/>
          </p:nvPr>
        </p:nvSpPr>
        <p:spPr>
          <a:xfrm>
            <a:off x="11150931" y="6481000"/>
            <a:ext cx="1005444" cy="344426"/>
          </a:xfrm>
          <a:prstGeom prst="rect">
            <a:avLst/>
          </a:prstGeom>
        </p:spPr>
        <p:txBody>
          <a:bodyPr vert="horz" lIns="91440" tIns="45720" rIns="91440" bIns="45720" rtlCol="0" anchor="ctr"/>
          <a:lstStyle>
            <a:lvl1pPr algn="r">
              <a:defRPr sz="1200">
                <a:solidFill>
                  <a:schemeClr val="tx1">
                    <a:tint val="75000"/>
                  </a:schemeClr>
                </a:solidFill>
              </a:defRPr>
            </a:lvl1pPr>
          </a:lstStyle>
          <a:p>
            <a:fld id="{5D6FF71F-CF6A-4C46-8F9B-61D49EEA70E3}" type="slidenum">
              <a:rPr lang="en-US" smtClean="0"/>
              <a:t>‹#›</a:t>
            </a:fld>
            <a:endParaRPr lang="en-US"/>
          </a:p>
        </p:txBody>
      </p:sp>
    </p:spTree>
    <p:extLst>
      <p:ext uri="{BB962C8B-B14F-4D97-AF65-F5344CB8AC3E}">
        <p14:creationId xmlns:p14="http://schemas.microsoft.com/office/powerpoint/2010/main" val="187699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accent1">
              <a:lumMod val="7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hyperlink" Target="http://www.mis.ntpu.edu.tw/en/" TargetMode="External"/><Relationship Id="rId7" Type="http://schemas.openxmlformats.org/officeDocument/2006/relationships/image" Target="../media/image1.jpeg"/><Relationship Id="rId12" Type="http://schemas.openxmlformats.org/officeDocument/2006/relationships/image" Target="../media/image6.jpeg"/><Relationship Id="rId2" Type="http://schemas.openxmlformats.org/officeDocument/2006/relationships/hyperlink" Target="https://web.ntpu.edu.tw/~myday/" TargetMode="External"/><Relationship Id="rId16" Type="http://schemas.openxmlformats.org/officeDocument/2006/relationships/hyperlink" Target="https://meet.google.com/ish-gzmy-pmo" TargetMode="External"/><Relationship Id="rId1" Type="http://schemas.openxmlformats.org/officeDocument/2006/relationships/slideLayout" Target="../slideLayouts/slideLayout1.xml"/><Relationship Id="rId6" Type="http://schemas.openxmlformats.org/officeDocument/2006/relationships/hyperlink" Target="https://web.ntpu.edu.tw/~myday" TargetMode="External"/><Relationship Id="rId11" Type="http://schemas.openxmlformats.org/officeDocument/2006/relationships/image" Target="../media/image5.png"/><Relationship Id="rId5" Type="http://schemas.openxmlformats.org/officeDocument/2006/relationships/hyperlink" Target="http://mail.im.tku.edu.tw/~myday/" TargetMode="Externa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hyperlink" Target="https://www.ntpu.edu.tw/" TargetMode="External"/><Relationship Id="rId9" Type="http://schemas.openxmlformats.org/officeDocument/2006/relationships/image" Target="../media/image3.png"/><Relationship Id="rId14" Type="http://schemas.openxmlformats.org/officeDocument/2006/relationships/image" Target="../media/image8.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8.xml.rels><?xml version="1.0" encoding="UTF-8" standalone="yes"?>
<Relationships xmlns="http://schemas.openxmlformats.org/package/2006/relationships"><Relationship Id="rId3" Type="http://schemas.openxmlformats.org/officeDocument/2006/relationships/hyperlink" Target="http://sc5.io/blog/2012/02/anatomy-of-a-html5-app/"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83241-FC1A-9D47-B630-2B20ADB2CA68}"/>
              </a:ext>
            </a:extLst>
          </p:cNvPr>
          <p:cNvSpPr>
            <a:spLocks noGrp="1"/>
          </p:cNvSpPr>
          <p:nvPr>
            <p:ph type="ctrTitle"/>
          </p:nvPr>
        </p:nvSpPr>
        <p:spPr>
          <a:xfrm>
            <a:off x="272194" y="1270158"/>
            <a:ext cx="11819066" cy="2298720"/>
          </a:xfrm>
        </p:spPr>
        <p:txBody>
          <a:bodyPr anchor="ctr">
            <a:noAutofit/>
          </a:bodyPr>
          <a:lstStyle/>
          <a:p>
            <a:pPr>
              <a:lnSpc>
                <a:spcPct val="100000"/>
              </a:lnSpc>
            </a:pPr>
            <a:r>
              <a:rPr lang="en-US" altLang="zh-TW" dirty="0">
                <a:solidFill>
                  <a:srgbClr val="C00000"/>
                </a:solidFill>
                <a:latin typeface="Calibri" panose="020F0502020204030204" pitchFamily="34" charset="0"/>
                <a:ea typeface="Heiti TC Medium" pitchFamily="2" charset="-128"/>
                <a:cs typeface="Arial" panose="020B0604020202020204" pitchFamily="34" charset="0"/>
              </a:rPr>
              <a:t>Software Architecture: </a:t>
            </a:r>
            <a:br>
              <a:rPr lang="en-US" altLang="zh-TW" dirty="0">
                <a:solidFill>
                  <a:srgbClr val="C00000"/>
                </a:solidFill>
                <a:latin typeface="Calibri" panose="020F0502020204030204" pitchFamily="34" charset="0"/>
                <a:ea typeface="Heiti TC Medium" pitchFamily="2" charset="-128"/>
                <a:cs typeface="Arial" panose="020B0604020202020204" pitchFamily="34" charset="0"/>
              </a:rPr>
            </a:br>
            <a:r>
              <a:rPr lang="en-US" altLang="zh-TW" sz="4800" dirty="0">
                <a:solidFill>
                  <a:srgbClr val="C00000"/>
                </a:solidFill>
                <a:latin typeface="Calibri" panose="020F0502020204030204" pitchFamily="34" charset="0"/>
                <a:ea typeface="Heiti TC Medium" pitchFamily="2" charset="-128"/>
                <a:cs typeface="Arial" panose="020B0604020202020204" pitchFamily="34" charset="0"/>
              </a:rPr>
              <a:t>Architectural design, System decomposition, and Distribution architecture</a:t>
            </a:r>
            <a:endParaRPr lang="en-US" sz="4800" dirty="0"/>
          </a:p>
        </p:txBody>
      </p:sp>
      <p:sp>
        <p:nvSpPr>
          <p:cNvPr id="3" name="Subtitle 2">
            <a:extLst>
              <a:ext uri="{FF2B5EF4-FFF2-40B4-BE49-F238E27FC236}">
                <a16:creationId xmlns:a16="http://schemas.microsoft.com/office/drawing/2014/main" id="{FAF739AE-61B3-9644-82E1-CFFEDC066458}"/>
              </a:ext>
            </a:extLst>
          </p:cNvPr>
          <p:cNvSpPr>
            <a:spLocks noGrp="1"/>
          </p:cNvSpPr>
          <p:nvPr>
            <p:ph type="subTitle" idx="1"/>
          </p:nvPr>
        </p:nvSpPr>
        <p:spPr>
          <a:xfrm>
            <a:off x="1524000" y="38002"/>
            <a:ext cx="9144000" cy="827605"/>
          </a:xfrm>
        </p:spPr>
        <p:txBody>
          <a:bodyPr>
            <a:noAutofit/>
          </a:bodyPr>
          <a:lstStyle/>
          <a:p>
            <a:pPr>
              <a:lnSpc>
                <a:spcPct val="100000"/>
              </a:lnSpc>
              <a:spcBef>
                <a:spcPts val="0"/>
              </a:spcBef>
            </a:pPr>
            <a:r>
              <a:rPr lang="en-US" altLang="zh-TW" sz="4800" dirty="0">
                <a:solidFill>
                  <a:schemeClr val="accent1">
                    <a:lumMod val="75000"/>
                  </a:schemeClr>
                </a:solidFill>
                <a:latin typeface="Calibri" panose="020F0502020204030204" pitchFamily="34" charset="0"/>
                <a:ea typeface="Heiti TC Medium" pitchFamily="2" charset="-128"/>
                <a:cs typeface="Calibri" panose="020F0502020204030204" pitchFamily="34" charset="0"/>
              </a:rPr>
              <a:t>Software Engineering</a:t>
            </a:r>
            <a:endParaRPr lang="en-US" sz="4800" dirty="0">
              <a:solidFill>
                <a:schemeClr val="accent1">
                  <a:lumMod val="75000"/>
                </a:schemeClr>
              </a:solidFill>
            </a:endParaRPr>
          </a:p>
        </p:txBody>
      </p:sp>
      <p:sp>
        <p:nvSpPr>
          <p:cNvPr id="4" name="Slide Number Placeholder 3">
            <a:extLst>
              <a:ext uri="{FF2B5EF4-FFF2-40B4-BE49-F238E27FC236}">
                <a16:creationId xmlns:a16="http://schemas.microsoft.com/office/drawing/2014/main" id="{759ED901-FEBB-2F45-A237-0DFFB7BB41A4}"/>
              </a:ext>
            </a:extLst>
          </p:cNvPr>
          <p:cNvSpPr>
            <a:spLocks noGrp="1"/>
          </p:cNvSpPr>
          <p:nvPr>
            <p:ph type="sldNum" sz="quarter" idx="12"/>
          </p:nvPr>
        </p:nvSpPr>
        <p:spPr>
          <a:xfrm>
            <a:off x="9448800" y="6492875"/>
            <a:ext cx="2743200" cy="365125"/>
          </a:xfrm>
        </p:spPr>
        <p:txBody>
          <a:bodyPr/>
          <a:lstStyle/>
          <a:p>
            <a:fld id="{5D6FF71F-CF6A-4C46-8F9B-61D49EEA70E3}" type="slidenum">
              <a:rPr lang="en-US" smtClean="0"/>
              <a:t>1</a:t>
            </a:fld>
            <a:endParaRPr lang="en-US" dirty="0"/>
          </a:p>
        </p:txBody>
      </p:sp>
      <p:sp>
        <p:nvSpPr>
          <p:cNvPr id="5" name="Subtitle 2">
            <a:extLst>
              <a:ext uri="{FF2B5EF4-FFF2-40B4-BE49-F238E27FC236}">
                <a16:creationId xmlns:a16="http://schemas.microsoft.com/office/drawing/2014/main" id="{122C2EBB-D9C1-D646-BE1E-780D746DC521}"/>
              </a:ext>
            </a:extLst>
          </p:cNvPr>
          <p:cNvSpPr txBox="1">
            <a:spLocks/>
          </p:cNvSpPr>
          <p:nvPr/>
        </p:nvSpPr>
        <p:spPr>
          <a:xfrm>
            <a:off x="1875514" y="4699887"/>
            <a:ext cx="8440972" cy="1916740"/>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20000"/>
              </a:lnSpc>
              <a:spcBef>
                <a:spcPts val="0"/>
              </a:spcBef>
            </a:pPr>
            <a:r>
              <a:rPr lang="en-US" altLang="zh-TW" sz="14400" dirty="0">
                <a:solidFill>
                  <a:srgbClr val="898989"/>
                </a:solidFill>
                <a:cs typeface="Calibri" panose="020F0502020204030204" pitchFamily="34" charset="0"/>
                <a:hlinkClick r:id="rId2"/>
              </a:rPr>
              <a:t>Min-Yuh Day</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14400" dirty="0" err="1">
                <a:solidFill>
                  <a:schemeClr val="accent1"/>
                </a:solidFill>
                <a:latin typeface="Calibri" panose="020F0502020204030204" pitchFamily="34" charset="0"/>
                <a:ea typeface="標楷體" pitchFamily="65" charset="-120"/>
                <a:cs typeface="Calibri" panose="020F0502020204030204" pitchFamily="34" charset="0"/>
              </a:rPr>
              <a:t>Ph.D</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 </a:t>
            </a:r>
            <a:b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b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Associate</a:t>
            </a:r>
            <a:r>
              <a:rPr lang="zh-TW" altLang="en-US" sz="14400" dirty="0">
                <a:solidFill>
                  <a:schemeClr val="accent1"/>
                </a:solidFill>
                <a:latin typeface="Calibri" panose="020F0502020204030204" pitchFamily="34" charset="0"/>
                <a:ea typeface="標楷體" pitchFamily="65" charset="-120"/>
                <a:cs typeface="Calibri" panose="020F0502020204030204" pitchFamily="34" charset="0"/>
              </a:rPr>
              <a:t> </a:t>
            </a:r>
            <a:r>
              <a:rPr lang="en-US" altLang="zh-TW" sz="14400" dirty="0">
                <a:solidFill>
                  <a:schemeClr val="accent1"/>
                </a:solidFill>
                <a:latin typeface="Calibri" panose="020F0502020204030204" pitchFamily="34" charset="0"/>
                <a:ea typeface="標楷體" pitchFamily="65" charset="-120"/>
                <a:cs typeface="Calibri" panose="020F0502020204030204" pitchFamily="34" charset="0"/>
              </a:rPr>
              <a:t>Professor</a:t>
            </a:r>
          </a:p>
          <a:p>
            <a:pPr>
              <a:lnSpc>
                <a:spcPct val="120000"/>
              </a:lnSpc>
              <a:spcBef>
                <a:spcPts val="600"/>
              </a:spcBef>
            </a:pPr>
            <a:r>
              <a:rPr lang="en-US" sz="8000" dirty="0">
                <a:latin typeface="Calibri" panose="020F0502020204030204" pitchFamily="34" charset="0"/>
                <a:cs typeface="Calibri" panose="020F0502020204030204" pitchFamily="34" charset="0"/>
                <a:hlinkClick r:id="rId3"/>
              </a:rPr>
              <a:t>Institute of Information Management</a:t>
            </a:r>
            <a:r>
              <a:rPr lang="en-US" sz="8000" dirty="0">
                <a:latin typeface="Calibri" panose="020F0502020204030204" pitchFamily="34" charset="0"/>
                <a:cs typeface="Calibri" panose="020F0502020204030204" pitchFamily="34" charset="0"/>
              </a:rPr>
              <a:t>, </a:t>
            </a:r>
            <a:r>
              <a:rPr lang="en-US" sz="8000" dirty="0">
                <a:latin typeface="Calibri" panose="020F0502020204030204" pitchFamily="34" charset="0"/>
                <a:cs typeface="Calibri" panose="020F0502020204030204" pitchFamily="34" charset="0"/>
                <a:hlinkClick r:id="rId4"/>
              </a:rPr>
              <a:t>National Taipei University</a:t>
            </a:r>
            <a:endParaRPr lang="en-US" altLang="zh-TW" sz="8000" dirty="0">
              <a:solidFill>
                <a:srgbClr val="898989"/>
              </a:solidFill>
              <a:latin typeface="Calibri" panose="020F0502020204030204" pitchFamily="34" charset="0"/>
              <a:cs typeface="Calibri" panose="020F0502020204030204" pitchFamily="34" charset="0"/>
              <a:hlinkClick r:id="rId5"/>
            </a:endParaRPr>
          </a:p>
          <a:p>
            <a:pPr>
              <a:lnSpc>
                <a:spcPct val="120000"/>
              </a:lnSpc>
              <a:spcBef>
                <a:spcPts val="600"/>
              </a:spcBef>
            </a:pPr>
            <a:r>
              <a:rPr lang="en-US" sz="4800" b="0" dirty="0">
                <a:latin typeface="Arial" panose="020B0604020202020204" pitchFamily="34" charset="0"/>
                <a:cs typeface="Arial" panose="020B0604020202020204" pitchFamily="34" charset="0"/>
                <a:hlinkClick r:id="rId6"/>
              </a:rPr>
              <a:t>https://web.ntpu.edu.tw/~myday</a:t>
            </a:r>
            <a:endParaRPr lang="en-US" sz="4800" b="0" dirty="0">
              <a:latin typeface="Arial" panose="020B0604020202020204" pitchFamily="34" charset="0"/>
              <a:cs typeface="Arial" panose="020B0604020202020204" pitchFamily="34" charset="0"/>
            </a:endParaRPr>
          </a:p>
        </p:txBody>
      </p:sp>
      <p:pic>
        <p:nvPicPr>
          <p:cNvPr id="6" name="Picture 4" descr="http://mail.tku.edu.tw/myday/images/Myday_Photo.jpg">
            <a:extLst>
              <a:ext uri="{FF2B5EF4-FFF2-40B4-BE49-F238E27FC236}">
                <a16:creationId xmlns:a16="http://schemas.microsoft.com/office/drawing/2014/main" id="{8392620C-E0E7-BD47-A4BD-CD41DE2035A4}"/>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374973" y="4738465"/>
            <a:ext cx="1206269" cy="1493475"/>
          </a:xfrm>
          <a:prstGeom prst="rect">
            <a:avLst/>
          </a:prstGeom>
          <a:noFill/>
        </p:spPr>
      </p:pic>
      <p:pic>
        <p:nvPicPr>
          <p:cNvPr id="7" name="Picture 6">
            <a:extLst>
              <a:ext uri="{FF2B5EF4-FFF2-40B4-BE49-F238E27FC236}">
                <a16:creationId xmlns:a16="http://schemas.microsoft.com/office/drawing/2014/main" id="{67A123DF-B5B7-0741-A601-C566754FCAB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09547" y="5320739"/>
            <a:ext cx="421513" cy="511280"/>
          </a:xfrm>
          <a:prstGeom prst="rect">
            <a:avLst/>
          </a:prstGeom>
        </p:spPr>
      </p:pic>
      <p:pic>
        <p:nvPicPr>
          <p:cNvPr id="8" name="Picture 7">
            <a:extLst>
              <a:ext uri="{FF2B5EF4-FFF2-40B4-BE49-F238E27FC236}">
                <a16:creationId xmlns:a16="http://schemas.microsoft.com/office/drawing/2014/main" id="{31554C2F-EE75-1146-9192-B193DB4DD7A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14532" y="5753055"/>
            <a:ext cx="511280" cy="511280"/>
          </a:xfrm>
          <a:prstGeom prst="rect">
            <a:avLst/>
          </a:prstGeom>
        </p:spPr>
      </p:pic>
      <p:pic>
        <p:nvPicPr>
          <p:cNvPr id="9" name="Picture 8">
            <a:extLst>
              <a:ext uri="{FF2B5EF4-FFF2-40B4-BE49-F238E27FC236}">
                <a16:creationId xmlns:a16="http://schemas.microsoft.com/office/drawing/2014/main" id="{0E384EC2-A8FB-574F-A3A4-C14C04FDAE7A}"/>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14727" y="5748361"/>
            <a:ext cx="511280" cy="511280"/>
          </a:xfrm>
          <a:prstGeom prst="rect">
            <a:avLst/>
          </a:prstGeom>
        </p:spPr>
      </p:pic>
      <p:pic>
        <p:nvPicPr>
          <p:cNvPr id="10" name="Picture 9">
            <a:extLst>
              <a:ext uri="{FF2B5EF4-FFF2-40B4-BE49-F238E27FC236}">
                <a16:creationId xmlns:a16="http://schemas.microsoft.com/office/drawing/2014/main" id="{6D576615-D765-F74F-A854-B57D46746B92}"/>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72194" y="4798351"/>
            <a:ext cx="935665" cy="421967"/>
          </a:xfrm>
          <a:prstGeom prst="rect">
            <a:avLst/>
          </a:prstGeom>
        </p:spPr>
      </p:pic>
      <p:pic>
        <p:nvPicPr>
          <p:cNvPr id="11" name="Picture 10">
            <a:extLst>
              <a:ext uri="{FF2B5EF4-FFF2-40B4-BE49-F238E27FC236}">
                <a16:creationId xmlns:a16="http://schemas.microsoft.com/office/drawing/2014/main" id="{0E53A563-6F2F-4D43-A9CA-738A2637D05A}"/>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12" name="Picture 11">
            <a:extLst>
              <a:ext uri="{FF2B5EF4-FFF2-40B4-BE49-F238E27FC236}">
                <a16:creationId xmlns:a16="http://schemas.microsoft.com/office/drawing/2014/main" id="{25E914CD-8B6C-2D41-ACC1-7849D3B7E721}"/>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pic>
        <p:nvPicPr>
          <p:cNvPr id="13" name="Picture 12">
            <a:extLst>
              <a:ext uri="{FF2B5EF4-FFF2-40B4-BE49-F238E27FC236}">
                <a16:creationId xmlns:a16="http://schemas.microsoft.com/office/drawing/2014/main" id="{2A2132BE-AEB3-A34C-888A-14B934025607}"/>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11316105" y="5976255"/>
            <a:ext cx="791692" cy="791692"/>
          </a:xfrm>
          <a:prstGeom prst="rect">
            <a:avLst/>
          </a:prstGeom>
        </p:spPr>
      </p:pic>
      <p:sp>
        <p:nvSpPr>
          <p:cNvPr id="15" name="TextBox 14">
            <a:extLst>
              <a:ext uri="{FF2B5EF4-FFF2-40B4-BE49-F238E27FC236}">
                <a16:creationId xmlns:a16="http://schemas.microsoft.com/office/drawing/2014/main" id="{93DF0C98-61FE-964B-A9AA-9A27B763C0CD}"/>
              </a:ext>
            </a:extLst>
          </p:cNvPr>
          <p:cNvSpPr txBox="1"/>
          <p:nvPr/>
        </p:nvSpPr>
        <p:spPr>
          <a:xfrm>
            <a:off x="3180607" y="3684790"/>
            <a:ext cx="5830785" cy="830997"/>
          </a:xfrm>
          <a:prstGeom prst="rect">
            <a:avLst/>
          </a:prstGeom>
          <a:noFill/>
        </p:spPr>
        <p:txBody>
          <a:bodyPr wrap="square" rtlCol="0">
            <a:spAutoFit/>
          </a:bodyPr>
          <a:lstStyle/>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1102SE05</a:t>
            </a:r>
          </a:p>
          <a:p>
            <a:pPr algn="ct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MBA, IM, NTPU (M5010) (Spring 2022)</a:t>
            </a:r>
            <a:b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br>
            <a:r>
              <a:rPr lang="en-US" altLang="zh-TW" sz="16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 Wed 2, 3, 4 (9:10-12:00) (B8F40)</a:t>
            </a:r>
          </a:p>
        </p:txBody>
      </p:sp>
      <p:sp>
        <p:nvSpPr>
          <p:cNvPr id="16" name="TextBox 15">
            <a:extLst>
              <a:ext uri="{FF2B5EF4-FFF2-40B4-BE49-F238E27FC236}">
                <a16:creationId xmlns:a16="http://schemas.microsoft.com/office/drawing/2014/main" id="{D56B0928-98E1-A94A-9E81-B0F0F78D4E86}"/>
              </a:ext>
            </a:extLst>
          </p:cNvPr>
          <p:cNvSpPr txBox="1"/>
          <p:nvPr/>
        </p:nvSpPr>
        <p:spPr>
          <a:xfrm>
            <a:off x="4540332" y="6616627"/>
            <a:ext cx="3111336" cy="276999"/>
          </a:xfrm>
          <a:prstGeom prst="rect">
            <a:avLst/>
          </a:prstGeom>
          <a:noFill/>
        </p:spPr>
        <p:txBody>
          <a:bodyPr wrap="square" rtlCol="0">
            <a:spAutoFit/>
          </a:bodyPr>
          <a:lstStyle/>
          <a:p>
            <a:pPr algn="ctr"/>
            <a:r>
              <a:rPr lang="en-US" altLang="zh-TW" sz="1200" dirty="0">
                <a:solidFill>
                  <a:schemeClr val="bg1">
                    <a:lumMod val="65000"/>
                  </a:schemeClr>
                </a:solidFill>
                <a:latin typeface="Calibri" panose="020F0502020204030204" pitchFamily="34" charset="0"/>
                <a:ea typeface="Heiti TC Medium" pitchFamily="2" charset="-128"/>
                <a:cs typeface="Calibri" panose="020F0502020204030204" pitchFamily="34" charset="0"/>
              </a:rPr>
              <a:t>2022-03-30</a:t>
            </a:r>
          </a:p>
        </p:txBody>
      </p:sp>
      <p:pic>
        <p:nvPicPr>
          <p:cNvPr id="18" name="Picture 17">
            <a:extLst>
              <a:ext uri="{FF2B5EF4-FFF2-40B4-BE49-F238E27FC236}">
                <a16:creationId xmlns:a16="http://schemas.microsoft.com/office/drawing/2014/main" id="{78C2FCF3-02C7-BB40-9AAE-C09343A9041F}"/>
              </a:ext>
            </a:extLst>
          </p:cNvPr>
          <p:cNvPicPr>
            <a:picLocks noChangeAspect="1"/>
          </p:cNvPicPr>
          <p:nvPr/>
        </p:nvPicPr>
        <p:blipFill>
          <a:blip r:embed="rId15"/>
          <a:stretch>
            <a:fillRect/>
          </a:stretch>
        </p:blipFill>
        <p:spPr>
          <a:xfrm>
            <a:off x="10564569" y="3625336"/>
            <a:ext cx="1453236" cy="1453236"/>
          </a:xfrm>
          <a:prstGeom prst="rect">
            <a:avLst/>
          </a:prstGeom>
        </p:spPr>
      </p:pic>
      <p:sp>
        <p:nvSpPr>
          <p:cNvPr id="20" name="TextBox 19">
            <a:extLst>
              <a:ext uri="{FF2B5EF4-FFF2-40B4-BE49-F238E27FC236}">
                <a16:creationId xmlns:a16="http://schemas.microsoft.com/office/drawing/2014/main" id="{EDC6737D-F09F-CE4D-8A99-08E768DBEFD6}"/>
              </a:ext>
            </a:extLst>
          </p:cNvPr>
          <p:cNvSpPr txBox="1"/>
          <p:nvPr/>
        </p:nvSpPr>
        <p:spPr>
          <a:xfrm>
            <a:off x="10514746" y="5035248"/>
            <a:ext cx="1552881" cy="400110"/>
          </a:xfrm>
          <a:prstGeom prst="rect">
            <a:avLst/>
          </a:prstGeom>
          <a:noFill/>
        </p:spPr>
        <p:txBody>
          <a:bodyPr wrap="square">
            <a:spAutoFit/>
          </a:bodyPr>
          <a:lstStyle/>
          <a:p>
            <a:pPr algn="ctr"/>
            <a:r>
              <a:rPr lang="en-US" sz="1000" dirty="0">
                <a:solidFill>
                  <a:schemeClr val="accent1"/>
                </a:solidFill>
                <a:hlinkClick r:id="rId16">
                  <a:extLst>
                    <a:ext uri="{A12FA001-AC4F-418D-AE19-62706E023703}">
                      <ahyp:hlinkClr xmlns:ahyp="http://schemas.microsoft.com/office/drawing/2018/hyperlinkcolor" val="tx"/>
                    </a:ext>
                  </a:extLst>
                </a:hlinkClick>
              </a:rPr>
              <a:t>https://meet.google.com/ish-gzmy-pmo</a:t>
            </a:r>
            <a:endParaRPr lang="en-US" sz="1000" dirty="0"/>
          </a:p>
        </p:txBody>
      </p:sp>
    </p:spTree>
    <p:extLst>
      <p:ext uri="{BB962C8B-B14F-4D97-AF65-F5344CB8AC3E}">
        <p14:creationId xmlns:p14="http://schemas.microsoft.com/office/powerpoint/2010/main" val="153425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rgbClr val="C00000"/>
                </a:solidFill>
              </a:rPr>
              <a:t>Product</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10</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Opportunity</a:t>
            </a:r>
          </a:p>
        </p:txBody>
      </p:sp>
      <p:sp>
        <p:nvSpPr>
          <p:cNvPr id="9" name="Oval 8">
            <a:extLst>
              <a:ext uri="{FF2B5EF4-FFF2-40B4-BE49-F238E27FC236}">
                <a16:creationId xmlns:a16="http://schemas.microsoft.com/office/drawing/2014/main" id="{A7D76207-EC3E-5C4E-8E26-4503441C05FC}"/>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10" name="Oval 9">
            <a:extLst>
              <a:ext uri="{FF2B5EF4-FFF2-40B4-BE49-F238E27FC236}">
                <a16:creationId xmlns:a16="http://schemas.microsoft.com/office/drawing/2014/main" id="{4CD29FF6-00EF-2C43-BF23-36251C892A03}"/>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features</a:t>
            </a:r>
          </a:p>
        </p:txBody>
      </p:sp>
      <p:sp>
        <p:nvSpPr>
          <p:cNvPr id="12" name="TextBox 11">
            <a:extLst>
              <a:ext uri="{FF2B5EF4-FFF2-40B4-BE49-F238E27FC236}">
                <a16:creationId xmlns:a16="http://schemas.microsoft.com/office/drawing/2014/main" id="{4422BC15-F569-0E41-8FCB-F870D3CAF143}"/>
              </a:ext>
            </a:extLst>
          </p:cNvPr>
          <p:cNvSpPr txBox="1"/>
          <p:nvPr/>
        </p:nvSpPr>
        <p:spPr>
          <a:xfrm>
            <a:off x="5231905" y="1196753"/>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5A058A7E-1AAA-984F-948E-33991B5CBCAD}"/>
              </a:ext>
            </a:extLst>
          </p:cNvPr>
          <p:cNvSpPr txBox="1"/>
          <p:nvPr/>
        </p:nvSpPr>
        <p:spPr>
          <a:xfrm>
            <a:off x="2805274" y="5974868"/>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4" name="TextBox 13">
            <a:extLst>
              <a:ext uri="{FF2B5EF4-FFF2-40B4-BE49-F238E27FC236}">
                <a16:creationId xmlns:a16="http://schemas.microsoft.com/office/drawing/2014/main" id="{02AE4414-B7C8-BE4B-B745-8195D9529253}"/>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5" name="TextBox 14">
            <a:extLst>
              <a:ext uri="{FF2B5EF4-FFF2-40B4-BE49-F238E27FC236}">
                <a16:creationId xmlns:a16="http://schemas.microsoft.com/office/drawing/2014/main" id="{F4A579CF-B6AC-634C-A30C-BB83139AE88A}"/>
              </a:ext>
            </a:extLst>
          </p:cNvPr>
          <p:cNvSpPr txBox="1"/>
          <p:nvPr/>
        </p:nvSpPr>
        <p:spPr>
          <a:xfrm>
            <a:off x="3287689" y="3389580"/>
            <a:ext cx="1147237" cy="461665"/>
          </a:xfrm>
          <a:prstGeom prst="rect">
            <a:avLst/>
          </a:prstGeom>
          <a:noFill/>
        </p:spPr>
        <p:txBody>
          <a:bodyPr wrap="none" rtlCol="0">
            <a:spAutoFit/>
          </a:bodyPr>
          <a:lstStyle/>
          <a:p>
            <a:r>
              <a:rPr lang="en-US" sz="2400" dirty="0">
                <a:solidFill>
                  <a:schemeClr val="accent1"/>
                </a:solidFill>
              </a:rPr>
              <a:t>inspires</a:t>
            </a:r>
          </a:p>
        </p:txBody>
      </p:sp>
      <p:sp>
        <p:nvSpPr>
          <p:cNvPr id="16" name="TextBox 15">
            <a:extLst>
              <a:ext uri="{FF2B5EF4-FFF2-40B4-BE49-F238E27FC236}">
                <a16:creationId xmlns:a16="http://schemas.microsoft.com/office/drawing/2014/main" id="{3EF88423-15EF-9441-8745-C546088A3E39}"/>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7" name="TextBox 16">
            <a:extLst>
              <a:ext uri="{FF2B5EF4-FFF2-40B4-BE49-F238E27FC236}">
                <a16:creationId xmlns:a16="http://schemas.microsoft.com/office/drawing/2014/main" id="{DA1B8A5A-3A21-EC46-A0BD-A74B23D825E2}"/>
              </a:ext>
            </a:extLst>
          </p:cNvPr>
          <p:cNvSpPr txBox="1"/>
          <p:nvPr/>
        </p:nvSpPr>
        <p:spPr>
          <a:xfrm>
            <a:off x="8247307" y="3389580"/>
            <a:ext cx="1119474" cy="461665"/>
          </a:xfrm>
          <a:prstGeom prst="rect">
            <a:avLst/>
          </a:prstGeom>
          <a:noFill/>
        </p:spPr>
        <p:txBody>
          <a:bodyPr wrap="none" rtlCol="0">
            <a:spAutoFit/>
          </a:bodyPr>
          <a:lstStyle/>
          <a:p>
            <a:r>
              <a:rPr lang="en-US" sz="2400" dirty="0">
                <a:solidFill>
                  <a:schemeClr val="accent1"/>
                </a:solidFill>
              </a:rPr>
              <a:t>realizes</a:t>
            </a:r>
          </a:p>
        </p:txBody>
      </p:sp>
      <p:cxnSp>
        <p:nvCxnSpPr>
          <p:cNvPr id="21" name="Straight Arrow Connector 20">
            <a:extLst>
              <a:ext uri="{FF2B5EF4-FFF2-40B4-BE49-F238E27FC236}">
                <a16:creationId xmlns:a16="http://schemas.microsoft.com/office/drawing/2014/main" id="{DCA90CE1-8CB5-5941-9DCD-63539040AEF2}"/>
              </a:ext>
            </a:extLst>
          </p:cNvPr>
          <p:cNvCxnSpPr>
            <a:cxnSpLocks/>
            <a:stCxn id="8" idx="3"/>
            <a:endCxn id="10"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BE37E0E-96A9-4C48-9E01-AE313509497C}"/>
              </a:ext>
            </a:extLst>
          </p:cNvPr>
          <p:cNvCxnSpPr>
            <a:cxnSpLocks/>
            <a:stCxn id="10" idx="6"/>
            <a:endCxn id="9"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BFA67944-96C3-8C48-8F4D-1CD760919879}"/>
              </a:ext>
            </a:extLst>
          </p:cNvPr>
          <p:cNvCxnSpPr>
            <a:cxnSpLocks/>
            <a:stCxn id="9"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A8B48951-791E-AA44-A04E-097AE7B3BE58}"/>
              </a:ext>
            </a:extLst>
          </p:cNvPr>
          <p:cNvGrpSpPr/>
          <p:nvPr/>
        </p:nvGrpSpPr>
        <p:grpSpPr>
          <a:xfrm>
            <a:off x="4130818" y="1947858"/>
            <a:ext cx="586408" cy="769441"/>
            <a:chOff x="383232" y="4797290"/>
            <a:chExt cx="586408" cy="769441"/>
          </a:xfrm>
        </p:grpSpPr>
        <p:sp>
          <p:nvSpPr>
            <p:cNvPr id="40" name="文字方塊 14">
              <a:extLst>
                <a:ext uri="{FF2B5EF4-FFF2-40B4-BE49-F238E27FC236}">
                  <a16:creationId xmlns:a16="http://schemas.microsoft.com/office/drawing/2014/main" id="{0130F48C-E365-C44E-8449-CA365E3EF1ED}"/>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41" name="Oval 40">
              <a:extLst>
                <a:ext uri="{FF2B5EF4-FFF2-40B4-BE49-F238E27FC236}">
                  <a16:creationId xmlns:a16="http://schemas.microsoft.com/office/drawing/2014/main" id="{C6E94A96-BCC7-0143-B15F-A7326F67055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89667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260648"/>
            <a:ext cx="8229600" cy="792088"/>
          </a:xfrm>
        </p:spPr>
        <p:txBody>
          <a:bodyPr>
            <a:normAutofit fontScale="90000"/>
          </a:bodyPr>
          <a:lstStyle/>
          <a:p>
            <a:r>
              <a:rPr lang="en-US" dirty="0">
                <a:solidFill>
                  <a:schemeClr val="accent1"/>
                </a:solidFill>
              </a:rPr>
              <a:t>Software execution models</a:t>
            </a:r>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cxnSp>
        <p:nvCxnSpPr>
          <p:cNvPr id="28" name="Straight Arrow Connector 27">
            <a:extLst>
              <a:ext uri="{FF2B5EF4-FFF2-40B4-BE49-F238E27FC236}">
                <a16:creationId xmlns:a16="http://schemas.microsoft.com/office/drawing/2014/main" id="{BFA67944-96C3-8C48-8F4D-1CD760919879}"/>
              </a:ext>
            </a:extLst>
          </p:cNvPr>
          <p:cNvCxnSpPr>
            <a:cxnSpLocks/>
            <a:stCxn id="27" idx="0"/>
            <a:endCxn id="22" idx="2"/>
          </p:cNvCxnSpPr>
          <p:nvPr/>
        </p:nvCxnSpPr>
        <p:spPr>
          <a:xfrm flipV="1">
            <a:off x="3215680" y="3741938"/>
            <a:ext cx="0" cy="911198"/>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96B7BEBA-5FA2-274A-9D33-90033C6A80CE}"/>
              </a:ext>
            </a:extLst>
          </p:cNvPr>
          <p:cNvSpPr>
            <a:spLocks noChangeArrowheads="1"/>
          </p:cNvSpPr>
          <p:nvPr/>
        </p:nvSpPr>
        <p:spPr bwMode="auto">
          <a:xfrm>
            <a:off x="2090566" y="249289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Product functionality</a:t>
            </a:r>
          </a:p>
          <a:p>
            <a:pPr algn="ctr">
              <a:defRPr/>
            </a:pPr>
            <a:r>
              <a:rPr lang="en-US" sz="1700" dirty="0"/>
              <a:t>User data</a:t>
            </a:r>
          </a:p>
        </p:txBody>
      </p:sp>
      <p:sp>
        <p:nvSpPr>
          <p:cNvPr id="23" name="TextBox 22">
            <a:extLst>
              <a:ext uri="{FF2B5EF4-FFF2-40B4-BE49-F238E27FC236}">
                <a16:creationId xmlns:a16="http://schemas.microsoft.com/office/drawing/2014/main" id="{95B624DE-0DC6-9A41-830F-8FAEFCEFE2B3}"/>
              </a:ext>
            </a:extLst>
          </p:cNvPr>
          <p:cNvSpPr txBox="1"/>
          <p:nvPr/>
        </p:nvSpPr>
        <p:spPr>
          <a:xfrm>
            <a:off x="1910546" y="1689397"/>
            <a:ext cx="2610268" cy="400110"/>
          </a:xfrm>
          <a:prstGeom prst="rect">
            <a:avLst/>
          </a:prstGeom>
          <a:noFill/>
        </p:spPr>
        <p:txBody>
          <a:bodyPr wrap="square" rtlCol="0">
            <a:spAutoFit/>
          </a:bodyPr>
          <a:lstStyle/>
          <a:p>
            <a:pPr algn="ctr"/>
            <a:r>
              <a:rPr lang="en-US" sz="2000" b="1" dirty="0">
                <a:solidFill>
                  <a:schemeClr val="tx2"/>
                </a:solidFill>
              </a:rPr>
              <a:t>Stand-alone execution</a:t>
            </a:r>
          </a:p>
        </p:txBody>
      </p:sp>
      <p:sp>
        <p:nvSpPr>
          <p:cNvPr id="25" name="TextBox 24">
            <a:extLst>
              <a:ext uri="{FF2B5EF4-FFF2-40B4-BE49-F238E27FC236}">
                <a16:creationId xmlns:a16="http://schemas.microsoft.com/office/drawing/2014/main" id="{2B16FF25-D41B-FA4C-88FF-14E9F79668A9}"/>
              </a:ext>
            </a:extLst>
          </p:cNvPr>
          <p:cNvSpPr txBox="1"/>
          <p:nvPr/>
        </p:nvSpPr>
        <p:spPr>
          <a:xfrm>
            <a:off x="4792997" y="1689397"/>
            <a:ext cx="2610268" cy="400110"/>
          </a:xfrm>
          <a:prstGeom prst="rect">
            <a:avLst/>
          </a:prstGeom>
          <a:noFill/>
        </p:spPr>
        <p:txBody>
          <a:bodyPr wrap="square" rtlCol="0">
            <a:spAutoFit/>
          </a:bodyPr>
          <a:lstStyle/>
          <a:p>
            <a:pPr algn="ctr"/>
            <a:r>
              <a:rPr lang="en-US" sz="2000" b="1" dirty="0">
                <a:solidFill>
                  <a:schemeClr val="tx2"/>
                </a:solidFill>
              </a:rPr>
              <a:t>Hybrid execution</a:t>
            </a:r>
          </a:p>
        </p:txBody>
      </p:sp>
      <p:sp>
        <p:nvSpPr>
          <p:cNvPr id="27" name="Rounded Rectangle 26">
            <a:extLst>
              <a:ext uri="{FF2B5EF4-FFF2-40B4-BE49-F238E27FC236}">
                <a16:creationId xmlns:a16="http://schemas.microsoft.com/office/drawing/2014/main" id="{3E8A027A-9A9D-144C-BDEB-776149CD077E}"/>
              </a:ext>
            </a:extLst>
          </p:cNvPr>
          <p:cNvSpPr>
            <a:spLocks noChangeArrowheads="1"/>
          </p:cNvSpPr>
          <p:nvPr/>
        </p:nvSpPr>
        <p:spPr bwMode="auto">
          <a:xfrm>
            <a:off x="2090566" y="4653136"/>
            <a:ext cx="2250228" cy="1249042"/>
          </a:xfrm>
          <a:prstGeom prst="roundRect">
            <a:avLst>
              <a:gd name="adj" fmla="val 23989"/>
            </a:avLst>
          </a:prstGeom>
          <a:solidFill>
            <a:schemeClr val="accent6">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updates</a:t>
            </a:r>
          </a:p>
        </p:txBody>
      </p:sp>
      <p:sp>
        <p:nvSpPr>
          <p:cNvPr id="32" name="TextBox 31">
            <a:extLst>
              <a:ext uri="{FF2B5EF4-FFF2-40B4-BE49-F238E27FC236}">
                <a16:creationId xmlns:a16="http://schemas.microsoft.com/office/drawing/2014/main" id="{8C2ABC9C-040D-A647-A1B7-282891201F44}"/>
              </a:ext>
            </a:extLst>
          </p:cNvPr>
          <p:cNvSpPr txBox="1"/>
          <p:nvPr/>
        </p:nvSpPr>
        <p:spPr>
          <a:xfrm>
            <a:off x="1910546" y="2115348"/>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3" name="TextBox 32">
            <a:extLst>
              <a:ext uri="{FF2B5EF4-FFF2-40B4-BE49-F238E27FC236}">
                <a16:creationId xmlns:a16="http://schemas.microsoft.com/office/drawing/2014/main" id="{1998508C-ACBB-F24A-8FE3-ED48166B1B6F}"/>
              </a:ext>
            </a:extLst>
          </p:cNvPr>
          <p:cNvSpPr txBox="1"/>
          <p:nvPr/>
        </p:nvSpPr>
        <p:spPr>
          <a:xfrm>
            <a:off x="1910546" y="6021289"/>
            <a:ext cx="2610268" cy="353943"/>
          </a:xfrm>
          <a:prstGeom prst="rect">
            <a:avLst/>
          </a:prstGeom>
          <a:noFill/>
        </p:spPr>
        <p:txBody>
          <a:bodyPr wrap="square" rtlCol="0">
            <a:spAutoFit/>
          </a:bodyPr>
          <a:lstStyle/>
          <a:p>
            <a:pPr algn="ctr"/>
            <a:r>
              <a:rPr lang="en-US" sz="1700" dirty="0">
                <a:solidFill>
                  <a:schemeClr val="tx2"/>
                </a:solidFill>
              </a:rPr>
              <a:t>Vendor’s servers</a:t>
            </a:r>
          </a:p>
        </p:txBody>
      </p:sp>
      <p:cxnSp>
        <p:nvCxnSpPr>
          <p:cNvPr id="34" name="Straight Arrow Connector 33">
            <a:extLst>
              <a:ext uri="{FF2B5EF4-FFF2-40B4-BE49-F238E27FC236}">
                <a16:creationId xmlns:a16="http://schemas.microsoft.com/office/drawing/2014/main" id="{E4A3F47E-3AF0-E043-B857-DD59F9954BD6}"/>
              </a:ext>
            </a:extLst>
          </p:cNvPr>
          <p:cNvCxnSpPr>
            <a:cxnSpLocks/>
          </p:cNvCxnSpPr>
          <p:nvPr/>
        </p:nvCxnSpPr>
        <p:spPr>
          <a:xfrm flipV="1">
            <a:off x="6098131" y="3748035"/>
            <a:ext cx="0"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5" name="Rounded Rectangle 34">
            <a:extLst>
              <a:ext uri="{FF2B5EF4-FFF2-40B4-BE49-F238E27FC236}">
                <a16:creationId xmlns:a16="http://schemas.microsoft.com/office/drawing/2014/main" id="{3F8EEA15-4DAF-654B-91D2-55198A014FF8}"/>
              </a:ext>
            </a:extLst>
          </p:cNvPr>
          <p:cNvSpPr>
            <a:spLocks noChangeArrowheads="1"/>
          </p:cNvSpPr>
          <p:nvPr/>
        </p:nvSpPr>
        <p:spPr bwMode="auto">
          <a:xfrm>
            <a:off x="4973017" y="249899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Partial functionality</a:t>
            </a:r>
          </a:p>
          <a:p>
            <a:pPr algn="ctr">
              <a:defRPr/>
            </a:pPr>
            <a:r>
              <a:rPr lang="en-US" sz="1700" dirty="0"/>
              <a:t>User data</a:t>
            </a:r>
          </a:p>
        </p:txBody>
      </p:sp>
      <p:sp>
        <p:nvSpPr>
          <p:cNvPr id="36" name="Rounded Rectangle 35">
            <a:extLst>
              <a:ext uri="{FF2B5EF4-FFF2-40B4-BE49-F238E27FC236}">
                <a16:creationId xmlns:a16="http://schemas.microsoft.com/office/drawing/2014/main" id="{05664AD5-DF95-0C42-B2E7-21FF6B658394}"/>
              </a:ext>
            </a:extLst>
          </p:cNvPr>
          <p:cNvSpPr>
            <a:spLocks noChangeArrowheads="1"/>
          </p:cNvSpPr>
          <p:nvPr/>
        </p:nvSpPr>
        <p:spPr bwMode="auto">
          <a:xfrm>
            <a:off x="4973017" y="4659233"/>
            <a:ext cx="2250228" cy="1249042"/>
          </a:xfrm>
          <a:prstGeom prst="roundRect">
            <a:avLst>
              <a:gd name="adj" fmla="val 23989"/>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Additional functionality</a:t>
            </a:r>
          </a:p>
          <a:p>
            <a:pPr algn="ctr">
              <a:defRPr/>
            </a:pPr>
            <a:r>
              <a:rPr lang="en-US" sz="1700" dirty="0"/>
              <a:t>User data backups</a:t>
            </a:r>
          </a:p>
          <a:p>
            <a:pPr algn="ctr">
              <a:defRPr/>
            </a:pPr>
            <a:r>
              <a:rPr lang="en-US" sz="1700" dirty="0"/>
              <a:t>Product updates</a:t>
            </a:r>
          </a:p>
        </p:txBody>
      </p:sp>
      <p:sp>
        <p:nvSpPr>
          <p:cNvPr id="37" name="TextBox 36">
            <a:extLst>
              <a:ext uri="{FF2B5EF4-FFF2-40B4-BE49-F238E27FC236}">
                <a16:creationId xmlns:a16="http://schemas.microsoft.com/office/drawing/2014/main" id="{CA2AFEFC-9081-A943-B9E5-F3D49D77E0D7}"/>
              </a:ext>
            </a:extLst>
          </p:cNvPr>
          <p:cNvSpPr txBox="1"/>
          <p:nvPr/>
        </p:nvSpPr>
        <p:spPr>
          <a:xfrm>
            <a:off x="4792997" y="2121445"/>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38" name="TextBox 37">
            <a:extLst>
              <a:ext uri="{FF2B5EF4-FFF2-40B4-BE49-F238E27FC236}">
                <a16:creationId xmlns:a16="http://schemas.microsoft.com/office/drawing/2014/main" id="{09CA7BAC-80D7-E84B-9AAC-2C4EDDE6B4F5}"/>
              </a:ext>
            </a:extLst>
          </p:cNvPr>
          <p:cNvSpPr txBox="1"/>
          <p:nvPr/>
        </p:nvSpPr>
        <p:spPr>
          <a:xfrm>
            <a:off x="4792997" y="6027386"/>
            <a:ext cx="2610268" cy="353943"/>
          </a:xfrm>
          <a:prstGeom prst="rect">
            <a:avLst/>
          </a:prstGeom>
          <a:noFill/>
        </p:spPr>
        <p:txBody>
          <a:bodyPr wrap="square" rtlCol="0">
            <a:spAutoFit/>
          </a:bodyPr>
          <a:lstStyle/>
          <a:p>
            <a:pPr algn="ctr"/>
            <a:r>
              <a:rPr lang="en-US" sz="1700" dirty="0">
                <a:solidFill>
                  <a:schemeClr val="tx2"/>
                </a:solidFill>
              </a:rPr>
              <a:t>Vendor’s servers</a:t>
            </a:r>
          </a:p>
        </p:txBody>
      </p:sp>
      <p:sp>
        <p:nvSpPr>
          <p:cNvPr id="42" name="TextBox 41">
            <a:extLst>
              <a:ext uri="{FF2B5EF4-FFF2-40B4-BE49-F238E27FC236}">
                <a16:creationId xmlns:a16="http://schemas.microsoft.com/office/drawing/2014/main" id="{EA154760-DC1B-2747-9A97-1826A8714C05}"/>
              </a:ext>
            </a:extLst>
          </p:cNvPr>
          <p:cNvSpPr txBox="1"/>
          <p:nvPr/>
        </p:nvSpPr>
        <p:spPr>
          <a:xfrm>
            <a:off x="7608168" y="1706906"/>
            <a:ext cx="2610268" cy="400110"/>
          </a:xfrm>
          <a:prstGeom prst="rect">
            <a:avLst/>
          </a:prstGeom>
          <a:noFill/>
        </p:spPr>
        <p:txBody>
          <a:bodyPr wrap="square" rtlCol="0">
            <a:spAutoFit/>
          </a:bodyPr>
          <a:lstStyle/>
          <a:p>
            <a:pPr algn="ctr"/>
            <a:r>
              <a:rPr lang="en-US" sz="2000" b="1" dirty="0">
                <a:solidFill>
                  <a:srgbClr val="C00000"/>
                </a:solidFill>
              </a:rPr>
              <a:t>Software as a service</a:t>
            </a:r>
          </a:p>
        </p:txBody>
      </p:sp>
      <p:cxnSp>
        <p:nvCxnSpPr>
          <p:cNvPr id="43" name="Straight Arrow Connector 42">
            <a:extLst>
              <a:ext uri="{FF2B5EF4-FFF2-40B4-BE49-F238E27FC236}">
                <a16:creationId xmlns:a16="http://schemas.microsoft.com/office/drawing/2014/main" id="{FF74CDA3-82A9-424E-B2AC-645CEF704FEC}"/>
              </a:ext>
            </a:extLst>
          </p:cNvPr>
          <p:cNvCxnSpPr>
            <a:cxnSpLocks/>
            <a:stCxn id="45" idx="0"/>
          </p:cNvCxnSpPr>
          <p:nvPr/>
        </p:nvCxnSpPr>
        <p:spPr>
          <a:xfrm flipH="1" flipV="1">
            <a:off x="8893360" y="3765544"/>
            <a:ext cx="19942" cy="911198"/>
          </a:xfrm>
          <a:prstGeom prst="straightConnector1">
            <a:avLst/>
          </a:prstGeom>
          <a:ln w="1016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44" name="Rounded Rectangle 43">
            <a:extLst>
              <a:ext uri="{FF2B5EF4-FFF2-40B4-BE49-F238E27FC236}">
                <a16:creationId xmlns:a16="http://schemas.microsoft.com/office/drawing/2014/main" id="{AA8F57A4-0AC4-EF4B-8CFC-E62C647B9074}"/>
              </a:ext>
            </a:extLst>
          </p:cNvPr>
          <p:cNvSpPr>
            <a:spLocks noChangeArrowheads="1"/>
          </p:cNvSpPr>
          <p:nvPr/>
        </p:nvSpPr>
        <p:spPr bwMode="auto">
          <a:xfrm>
            <a:off x="7788188" y="251650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User interface </a:t>
            </a:r>
          </a:p>
          <a:p>
            <a:pPr algn="ctr">
              <a:defRPr/>
            </a:pPr>
            <a:r>
              <a:rPr lang="en-US" sz="1700" dirty="0"/>
              <a:t>(browser or app)</a:t>
            </a:r>
          </a:p>
        </p:txBody>
      </p:sp>
      <p:sp>
        <p:nvSpPr>
          <p:cNvPr id="45" name="Rounded Rectangle 44">
            <a:extLst>
              <a:ext uri="{FF2B5EF4-FFF2-40B4-BE49-F238E27FC236}">
                <a16:creationId xmlns:a16="http://schemas.microsoft.com/office/drawing/2014/main" id="{25BC42CC-0223-364D-9264-7DACB71D2F85}"/>
              </a:ext>
            </a:extLst>
          </p:cNvPr>
          <p:cNvSpPr>
            <a:spLocks noChangeArrowheads="1"/>
          </p:cNvSpPr>
          <p:nvPr/>
        </p:nvSpPr>
        <p:spPr bwMode="auto">
          <a:xfrm>
            <a:off x="7788188" y="4676742"/>
            <a:ext cx="2250228" cy="1249042"/>
          </a:xfrm>
          <a:prstGeom prst="roundRect">
            <a:avLst>
              <a:gd name="adj" fmla="val 23989"/>
            </a:avLst>
          </a:prstGeom>
          <a:solidFill>
            <a:srgbClr val="FFC000"/>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700" dirty="0"/>
              <a:t>Product functionality</a:t>
            </a:r>
          </a:p>
          <a:p>
            <a:pPr algn="ctr">
              <a:defRPr/>
            </a:pPr>
            <a:r>
              <a:rPr lang="en-US" sz="1700" dirty="0"/>
              <a:t>User data</a:t>
            </a:r>
          </a:p>
        </p:txBody>
      </p:sp>
      <p:sp>
        <p:nvSpPr>
          <p:cNvPr id="46" name="TextBox 45">
            <a:extLst>
              <a:ext uri="{FF2B5EF4-FFF2-40B4-BE49-F238E27FC236}">
                <a16:creationId xmlns:a16="http://schemas.microsoft.com/office/drawing/2014/main" id="{BA2A361E-A90C-FE4F-B4F3-43410894C2EA}"/>
              </a:ext>
            </a:extLst>
          </p:cNvPr>
          <p:cNvSpPr txBox="1"/>
          <p:nvPr/>
        </p:nvSpPr>
        <p:spPr>
          <a:xfrm>
            <a:off x="7608168" y="2138954"/>
            <a:ext cx="2610268" cy="353943"/>
          </a:xfrm>
          <a:prstGeom prst="rect">
            <a:avLst/>
          </a:prstGeom>
          <a:noFill/>
        </p:spPr>
        <p:txBody>
          <a:bodyPr wrap="square" rtlCol="0">
            <a:spAutoFit/>
          </a:bodyPr>
          <a:lstStyle/>
          <a:p>
            <a:pPr algn="ctr"/>
            <a:r>
              <a:rPr lang="en-US" sz="1700" dirty="0">
                <a:solidFill>
                  <a:schemeClr val="tx2"/>
                </a:solidFill>
              </a:rPr>
              <a:t>User’s computer</a:t>
            </a:r>
          </a:p>
        </p:txBody>
      </p:sp>
      <p:sp>
        <p:nvSpPr>
          <p:cNvPr id="47" name="TextBox 46">
            <a:extLst>
              <a:ext uri="{FF2B5EF4-FFF2-40B4-BE49-F238E27FC236}">
                <a16:creationId xmlns:a16="http://schemas.microsoft.com/office/drawing/2014/main" id="{C1A9FF29-70D0-6143-BC8F-21E0B8C2CD3D}"/>
              </a:ext>
            </a:extLst>
          </p:cNvPr>
          <p:cNvSpPr txBox="1"/>
          <p:nvPr/>
        </p:nvSpPr>
        <p:spPr>
          <a:xfrm>
            <a:off x="7608168" y="6044895"/>
            <a:ext cx="2610268" cy="353943"/>
          </a:xfrm>
          <a:prstGeom prst="rect">
            <a:avLst/>
          </a:prstGeom>
          <a:noFill/>
        </p:spPr>
        <p:txBody>
          <a:bodyPr wrap="square" rtlCol="0">
            <a:spAutoFit/>
          </a:bodyPr>
          <a:lstStyle/>
          <a:p>
            <a:pPr algn="ctr"/>
            <a:r>
              <a:rPr lang="en-US" sz="1700" dirty="0">
                <a:solidFill>
                  <a:schemeClr val="tx2"/>
                </a:solidFill>
              </a:rPr>
              <a:t>Vendor’s servers</a:t>
            </a:r>
          </a:p>
        </p:txBody>
      </p:sp>
    </p:spTree>
    <p:extLst>
      <p:ext uri="{BB962C8B-B14F-4D97-AF65-F5344CB8AC3E}">
        <p14:creationId xmlns:p14="http://schemas.microsoft.com/office/powerpoint/2010/main" val="1962284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030924"/>
          </a:xfrm>
        </p:spPr>
        <p:txBody>
          <a:bodyPr/>
          <a:lstStyle/>
          <a:p>
            <a:r>
              <a:rPr lang="en-US" dirty="0">
                <a:solidFill>
                  <a:schemeClr val="accent1"/>
                </a:solidFill>
              </a:rPr>
              <a:t>Product management concerns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12</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183044"/>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a:stCxn id="8" idx="0"/>
            <a:endCxn id="39" idx="4"/>
          </p:cNvCxnSpPr>
          <p:nvPr/>
        </p:nvCxnSpPr>
        <p:spPr>
          <a:xfrm flipV="1">
            <a:off x="6142529" y="2652589"/>
            <a:ext cx="52978" cy="530454"/>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B560C62-2788-E141-AC3E-A199E695708B}"/>
              </a:ext>
            </a:extLst>
          </p:cNvPr>
          <p:cNvCxnSpPr>
            <a:cxnSpLocks/>
            <a:stCxn id="44" idx="1"/>
            <a:endCxn id="8" idx="5"/>
          </p:cNvCxnSpPr>
          <p:nvPr/>
        </p:nvCxnSpPr>
        <p:spPr>
          <a:xfrm flipH="1" flipV="1">
            <a:off x="6835927" y="4671528"/>
            <a:ext cx="627408" cy="381008"/>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40" idx="7"/>
          </p:cNvCxnSpPr>
          <p:nvPr/>
        </p:nvCxnSpPr>
        <p:spPr>
          <a:xfrm flipH="1">
            <a:off x="4901869" y="4671528"/>
            <a:ext cx="547262" cy="30187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33" name="Arc 32">
            <a:extLst>
              <a:ext uri="{FF2B5EF4-FFF2-40B4-BE49-F238E27FC236}">
                <a16:creationId xmlns:a16="http://schemas.microsoft.com/office/drawing/2014/main" id="{B90BB890-DAF0-F941-A1D5-9E7FFA8488D1}"/>
              </a:ext>
            </a:extLst>
          </p:cNvPr>
          <p:cNvSpPr/>
          <p:nvPr/>
        </p:nvSpPr>
        <p:spPr>
          <a:xfrm>
            <a:off x="3701318" y="1730396"/>
            <a:ext cx="5022974" cy="4598793"/>
          </a:xfrm>
          <a:prstGeom prst="arc">
            <a:avLst>
              <a:gd name="adj1" fmla="val 9741802"/>
              <a:gd name="adj2" fmla="val 14635118"/>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5CE6C5C4-5FEB-A14D-A26F-29680D3A7CA9}"/>
              </a:ext>
            </a:extLst>
          </p:cNvPr>
          <p:cNvSpPr/>
          <p:nvPr/>
        </p:nvSpPr>
        <p:spPr>
          <a:xfrm>
            <a:off x="3701318" y="1730396"/>
            <a:ext cx="5022974" cy="4598793"/>
          </a:xfrm>
          <a:prstGeom prst="arc">
            <a:avLst>
              <a:gd name="adj1" fmla="val 3775274"/>
              <a:gd name="adj2" fmla="val 7120452"/>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B641726D-2A04-C344-867A-777D0D9C13A5}"/>
              </a:ext>
            </a:extLst>
          </p:cNvPr>
          <p:cNvSpPr/>
          <p:nvPr/>
        </p:nvSpPr>
        <p:spPr>
          <a:xfrm>
            <a:off x="3701318" y="1730396"/>
            <a:ext cx="5022974" cy="4598793"/>
          </a:xfrm>
          <a:prstGeom prst="arc">
            <a:avLst>
              <a:gd name="adj1" fmla="val 17753740"/>
              <a:gd name="adj2" fmla="val 1006704"/>
            </a:avLst>
          </a:prstGeom>
          <a:noFill/>
          <a:ln w="101600">
            <a:solidFill>
              <a:schemeClr val="bg1">
                <a:lumMod val="65000"/>
              </a:schemeClr>
            </a:solidFill>
            <a:headEnd type="stealth"/>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Oval 38">
            <a:extLst>
              <a:ext uri="{FF2B5EF4-FFF2-40B4-BE49-F238E27FC236}">
                <a16:creationId xmlns:a16="http://schemas.microsoft.com/office/drawing/2014/main" id="{CF45E486-27D8-CF45-B954-E18AA9D79371}"/>
              </a:ext>
            </a:extLst>
          </p:cNvPr>
          <p:cNvSpPr/>
          <p:nvPr/>
        </p:nvSpPr>
        <p:spPr>
          <a:xfrm>
            <a:off x="5214894" y="908721"/>
            <a:ext cx="1961226" cy="174386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Business </a:t>
            </a:r>
            <a:br>
              <a:rPr lang="en-US" sz="2600" dirty="0">
                <a:solidFill>
                  <a:schemeClr val="tx1"/>
                </a:solidFill>
              </a:rPr>
            </a:br>
            <a:r>
              <a:rPr lang="en-US" sz="2600" dirty="0">
                <a:solidFill>
                  <a:schemeClr val="tx1"/>
                </a:solidFill>
              </a:rPr>
              <a:t>needs</a:t>
            </a:r>
          </a:p>
        </p:txBody>
      </p:sp>
      <p:sp>
        <p:nvSpPr>
          <p:cNvPr id="40" name="Oval 39">
            <a:extLst>
              <a:ext uri="{FF2B5EF4-FFF2-40B4-BE49-F238E27FC236}">
                <a16:creationId xmlns:a16="http://schemas.microsoft.com/office/drawing/2014/main" id="{5C4926C6-4649-FC44-BCBF-0BF5FAEC0729}"/>
              </a:ext>
            </a:extLst>
          </p:cNvPr>
          <p:cNvSpPr/>
          <p:nvPr/>
        </p:nvSpPr>
        <p:spPr>
          <a:xfrm>
            <a:off x="3227858" y="4718017"/>
            <a:ext cx="1961226" cy="1743869"/>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Technology </a:t>
            </a:r>
            <a:br>
              <a:rPr lang="en-US" sz="2600" dirty="0">
                <a:solidFill>
                  <a:schemeClr val="tx1"/>
                </a:solidFill>
              </a:rPr>
            </a:br>
            <a:r>
              <a:rPr lang="en-US" sz="2600" dirty="0">
                <a:solidFill>
                  <a:schemeClr val="tx1"/>
                </a:solidFill>
              </a:rPr>
              <a:t>constraints</a:t>
            </a:r>
          </a:p>
        </p:txBody>
      </p:sp>
      <p:sp>
        <p:nvSpPr>
          <p:cNvPr id="44" name="Oval 43">
            <a:extLst>
              <a:ext uri="{FF2B5EF4-FFF2-40B4-BE49-F238E27FC236}">
                <a16:creationId xmlns:a16="http://schemas.microsoft.com/office/drawing/2014/main" id="{FF10589E-910A-A640-945F-3E5E43895909}"/>
              </a:ext>
            </a:extLst>
          </p:cNvPr>
          <p:cNvSpPr/>
          <p:nvPr/>
        </p:nvSpPr>
        <p:spPr>
          <a:xfrm>
            <a:off x="7176120" y="4797153"/>
            <a:ext cx="1961226" cy="1743869"/>
          </a:xfrm>
          <a:prstGeom prst="ellipse">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Customer </a:t>
            </a:r>
            <a:br>
              <a:rPr lang="en-US" sz="2600" dirty="0">
                <a:solidFill>
                  <a:schemeClr val="tx1"/>
                </a:solidFill>
              </a:rPr>
            </a:br>
            <a:r>
              <a:rPr lang="en-US" sz="2600" dirty="0">
                <a:solidFill>
                  <a:schemeClr val="tx1"/>
                </a:solidFill>
              </a:rPr>
              <a:t>experience</a:t>
            </a:r>
          </a:p>
        </p:txBody>
      </p:sp>
    </p:spTree>
    <p:extLst>
      <p:ext uri="{BB962C8B-B14F-4D97-AF65-F5344CB8AC3E}">
        <p14:creationId xmlns:p14="http://schemas.microsoft.com/office/powerpoint/2010/main" val="1840638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2013450" y="0"/>
            <a:ext cx="8229600" cy="1391588"/>
          </a:xfrm>
        </p:spPr>
        <p:txBody>
          <a:bodyPr>
            <a:normAutofit fontScale="90000"/>
          </a:bodyPr>
          <a:lstStyle/>
          <a:p>
            <a:r>
              <a:rPr lang="en-US" dirty="0">
                <a:solidFill>
                  <a:schemeClr val="accent1"/>
                </a:solidFill>
              </a:rPr>
              <a:t>Technical interactions of </a:t>
            </a:r>
            <a:br>
              <a:rPr lang="en-US" dirty="0">
                <a:solidFill>
                  <a:schemeClr val="accent1"/>
                </a:solidFill>
              </a:rPr>
            </a:br>
            <a:r>
              <a:rPr lang="en-US" dirty="0">
                <a:solidFill>
                  <a:schemeClr val="accent1"/>
                </a:solidFill>
              </a:rPr>
              <a:t>product managers</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13</a:t>
            </a:fld>
            <a:endParaRPr lang="zh-TW" altLang="en-US"/>
          </a:p>
        </p:txBody>
      </p:sp>
      <p:sp>
        <p:nvSpPr>
          <p:cNvPr id="5" name="Footer Placeholder 4">
            <a:extLst>
              <a:ext uri="{FF2B5EF4-FFF2-40B4-BE49-F238E27FC236}">
                <a16:creationId xmlns:a16="http://schemas.microsoft.com/office/drawing/2014/main" id="{AC0043E4-D1E5-D94A-BCB4-D613CC7A24C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Oval 7">
            <a:extLst>
              <a:ext uri="{FF2B5EF4-FFF2-40B4-BE49-F238E27FC236}">
                <a16:creationId xmlns:a16="http://schemas.microsoft.com/office/drawing/2014/main" id="{02472AC1-5622-5044-9808-14F0C4975DF3}"/>
              </a:ext>
            </a:extLst>
          </p:cNvPr>
          <p:cNvSpPr/>
          <p:nvPr/>
        </p:nvSpPr>
        <p:spPr>
          <a:xfrm>
            <a:off x="5161916" y="3095359"/>
            <a:ext cx="1961226" cy="1743869"/>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Product manager</a:t>
            </a:r>
          </a:p>
        </p:txBody>
      </p:sp>
      <p:cxnSp>
        <p:nvCxnSpPr>
          <p:cNvPr id="23" name="Straight Arrow Connector 22">
            <a:extLst>
              <a:ext uri="{FF2B5EF4-FFF2-40B4-BE49-F238E27FC236}">
                <a16:creationId xmlns:a16="http://schemas.microsoft.com/office/drawing/2014/main" id="{0FFAC8EA-274E-6845-BC78-923E0F4B1DD8}"/>
              </a:ext>
            </a:extLst>
          </p:cNvPr>
          <p:cNvCxnSpPr>
            <a:cxnSpLocks/>
          </p:cNvCxnSpPr>
          <p:nvPr/>
        </p:nvCxnSpPr>
        <p:spPr>
          <a:xfrm flipH="1" flipV="1">
            <a:off x="6136574" y="2534906"/>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
        <p:nvSpPr>
          <p:cNvPr id="25" name="Rounded Rectangle 24">
            <a:extLst>
              <a:ext uri="{FF2B5EF4-FFF2-40B4-BE49-F238E27FC236}">
                <a16:creationId xmlns:a16="http://schemas.microsoft.com/office/drawing/2014/main" id="{FA3CAFD3-1096-4A49-B367-BF0108CA1BAC}"/>
              </a:ext>
            </a:extLst>
          </p:cNvPr>
          <p:cNvSpPr>
            <a:spLocks noChangeArrowheads="1"/>
          </p:cNvSpPr>
          <p:nvPr/>
        </p:nvSpPr>
        <p:spPr bwMode="auto">
          <a:xfrm>
            <a:off x="2495601"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backlog management</a:t>
            </a:r>
          </a:p>
        </p:txBody>
      </p:sp>
      <p:sp>
        <p:nvSpPr>
          <p:cNvPr id="26" name="Rounded Rectangle 25">
            <a:extLst>
              <a:ext uri="{FF2B5EF4-FFF2-40B4-BE49-F238E27FC236}">
                <a16:creationId xmlns:a16="http://schemas.microsoft.com/office/drawing/2014/main" id="{FA5EA15E-1EE4-BB4F-B800-8A06560A3046}"/>
              </a:ext>
            </a:extLst>
          </p:cNvPr>
          <p:cNvSpPr>
            <a:spLocks noChangeArrowheads="1"/>
          </p:cNvSpPr>
          <p:nvPr/>
        </p:nvSpPr>
        <p:spPr bwMode="auto">
          <a:xfrm>
            <a:off x="5161166" y="1517236"/>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Product </a:t>
            </a:r>
            <a:br>
              <a:rPr lang="en-US" sz="2200" dirty="0"/>
            </a:br>
            <a:r>
              <a:rPr lang="en-US" sz="2200" dirty="0"/>
              <a:t>vision management</a:t>
            </a:r>
          </a:p>
        </p:txBody>
      </p:sp>
      <p:sp>
        <p:nvSpPr>
          <p:cNvPr id="27" name="Rounded Rectangle 26">
            <a:extLst>
              <a:ext uri="{FF2B5EF4-FFF2-40B4-BE49-F238E27FC236}">
                <a16:creationId xmlns:a16="http://schemas.microsoft.com/office/drawing/2014/main" id="{B532AB51-04A7-3D45-A465-5343822D1580}"/>
              </a:ext>
            </a:extLst>
          </p:cNvPr>
          <p:cNvSpPr>
            <a:spLocks noChangeArrowheads="1"/>
          </p:cNvSpPr>
          <p:nvPr/>
        </p:nvSpPr>
        <p:spPr bwMode="auto">
          <a:xfrm>
            <a:off x="2527643"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Acceptance </a:t>
            </a:r>
            <a:br>
              <a:rPr lang="en-US" sz="2200" dirty="0"/>
            </a:br>
            <a:r>
              <a:rPr lang="en-US" sz="2200" dirty="0"/>
              <a:t>testing</a:t>
            </a:r>
          </a:p>
        </p:txBody>
      </p:sp>
      <p:sp>
        <p:nvSpPr>
          <p:cNvPr id="29" name="Rounded Rectangle 28">
            <a:extLst>
              <a:ext uri="{FF2B5EF4-FFF2-40B4-BE49-F238E27FC236}">
                <a16:creationId xmlns:a16="http://schemas.microsoft.com/office/drawing/2014/main" id="{0F2110A9-5DD6-8C4E-8E1F-E46C8E26634B}"/>
              </a:ext>
            </a:extLst>
          </p:cNvPr>
          <p:cNvSpPr>
            <a:spLocks noChangeArrowheads="1"/>
          </p:cNvSpPr>
          <p:nvPr/>
        </p:nvSpPr>
        <p:spPr bwMode="auto">
          <a:xfrm>
            <a:off x="5238828" y="5368714"/>
            <a:ext cx="1807402" cy="1157183"/>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a:t>
            </a:r>
            <a:br>
              <a:rPr lang="en-US" sz="2200" dirty="0"/>
            </a:br>
            <a:r>
              <a:rPr lang="en-US" sz="2200" dirty="0"/>
              <a:t>interface </a:t>
            </a:r>
            <a:br>
              <a:rPr lang="en-US" sz="2200" dirty="0"/>
            </a:br>
            <a:r>
              <a:rPr lang="en-US" sz="2200" dirty="0"/>
              <a:t>design</a:t>
            </a:r>
          </a:p>
        </p:txBody>
      </p:sp>
      <p:sp>
        <p:nvSpPr>
          <p:cNvPr id="30" name="Rounded Rectangle 29">
            <a:extLst>
              <a:ext uri="{FF2B5EF4-FFF2-40B4-BE49-F238E27FC236}">
                <a16:creationId xmlns:a16="http://schemas.microsoft.com/office/drawing/2014/main" id="{09647544-1085-F444-BF6C-2A7BCD12B563}"/>
              </a:ext>
            </a:extLst>
          </p:cNvPr>
          <p:cNvSpPr>
            <a:spLocks noChangeArrowheads="1"/>
          </p:cNvSpPr>
          <p:nvPr/>
        </p:nvSpPr>
        <p:spPr bwMode="auto">
          <a:xfrm>
            <a:off x="7733672" y="4365104"/>
            <a:ext cx="1962729" cy="1017670"/>
          </a:xfrm>
          <a:prstGeom prst="roundRect">
            <a:avLst>
              <a:gd name="adj" fmla="val 7883"/>
            </a:avLst>
          </a:prstGeom>
          <a:solidFill>
            <a:schemeClr val="accent5">
              <a:lumMod val="40000"/>
              <a:lumOff val="6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Customer </a:t>
            </a:r>
            <a:br>
              <a:rPr lang="en-US" sz="2200" dirty="0"/>
            </a:br>
            <a:r>
              <a:rPr lang="en-US" sz="2200" dirty="0"/>
              <a:t>testing</a:t>
            </a:r>
          </a:p>
        </p:txBody>
      </p:sp>
      <p:sp>
        <p:nvSpPr>
          <p:cNvPr id="31" name="Rounded Rectangle 30">
            <a:extLst>
              <a:ext uri="{FF2B5EF4-FFF2-40B4-BE49-F238E27FC236}">
                <a16:creationId xmlns:a16="http://schemas.microsoft.com/office/drawing/2014/main" id="{19A1516E-1840-F34F-821B-D6419C620882}"/>
              </a:ext>
            </a:extLst>
          </p:cNvPr>
          <p:cNvSpPr>
            <a:spLocks noChangeArrowheads="1"/>
          </p:cNvSpPr>
          <p:nvPr/>
        </p:nvSpPr>
        <p:spPr bwMode="auto">
          <a:xfrm>
            <a:off x="7733672" y="2564904"/>
            <a:ext cx="1962729" cy="1017670"/>
          </a:xfrm>
          <a:prstGeom prst="roundRect">
            <a:avLst>
              <a:gd name="adj" fmla="val 7883"/>
            </a:avLst>
          </a:prstGeom>
          <a:solidFill>
            <a:schemeClr val="accent2">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200" dirty="0"/>
              <a:t>User stories </a:t>
            </a:r>
            <a:br>
              <a:rPr lang="en-US" sz="2200" dirty="0"/>
            </a:br>
            <a:r>
              <a:rPr lang="en-US" sz="2200" dirty="0"/>
              <a:t> and </a:t>
            </a:r>
            <a:br>
              <a:rPr lang="en-US" sz="2200" dirty="0"/>
            </a:br>
            <a:r>
              <a:rPr lang="en-US" sz="2200" dirty="0"/>
              <a:t>scenarios</a:t>
            </a:r>
          </a:p>
        </p:txBody>
      </p:sp>
      <p:cxnSp>
        <p:nvCxnSpPr>
          <p:cNvPr id="35" name="Straight Arrow Connector 34">
            <a:extLst>
              <a:ext uri="{FF2B5EF4-FFF2-40B4-BE49-F238E27FC236}">
                <a16:creationId xmlns:a16="http://schemas.microsoft.com/office/drawing/2014/main" id="{5B560C62-2788-E141-AC3E-A199E695708B}"/>
              </a:ext>
            </a:extLst>
          </p:cNvPr>
          <p:cNvCxnSpPr>
            <a:cxnSpLocks/>
          </p:cNvCxnSpPr>
          <p:nvPr/>
        </p:nvCxnSpPr>
        <p:spPr>
          <a:xfrm flipH="1" flipV="1">
            <a:off x="6124661" y="4823744"/>
            <a:ext cx="11913" cy="560452"/>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DED2CB2-17ED-8145-B6D5-479F97D69BA3}"/>
              </a:ext>
            </a:extLst>
          </p:cNvPr>
          <p:cNvCxnSpPr>
            <a:cxnSpLocks/>
            <a:stCxn id="8" idx="1"/>
            <a:endCxn id="25" idx="3"/>
          </p:cNvCxnSpPr>
          <p:nvPr/>
        </p:nvCxnSpPr>
        <p:spPr>
          <a:xfrm flipH="1" flipV="1">
            <a:off x="4458329" y="3073740"/>
            <a:ext cx="990802"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7E40601-CBB1-2E45-9950-1EA9B9D59C06}"/>
              </a:ext>
            </a:extLst>
          </p:cNvPr>
          <p:cNvCxnSpPr>
            <a:cxnSpLocks/>
            <a:stCxn id="8" idx="3"/>
            <a:endCxn id="27" idx="3"/>
          </p:cNvCxnSpPr>
          <p:nvPr/>
        </p:nvCxnSpPr>
        <p:spPr>
          <a:xfrm flipH="1">
            <a:off x="4490371" y="4583843"/>
            <a:ext cx="958760"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3EAF0EF7-6B7B-9142-88BA-E3366C4FA14E}"/>
              </a:ext>
            </a:extLst>
          </p:cNvPr>
          <p:cNvCxnSpPr>
            <a:cxnSpLocks/>
            <a:stCxn id="8" idx="5"/>
            <a:endCxn id="30" idx="1"/>
          </p:cNvCxnSpPr>
          <p:nvPr/>
        </p:nvCxnSpPr>
        <p:spPr>
          <a:xfrm>
            <a:off x="6835927" y="4583843"/>
            <a:ext cx="897744" cy="290096"/>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2A5ADFAA-8A60-354E-92F0-4E186229AA9C}"/>
              </a:ext>
            </a:extLst>
          </p:cNvPr>
          <p:cNvCxnSpPr>
            <a:cxnSpLocks/>
            <a:stCxn id="8" idx="7"/>
            <a:endCxn id="31" idx="1"/>
          </p:cNvCxnSpPr>
          <p:nvPr/>
        </p:nvCxnSpPr>
        <p:spPr>
          <a:xfrm flipV="1">
            <a:off x="6835927" y="3073740"/>
            <a:ext cx="897744" cy="277003"/>
          </a:xfrm>
          <a:prstGeom prst="straightConnector1">
            <a:avLst/>
          </a:prstGeom>
          <a:ln w="76200">
            <a:solidFill>
              <a:schemeClr val="bg1">
                <a:lumMod val="65000"/>
              </a:schemeClr>
            </a:solidFill>
            <a:headEnd type="stealth"/>
            <a:tailEnd type="stealth"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6012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6107-ACB8-8043-AE51-A250C2BEAD45}"/>
              </a:ext>
            </a:extLst>
          </p:cNvPr>
          <p:cNvSpPr>
            <a:spLocks noGrp="1"/>
          </p:cNvSpPr>
          <p:nvPr>
            <p:ph type="title"/>
          </p:nvPr>
        </p:nvSpPr>
        <p:spPr>
          <a:xfrm>
            <a:off x="1631505" y="188640"/>
            <a:ext cx="8929563" cy="1143000"/>
          </a:xfrm>
        </p:spPr>
        <p:txBody>
          <a:bodyPr>
            <a:normAutofit fontScale="90000"/>
          </a:bodyPr>
          <a:lstStyle/>
          <a:p>
            <a:r>
              <a:rPr lang="en-US" dirty="0">
                <a:solidFill>
                  <a:schemeClr val="accent1"/>
                </a:solidFill>
              </a:rPr>
              <a:t>Software Development Life Cycle </a:t>
            </a:r>
            <a:r>
              <a:rPr lang="en-US" sz="2400" dirty="0">
                <a:solidFill>
                  <a:schemeClr val="accent1"/>
                </a:solidFill>
              </a:rPr>
              <a:t>(SDLC)</a:t>
            </a:r>
            <a:br>
              <a:rPr lang="en-US" dirty="0">
                <a:solidFill>
                  <a:schemeClr val="accent1"/>
                </a:solidFill>
              </a:rPr>
            </a:br>
            <a:r>
              <a:rPr lang="en-US" dirty="0">
                <a:solidFill>
                  <a:schemeClr val="accent1"/>
                </a:solidFill>
              </a:rPr>
              <a:t>The waterfall model</a:t>
            </a:r>
          </a:p>
        </p:txBody>
      </p:sp>
      <p:sp>
        <p:nvSpPr>
          <p:cNvPr id="4" name="Slide Number Placeholder 3">
            <a:extLst>
              <a:ext uri="{FF2B5EF4-FFF2-40B4-BE49-F238E27FC236}">
                <a16:creationId xmlns:a16="http://schemas.microsoft.com/office/drawing/2014/main" id="{E1395118-C47B-5F49-B125-5F0A919AD413}"/>
              </a:ext>
            </a:extLst>
          </p:cNvPr>
          <p:cNvSpPr>
            <a:spLocks noGrp="1"/>
          </p:cNvSpPr>
          <p:nvPr>
            <p:ph type="sldNum" sz="quarter" idx="12"/>
          </p:nvPr>
        </p:nvSpPr>
        <p:spPr/>
        <p:txBody>
          <a:bodyPr/>
          <a:lstStyle/>
          <a:p>
            <a:pPr>
              <a:defRPr/>
            </a:pPr>
            <a:fld id="{E78C9E75-97FD-45D9-8ED3-955348887BB1}" type="slidenum">
              <a:rPr lang="zh-TW" altLang="en-US" smtClean="0"/>
              <a:pPr>
                <a:defRPr/>
              </a:pPr>
              <a:t>14</a:t>
            </a:fld>
            <a:endParaRPr lang="zh-TW" altLang="en-US"/>
          </a:p>
        </p:txBody>
      </p:sp>
      <p:sp>
        <p:nvSpPr>
          <p:cNvPr id="6" name="Rounded Rectangle 5">
            <a:extLst>
              <a:ext uri="{FF2B5EF4-FFF2-40B4-BE49-F238E27FC236}">
                <a16:creationId xmlns:a16="http://schemas.microsoft.com/office/drawing/2014/main" id="{3A9A958F-91EC-E34B-A881-86AE4075C39F}"/>
              </a:ext>
            </a:extLst>
          </p:cNvPr>
          <p:cNvSpPr>
            <a:spLocks noChangeArrowheads="1"/>
          </p:cNvSpPr>
          <p:nvPr/>
        </p:nvSpPr>
        <p:spPr bwMode="auto">
          <a:xfrm>
            <a:off x="1795190" y="1670020"/>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definition</a:t>
            </a:r>
          </a:p>
        </p:txBody>
      </p:sp>
      <p:sp>
        <p:nvSpPr>
          <p:cNvPr id="7" name="Rounded Rectangle 6">
            <a:extLst>
              <a:ext uri="{FF2B5EF4-FFF2-40B4-BE49-F238E27FC236}">
                <a16:creationId xmlns:a16="http://schemas.microsoft.com/office/drawing/2014/main" id="{C83D832D-73E8-8F4A-AFFA-068082B57CF8}"/>
              </a:ext>
            </a:extLst>
          </p:cNvPr>
          <p:cNvSpPr>
            <a:spLocks noChangeArrowheads="1"/>
          </p:cNvSpPr>
          <p:nvPr/>
        </p:nvSpPr>
        <p:spPr bwMode="auto">
          <a:xfrm>
            <a:off x="3495174" y="266375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System and Software design</a:t>
            </a:r>
          </a:p>
        </p:txBody>
      </p:sp>
      <p:sp>
        <p:nvSpPr>
          <p:cNvPr id="8" name="Rounded Rectangle 7">
            <a:extLst>
              <a:ext uri="{FF2B5EF4-FFF2-40B4-BE49-F238E27FC236}">
                <a16:creationId xmlns:a16="http://schemas.microsoft.com/office/drawing/2014/main" id="{35D50CBC-2606-A942-B96C-D6596FAB01EF}"/>
              </a:ext>
            </a:extLst>
          </p:cNvPr>
          <p:cNvSpPr>
            <a:spLocks noChangeArrowheads="1"/>
          </p:cNvSpPr>
          <p:nvPr/>
        </p:nvSpPr>
        <p:spPr bwMode="auto">
          <a:xfrm>
            <a:off x="5084522" y="3667005"/>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Implementation and unit testing</a:t>
            </a:r>
          </a:p>
        </p:txBody>
      </p:sp>
      <p:sp>
        <p:nvSpPr>
          <p:cNvPr id="9" name="Rounded Rectangle 8">
            <a:extLst>
              <a:ext uri="{FF2B5EF4-FFF2-40B4-BE49-F238E27FC236}">
                <a16:creationId xmlns:a16="http://schemas.microsoft.com/office/drawing/2014/main" id="{FA33732E-8DB7-494E-8310-2C66B049C0F3}"/>
              </a:ext>
            </a:extLst>
          </p:cNvPr>
          <p:cNvSpPr>
            <a:spLocks noChangeArrowheads="1"/>
          </p:cNvSpPr>
          <p:nvPr/>
        </p:nvSpPr>
        <p:spPr bwMode="auto">
          <a:xfrm>
            <a:off x="6701745" y="4590107"/>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Integration and system testing</a:t>
            </a:r>
          </a:p>
        </p:txBody>
      </p:sp>
      <p:sp>
        <p:nvSpPr>
          <p:cNvPr id="10" name="Rounded Rectangle 9">
            <a:extLst>
              <a:ext uri="{FF2B5EF4-FFF2-40B4-BE49-F238E27FC236}">
                <a16:creationId xmlns:a16="http://schemas.microsoft.com/office/drawing/2014/main" id="{E423AB6A-7872-C249-80C3-4D99C08C97CA}"/>
              </a:ext>
            </a:extLst>
          </p:cNvPr>
          <p:cNvSpPr>
            <a:spLocks noChangeArrowheads="1"/>
          </p:cNvSpPr>
          <p:nvPr/>
        </p:nvSpPr>
        <p:spPr bwMode="auto">
          <a:xfrm>
            <a:off x="8256240" y="5592654"/>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Operation and maintenance</a:t>
            </a:r>
          </a:p>
        </p:txBody>
      </p:sp>
      <p:cxnSp>
        <p:nvCxnSpPr>
          <p:cNvPr id="12" name="Elbow Connector 11">
            <a:extLst>
              <a:ext uri="{FF2B5EF4-FFF2-40B4-BE49-F238E27FC236}">
                <a16:creationId xmlns:a16="http://schemas.microsoft.com/office/drawing/2014/main" id="{5713B6F8-7E0B-6D42-836B-0511318A58BA}"/>
              </a:ext>
            </a:extLst>
          </p:cNvPr>
          <p:cNvCxnSpPr>
            <a:stCxn id="6" idx="3"/>
            <a:endCxn id="7" idx="0"/>
          </p:cNvCxnSpPr>
          <p:nvPr/>
        </p:nvCxnSpPr>
        <p:spPr>
          <a:xfrm>
            <a:off x="3603929" y="2100362"/>
            <a:ext cx="795615" cy="5633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60D15B15-F223-124D-95EE-3354069FE8EF}"/>
              </a:ext>
            </a:extLst>
          </p:cNvPr>
          <p:cNvCxnSpPr>
            <a:cxnSpLocks/>
            <a:stCxn id="7" idx="3"/>
            <a:endCxn id="8" idx="0"/>
          </p:cNvCxnSpPr>
          <p:nvPr/>
        </p:nvCxnSpPr>
        <p:spPr>
          <a:xfrm>
            <a:off x="5303913" y="3094096"/>
            <a:ext cx="684979" cy="57290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65E72B4D-3F99-3546-B8EC-D07EE18CEEC5}"/>
              </a:ext>
            </a:extLst>
          </p:cNvPr>
          <p:cNvCxnSpPr>
            <a:cxnSpLocks/>
            <a:stCxn id="8" idx="3"/>
            <a:endCxn id="9" idx="0"/>
          </p:cNvCxnSpPr>
          <p:nvPr/>
        </p:nvCxnSpPr>
        <p:spPr>
          <a:xfrm>
            <a:off x="6893260" y="4097346"/>
            <a:ext cx="712854" cy="492760"/>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AB950C16-F3DB-A542-A012-AA15A7275720}"/>
              </a:ext>
            </a:extLst>
          </p:cNvPr>
          <p:cNvCxnSpPr>
            <a:cxnSpLocks/>
            <a:stCxn id="9" idx="3"/>
            <a:endCxn id="10" idx="0"/>
          </p:cNvCxnSpPr>
          <p:nvPr/>
        </p:nvCxnSpPr>
        <p:spPr>
          <a:xfrm>
            <a:off x="8510483" y="5020449"/>
            <a:ext cx="650126" cy="572205"/>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a:extLst>
              <a:ext uri="{FF2B5EF4-FFF2-40B4-BE49-F238E27FC236}">
                <a16:creationId xmlns:a16="http://schemas.microsoft.com/office/drawing/2014/main" id="{6EE27BCA-556C-614A-BB49-DDEB2B603352}"/>
              </a:ext>
            </a:extLst>
          </p:cNvPr>
          <p:cNvCxnSpPr>
            <a:cxnSpLocks/>
            <a:endCxn id="9" idx="2"/>
          </p:cNvCxnSpPr>
          <p:nvPr/>
        </p:nvCxnSpPr>
        <p:spPr>
          <a:xfrm rot="10800000">
            <a:off x="7606114" y="5450789"/>
            <a:ext cx="650126" cy="572206"/>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a:extLst>
              <a:ext uri="{FF2B5EF4-FFF2-40B4-BE49-F238E27FC236}">
                <a16:creationId xmlns:a16="http://schemas.microsoft.com/office/drawing/2014/main" id="{11B03968-A895-364D-B1FE-8C285A585806}"/>
              </a:ext>
            </a:extLst>
          </p:cNvPr>
          <p:cNvCxnSpPr>
            <a:cxnSpLocks/>
            <a:endCxn id="8" idx="2"/>
          </p:cNvCxnSpPr>
          <p:nvPr/>
        </p:nvCxnSpPr>
        <p:spPr>
          <a:xfrm rot="10800000">
            <a:off x="5988891" y="4527689"/>
            <a:ext cx="2216792" cy="1495307"/>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BF98DC7C-98C4-1F4A-A84E-D469D700A067}"/>
              </a:ext>
            </a:extLst>
          </p:cNvPr>
          <p:cNvCxnSpPr>
            <a:cxnSpLocks/>
            <a:stCxn id="10" idx="1"/>
            <a:endCxn id="7" idx="2"/>
          </p:cNvCxnSpPr>
          <p:nvPr/>
        </p:nvCxnSpPr>
        <p:spPr>
          <a:xfrm rot="10800000">
            <a:off x="4399545" y="3524437"/>
            <a:ext cx="3856697" cy="2498558"/>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Elbow Connector 27">
            <a:extLst>
              <a:ext uri="{FF2B5EF4-FFF2-40B4-BE49-F238E27FC236}">
                <a16:creationId xmlns:a16="http://schemas.microsoft.com/office/drawing/2014/main" id="{3404DA58-E4DB-2A4F-88D8-E3DF3DBDA9F2}"/>
              </a:ext>
            </a:extLst>
          </p:cNvPr>
          <p:cNvCxnSpPr>
            <a:cxnSpLocks/>
            <a:stCxn id="10" idx="1"/>
            <a:endCxn id="6" idx="2"/>
          </p:cNvCxnSpPr>
          <p:nvPr/>
        </p:nvCxnSpPr>
        <p:spPr>
          <a:xfrm rot="10800000">
            <a:off x="2699561" y="2530704"/>
            <a:ext cx="5556681" cy="3492293"/>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Footer Placeholder 4">
            <a:extLst>
              <a:ext uri="{FF2B5EF4-FFF2-40B4-BE49-F238E27FC236}">
                <a16:creationId xmlns:a16="http://schemas.microsoft.com/office/drawing/2014/main" id="{7F45DC00-2FBD-EF44-A879-A63DCAA5E5E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1681992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F4003-70CE-1C4B-8D04-E377B30A3F5A}"/>
              </a:ext>
            </a:extLst>
          </p:cNvPr>
          <p:cNvSpPr>
            <a:spLocks noGrp="1"/>
          </p:cNvSpPr>
          <p:nvPr>
            <p:ph type="title"/>
          </p:nvPr>
        </p:nvSpPr>
        <p:spPr>
          <a:xfrm>
            <a:off x="2063553" y="142925"/>
            <a:ext cx="8388003" cy="1143000"/>
          </a:xfrm>
        </p:spPr>
        <p:txBody>
          <a:bodyPr>
            <a:normAutofit fontScale="90000"/>
          </a:bodyPr>
          <a:lstStyle/>
          <a:p>
            <a:r>
              <a:rPr lang="en-US" dirty="0">
                <a:solidFill>
                  <a:schemeClr val="accent1"/>
                </a:solidFill>
              </a:rPr>
              <a:t>Plan-based and Agile development</a:t>
            </a:r>
          </a:p>
        </p:txBody>
      </p:sp>
      <p:sp>
        <p:nvSpPr>
          <p:cNvPr id="4" name="Slide Number Placeholder 3">
            <a:extLst>
              <a:ext uri="{FF2B5EF4-FFF2-40B4-BE49-F238E27FC236}">
                <a16:creationId xmlns:a16="http://schemas.microsoft.com/office/drawing/2014/main" id="{9843BCCC-8979-DB48-A55A-2607F6E92C40}"/>
              </a:ext>
            </a:extLst>
          </p:cNvPr>
          <p:cNvSpPr>
            <a:spLocks noGrp="1"/>
          </p:cNvSpPr>
          <p:nvPr>
            <p:ph type="sldNum" sz="quarter" idx="12"/>
          </p:nvPr>
        </p:nvSpPr>
        <p:spPr/>
        <p:txBody>
          <a:bodyPr/>
          <a:lstStyle/>
          <a:p>
            <a:pPr>
              <a:defRPr/>
            </a:pPr>
            <a:fld id="{E78C9E75-97FD-45D9-8ED3-955348887BB1}" type="slidenum">
              <a:rPr lang="zh-TW" altLang="en-US" smtClean="0"/>
              <a:pPr>
                <a:defRPr/>
              </a:pPr>
              <a:t>15</a:t>
            </a:fld>
            <a:endParaRPr lang="zh-TW" altLang="en-US"/>
          </a:p>
        </p:txBody>
      </p:sp>
      <p:sp>
        <p:nvSpPr>
          <p:cNvPr id="6" name="Rounded Rectangle 5">
            <a:extLst>
              <a:ext uri="{FF2B5EF4-FFF2-40B4-BE49-F238E27FC236}">
                <a16:creationId xmlns:a16="http://schemas.microsoft.com/office/drawing/2014/main" id="{7CB8732F-9CC3-254D-96BF-A595CE3726C6}"/>
              </a:ext>
            </a:extLst>
          </p:cNvPr>
          <p:cNvSpPr>
            <a:spLocks noChangeArrowheads="1"/>
          </p:cNvSpPr>
          <p:nvPr/>
        </p:nvSpPr>
        <p:spPr bwMode="auto">
          <a:xfrm>
            <a:off x="5150856" y="2264252"/>
            <a:ext cx="1584176" cy="720080"/>
          </a:xfrm>
          <a:prstGeom prst="roundRect">
            <a:avLst>
              <a:gd name="adj" fmla="val 9274"/>
            </a:avLst>
          </a:prstGeom>
          <a:solidFill>
            <a:schemeClr val="accent6">
              <a:lumMod val="60000"/>
              <a:lumOff val="4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specification</a:t>
            </a:r>
          </a:p>
        </p:txBody>
      </p:sp>
      <p:sp>
        <p:nvSpPr>
          <p:cNvPr id="7" name="Rounded Rectangle 6">
            <a:extLst>
              <a:ext uri="{FF2B5EF4-FFF2-40B4-BE49-F238E27FC236}">
                <a16:creationId xmlns:a16="http://schemas.microsoft.com/office/drawing/2014/main" id="{78E97ABE-E234-B24E-93C3-8D7267262F7B}"/>
              </a:ext>
            </a:extLst>
          </p:cNvPr>
          <p:cNvSpPr>
            <a:spLocks noChangeArrowheads="1"/>
          </p:cNvSpPr>
          <p:nvPr/>
        </p:nvSpPr>
        <p:spPr bwMode="auto">
          <a:xfrm>
            <a:off x="2567608"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8" name="Rounded Rectangle 7">
            <a:extLst>
              <a:ext uri="{FF2B5EF4-FFF2-40B4-BE49-F238E27FC236}">
                <a16:creationId xmlns:a16="http://schemas.microsoft.com/office/drawing/2014/main" id="{FB9B2A56-7BC7-FF49-B2FE-9D6243E74860}"/>
              </a:ext>
            </a:extLst>
          </p:cNvPr>
          <p:cNvSpPr>
            <a:spLocks noChangeArrowheads="1"/>
          </p:cNvSpPr>
          <p:nvPr/>
        </p:nvSpPr>
        <p:spPr bwMode="auto">
          <a:xfrm>
            <a:off x="7412527" y="2193952"/>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9" name="Rounded Rectangle 8">
            <a:extLst>
              <a:ext uri="{FF2B5EF4-FFF2-40B4-BE49-F238E27FC236}">
                <a16:creationId xmlns:a16="http://schemas.microsoft.com/office/drawing/2014/main" id="{E58FAFFD-4F61-334F-8F04-013342838648}"/>
              </a:ext>
            </a:extLst>
          </p:cNvPr>
          <p:cNvSpPr>
            <a:spLocks noChangeArrowheads="1"/>
          </p:cNvSpPr>
          <p:nvPr/>
        </p:nvSpPr>
        <p:spPr bwMode="auto">
          <a:xfrm>
            <a:off x="3732208"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Requirements </a:t>
            </a:r>
            <a:br>
              <a:rPr lang="en-US" dirty="0"/>
            </a:br>
            <a:r>
              <a:rPr lang="en-US" dirty="0"/>
              <a:t>engineering</a:t>
            </a:r>
          </a:p>
        </p:txBody>
      </p:sp>
      <p:sp>
        <p:nvSpPr>
          <p:cNvPr id="10" name="Rounded Rectangle 9">
            <a:extLst>
              <a:ext uri="{FF2B5EF4-FFF2-40B4-BE49-F238E27FC236}">
                <a16:creationId xmlns:a16="http://schemas.microsoft.com/office/drawing/2014/main" id="{0EFF814C-1A7D-024A-A7D3-91789FEB91E7}"/>
              </a:ext>
            </a:extLst>
          </p:cNvPr>
          <p:cNvSpPr>
            <a:spLocks noChangeArrowheads="1"/>
          </p:cNvSpPr>
          <p:nvPr/>
        </p:nvSpPr>
        <p:spPr bwMode="auto">
          <a:xfrm>
            <a:off x="6705545" y="4941169"/>
            <a:ext cx="1808738" cy="860683"/>
          </a:xfrm>
          <a:prstGeom prst="roundRect">
            <a:avLst>
              <a:gd name="adj" fmla="val 50000"/>
            </a:avLst>
          </a:prstGeom>
          <a:solidFill>
            <a:schemeClr val="accent1">
              <a:lumMod val="20000"/>
              <a:lumOff val="80000"/>
            </a:schemeClr>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dirty="0"/>
              <a:t>Design and implementation</a:t>
            </a:r>
          </a:p>
        </p:txBody>
      </p:sp>
      <p:sp>
        <p:nvSpPr>
          <p:cNvPr id="11" name="Arc 10">
            <a:extLst>
              <a:ext uri="{FF2B5EF4-FFF2-40B4-BE49-F238E27FC236}">
                <a16:creationId xmlns:a16="http://schemas.microsoft.com/office/drawing/2014/main" id="{969FA192-6CB8-2F44-BE9B-253D39C048D8}"/>
              </a:ext>
            </a:extLst>
          </p:cNvPr>
          <p:cNvSpPr/>
          <p:nvPr/>
        </p:nvSpPr>
        <p:spPr>
          <a:xfrm>
            <a:off x="5015880" y="4437112"/>
            <a:ext cx="2160240" cy="1475121"/>
          </a:xfrm>
          <a:prstGeom prst="arc">
            <a:avLst>
              <a:gd name="adj1" fmla="val 11598803"/>
              <a:gd name="adj2" fmla="val 20782976"/>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BD6BB434-3CBA-6C40-B79B-C000F4590C26}"/>
              </a:ext>
            </a:extLst>
          </p:cNvPr>
          <p:cNvSpPr/>
          <p:nvPr/>
        </p:nvSpPr>
        <p:spPr>
          <a:xfrm>
            <a:off x="3863752" y="4589512"/>
            <a:ext cx="4464496" cy="1719809"/>
          </a:xfrm>
          <a:prstGeom prst="arc">
            <a:avLst>
              <a:gd name="adj1" fmla="val 629487"/>
              <a:gd name="adj2" fmla="val 10150990"/>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a:extLst>
              <a:ext uri="{FF2B5EF4-FFF2-40B4-BE49-F238E27FC236}">
                <a16:creationId xmlns:a16="http://schemas.microsoft.com/office/drawing/2014/main" id="{4F967C7C-A30E-B345-8978-9D4245F900E7}"/>
              </a:ext>
            </a:extLst>
          </p:cNvPr>
          <p:cNvSpPr/>
          <p:nvPr/>
        </p:nvSpPr>
        <p:spPr>
          <a:xfrm>
            <a:off x="3431402" y="1790650"/>
            <a:ext cx="5068073" cy="1822063"/>
          </a:xfrm>
          <a:prstGeom prst="arc">
            <a:avLst>
              <a:gd name="adj1" fmla="val 673640"/>
              <a:gd name="adj2" fmla="val 10250129"/>
            </a:avLst>
          </a:prstGeom>
          <a:noFill/>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BB49CD8C-3F9C-1946-AF3E-F92B3E18671F}"/>
              </a:ext>
            </a:extLst>
          </p:cNvPr>
          <p:cNvSpPr/>
          <p:nvPr/>
        </p:nvSpPr>
        <p:spPr>
          <a:xfrm>
            <a:off x="7998898" y="1855539"/>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a:extLst>
              <a:ext uri="{FF2B5EF4-FFF2-40B4-BE49-F238E27FC236}">
                <a16:creationId xmlns:a16="http://schemas.microsoft.com/office/drawing/2014/main" id="{F66C27CD-6966-5C45-B29F-BE36DBE47AC1}"/>
              </a:ext>
            </a:extLst>
          </p:cNvPr>
          <p:cNvSpPr/>
          <p:nvPr/>
        </p:nvSpPr>
        <p:spPr>
          <a:xfrm>
            <a:off x="3143673" y="1805943"/>
            <a:ext cx="1193447" cy="960750"/>
          </a:xfrm>
          <a:prstGeom prst="arc">
            <a:avLst>
              <a:gd name="adj1" fmla="val 11598803"/>
              <a:gd name="adj2" fmla="val 659380"/>
            </a:avLst>
          </a:prstGeom>
          <a:noFill/>
          <a:ln w="38100">
            <a:solidFill>
              <a:schemeClr val="tx1"/>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DAAB656A-C08C-A84F-8C0A-29798DAA603E}"/>
              </a:ext>
            </a:extLst>
          </p:cNvPr>
          <p:cNvCxnSpPr>
            <a:cxnSpLocks/>
            <a:stCxn id="7" idx="3"/>
            <a:endCxn id="6" idx="1"/>
          </p:cNvCxnSpPr>
          <p:nvPr/>
        </p:nvCxnSpPr>
        <p:spPr>
          <a:xfrm flipV="1">
            <a:off x="4376346" y="2624293"/>
            <a:ext cx="774510"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425CEA0-5DCF-A84D-A12E-95366EA835A7}"/>
              </a:ext>
            </a:extLst>
          </p:cNvPr>
          <p:cNvCxnSpPr>
            <a:cxnSpLocks/>
            <a:endCxn id="8" idx="1"/>
          </p:cNvCxnSpPr>
          <p:nvPr/>
        </p:nvCxnSpPr>
        <p:spPr>
          <a:xfrm>
            <a:off x="6735033" y="2624293"/>
            <a:ext cx="677495"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45B936D-40E5-CE40-8BDE-8D2D13B64AC4}"/>
              </a:ext>
            </a:extLst>
          </p:cNvPr>
          <p:cNvSpPr txBox="1"/>
          <p:nvPr/>
        </p:nvSpPr>
        <p:spPr>
          <a:xfrm>
            <a:off x="2251203" y="4514602"/>
            <a:ext cx="2589941"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Agile development</a:t>
            </a:r>
          </a:p>
        </p:txBody>
      </p:sp>
      <p:sp>
        <p:nvSpPr>
          <p:cNvPr id="26" name="TextBox 25">
            <a:extLst>
              <a:ext uri="{FF2B5EF4-FFF2-40B4-BE49-F238E27FC236}">
                <a16:creationId xmlns:a16="http://schemas.microsoft.com/office/drawing/2014/main" id="{8E1BBF84-FFF3-0547-B3F1-8EDCBD57A11B}"/>
              </a:ext>
            </a:extLst>
          </p:cNvPr>
          <p:cNvSpPr txBox="1"/>
          <p:nvPr/>
        </p:nvSpPr>
        <p:spPr>
          <a:xfrm>
            <a:off x="1795706" y="1340769"/>
            <a:ext cx="336419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Plan-based development</a:t>
            </a:r>
          </a:p>
        </p:txBody>
      </p:sp>
      <p:sp>
        <p:nvSpPr>
          <p:cNvPr id="27" name="TextBox 26">
            <a:extLst>
              <a:ext uri="{FF2B5EF4-FFF2-40B4-BE49-F238E27FC236}">
                <a16:creationId xmlns:a16="http://schemas.microsoft.com/office/drawing/2014/main" id="{2DE1A086-DAAE-DE49-8E09-72CC4F20BF04}"/>
              </a:ext>
            </a:extLst>
          </p:cNvPr>
          <p:cNvSpPr txBox="1"/>
          <p:nvPr/>
        </p:nvSpPr>
        <p:spPr>
          <a:xfrm>
            <a:off x="4037341" y="3645025"/>
            <a:ext cx="4041556" cy="461665"/>
          </a:xfrm>
          <a:prstGeom prst="rect">
            <a:avLst/>
          </a:prstGeom>
          <a:noFill/>
        </p:spPr>
        <p:txBody>
          <a:bodyPr wrap="none" rtlCol="0">
            <a:spAutoFit/>
          </a:bodyPr>
          <a:lstStyle/>
          <a:p>
            <a:pPr algn="ctr"/>
            <a:r>
              <a:rPr lang="en-US" sz="2400" dirty="0">
                <a:latin typeface="Calibri" panose="020F0502020204030204" pitchFamily="34" charset="0"/>
                <a:cs typeface="Calibri" panose="020F0502020204030204" pitchFamily="34" charset="0"/>
              </a:rPr>
              <a:t>Requirements change requests</a:t>
            </a:r>
          </a:p>
        </p:txBody>
      </p:sp>
      <p:sp>
        <p:nvSpPr>
          <p:cNvPr id="28" name="Rounded Rectangle 27">
            <a:extLst>
              <a:ext uri="{FF2B5EF4-FFF2-40B4-BE49-F238E27FC236}">
                <a16:creationId xmlns:a16="http://schemas.microsoft.com/office/drawing/2014/main" id="{8BFB92F3-2C50-9E45-99FF-A1DA687B91AE}"/>
              </a:ext>
            </a:extLst>
          </p:cNvPr>
          <p:cNvSpPr>
            <a:spLocks noChangeArrowheads="1"/>
          </p:cNvSpPr>
          <p:nvPr/>
        </p:nvSpPr>
        <p:spPr bwMode="auto">
          <a:xfrm>
            <a:off x="1775521" y="1360836"/>
            <a:ext cx="8568951" cy="2721207"/>
          </a:xfrm>
          <a:prstGeom prst="roundRect">
            <a:avLst>
              <a:gd name="adj" fmla="val 3436"/>
            </a:avLst>
          </a:prstGeom>
          <a:noFill/>
          <a:ln w="38100">
            <a:solidFill>
              <a:schemeClr val="accent5">
                <a:lumMod val="75000"/>
              </a:schemeClr>
            </a:solidFill>
            <a:prstDash val="dash"/>
            <a:round/>
            <a:headEnd/>
            <a:tailEnd/>
          </a:ln>
          <a:effectLst/>
        </p:spPr>
        <p:txBody>
          <a:bodyPr lIns="0" tIns="0" rIns="0" bIns="0" anchor="ctr"/>
          <a:lstStyle/>
          <a:p>
            <a:pPr algn="ctr">
              <a:defRPr/>
            </a:pPr>
            <a:endParaRPr lang="en-US" dirty="0"/>
          </a:p>
        </p:txBody>
      </p:sp>
      <p:sp>
        <p:nvSpPr>
          <p:cNvPr id="29" name="Rounded Rectangle 28">
            <a:extLst>
              <a:ext uri="{FF2B5EF4-FFF2-40B4-BE49-F238E27FC236}">
                <a16:creationId xmlns:a16="http://schemas.microsoft.com/office/drawing/2014/main" id="{0B40B72B-A736-8D41-BAD3-17CFFC2D8FFF}"/>
              </a:ext>
            </a:extLst>
          </p:cNvPr>
          <p:cNvSpPr>
            <a:spLocks noChangeArrowheads="1"/>
          </p:cNvSpPr>
          <p:nvPr/>
        </p:nvSpPr>
        <p:spPr bwMode="auto">
          <a:xfrm>
            <a:off x="1795706" y="4240254"/>
            <a:ext cx="8568951" cy="2279610"/>
          </a:xfrm>
          <a:prstGeom prst="roundRect">
            <a:avLst>
              <a:gd name="adj" fmla="val 3436"/>
            </a:avLst>
          </a:prstGeom>
          <a:noFill/>
          <a:ln w="38100">
            <a:solidFill>
              <a:schemeClr val="accent2">
                <a:lumMod val="75000"/>
              </a:schemeClr>
            </a:solidFill>
            <a:prstDash val="dash"/>
            <a:round/>
            <a:headEnd/>
            <a:tailEnd/>
          </a:ln>
          <a:effectLst/>
        </p:spPr>
        <p:txBody>
          <a:bodyPr lIns="0" tIns="0" rIns="0" bIns="0" anchor="ctr"/>
          <a:lstStyle/>
          <a:p>
            <a:pPr algn="ctr">
              <a:defRPr/>
            </a:pPr>
            <a:endParaRPr lang="en-US" dirty="0"/>
          </a:p>
        </p:txBody>
      </p:sp>
      <p:sp>
        <p:nvSpPr>
          <p:cNvPr id="30" name="Footer Placeholder 4">
            <a:extLst>
              <a:ext uri="{FF2B5EF4-FFF2-40B4-BE49-F238E27FC236}">
                <a16:creationId xmlns:a16="http://schemas.microsoft.com/office/drawing/2014/main" id="{F8C12879-4ED1-3F43-990A-E19146D63FB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(2015), Software Engineering, 10th Edition, Pearson.</a:t>
            </a:r>
          </a:p>
        </p:txBody>
      </p:sp>
    </p:spTree>
    <p:extLst>
      <p:ext uri="{BB962C8B-B14F-4D97-AF65-F5344CB8AC3E}">
        <p14:creationId xmlns:p14="http://schemas.microsoft.com/office/powerpoint/2010/main" val="2620778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88640"/>
            <a:ext cx="8229600" cy="864096"/>
          </a:xfrm>
        </p:spPr>
        <p:txBody>
          <a:bodyPr/>
          <a:lstStyle/>
          <a:p>
            <a:r>
              <a:rPr lang="en-US" dirty="0">
                <a:solidFill>
                  <a:schemeClr val="accent1"/>
                </a:solidFill>
              </a:rPr>
              <a:t>The Continuum of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16</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cxnSp>
        <p:nvCxnSpPr>
          <p:cNvPr id="8" name="Straight Arrow Connector 7">
            <a:extLst>
              <a:ext uri="{FF2B5EF4-FFF2-40B4-BE49-F238E27FC236}">
                <a16:creationId xmlns:a16="http://schemas.microsoft.com/office/drawing/2014/main" id="{EDA04CE6-8008-0740-B484-099DDAA62B0F}"/>
              </a:ext>
            </a:extLst>
          </p:cNvPr>
          <p:cNvCxnSpPr>
            <a:cxnSpLocks/>
          </p:cNvCxnSpPr>
          <p:nvPr/>
        </p:nvCxnSpPr>
        <p:spPr>
          <a:xfrm>
            <a:off x="3719736" y="5805264"/>
            <a:ext cx="547260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BCC744E3-94F6-B04F-A4C8-9044C2AD2B7B}"/>
              </a:ext>
            </a:extLst>
          </p:cNvPr>
          <p:cNvCxnSpPr>
            <a:cxnSpLocks/>
          </p:cNvCxnSpPr>
          <p:nvPr/>
        </p:nvCxnSpPr>
        <p:spPr>
          <a:xfrm flipV="1">
            <a:off x="3719736" y="1340769"/>
            <a:ext cx="0" cy="446449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F32194A-FC68-4F4A-835E-301D04771E46}"/>
              </a:ext>
            </a:extLst>
          </p:cNvPr>
          <p:cNvSpPr txBox="1"/>
          <p:nvPr/>
        </p:nvSpPr>
        <p:spPr>
          <a:xfrm>
            <a:off x="7464153" y="5149645"/>
            <a:ext cx="161377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Iterative</a:t>
            </a:r>
          </a:p>
        </p:txBody>
      </p:sp>
      <p:sp>
        <p:nvSpPr>
          <p:cNvPr id="16" name="TextBox 15">
            <a:extLst>
              <a:ext uri="{FF2B5EF4-FFF2-40B4-BE49-F238E27FC236}">
                <a16:creationId xmlns:a16="http://schemas.microsoft.com/office/drawing/2014/main" id="{1D7BAA53-9E12-4D45-A568-81B554EBFE43}"/>
              </a:ext>
            </a:extLst>
          </p:cNvPr>
          <p:cNvSpPr txBox="1"/>
          <p:nvPr/>
        </p:nvSpPr>
        <p:spPr>
          <a:xfrm>
            <a:off x="3924801" y="5149645"/>
            <a:ext cx="1883465"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Predictive</a:t>
            </a:r>
          </a:p>
        </p:txBody>
      </p:sp>
      <p:sp>
        <p:nvSpPr>
          <p:cNvPr id="17" name="TextBox 16">
            <a:extLst>
              <a:ext uri="{FF2B5EF4-FFF2-40B4-BE49-F238E27FC236}">
                <a16:creationId xmlns:a16="http://schemas.microsoft.com/office/drawing/2014/main" id="{EBFD77F3-C42B-E04F-9ED4-49517A58EA6F}"/>
              </a:ext>
            </a:extLst>
          </p:cNvPr>
          <p:cNvSpPr txBox="1"/>
          <p:nvPr/>
        </p:nvSpPr>
        <p:spPr>
          <a:xfrm>
            <a:off x="3863752" y="1710221"/>
            <a:ext cx="2230482"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Incremental</a:t>
            </a:r>
          </a:p>
        </p:txBody>
      </p:sp>
      <p:sp>
        <p:nvSpPr>
          <p:cNvPr id="18" name="TextBox 17">
            <a:extLst>
              <a:ext uri="{FF2B5EF4-FFF2-40B4-BE49-F238E27FC236}">
                <a16:creationId xmlns:a16="http://schemas.microsoft.com/office/drawing/2014/main" id="{9ACFEF0C-46E5-624E-91C7-9BA04E533506}"/>
              </a:ext>
            </a:extLst>
          </p:cNvPr>
          <p:cNvSpPr txBox="1"/>
          <p:nvPr/>
        </p:nvSpPr>
        <p:spPr>
          <a:xfrm>
            <a:off x="7940460" y="1764106"/>
            <a:ext cx="1035861" cy="584775"/>
          </a:xfrm>
          <a:prstGeom prst="rect">
            <a:avLst/>
          </a:prstGeom>
          <a:noFill/>
        </p:spPr>
        <p:txBody>
          <a:bodyPr wrap="none" rtlCol="0">
            <a:spAutoFit/>
          </a:bodyPr>
          <a:lstStyle/>
          <a:p>
            <a:pPr algn="ctr"/>
            <a:r>
              <a:rPr lang="en-US" sz="3200" b="1" dirty="0">
                <a:solidFill>
                  <a:srgbClr val="C00000"/>
                </a:solidFill>
                <a:latin typeface="Calibri" panose="020F0502020204030204" pitchFamily="34" charset="0"/>
                <a:cs typeface="Calibri" panose="020F0502020204030204" pitchFamily="34" charset="0"/>
              </a:rPr>
              <a:t>Agile</a:t>
            </a:r>
          </a:p>
        </p:txBody>
      </p:sp>
      <p:sp>
        <p:nvSpPr>
          <p:cNvPr id="19" name="TextBox 18">
            <a:extLst>
              <a:ext uri="{FF2B5EF4-FFF2-40B4-BE49-F238E27FC236}">
                <a16:creationId xmlns:a16="http://schemas.microsoft.com/office/drawing/2014/main" id="{3778A967-CF89-1A41-B280-158639D24E54}"/>
              </a:ext>
            </a:extLst>
          </p:cNvPr>
          <p:cNvSpPr txBox="1"/>
          <p:nvPr/>
        </p:nvSpPr>
        <p:spPr>
          <a:xfrm>
            <a:off x="5202054" y="6063855"/>
            <a:ext cx="206896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Degree of Change</a:t>
            </a:r>
          </a:p>
        </p:txBody>
      </p:sp>
      <p:sp>
        <p:nvSpPr>
          <p:cNvPr id="20" name="TextBox 19">
            <a:extLst>
              <a:ext uri="{FF2B5EF4-FFF2-40B4-BE49-F238E27FC236}">
                <a16:creationId xmlns:a16="http://schemas.microsoft.com/office/drawing/2014/main" id="{28C15C9C-A136-2C44-8E8C-3018F1A25288}"/>
              </a:ext>
            </a:extLst>
          </p:cNvPr>
          <p:cNvSpPr txBox="1"/>
          <p:nvPr/>
        </p:nvSpPr>
        <p:spPr>
          <a:xfrm rot="16200000">
            <a:off x="1760404" y="3488452"/>
            <a:ext cx="2508123" cy="400110"/>
          </a:xfrm>
          <a:prstGeom prst="rect">
            <a:avLst/>
          </a:prstGeom>
          <a:noFill/>
        </p:spPr>
        <p:txBody>
          <a:bodyPr wrap="none" rtlCol="0">
            <a:spAutoFit/>
          </a:bodyPr>
          <a:lstStyle/>
          <a:p>
            <a:pPr algn="ctr"/>
            <a:r>
              <a:rPr lang="en-US" sz="2000" b="1" dirty="0">
                <a:latin typeface="Calibri" panose="020F0502020204030204" pitchFamily="34" charset="0"/>
                <a:cs typeface="Calibri" panose="020F0502020204030204" pitchFamily="34" charset="0"/>
              </a:rPr>
              <a:t>Frequency of Delivery</a:t>
            </a:r>
          </a:p>
        </p:txBody>
      </p:sp>
      <p:sp>
        <p:nvSpPr>
          <p:cNvPr id="21" name="TextBox 20">
            <a:extLst>
              <a:ext uri="{FF2B5EF4-FFF2-40B4-BE49-F238E27FC236}">
                <a16:creationId xmlns:a16="http://schemas.microsoft.com/office/drawing/2014/main" id="{A4D655B4-6473-284A-A7DC-77B1A4C4131E}"/>
              </a:ext>
            </a:extLst>
          </p:cNvPr>
          <p:cNvSpPr txBox="1"/>
          <p:nvPr/>
        </p:nvSpPr>
        <p:spPr>
          <a:xfrm rot="16200000">
            <a:off x="3152695" y="5372549"/>
            <a:ext cx="526876"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Low</a:t>
            </a:r>
          </a:p>
        </p:txBody>
      </p:sp>
      <p:sp>
        <p:nvSpPr>
          <p:cNvPr id="22" name="TextBox 21">
            <a:extLst>
              <a:ext uri="{FF2B5EF4-FFF2-40B4-BE49-F238E27FC236}">
                <a16:creationId xmlns:a16="http://schemas.microsoft.com/office/drawing/2014/main" id="{AD5ECB1B-2028-B84B-8DBC-ED8CAEFB3982}"/>
              </a:ext>
            </a:extLst>
          </p:cNvPr>
          <p:cNvSpPr txBox="1"/>
          <p:nvPr/>
        </p:nvSpPr>
        <p:spPr>
          <a:xfrm rot="16200000">
            <a:off x="3120810" y="1524987"/>
            <a:ext cx="562975" cy="338554"/>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High</a:t>
            </a:r>
          </a:p>
        </p:txBody>
      </p:sp>
      <p:sp>
        <p:nvSpPr>
          <p:cNvPr id="23" name="TextBox 22">
            <a:extLst>
              <a:ext uri="{FF2B5EF4-FFF2-40B4-BE49-F238E27FC236}">
                <a16:creationId xmlns:a16="http://schemas.microsoft.com/office/drawing/2014/main" id="{C491A8C9-4BC3-2744-B696-6C4FFAB3FFCF}"/>
              </a:ext>
            </a:extLst>
          </p:cNvPr>
          <p:cNvSpPr txBox="1"/>
          <p:nvPr/>
        </p:nvSpPr>
        <p:spPr>
          <a:xfrm>
            <a:off x="3652243" y="5867980"/>
            <a:ext cx="568490"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Low</a:t>
            </a:r>
          </a:p>
        </p:txBody>
      </p:sp>
      <p:sp>
        <p:nvSpPr>
          <p:cNvPr id="24" name="TextBox 23">
            <a:extLst>
              <a:ext uri="{FF2B5EF4-FFF2-40B4-BE49-F238E27FC236}">
                <a16:creationId xmlns:a16="http://schemas.microsoft.com/office/drawing/2014/main" id="{82A00467-8644-7C44-9EAA-718831C78469}"/>
              </a:ext>
            </a:extLst>
          </p:cNvPr>
          <p:cNvSpPr txBox="1"/>
          <p:nvPr/>
        </p:nvSpPr>
        <p:spPr>
          <a:xfrm>
            <a:off x="8601765" y="5877272"/>
            <a:ext cx="612668" cy="369332"/>
          </a:xfrm>
          <a:prstGeom prst="rect">
            <a:avLst/>
          </a:prstGeom>
          <a:noFill/>
        </p:spPr>
        <p:txBody>
          <a:bodyPr wrap="none" rtlCol="0">
            <a:spAutoFit/>
          </a:bodyPr>
          <a:lstStyle/>
          <a:p>
            <a:pPr algn="ctr"/>
            <a:r>
              <a:rPr lang="en-US" dirty="0">
                <a:latin typeface="Calibri" panose="020F0502020204030204" pitchFamily="34" charset="0"/>
                <a:cs typeface="Calibri" panose="020F0502020204030204" pitchFamily="34" charset="0"/>
              </a:rPr>
              <a:t>High</a:t>
            </a:r>
          </a:p>
        </p:txBody>
      </p:sp>
      <p:sp>
        <p:nvSpPr>
          <p:cNvPr id="25" name="Up-Down Arrow 24">
            <a:extLst>
              <a:ext uri="{FF2B5EF4-FFF2-40B4-BE49-F238E27FC236}">
                <a16:creationId xmlns:a16="http://schemas.microsoft.com/office/drawing/2014/main" id="{2445BDD8-CB4D-5545-9BE0-BA1744B2037E}"/>
              </a:ext>
            </a:extLst>
          </p:cNvPr>
          <p:cNvSpPr/>
          <p:nvPr/>
        </p:nvSpPr>
        <p:spPr>
          <a:xfrm rot="2700925">
            <a:off x="5708106" y="1723164"/>
            <a:ext cx="1440160" cy="3979443"/>
          </a:xfrm>
          <a:prstGeom prst="upDownArrow">
            <a:avLst>
              <a:gd name="adj1" fmla="val 63410"/>
              <a:gd name="adj2" fmla="val 70232"/>
            </a:avLst>
          </a:prstGeom>
          <a:solidFill>
            <a:srgbClr val="FFD57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1009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Predictive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17</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2015912"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359696"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735530"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455148"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174766"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Test</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94383" y="2942946"/>
            <a:ext cx="1343784" cy="918102"/>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79314"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98932" y="3401997"/>
            <a:ext cx="37583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18551" y="3401997"/>
            <a:ext cx="37583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6325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lstStyle/>
          <a:p>
            <a:r>
              <a:rPr lang="en-US" dirty="0">
                <a:solidFill>
                  <a:schemeClr val="accent1"/>
                </a:solidFill>
              </a:rPr>
              <a:t>Iterative Life Cycle</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18</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7" name="Rounded Rectangle 6">
            <a:extLst>
              <a:ext uri="{FF2B5EF4-FFF2-40B4-BE49-F238E27FC236}">
                <a16:creationId xmlns:a16="http://schemas.microsoft.com/office/drawing/2014/main" id="{625D02D6-4FD3-2348-AFED-F77A9CDDACA9}"/>
              </a:ext>
            </a:extLst>
          </p:cNvPr>
          <p:cNvSpPr>
            <a:spLocks noChangeArrowheads="1"/>
          </p:cNvSpPr>
          <p:nvPr/>
        </p:nvSpPr>
        <p:spPr bwMode="auto">
          <a:xfrm>
            <a:off x="1991544"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p:txBody>
      </p:sp>
      <p:cxnSp>
        <p:nvCxnSpPr>
          <p:cNvPr id="8" name="Straight Arrow Connector 7">
            <a:extLst>
              <a:ext uri="{FF2B5EF4-FFF2-40B4-BE49-F238E27FC236}">
                <a16:creationId xmlns:a16="http://schemas.microsoft.com/office/drawing/2014/main" id="{A4A5F37E-AC6A-0541-B062-0B938318CCC7}"/>
              </a:ext>
            </a:extLst>
          </p:cNvPr>
          <p:cNvCxnSpPr>
            <a:cxnSpLocks/>
            <a:stCxn id="7" idx="3"/>
            <a:endCxn id="9" idx="1"/>
          </p:cNvCxnSpPr>
          <p:nvPr/>
        </p:nvCxnSpPr>
        <p:spPr>
          <a:xfrm>
            <a:off x="3647728"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2D3C769D-A14E-014E-869D-77C03B94D9C9}"/>
              </a:ext>
            </a:extLst>
          </p:cNvPr>
          <p:cNvSpPr>
            <a:spLocks noChangeArrowheads="1"/>
          </p:cNvSpPr>
          <p:nvPr/>
        </p:nvSpPr>
        <p:spPr bwMode="auto">
          <a:xfrm>
            <a:off x="4223792"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Analyze</a:t>
            </a:r>
          </a:p>
          <a:p>
            <a:pPr algn="ctr">
              <a:defRPr/>
            </a:pPr>
            <a:r>
              <a:rPr lang="en-US" sz="2400" b="1" dirty="0"/>
              <a:t>Design</a:t>
            </a:r>
          </a:p>
        </p:txBody>
      </p:sp>
      <p:sp>
        <p:nvSpPr>
          <p:cNvPr id="11" name="Rounded Rectangle 10">
            <a:extLst>
              <a:ext uri="{FF2B5EF4-FFF2-40B4-BE49-F238E27FC236}">
                <a16:creationId xmlns:a16="http://schemas.microsoft.com/office/drawing/2014/main" id="{25251283-A15F-DD44-8B38-13646FAD9FDD}"/>
              </a:ext>
            </a:extLst>
          </p:cNvPr>
          <p:cNvSpPr>
            <a:spLocks noChangeArrowheads="1"/>
          </p:cNvSpPr>
          <p:nvPr/>
        </p:nvSpPr>
        <p:spPr bwMode="auto">
          <a:xfrm>
            <a:off x="6456040"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Build</a:t>
            </a:r>
          </a:p>
          <a:p>
            <a:pPr algn="ctr">
              <a:defRPr/>
            </a:pPr>
            <a:r>
              <a:rPr lang="en-US" sz="2400" b="1" dirty="0"/>
              <a:t>Test</a:t>
            </a:r>
          </a:p>
        </p:txBody>
      </p:sp>
      <p:sp>
        <p:nvSpPr>
          <p:cNvPr id="12" name="Rounded Rectangle 11">
            <a:extLst>
              <a:ext uri="{FF2B5EF4-FFF2-40B4-BE49-F238E27FC236}">
                <a16:creationId xmlns:a16="http://schemas.microsoft.com/office/drawing/2014/main" id="{9CC4DFCA-6C1E-CB49-80F0-800A6E500329}"/>
              </a:ext>
            </a:extLst>
          </p:cNvPr>
          <p:cNvSpPr>
            <a:spLocks noChangeArrowheads="1"/>
          </p:cNvSpPr>
          <p:nvPr/>
        </p:nvSpPr>
        <p:spPr bwMode="auto">
          <a:xfrm>
            <a:off x="8688288" y="3645024"/>
            <a:ext cx="1656184" cy="108012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Deliver</a:t>
            </a:r>
          </a:p>
        </p:txBody>
      </p:sp>
      <p:cxnSp>
        <p:nvCxnSpPr>
          <p:cNvPr id="13" name="Straight Arrow Connector 12">
            <a:extLst>
              <a:ext uri="{FF2B5EF4-FFF2-40B4-BE49-F238E27FC236}">
                <a16:creationId xmlns:a16="http://schemas.microsoft.com/office/drawing/2014/main" id="{B560287C-833C-F74F-ADF9-2D60018CBD12}"/>
              </a:ext>
            </a:extLst>
          </p:cNvPr>
          <p:cNvCxnSpPr>
            <a:cxnSpLocks/>
            <a:stCxn id="9" idx="3"/>
            <a:endCxn id="11" idx="1"/>
          </p:cNvCxnSpPr>
          <p:nvPr/>
        </p:nvCxnSpPr>
        <p:spPr>
          <a:xfrm>
            <a:off x="5879976"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2BCCD76-CAEE-8343-8FF7-3CAE419B3BDE}"/>
              </a:ext>
            </a:extLst>
          </p:cNvPr>
          <p:cNvCxnSpPr>
            <a:cxnSpLocks/>
            <a:stCxn id="11" idx="3"/>
            <a:endCxn id="12" idx="1"/>
          </p:cNvCxnSpPr>
          <p:nvPr/>
        </p:nvCxnSpPr>
        <p:spPr>
          <a:xfrm>
            <a:off x="8112224" y="4185084"/>
            <a:ext cx="57606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Arc 19">
            <a:extLst>
              <a:ext uri="{FF2B5EF4-FFF2-40B4-BE49-F238E27FC236}">
                <a16:creationId xmlns:a16="http://schemas.microsoft.com/office/drawing/2014/main" id="{7C4449D8-8AE8-EA4C-A232-CA8391B00313}"/>
              </a:ext>
            </a:extLst>
          </p:cNvPr>
          <p:cNvSpPr/>
          <p:nvPr/>
        </p:nvSpPr>
        <p:spPr>
          <a:xfrm>
            <a:off x="4511824" y="3094208"/>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2" name="TextBox 21">
            <a:extLst>
              <a:ext uri="{FF2B5EF4-FFF2-40B4-BE49-F238E27FC236}">
                <a16:creationId xmlns:a16="http://schemas.microsoft.com/office/drawing/2014/main" id="{EB161867-A0E6-C248-ABFF-A43D8AE1CC7E}"/>
              </a:ext>
            </a:extLst>
          </p:cNvPr>
          <p:cNvSpPr txBox="1"/>
          <p:nvPr/>
        </p:nvSpPr>
        <p:spPr>
          <a:xfrm>
            <a:off x="4308902" y="2719570"/>
            <a:ext cx="14618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Prototype</a:t>
            </a:r>
          </a:p>
        </p:txBody>
      </p:sp>
      <p:sp>
        <p:nvSpPr>
          <p:cNvPr id="23" name="Arc 22">
            <a:extLst>
              <a:ext uri="{FF2B5EF4-FFF2-40B4-BE49-F238E27FC236}">
                <a16:creationId xmlns:a16="http://schemas.microsoft.com/office/drawing/2014/main" id="{5E31662D-57C7-F442-A725-B44D6842EDED}"/>
              </a:ext>
            </a:extLst>
          </p:cNvPr>
          <p:cNvSpPr/>
          <p:nvPr/>
        </p:nvSpPr>
        <p:spPr>
          <a:xfrm>
            <a:off x="6790908" y="3110257"/>
            <a:ext cx="936104" cy="1047656"/>
          </a:xfrm>
          <a:prstGeom prst="arc">
            <a:avLst>
              <a:gd name="adj1" fmla="val 10932647"/>
              <a:gd name="adj2" fmla="val 21298226"/>
            </a:avLst>
          </a:prstGeom>
          <a:noFill/>
          <a:ln w="3810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4" name="TextBox 23">
            <a:extLst>
              <a:ext uri="{FF2B5EF4-FFF2-40B4-BE49-F238E27FC236}">
                <a16:creationId xmlns:a16="http://schemas.microsoft.com/office/drawing/2014/main" id="{76FD4313-D679-9547-A99A-E3AD77069564}"/>
              </a:ext>
            </a:extLst>
          </p:cNvPr>
          <p:cNvSpPr txBox="1"/>
          <p:nvPr/>
        </p:nvSpPr>
        <p:spPr>
          <a:xfrm>
            <a:off x="6758824" y="2710148"/>
            <a:ext cx="1000275"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Refine</a:t>
            </a:r>
          </a:p>
        </p:txBody>
      </p:sp>
    </p:spTree>
    <p:extLst>
      <p:ext uri="{BB962C8B-B14F-4D97-AF65-F5344CB8AC3E}">
        <p14:creationId xmlns:p14="http://schemas.microsoft.com/office/powerpoint/2010/main" val="4097779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p:txBody>
          <a:bodyPr>
            <a:normAutofit fontScale="90000"/>
          </a:bodyPr>
          <a:lstStyle/>
          <a:p>
            <a:r>
              <a:rPr lang="en-US" dirty="0">
                <a:solidFill>
                  <a:schemeClr val="accent1"/>
                </a:solidFill>
              </a:rPr>
              <a:t>A Life Cycle of </a:t>
            </a:r>
            <a:br>
              <a:rPr lang="en-US" dirty="0">
                <a:solidFill>
                  <a:schemeClr val="accent1"/>
                </a:solidFill>
              </a:rPr>
            </a:br>
            <a:r>
              <a:rPr lang="en-US" dirty="0">
                <a:solidFill>
                  <a:schemeClr val="accent1"/>
                </a:solidFill>
              </a:rPr>
              <a:t>Varying-Sized Increments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19</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9" name="Rounded Rectangle 8">
            <a:extLst>
              <a:ext uri="{FF2B5EF4-FFF2-40B4-BE49-F238E27FC236}">
                <a16:creationId xmlns:a16="http://schemas.microsoft.com/office/drawing/2014/main" id="{3FAEA39F-66A7-5049-AD68-3E91BAC8DCC2}"/>
              </a:ext>
            </a:extLst>
          </p:cNvPr>
          <p:cNvSpPr>
            <a:spLocks noChangeArrowheads="1"/>
          </p:cNvSpPr>
          <p:nvPr/>
        </p:nvSpPr>
        <p:spPr bwMode="auto">
          <a:xfrm>
            <a:off x="1862258" y="2780928"/>
            <a:ext cx="3153623"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0" name="Rounded Rectangle 9">
            <a:extLst>
              <a:ext uri="{FF2B5EF4-FFF2-40B4-BE49-F238E27FC236}">
                <a16:creationId xmlns:a16="http://schemas.microsoft.com/office/drawing/2014/main" id="{37CDF35D-BB5A-634F-B31A-071CFD12FFA7}"/>
              </a:ext>
            </a:extLst>
          </p:cNvPr>
          <p:cNvSpPr>
            <a:spLocks noChangeArrowheads="1"/>
          </p:cNvSpPr>
          <p:nvPr/>
        </p:nvSpPr>
        <p:spPr bwMode="auto">
          <a:xfrm>
            <a:off x="5627948" y="2780928"/>
            <a:ext cx="1656184"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sp>
        <p:nvSpPr>
          <p:cNvPr id="11" name="Rounded Rectangle 10">
            <a:extLst>
              <a:ext uri="{FF2B5EF4-FFF2-40B4-BE49-F238E27FC236}">
                <a16:creationId xmlns:a16="http://schemas.microsoft.com/office/drawing/2014/main" id="{9A1B14DE-685A-3A43-934D-8DB7C5F00C2F}"/>
              </a:ext>
            </a:extLst>
          </p:cNvPr>
          <p:cNvSpPr>
            <a:spLocks noChangeArrowheads="1"/>
          </p:cNvSpPr>
          <p:nvPr/>
        </p:nvSpPr>
        <p:spPr bwMode="auto">
          <a:xfrm>
            <a:off x="7896200" y="2780928"/>
            <a:ext cx="2314600" cy="2520280"/>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latin typeface="Calibri" panose="020F0502020204030204" pitchFamily="34" charset="0"/>
                <a:cs typeface="Calibri" panose="020F0502020204030204" pitchFamily="34" charset="0"/>
              </a:rPr>
              <a:t>Analyze</a:t>
            </a:r>
          </a:p>
          <a:p>
            <a:pPr algn="ctr">
              <a:defRPr/>
            </a:pPr>
            <a:r>
              <a:rPr lang="en-US" sz="2800" b="1" dirty="0">
                <a:latin typeface="Calibri" panose="020F0502020204030204" pitchFamily="34" charset="0"/>
                <a:cs typeface="Calibri" panose="020F0502020204030204" pitchFamily="34" charset="0"/>
              </a:rPr>
              <a:t>Design</a:t>
            </a:r>
          </a:p>
          <a:p>
            <a:pPr algn="ctr">
              <a:defRPr/>
            </a:pPr>
            <a:r>
              <a:rPr lang="en-US" sz="2800" b="1" dirty="0">
                <a:latin typeface="Calibri" panose="020F0502020204030204" pitchFamily="34" charset="0"/>
                <a:cs typeface="Calibri" panose="020F0502020204030204" pitchFamily="34" charset="0"/>
              </a:rPr>
              <a:t>Build</a:t>
            </a:r>
          </a:p>
          <a:p>
            <a:pPr algn="ctr">
              <a:defRPr/>
            </a:pPr>
            <a:r>
              <a:rPr lang="en-US" sz="2800" b="1" dirty="0">
                <a:latin typeface="Calibri" panose="020F0502020204030204" pitchFamily="34" charset="0"/>
                <a:cs typeface="Calibri" panose="020F0502020204030204" pitchFamily="34" charset="0"/>
              </a:rPr>
              <a:t>Test</a:t>
            </a:r>
          </a:p>
          <a:p>
            <a:pPr algn="ctr">
              <a:defRPr/>
            </a:pPr>
            <a:r>
              <a:rPr lang="en-US" sz="2800" b="1" dirty="0">
                <a:latin typeface="Calibri" panose="020F0502020204030204" pitchFamily="34" charset="0"/>
                <a:cs typeface="Calibri" panose="020F0502020204030204" pitchFamily="34" charset="0"/>
              </a:rPr>
              <a:t>Deliver</a:t>
            </a:r>
          </a:p>
        </p:txBody>
      </p:sp>
      <p:cxnSp>
        <p:nvCxnSpPr>
          <p:cNvPr id="12" name="Straight Arrow Connector 11">
            <a:extLst>
              <a:ext uri="{FF2B5EF4-FFF2-40B4-BE49-F238E27FC236}">
                <a16:creationId xmlns:a16="http://schemas.microsoft.com/office/drawing/2014/main" id="{71F4B625-92D9-A84E-B4AD-C545C0D5C4A7}"/>
              </a:ext>
            </a:extLst>
          </p:cNvPr>
          <p:cNvCxnSpPr>
            <a:cxnSpLocks/>
            <a:stCxn id="9" idx="3"/>
            <a:endCxn id="10" idx="1"/>
          </p:cNvCxnSpPr>
          <p:nvPr/>
        </p:nvCxnSpPr>
        <p:spPr>
          <a:xfrm>
            <a:off x="5015880"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24AC59D0-A832-A244-BFA8-17AD64CCFE58}"/>
              </a:ext>
            </a:extLst>
          </p:cNvPr>
          <p:cNvCxnSpPr>
            <a:cxnSpLocks/>
            <a:stCxn id="10" idx="3"/>
            <a:endCxn id="11" idx="1"/>
          </p:cNvCxnSpPr>
          <p:nvPr/>
        </p:nvCxnSpPr>
        <p:spPr>
          <a:xfrm>
            <a:off x="7284132" y="4041068"/>
            <a:ext cx="61206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755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buNone/>
            </a:pPr>
            <a:r>
              <a:rPr lang="en-US" sz="2800" dirty="0"/>
              <a:t>1   2022/02/23   Introduction to Software Engineering</a:t>
            </a:r>
          </a:p>
          <a:p>
            <a:pPr marL="0" indent="0">
              <a:buNone/>
            </a:pPr>
            <a:r>
              <a:rPr lang="en-US" sz="2800" dirty="0"/>
              <a:t>2   2022/03/02   Software Products and Project Management: </a:t>
            </a:r>
            <a:br>
              <a:rPr lang="en-US" sz="2800" dirty="0"/>
            </a:br>
            <a:r>
              <a:rPr lang="en-US" sz="2800" dirty="0"/>
              <a:t>                              Software product management and prototyping</a:t>
            </a:r>
          </a:p>
          <a:p>
            <a:pPr marL="0" indent="0">
              <a:buNone/>
            </a:pPr>
            <a:r>
              <a:rPr lang="en-US" sz="2800" dirty="0"/>
              <a:t>3   2022/03/09   Agile Software Engineering: </a:t>
            </a:r>
            <a:br>
              <a:rPr lang="en-US" sz="2800" dirty="0"/>
            </a:br>
            <a:r>
              <a:rPr lang="en-US" sz="2800" dirty="0"/>
              <a:t>                              Agile methods, Scrum, and Extreme Programming</a:t>
            </a:r>
          </a:p>
          <a:p>
            <a:pPr marL="0" indent="0">
              <a:buNone/>
            </a:pPr>
            <a:r>
              <a:rPr lang="en-US" sz="2800" dirty="0"/>
              <a:t>4   2022/03/16   Features, Scenarios, and Stories</a:t>
            </a:r>
          </a:p>
          <a:p>
            <a:pPr marL="0" indent="0">
              <a:buNone/>
            </a:pPr>
            <a:r>
              <a:rPr lang="en-US" sz="2800" dirty="0">
                <a:solidFill>
                  <a:srgbClr val="7030A0"/>
                </a:solidFill>
              </a:rPr>
              <a:t>5   2022/03/23   Case Study on Software Engineering I</a:t>
            </a:r>
          </a:p>
          <a:p>
            <a:pPr marL="0" indent="0">
              <a:buNone/>
            </a:pPr>
            <a:r>
              <a:rPr lang="en-US" sz="2800" dirty="0">
                <a:solidFill>
                  <a:srgbClr val="C00000"/>
                </a:solidFill>
              </a:rPr>
              <a:t>6   2022/03/30   Software Architecture: Architectural design, </a:t>
            </a:r>
            <a:br>
              <a:rPr lang="en-US" sz="2800" dirty="0">
                <a:solidFill>
                  <a:srgbClr val="C00000"/>
                </a:solidFill>
              </a:rPr>
            </a:br>
            <a:r>
              <a:rPr lang="en-US" sz="2800" dirty="0">
                <a:solidFill>
                  <a:srgbClr val="C00000"/>
                </a:solidFill>
              </a:rPr>
              <a:t>                              System decomposition, and Distribution architecture</a:t>
            </a:r>
          </a:p>
          <a:p>
            <a:endParaRPr lang="en-US" dirty="0"/>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2</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2376408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Iteration-Based and Flow-Based Agile Life Cycles</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20</a:t>
            </a:fld>
            <a:endParaRPr lang="zh-TW" altLang="en-US"/>
          </a:p>
        </p:txBody>
      </p:sp>
      <p:sp>
        <p:nvSpPr>
          <p:cNvPr id="6" name="Footer Placeholder 4">
            <a:extLst>
              <a:ext uri="{FF2B5EF4-FFF2-40B4-BE49-F238E27FC236}">
                <a16:creationId xmlns:a16="http://schemas.microsoft.com/office/drawing/2014/main" id="{AF465C67-23E6-1F4A-AB5B-83F9C4ACD65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Project Management Institute (2017), Agile Practice Guide, Project Management Institute</a:t>
            </a:r>
          </a:p>
        </p:txBody>
      </p:sp>
      <p:sp>
        <p:nvSpPr>
          <p:cNvPr id="8" name="Rounded Rectangle 7">
            <a:extLst>
              <a:ext uri="{FF2B5EF4-FFF2-40B4-BE49-F238E27FC236}">
                <a16:creationId xmlns:a16="http://schemas.microsoft.com/office/drawing/2014/main" id="{5BAF8388-CCB7-5948-AE8A-4BF2308C1253}"/>
              </a:ext>
            </a:extLst>
          </p:cNvPr>
          <p:cNvSpPr>
            <a:spLocks noChangeArrowheads="1"/>
          </p:cNvSpPr>
          <p:nvPr/>
        </p:nvSpPr>
        <p:spPr bwMode="auto">
          <a:xfrm>
            <a:off x="184752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9" name="Rounded Rectangle 8">
            <a:extLst>
              <a:ext uri="{FF2B5EF4-FFF2-40B4-BE49-F238E27FC236}">
                <a16:creationId xmlns:a16="http://schemas.microsoft.com/office/drawing/2014/main" id="{719EA8F8-F823-1645-9D83-BB215145B11B}"/>
              </a:ext>
            </a:extLst>
          </p:cNvPr>
          <p:cNvSpPr>
            <a:spLocks noChangeArrowheads="1"/>
          </p:cNvSpPr>
          <p:nvPr/>
        </p:nvSpPr>
        <p:spPr bwMode="auto">
          <a:xfrm>
            <a:off x="3073691"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0" name="Rounded Rectangle 9">
            <a:extLst>
              <a:ext uri="{FF2B5EF4-FFF2-40B4-BE49-F238E27FC236}">
                <a16:creationId xmlns:a16="http://schemas.microsoft.com/office/drawing/2014/main" id="{A71743F9-E6D3-5A40-A560-050C28C44135}"/>
              </a:ext>
            </a:extLst>
          </p:cNvPr>
          <p:cNvSpPr>
            <a:spLocks noChangeArrowheads="1"/>
          </p:cNvSpPr>
          <p:nvPr/>
        </p:nvSpPr>
        <p:spPr bwMode="auto">
          <a:xfrm>
            <a:off x="429985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1" name="Rounded Rectangle 10">
            <a:extLst>
              <a:ext uri="{FF2B5EF4-FFF2-40B4-BE49-F238E27FC236}">
                <a16:creationId xmlns:a16="http://schemas.microsoft.com/office/drawing/2014/main" id="{B557C97C-05F3-5C4D-94E2-D15DCAB64146}"/>
              </a:ext>
            </a:extLst>
          </p:cNvPr>
          <p:cNvSpPr>
            <a:spLocks noChangeArrowheads="1"/>
          </p:cNvSpPr>
          <p:nvPr/>
        </p:nvSpPr>
        <p:spPr bwMode="auto">
          <a:xfrm>
            <a:off x="5526015"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2" name="Rounded Rectangle 11">
            <a:extLst>
              <a:ext uri="{FF2B5EF4-FFF2-40B4-BE49-F238E27FC236}">
                <a16:creationId xmlns:a16="http://schemas.microsoft.com/office/drawing/2014/main" id="{E4F02FAA-4EA4-C145-AD1A-DAA93C6A3F50}"/>
              </a:ext>
            </a:extLst>
          </p:cNvPr>
          <p:cNvSpPr>
            <a:spLocks noChangeArrowheads="1"/>
          </p:cNvSpPr>
          <p:nvPr/>
        </p:nvSpPr>
        <p:spPr bwMode="auto">
          <a:xfrm>
            <a:off x="6752177"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13" name="Rounded Rectangle 12">
            <a:extLst>
              <a:ext uri="{FF2B5EF4-FFF2-40B4-BE49-F238E27FC236}">
                <a16:creationId xmlns:a16="http://schemas.microsoft.com/office/drawing/2014/main" id="{1A23ADBF-A3D3-E743-BF03-3549DAC8CDBD}"/>
              </a:ext>
            </a:extLst>
          </p:cNvPr>
          <p:cNvSpPr>
            <a:spLocks noChangeArrowheads="1"/>
          </p:cNvSpPr>
          <p:nvPr/>
        </p:nvSpPr>
        <p:spPr bwMode="auto">
          <a:xfrm>
            <a:off x="7978339"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4" name="Rounded Rectangle 13">
            <a:extLst>
              <a:ext uri="{FF2B5EF4-FFF2-40B4-BE49-F238E27FC236}">
                <a16:creationId xmlns:a16="http://schemas.microsoft.com/office/drawing/2014/main" id="{87AE58B7-90AF-4F46-A56A-7A7D22D40CA0}"/>
              </a:ext>
            </a:extLst>
          </p:cNvPr>
          <p:cNvSpPr>
            <a:spLocks noChangeArrowheads="1"/>
          </p:cNvSpPr>
          <p:nvPr/>
        </p:nvSpPr>
        <p:spPr bwMode="auto">
          <a:xfrm>
            <a:off x="9204503" y="1969686"/>
            <a:ext cx="1219851" cy="1663684"/>
          </a:xfrm>
          <a:prstGeom prst="roundRect">
            <a:avLst>
              <a:gd name="adj" fmla="val 10737"/>
            </a:avLst>
          </a:prstGeom>
          <a:solidFill>
            <a:schemeClr val="accent5">
              <a:lumMod val="40000"/>
              <a:lumOff val="6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p:txBody>
      </p:sp>
      <p:sp>
        <p:nvSpPr>
          <p:cNvPr id="15" name="TextBox 14">
            <a:extLst>
              <a:ext uri="{FF2B5EF4-FFF2-40B4-BE49-F238E27FC236}">
                <a16:creationId xmlns:a16="http://schemas.microsoft.com/office/drawing/2014/main" id="{56510D07-8E1B-4C4B-96CF-94186D56E72B}"/>
              </a:ext>
            </a:extLst>
          </p:cNvPr>
          <p:cNvSpPr txBox="1"/>
          <p:nvPr/>
        </p:nvSpPr>
        <p:spPr>
          <a:xfrm>
            <a:off x="4526635" y="1434042"/>
            <a:ext cx="2861104" cy="461665"/>
          </a:xfrm>
          <a:prstGeom prst="rect">
            <a:avLst/>
          </a:prstGeom>
          <a:noFill/>
        </p:spPr>
        <p:txBody>
          <a:bodyPr wrap="none" rtlCol="0">
            <a:spAutoFit/>
          </a:bodyPr>
          <a:lstStyle/>
          <a:p>
            <a:pPr algn="ctr"/>
            <a:r>
              <a:rPr lang="en-US" sz="2400" b="1" dirty="0">
                <a:latin typeface="Calibri" panose="020F0502020204030204" pitchFamily="34" charset="0"/>
                <a:cs typeface="Calibri" panose="020F0502020204030204" pitchFamily="34" charset="0"/>
              </a:rPr>
              <a:t>Iteration-Based Agile</a:t>
            </a:r>
          </a:p>
        </p:txBody>
      </p:sp>
      <p:sp>
        <p:nvSpPr>
          <p:cNvPr id="16" name="Rounded Rectangle 15">
            <a:extLst>
              <a:ext uri="{FF2B5EF4-FFF2-40B4-BE49-F238E27FC236}">
                <a16:creationId xmlns:a16="http://schemas.microsoft.com/office/drawing/2014/main" id="{4885981A-1118-3E43-A2D8-211AE913143F}"/>
              </a:ext>
            </a:extLst>
          </p:cNvPr>
          <p:cNvSpPr>
            <a:spLocks noChangeArrowheads="1"/>
          </p:cNvSpPr>
          <p:nvPr/>
        </p:nvSpPr>
        <p:spPr bwMode="auto">
          <a:xfrm>
            <a:off x="1873165" y="4251149"/>
            <a:ext cx="1455254"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7" name="Rounded Rectangle 16">
            <a:extLst>
              <a:ext uri="{FF2B5EF4-FFF2-40B4-BE49-F238E27FC236}">
                <a16:creationId xmlns:a16="http://schemas.microsoft.com/office/drawing/2014/main" id="{DE781752-7FB6-DA41-8A09-9FBAA8DE8EFD}"/>
              </a:ext>
            </a:extLst>
          </p:cNvPr>
          <p:cNvSpPr>
            <a:spLocks noChangeArrowheads="1"/>
          </p:cNvSpPr>
          <p:nvPr/>
        </p:nvSpPr>
        <p:spPr bwMode="auto">
          <a:xfrm>
            <a:off x="3328419" y="4251149"/>
            <a:ext cx="119821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18" name="Rounded Rectangle 17">
            <a:extLst>
              <a:ext uri="{FF2B5EF4-FFF2-40B4-BE49-F238E27FC236}">
                <a16:creationId xmlns:a16="http://schemas.microsoft.com/office/drawing/2014/main" id="{47F8613E-294F-D144-9472-81A82FA905D1}"/>
              </a:ext>
            </a:extLst>
          </p:cNvPr>
          <p:cNvSpPr>
            <a:spLocks noChangeArrowheads="1"/>
          </p:cNvSpPr>
          <p:nvPr/>
        </p:nvSpPr>
        <p:spPr bwMode="auto">
          <a:xfrm>
            <a:off x="4526635" y="4251149"/>
            <a:ext cx="1785388"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0" name="Rounded Rectangle 19">
            <a:extLst>
              <a:ext uri="{FF2B5EF4-FFF2-40B4-BE49-F238E27FC236}">
                <a16:creationId xmlns:a16="http://schemas.microsoft.com/office/drawing/2014/main" id="{4BED75C5-0104-FF4E-AFC1-E9370A9B882B}"/>
              </a:ext>
            </a:extLst>
          </p:cNvPr>
          <p:cNvSpPr>
            <a:spLocks noChangeArrowheads="1"/>
          </p:cNvSpPr>
          <p:nvPr/>
        </p:nvSpPr>
        <p:spPr bwMode="auto">
          <a:xfrm>
            <a:off x="6312025" y="4251149"/>
            <a:ext cx="1075835"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Repeat </a:t>
            </a:r>
            <a:br>
              <a:rPr lang="en-US" sz="1500" b="1" dirty="0">
                <a:latin typeface="Calibri" panose="020F0502020204030204" pitchFamily="34" charset="0"/>
                <a:cs typeface="Calibri" panose="020F0502020204030204" pitchFamily="34" charset="0"/>
              </a:rPr>
            </a:br>
            <a:r>
              <a:rPr lang="en-US" sz="1500" b="1" dirty="0">
                <a:latin typeface="Calibri" panose="020F0502020204030204" pitchFamily="34" charset="0"/>
                <a:cs typeface="Calibri" panose="020F0502020204030204" pitchFamily="34" charset="0"/>
              </a:rPr>
              <a:t>as needed</a:t>
            </a:r>
          </a:p>
          <a:p>
            <a:pPr algn="ctr">
              <a:defRPr/>
            </a:pPr>
            <a:r>
              <a:rPr lang="en-US" sz="1500" b="1" dirty="0">
                <a:latin typeface="Calibri" panose="020F0502020204030204" pitchFamily="34" charset="0"/>
                <a:cs typeface="Calibri" panose="020F0502020204030204" pitchFamily="34" charset="0"/>
              </a:rPr>
              <a:t>…</a:t>
            </a:r>
          </a:p>
        </p:txBody>
      </p:sp>
      <p:sp>
        <p:nvSpPr>
          <p:cNvPr id="21" name="Rounded Rectangle 20">
            <a:extLst>
              <a:ext uri="{FF2B5EF4-FFF2-40B4-BE49-F238E27FC236}">
                <a16:creationId xmlns:a16="http://schemas.microsoft.com/office/drawing/2014/main" id="{7E32A7ED-5481-F44E-9B70-21044D3E9B9E}"/>
              </a:ext>
            </a:extLst>
          </p:cNvPr>
          <p:cNvSpPr>
            <a:spLocks noChangeArrowheads="1"/>
          </p:cNvSpPr>
          <p:nvPr/>
        </p:nvSpPr>
        <p:spPr bwMode="auto">
          <a:xfrm>
            <a:off x="7387622" y="4251149"/>
            <a:ext cx="1228659"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2" name="Rounded Rectangle 21">
            <a:extLst>
              <a:ext uri="{FF2B5EF4-FFF2-40B4-BE49-F238E27FC236}">
                <a16:creationId xmlns:a16="http://schemas.microsoft.com/office/drawing/2014/main" id="{87AF3BA4-05F2-6946-AAD6-61571838B3AB}"/>
              </a:ext>
            </a:extLst>
          </p:cNvPr>
          <p:cNvSpPr>
            <a:spLocks noChangeArrowheads="1"/>
          </p:cNvSpPr>
          <p:nvPr/>
        </p:nvSpPr>
        <p:spPr bwMode="auto">
          <a:xfrm>
            <a:off x="8616281" y="4251149"/>
            <a:ext cx="1833710" cy="2268714"/>
          </a:xfrm>
          <a:prstGeom prst="roundRect">
            <a:avLst>
              <a:gd name="adj" fmla="val 10737"/>
            </a:avLst>
          </a:prstGeom>
          <a:solidFill>
            <a:schemeClr val="accent2">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1500" b="1" dirty="0">
                <a:latin typeface="Calibri" panose="020F0502020204030204" pitchFamily="34" charset="0"/>
                <a:cs typeface="Calibri" panose="020F0502020204030204" pitchFamily="34" charset="0"/>
              </a:rPr>
              <a:t>Requirements</a:t>
            </a:r>
          </a:p>
          <a:p>
            <a:pPr algn="ctr">
              <a:defRPr/>
            </a:pPr>
            <a:r>
              <a:rPr lang="en-US" sz="1500" b="1" dirty="0">
                <a:latin typeface="Calibri" panose="020F0502020204030204" pitchFamily="34" charset="0"/>
                <a:cs typeface="Calibri" panose="020F0502020204030204" pitchFamily="34" charset="0"/>
              </a:rPr>
              <a:t>Analysis</a:t>
            </a:r>
          </a:p>
          <a:p>
            <a:pPr algn="ctr">
              <a:defRPr/>
            </a:pPr>
            <a:r>
              <a:rPr lang="en-US" sz="1500" b="1" dirty="0">
                <a:latin typeface="Calibri" panose="020F0502020204030204" pitchFamily="34" charset="0"/>
                <a:cs typeface="Calibri" panose="020F0502020204030204" pitchFamily="34" charset="0"/>
              </a:rPr>
              <a:t>Design</a:t>
            </a:r>
          </a:p>
          <a:p>
            <a:pPr algn="ctr">
              <a:defRPr/>
            </a:pPr>
            <a:r>
              <a:rPr lang="en-US" sz="1500" b="1" dirty="0">
                <a:latin typeface="Calibri" panose="020F0502020204030204" pitchFamily="34" charset="0"/>
                <a:cs typeface="Calibri" panose="020F0502020204030204" pitchFamily="34" charset="0"/>
              </a:rPr>
              <a:t>Build</a:t>
            </a:r>
          </a:p>
          <a:p>
            <a:pPr algn="ctr">
              <a:defRPr/>
            </a:pPr>
            <a:r>
              <a:rPr lang="en-US" sz="1500" b="1" dirty="0">
                <a:latin typeface="Calibri" panose="020F0502020204030204" pitchFamily="34" charset="0"/>
                <a:cs typeface="Calibri" panose="020F0502020204030204" pitchFamily="34" charset="0"/>
              </a:rPr>
              <a:t>Test</a:t>
            </a:r>
          </a:p>
          <a:p>
            <a:pPr algn="ctr">
              <a:defRPr/>
            </a:pPr>
            <a:r>
              <a:rPr lang="en-US" sz="1500" dirty="0">
                <a:latin typeface="Calibri" panose="020F0502020204030204" pitchFamily="34" charset="0"/>
                <a:cs typeface="Calibri" panose="020F0502020204030204" pitchFamily="34" charset="0"/>
              </a:rPr>
              <a:t>the number of features in the WIP limit</a:t>
            </a:r>
          </a:p>
        </p:txBody>
      </p:sp>
      <p:sp>
        <p:nvSpPr>
          <p:cNvPr id="23" name="TextBox 22">
            <a:extLst>
              <a:ext uri="{FF2B5EF4-FFF2-40B4-BE49-F238E27FC236}">
                <a16:creationId xmlns:a16="http://schemas.microsoft.com/office/drawing/2014/main" id="{7B0E318F-70D0-BF42-8E43-8845D81F8F49}"/>
              </a:ext>
            </a:extLst>
          </p:cNvPr>
          <p:cNvSpPr txBox="1"/>
          <p:nvPr/>
        </p:nvSpPr>
        <p:spPr>
          <a:xfrm>
            <a:off x="4776543" y="3762497"/>
            <a:ext cx="2361288" cy="461665"/>
          </a:xfrm>
          <a:prstGeom prst="rect">
            <a:avLst/>
          </a:prstGeom>
          <a:noFill/>
        </p:spPr>
        <p:txBody>
          <a:bodyPr wrap="none" rtlCol="0">
            <a:spAutoFit/>
          </a:bodyPr>
          <a:lstStyle/>
          <a:p>
            <a:pPr algn="ctr"/>
            <a:r>
              <a:rPr lang="en-US" sz="2400" b="1" dirty="0">
                <a:solidFill>
                  <a:schemeClr val="accent2">
                    <a:lumMod val="75000"/>
                  </a:schemeClr>
                </a:solidFill>
                <a:latin typeface="Calibri" panose="020F0502020204030204" pitchFamily="34" charset="0"/>
                <a:cs typeface="Calibri" panose="020F0502020204030204" pitchFamily="34" charset="0"/>
              </a:rPr>
              <a:t>Flow-Based Agile</a:t>
            </a:r>
          </a:p>
        </p:txBody>
      </p:sp>
    </p:spTree>
    <p:extLst>
      <p:ext uri="{BB962C8B-B14F-4D97-AF65-F5344CB8AC3E}">
        <p14:creationId xmlns:p14="http://schemas.microsoft.com/office/powerpoint/2010/main" val="2563213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B4753-5A15-F84F-97C2-423BF5C1BA04}"/>
              </a:ext>
            </a:extLst>
          </p:cNvPr>
          <p:cNvSpPr>
            <a:spLocks noGrp="1"/>
          </p:cNvSpPr>
          <p:nvPr>
            <p:ph type="title"/>
          </p:nvPr>
        </p:nvSpPr>
        <p:spPr>
          <a:xfrm>
            <a:off x="1981200" y="56735"/>
            <a:ext cx="8229600" cy="833959"/>
          </a:xfrm>
        </p:spPr>
        <p:txBody>
          <a:bodyPr/>
          <a:lstStyle/>
          <a:p>
            <a:r>
              <a:rPr lang="en-US" dirty="0">
                <a:solidFill>
                  <a:schemeClr val="accent1"/>
                </a:solidFill>
              </a:rPr>
              <a:t>From personas to features</a:t>
            </a:r>
          </a:p>
        </p:txBody>
      </p:sp>
      <p:sp>
        <p:nvSpPr>
          <p:cNvPr id="4" name="Slide Number Placeholder 3">
            <a:extLst>
              <a:ext uri="{FF2B5EF4-FFF2-40B4-BE49-F238E27FC236}">
                <a16:creationId xmlns:a16="http://schemas.microsoft.com/office/drawing/2014/main" id="{76779704-0609-B54C-AC1D-EC6C6D0912B9}"/>
              </a:ext>
            </a:extLst>
          </p:cNvPr>
          <p:cNvSpPr>
            <a:spLocks noGrp="1"/>
          </p:cNvSpPr>
          <p:nvPr>
            <p:ph type="sldNum" sz="quarter" idx="12"/>
          </p:nvPr>
        </p:nvSpPr>
        <p:spPr/>
        <p:txBody>
          <a:bodyPr/>
          <a:lstStyle/>
          <a:p>
            <a:pPr>
              <a:defRPr/>
            </a:pPr>
            <a:fld id="{E78C9E75-97FD-45D9-8ED3-955348887BB1}" type="slidenum">
              <a:rPr lang="zh-TW" altLang="en-US" smtClean="0"/>
              <a:pPr>
                <a:defRPr/>
              </a:pPr>
              <a:t>21</a:t>
            </a:fld>
            <a:endParaRPr lang="zh-TW" altLang="en-US"/>
          </a:p>
        </p:txBody>
      </p:sp>
      <p:sp>
        <p:nvSpPr>
          <p:cNvPr id="6" name="Natural language descriptions of a user interacting with a software product">
            <a:extLst>
              <a:ext uri="{FF2B5EF4-FFF2-40B4-BE49-F238E27FC236}">
                <a16:creationId xmlns:a16="http://schemas.microsoft.com/office/drawing/2014/main" id="{0FAC68B3-D91F-4547-A3DC-992F67FF82F0}"/>
              </a:ext>
            </a:extLst>
          </p:cNvPr>
          <p:cNvSpPr txBox="1"/>
          <p:nvPr/>
        </p:nvSpPr>
        <p:spPr>
          <a:xfrm>
            <a:off x="5514797" y="2613721"/>
            <a:ext cx="4957831"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a user interacting with a software product</a:t>
            </a:r>
          </a:p>
        </p:txBody>
      </p:sp>
      <p:sp>
        <p:nvSpPr>
          <p:cNvPr id="7" name="A way of representing users">
            <a:extLst>
              <a:ext uri="{FF2B5EF4-FFF2-40B4-BE49-F238E27FC236}">
                <a16:creationId xmlns:a16="http://schemas.microsoft.com/office/drawing/2014/main" id="{DCE2F4B2-EFA6-9841-84D6-F65BC36D772C}"/>
              </a:ext>
            </a:extLst>
          </p:cNvPr>
          <p:cNvSpPr txBox="1"/>
          <p:nvPr/>
        </p:nvSpPr>
        <p:spPr>
          <a:xfrm>
            <a:off x="5807968" y="1218432"/>
            <a:ext cx="3436498"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A way of representing users</a:t>
            </a:r>
          </a:p>
        </p:txBody>
      </p:sp>
      <p:sp>
        <p:nvSpPr>
          <p:cNvPr id="8" name="Fragments of product functionality">
            <a:extLst>
              <a:ext uri="{FF2B5EF4-FFF2-40B4-BE49-F238E27FC236}">
                <a16:creationId xmlns:a16="http://schemas.microsoft.com/office/drawing/2014/main" id="{E77145DD-55E2-DA49-8E7E-3728BB2D854B}"/>
              </a:ext>
            </a:extLst>
          </p:cNvPr>
          <p:cNvSpPr txBox="1"/>
          <p:nvPr/>
        </p:nvSpPr>
        <p:spPr>
          <a:xfrm>
            <a:off x="2639617" y="6186984"/>
            <a:ext cx="4066357" cy="4103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1800">
                <a:solidFill>
                  <a:schemeClr val="accent5"/>
                </a:solidFill>
              </a:defRPr>
            </a:lvl1pPr>
          </a:lstStyle>
          <a:p>
            <a:r>
              <a:rPr sz="2000" dirty="0">
                <a:solidFill>
                  <a:srgbClr val="C00000"/>
                </a:solidFill>
              </a:rPr>
              <a:t>Fragments of product functionality</a:t>
            </a:r>
          </a:p>
        </p:txBody>
      </p:sp>
      <p:sp>
        <p:nvSpPr>
          <p:cNvPr id="9" name="Natural language descriptions of something that is needed or wanted by users">
            <a:extLst>
              <a:ext uri="{FF2B5EF4-FFF2-40B4-BE49-F238E27FC236}">
                <a16:creationId xmlns:a16="http://schemas.microsoft.com/office/drawing/2014/main" id="{ACE7B491-990E-7D49-9354-151989A055CE}"/>
              </a:ext>
            </a:extLst>
          </p:cNvPr>
          <p:cNvSpPr txBox="1"/>
          <p:nvPr/>
        </p:nvSpPr>
        <p:spPr>
          <a:xfrm>
            <a:off x="8328248" y="4379234"/>
            <a:ext cx="2262764" cy="164147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1800">
                <a:solidFill>
                  <a:schemeClr val="accent5"/>
                </a:solidFill>
              </a:defRPr>
            </a:lvl1pPr>
          </a:lstStyle>
          <a:p>
            <a:r>
              <a:rPr sz="2000" dirty="0">
                <a:solidFill>
                  <a:srgbClr val="C00000"/>
                </a:solidFill>
              </a:rPr>
              <a:t>Natural language descriptions of something that is needed or wanted by users</a:t>
            </a:r>
          </a:p>
        </p:txBody>
      </p:sp>
      <p:sp>
        <p:nvSpPr>
          <p:cNvPr id="11" name="Footer Placeholder 4">
            <a:extLst>
              <a:ext uri="{FF2B5EF4-FFF2-40B4-BE49-F238E27FC236}">
                <a16:creationId xmlns:a16="http://schemas.microsoft.com/office/drawing/2014/main" id="{046F8F36-1069-5449-B054-03346C99330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4" name="Arc 13">
            <a:extLst>
              <a:ext uri="{FF2B5EF4-FFF2-40B4-BE49-F238E27FC236}">
                <a16:creationId xmlns:a16="http://schemas.microsoft.com/office/drawing/2014/main" id="{C8DD8C7A-DE62-6148-A878-ED05BF61C528}"/>
              </a:ext>
            </a:extLst>
          </p:cNvPr>
          <p:cNvSpPr/>
          <p:nvPr/>
        </p:nvSpPr>
        <p:spPr>
          <a:xfrm>
            <a:off x="2763528" y="3575720"/>
            <a:ext cx="5053290" cy="3674132"/>
          </a:xfrm>
          <a:prstGeom prst="arc">
            <a:avLst>
              <a:gd name="adj1" fmla="val 17032185"/>
              <a:gd name="adj2" fmla="val 2001728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Arc 16">
            <a:extLst>
              <a:ext uri="{FF2B5EF4-FFF2-40B4-BE49-F238E27FC236}">
                <a16:creationId xmlns:a16="http://schemas.microsoft.com/office/drawing/2014/main" id="{3804EC97-EA51-724B-A017-EA3BBE8D9409}"/>
              </a:ext>
            </a:extLst>
          </p:cNvPr>
          <p:cNvSpPr/>
          <p:nvPr/>
        </p:nvSpPr>
        <p:spPr>
          <a:xfrm>
            <a:off x="4547257" y="2350028"/>
            <a:ext cx="3056535" cy="3521148"/>
          </a:xfrm>
          <a:prstGeom prst="arc">
            <a:avLst>
              <a:gd name="adj1" fmla="val 2150912"/>
              <a:gd name="adj2" fmla="val 6057485"/>
            </a:avLst>
          </a:prstGeom>
          <a:noFill/>
          <a:ln w="152400">
            <a:solidFill>
              <a:schemeClr val="accent2">
                <a:lumMod val="60000"/>
                <a:lumOff val="40000"/>
              </a:scheme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16B9256F-69C7-0745-8870-F5406674EC6D}"/>
              </a:ext>
            </a:extLst>
          </p:cNvPr>
          <p:cNvCxnSpPr>
            <a:cxnSpLocks/>
            <a:stCxn id="20" idx="2"/>
            <a:endCxn id="23" idx="0"/>
          </p:cNvCxnSpPr>
          <p:nvPr/>
        </p:nvCxnSpPr>
        <p:spPr>
          <a:xfrm>
            <a:off x="4773109" y="1772817"/>
            <a:ext cx="0" cy="1561445"/>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4FD1B8E-7582-7647-B58D-BC301E2D79A2}"/>
              </a:ext>
            </a:extLst>
          </p:cNvPr>
          <p:cNvSpPr txBox="1"/>
          <p:nvPr/>
        </p:nvSpPr>
        <p:spPr>
          <a:xfrm>
            <a:off x="4974606" y="1972061"/>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8" name="Arc 27">
            <a:extLst>
              <a:ext uri="{FF2B5EF4-FFF2-40B4-BE49-F238E27FC236}">
                <a16:creationId xmlns:a16="http://schemas.microsoft.com/office/drawing/2014/main" id="{26509453-EBEC-CF45-BEDC-B77190A5C24A}"/>
              </a:ext>
            </a:extLst>
          </p:cNvPr>
          <p:cNvSpPr/>
          <p:nvPr/>
        </p:nvSpPr>
        <p:spPr>
          <a:xfrm>
            <a:off x="3148302" y="3191196"/>
            <a:ext cx="4925385" cy="3188053"/>
          </a:xfrm>
          <a:prstGeom prst="arc">
            <a:avLst>
              <a:gd name="adj1" fmla="val 8990352"/>
              <a:gd name="adj2" fmla="val 12622057"/>
            </a:avLst>
          </a:prstGeom>
          <a:noFill/>
          <a:ln w="152400">
            <a:solidFill>
              <a:schemeClr val="accent5">
                <a:lumMod val="60000"/>
                <a:lumOff val="40000"/>
              </a:schemeClr>
            </a:solidFill>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TextBox 28">
            <a:extLst>
              <a:ext uri="{FF2B5EF4-FFF2-40B4-BE49-F238E27FC236}">
                <a16:creationId xmlns:a16="http://schemas.microsoft.com/office/drawing/2014/main" id="{7C9329D4-0351-3242-AA2B-AA9D297714E8}"/>
              </a:ext>
            </a:extLst>
          </p:cNvPr>
          <p:cNvSpPr txBox="1"/>
          <p:nvPr/>
        </p:nvSpPr>
        <p:spPr>
          <a:xfrm>
            <a:off x="6680679" y="3341104"/>
            <a:ext cx="3451009"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are-developed-into</a:t>
            </a:r>
          </a:p>
        </p:txBody>
      </p:sp>
      <p:sp>
        <p:nvSpPr>
          <p:cNvPr id="30" name="TextBox 29">
            <a:extLst>
              <a:ext uri="{FF2B5EF4-FFF2-40B4-BE49-F238E27FC236}">
                <a16:creationId xmlns:a16="http://schemas.microsoft.com/office/drawing/2014/main" id="{D4FC2654-237A-A84A-8D11-BC84BF69AAED}"/>
              </a:ext>
            </a:extLst>
          </p:cNvPr>
          <p:cNvSpPr txBox="1"/>
          <p:nvPr/>
        </p:nvSpPr>
        <p:spPr>
          <a:xfrm>
            <a:off x="6702926" y="5564413"/>
            <a:ext cx="1265282"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define</a:t>
            </a:r>
          </a:p>
        </p:txBody>
      </p:sp>
      <p:sp>
        <p:nvSpPr>
          <p:cNvPr id="32" name="TextBox 31">
            <a:extLst>
              <a:ext uri="{FF2B5EF4-FFF2-40B4-BE49-F238E27FC236}">
                <a16:creationId xmlns:a16="http://schemas.microsoft.com/office/drawing/2014/main" id="{987CCB33-175D-2E4C-BDD0-297BEB051650}"/>
              </a:ext>
            </a:extLst>
          </p:cNvPr>
          <p:cNvSpPr txBox="1"/>
          <p:nvPr/>
        </p:nvSpPr>
        <p:spPr>
          <a:xfrm>
            <a:off x="1734246" y="4363320"/>
            <a:ext cx="1337418"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inspire</a:t>
            </a:r>
          </a:p>
        </p:txBody>
      </p:sp>
      <p:sp>
        <p:nvSpPr>
          <p:cNvPr id="20" name="Rounded Rectangle 19">
            <a:extLst>
              <a:ext uri="{FF2B5EF4-FFF2-40B4-BE49-F238E27FC236}">
                <a16:creationId xmlns:a16="http://schemas.microsoft.com/office/drawing/2014/main" id="{D53F87F9-CBF4-584C-B60E-5BDC7D53B51D}"/>
              </a:ext>
            </a:extLst>
          </p:cNvPr>
          <p:cNvSpPr>
            <a:spLocks noChangeArrowheads="1"/>
          </p:cNvSpPr>
          <p:nvPr/>
        </p:nvSpPr>
        <p:spPr bwMode="auto">
          <a:xfrm>
            <a:off x="3791745" y="1109096"/>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Personas</a:t>
            </a:r>
          </a:p>
        </p:txBody>
      </p:sp>
      <p:sp>
        <p:nvSpPr>
          <p:cNvPr id="23" name="Rounded Rectangle 22">
            <a:extLst>
              <a:ext uri="{FF2B5EF4-FFF2-40B4-BE49-F238E27FC236}">
                <a16:creationId xmlns:a16="http://schemas.microsoft.com/office/drawing/2014/main" id="{EA3CF226-A569-034F-9346-461F7479D0AA}"/>
              </a:ext>
            </a:extLst>
          </p:cNvPr>
          <p:cNvSpPr>
            <a:spLocks noChangeArrowheads="1"/>
          </p:cNvSpPr>
          <p:nvPr/>
        </p:nvSpPr>
        <p:spPr bwMode="auto">
          <a:xfrm>
            <a:off x="3791745" y="3334262"/>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Scenarios</a:t>
            </a:r>
          </a:p>
        </p:txBody>
      </p:sp>
      <p:sp>
        <p:nvSpPr>
          <p:cNvPr id="24" name="Rounded Rectangle 23">
            <a:extLst>
              <a:ext uri="{FF2B5EF4-FFF2-40B4-BE49-F238E27FC236}">
                <a16:creationId xmlns:a16="http://schemas.microsoft.com/office/drawing/2014/main" id="{D0068D27-F887-2346-A0CA-2B7B25E5F8D9}"/>
              </a:ext>
            </a:extLst>
          </p:cNvPr>
          <p:cNvSpPr>
            <a:spLocks noChangeArrowheads="1"/>
          </p:cNvSpPr>
          <p:nvPr/>
        </p:nvSpPr>
        <p:spPr bwMode="auto">
          <a:xfrm>
            <a:off x="6305070" y="4386388"/>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Stories</a:t>
            </a:r>
          </a:p>
        </p:txBody>
      </p:sp>
      <p:sp>
        <p:nvSpPr>
          <p:cNvPr id="25" name="Rounded Rectangle 24">
            <a:extLst>
              <a:ext uri="{FF2B5EF4-FFF2-40B4-BE49-F238E27FC236}">
                <a16:creationId xmlns:a16="http://schemas.microsoft.com/office/drawing/2014/main" id="{AA0D7EA1-8A7F-6A4E-9E1D-BCC4F4332AEF}"/>
              </a:ext>
            </a:extLst>
          </p:cNvPr>
          <p:cNvSpPr>
            <a:spLocks noChangeArrowheads="1"/>
          </p:cNvSpPr>
          <p:nvPr/>
        </p:nvSpPr>
        <p:spPr bwMode="auto">
          <a:xfrm>
            <a:off x="3791745" y="5473404"/>
            <a:ext cx="1962729" cy="663721"/>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3200" b="1" dirty="0"/>
              <a:t>Features</a:t>
            </a:r>
          </a:p>
        </p:txBody>
      </p:sp>
      <p:sp>
        <p:nvSpPr>
          <p:cNvPr id="34" name="Oval 33">
            <a:extLst>
              <a:ext uri="{FF2B5EF4-FFF2-40B4-BE49-F238E27FC236}">
                <a16:creationId xmlns:a16="http://schemas.microsoft.com/office/drawing/2014/main" id="{65490703-02B2-E847-86EF-D0275769DCAB}"/>
              </a:ext>
            </a:extLst>
          </p:cNvPr>
          <p:cNvSpPr/>
          <p:nvPr/>
        </p:nvSpPr>
        <p:spPr>
          <a:xfrm>
            <a:off x="3359696" y="98072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35" name="Oval 34">
            <a:extLst>
              <a:ext uri="{FF2B5EF4-FFF2-40B4-BE49-F238E27FC236}">
                <a16:creationId xmlns:a16="http://schemas.microsoft.com/office/drawing/2014/main" id="{BD4575A0-618A-8540-9DC6-B2C09A1B4D41}"/>
              </a:ext>
            </a:extLst>
          </p:cNvPr>
          <p:cNvSpPr/>
          <p:nvPr/>
        </p:nvSpPr>
        <p:spPr>
          <a:xfrm>
            <a:off x="3453374" y="299695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36" name="Oval 35">
            <a:extLst>
              <a:ext uri="{FF2B5EF4-FFF2-40B4-BE49-F238E27FC236}">
                <a16:creationId xmlns:a16="http://schemas.microsoft.com/office/drawing/2014/main" id="{CC54D719-265F-A440-8CE1-58F71E11C64F}"/>
              </a:ext>
            </a:extLst>
          </p:cNvPr>
          <p:cNvSpPr/>
          <p:nvPr/>
        </p:nvSpPr>
        <p:spPr>
          <a:xfrm>
            <a:off x="5901646" y="4087303"/>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37" name="Oval 36">
            <a:extLst>
              <a:ext uri="{FF2B5EF4-FFF2-40B4-BE49-F238E27FC236}">
                <a16:creationId xmlns:a16="http://schemas.microsoft.com/office/drawing/2014/main" id="{C83BD1D9-7B6A-5C42-95D4-0FE40A86E073}"/>
              </a:ext>
            </a:extLst>
          </p:cNvPr>
          <p:cNvSpPr/>
          <p:nvPr/>
        </p:nvSpPr>
        <p:spPr>
          <a:xfrm>
            <a:off x="3597632" y="5049559"/>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1220062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C4CF-2B82-DF4C-B073-207CB4B839BC}"/>
              </a:ext>
            </a:extLst>
          </p:cNvPr>
          <p:cNvSpPr>
            <a:spLocks noGrp="1"/>
          </p:cNvSpPr>
          <p:nvPr>
            <p:ph type="title"/>
          </p:nvPr>
        </p:nvSpPr>
        <p:spPr>
          <a:xfrm>
            <a:off x="1772924" y="114414"/>
            <a:ext cx="8718161" cy="797190"/>
          </a:xfrm>
        </p:spPr>
        <p:txBody>
          <a:bodyPr>
            <a:normAutofit fontScale="90000"/>
          </a:bodyPr>
          <a:lstStyle/>
          <a:p>
            <a:r>
              <a:rPr lang="en-US" dirty="0">
                <a:solidFill>
                  <a:schemeClr val="accent1"/>
                </a:solidFill>
              </a:rPr>
              <a:t>Multi-tier client-server architecture</a:t>
            </a:r>
          </a:p>
        </p:txBody>
      </p:sp>
      <p:sp>
        <p:nvSpPr>
          <p:cNvPr id="4" name="Slide Number Placeholder 3">
            <a:extLst>
              <a:ext uri="{FF2B5EF4-FFF2-40B4-BE49-F238E27FC236}">
                <a16:creationId xmlns:a16="http://schemas.microsoft.com/office/drawing/2014/main" id="{DB506B33-FAF4-354F-8222-6235EE5A2254}"/>
              </a:ext>
            </a:extLst>
          </p:cNvPr>
          <p:cNvSpPr>
            <a:spLocks noGrp="1"/>
          </p:cNvSpPr>
          <p:nvPr>
            <p:ph type="sldNum" sz="quarter" idx="12"/>
          </p:nvPr>
        </p:nvSpPr>
        <p:spPr/>
        <p:txBody>
          <a:bodyPr/>
          <a:lstStyle/>
          <a:p>
            <a:pPr>
              <a:defRPr/>
            </a:pPr>
            <a:fld id="{E78C9E75-97FD-45D9-8ED3-955348887BB1}" type="slidenum">
              <a:rPr lang="zh-TW" altLang="en-US" smtClean="0"/>
              <a:pPr>
                <a:defRPr/>
              </a:pPr>
              <a:t>22</a:t>
            </a:fld>
            <a:endParaRPr lang="zh-TW" altLang="en-US"/>
          </a:p>
        </p:txBody>
      </p:sp>
      <p:sp>
        <p:nvSpPr>
          <p:cNvPr id="6" name="Footer Placeholder 4">
            <a:extLst>
              <a:ext uri="{FF2B5EF4-FFF2-40B4-BE49-F238E27FC236}">
                <a16:creationId xmlns:a16="http://schemas.microsoft.com/office/drawing/2014/main" id="{7FA2F476-FB37-734B-87FF-2499BFB0A63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83DDC8C0-1B89-6942-95B9-32F1F15FF16B}"/>
              </a:ext>
            </a:extLst>
          </p:cNvPr>
          <p:cNvSpPr>
            <a:spLocks noChangeArrowheads="1"/>
          </p:cNvSpPr>
          <p:nvPr/>
        </p:nvSpPr>
        <p:spPr bwMode="auto">
          <a:xfrm>
            <a:off x="1991544" y="1484785"/>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614229A8-EFCE-4B46-A499-A8D9D7A4DEE7}"/>
              </a:ext>
            </a:extLst>
          </p:cNvPr>
          <p:cNvSpPr>
            <a:spLocks noChangeArrowheads="1"/>
          </p:cNvSpPr>
          <p:nvPr/>
        </p:nvSpPr>
        <p:spPr bwMode="auto">
          <a:xfrm>
            <a:off x="1991544" y="2846169"/>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74D4B456-B61A-FD49-9F34-3ED09BA5043B}"/>
              </a:ext>
            </a:extLst>
          </p:cNvPr>
          <p:cNvSpPr>
            <a:spLocks noChangeArrowheads="1"/>
          </p:cNvSpPr>
          <p:nvPr/>
        </p:nvSpPr>
        <p:spPr bwMode="auto">
          <a:xfrm>
            <a:off x="1991544" y="4125627"/>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7243EF1C-F855-2D47-B5FF-355CBDABC0BF}"/>
              </a:ext>
            </a:extLst>
          </p:cNvPr>
          <p:cNvSpPr>
            <a:spLocks noChangeArrowheads="1"/>
          </p:cNvSpPr>
          <p:nvPr/>
        </p:nvSpPr>
        <p:spPr bwMode="auto">
          <a:xfrm>
            <a:off x="1991544" y="5418912"/>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cxnSp>
        <p:nvCxnSpPr>
          <p:cNvPr id="11" name="Straight Arrow Connector 10">
            <a:extLst>
              <a:ext uri="{FF2B5EF4-FFF2-40B4-BE49-F238E27FC236}">
                <a16:creationId xmlns:a16="http://schemas.microsoft.com/office/drawing/2014/main" id="{E0E7D060-4D5F-BF46-A243-CFD28C2601D7}"/>
              </a:ext>
            </a:extLst>
          </p:cNvPr>
          <p:cNvCxnSpPr>
            <a:cxnSpLocks/>
            <a:stCxn id="7" idx="3"/>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8E66E3E7-EDF4-C04C-B60C-0FC6D7CDAFBC}"/>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4" name="Rounded Rectangle 13">
            <a:extLst>
              <a:ext uri="{FF2B5EF4-FFF2-40B4-BE49-F238E27FC236}">
                <a16:creationId xmlns:a16="http://schemas.microsoft.com/office/drawing/2014/main" id="{D6E72E19-A547-4B42-A90C-9E4F91B9C229}"/>
              </a:ext>
            </a:extLst>
          </p:cNvPr>
          <p:cNvSpPr>
            <a:spLocks noChangeArrowheads="1"/>
          </p:cNvSpPr>
          <p:nvPr/>
        </p:nvSpPr>
        <p:spPr bwMode="auto">
          <a:xfrm>
            <a:off x="6384032" y="3465753"/>
            <a:ext cx="1872208"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Application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5" name="Rounded Rectangle 14">
            <a:extLst>
              <a:ext uri="{FF2B5EF4-FFF2-40B4-BE49-F238E27FC236}">
                <a16:creationId xmlns:a16="http://schemas.microsoft.com/office/drawing/2014/main" id="{B6421BB7-447C-3B43-BADA-AD842BD7221F}"/>
              </a:ext>
            </a:extLst>
          </p:cNvPr>
          <p:cNvSpPr>
            <a:spLocks noChangeArrowheads="1"/>
          </p:cNvSpPr>
          <p:nvPr/>
        </p:nvSpPr>
        <p:spPr bwMode="auto">
          <a:xfrm>
            <a:off x="8760296" y="3465753"/>
            <a:ext cx="1517360"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Database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cxnSp>
        <p:nvCxnSpPr>
          <p:cNvPr id="16" name="Straight Arrow Connector 15">
            <a:extLst>
              <a:ext uri="{FF2B5EF4-FFF2-40B4-BE49-F238E27FC236}">
                <a16:creationId xmlns:a16="http://schemas.microsoft.com/office/drawing/2014/main" id="{6026BD55-99DA-1948-A121-F28E148B2B38}"/>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12BD0A2-9D85-F84D-ADE0-813BDDCB0F3E}"/>
              </a:ext>
            </a:extLst>
          </p:cNvPr>
          <p:cNvCxnSpPr>
            <a:cxnSpLocks/>
            <a:endCxn id="13"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D2A9B62-8AE1-9642-B085-D9AC662D4729}"/>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F451DCD-E231-C140-9674-B00637A861A9}"/>
              </a:ext>
            </a:extLst>
          </p:cNvPr>
          <p:cNvCxnSpPr>
            <a:cxnSpLocks/>
            <a:stCxn id="13" idx="3"/>
            <a:endCxn id="14" idx="1"/>
          </p:cNvCxnSpPr>
          <p:nvPr/>
        </p:nvCxnSpPr>
        <p:spPr>
          <a:xfrm>
            <a:off x="5879976"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9029525-8325-6948-9242-A1B9C5984EC9}"/>
              </a:ext>
            </a:extLst>
          </p:cNvPr>
          <p:cNvCxnSpPr>
            <a:cxnSpLocks/>
            <a:stCxn id="14" idx="3"/>
            <a:endCxn id="15" idx="1"/>
          </p:cNvCxnSpPr>
          <p:nvPr/>
        </p:nvCxnSpPr>
        <p:spPr>
          <a:xfrm>
            <a:off x="8256240"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581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7AFC-0AF6-F943-AC72-8FC760DDABF6}"/>
              </a:ext>
            </a:extLst>
          </p:cNvPr>
          <p:cNvSpPr>
            <a:spLocks noGrp="1"/>
          </p:cNvSpPr>
          <p:nvPr>
            <p:ph type="title"/>
          </p:nvPr>
        </p:nvSpPr>
        <p:spPr>
          <a:xfrm>
            <a:off x="1991544" y="0"/>
            <a:ext cx="8229600" cy="1143000"/>
          </a:xfrm>
        </p:spPr>
        <p:txBody>
          <a:bodyPr/>
          <a:lstStyle/>
          <a:p>
            <a:r>
              <a:rPr lang="en-US" dirty="0">
                <a:solidFill>
                  <a:schemeClr val="accent1"/>
                </a:solidFill>
              </a:rPr>
              <a:t>Service-oriented Architecture</a:t>
            </a:r>
          </a:p>
        </p:txBody>
      </p:sp>
      <p:sp>
        <p:nvSpPr>
          <p:cNvPr id="4" name="Slide Number Placeholder 3">
            <a:extLst>
              <a:ext uri="{FF2B5EF4-FFF2-40B4-BE49-F238E27FC236}">
                <a16:creationId xmlns:a16="http://schemas.microsoft.com/office/drawing/2014/main" id="{49B1607B-8F93-D845-A10F-36DAE5C64ACE}"/>
              </a:ext>
            </a:extLst>
          </p:cNvPr>
          <p:cNvSpPr>
            <a:spLocks noGrp="1"/>
          </p:cNvSpPr>
          <p:nvPr>
            <p:ph type="sldNum" sz="quarter" idx="12"/>
          </p:nvPr>
        </p:nvSpPr>
        <p:spPr/>
        <p:txBody>
          <a:bodyPr/>
          <a:lstStyle/>
          <a:p>
            <a:pPr>
              <a:defRPr/>
            </a:pPr>
            <a:fld id="{E78C9E75-97FD-45D9-8ED3-955348887BB1}" type="slidenum">
              <a:rPr lang="zh-TW" altLang="en-US" smtClean="0"/>
              <a:pPr>
                <a:defRPr/>
              </a:pPr>
              <a:t>23</a:t>
            </a:fld>
            <a:endParaRPr lang="zh-TW" altLang="en-US"/>
          </a:p>
        </p:txBody>
      </p:sp>
      <p:sp>
        <p:nvSpPr>
          <p:cNvPr id="6" name="Footer Placeholder 4">
            <a:extLst>
              <a:ext uri="{FF2B5EF4-FFF2-40B4-BE49-F238E27FC236}">
                <a16:creationId xmlns:a16="http://schemas.microsoft.com/office/drawing/2014/main" id="{E3D1346C-E8F4-0D48-ACCE-AC3FFBE3262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2C806B80-989C-124F-8BF7-FA9A50585A6D}"/>
              </a:ext>
            </a:extLst>
          </p:cNvPr>
          <p:cNvSpPr>
            <a:spLocks noChangeArrowheads="1"/>
          </p:cNvSpPr>
          <p:nvPr/>
        </p:nvSpPr>
        <p:spPr bwMode="auto">
          <a:xfrm>
            <a:off x="1991544" y="1484785"/>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FE49F451-352B-5A4F-AF69-35A93955C967}"/>
              </a:ext>
            </a:extLst>
          </p:cNvPr>
          <p:cNvSpPr>
            <a:spLocks noChangeArrowheads="1"/>
          </p:cNvSpPr>
          <p:nvPr/>
        </p:nvSpPr>
        <p:spPr bwMode="auto">
          <a:xfrm>
            <a:off x="1991544" y="2846169"/>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06EC7FF9-4122-4B48-9C01-08D73A16274D}"/>
              </a:ext>
            </a:extLst>
          </p:cNvPr>
          <p:cNvSpPr>
            <a:spLocks noChangeArrowheads="1"/>
          </p:cNvSpPr>
          <p:nvPr/>
        </p:nvSpPr>
        <p:spPr bwMode="auto">
          <a:xfrm>
            <a:off x="1991544" y="4125627"/>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DC01CA66-4215-0D43-BDE4-BE3D13F01556}"/>
              </a:ext>
            </a:extLst>
          </p:cNvPr>
          <p:cNvSpPr>
            <a:spLocks noChangeArrowheads="1"/>
          </p:cNvSpPr>
          <p:nvPr/>
        </p:nvSpPr>
        <p:spPr bwMode="auto">
          <a:xfrm>
            <a:off x="1991544" y="5418912"/>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sp>
        <p:nvSpPr>
          <p:cNvPr id="12" name="Rounded Rectangle 11">
            <a:extLst>
              <a:ext uri="{FF2B5EF4-FFF2-40B4-BE49-F238E27FC236}">
                <a16:creationId xmlns:a16="http://schemas.microsoft.com/office/drawing/2014/main" id="{DE456382-3B0A-D94D-B95C-93CDEB97B857}"/>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3" name="Rounded Rectangle 12">
            <a:extLst>
              <a:ext uri="{FF2B5EF4-FFF2-40B4-BE49-F238E27FC236}">
                <a16:creationId xmlns:a16="http://schemas.microsoft.com/office/drawing/2014/main" id="{3D8111DF-8367-2C43-BEC0-A9A65E95DE10}"/>
              </a:ext>
            </a:extLst>
          </p:cNvPr>
          <p:cNvSpPr>
            <a:spLocks noChangeArrowheads="1"/>
          </p:cNvSpPr>
          <p:nvPr/>
        </p:nvSpPr>
        <p:spPr bwMode="auto">
          <a:xfrm>
            <a:off x="6715873" y="3465753"/>
            <a:ext cx="1540367"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gateway</a:t>
            </a:r>
          </a:p>
        </p:txBody>
      </p:sp>
      <p:cxnSp>
        <p:nvCxnSpPr>
          <p:cNvPr id="15" name="Straight Arrow Connector 14">
            <a:extLst>
              <a:ext uri="{FF2B5EF4-FFF2-40B4-BE49-F238E27FC236}">
                <a16:creationId xmlns:a16="http://schemas.microsoft.com/office/drawing/2014/main" id="{2723C180-48E3-7044-A4A0-330B3F94DAD1}"/>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7228757-BE0A-4146-83DE-CC478EE8E8AE}"/>
              </a:ext>
            </a:extLst>
          </p:cNvPr>
          <p:cNvCxnSpPr>
            <a:cxnSpLocks/>
            <a:endCxn id="12"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CF61CE4-44F9-8842-9528-4FF279E1AC80}"/>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75842D-145C-7445-A925-85810C10F85F}"/>
              </a:ext>
            </a:extLst>
          </p:cNvPr>
          <p:cNvCxnSpPr>
            <a:cxnSpLocks/>
            <a:stCxn id="12" idx="3"/>
            <a:endCxn id="13" idx="1"/>
          </p:cNvCxnSpPr>
          <p:nvPr/>
        </p:nvCxnSpPr>
        <p:spPr>
          <a:xfrm>
            <a:off x="5879976" y="3961646"/>
            <a:ext cx="83589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DB0699A9-9B24-AE4B-A40B-9E751B0A33A9}"/>
              </a:ext>
            </a:extLst>
          </p:cNvPr>
          <p:cNvSpPr>
            <a:spLocks noChangeArrowheads="1"/>
          </p:cNvSpPr>
          <p:nvPr/>
        </p:nvSpPr>
        <p:spPr bwMode="auto">
          <a:xfrm>
            <a:off x="9464203" y="1607621"/>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S1</a:t>
            </a:r>
          </a:p>
        </p:txBody>
      </p:sp>
      <p:sp>
        <p:nvSpPr>
          <p:cNvPr id="24" name="Rounded Rectangle 23">
            <a:extLst>
              <a:ext uri="{FF2B5EF4-FFF2-40B4-BE49-F238E27FC236}">
                <a16:creationId xmlns:a16="http://schemas.microsoft.com/office/drawing/2014/main" id="{9671BD47-9A12-DB44-B97E-88771D71B12A}"/>
              </a:ext>
            </a:extLst>
          </p:cNvPr>
          <p:cNvSpPr>
            <a:spLocks noChangeArrowheads="1"/>
          </p:cNvSpPr>
          <p:nvPr/>
        </p:nvSpPr>
        <p:spPr bwMode="auto">
          <a:xfrm>
            <a:off x="9464203" y="2350908"/>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S2</a:t>
            </a:r>
          </a:p>
        </p:txBody>
      </p:sp>
      <p:sp>
        <p:nvSpPr>
          <p:cNvPr id="25" name="Rounded Rectangle 24">
            <a:extLst>
              <a:ext uri="{FF2B5EF4-FFF2-40B4-BE49-F238E27FC236}">
                <a16:creationId xmlns:a16="http://schemas.microsoft.com/office/drawing/2014/main" id="{4FA7EB08-66B1-5142-9EB8-29BBEECD9AEF}"/>
              </a:ext>
            </a:extLst>
          </p:cNvPr>
          <p:cNvSpPr>
            <a:spLocks noChangeArrowheads="1"/>
          </p:cNvSpPr>
          <p:nvPr/>
        </p:nvSpPr>
        <p:spPr bwMode="auto">
          <a:xfrm>
            <a:off x="9464203" y="3094195"/>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S3</a:t>
            </a:r>
          </a:p>
        </p:txBody>
      </p:sp>
      <p:sp>
        <p:nvSpPr>
          <p:cNvPr id="26" name="Rounded Rectangle 25">
            <a:extLst>
              <a:ext uri="{FF2B5EF4-FFF2-40B4-BE49-F238E27FC236}">
                <a16:creationId xmlns:a16="http://schemas.microsoft.com/office/drawing/2014/main" id="{0B2067E9-CE44-D147-994B-A5F9A0BEA34B}"/>
              </a:ext>
            </a:extLst>
          </p:cNvPr>
          <p:cNvSpPr>
            <a:spLocks noChangeArrowheads="1"/>
          </p:cNvSpPr>
          <p:nvPr/>
        </p:nvSpPr>
        <p:spPr bwMode="auto">
          <a:xfrm>
            <a:off x="9464203" y="3837482"/>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S4</a:t>
            </a:r>
          </a:p>
        </p:txBody>
      </p:sp>
      <p:sp>
        <p:nvSpPr>
          <p:cNvPr id="27" name="Rounded Rectangle 26">
            <a:extLst>
              <a:ext uri="{FF2B5EF4-FFF2-40B4-BE49-F238E27FC236}">
                <a16:creationId xmlns:a16="http://schemas.microsoft.com/office/drawing/2014/main" id="{CA3792B4-0DC1-1043-A627-A9E6C0DA4B00}"/>
              </a:ext>
            </a:extLst>
          </p:cNvPr>
          <p:cNvSpPr>
            <a:spLocks noChangeArrowheads="1"/>
          </p:cNvSpPr>
          <p:nvPr/>
        </p:nvSpPr>
        <p:spPr bwMode="auto">
          <a:xfrm>
            <a:off x="9464203" y="4580769"/>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S5</a:t>
            </a:r>
          </a:p>
        </p:txBody>
      </p:sp>
      <p:sp>
        <p:nvSpPr>
          <p:cNvPr id="28" name="Rounded Rectangle 27">
            <a:extLst>
              <a:ext uri="{FF2B5EF4-FFF2-40B4-BE49-F238E27FC236}">
                <a16:creationId xmlns:a16="http://schemas.microsoft.com/office/drawing/2014/main" id="{C1350348-B151-7043-A7E1-804ABE5BDB40}"/>
              </a:ext>
            </a:extLst>
          </p:cNvPr>
          <p:cNvSpPr>
            <a:spLocks noChangeArrowheads="1"/>
          </p:cNvSpPr>
          <p:nvPr/>
        </p:nvSpPr>
        <p:spPr bwMode="auto">
          <a:xfrm>
            <a:off x="9464203" y="5324056"/>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S6</a:t>
            </a:r>
          </a:p>
        </p:txBody>
      </p:sp>
      <p:sp>
        <p:nvSpPr>
          <p:cNvPr id="31" name="TextBox 30">
            <a:extLst>
              <a:ext uri="{FF2B5EF4-FFF2-40B4-BE49-F238E27FC236}">
                <a16:creationId xmlns:a16="http://schemas.microsoft.com/office/drawing/2014/main" id="{8CBABF6A-DFD5-0B4F-A0BF-CF0C4FB052C6}"/>
              </a:ext>
            </a:extLst>
          </p:cNvPr>
          <p:cNvSpPr txBox="1"/>
          <p:nvPr/>
        </p:nvSpPr>
        <p:spPr>
          <a:xfrm>
            <a:off x="9048329" y="5991672"/>
            <a:ext cx="122610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Services</a:t>
            </a:r>
          </a:p>
        </p:txBody>
      </p:sp>
      <p:cxnSp>
        <p:nvCxnSpPr>
          <p:cNvPr id="32" name="Straight Arrow Connector 31">
            <a:extLst>
              <a:ext uri="{FF2B5EF4-FFF2-40B4-BE49-F238E27FC236}">
                <a16:creationId xmlns:a16="http://schemas.microsoft.com/office/drawing/2014/main" id="{5EE868D7-C9E3-8648-B9C9-2084366B4FA4}"/>
              </a:ext>
            </a:extLst>
          </p:cNvPr>
          <p:cNvCxnSpPr>
            <a:cxnSpLocks/>
            <a:endCxn id="23" idx="1"/>
          </p:cNvCxnSpPr>
          <p:nvPr/>
        </p:nvCxnSpPr>
        <p:spPr>
          <a:xfrm flipV="1">
            <a:off x="8252914" y="1884229"/>
            <a:ext cx="1211289" cy="163423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E9D74E1-4C70-1846-B53D-DED355E51557}"/>
              </a:ext>
            </a:extLst>
          </p:cNvPr>
          <p:cNvCxnSpPr>
            <a:cxnSpLocks/>
            <a:endCxn id="24" idx="1"/>
          </p:cNvCxnSpPr>
          <p:nvPr/>
        </p:nvCxnSpPr>
        <p:spPr>
          <a:xfrm flipV="1">
            <a:off x="8254576" y="2627517"/>
            <a:ext cx="1209626" cy="107256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85E1E7B-1312-F349-8932-77E7834D8AE0}"/>
              </a:ext>
            </a:extLst>
          </p:cNvPr>
          <p:cNvCxnSpPr>
            <a:cxnSpLocks/>
            <a:stCxn id="13" idx="3"/>
            <a:endCxn id="25" idx="1"/>
          </p:cNvCxnSpPr>
          <p:nvPr/>
        </p:nvCxnSpPr>
        <p:spPr>
          <a:xfrm flipV="1">
            <a:off x="8256240" y="3370804"/>
            <a:ext cx="1207963" cy="59084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AF918B7-304D-724B-BA0D-B94B97241942}"/>
              </a:ext>
            </a:extLst>
          </p:cNvPr>
          <p:cNvCxnSpPr>
            <a:cxnSpLocks/>
            <a:endCxn id="26" idx="1"/>
          </p:cNvCxnSpPr>
          <p:nvPr/>
        </p:nvCxnSpPr>
        <p:spPr>
          <a:xfrm>
            <a:off x="8229468" y="4114090"/>
            <a:ext cx="1234735" cy="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A4DCB04-2680-8D4D-A4AD-A9E76D099C79}"/>
              </a:ext>
            </a:extLst>
          </p:cNvPr>
          <p:cNvCxnSpPr>
            <a:cxnSpLocks/>
            <a:endCxn id="27" idx="1"/>
          </p:cNvCxnSpPr>
          <p:nvPr/>
        </p:nvCxnSpPr>
        <p:spPr>
          <a:xfrm>
            <a:off x="8252914" y="4290995"/>
            <a:ext cx="1211289" cy="566382"/>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50562E5-144B-0F42-9CEB-831BB82851CE}"/>
              </a:ext>
            </a:extLst>
          </p:cNvPr>
          <p:cNvCxnSpPr>
            <a:cxnSpLocks/>
            <a:endCxn id="28" idx="1"/>
          </p:cNvCxnSpPr>
          <p:nvPr/>
        </p:nvCxnSpPr>
        <p:spPr>
          <a:xfrm>
            <a:off x="8229468" y="4413816"/>
            <a:ext cx="1234735" cy="118684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47A0A10-96A1-5646-ABC9-0ECA5298A21A}"/>
              </a:ext>
            </a:extLst>
          </p:cNvPr>
          <p:cNvCxnSpPr>
            <a:cxnSpLocks/>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7796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0"/>
            <a:ext cx="3960440" cy="1147270"/>
          </a:xfrm>
        </p:spPr>
        <p:txBody>
          <a:bodyPr/>
          <a:lstStyle/>
          <a:p>
            <a:r>
              <a:rPr lang="en-US" dirty="0">
                <a:solidFill>
                  <a:schemeClr val="accent1"/>
                </a:solidFill>
              </a:rPr>
              <a:t>VM</a:t>
            </a:r>
            <a:endParaRPr lang="en-US" sz="3600" dirty="0">
              <a:solidFill>
                <a:schemeClr val="accent1"/>
              </a:solidFill>
            </a:endParaRP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24</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Rounded Rectangle 7">
            <a:extLst>
              <a:ext uri="{FF2B5EF4-FFF2-40B4-BE49-F238E27FC236}">
                <a16:creationId xmlns:a16="http://schemas.microsoft.com/office/drawing/2014/main" id="{3FC2BDAE-515A-A64A-B0D4-423D4A1F7B18}"/>
              </a:ext>
            </a:extLst>
          </p:cNvPr>
          <p:cNvSpPr>
            <a:spLocks noChangeArrowheads="1"/>
          </p:cNvSpPr>
          <p:nvPr/>
        </p:nvSpPr>
        <p:spPr bwMode="auto">
          <a:xfrm>
            <a:off x="6671351"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9" name="Rounded Rectangle 8">
            <a:extLst>
              <a:ext uri="{FF2B5EF4-FFF2-40B4-BE49-F238E27FC236}">
                <a16:creationId xmlns:a16="http://schemas.microsoft.com/office/drawing/2014/main" id="{15D893B6-9AB5-A34D-BE63-563049097DB9}"/>
              </a:ext>
            </a:extLst>
          </p:cNvPr>
          <p:cNvSpPr>
            <a:spLocks noChangeArrowheads="1"/>
          </p:cNvSpPr>
          <p:nvPr/>
        </p:nvSpPr>
        <p:spPr bwMode="auto">
          <a:xfrm>
            <a:off x="6671351"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10" name="Rounded Rectangle 9">
            <a:extLst>
              <a:ext uri="{FF2B5EF4-FFF2-40B4-BE49-F238E27FC236}">
                <a16:creationId xmlns:a16="http://schemas.microsoft.com/office/drawing/2014/main" id="{B650D574-1317-7D47-998E-7ABF0B5A2720}"/>
              </a:ext>
            </a:extLst>
          </p:cNvPr>
          <p:cNvSpPr>
            <a:spLocks noChangeArrowheads="1"/>
          </p:cNvSpPr>
          <p:nvPr/>
        </p:nvSpPr>
        <p:spPr bwMode="auto">
          <a:xfrm>
            <a:off x="6455327" y="4437112"/>
            <a:ext cx="3816424" cy="541622"/>
          </a:xfrm>
          <a:prstGeom prst="roundRect">
            <a:avLst>
              <a:gd name="adj" fmla="val 3899"/>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Container manager</a:t>
            </a:r>
          </a:p>
        </p:txBody>
      </p:sp>
      <p:sp>
        <p:nvSpPr>
          <p:cNvPr id="11" name="Rounded Rectangle 10">
            <a:extLst>
              <a:ext uri="{FF2B5EF4-FFF2-40B4-BE49-F238E27FC236}">
                <a16:creationId xmlns:a16="http://schemas.microsoft.com/office/drawing/2014/main" id="{D4FA08E2-5D31-BC4D-B585-01672841F638}"/>
              </a:ext>
            </a:extLst>
          </p:cNvPr>
          <p:cNvSpPr>
            <a:spLocks noChangeArrowheads="1"/>
          </p:cNvSpPr>
          <p:nvPr/>
        </p:nvSpPr>
        <p:spPr bwMode="auto">
          <a:xfrm>
            <a:off x="6454614"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12" name="Rounded Rectangle 11">
            <a:extLst>
              <a:ext uri="{FF2B5EF4-FFF2-40B4-BE49-F238E27FC236}">
                <a16:creationId xmlns:a16="http://schemas.microsoft.com/office/drawing/2014/main" id="{25636023-7C48-E444-8F90-08EF28DC5120}"/>
              </a:ext>
            </a:extLst>
          </p:cNvPr>
          <p:cNvSpPr>
            <a:spLocks noChangeArrowheads="1"/>
          </p:cNvSpPr>
          <p:nvPr/>
        </p:nvSpPr>
        <p:spPr bwMode="auto">
          <a:xfrm>
            <a:off x="6454614"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13" name="Rounded Rectangle 12">
            <a:extLst>
              <a:ext uri="{FF2B5EF4-FFF2-40B4-BE49-F238E27FC236}">
                <a16:creationId xmlns:a16="http://schemas.microsoft.com/office/drawing/2014/main" id="{B55645A0-ACC3-EE4F-BCA7-85F999DEFD9E}"/>
              </a:ext>
            </a:extLst>
          </p:cNvPr>
          <p:cNvSpPr>
            <a:spLocks noChangeArrowheads="1"/>
          </p:cNvSpPr>
          <p:nvPr/>
        </p:nvSpPr>
        <p:spPr bwMode="auto">
          <a:xfrm>
            <a:off x="6454615"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16" name="Rounded Rectangle 15">
            <a:extLst>
              <a:ext uri="{FF2B5EF4-FFF2-40B4-BE49-F238E27FC236}">
                <a16:creationId xmlns:a16="http://schemas.microsoft.com/office/drawing/2014/main" id="{33D07F47-2E16-B542-8728-D34E0501DB26}"/>
              </a:ext>
            </a:extLst>
          </p:cNvPr>
          <p:cNvSpPr>
            <a:spLocks noChangeArrowheads="1"/>
          </p:cNvSpPr>
          <p:nvPr/>
        </p:nvSpPr>
        <p:spPr bwMode="auto">
          <a:xfrm>
            <a:off x="8471552"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21" name="TextBox 20">
            <a:extLst>
              <a:ext uri="{FF2B5EF4-FFF2-40B4-BE49-F238E27FC236}">
                <a16:creationId xmlns:a16="http://schemas.microsoft.com/office/drawing/2014/main" id="{46E7292A-8F47-504C-A606-08F3ECD12EDD}"/>
              </a:ext>
            </a:extLst>
          </p:cNvPr>
          <p:cNvSpPr txBox="1"/>
          <p:nvPr/>
        </p:nvSpPr>
        <p:spPr>
          <a:xfrm>
            <a:off x="649611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1</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1</a:t>
            </a:r>
          </a:p>
        </p:txBody>
      </p:sp>
      <p:sp>
        <p:nvSpPr>
          <p:cNvPr id="22" name="TextBox 21">
            <a:extLst>
              <a:ext uri="{FF2B5EF4-FFF2-40B4-BE49-F238E27FC236}">
                <a16:creationId xmlns:a16="http://schemas.microsoft.com/office/drawing/2014/main" id="{0CD4DF06-7BC3-A44D-9F31-712A3FE9040B}"/>
              </a:ext>
            </a:extLst>
          </p:cNvPr>
          <p:cNvSpPr txBox="1"/>
          <p:nvPr/>
        </p:nvSpPr>
        <p:spPr>
          <a:xfrm>
            <a:off x="8502922" y="1085836"/>
            <a:ext cx="166154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User 2</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Container 2</a:t>
            </a:r>
          </a:p>
        </p:txBody>
      </p:sp>
      <p:sp>
        <p:nvSpPr>
          <p:cNvPr id="23" name="Rounded Rectangle 22">
            <a:extLst>
              <a:ext uri="{FF2B5EF4-FFF2-40B4-BE49-F238E27FC236}">
                <a16:creationId xmlns:a16="http://schemas.microsoft.com/office/drawing/2014/main" id="{ABFE1EAC-A5B2-9544-ACF7-209DE65B3D9E}"/>
              </a:ext>
            </a:extLst>
          </p:cNvPr>
          <p:cNvSpPr>
            <a:spLocks noChangeArrowheads="1"/>
          </p:cNvSpPr>
          <p:nvPr/>
        </p:nvSpPr>
        <p:spPr bwMode="auto">
          <a:xfrm>
            <a:off x="8687575" y="3229302"/>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4" name="Rounded Rectangle 23">
            <a:extLst>
              <a:ext uri="{FF2B5EF4-FFF2-40B4-BE49-F238E27FC236}">
                <a16:creationId xmlns:a16="http://schemas.microsoft.com/office/drawing/2014/main" id="{C074ADE2-A88F-A846-87F8-C0EE293ABB5B}"/>
              </a:ext>
            </a:extLst>
          </p:cNvPr>
          <p:cNvSpPr>
            <a:spLocks noChangeArrowheads="1"/>
          </p:cNvSpPr>
          <p:nvPr/>
        </p:nvSpPr>
        <p:spPr bwMode="auto">
          <a:xfrm>
            <a:off x="8687575" y="2060848"/>
            <a:ext cx="1368152" cy="919778"/>
          </a:xfrm>
          <a:prstGeom prst="roundRect">
            <a:avLst>
              <a:gd name="adj" fmla="val 3899"/>
            </a:avLst>
          </a:prstGeom>
          <a:solidFill>
            <a:schemeClr val="accent2">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100" b="1" dirty="0">
                <a:latin typeface="Calibri" panose="020F0502020204030204" pitchFamily="34" charset="0"/>
                <a:cs typeface="Calibri" panose="020F0502020204030204" pitchFamily="34" charset="0"/>
              </a:rPr>
              <a:t>Application</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0" name="Rounded Rectangle 19">
            <a:extLst>
              <a:ext uri="{FF2B5EF4-FFF2-40B4-BE49-F238E27FC236}">
                <a16:creationId xmlns:a16="http://schemas.microsoft.com/office/drawing/2014/main" id="{13459B39-8DC2-634D-8E0A-CDD1F02089FB}"/>
              </a:ext>
            </a:extLst>
          </p:cNvPr>
          <p:cNvSpPr>
            <a:spLocks noChangeArrowheads="1"/>
          </p:cNvSpPr>
          <p:nvPr/>
        </p:nvSpPr>
        <p:spPr bwMode="auto">
          <a:xfrm>
            <a:off x="2206855" y="2060848"/>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27" name="Rounded Rectangle 26">
            <a:extLst>
              <a:ext uri="{FF2B5EF4-FFF2-40B4-BE49-F238E27FC236}">
                <a16:creationId xmlns:a16="http://schemas.microsoft.com/office/drawing/2014/main" id="{4967E727-07EB-0644-860C-B4CF4A060894}"/>
              </a:ext>
            </a:extLst>
          </p:cNvPr>
          <p:cNvSpPr>
            <a:spLocks noChangeArrowheads="1"/>
          </p:cNvSpPr>
          <p:nvPr/>
        </p:nvSpPr>
        <p:spPr bwMode="auto">
          <a:xfrm>
            <a:off x="2206855" y="3229302"/>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28" name="Rounded Rectangle 27">
            <a:extLst>
              <a:ext uri="{FF2B5EF4-FFF2-40B4-BE49-F238E27FC236}">
                <a16:creationId xmlns:a16="http://schemas.microsoft.com/office/drawing/2014/main" id="{49C2AB61-85B2-014A-B95A-462E83062227}"/>
              </a:ext>
            </a:extLst>
          </p:cNvPr>
          <p:cNvSpPr>
            <a:spLocks noChangeArrowheads="1"/>
          </p:cNvSpPr>
          <p:nvPr/>
        </p:nvSpPr>
        <p:spPr bwMode="auto">
          <a:xfrm>
            <a:off x="1990831" y="4437112"/>
            <a:ext cx="3816424" cy="541622"/>
          </a:xfrm>
          <a:prstGeom prst="roundRect">
            <a:avLst>
              <a:gd name="adj" fmla="val 3899"/>
            </a:avLst>
          </a:prstGeom>
          <a:solidFill>
            <a:schemeClr val="accent4">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chemeClr val="accent2">
                    <a:lumMod val="50000"/>
                  </a:schemeClr>
                </a:solidFill>
                <a:latin typeface="Calibri" panose="020F0502020204030204" pitchFamily="34" charset="0"/>
                <a:cs typeface="Calibri" panose="020F0502020204030204" pitchFamily="34" charset="0"/>
              </a:rPr>
              <a:t>Hypervisor</a:t>
            </a:r>
          </a:p>
        </p:txBody>
      </p:sp>
      <p:sp>
        <p:nvSpPr>
          <p:cNvPr id="29" name="Rounded Rectangle 28">
            <a:extLst>
              <a:ext uri="{FF2B5EF4-FFF2-40B4-BE49-F238E27FC236}">
                <a16:creationId xmlns:a16="http://schemas.microsoft.com/office/drawing/2014/main" id="{0E5A521A-7351-D047-AC04-47CDAAB3CA93}"/>
              </a:ext>
            </a:extLst>
          </p:cNvPr>
          <p:cNvSpPr>
            <a:spLocks noChangeArrowheads="1"/>
          </p:cNvSpPr>
          <p:nvPr/>
        </p:nvSpPr>
        <p:spPr bwMode="auto">
          <a:xfrm>
            <a:off x="1990118" y="5193863"/>
            <a:ext cx="3816424" cy="541622"/>
          </a:xfrm>
          <a:prstGeom prst="roundRect">
            <a:avLst>
              <a:gd name="adj" fmla="val 3899"/>
            </a:avLst>
          </a:prstGeom>
          <a:solidFill>
            <a:schemeClr val="accent6">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Host OS</a:t>
            </a:r>
          </a:p>
        </p:txBody>
      </p:sp>
      <p:sp>
        <p:nvSpPr>
          <p:cNvPr id="30" name="Rounded Rectangle 29">
            <a:extLst>
              <a:ext uri="{FF2B5EF4-FFF2-40B4-BE49-F238E27FC236}">
                <a16:creationId xmlns:a16="http://schemas.microsoft.com/office/drawing/2014/main" id="{228B751C-95AB-D544-8E84-B1258B8726E9}"/>
              </a:ext>
            </a:extLst>
          </p:cNvPr>
          <p:cNvSpPr>
            <a:spLocks noChangeArrowheads="1"/>
          </p:cNvSpPr>
          <p:nvPr/>
        </p:nvSpPr>
        <p:spPr bwMode="auto">
          <a:xfrm>
            <a:off x="1990118" y="5911714"/>
            <a:ext cx="3816424" cy="541622"/>
          </a:xfrm>
          <a:prstGeom prst="roundRect">
            <a:avLst>
              <a:gd name="adj" fmla="val 3899"/>
            </a:avLst>
          </a:prstGeom>
          <a:solidFill>
            <a:schemeClr val="accent6">
              <a:lumMod val="75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Server Hardware</a:t>
            </a:r>
          </a:p>
        </p:txBody>
      </p:sp>
      <p:sp>
        <p:nvSpPr>
          <p:cNvPr id="31" name="Rounded Rectangle 30">
            <a:extLst>
              <a:ext uri="{FF2B5EF4-FFF2-40B4-BE49-F238E27FC236}">
                <a16:creationId xmlns:a16="http://schemas.microsoft.com/office/drawing/2014/main" id="{66CF5269-4E73-514A-A5EA-1547CDCDB49C}"/>
              </a:ext>
            </a:extLst>
          </p:cNvPr>
          <p:cNvSpPr>
            <a:spLocks noChangeArrowheads="1"/>
          </p:cNvSpPr>
          <p:nvPr/>
        </p:nvSpPr>
        <p:spPr bwMode="auto">
          <a:xfrm>
            <a:off x="1990119" y="1897430"/>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2" name="Rounded Rectangle 31">
            <a:extLst>
              <a:ext uri="{FF2B5EF4-FFF2-40B4-BE49-F238E27FC236}">
                <a16:creationId xmlns:a16="http://schemas.microsoft.com/office/drawing/2014/main" id="{29B4B3DB-A4F9-D849-961A-8B9CF5B831A1}"/>
              </a:ext>
            </a:extLst>
          </p:cNvPr>
          <p:cNvSpPr>
            <a:spLocks noChangeArrowheads="1"/>
          </p:cNvSpPr>
          <p:nvPr/>
        </p:nvSpPr>
        <p:spPr bwMode="auto">
          <a:xfrm>
            <a:off x="4223792" y="2080250"/>
            <a:ext cx="1368152" cy="9197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Server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software</a:t>
            </a:r>
          </a:p>
        </p:txBody>
      </p:sp>
      <p:sp>
        <p:nvSpPr>
          <p:cNvPr id="33" name="Rounded Rectangle 32">
            <a:extLst>
              <a:ext uri="{FF2B5EF4-FFF2-40B4-BE49-F238E27FC236}">
                <a16:creationId xmlns:a16="http://schemas.microsoft.com/office/drawing/2014/main" id="{9AB0F91F-A654-AF40-B979-4A7A7CEC1935}"/>
              </a:ext>
            </a:extLst>
          </p:cNvPr>
          <p:cNvSpPr>
            <a:spLocks noChangeArrowheads="1"/>
          </p:cNvSpPr>
          <p:nvPr/>
        </p:nvSpPr>
        <p:spPr bwMode="auto">
          <a:xfrm>
            <a:off x="4223792" y="3248704"/>
            <a:ext cx="1368152" cy="919778"/>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Guest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OS</a:t>
            </a:r>
          </a:p>
        </p:txBody>
      </p:sp>
      <p:sp>
        <p:nvSpPr>
          <p:cNvPr id="34" name="Rounded Rectangle 33">
            <a:extLst>
              <a:ext uri="{FF2B5EF4-FFF2-40B4-BE49-F238E27FC236}">
                <a16:creationId xmlns:a16="http://schemas.microsoft.com/office/drawing/2014/main" id="{7651534B-849C-2044-86F7-FDD7A2930301}"/>
              </a:ext>
            </a:extLst>
          </p:cNvPr>
          <p:cNvSpPr>
            <a:spLocks noChangeArrowheads="1"/>
          </p:cNvSpPr>
          <p:nvPr/>
        </p:nvSpPr>
        <p:spPr bwMode="auto">
          <a:xfrm>
            <a:off x="4007056" y="1916832"/>
            <a:ext cx="1800913" cy="2395368"/>
          </a:xfrm>
          <a:prstGeom prst="roundRect">
            <a:avLst>
              <a:gd name="adj" fmla="val 3436"/>
            </a:avLst>
          </a:prstGeom>
          <a:noFill/>
          <a:ln w="38100">
            <a:solidFill>
              <a:schemeClr val="accent6">
                <a:lumMod val="75000"/>
              </a:schemeClr>
            </a:solidFill>
            <a:prstDash val="sysDash"/>
            <a:round/>
            <a:headEnd/>
            <a:tailEnd/>
          </a:ln>
          <a:effectLst/>
        </p:spPr>
        <p:txBody>
          <a:bodyPr lIns="0" tIns="0" rIns="0" bIns="0" anchor="ctr"/>
          <a:lstStyle/>
          <a:p>
            <a:pPr algn="ctr">
              <a:defRPr/>
            </a:pPr>
            <a:endParaRPr lang="en-US" dirty="0"/>
          </a:p>
        </p:txBody>
      </p:sp>
      <p:sp>
        <p:nvSpPr>
          <p:cNvPr id="35" name="TextBox 34">
            <a:extLst>
              <a:ext uri="{FF2B5EF4-FFF2-40B4-BE49-F238E27FC236}">
                <a16:creationId xmlns:a16="http://schemas.microsoft.com/office/drawing/2014/main" id="{90A0AB8D-F128-B74A-9435-751BF8C29D25}"/>
              </a:ext>
            </a:extLst>
          </p:cNvPr>
          <p:cNvSpPr txBox="1"/>
          <p:nvPr/>
        </p:nvSpPr>
        <p:spPr>
          <a:xfrm>
            <a:off x="2062840" y="1085836"/>
            <a:ext cx="1599091"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web server</a:t>
            </a:r>
          </a:p>
        </p:txBody>
      </p:sp>
      <p:sp>
        <p:nvSpPr>
          <p:cNvPr id="36" name="TextBox 35">
            <a:extLst>
              <a:ext uri="{FF2B5EF4-FFF2-40B4-BE49-F238E27FC236}">
                <a16:creationId xmlns:a16="http://schemas.microsoft.com/office/drawing/2014/main" id="{A2B145D6-6131-DE44-BA23-281246691EDA}"/>
              </a:ext>
            </a:extLst>
          </p:cNvPr>
          <p:cNvSpPr txBox="1"/>
          <p:nvPr/>
        </p:nvSpPr>
        <p:spPr>
          <a:xfrm>
            <a:off x="4066828" y="1085836"/>
            <a:ext cx="1604735" cy="830997"/>
          </a:xfrm>
          <a:prstGeom prst="rect">
            <a:avLst/>
          </a:prstGeom>
          <a:noFill/>
        </p:spPr>
        <p:txBody>
          <a:bodyPr wrap="none" rtlCol="0">
            <a:spAutoFit/>
          </a:bodyPr>
          <a:lstStyle/>
          <a:p>
            <a:pPr algn="ctr"/>
            <a:r>
              <a:rPr lang="en-US" sz="2400" b="1" dirty="0">
                <a:solidFill>
                  <a:srgbClr val="C00000"/>
                </a:solidFill>
                <a:latin typeface="Calibri" panose="020F0502020204030204" pitchFamily="34" charset="0"/>
                <a:cs typeface="Calibri" panose="020F0502020204030204" pitchFamily="34" charset="0"/>
              </a:rPr>
              <a:t>Virtual </a:t>
            </a:r>
            <a:br>
              <a:rPr lang="en-US" sz="2400" b="1" dirty="0">
                <a:solidFill>
                  <a:srgbClr val="C00000"/>
                </a:solidFill>
                <a:latin typeface="Calibri" panose="020F0502020204030204" pitchFamily="34" charset="0"/>
                <a:cs typeface="Calibri" panose="020F0502020204030204" pitchFamily="34" charset="0"/>
              </a:rPr>
            </a:br>
            <a:r>
              <a:rPr lang="en-US" sz="2400" b="1" dirty="0">
                <a:solidFill>
                  <a:srgbClr val="C00000"/>
                </a:solidFill>
                <a:latin typeface="Calibri" panose="020F0502020204030204" pitchFamily="34" charset="0"/>
                <a:cs typeface="Calibri" panose="020F0502020204030204" pitchFamily="34" charset="0"/>
              </a:rPr>
              <a:t>mail server</a:t>
            </a:r>
          </a:p>
        </p:txBody>
      </p:sp>
      <p:cxnSp>
        <p:nvCxnSpPr>
          <p:cNvPr id="14" name="Straight Connector 13">
            <a:extLst>
              <a:ext uri="{FF2B5EF4-FFF2-40B4-BE49-F238E27FC236}">
                <a16:creationId xmlns:a16="http://schemas.microsoft.com/office/drawing/2014/main" id="{B5D9AD85-1A41-9741-A728-A87742E9D9D0}"/>
              </a:ext>
            </a:extLst>
          </p:cNvPr>
          <p:cNvCxnSpPr>
            <a:cxnSpLocks/>
          </p:cNvCxnSpPr>
          <p:nvPr/>
        </p:nvCxnSpPr>
        <p:spPr>
          <a:xfrm>
            <a:off x="6168008" y="1085835"/>
            <a:ext cx="0" cy="5434028"/>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A146C5CA-887E-A640-B8BE-B3037814955C}"/>
              </a:ext>
            </a:extLst>
          </p:cNvPr>
          <p:cNvSpPr txBox="1">
            <a:spLocks/>
          </p:cNvSpPr>
          <p:nvPr/>
        </p:nvSpPr>
        <p:spPr bwMode="auto">
          <a:xfrm>
            <a:off x="6415518" y="99652"/>
            <a:ext cx="3680018" cy="949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b="1" kern="1200" baseline="0">
                <a:solidFill>
                  <a:schemeClr val="tx1"/>
                </a:solidFill>
                <a:latin typeface="Calibri" pitchFamily="34" charset="0"/>
                <a:ea typeface="標楷體" pitchFamily="65" charset="-120"/>
                <a:cs typeface="新細明體" charset="0"/>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cs typeface="新細明體" charset="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r>
              <a:rPr lang="en-US" dirty="0">
                <a:solidFill>
                  <a:schemeClr val="accent1"/>
                </a:solidFill>
              </a:rPr>
              <a:t>Container</a:t>
            </a:r>
          </a:p>
        </p:txBody>
      </p:sp>
    </p:spTree>
    <p:extLst>
      <p:ext uri="{BB962C8B-B14F-4D97-AF65-F5344CB8AC3E}">
        <p14:creationId xmlns:p14="http://schemas.microsoft.com/office/powerpoint/2010/main" val="3335712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Everything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25</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11" name="Rounded Rectangle 10">
            <a:extLst>
              <a:ext uri="{FF2B5EF4-FFF2-40B4-BE49-F238E27FC236}">
                <a16:creationId xmlns:a16="http://schemas.microsoft.com/office/drawing/2014/main" id="{0C4BF621-0910-7B46-BA5F-6D3852C8A958}"/>
              </a:ext>
            </a:extLst>
          </p:cNvPr>
          <p:cNvSpPr>
            <a:spLocks noChangeArrowheads="1"/>
          </p:cNvSpPr>
          <p:nvPr/>
        </p:nvSpPr>
        <p:spPr bwMode="auto">
          <a:xfrm>
            <a:off x="4223792" y="4010348"/>
            <a:ext cx="4065806" cy="1081431"/>
          </a:xfrm>
          <a:prstGeom prst="roundRect">
            <a:avLst>
              <a:gd name="adj" fmla="val 3899"/>
            </a:avLst>
          </a:prstGeom>
          <a:solidFill>
            <a:srgbClr val="00B0F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Infrastructure as a 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(IaaS)</a:t>
            </a:r>
          </a:p>
        </p:txBody>
      </p:sp>
      <p:sp>
        <p:nvSpPr>
          <p:cNvPr id="12" name="Rounded Rectangle 11">
            <a:extLst>
              <a:ext uri="{FF2B5EF4-FFF2-40B4-BE49-F238E27FC236}">
                <a16:creationId xmlns:a16="http://schemas.microsoft.com/office/drawing/2014/main" id="{E993333B-8AF2-A747-9EB7-BEBA8627E143}"/>
              </a:ext>
            </a:extLst>
          </p:cNvPr>
          <p:cNvSpPr>
            <a:spLocks noChangeArrowheads="1"/>
          </p:cNvSpPr>
          <p:nvPr/>
        </p:nvSpPr>
        <p:spPr bwMode="auto">
          <a:xfrm>
            <a:off x="4224505" y="5303584"/>
            <a:ext cx="4065806" cy="1077745"/>
          </a:xfrm>
          <a:prstGeom prst="roundRect">
            <a:avLst>
              <a:gd name="adj" fmla="val 3899"/>
            </a:avLst>
          </a:prstGeom>
          <a:solidFill>
            <a:schemeClr val="accent6">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Cloud data center</a:t>
            </a:r>
          </a:p>
        </p:txBody>
      </p:sp>
      <p:sp>
        <p:nvSpPr>
          <p:cNvPr id="16" name="TextBox 15">
            <a:extLst>
              <a:ext uri="{FF2B5EF4-FFF2-40B4-BE49-F238E27FC236}">
                <a16:creationId xmlns:a16="http://schemas.microsoft.com/office/drawing/2014/main" id="{EA0A5B95-DDE5-8A48-B0B4-E08EDAF2E502}"/>
              </a:ext>
            </a:extLst>
          </p:cNvPr>
          <p:cNvSpPr txBox="1"/>
          <p:nvPr/>
        </p:nvSpPr>
        <p:spPr>
          <a:xfrm>
            <a:off x="1801013" y="155679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Photo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editing</a:t>
            </a:r>
          </a:p>
        </p:txBody>
      </p:sp>
      <p:sp>
        <p:nvSpPr>
          <p:cNvPr id="21" name="TextBox 20">
            <a:extLst>
              <a:ext uri="{FF2B5EF4-FFF2-40B4-BE49-F238E27FC236}">
                <a16:creationId xmlns:a16="http://schemas.microsoft.com/office/drawing/2014/main" id="{FE880652-CF07-F846-8542-8EDF597FA6C4}"/>
              </a:ext>
            </a:extLst>
          </p:cNvPr>
          <p:cNvSpPr txBox="1"/>
          <p:nvPr/>
        </p:nvSpPr>
        <p:spPr>
          <a:xfrm>
            <a:off x="8462788" y="1492297"/>
            <a:ext cx="1877630" cy="830997"/>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Logistics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management</a:t>
            </a:r>
          </a:p>
        </p:txBody>
      </p:sp>
      <p:sp>
        <p:nvSpPr>
          <p:cNvPr id="22" name="TextBox 21">
            <a:extLst>
              <a:ext uri="{FF2B5EF4-FFF2-40B4-BE49-F238E27FC236}">
                <a16:creationId xmlns:a16="http://schemas.microsoft.com/office/drawing/2014/main" id="{AEB6EA08-BFA5-9D48-81EA-F7C2A27DFBAF}"/>
              </a:ext>
            </a:extLst>
          </p:cNvPr>
          <p:cNvSpPr txBox="1"/>
          <p:nvPr/>
        </p:nvSpPr>
        <p:spPr>
          <a:xfrm>
            <a:off x="8289599" y="4125171"/>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Computing Virtualization</a:t>
            </a:r>
          </a:p>
        </p:txBody>
      </p:sp>
      <p:sp>
        <p:nvSpPr>
          <p:cNvPr id="23" name="Rounded Rectangle 22">
            <a:extLst>
              <a:ext uri="{FF2B5EF4-FFF2-40B4-BE49-F238E27FC236}">
                <a16:creationId xmlns:a16="http://schemas.microsoft.com/office/drawing/2014/main" id="{A0FD596D-8C75-654F-BDF6-D66AAC0493C8}"/>
              </a:ext>
            </a:extLst>
          </p:cNvPr>
          <p:cNvSpPr>
            <a:spLocks noChangeArrowheads="1"/>
          </p:cNvSpPr>
          <p:nvPr/>
        </p:nvSpPr>
        <p:spPr bwMode="auto">
          <a:xfrm>
            <a:off x="4224505" y="2717113"/>
            <a:ext cx="4065806" cy="1081431"/>
          </a:xfrm>
          <a:prstGeom prst="roundRect">
            <a:avLst>
              <a:gd name="adj" fmla="val 3899"/>
            </a:avLst>
          </a:prstGeom>
          <a:solidFill>
            <a:schemeClr val="accent5">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Platform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(PaaS)</a:t>
            </a:r>
          </a:p>
        </p:txBody>
      </p:sp>
      <p:sp>
        <p:nvSpPr>
          <p:cNvPr id="24" name="Rounded Rectangle 23">
            <a:extLst>
              <a:ext uri="{FF2B5EF4-FFF2-40B4-BE49-F238E27FC236}">
                <a16:creationId xmlns:a16="http://schemas.microsoft.com/office/drawing/2014/main" id="{35C214BE-61D9-494C-87B4-342E1D1B11FF}"/>
              </a:ext>
            </a:extLst>
          </p:cNvPr>
          <p:cNvSpPr>
            <a:spLocks noChangeArrowheads="1"/>
          </p:cNvSpPr>
          <p:nvPr/>
        </p:nvSpPr>
        <p:spPr bwMode="auto">
          <a:xfrm>
            <a:off x="4223792" y="1423878"/>
            <a:ext cx="4065806" cy="1081431"/>
          </a:xfrm>
          <a:prstGeom prst="roundRect">
            <a:avLst>
              <a:gd name="adj" fmla="val 3899"/>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Software as a service</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(SaaS)</a:t>
            </a:r>
          </a:p>
        </p:txBody>
      </p:sp>
      <p:sp>
        <p:nvSpPr>
          <p:cNvPr id="25" name="TextBox 24">
            <a:extLst>
              <a:ext uri="{FF2B5EF4-FFF2-40B4-BE49-F238E27FC236}">
                <a16:creationId xmlns:a16="http://schemas.microsoft.com/office/drawing/2014/main" id="{4CA60299-C367-2545-AE6B-DA38A2D2ED56}"/>
              </a:ext>
            </a:extLst>
          </p:cNvPr>
          <p:cNvSpPr txBox="1"/>
          <p:nvPr/>
        </p:nvSpPr>
        <p:spPr>
          <a:xfrm>
            <a:off x="1801013" y="2732728"/>
            <a:ext cx="2224011" cy="1200329"/>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Cloud management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Monitoring</a:t>
            </a:r>
          </a:p>
        </p:txBody>
      </p:sp>
      <p:sp>
        <p:nvSpPr>
          <p:cNvPr id="26" name="TextBox 25">
            <a:extLst>
              <a:ext uri="{FF2B5EF4-FFF2-40B4-BE49-F238E27FC236}">
                <a16:creationId xmlns:a16="http://schemas.microsoft.com/office/drawing/2014/main" id="{1859EB65-60AB-EF4F-A5C8-7CE1ABAAF2AF}"/>
              </a:ext>
            </a:extLst>
          </p:cNvPr>
          <p:cNvSpPr txBox="1"/>
          <p:nvPr/>
        </p:nvSpPr>
        <p:spPr>
          <a:xfrm>
            <a:off x="1801013" y="4077073"/>
            <a:ext cx="2224011" cy="830997"/>
          </a:xfrm>
          <a:prstGeom prst="rect">
            <a:avLst/>
          </a:prstGeom>
          <a:noFill/>
        </p:spPr>
        <p:txBody>
          <a:bodyPr wrap="squar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Storage Network</a:t>
            </a:r>
          </a:p>
        </p:txBody>
      </p:sp>
      <p:sp>
        <p:nvSpPr>
          <p:cNvPr id="27" name="TextBox 26">
            <a:extLst>
              <a:ext uri="{FF2B5EF4-FFF2-40B4-BE49-F238E27FC236}">
                <a16:creationId xmlns:a16="http://schemas.microsoft.com/office/drawing/2014/main" id="{4BD30EE8-ABBD-6843-8BB8-3185A49CD0CC}"/>
              </a:ext>
            </a:extLst>
          </p:cNvPr>
          <p:cNvSpPr txBox="1"/>
          <p:nvPr/>
        </p:nvSpPr>
        <p:spPr>
          <a:xfrm>
            <a:off x="8460097" y="2649471"/>
            <a:ext cx="1883015" cy="1200329"/>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Database</a:t>
            </a:r>
          </a:p>
          <a:p>
            <a:pPr algn="ctr"/>
            <a:r>
              <a:rPr lang="en-US" sz="2400" b="1" dirty="0">
                <a:solidFill>
                  <a:schemeClr val="accent1"/>
                </a:solidFill>
                <a:latin typeface="Calibri" panose="020F0502020204030204" pitchFamily="34" charset="0"/>
                <a:cs typeface="Calibri" panose="020F0502020204030204" pitchFamily="34" charset="0"/>
              </a:rPr>
              <a:t>Software </a:t>
            </a:r>
            <a:br>
              <a:rPr lang="en-US" sz="2400" b="1" dirty="0">
                <a:solidFill>
                  <a:schemeClr val="accent1"/>
                </a:solidFill>
                <a:latin typeface="Calibri" panose="020F0502020204030204" pitchFamily="34" charset="0"/>
                <a:cs typeface="Calibri" panose="020F0502020204030204" pitchFamily="34" charset="0"/>
              </a:rPr>
            </a:br>
            <a:r>
              <a:rPr lang="en-US" sz="2400" b="1" dirty="0">
                <a:solidFill>
                  <a:schemeClr val="accent1"/>
                </a:solidFill>
                <a:latin typeface="Calibri" panose="020F0502020204030204" pitchFamily="34" charset="0"/>
                <a:cs typeface="Calibri" panose="020F0502020204030204" pitchFamily="34" charset="0"/>
              </a:rPr>
              <a:t>development</a:t>
            </a:r>
          </a:p>
        </p:txBody>
      </p:sp>
    </p:spTree>
    <p:extLst>
      <p:ext uri="{BB962C8B-B14F-4D97-AF65-F5344CB8AC3E}">
        <p14:creationId xmlns:p14="http://schemas.microsoft.com/office/powerpoint/2010/main" val="1136171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Software as a service</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26</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8" name="Freeform 7">
            <a:extLst>
              <a:ext uri="{FF2B5EF4-FFF2-40B4-BE49-F238E27FC236}">
                <a16:creationId xmlns:a16="http://schemas.microsoft.com/office/drawing/2014/main" id="{94E86622-7958-454E-A564-9F8F03167032}"/>
              </a:ext>
            </a:extLst>
          </p:cNvPr>
          <p:cNvSpPr/>
          <p:nvPr/>
        </p:nvSpPr>
        <p:spPr>
          <a:xfrm>
            <a:off x="4295800" y="3647865"/>
            <a:ext cx="5472608" cy="2088232"/>
          </a:xfrm>
          <a:custGeom>
            <a:avLst/>
            <a:gdLst>
              <a:gd name="connsiteX0" fmla="*/ 104172 w 3900668"/>
              <a:gd name="connsiteY0" fmla="*/ 798653 h 2407534"/>
              <a:gd name="connsiteX1" fmla="*/ 0 w 3900668"/>
              <a:gd name="connsiteY1" fmla="*/ 2407534 h 2407534"/>
              <a:gd name="connsiteX2" fmla="*/ 3900668 w 3900668"/>
              <a:gd name="connsiteY2" fmla="*/ 2372810 h 2407534"/>
              <a:gd name="connsiteX3" fmla="*/ 3541853 w 3900668"/>
              <a:gd name="connsiteY3" fmla="*/ 775504 h 2407534"/>
              <a:gd name="connsiteX4" fmla="*/ 2060294 w 3900668"/>
              <a:gd name="connsiteY4" fmla="*/ 0 h 2407534"/>
              <a:gd name="connsiteX5" fmla="*/ 104172 w 3900668"/>
              <a:gd name="connsiteY5" fmla="*/ 798653 h 2407534"/>
              <a:gd name="connsiteX0" fmla="*/ 104172 w 3900668"/>
              <a:gd name="connsiteY0" fmla="*/ 1146139 h 2755020"/>
              <a:gd name="connsiteX1" fmla="*/ 0 w 3900668"/>
              <a:gd name="connsiteY1" fmla="*/ 2755020 h 2755020"/>
              <a:gd name="connsiteX2" fmla="*/ 3900668 w 3900668"/>
              <a:gd name="connsiteY2" fmla="*/ 2720296 h 2755020"/>
              <a:gd name="connsiteX3" fmla="*/ 3541853 w 3900668"/>
              <a:gd name="connsiteY3" fmla="*/ 1122990 h 2755020"/>
              <a:gd name="connsiteX4" fmla="*/ 2060294 w 3900668"/>
              <a:gd name="connsiteY4" fmla="*/ 347486 h 2755020"/>
              <a:gd name="connsiteX5" fmla="*/ 104172 w 3900668"/>
              <a:gd name="connsiteY5" fmla="*/ 1146139 h 2755020"/>
              <a:gd name="connsiteX0" fmla="*/ 104172 w 3900668"/>
              <a:gd name="connsiteY0" fmla="*/ 1396284 h 3005165"/>
              <a:gd name="connsiteX1" fmla="*/ 0 w 3900668"/>
              <a:gd name="connsiteY1" fmla="*/ 3005165 h 3005165"/>
              <a:gd name="connsiteX2" fmla="*/ 3900668 w 3900668"/>
              <a:gd name="connsiteY2" fmla="*/ 2970441 h 3005165"/>
              <a:gd name="connsiteX3" fmla="*/ 3541853 w 3900668"/>
              <a:gd name="connsiteY3" fmla="*/ 1373135 h 3005165"/>
              <a:gd name="connsiteX4" fmla="*/ 2060294 w 3900668"/>
              <a:gd name="connsiteY4" fmla="*/ 597631 h 3005165"/>
              <a:gd name="connsiteX5" fmla="*/ 104172 w 3900668"/>
              <a:gd name="connsiteY5" fmla="*/ 1396284 h 3005165"/>
              <a:gd name="connsiteX0" fmla="*/ 104172 w 3900668"/>
              <a:gd name="connsiteY0" fmla="*/ 1391247 h 3000128"/>
              <a:gd name="connsiteX1" fmla="*/ 0 w 3900668"/>
              <a:gd name="connsiteY1" fmla="*/ 3000128 h 3000128"/>
              <a:gd name="connsiteX2" fmla="*/ 3900668 w 3900668"/>
              <a:gd name="connsiteY2" fmla="*/ 2965404 h 3000128"/>
              <a:gd name="connsiteX3" fmla="*/ 3541853 w 3900668"/>
              <a:gd name="connsiteY3" fmla="*/ 1368098 h 3000128"/>
              <a:gd name="connsiteX4" fmla="*/ 2060294 w 3900668"/>
              <a:gd name="connsiteY4" fmla="*/ 592594 h 3000128"/>
              <a:gd name="connsiteX5" fmla="*/ 104172 w 3900668"/>
              <a:gd name="connsiteY5" fmla="*/ 1391247 h 3000128"/>
              <a:gd name="connsiteX0" fmla="*/ 764501 w 4560997"/>
              <a:gd name="connsiteY0" fmla="*/ 1391247 h 3000128"/>
              <a:gd name="connsiteX1" fmla="*/ 660329 w 4560997"/>
              <a:gd name="connsiteY1" fmla="*/ 3000128 h 3000128"/>
              <a:gd name="connsiteX2" fmla="*/ 4560997 w 4560997"/>
              <a:gd name="connsiteY2" fmla="*/ 2965404 h 3000128"/>
              <a:gd name="connsiteX3" fmla="*/ 4202182 w 4560997"/>
              <a:gd name="connsiteY3" fmla="*/ 1368098 h 3000128"/>
              <a:gd name="connsiteX4" fmla="*/ 2720623 w 4560997"/>
              <a:gd name="connsiteY4" fmla="*/ 592594 h 3000128"/>
              <a:gd name="connsiteX5" fmla="*/ 764501 w 4560997"/>
              <a:gd name="connsiteY5" fmla="*/ 1391247 h 3000128"/>
              <a:gd name="connsiteX0" fmla="*/ 802770 w 4599266"/>
              <a:gd name="connsiteY0" fmla="*/ 1391247 h 3000128"/>
              <a:gd name="connsiteX1" fmla="*/ 698598 w 4599266"/>
              <a:gd name="connsiteY1" fmla="*/ 3000128 h 3000128"/>
              <a:gd name="connsiteX2" fmla="*/ 4599266 w 4599266"/>
              <a:gd name="connsiteY2" fmla="*/ 2965404 h 3000128"/>
              <a:gd name="connsiteX3" fmla="*/ 4240451 w 4599266"/>
              <a:gd name="connsiteY3" fmla="*/ 1368098 h 3000128"/>
              <a:gd name="connsiteX4" fmla="*/ 2758892 w 4599266"/>
              <a:gd name="connsiteY4" fmla="*/ 592594 h 3000128"/>
              <a:gd name="connsiteX5" fmla="*/ 802770 w 4599266"/>
              <a:gd name="connsiteY5" fmla="*/ 1391247 h 3000128"/>
              <a:gd name="connsiteX0" fmla="*/ 807912 w 4604408"/>
              <a:gd name="connsiteY0" fmla="*/ 1391247 h 3000128"/>
              <a:gd name="connsiteX1" fmla="*/ 703740 w 4604408"/>
              <a:gd name="connsiteY1" fmla="*/ 3000128 h 3000128"/>
              <a:gd name="connsiteX2" fmla="*/ 4604408 w 4604408"/>
              <a:gd name="connsiteY2" fmla="*/ 2965404 h 3000128"/>
              <a:gd name="connsiteX3" fmla="*/ 4245593 w 4604408"/>
              <a:gd name="connsiteY3" fmla="*/ 1368098 h 3000128"/>
              <a:gd name="connsiteX4" fmla="*/ 2764034 w 4604408"/>
              <a:gd name="connsiteY4" fmla="*/ 592594 h 3000128"/>
              <a:gd name="connsiteX5" fmla="*/ 807912 w 4604408"/>
              <a:gd name="connsiteY5" fmla="*/ 1391247 h 3000128"/>
              <a:gd name="connsiteX0" fmla="*/ 869950 w 4666446"/>
              <a:gd name="connsiteY0" fmla="*/ 1391247 h 3000128"/>
              <a:gd name="connsiteX1" fmla="*/ 765778 w 4666446"/>
              <a:gd name="connsiteY1" fmla="*/ 3000128 h 3000128"/>
              <a:gd name="connsiteX2" fmla="*/ 4666446 w 4666446"/>
              <a:gd name="connsiteY2" fmla="*/ 2965404 h 3000128"/>
              <a:gd name="connsiteX3" fmla="*/ 4307631 w 4666446"/>
              <a:gd name="connsiteY3" fmla="*/ 1368098 h 3000128"/>
              <a:gd name="connsiteX4" fmla="*/ 2826072 w 4666446"/>
              <a:gd name="connsiteY4" fmla="*/ 592594 h 3000128"/>
              <a:gd name="connsiteX5" fmla="*/ 869950 w 4666446"/>
              <a:gd name="connsiteY5" fmla="*/ 1391247 h 3000128"/>
              <a:gd name="connsiteX0" fmla="*/ 783328 w 4579824"/>
              <a:gd name="connsiteY0" fmla="*/ 1391247 h 3000128"/>
              <a:gd name="connsiteX1" fmla="*/ 679156 w 4579824"/>
              <a:gd name="connsiteY1" fmla="*/ 3000128 h 3000128"/>
              <a:gd name="connsiteX2" fmla="*/ 4579824 w 4579824"/>
              <a:gd name="connsiteY2" fmla="*/ 2965404 h 3000128"/>
              <a:gd name="connsiteX3" fmla="*/ 4221009 w 4579824"/>
              <a:gd name="connsiteY3" fmla="*/ 1368098 h 3000128"/>
              <a:gd name="connsiteX4" fmla="*/ 2739450 w 4579824"/>
              <a:gd name="connsiteY4" fmla="*/ 592594 h 3000128"/>
              <a:gd name="connsiteX5" fmla="*/ 783328 w 4579824"/>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601550"/>
              <a:gd name="connsiteY0" fmla="*/ 1391247 h 3000128"/>
              <a:gd name="connsiteX1" fmla="*/ 700882 w 4601550"/>
              <a:gd name="connsiteY1" fmla="*/ 3000128 h 3000128"/>
              <a:gd name="connsiteX2" fmla="*/ 4601550 w 4601550"/>
              <a:gd name="connsiteY2" fmla="*/ 2965404 h 3000128"/>
              <a:gd name="connsiteX3" fmla="*/ 4242735 w 4601550"/>
              <a:gd name="connsiteY3" fmla="*/ 1368098 h 3000128"/>
              <a:gd name="connsiteX4" fmla="*/ 2761176 w 4601550"/>
              <a:gd name="connsiteY4" fmla="*/ 592594 h 3000128"/>
              <a:gd name="connsiteX5" fmla="*/ 805054 w 4601550"/>
              <a:gd name="connsiteY5" fmla="*/ 1391247 h 3000128"/>
              <a:gd name="connsiteX0" fmla="*/ 805054 w 4841325"/>
              <a:gd name="connsiteY0" fmla="*/ 1391247 h 3000128"/>
              <a:gd name="connsiteX1" fmla="*/ 700882 w 4841325"/>
              <a:gd name="connsiteY1" fmla="*/ 3000128 h 3000128"/>
              <a:gd name="connsiteX2" fmla="*/ 4601550 w 4841325"/>
              <a:gd name="connsiteY2" fmla="*/ 2965404 h 3000128"/>
              <a:gd name="connsiteX3" fmla="*/ 4242735 w 4841325"/>
              <a:gd name="connsiteY3" fmla="*/ 1368098 h 3000128"/>
              <a:gd name="connsiteX4" fmla="*/ 2761176 w 4841325"/>
              <a:gd name="connsiteY4" fmla="*/ 592594 h 3000128"/>
              <a:gd name="connsiteX5" fmla="*/ 805054 w 4841325"/>
              <a:gd name="connsiteY5" fmla="*/ 1391247 h 3000128"/>
              <a:gd name="connsiteX0" fmla="*/ 805054 w 5231855"/>
              <a:gd name="connsiteY0" fmla="*/ 1391247 h 3000128"/>
              <a:gd name="connsiteX1" fmla="*/ 700882 w 5231855"/>
              <a:gd name="connsiteY1" fmla="*/ 3000128 h 3000128"/>
              <a:gd name="connsiteX2" fmla="*/ 4601550 w 5231855"/>
              <a:gd name="connsiteY2" fmla="*/ 2965404 h 3000128"/>
              <a:gd name="connsiteX3" fmla="*/ 4242735 w 5231855"/>
              <a:gd name="connsiteY3" fmla="*/ 1368098 h 3000128"/>
              <a:gd name="connsiteX4" fmla="*/ 2761176 w 5231855"/>
              <a:gd name="connsiteY4" fmla="*/ 592594 h 3000128"/>
              <a:gd name="connsiteX5" fmla="*/ 805054 w 5231855"/>
              <a:gd name="connsiteY5" fmla="*/ 1391247 h 3000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1855" h="3000128">
                <a:moveTo>
                  <a:pt x="805054" y="1391247"/>
                </a:moveTo>
                <a:cubicBezTo>
                  <a:pt x="261044" y="1267784"/>
                  <a:pt x="-641781" y="2544857"/>
                  <a:pt x="700882" y="3000128"/>
                </a:cubicBezTo>
                <a:lnTo>
                  <a:pt x="4601550" y="2965404"/>
                </a:lnTo>
                <a:cubicBezTo>
                  <a:pt x="5558390" y="2826509"/>
                  <a:pt x="5415636" y="1344948"/>
                  <a:pt x="4242735" y="1368098"/>
                </a:cubicBezTo>
                <a:cubicBezTo>
                  <a:pt x="4397064" y="785505"/>
                  <a:pt x="3648569" y="-5432"/>
                  <a:pt x="2761176" y="592594"/>
                </a:cubicBezTo>
                <a:cubicBezTo>
                  <a:pt x="2155434" y="-425977"/>
                  <a:pt x="484822" y="-113462"/>
                  <a:pt x="805054" y="1391247"/>
                </a:cubicBezTo>
                <a:close/>
              </a:path>
            </a:pathLst>
          </a:custGeom>
          <a:solidFill>
            <a:schemeClr val="accent1">
              <a:lumMod val="20000"/>
              <a:lumOff val="80000"/>
            </a:schemeClr>
          </a:solidFill>
          <a:ln w="76200">
            <a:solidFill>
              <a:schemeClr val="tx2">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b="1" dirty="0">
              <a:solidFill>
                <a:srgbClr val="C00000"/>
              </a:solidFill>
            </a:endParaRPr>
          </a:p>
          <a:p>
            <a:pPr algn="ctr"/>
            <a:endParaRPr lang="en-US" sz="3200" b="1" dirty="0">
              <a:solidFill>
                <a:srgbClr val="C00000"/>
              </a:solidFill>
            </a:endParaRPr>
          </a:p>
          <a:p>
            <a:pPr algn="ctr"/>
            <a:r>
              <a:rPr lang="en-US" sz="3200" b="1" dirty="0">
                <a:solidFill>
                  <a:srgbClr val="C00000"/>
                </a:solidFill>
              </a:rPr>
              <a:t>Cloud Infrastructure</a:t>
            </a:r>
          </a:p>
        </p:txBody>
      </p:sp>
      <p:sp>
        <p:nvSpPr>
          <p:cNvPr id="9" name="TextBox 8">
            <a:extLst>
              <a:ext uri="{FF2B5EF4-FFF2-40B4-BE49-F238E27FC236}">
                <a16:creationId xmlns:a16="http://schemas.microsoft.com/office/drawing/2014/main" id="{8AD5362C-4E30-F145-BB0F-0B69EF4C91A7}"/>
              </a:ext>
            </a:extLst>
          </p:cNvPr>
          <p:cNvSpPr txBox="1"/>
          <p:nvPr/>
        </p:nvSpPr>
        <p:spPr>
          <a:xfrm>
            <a:off x="1581557" y="4616481"/>
            <a:ext cx="2664296"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Cloud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0" name="TextBox 9">
            <a:extLst>
              <a:ext uri="{FF2B5EF4-FFF2-40B4-BE49-F238E27FC236}">
                <a16:creationId xmlns:a16="http://schemas.microsoft.com/office/drawing/2014/main" id="{89BF91EB-D624-2446-AD23-6D01AA0714CF}"/>
              </a:ext>
            </a:extLst>
          </p:cNvPr>
          <p:cNvSpPr txBox="1"/>
          <p:nvPr/>
        </p:nvSpPr>
        <p:spPr>
          <a:xfrm>
            <a:off x="1693640" y="3153037"/>
            <a:ext cx="2592288"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provider</a:t>
            </a:r>
          </a:p>
        </p:txBody>
      </p:sp>
      <p:sp>
        <p:nvSpPr>
          <p:cNvPr id="11" name="TextBox 10">
            <a:extLst>
              <a:ext uri="{FF2B5EF4-FFF2-40B4-BE49-F238E27FC236}">
                <a16:creationId xmlns:a16="http://schemas.microsoft.com/office/drawing/2014/main" id="{8D6E7849-E569-CD46-8B92-BAB959CC73C3}"/>
              </a:ext>
            </a:extLst>
          </p:cNvPr>
          <p:cNvSpPr txBox="1"/>
          <p:nvPr/>
        </p:nvSpPr>
        <p:spPr>
          <a:xfrm>
            <a:off x="1613489" y="1616637"/>
            <a:ext cx="2900892" cy="954107"/>
          </a:xfrm>
          <a:prstGeom prst="rect">
            <a:avLst/>
          </a:prstGeom>
          <a:noFill/>
        </p:spPr>
        <p:txBody>
          <a:bodyPr wrap="squar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Software customers</a:t>
            </a:r>
          </a:p>
        </p:txBody>
      </p:sp>
      <p:sp>
        <p:nvSpPr>
          <p:cNvPr id="12" name="Rounded Rectangle 11">
            <a:extLst>
              <a:ext uri="{FF2B5EF4-FFF2-40B4-BE49-F238E27FC236}">
                <a16:creationId xmlns:a16="http://schemas.microsoft.com/office/drawing/2014/main" id="{12665BFB-0A2B-B047-88B1-DA119784EFAF}"/>
              </a:ext>
            </a:extLst>
          </p:cNvPr>
          <p:cNvSpPr>
            <a:spLocks noChangeArrowheads="1"/>
          </p:cNvSpPr>
          <p:nvPr/>
        </p:nvSpPr>
        <p:spPr bwMode="auto">
          <a:xfrm>
            <a:off x="5303912" y="3068961"/>
            <a:ext cx="3600400" cy="1010953"/>
          </a:xfrm>
          <a:prstGeom prst="roundRect">
            <a:avLst>
              <a:gd name="adj" fmla="val 3899"/>
            </a:avLst>
          </a:prstGeom>
          <a:solidFill>
            <a:srgbClr val="FFD579"/>
          </a:solidFill>
          <a:ln w="28575">
            <a:solidFill>
              <a:schemeClr val="accent1">
                <a:lumMod val="75000"/>
              </a:schemeClr>
            </a:solidFill>
            <a:round/>
            <a:headEnd/>
            <a:tailEnd/>
          </a:ln>
          <a:effectLst/>
        </p:spPr>
        <p:txBody>
          <a:bodyPr wrap="none" lIns="0" tIns="0" rIns="0" bIns="0" anchor="ctr"/>
          <a:lstStyle/>
          <a:p>
            <a:pPr algn="ctr">
              <a:defRPr/>
            </a:pPr>
            <a:r>
              <a:rPr lang="en-US" sz="3200" b="1" dirty="0">
                <a:solidFill>
                  <a:srgbClr val="C00000"/>
                </a:solidFill>
                <a:latin typeface="Calibri" panose="020F0502020204030204" pitchFamily="34" charset="0"/>
                <a:cs typeface="Calibri" panose="020F0502020204030204" pitchFamily="34" charset="0"/>
              </a:rPr>
              <a:t>Software services</a:t>
            </a:r>
          </a:p>
        </p:txBody>
      </p:sp>
      <p:sp>
        <p:nvSpPr>
          <p:cNvPr id="13" name="Rounded Rectangle 12">
            <a:extLst>
              <a:ext uri="{FF2B5EF4-FFF2-40B4-BE49-F238E27FC236}">
                <a16:creationId xmlns:a16="http://schemas.microsoft.com/office/drawing/2014/main" id="{D14F6028-7812-9D4E-A2EA-F4CDF698AF6A}"/>
              </a:ext>
            </a:extLst>
          </p:cNvPr>
          <p:cNvSpPr>
            <a:spLocks noChangeArrowheads="1"/>
          </p:cNvSpPr>
          <p:nvPr/>
        </p:nvSpPr>
        <p:spPr bwMode="auto">
          <a:xfrm>
            <a:off x="4799856"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78056D21-C9B0-B14E-9675-C61925BC3681}"/>
              </a:ext>
            </a:extLst>
          </p:cNvPr>
          <p:cNvSpPr>
            <a:spLocks noChangeArrowheads="1"/>
          </p:cNvSpPr>
          <p:nvPr/>
        </p:nvSpPr>
        <p:spPr bwMode="auto">
          <a:xfrm>
            <a:off x="561195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9466D557-6D52-484C-9CFE-7EADCE74083D}"/>
              </a:ext>
            </a:extLst>
          </p:cNvPr>
          <p:cNvSpPr>
            <a:spLocks noChangeArrowheads="1"/>
          </p:cNvSpPr>
          <p:nvPr/>
        </p:nvSpPr>
        <p:spPr bwMode="auto">
          <a:xfrm>
            <a:off x="6424062"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2329F139-09C1-734F-9FC8-CBBBE12E21B2}"/>
              </a:ext>
            </a:extLst>
          </p:cNvPr>
          <p:cNvSpPr>
            <a:spLocks noChangeArrowheads="1"/>
          </p:cNvSpPr>
          <p:nvPr/>
        </p:nvSpPr>
        <p:spPr bwMode="auto">
          <a:xfrm>
            <a:off x="7236165"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CDF86182-66D3-1143-9BDE-355D142D47D2}"/>
              </a:ext>
            </a:extLst>
          </p:cNvPr>
          <p:cNvSpPr>
            <a:spLocks noChangeArrowheads="1"/>
          </p:cNvSpPr>
          <p:nvPr/>
        </p:nvSpPr>
        <p:spPr bwMode="auto">
          <a:xfrm>
            <a:off x="8048268"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sp>
        <p:nvSpPr>
          <p:cNvPr id="20" name="Rounded Rectangle 19">
            <a:extLst>
              <a:ext uri="{FF2B5EF4-FFF2-40B4-BE49-F238E27FC236}">
                <a16:creationId xmlns:a16="http://schemas.microsoft.com/office/drawing/2014/main" id="{BCE23D12-AFCD-0643-9A4E-60794D7DA080}"/>
              </a:ext>
            </a:extLst>
          </p:cNvPr>
          <p:cNvSpPr>
            <a:spLocks noChangeArrowheads="1"/>
          </p:cNvSpPr>
          <p:nvPr/>
        </p:nvSpPr>
        <p:spPr bwMode="auto">
          <a:xfrm>
            <a:off x="8860369" y="1868642"/>
            <a:ext cx="504056" cy="480239"/>
          </a:xfrm>
          <a:prstGeom prst="roundRect">
            <a:avLst>
              <a:gd name="adj" fmla="val 3899"/>
            </a:avLst>
          </a:prstGeom>
          <a:solidFill>
            <a:srgbClr val="FDEADA">
              <a:alpha val="50196"/>
            </a:srgb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latin typeface="Calibri" panose="020F0502020204030204" pitchFamily="34" charset="0"/>
              <a:cs typeface="Calibri" panose="020F0502020204030204" pitchFamily="34" charset="0"/>
            </a:endParaRPr>
          </a:p>
        </p:txBody>
      </p:sp>
      <p:cxnSp>
        <p:nvCxnSpPr>
          <p:cNvPr id="21" name="Straight Connector 20">
            <a:extLst>
              <a:ext uri="{FF2B5EF4-FFF2-40B4-BE49-F238E27FC236}">
                <a16:creationId xmlns:a16="http://schemas.microsoft.com/office/drawing/2014/main" id="{4D37ABD4-F3E9-BA40-AFCE-AD81673F63DE}"/>
              </a:ext>
            </a:extLst>
          </p:cNvPr>
          <p:cNvCxnSpPr>
            <a:cxnSpLocks/>
            <a:stCxn id="13" idx="2"/>
          </p:cNvCxnSpPr>
          <p:nvPr/>
        </p:nvCxnSpPr>
        <p:spPr>
          <a:xfrm>
            <a:off x="5051885" y="2348880"/>
            <a:ext cx="560075"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B627AAA-91B9-6041-BB30-65344C24D7C8}"/>
              </a:ext>
            </a:extLst>
          </p:cNvPr>
          <p:cNvCxnSpPr>
            <a:cxnSpLocks/>
            <a:stCxn id="16" idx="2"/>
          </p:cNvCxnSpPr>
          <p:nvPr/>
        </p:nvCxnSpPr>
        <p:spPr>
          <a:xfrm>
            <a:off x="5863987"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164A022-AB40-074C-A6A9-D07A47176672}"/>
              </a:ext>
            </a:extLst>
          </p:cNvPr>
          <p:cNvCxnSpPr>
            <a:cxnSpLocks/>
            <a:stCxn id="17" idx="2"/>
          </p:cNvCxnSpPr>
          <p:nvPr/>
        </p:nvCxnSpPr>
        <p:spPr>
          <a:xfrm>
            <a:off x="6676090"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EB999A84-5BC6-5248-B138-E4606EDD96A9}"/>
              </a:ext>
            </a:extLst>
          </p:cNvPr>
          <p:cNvCxnSpPr>
            <a:cxnSpLocks/>
            <a:stCxn id="18" idx="2"/>
          </p:cNvCxnSpPr>
          <p:nvPr/>
        </p:nvCxnSpPr>
        <p:spPr>
          <a:xfrm>
            <a:off x="7488193" y="2348880"/>
            <a:ext cx="0"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C3CB9CB-3FE5-B74E-BCCF-FA2B4F2BC8FD}"/>
              </a:ext>
            </a:extLst>
          </p:cNvPr>
          <p:cNvCxnSpPr>
            <a:cxnSpLocks/>
            <a:stCxn id="19" idx="2"/>
          </p:cNvCxnSpPr>
          <p:nvPr/>
        </p:nvCxnSpPr>
        <p:spPr>
          <a:xfrm flipH="1">
            <a:off x="8048268" y="2348880"/>
            <a:ext cx="252028"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C0FD8E9-89DD-2248-B722-D95B4328CDCB}"/>
              </a:ext>
            </a:extLst>
          </p:cNvPr>
          <p:cNvCxnSpPr>
            <a:cxnSpLocks/>
            <a:stCxn id="20" idx="2"/>
          </p:cNvCxnSpPr>
          <p:nvPr/>
        </p:nvCxnSpPr>
        <p:spPr>
          <a:xfrm flipH="1">
            <a:off x="8499475" y="2348880"/>
            <a:ext cx="612922" cy="72008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8266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27</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2"/>
            <a:ext cx="8229600" cy="1152128"/>
          </a:xfrm>
        </p:spPr>
        <p:txBody>
          <a:bodyPr>
            <a:normAutofit fontScale="90000"/>
          </a:bodyPr>
          <a:lstStyle/>
          <a:p>
            <a:r>
              <a:rPr lang="en-US" dirty="0">
                <a:solidFill>
                  <a:schemeClr val="accent1"/>
                </a:solidFill>
              </a:rPr>
              <a:t>Microservices architecture – </a:t>
            </a:r>
            <a:br>
              <a:rPr lang="en-US" dirty="0">
                <a:solidFill>
                  <a:schemeClr val="accent1"/>
                </a:solidFill>
              </a:rPr>
            </a:br>
            <a:r>
              <a:rPr lang="en-US" dirty="0">
                <a:solidFill>
                  <a:schemeClr val="accent1"/>
                </a:solidFill>
              </a:rPr>
              <a:t>key design questions</a:t>
            </a:r>
          </a:p>
        </p:txBody>
      </p:sp>
      <p:cxnSp>
        <p:nvCxnSpPr>
          <p:cNvPr id="7" name="Straight Arrow Connector 6">
            <a:extLst>
              <a:ext uri="{FF2B5EF4-FFF2-40B4-BE49-F238E27FC236}">
                <a16:creationId xmlns:a16="http://schemas.microsoft.com/office/drawing/2014/main" id="{B14CBDD7-4BA5-F445-A911-3F6C7917EC31}"/>
              </a:ext>
            </a:extLst>
          </p:cNvPr>
          <p:cNvCxnSpPr>
            <a:cxnSpLocks/>
            <a:stCxn id="13" idx="1"/>
          </p:cNvCxnSpPr>
          <p:nvPr/>
        </p:nvCxnSpPr>
        <p:spPr>
          <a:xfrm flipH="1">
            <a:off x="7390270" y="3524332"/>
            <a:ext cx="562210" cy="529529"/>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507A3C3-C62F-7D45-B3A4-D9FCE1B44005}"/>
              </a:ext>
            </a:extLst>
          </p:cNvPr>
          <p:cNvCxnSpPr>
            <a:cxnSpLocks/>
            <a:stCxn id="14" idx="1"/>
          </p:cNvCxnSpPr>
          <p:nvPr/>
        </p:nvCxnSpPr>
        <p:spPr>
          <a:xfrm flipH="1" flipV="1">
            <a:off x="6744072" y="5038838"/>
            <a:ext cx="679570"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DCEBBC0-0ACE-7546-88E4-A331A33C4A57}"/>
              </a:ext>
            </a:extLst>
          </p:cNvPr>
          <p:cNvCxnSpPr>
            <a:cxnSpLocks/>
            <a:stCxn id="17" idx="3"/>
          </p:cNvCxnSpPr>
          <p:nvPr/>
        </p:nvCxnSpPr>
        <p:spPr>
          <a:xfrm flipV="1">
            <a:off x="4923115" y="5038838"/>
            <a:ext cx="805587" cy="79305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C744E67-903E-0542-A4F4-9B274D5E5AAD}"/>
              </a:ext>
            </a:extLst>
          </p:cNvPr>
          <p:cNvCxnSpPr>
            <a:cxnSpLocks/>
            <a:stCxn id="15" idx="3"/>
          </p:cNvCxnSpPr>
          <p:nvPr/>
        </p:nvCxnSpPr>
        <p:spPr>
          <a:xfrm>
            <a:off x="4491067" y="3524331"/>
            <a:ext cx="562211" cy="571780"/>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3154EAA7-2B36-2B4F-9155-68A9FE21CBFE}"/>
              </a:ext>
            </a:extLst>
          </p:cNvPr>
          <p:cNvCxnSpPr>
            <a:cxnSpLocks/>
            <a:stCxn id="16" idx="2"/>
            <a:endCxn id="12" idx="0"/>
          </p:cNvCxnSpPr>
          <p:nvPr/>
        </p:nvCxnSpPr>
        <p:spPr>
          <a:xfrm flipH="1">
            <a:off x="6212517" y="2690037"/>
            <a:ext cx="1" cy="816046"/>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sp>
        <p:nvSpPr>
          <p:cNvPr id="12" name="Rounded Rectangle 11">
            <a:extLst>
              <a:ext uri="{FF2B5EF4-FFF2-40B4-BE49-F238E27FC236}">
                <a16:creationId xmlns:a16="http://schemas.microsoft.com/office/drawing/2014/main" id="{D77490C7-8C10-B742-9B78-719B68A10AD8}"/>
              </a:ext>
            </a:extLst>
          </p:cNvPr>
          <p:cNvSpPr>
            <a:spLocks noChangeArrowheads="1"/>
          </p:cNvSpPr>
          <p:nvPr/>
        </p:nvSpPr>
        <p:spPr bwMode="auto">
          <a:xfrm>
            <a:off x="5034763" y="3506084"/>
            <a:ext cx="2355506" cy="1532753"/>
          </a:xfrm>
          <a:prstGeom prst="roundRect">
            <a:avLst>
              <a:gd name="adj" fmla="val 21979"/>
            </a:avLst>
          </a:prstGeom>
          <a:solidFill>
            <a:srgbClr val="FFD579"/>
          </a:solidFill>
          <a:ln w="28575">
            <a:solidFill>
              <a:schemeClr val="accent2">
                <a:lumMod val="50000"/>
              </a:schemeClr>
            </a:solidFill>
            <a:round/>
            <a:headEnd/>
            <a:tailEnd/>
          </a:ln>
          <a:effectLst/>
        </p:spPr>
        <p:txBody>
          <a:bodyPr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Microservices architecture</a:t>
            </a:r>
          </a:p>
          <a:p>
            <a:pPr algn="ctr">
              <a:defRPr/>
            </a:pPr>
            <a:r>
              <a:rPr lang="en-US" sz="2800" b="1" dirty="0">
                <a:solidFill>
                  <a:srgbClr val="C00000"/>
                </a:solidFill>
                <a:latin typeface="Calibri" panose="020F0502020204030204" pitchFamily="34" charset="0"/>
                <a:cs typeface="Calibri" panose="020F0502020204030204" pitchFamily="34" charset="0"/>
              </a:rPr>
              <a:t>design</a:t>
            </a:r>
          </a:p>
        </p:txBody>
      </p:sp>
      <p:sp>
        <p:nvSpPr>
          <p:cNvPr id="13" name="Rounded Rectangle 12">
            <a:extLst>
              <a:ext uri="{FF2B5EF4-FFF2-40B4-BE49-F238E27FC236}">
                <a16:creationId xmlns:a16="http://schemas.microsoft.com/office/drawing/2014/main" id="{D4B66ADE-1CCC-5140-AE7C-8177CE0C6061}"/>
              </a:ext>
            </a:extLst>
          </p:cNvPr>
          <p:cNvSpPr>
            <a:spLocks noChangeArrowheads="1"/>
          </p:cNvSpPr>
          <p:nvPr/>
        </p:nvSpPr>
        <p:spPr bwMode="auto">
          <a:xfrm>
            <a:off x="7952480" y="2827575"/>
            <a:ext cx="2355506" cy="1393513"/>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microservices communicate with each other?</a:t>
            </a:r>
          </a:p>
        </p:txBody>
      </p:sp>
      <p:sp>
        <p:nvSpPr>
          <p:cNvPr id="14" name="Rounded Rectangle 13">
            <a:extLst>
              <a:ext uri="{FF2B5EF4-FFF2-40B4-BE49-F238E27FC236}">
                <a16:creationId xmlns:a16="http://schemas.microsoft.com/office/drawing/2014/main" id="{13433704-A5A6-774E-9A7D-E3F467C90734}"/>
              </a:ext>
            </a:extLst>
          </p:cNvPr>
          <p:cNvSpPr>
            <a:spLocks noChangeArrowheads="1"/>
          </p:cNvSpPr>
          <p:nvPr/>
        </p:nvSpPr>
        <p:spPr bwMode="auto">
          <a:xfrm>
            <a:off x="7423642" y="5143913"/>
            <a:ext cx="2355506" cy="1375950"/>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service failure be detected, reported and managed?</a:t>
            </a:r>
          </a:p>
        </p:txBody>
      </p:sp>
      <p:sp>
        <p:nvSpPr>
          <p:cNvPr id="15" name="Rounded Rectangle 14">
            <a:extLst>
              <a:ext uri="{FF2B5EF4-FFF2-40B4-BE49-F238E27FC236}">
                <a16:creationId xmlns:a16="http://schemas.microsoft.com/office/drawing/2014/main" id="{1B55C4AF-4C9A-F448-A97E-64BE95D44608}"/>
              </a:ext>
            </a:extLst>
          </p:cNvPr>
          <p:cNvSpPr>
            <a:spLocks noChangeArrowheads="1"/>
          </p:cNvSpPr>
          <p:nvPr/>
        </p:nvSpPr>
        <p:spPr bwMode="auto">
          <a:xfrm>
            <a:off x="2135560" y="2827575"/>
            <a:ext cx="2355506" cy="1393513"/>
          </a:xfrm>
          <a:prstGeom prst="roundRect">
            <a:avLst>
              <a:gd name="adj" fmla="val 17014"/>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data be distributed and shared?</a:t>
            </a:r>
          </a:p>
        </p:txBody>
      </p:sp>
      <p:sp>
        <p:nvSpPr>
          <p:cNvPr id="16" name="Rounded Rectangle 15">
            <a:extLst>
              <a:ext uri="{FF2B5EF4-FFF2-40B4-BE49-F238E27FC236}">
                <a16:creationId xmlns:a16="http://schemas.microsoft.com/office/drawing/2014/main" id="{2CC90AAE-732E-A340-9DF6-C34A4090BC32}"/>
              </a:ext>
            </a:extLst>
          </p:cNvPr>
          <p:cNvSpPr>
            <a:spLocks noChangeArrowheads="1"/>
          </p:cNvSpPr>
          <p:nvPr/>
        </p:nvSpPr>
        <p:spPr bwMode="auto">
          <a:xfrm>
            <a:off x="4904281" y="1446913"/>
            <a:ext cx="2616473" cy="1243124"/>
          </a:xfrm>
          <a:prstGeom prst="roundRect">
            <a:avLst>
              <a:gd name="adj" fmla="val 21871"/>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What are the microservices that make up the system? </a:t>
            </a:r>
          </a:p>
        </p:txBody>
      </p:sp>
      <p:sp>
        <p:nvSpPr>
          <p:cNvPr id="17" name="Rounded Rectangle 16">
            <a:extLst>
              <a:ext uri="{FF2B5EF4-FFF2-40B4-BE49-F238E27FC236}">
                <a16:creationId xmlns:a16="http://schemas.microsoft.com/office/drawing/2014/main" id="{F9471A82-03B9-B14F-8048-2460DFD3F049}"/>
              </a:ext>
            </a:extLst>
          </p:cNvPr>
          <p:cNvSpPr>
            <a:spLocks noChangeArrowheads="1"/>
          </p:cNvSpPr>
          <p:nvPr/>
        </p:nvSpPr>
        <p:spPr bwMode="auto">
          <a:xfrm>
            <a:off x="2567608" y="5143913"/>
            <a:ext cx="2355506" cy="1375950"/>
          </a:xfrm>
          <a:prstGeom prst="roundRect">
            <a:avLst>
              <a:gd name="adj" fmla="val 13902"/>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200" b="1" dirty="0">
                <a:solidFill>
                  <a:schemeClr val="accent6">
                    <a:lumMod val="50000"/>
                  </a:schemeClr>
                </a:solidFill>
                <a:latin typeface="Calibri" panose="020F0502020204030204" pitchFamily="34" charset="0"/>
                <a:cs typeface="Calibri" panose="020F0502020204030204" pitchFamily="34" charset="0"/>
              </a:rPr>
              <a:t>How should the microservices in the system be coordinated?</a:t>
            </a:r>
          </a:p>
        </p:txBody>
      </p:sp>
    </p:spTree>
    <p:extLst>
      <p:ext uri="{BB962C8B-B14F-4D97-AF65-F5344CB8AC3E}">
        <p14:creationId xmlns:p14="http://schemas.microsoft.com/office/powerpoint/2010/main" val="4177961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28</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738384"/>
          </a:xfrm>
        </p:spPr>
        <p:txBody>
          <a:bodyPr>
            <a:normAutofit fontScale="90000"/>
          </a:bodyPr>
          <a:lstStyle/>
          <a:p>
            <a:r>
              <a:rPr lang="en-US" dirty="0">
                <a:solidFill>
                  <a:schemeClr val="accent1"/>
                </a:solidFill>
              </a:rPr>
              <a:t>Types of security threat</a:t>
            </a:r>
          </a:p>
        </p:txBody>
      </p:sp>
      <p:sp>
        <p:nvSpPr>
          <p:cNvPr id="8" name="Rounded Rectangle 7">
            <a:extLst>
              <a:ext uri="{FF2B5EF4-FFF2-40B4-BE49-F238E27FC236}">
                <a16:creationId xmlns:a16="http://schemas.microsoft.com/office/drawing/2014/main" id="{D3677C37-FC27-704D-AEB4-DE7417EB0C8A}"/>
              </a:ext>
            </a:extLst>
          </p:cNvPr>
          <p:cNvSpPr>
            <a:spLocks noChangeArrowheads="1"/>
          </p:cNvSpPr>
          <p:nvPr/>
        </p:nvSpPr>
        <p:spPr bwMode="auto">
          <a:xfrm>
            <a:off x="2578794" y="1844825"/>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Availability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9" name="Rounded Rectangle 8">
            <a:extLst>
              <a:ext uri="{FF2B5EF4-FFF2-40B4-BE49-F238E27FC236}">
                <a16:creationId xmlns:a16="http://schemas.microsoft.com/office/drawing/2014/main" id="{A14EEECC-02D2-984B-A993-BBB1EA0979BB}"/>
              </a:ext>
            </a:extLst>
          </p:cNvPr>
          <p:cNvSpPr>
            <a:spLocks noChangeArrowheads="1"/>
          </p:cNvSpPr>
          <p:nvPr/>
        </p:nvSpPr>
        <p:spPr bwMode="auto">
          <a:xfrm>
            <a:off x="5142031" y="3484053"/>
            <a:ext cx="1836202" cy="593020"/>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a:t>
            </a:r>
          </a:p>
        </p:txBody>
      </p:sp>
      <p:cxnSp>
        <p:nvCxnSpPr>
          <p:cNvPr id="11" name="Straight Arrow Connector 10">
            <a:extLst>
              <a:ext uri="{FF2B5EF4-FFF2-40B4-BE49-F238E27FC236}">
                <a16:creationId xmlns:a16="http://schemas.microsoft.com/office/drawing/2014/main" id="{79D311A2-2819-EE4D-B4A1-E5715F99134E}"/>
              </a:ext>
            </a:extLst>
          </p:cNvPr>
          <p:cNvCxnSpPr>
            <a:cxnSpLocks/>
            <a:stCxn id="37" idx="0"/>
            <a:endCxn id="9" idx="2"/>
          </p:cNvCxnSpPr>
          <p:nvPr/>
        </p:nvCxnSpPr>
        <p:spPr>
          <a:xfrm flipV="1">
            <a:off x="6060132" y="4077074"/>
            <a:ext cx="0" cy="749847"/>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2" name="Elbow Connector 11">
            <a:extLst>
              <a:ext uri="{FF2B5EF4-FFF2-40B4-BE49-F238E27FC236}">
                <a16:creationId xmlns:a16="http://schemas.microsoft.com/office/drawing/2014/main" id="{CC11C8B9-F148-6B4F-9297-96C460107AAF}"/>
              </a:ext>
            </a:extLst>
          </p:cNvPr>
          <p:cNvCxnSpPr>
            <a:cxnSpLocks/>
            <a:stCxn id="31" idx="2"/>
          </p:cNvCxnSpPr>
          <p:nvPr/>
        </p:nvCxnSpPr>
        <p:spPr>
          <a:xfrm rot="5400000">
            <a:off x="7166618" y="2470842"/>
            <a:ext cx="1199663" cy="1576425"/>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cxnSp>
        <p:nvCxnSpPr>
          <p:cNvPr id="13" name="Elbow Connector 12">
            <a:extLst>
              <a:ext uri="{FF2B5EF4-FFF2-40B4-BE49-F238E27FC236}">
                <a16:creationId xmlns:a16="http://schemas.microsoft.com/office/drawing/2014/main" id="{C9BEB3EF-4CD1-3141-B3E5-90EA95C979B2}"/>
              </a:ext>
            </a:extLst>
          </p:cNvPr>
          <p:cNvCxnSpPr>
            <a:cxnSpLocks/>
            <a:stCxn id="8" idx="2"/>
            <a:endCxn id="17" idx="1"/>
          </p:cNvCxnSpPr>
          <p:nvPr/>
        </p:nvCxnSpPr>
        <p:spPr>
          <a:xfrm rot="16200000" flipH="1">
            <a:off x="4089995" y="2191823"/>
            <a:ext cx="527644" cy="1576428"/>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6E8D716-2C8E-0F46-B066-B78F69FE261F}"/>
              </a:ext>
            </a:extLst>
          </p:cNvPr>
          <p:cNvSpPr txBox="1"/>
          <p:nvPr/>
        </p:nvSpPr>
        <p:spPr>
          <a:xfrm>
            <a:off x="5062508" y="2185615"/>
            <a:ext cx="1995249" cy="830997"/>
          </a:xfrm>
          <a:prstGeom prst="rect">
            <a:avLst/>
          </a:prstGeom>
          <a:noFill/>
        </p:spPr>
        <p:txBody>
          <a:bodyPr wrap="square" rtlCol="0">
            <a:spAutoFit/>
          </a:bodyPr>
          <a:lstStyle/>
          <a:p>
            <a:pPr algn="ctr"/>
            <a:r>
              <a:rPr lang="en-US" sz="2400" b="1" dirty="0">
                <a:solidFill>
                  <a:schemeClr val="accent6">
                    <a:lumMod val="50000"/>
                  </a:schemeClr>
                </a:solidFill>
                <a:latin typeface="Calibri" panose="020F0502020204030204" pitchFamily="34" charset="0"/>
                <a:cs typeface="Calibri" panose="020F0502020204030204" pitchFamily="34" charset="0"/>
              </a:rPr>
              <a:t>SOFTWARE PRODUCT</a:t>
            </a:r>
          </a:p>
        </p:txBody>
      </p:sp>
      <p:sp>
        <p:nvSpPr>
          <p:cNvPr id="16" name="TextBox 15">
            <a:extLst>
              <a:ext uri="{FF2B5EF4-FFF2-40B4-BE49-F238E27FC236}">
                <a16:creationId xmlns:a16="http://schemas.microsoft.com/office/drawing/2014/main" id="{8A25E924-F387-1A4C-9190-698AF4F7578D}"/>
              </a:ext>
            </a:extLst>
          </p:cNvPr>
          <p:cNvSpPr txBox="1"/>
          <p:nvPr/>
        </p:nvSpPr>
        <p:spPr>
          <a:xfrm>
            <a:off x="2135832" y="915710"/>
            <a:ext cx="285335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deny access to the system for legitimate users</a:t>
            </a:r>
          </a:p>
        </p:txBody>
      </p:sp>
      <p:sp>
        <p:nvSpPr>
          <p:cNvPr id="17" name="Rounded Rectangle 16">
            <a:extLst>
              <a:ext uri="{FF2B5EF4-FFF2-40B4-BE49-F238E27FC236}">
                <a16:creationId xmlns:a16="http://schemas.microsoft.com/office/drawing/2014/main" id="{394E44DF-6F9D-0E4D-A31B-5D6B44915A2A}"/>
              </a:ext>
            </a:extLst>
          </p:cNvPr>
          <p:cNvSpPr>
            <a:spLocks noChangeArrowheads="1"/>
          </p:cNvSpPr>
          <p:nvPr/>
        </p:nvSpPr>
        <p:spPr bwMode="auto">
          <a:xfrm>
            <a:off x="5142031" y="3021368"/>
            <a:ext cx="1836202" cy="444983"/>
          </a:xfrm>
          <a:prstGeom prst="roundRect">
            <a:avLst>
              <a:gd name="adj" fmla="val 8023"/>
            </a:avLst>
          </a:prstGeom>
          <a:solidFill>
            <a:srgbClr val="FFD579">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PROGRAM</a:t>
            </a:r>
          </a:p>
        </p:txBody>
      </p:sp>
      <p:sp>
        <p:nvSpPr>
          <p:cNvPr id="31" name="Rounded Rectangle 30">
            <a:extLst>
              <a:ext uri="{FF2B5EF4-FFF2-40B4-BE49-F238E27FC236}">
                <a16:creationId xmlns:a16="http://schemas.microsoft.com/office/drawing/2014/main" id="{822C562E-53C2-AB4A-BD24-83CB9D2388FB}"/>
              </a:ext>
            </a:extLst>
          </p:cNvPr>
          <p:cNvSpPr>
            <a:spLocks noChangeArrowheads="1"/>
          </p:cNvSpPr>
          <p:nvPr/>
        </p:nvSpPr>
        <p:spPr bwMode="auto">
          <a:xfrm>
            <a:off x="7567851" y="1787832"/>
            <a:ext cx="1973619"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Integrity</a:t>
            </a:r>
          </a:p>
          <a:p>
            <a:pPr algn="ctr">
              <a:defRPr/>
            </a:pPr>
            <a:r>
              <a:rPr lang="en-US" sz="2800" b="1" dirty="0">
                <a:solidFill>
                  <a:srgbClr val="C00000"/>
                </a:solidFill>
                <a:latin typeface="Calibri" panose="020F0502020204030204" pitchFamily="34" charset="0"/>
                <a:cs typeface="Calibri" panose="020F0502020204030204" pitchFamily="34" charset="0"/>
              </a:rPr>
              <a:t>threats</a:t>
            </a:r>
          </a:p>
        </p:txBody>
      </p:sp>
      <p:sp>
        <p:nvSpPr>
          <p:cNvPr id="36" name="TextBox 35">
            <a:extLst>
              <a:ext uri="{FF2B5EF4-FFF2-40B4-BE49-F238E27FC236}">
                <a16:creationId xmlns:a16="http://schemas.microsoft.com/office/drawing/2014/main" id="{213319DC-B5EB-414A-A22C-B8FB0E47119B}"/>
              </a:ext>
            </a:extLst>
          </p:cNvPr>
          <p:cNvSpPr txBox="1"/>
          <p:nvPr/>
        </p:nvSpPr>
        <p:spPr>
          <a:xfrm>
            <a:off x="7388809" y="915710"/>
            <a:ext cx="2221333"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attempts to damage the system or its data</a:t>
            </a:r>
          </a:p>
        </p:txBody>
      </p:sp>
      <p:sp>
        <p:nvSpPr>
          <p:cNvPr id="37" name="Rounded Rectangle 36">
            <a:extLst>
              <a:ext uri="{FF2B5EF4-FFF2-40B4-BE49-F238E27FC236}">
                <a16:creationId xmlns:a16="http://schemas.microsoft.com/office/drawing/2014/main" id="{1DA7C7F1-A22E-664C-98CD-801A3073708A}"/>
              </a:ext>
            </a:extLst>
          </p:cNvPr>
          <p:cNvSpPr>
            <a:spLocks noChangeArrowheads="1"/>
          </p:cNvSpPr>
          <p:nvPr/>
        </p:nvSpPr>
        <p:spPr bwMode="auto">
          <a:xfrm>
            <a:off x="4763988" y="4826921"/>
            <a:ext cx="2592288" cy="871391"/>
          </a:xfrm>
          <a:prstGeom prst="roundRect">
            <a:avLst>
              <a:gd name="adj" fmla="val 20942"/>
            </a:avLst>
          </a:prstGeom>
          <a:solidFill>
            <a:schemeClr val="accent2">
              <a:lumMod val="40000"/>
              <a:lumOff val="6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Confidentiality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threats</a:t>
            </a:r>
          </a:p>
        </p:txBody>
      </p:sp>
      <p:sp>
        <p:nvSpPr>
          <p:cNvPr id="38" name="TextBox 37">
            <a:extLst>
              <a:ext uri="{FF2B5EF4-FFF2-40B4-BE49-F238E27FC236}">
                <a16:creationId xmlns:a16="http://schemas.microsoft.com/office/drawing/2014/main" id="{1FA05B98-9277-8C4C-8C2A-C4395F78C961}"/>
              </a:ext>
            </a:extLst>
          </p:cNvPr>
          <p:cNvSpPr txBox="1"/>
          <p:nvPr/>
        </p:nvSpPr>
        <p:spPr>
          <a:xfrm>
            <a:off x="4474891" y="5663541"/>
            <a:ext cx="2954186" cy="923330"/>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An attacker tries to gain access to private information held by the system</a:t>
            </a:r>
          </a:p>
        </p:txBody>
      </p:sp>
      <p:cxnSp>
        <p:nvCxnSpPr>
          <p:cNvPr id="41" name="Elbow Connector 40">
            <a:extLst>
              <a:ext uri="{FF2B5EF4-FFF2-40B4-BE49-F238E27FC236}">
                <a16:creationId xmlns:a16="http://schemas.microsoft.com/office/drawing/2014/main" id="{A01C568F-81E4-B747-92D2-ABA64995C254}"/>
              </a:ext>
            </a:extLst>
          </p:cNvPr>
          <p:cNvCxnSpPr>
            <a:cxnSpLocks/>
            <a:stCxn id="31" idx="2"/>
            <a:endCxn id="17" idx="3"/>
          </p:cNvCxnSpPr>
          <p:nvPr/>
        </p:nvCxnSpPr>
        <p:spPr>
          <a:xfrm rot="5400000">
            <a:off x="7474130" y="2163328"/>
            <a:ext cx="584637" cy="1576427"/>
          </a:xfrm>
          <a:prstGeom prst="bentConnector2">
            <a:avLst/>
          </a:prstGeom>
          <a:ln w="76200">
            <a:solidFill>
              <a:schemeClr val="bg1">
                <a:lumMod val="50000"/>
              </a:schemeClr>
            </a:solidFill>
            <a:tailEnd type="stealt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2E0214C1-2156-9F42-B730-1A8D2291999C}"/>
              </a:ext>
            </a:extLst>
          </p:cNvPr>
          <p:cNvSpPr txBox="1"/>
          <p:nvPr/>
        </p:nvSpPr>
        <p:spPr>
          <a:xfrm>
            <a:off x="2532242" y="3277747"/>
            <a:ext cx="2286698" cy="646331"/>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Distributed denial of service (DDoS) attack</a:t>
            </a:r>
          </a:p>
        </p:txBody>
      </p:sp>
      <p:sp>
        <p:nvSpPr>
          <p:cNvPr id="45" name="TextBox 44">
            <a:extLst>
              <a:ext uri="{FF2B5EF4-FFF2-40B4-BE49-F238E27FC236}">
                <a16:creationId xmlns:a16="http://schemas.microsoft.com/office/drawing/2014/main" id="{05C45189-ADCB-6945-9561-1A05D0AADDC1}"/>
              </a:ext>
            </a:extLst>
          </p:cNvPr>
          <p:cNvSpPr txBox="1"/>
          <p:nvPr/>
        </p:nvSpPr>
        <p:spPr>
          <a:xfrm>
            <a:off x="7226792" y="3302640"/>
            <a:ext cx="1050057"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Virus</a:t>
            </a:r>
          </a:p>
        </p:txBody>
      </p:sp>
      <p:sp>
        <p:nvSpPr>
          <p:cNvPr id="46" name="TextBox 45">
            <a:extLst>
              <a:ext uri="{FF2B5EF4-FFF2-40B4-BE49-F238E27FC236}">
                <a16:creationId xmlns:a16="http://schemas.microsoft.com/office/drawing/2014/main" id="{7EC4BE91-61BE-6D44-B6DA-50DB55F82255}"/>
              </a:ext>
            </a:extLst>
          </p:cNvPr>
          <p:cNvSpPr txBox="1"/>
          <p:nvPr/>
        </p:nvSpPr>
        <p:spPr>
          <a:xfrm>
            <a:off x="7033417" y="3933639"/>
            <a:ext cx="1521242"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Ransomware</a:t>
            </a:r>
          </a:p>
        </p:txBody>
      </p:sp>
      <p:sp>
        <p:nvSpPr>
          <p:cNvPr id="50" name="TextBox 49">
            <a:extLst>
              <a:ext uri="{FF2B5EF4-FFF2-40B4-BE49-F238E27FC236}">
                <a16:creationId xmlns:a16="http://schemas.microsoft.com/office/drawing/2014/main" id="{9EF585B0-3647-7543-BCDD-C1847E0D2A2B}"/>
              </a:ext>
            </a:extLst>
          </p:cNvPr>
          <p:cNvSpPr txBox="1"/>
          <p:nvPr/>
        </p:nvSpPr>
        <p:spPr>
          <a:xfrm>
            <a:off x="4691188" y="4286416"/>
            <a:ext cx="1457756" cy="369332"/>
          </a:xfrm>
          <a:prstGeom prst="rect">
            <a:avLst/>
          </a:prstGeom>
          <a:noFill/>
        </p:spPr>
        <p:txBody>
          <a:bodyPr wrap="square" rtlCol="0">
            <a:spAutoFit/>
          </a:bodyPr>
          <a:lstStyle/>
          <a:p>
            <a:pPr algn="ctr"/>
            <a:r>
              <a:rPr lang="en-US" dirty="0">
                <a:solidFill>
                  <a:schemeClr val="accent1">
                    <a:lumMod val="75000"/>
                  </a:schemeClr>
                </a:solidFill>
                <a:latin typeface="Calibri" panose="020F0502020204030204" pitchFamily="34" charset="0"/>
                <a:cs typeface="Calibri" panose="020F0502020204030204" pitchFamily="34" charset="0"/>
              </a:rPr>
              <a:t>Data theft</a:t>
            </a:r>
          </a:p>
        </p:txBody>
      </p:sp>
    </p:spTree>
    <p:extLst>
      <p:ext uri="{BB962C8B-B14F-4D97-AF65-F5344CB8AC3E}">
        <p14:creationId xmlns:p14="http://schemas.microsoft.com/office/powerpoint/2010/main" val="38872874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29</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normAutofit fontScale="90000"/>
          </a:bodyPr>
          <a:lstStyle/>
          <a:p>
            <a:r>
              <a:rPr lang="en-US" dirty="0">
                <a:solidFill>
                  <a:schemeClr val="accent1"/>
                </a:solidFill>
              </a:rPr>
              <a:t>Software product quality attributes</a:t>
            </a:r>
          </a:p>
        </p:txBody>
      </p:sp>
      <p:sp>
        <p:nvSpPr>
          <p:cNvPr id="8" name="Oval 7">
            <a:extLst>
              <a:ext uri="{FF2B5EF4-FFF2-40B4-BE49-F238E27FC236}">
                <a16:creationId xmlns:a16="http://schemas.microsoft.com/office/drawing/2014/main" id="{B6CB130A-3A6E-AE4A-9682-BB266D317926}"/>
              </a:ext>
            </a:extLst>
          </p:cNvPr>
          <p:cNvSpPr/>
          <p:nvPr/>
        </p:nvSpPr>
        <p:spPr>
          <a:xfrm>
            <a:off x="4495800" y="2209572"/>
            <a:ext cx="3200400" cy="3200400"/>
          </a:xfrm>
          <a:prstGeom prst="ellipse">
            <a:avLst/>
          </a:prstGeom>
          <a:solidFill>
            <a:srgbClr val="FFD579">
              <a:alpha val="50196"/>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b="1" dirty="0">
                <a:solidFill>
                  <a:srgbClr val="C00000"/>
                </a:solidFill>
              </a:rPr>
              <a:t>Software product quality attributes</a:t>
            </a:r>
          </a:p>
        </p:txBody>
      </p:sp>
      <p:sp>
        <p:nvSpPr>
          <p:cNvPr id="9" name="Oval 8">
            <a:extLst>
              <a:ext uri="{FF2B5EF4-FFF2-40B4-BE49-F238E27FC236}">
                <a16:creationId xmlns:a16="http://schemas.microsoft.com/office/drawing/2014/main" id="{3266C410-BF93-4449-BDA1-56C2F406F114}"/>
              </a:ext>
            </a:extLst>
          </p:cNvPr>
          <p:cNvSpPr/>
          <p:nvPr/>
        </p:nvSpPr>
        <p:spPr>
          <a:xfrm>
            <a:off x="407977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US" sz="2600" dirty="0">
                <a:solidFill>
                  <a:schemeClr val="tx1"/>
                </a:solidFill>
              </a:rPr>
              <a:t>Reliability</a:t>
            </a:r>
          </a:p>
        </p:txBody>
      </p:sp>
      <p:sp>
        <p:nvSpPr>
          <p:cNvPr id="10" name="Oval 9">
            <a:extLst>
              <a:ext uri="{FF2B5EF4-FFF2-40B4-BE49-F238E27FC236}">
                <a16:creationId xmlns:a16="http://schemas.microsoft.com/office/drawing/2014/main" id="{620A8874-5882-C148-8FC8-D3F3933BD436}"/>
              </a:ext>
            </a:extLst>
          </p:cNvPr>
          <p:cNvSpPr/>
          <p:nvPr/>
        </p:nvSpPr>
        <p:spPr>
          <a:xfrm>
            <a:off x="312666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Usability</a:t>
            </a:r>
          </a:p>
        </p:txBody>
      </p:sp>
      <p:sp>
        <p:nvSpPr>
          <p:cNvPr id="11" name="Oval 10">
            <a:extLst>
              <a:ext uri="{FF2B5EF4-FFF2-40B4-BE49-F238E27FC236}">
                <a16:creationId xmlns:a16="http://schemas.microsoft.com/office/drawing/2014/main" id="{363BA09A-0FD0-824C-B8E1-4031AC080873}"/>
              </a:ext>
            </a:extLst>
          </p:cNvPr>
          <p:cNvSpPr/>
          <p:nvPr/>
        </p:nvSpPr>
        <p:spPr>
          <a:xfrm>
            <a:off x="7104112" y="4277420"/>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300" dirty="0">
                <a:solidFill>
                  <a:schemeClr val="tx1"/>
                </a:solidFill>
              </a:rPr>
              <a:t>Maintainability</a:t>
            </a:r>
          </a:p>
        </p:txBody>
      </p:sp>
      <p:sp>
        <p:nvSpPr>
          <p:cNvPr id="12" name="Oval 11">
            <a:extLst>
              <a:ext uri="{FF2B5EF4-FFF2-40B4-BE49-F238E27FC236}">
                <a16:creationId xmlns:a16="http://schemas.microsoft.com/office/drawing/2014/main" id="{77F63CCB-EE49-9E4C-B6D4-D280E935AFAE}"/>
              </a:ext>
            </a:extLst>
          </p:cNvPr>
          <p:cNvSpPr/>
          <p:nvPr/>
        </p:nvSpPr>
        <p:spPr>
          <a:xfrm>
            <a:off x="2694614"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Security</a:t>
            </a:r>
          </a:p>
        </p:txBody>
      </p:sp>
      <p:sp>
        <p:nvSpPr>
          <p:cNvPr id="13" name="Oval 12">
            <a:extLst>
              <a:ext uri="{FF2B5EF4-FFF2-40B4-BE49-F238E27FC236}">
                <a16:creationId xmlns:a16="http://schemas.microsoft.com/office/drawing/2014/main" id="{BE08CC0F-8870-7347-8AEC-47DD30042119}"/>
              </a:ext>
            </a:extLst>
          </p:cNvPr>
          <p:cNvSpPr/>
          <p:nvPr/>
        </p:nvSpPr>
        <p:spPr>
          <a:xfrm>
            <a:off x="5107442" y="492549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200" dirty="0">
                <a:solidFill>
                  <a:schemeClr val="tx1"/>
                </a:solidFill>
              </a:rPr>
              <a:t>Responsiveness</a:t>
            </a:r>
          </a:p>
        </p:txBody>
      </p:sp>
      <p:sp>
        <p:nvSpPr>
          <p:cNvPr id="14" name="Oval 13">
            <a:extLst>
              <a:ext uri="{FF2B5EF4-FFF2-40B4-BE49-F238E27FC236}">
                <a16:creationId xmlns:a16="http://schemas.microsoft.com/office/drawing/2014/main" id="{B74087CB-743D-1B4B-AFB3-86257B912CD9}"/>
              </a:ext>
            </a:extLst>
          </p:cNvPr>
          <p:cNvSpPr/>
          <p:nvPr/>
        </p:nvSpPr>
        <p:spPr>
          <a:xfrm>
            <a:off x="7536160" y="2405212"/>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Resilience</a:t>
            </a:r>
          </a:p>
        </p:txBody>
      </p:sp>
      <p:sp>
        <p:nvSpPr>
          <p:cNvPr id="15" name="Oval 14">
            <a:extLst>
              <a:ext uri="{FF2B5EF4-FFF2-40B4-BE49-F238E27FC236}">
                <a16:creationId xmlns:a16="http://schemas.microsoft.com/office/drawing/2014/main" id="{5EC4D51D-7243-6144-81CF-B27D96616167}"/>
              </a:ext>
            </a:extLst>
          </p:cNvPr>
          <p:cNvSpPr/>
          <p:nvPr/>
        </p:nvSpPr>
        <p:spPr>
          <a:xfrm>
            <a:off x="6240016" y="893044"/>
            <a:ext cx="1961226" cy="1743869"/>
          </a:xfrm>
          <a:prstGeom prst="ellipse">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r>
              <a:rPr lang="en-US" sz="2600" dirty="0">
                <a:solidFill>
                  <a:schemeClr val="tx1"/>
                </a:solidFill>
              </a:rPr>
              <a:t>Availability</a:t>
            </a:r>
          </a:p>
        </p:txBody>
      </p:sp>
      <p:sp>
        <p:nvSpPr>
          <p:cNvPr id="16" name="Oval 15">
            <a:extLst>
              <a:ext uri="{FF2B5EF4-FFF2-40B4-BE49-F238E27FC236}">
                <a16:creationId xmlns:a16="http://schemas.microsoft.com/office/drawing/2014/main" id="{2BA6B37D-39D0-9F46-89C5-7D2B4BED9D7D}"/>
              </a:ext>
            </a:extLst>
          </p:cNvPr>
          <p:cNvSpPr/>
          <p:nvPr/>
        </p:nvSpPr>
        <p:spPr>
          <a:xfrm>
            <a:off x="4855200" y="100221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16E12D3D-3C2E-5A43-9990-1E6018DDDE72}"/>
              </a:ext>
            </a:extLst>
          </p:cNvPr>
          <p:cNvSpPr/>
          <p:nvPr/>
        </p:nvSpPr>
        <p:spPr>
          <a:xfrm>
            <a:off x="6979436" y="97783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6F6F73F0-1328-3D4D-ACCF-B43468393369}"/>
              </a:ext>
            </a:extLst>
          </p:cNvPr>
          <p:cNvSpPr/>
          <p:nvPr/>
        </p:nvSpPr>
        <p:spPr>
          <a:xfrm>
            <a:off x="8294286" y="2478373"/>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F7FED701-BF7F-F940-935C-2055FBAA077E}"/>
              </a:ext>
            </a:extLst>
          </p:cNvPr>
          <p:cNvSpPr/>
          <p:nvPr/>
        </p:nvSpPr>
        <p:spPr>
          <a:xfrm>
            <a:off x="7823513" y="4344719"/>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C40DBF97-8510-F246-9DAA-3E6F2BA55148}"/>
              </a:ext>
            </a:extLst>
          </p:cNvPr>
          <p:cNvSpPr/>
          <p:nvPr/>
        </p:nvSpPr>
        <p:spPr>
          <a:xfrm>
            <a:off x="5854943" y="4998492"/>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5</a:t>
            </a:r>
          </a:p>
        </p:txBody>
      </p:sp>
      <p:sp>
        <p:nvSpPr>
          <p:cNvPr id="21" name="Oval 20">
            <a:extLst>
              <a:ext uri="{FF2B5EF4-FFF2-40B4-BE49-F238E27FC236}">
                <a16:creationId xmlns:a16="http://schemas.microsoft.com/office/drawing/2014/main" id="{B133731F-3377-274E-9319-10718768E29A}"/>
              </a:ext>
            </a:extLst>
          </p:cNvPr>
          <p:cNvSpPr/>
          <p:nvPr/>
        </p:nvSpPr>
        <p:spPr>
          <a:xfrm>
            <a:off x="3902086" y="431502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6</a:t>
            </a:r>
          </a:p>
        </p:txBody>
      </p:sp>
      <p:sp>
        <p:nvSpPr>
          <p:cNvPr id="22" name="Oval 21">
            <a:extLst>
              <a:ext uri="{FF2B5EF4-FFF2-40B4-BE49-F238E27FC236}">
                <a16:creationId xmlns:a16="http://schemas.microsoft.com/office/drawing/2014/main" id="{B179B9BE-971A-4840-9A00-F565780E42D7}"/>
              </a:ext>
            </a:extLst>
          </p:cNvPr>
          <p:cNvSpPr/>
          <p:nvPr/>
        </p:nvSpPr>
        <p:spPr>
          <a:xfrm>
            <a:off x="3461386" y="2475454"/>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1736546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buNone/>
            </a:pPr>
            <a:r>
              <a:rPr lang="en-US" sz="2800" dirty="0">
                <a:solidFill>
                  <a:schemeClr val="bg1">
                    <a:lumMod val="65000"/>
                  </a:schemeClr>
                </a:solidFill>
              </a:rPr>
              <a:t>7   2022/04/06   Make-up holiday (No Classes)</a:t>
            </a:r>
          </a:p>
          <a:p>
            <a:pPr marL="0" indent="0">
              <a:buNone/>
            </a:pPr>
            <a:r>
              <a:rPr lang="en-US" sz="2800" dirty="0">
                <a:solidFill>
                  <a:schemeClr val="accent2">
                    <a:lumMod val="75000"/>
                  </a:schemeClr>
                </a:solidFill>
              </a:rPr>
              <a:t>8   2022/04/13   Midterm Project Report</a:t>
            </a:r>
          </a:p>
          <a:p>
            <a:pPr marL="0" indent="0">
              <a:buNone/>
            </a:pPr>
            <a:r>
              <a:rPr lang="en-US" sz="2800" dirty="0"/>
              <a:t>9   2022/04/20   Cloud-Based Software: Virtualization and containers,</a:t>
            </a:r>
            <a:br>
              <a:rPr lang="en-US" sz="2800" dirty="0"/>
            </a:br>
            <a:r>
              <a:rPr lang="en-US" sz="2800" dirty="0"/>
              <a:t>                              Everything as a service, Software as a service</a:t>
            </a:r>
          </a:p>
          <a:p>
            <a:pPr marL="0" indent="0">
              <a:buNone/>
            </a:pPr>
            <a:r>
              <a:rPr lang="en-US" sz="2800" dirty="0"/>
              <a:t>10   2022/04/27   Cloud Computing and Cloud Software Architecture</a:t>
            </a:r>
          </a:p>
          <a:p>
            <a:pPr marL="0" indent="0">
              <a:buNone/>
            </a:pPr>
            <a:r>
              <a:rPr lang="en-US" sz="2800" dirty="0"/>
              <a:t>11   2022/05/04   Microservices Architecture, RESTful services, </a:t>
            </a:r>
            <a:br>
              <a:rPr lang="en-US" sz="2800" dirty="0"/>
            </a:br>
            <a:r>
              <a:rPr lang="en-US" sz="2800" dirty="0"/>
              <a:t>                                 Service deployment</a:t>
            </a:r>
          </a:p>
          <a:p>
            <a:pPr marL="0" indent="0">
              <a:buNone/>
            </a:pPr>
            <a:r>
              <a:rPr lang="en-US" sz="2800" dirty="0">
                <a:solidFill>
                  <a:schemeClr val="accent6">
                    <a:lumMod val="75000"/>
                  </a:schemeClr>
                </a:solidFill>
              </a:rPr>
              <a:t>12   2022/05/11   Industry Practices of Software Engineering</a:t>
            </a:r>
            <a:endParaRPr lang="en-US" dirty="0">
              <a:solidFill>
                <a:schemeClr val="accent6">
                  <a:lumMod val="75000"/>
                </a:schemeClr>
              </a:solidFill>
            </a:endParaRPr>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3</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1573705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30</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775520" y="44625"/>
            <a:ext cx="8712968" cy="949995"/>
          </a:xfrm>
        </p:spPr>
        <p:txBody>
          <a:bodyPr/>
          <a:lstStyle/>
          <a:p>
            <a:r>
              <a:rPr lang="en-US" dirty="0">
                <a:solidFill>
                  <a:schemeClr val="accent1"/>
                </a:solidFill>
              </a:rPr>
              <a:t>A refactoring process</a:t>
            </a:r>
          </a:p>
        </p:txBody>
      </p:sp>
      <p:sp>
        <p:nvSpPr>
          <p:cNvPr id="8" name="Arc 7">
            <a:extLst>
              <a:ext uri="{FF2B5EF4-FFF2-40B4-BE49-F238E27FC236}">
                <a16:creationId xmlns:a16="http://schemas.microsoft.com/office/drawing/2014/main" id="{07D7969C-5DFD-9D48-A18B-8327D710E043}"/>
              </a:ext>
            </a:extLst>
          </p:cNvPr>
          <p:cNvSpPr/>
          <p:nvPr/>
        </p:nvSpPr>
        <p:spPr>
          <a:xfrm>
            <a:off x="4799856" y="3717032"/>
            <a:ext cx="2526852" cy="2655893"/>
          </a:xfrm>
          <a:prstGeom prst="arc">
            <a:avLst>
              <a:gd name="adj1" fmla="val 11501282"/>
              <a:gd name="adj2" fmla="val 2110293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9" name="Straight Arrow Connector 8">
            <a:extLst>
              <a:ext uri="{FF2B5EF4-FFF2-40B4-BE49-F238E27FC236}">
                <a16:creationId xmlns:a16="http://schemas.microsoft.com/office/drawing/2014/main" id="{590A464F-49C2-794C-BC13-39105D84FFEF}"/>
              </a:ext>
            </a:extLst>
          </p:cNvPr>
          <p:cNvCxnSpPr>
            <a:cxnSpLocks/>
          </p:cNvCxnSpPr>
          <p:nvPr/>
        </p:nvCxnSpPr>
        <p:spPr>
          <a:xfrm>
            <a:off x="2704688" y="2704607"/>
            <a:ext cx="1303081" cy="0"/>
          </a:xfrm>
          <a:prstGeom prst="straightConnector1">
            <a:avLst/>
          </a:prstGeom>
          <a:ln w="152400">
            <a:solidFill>
              <a:schemeClr val="accent2">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FF84A9D-B039-8F49-A406-23108DAFB2B5}"/>
              </a:ext>
            </a:extLst>
          </p:cNvPr>
          <p:cNvSpPr txBox="1"/>
          <p:nvPr/>
        </p:nvSpPr>
        <p:spPr>
          <a:xfrm>
            <a:off x="2704687" y="2039269"/>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3" name="Rounded Rectangle 12">
            <a:extLst>
              <a:ext uri="{FF2B5EF4-FFF2-40B4-BE49-F238E27FC236}">
                <a16:creationId xmlns:a16="http://schemas.microsoft.com/office/drawing/2014/main" id="{C156F571-121E-9541-B989-4C15D0B654E6}"/>
              </a:ext>
            </a:extLst>
          </p:cNvPr>
          <p:cNvSpPr>
            <a:spLocks noChangeArrowheads="1"/>
          </p:cNvSpPr>
          <p:nvPr/>
        </p:nvSpPr>
        <p:spPr bwMode="auto">
          <a:xfrm>
            <a:off x="4075082"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code </a:t>
            </a:r>
            <a:br>
              <a:rPr lang="en-US" sz="2400" b="1" dirty="0"/>
            </a:br>
            <a:r>
              <a:rPr lang="en-US" sz="2400" b="1" dirty="0"/>
              <a:t>‘smell’</a:t>
            </a:r>
          </a:p>
        </p:txBody>
      </p:sp>
      <p:sp>
        <p:nvSpPr>
          <p:cNvPr id="16" name="Rounded Rectangle 15">
            <a:extLst>
              <a:ext uri="{FF2B5EF4-FFF2-40B4-BE49-F238E27FC236}">
                <a16:creationId xmlns:a16="http://schemas.microsoft.com/office/drawing/2014/main" id="{93FDF478-C920-3048-A29E-5FCD2C4423D1}"/>
              </a:ext>
            </a:extLst>
          </p:cNvPr>
          <p:cNvSpPr>
            <a:spLocks noChangeArrowheads="1"/>
          </p:cNvSpPr>
          <p:nvPr/>
        </p:nvSpPr>
        <p:spPr bwMode="auto">
          <a:xfrm>
            <a:off x="6901271" y="2226802"/>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Identify refactoring strategy</a:t>
            </a:r>
          </a:p>
        </p:txBody>
      </p:sp>
      <p:sp>
        <p:nvSpPr>
          <p:cNvPr id="17" name="Arc 16">
            <a:extLst>
              <a:ext uri="{FF2B5EF4-FFF2-40B4-BE49-F238E27FC236}">
                <a16:creationId xmlns:a16="http://schemas.microsoft.com/office/drawing/2014/main" id="{1174417D-28A0-9B4B-B610-05D3A10D4113}"/>
              </a:ext>
            </a:extLst>
          </p:cNvPr>
          <p:cNvSpPr/>
          <p:nvPr/>
        </p:nvSpPr>
        <p:spPr>
          <a:xfrm>
            <a:off x="4954228" y="1393449"/>
            <a:ext cx="2808440" cy="2393634"/>
          </a:xfrm>
          <a:prstGeom prst="arc">
            <a:avLst>
              <a:gd name="adj1" fmla="val 11908221"/>
              <a:gd name="adj2" fmla="val 2067111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Arc 17">
            <a:extLst>
              <a:ext uri="{FF2B5EF4-FFF2-40B4-BE49-F238E27FC236}">
                <a16:creationId xmlns:a16="http://schemas.microsoft.com/office/drawing/2014/main" id="{9C3A63C2-D3D8-DD46-B116-EA3E3198D4D8}"/>
              </a:ext>
            </a:extLst>
          </p:cNvPr>
          <p:cNvSpPr/>
          <p:nvPr/>
        </p:nvSpPr>
        <p:spPr>
          <a:xfrm>
            <a:off x="5024645" y="2147041"/>
            <a:ext cx="2808440" cy="2393634"/>
          </a:xfrm>
          <a:prstGeom prst="arc">
            <a:avLst>
              <a:gd name="adj1" fmla="val 182114"/>
              <a:gd name="adj2" fmla="val 2924959"/>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Rounded Rectangle 18">
            <a:extLst>
              <a:ext uri="{FF2B5EF4-FFF2-40B4-BE49-F238E27FC236}">
                <a16:creationId xmlns:a16="http://schemas.microsoft.com/office/drawing/2014/main" id="{4DC352EE-AE47-CA4C-AEB2-1AB139062745}"/>
              </a:ext>
            </a:extLst>
          </p:cNvPr>
          <p:cNvSpPr>
            <a:spLocks noChangeArrowheads="1"/>
          </p:cNvSpPr>
          <p:nvPr/>
        </p:nvSpPr>
        <p:spPr bwMode="auto">
          <a:xfrm>
            <a:off x="6454386" y="4869558"/>
            <a:ext cx="2757399"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Make small </a:t>
            </a:r>
          </a:p>
          <a:p>
            <a:pPr algn="ctr">
              <a:defRPr/>
            </a:pPr>
            <a:r>
              <a:rPr lang="en-US" sz="2400" b="1" dirty="0"/>
              <a:t>improvement until strategy completed</a:t>
            </a:r>
          </a:p>
        </p:txBody>
      </p:sp>
      <p:sp>
        <p:nvSpPr>
          <p:cNvPr id="20" name="Arc 19">
            <a:extLst>
              <a:ext uri="{FF2B5EF4-FFF2-40B4-BE49-F238E27FC236}">
                <a16:creationId xmlns:a16="http://schemas.microsoft.com/office/drawing/2014/main" id="{E9304CC2-7841-4A4D-A2A7-6E5CAF519AF8}"/>
              </a:ext>
            </a:extLst>
          </p:cNvPr>
          <p:cNvSpPr/>
          <p:nvPr/>
        </p:nvSpPr>
        <p:spPr>
          <a:xfrm>
            <a:off x="4799856" y="2147041"/>
            <a:ext cx="2808440" cy="2393634"/>
          </a:xfrm>
          <a:prstGeom prst="arc">
            <a:avLst>
              <a:gd name="adj1" fmla="val 8966232"/>
              <a:gd name="adj2" fmla="val 10829317"/>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Rounded Rectangle 20">
            <a:extLst>
              <a:ext uri="{FF2B5EF4-FFF2-40B4-BE49-F238E27FC236}">
                <a16:creationId xmlns:a16="http://schemas.microsoft.com/office/drawing/2014/main" id="{20C3ECB1-64C8-834D-AC72-5705E3E65828}"/>
              </a:ext>
            </a:extLst>
          </p:cNvPr>
          <p:cNvSpPr>
            <a:spLocks noChangeArrowheads="1"/>
          </p:cNvSpPr>
          <p:nvPr/>
        </p:nvSpPr>
        <p:spPr bwMode="auto">
          <a:xfrm>
            <a:off x="3567597" y="4869558"/>
            <a:ext cx="2207548" cy="107972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400" b="1" dirty="0"/>
              <a:t>Run automated code tests</a:t>
            </a:r>
          </a:p>
        </p:txBody>
      </p:sp>
      <p:sp>
        <p:nvSpPr>
          <p:cNvPr id="22" name="Arc 21">
            <a:extLst>
              <a:ext uri="{FF2B5EF4-FFF2-40B4-BE49-F238E27FC236}">
                <a16:creationId xmlns:a16="http://schemas.microsoft.com/office/drawing/2014/main" id="{E537ECEC-2BC2-5A4F-A8B4-26467163DD6B}"/>
              </a:ext>
            </a:extLst>
          </p:cNvPr>
          <p:cNvSpPr/>
          <p:nvPr/>
        </p:nvSpPr>
        <p:spPr>
          <a:xfrm>
            <a:off x="4717016" y="3869452"/>
            <a:ext cx="2681700" cy="2655893"/>
          </a:xfrm>
          <a:prstGeom prst="arc">
            <a:avLst>
              <a:gd name="adj1" fmla="val 2513734"/>
              <a:gd name="adj2" fmla="val 8510562"/>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22">
            <a:extLst>
              <a:ext uri="{FF2B5EF4-FFF2-40B4-BE49-F238E27FC236}">
                <a16:creationId xmlns:a16="http://schemas.microsoft.com/office/drawing/2014/main" id="{A449C71D-E90B-4246-A506-8DAA3C0DD667}"/>
              </a:ext>
            </a:extLst>
          </p:cNvPr>
          <p:cNvSpPr/>
          <p:nvPr/>
        </p:nvSpPr>
        <p:spPr>
          <a:xfrm>
            <a:off x="4533494" y="17728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4" name="Oval 23">
            <a:extLst>
              <a:ext uri="{FF2B5EF4-FFF2-40B4-BE49-F238E27FC236}">
                <a16:creationId xmlns:a16="http://schemas.microsoft.com/office/drawing/2014/main" id="{D6073081-3ABA-B74D-B3B5-5224578B82BD}"/>
              </a:ext>
            </a:extLst>
          </p:cNvPr>
          <p:cNvSpPr/>
          <p:nvPr/>
        </p:nvSpPr>
        <p:spPr>
          <a:xfrm>
            <a:off x="7832554" y="17933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5" name="Oval 24">
            <a:extLst>
              <a:ext uri="{FF2B5EF4-FFF2-40B4-BE49-F238E27FC236}">
                <a16:creationId xmlns:a16="http://schemas.microsoft.com/office/drawing/2014/main" id="{65527DD0-9E16-8E4B-86D7-35F7F0106C12}"/>
              </a:ext>
            </a:extLst>
          </p:cNvPr>
          <p:cNvSpPr/>
          <p:nvPr/>
        </p:nvSpPr>
        <p:spPr>
          <a:xfrm>
            <a:off x="7730336" y="4437112"/>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6" name="Oval 25">
            <a:extLst>
              <a:ext uri="{FF2B5EF4-FFF2-40B4-BE49-F238E27FC236}">
                <a16:creationId xmlns:a16="http://schemas.microsoft.com/office/drawing/2014/main" id="{EDCCADE3-C25F-3D42-B306-12CD5632A3C9}"/>
              </a:ext>
            </a:extLst>
          </p:cNvPr>
          <p:cNvSpPr/>
          <p:nvPr/>
        </p:nvSpPr>
        <p:spPr>
          <a:xfrm>
            <a:off x="4223668" y="437686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002908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31</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Functional testing</a:t>
            </a:r>
          </a:p>
        </p:txBody>
      </p:sp>
      <p:cxnSp>
        <p:nvCxnSpPr>
          <p:cNvPr id="9" name="Straight Arrow Connector 8">
            <a:extLst>
              <a:ext uri="{FF2B5EF4-FFF2-40B4-BE49-F238E27FC236}">
                <a16:creationId xmlns:a16="http://schemas.microsoft.com/office/drawing/2014/main" id="{A3E6C89E-6FE1-514B-9840-2C4FEB0A0021}"/>
              </a:ext>
            </a:extLst>
          </p:cNvPr>
          <p:cNvCxnSpPr>
            <a:cxnSpLocks/>
          </p:cNvCxnSpPr>
          <p:nvPr/>
        </p:nvCxnSpPr>
        <p:spPr>
          <a:xfrm>
            <a:off x="6060132" y="1793385"/>
            <a:ext cx="0" cy="524553"/>
          </a:xfrm>
          <a:prstGeom prst="straightConnector1">
            <a:avLst/>
          </a:prstGeom>
          <a:ln w="152400">
            <a:solidFill>
              <a:schemeClr val="accent6">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F300884-307F-2743-B3E1-AFC5E928E0F0}"/>
              </a:ext>
            </a:extLst>
          </p:cNvPr>
          <p:cNvSpPr txBox="1"/>
          <p:nvPr/>
        </p:nvSpPr>
        <p:spPr>
          <a:xfrm>
            <a:off x="5519936" y="1205738"/>
            <a:ext cx="1007776" cy="584775"/>
          </a:xfrm>
          <a:prstGeom prst="rect">
            <a:avLst/>
          </a:prstGeom>
          <a:noFill/>
        </p:spPr>
        <p:txBody>
          <a:bodyPr wrap="none" rtlCol="0">
            <a:spAutoFit/>
          </a:bodyPr>
          <a:lstStyle/>
          <a:p>
            <a:pPr algn="ctr"/>
            <a:r>
              <a:rPr lang="en-US" sz="32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BFFE4DB1-BA01-FB45-9530-EAA99168B751}"/>
              </a:ext>
            </a:extLst>
          </p:cNvPr>
          <p:cNvSpPr>
            <a:spLocks noChangeArrowheads="1"/>
          </p:cNvSpPr>
          <p:nvPr/>
        </p:nvSpPr>
        <p:spPr bwMode="auto">
          <a:xfrm>
            <a:off x="5189486" y="2292246"/>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Unit </a:t>
            </a:r>
            <a:br>
              <a:rPr lang="en-US" sz="2800" b="1" dirty="0"/>
            </a:br>
            <a:r>
              <a:rPr lang="en-US" sz="2800" b="1" dirty="0"/>
              <a:t>Testing</a:t>
            </a:r>
          </a:p>
        </p:txBody>
      </p:sp>
      <p:sp>
        <p:nvSpPr>
          <p:cNvPr id="13" name="Arc 12">
            <a:extLst>
              <a:ext uri="{FF2B5EF4-FFF2-40B4-BE49-F238E27FC236}">
                <a16:creationId xmlns:a16="http://schemas.microsoft.com/office/drawing/2014/main" id="{B970074F-E481-834A-AD49-3E2F6AE69B34}"/>
              </a:ext>
            </a:extLst>
          </p:cNvPr>
          <p:cNvSpPr/>
          <p:nvPr/>
        </p:nvSpPr>
        <p:spPr>
          <a:xfrm>
            <a:off x="4330040" y="2510155"/>
            <a:ext cx="3566160" cy="3566160"/>
          </a:xfrm>
          <a:prstGeom prst="arc">
            <a:avLst>
              <a:gd name="adj1" fmla="val 11870910"/>
              <a:gd name="adj2" fmla="val 1428111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Arc 22">
            <a:extLst>
              <a:ext uri="{FF2B5EF4-FFF2-40B4-BE49-F238E27FC236}">
                <a16:creationId xmlns:a16="http://schemas.microsoft.com/office/drawing/2014/main" id="{7766D682-46E3-7C45-A63C-CFD96DA47FCB}"/>
              </a:ext>
            </a:extLst>
          </p:cNvPr>
          <p:cNvSpPr/>
          <p:nvPr/>
        </p:nvSpPr>
        <p:spPr>
          <a:xfrm>
            <a:off x="4330040" y="2510155"/>
            <a:ext cx="3566160" cy="3566160"/>
          </a:xfrm>
          <a:prstGeom prst="arc">
            <a:avLst>
              <a:gd name="adj1" fmla="val 18184479"/>
              <a:gd name="adj2" fmla="val 2069306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Arc 23">
            <a:extLst>
              <a:ext uri="{FF2B5EF4-FFF2-40B4-BE49-F238E27FC236}">
                <a16:creationId xmlns:a16="http://schemas.microsoft.com/office/drawing/2014/main" id="{22207BE4-590A-0446-8FC3-E49FADD033D7}"/>
              </a:ext>
            </a:extLst>
          </p:cNvPr>
          <p:cNvSpPr/>
          <p:nvPr/>
        </p:nvSpPr>
        <p:spPr>
          <a:xfrm>
            <a:off x="4330040" y="2510155"/>
            <a:ext cx="3566160" cy="3566160"/>
          </a:xfrm>
          <a:prstGeom prst="arc">
            <a:avLst>
              <a:gd name="adj1" fmla="val 1136777"/>
              <a:gd name="adj2" fmla="val 3784898"/>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Arc 24">
            <a:extLst>
              <a:ext uri="{FF2B5EF4-FFF2-40B4-BE49-F238E27FC236}">
                <a16:creationId xmlns:a16="http://schemas.microsoft.com/office/drawing/2014/main" id="{ACD8DFB4-402D-B946-8F03-EC73050C6ADE}"/>
              </a:ext>
            </a:extLst>
          </p:cNvPr>
          <p:cNvSpPr/>
          <p:nvPr/>
        </p:nvSpPr>
        <p:spPr>
          <a:xfrm>
            <a:off x="4330040" y="2510155"/>
            <a:ext cx="3566160" cy="3566160"/>
          </a:xfrm>
          <a:prstGeom prst="arc">
            <a:avLst>
              <a:gd name="adj1" fmla="val 7389206"/>
              <a:gd name="adj2" fmla="val 9871474"/>
            </a:avLst>
          </a:prstGeom>
          <a:noFill/>
          <a:ln w="1524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1A40DE2B-9707-4344-8D81-D6CD2DA2A51E}"/>
              </a:ext>
            </a:extLst>
          </p:cNvPr>
          <p:cNvSpPr>
            <a:spLocks noChangeArrowheads="1"/>
          </p:cNvSpPr>
          <p:nvPr/>
        </p:nvSpPr>
        <p:spPr bwMode="auto">
          <a:xfrm>
            <a:off x="7104112"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Feature</a:t>
            </a:r>
            <a:br>
              <a:rPr lang="en-US" sz="2800" b="1" dirty="0"/>
            </a:br>
            <a:r>
              <a:rPr lang="en-US" sz="2800" b="1" dirty="0"/>
              <a:t>Testing</a:t>
            </a:r>
          </a:p>
        </p:txBody>
      </p:sp>
      <p:sp>
        <p:nvSpPr>
          <p:cNvPr id="27" name="Rounded Rectangle 26">
            <a:extLst>
              <a:ext uri="{FF2B5EF4-FFF2-40B4-BE49-F238E27FC236}">
                <a16:creationId xmlns:a16="http://schemas.microsoft.com/office/drawing/2014/main" id="{C758FA69-D833-5847-821F-505FD08AC1F2}"/>
              </a:ext>
            </a:extLst>
          </p:cNvPr>
          <p:cNvSpPr>
            <a:spLocks noChangeArrowheads="1"/>
          </p:cNvSpPr>
          <p:nvPr/>
        </p:nvSpPr>
        <p:spPr bwMode="auto">
          <a:xfrm>
            <a:off x="5189486" y="5484827"/>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System</a:t>
            </a:r>
            <a:br>
              <a:rPr lang="en-US" sz="2800" b="1" dirty="0"/>
            </a:br>
            <a:r>
              <a:rPr lang="en-US" sz="2800" b="1" dirty="0"/>
              <a:t>Testing</a:t>
            </a:r>
          </a:p>
        </p:txBody>
      </p:sp>
      <p:sp>
        <p:nvSpPr>
          <p:cNvPr id="28" name="Rounded Rectangle 27">
            <a:extLst>
              <a:ext uri="{FF2B5EF4-FFF2-40B4-BE49-F238E27FC236}">
                <a16:creationId xmlns:a16="http://schemas.microsoft.com/office/drawing/2014/main" id="{E40671DF-5222-294B-B02D-957C8F72CE19}"/>
              </a:ext>
            </a:extLst>
          </p:cNvPr>
          <p:cNvSpPr>
            <a:spLocks noChangeArrowheads="1"/>
          </p:cNvSpPr>
          <p:nvPr/>
        </p:nvSpPr>
        <p:spPr bwMode="auto">
          <a:xfrm>
            <a:off x="3359696" y="3814352"/>
            <a:ext cx="1813028" cy="875102"/>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t>Release</a:t>
            </a:r>
            <a:br>
              <a:rPr lang="en-US" sz="2800" b="1" dirty="0"/>
            </a:br>
            <a:r>
              <a:rPr lang="en-US" sz="2800" b="1" dirty="0"/>
              <a:t>Testing</a:t>
            </a:r>
          </a:p>
        </p:txBody>
      </p:sp>
      <p:sp>
        <p:nvSpPr>
          <p:cNvPr id="19" name="Oval 18">
            <a:extLst>
              <a:ext uri="{FF2B5EF4-FFF2-40B4-BE49-F238E27FC236}">
                <a16:creationId xmlns:a16="http://schemas.microsoft.com/office/drawing/2014/main" id="{2DC19CDE-E27C-4340-BC5D-42F86B53D0BE}"/>
              </a:ext>
            </a:extLst>
          </p:cNvPr>
          <p:cNvSpPr/>
          <p:nvPr/>
        </p:nvSpPr>
        <p:spPr>
          <a:xfrm>
            <a:off x="5009242" y="2112197"/>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20" name="Oval 19">
            <a:extLst>
              <a:ext uri="{FF2B5EF4-FFF2-40B4-BE49-F238E27FC236}">
                <a16:creationId xmlns:a16="http://schemas.microsoft.com/office/drawing/2014/main" id="{46FB1351-8E58-BA4E-8393-784494B73C59}"/>
              </a:ext>
            </a:extLst>
          </p:cNvPr>
          <p:cNvSpPr/>
          <p:nvPr/>
        </p:nvSpPr>
        <p:spPr>
          <a:xfrm>
            <a:off x="6888088" y="3573016"/>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1" name="Oval 20">
            <a:extLst>
              <a:ext uri="{FF2B5EF4-FFF2-40B4-BE49-F238E27FC236}">
                <a16:creationId xmlns:a16="http://schemas.microsoft.com/office/drawing/2014/main" id="{086EFD2E-A804-D44D-A8C0-A1E9EA8F6718}"/>
              </a:ext>
            </a:extLst>
          </p:cNvPr>
          <p:cNvSpPr/>
          <p:nvPr/>
        </p:nvSpPr>
        <p:spPr>
          <a:xfrm>
            <a:off x="5015880" y="5249768"/>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2" name="Oval 21">
            <a:extLst>
              <a:ext uri="{FF2B5EF4-FFF2-40B4-BE49-F238E27FC236}">
                <a16:creationId xmlns:a16="http://schemas.microsoft.com/office/drawing/2014/main" id="{EFD5E467-67D9-7E43-B6E2-CEAC19BF969D}"/>
              </a:ext>
            </a:extLst>
          </p:cNvPr>
          <p:cNvSpPr/>
          <p:nvPr/>
        </p:nvSpPr>
        <p:spPr>
          <a:xfrm>
            <a:off x="3143672" y="3593584"/>
            <a:ext cx="410378" cy="41148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Tree>
    <p:extLst>
      <p:ext uri="{BB962C8B-B14F-4D97-AF65-F5344CB8AC3E}">
        <p14:creationId xmlns:p14="http://schemas.microsoft.com/office/powerpoint/2010/main" val="3176397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32</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27198"/>
            <a:ext cx="8229600" cy="796738"/>
          </a:xfrm>
        </p:spPr>
        <p:txBody>
          <a:bodyPr>
            <a:normAutofit fontScale="90000"/>
          </a:bodyPr>
          <a:lstStyle/>
          <a:p>
            <a:r>
              <a:rPr lang="en-US" dirty="0">
                <a:solidFill>
                  <a:schemeClr val="accent1"/>
                </a:solidFill>
              </a:rPr>
              <a:t>Test-driven development (TDD)</a:t>
            </a:r>
          </a:p>
        </p:txBody>
      </p:sp>
      <p:cxnSp>
        <p:nvCxnSpPr>
          <p:cNvPr id="9" name="Straight Arrow Connector 8">
            <a:extLst>
              <a:ext uri="{FF2B5EF4-FFF2-40B4-BE49-F238E27FC236}">
                <a16:creationId xmlns:a16="http://schemas.microsoft.com/office/drawing/2014/main" id="{1A996CCD-F0C7-7B47-968E-1D62ABBC712E}"/>
              </a:ext>
            </a:extLst>
          </p:cNvPr>
          <p:cNvCxnSpPr>
            <a:cxnSpLocks/>
          </p:cNvCxnSpPr>
          <p:nvPr/>
        </p:nvCxnSpPr>
        <p:spPr>
          <a:xfrm>
            <a:off x="3121926" y="1393449"/>
            <a:ext cx="669819" cy="0"/>
          </a:xfrm>
          <a:prstGeom prst="straightConnector1">
            <a:avLst/>
          </a:prstGeom>
          <a:ln w="101600">
            <a:solidFill>
              <a:schemeClr val="accent2">
                <a:lumMod val="75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C2C20CA-A475-BF4B-81BB-FEACED8872AC}"/>
              </a:ext>
            </a:extLst>
          </p:cNvPr>
          <p:cNvSpPr txBox="1"/>
          <p:nvPr/>
        </p:nvSpPr>
        <p:spPr>
          <a:xfrm>
            <a:off x="2891959" y="995255"/>
            <a:ext cx="698333"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Start</a:t>
            </a:r>
          </a:p>
        </p:txBody>
      </p:sp>
      <p:sp>
        <p:nvSpPr>
          <p:cNvPr id="11" name="Rounded Rectangle 10">
            <a:extLst>
              <a:ext uri="{FF2B5EF4-FFF2-40B4-BE49-F238E27FC236}">
                <a16:creationId xmlns:a16="http://schemas.microsoft.com/office/drawing/2014/main" id="{226C5B62-B50A-7E4F-AE8B-D46740B8D5E6}"/>
              </a:ext>
            </a:extLst>
          </p:cNvPr>
          <p:cNvSpPr>
            <a:spLocks noChangeArrowheads="1"/>
          </p:cNvSpPr>
          <p:nvPr/>
        </p:nvSpPr>
        <p:spPr bwMode="auto">
          <a:xfrm>
            <a:off x="3863753" y="1052736"/>
            <a:ext cx="1852701" cy="715810"/>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000" b="1" dirty="0"/>
              <a:t>Identify new </a:t>
            </a:r>
            <a:br>
              <a:rPr lang="en-US" sz="2000" b="1" dirty="0"/>
            </a:br>
            <a:r>
              <a:rPr lang="en-US" sz="2000" b="1" dirty="0"/>
              <a:t>functionality</a:t>
            </a:r>
          </a:p>
        </p:txBody>
      </p:sp>
      <p:sp>
        <p:nvSpPr>
          <p:cNvPr id="13" name="Arc 12">
            <a:extLst>
              <a:ext uri="{FF2B5EF4-FFF2-40B4-BE49-F238E27FC236}">
                <a16:creationId xmlns:a16="http://schemas.microsoft.com/office/drawing/2014/main" id="{22A16064-4395-FF40-8AB1-DD3AAF8258EB}"/>
              </a:ext>
            </a:extLst>
          </p:cNvPr>
          <p:cNvSpPr>
            <a:spLocks/>
          </p:cNvSpPr>
          <p:nvPr/>
        </p:nvSpPr>
        <p:spPr>
          <a:xfrm>
            <a:off x="3579912" y="1525871"/>
            <a:ext cx="2560320" cy="2560320"/>
          </a:xfrm>
          <a:prstGeom prst="arc">
            <a:avLst>
              <a:gd name="adj1" fmla="val 6412394"/>
              <a:gd name="adj2" fmla="val 1384408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18">
            <a:extLst>
              <a:ext uri="{FF2B5EF4-FFF2-40B4-BE49-F238E27FC236}">
                <a16:creationId xmlns:a16="http://schemas.microsoft.com/office/drawing/2014/main" id="{E681FCD6-01EE-3A47-B756-6E590EC901B3}"/>
              </a:ext>
            </a:extLst>
          </p:cNvPr>
          <p:cNvSpPr/>
          <p:nvPr/>
        </p:nvSpPr>
        <p:spPr>
          <a:xfrm>
            <a:off x="3716849" y="922432"/>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1</a:t>
            </a:r>
          </a:p>
        </p:txBody>
      </p:sp>
      <p:sp>
        <p:nvSpPr>
          <p:cNvPr id="25" name="Arc 24">
            <a:extLst>
              <a:ext uri="{FF2B5EF4-FFF2-40B4-BE49-F238E27FC236}">
                <a16:creationId xmlns:a16="http://schemas.microsoft.com/office/drawing/2014/main" id="{8E2AAB76-8B03-F947-ADAD-994F13175FEB}"/>
              </a:ext>
            </a:extLst>
          </p:cNvPr>
          <p:cNvSpPr>
            <a:spLocks/>
          </p:cNvSpPr>
          <p:nvPr/>
        </p:nvSpPr>
        <p:spPr>
          <a:xfrm>
            <a:off x="3579912" y="1525871"/>
            <a:ext cx="2560320" cy="2560320"/>
          </a:xfrm>
          <a:prstGeom prst="arc">
            <a:avLst>
              <a:gd name="adj1" fmla="val 18547087"/>
              <a:gd name="adj2" fmla="val 19641147"/>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6" name="Arc 25">
            <a:extLst>
              <a:ext uri="{FF2B5EF4-FFF2-40B4-BE49-F238E27FC236}">
                <a16:creationId xmlns:a16="http://schemas.microsoft.com/office/drawing/2014/main" id="{04BCFA5A-742F-1E45-958A-6D8CCC2E2F9C}"/>
              </a:ext>
            </a:extLst>
          </p:cNvPr>
          <p:cNvSpPr>
            <a:spLocks/>
          </p:cNvSpPr>
          <p:nvPr/>
        </p:nvSpPr>
        <p:spPr>
          <a:xfrm>
            <a:off x="4439816" y="2507704"/>
            <a:ext cx="3657600" cy="3657600"/>
          </a:xfrm>
          <a:prstGeom prst="arc">
            <a:avLst>
              <a:gd name="adj1" fmla="val 10272211"/>
              <a:gd name="adj2" fmla="val 14504715"/>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7" name="Arc 26">
            <a:extLst>
              <a:ext uri="{FF2B5EF4-FFF2-40B4-BE49-F238E27FC236}">
                <a16:creationId xmlns:a16="http://schemas.microsoft.com/office/drawing/2014/main" id="{008C6929-72F3-C146-941A-9D90A87ACCB5}"/>
              </a:ext>
            </a:extLst>
          </p:cNvPr>
          <p:cNvSpPr>
            <a:spLocks/>
          </p:cNvSpPr>
          <p:nvPr/>
        </p:nvSpPr>
        <p:spPr>
          <a:xfrm>
            <a:off x="7219528" y="4377631"/>
            <a:ext cx="1828800" cy="1828800"/>
          </a:xfrm>
          <a:prstGeom prst="arc">
            <a:avLst>
              <a:gd name="adj1" fmla="val 884595"/>
              <a:gd name="adj2" fmla="val 2333932"/>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8" name="Arc 27">
            <a:extLst>
              <a:ext uri="{FF2B5EF4-FFF2-40B4-BE49-F238E27FC236}">
                <a16:creationId xmlns:a16="http://schemas.microsoft.com/office/drawing/2014/main" id="{8443C285-9633-1C40-93F3-12C5C75431B4}"/>
              </a:ext>
            </a:extLst>
          </p:cNvPr>
          <p:cNvSpPr>
            <a:spLocks/>
          </p:cNvSpPr>
          <p:nvPr/>
        </p:nvSpPr>
        <p:spPr>
          <a:xfrm>
            <a:off x="4439816" y="2507704"/>
            <a:ext cx="3657600" cy="3657600"/>
          </a:xfrm>
          <a:prstGeom prst="arc">
            <a:avLst>
              <a:gd name="adj1" fmla="val 18014088"/>
              <a:gd name="adj2" fmla="val 18771691"/>
            </a:avLst>
          </a:prstGeom>
          <a:noFill/>
          <a:ln w="101600">
            <a:solidFill>
              <a:srgbClr val="ED7D31"/>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9" name="Arc 28">
            <a:extLst>
              <a:ext uri="{FF2B5EF4-FFF2-40B4-BE49-F238E27FC236}">
                <a16:creationId xmlns:a16="http://schemas.microsoft.com/office/drawing/2014/main" id="{8EC88C20-1FD2-C446-8616-2C22E3752DB2}"/>
              </a:ext>
            </a:extLst>
          </p:cNvPr>
          <p:cNvSpPr>
            <a:spLocks/>
          </p:cNvSpPr>
          <p:nvPr/>
        </p:nvSpPr>
        <p:spPr>
          <a:xfrm>
            <a:off x="4439816" y="2507704"/>
            <a:ext cx="3657600" cy="3657600"/>
          </a:xfrm>
          <a:prstGeom prst="arc">
            <a:avLst>
              <a:gd name="adj1" fmla="val 20260350"/>
              <a:gd name="adj2" fmla="val 2101269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0" name="Arc 29">
            <a:extLst>
              <a:ext uri="{FF2B5EF4-FFF2-40B4-BE49-F238E27FC236}">
                <a16:creationId xmlns:a16="http://schemas.microsoft.com/office/drawing/2014/main" id="{77AD3061-811C-274E-AD58-E57F2B8896F8}"/>
              </a:ext>
            </a:extLst>
          </p:cNvPr>
          <p:cNvSpPr>
            <a:spLocks/>
          </p:cNvSpPr>
          <p:nvPr/>
        </p:nvSpPr>
        <p:spPr>
          <a:xfrm>
            <a:off x="4439816" y="2507704"/>
            <a:ext cx="3657600" cy="3657600"/>
          </a:xfrm>
          <a:prstGeom prst="arc">
            <a:avLst>
              <a:gd name="adj1" fmla="val 3297678"/>
              <a:gd name="adj2" fmla="val 8944735"/>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1" name="Arc 30">
            <a:extLst>
              <a:ext uri="{FF2B5EF4-FFF2-40B4-BE49-F238E27FC236}">
                <a16:creationId xmlns:a16="http://schemas.microsoft.com/office/drawing/2014/main" id="{F747A4E7-17EC-734A-897C-B13B2DC0D231}"/>
              </a:ext>
            </a:extLst>
          </p:cNvPr>
          <p:cNvSpPr>
            <a:spLocks/>
          </p:cNvSpPr>
          <p:nvPr/>
        </p:nvSpPr>
        <p:spPr>
          <a:xfrm>
            <a:off x="7219528" y="4377631"/>
            <a:ext cx="1828800" cy="1828800"/>
          </a:xfrm>
          <a:prstGeom prst="arc">
            <a:avLst>
              <a:gd name="adj1" fmla="val 8374020"/>
              <a:gd name="adj2" fmla="val 9900318"/>
            </a:avLst>
          </a:prstGeom>
          <a:noFill/>
          <a:ln w="101600">
            <a:solidFill>
              <a:srgbClr val="ED7D31">
                <a:alpha val="70196"/>
              </a:srgbClr>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2" name="Arc 31">
            <a:extLst>
              <a:ext uri="{FF2B5EF4-FFF2-40B4-BE49-F238E27FC236}">
                <a16:creationId xmlns:a16="http://schemas.microsoft.com/office/drawing/2014/main" id="{5B01A486-676F-2A42-AF3A-03DA45C00A14}"/>
              </a:ext>
            </a:extLst>
          </p:cNvPr>
          <p:cNvSpPr>
            <a:spLocks/>
          </p:cNvSpPr>
          <p:nvPr/>
        </p:nvSpPr>
        <p:spPr>
          <a:xfrm>
            <a:off x="4439816" y="2492896"/>
            <a:ext cx="3657600" cy="3657600"/>
          </a:xfrm>
          <a:prstGeom prst="arc">
            <a:avLst>
              <a:gd name="adj1" fmla="val 513796"/>
              <a:gd name="adj2" fmla="val 1204879"/>
            </a:avLst>
          </a:prstGeom>
          <a:noFill/>
          <a:ln w="101600">
            <a:solidFill>
              <a:schemeClr val="accent2"/>
            </a:solidFill>
            <a:headEnd type="none"/>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3" name="Rounded Rectangle 32">
            <a:extLst>
              <a:ext uri="{FF2B5EF4-FFF2-40B4-BE49-F238E27FC236}">
                <a16:creationId xmlns:a16="http://schemas.microsoft.com/office/drawing/2014/main" id="{874C6919-168B-0849-805B-ACC227498DD2}"/>
              </a:ext>
            </a:extLst>
          </p:cNvPr>
          <p:cNvSpPr>
            <a:spLocks noChangeArrowheads="1"/>
          </p:cNvSpPr>
          <p:nvPr/>
        </p:nvSpPr>
        <p:spPr bwMode="auto">
          <a:xfrm>
            <a:off x="4287611" y="2093554"/>
            <a:ext cx="2953509" cy="615936"/>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wrap="none" lIns="0" tIns="0" rIns="0" bIns="0" anchor="ctr"/>
          <a:lstStyle/>
          <a:p>
            <a:pPr algn="ctr">
              <a:defRPr/>
            </a:pPr>
            <a:r>
              <a:rPr lang="en-US" sz="1700" b="1" dirty="0"/>
              <a:t>Identify partial implementation </a:t>
            </a:r>
          </a:p>
          <a:p>
            <a:pPr algn="ctr">
              <a:defRPr/>
            </a:pPr>
            <a:r>
              <a:rPr lang="en-US" sz="1700" b="1" dirty="0"/>
              <a:t>of functionality</a:t>
            </a:r>
          </a:p>
        </p:txBody>
      </p:sp>
      <p:sp>
        <p:nvSpPr>
          <p:cNvPr id="34" name="Rounded Rectangle 33">
            <a:extLst>
              <a:ext uri="{FF2B5EF4-FFF2-40B4-BE49-F238E27FC236}">
                <a16:creationId xmlns:a16="http://schemas.microsoft.com/office/drawing/2014/main" id="{B91FBE67-EF5D-0749-B42D-9FD79081A214}"/>
              </a:ext>
            </a:extLst>
          </p:cNvPr>
          <p:cNvSpPr>
            <a:spLocks noChangeArrowheads="1"/>
          </p:cNvSpPr>
          <p:nvPr/>
        </p:nvSpPr>
        <p:spPr bwMode="auto">
          <a:xfrm>
            <a:off x="7178053" y="3034499"/>
            <a:ext cx="1996717"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Write code stub </a:t>
            </a:r>
            <a:br>
              <a:rPr lang="en-US" b="1" dirty="0"/>
            </a:br>
            <a:r>
              <a:rPr lang="en-US" b="1" dirty="0"/>
              <a:t>that will fail test</a:t>
            </a:r>
          </a:p>
        </p:txBody>
      </p:sp>
      <p:sp>
        <p:nvSpPr>
          <p:cNvPr id="35" name="Rounded Rectangle 34">
            <a:extLst>
              <a:ext uri="{FF2B5EF4-FFF2-40B4-BE49-F238E27FC236}">
                <a16:creationId xmlns:a16="http://schemas.microsoft.com/office/drawing/2014/main" id="{AE7A4998-3D7D-D942-95E0-C86FD42FB93B}"/>
              </a:ext>
            </a:extLst>
          </p:cNvPr>
          <p:cNvSpPr>
            <a:spLocks noChangeArrowheads="1"/>
          </p:cNvSpPr>
          <p:nvPr/>
        </p:nvSpPr>
        <p:spPr bwMode="auto">
          <a:xfrm>
            <a:off x="7602526" y="3975444"/>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6" name="Rounded Rectangle 35">
            <a:extLst>
              <a:ext uri="{FF2B5EF4-FFF2-40B4-BE49-F238E27FC236}">
                <a16:creationId xmlns:a16="http://schemas.microsoft.com/office/drawing/2014/main" id="{87A47B02-16D9-C044-8565-7C7192490D19}"/>
              </a:ext>
            </a:extLst>
          </p:cNvPr>
          <p:cNvSpPr>
            <a:spLocks noChangeArrowheads="1"/>
          </p:cNvSpPr>
          <p:nvPr/>
        </p:nvSpPr>
        <p:spPr bwMode="auto">
          <a:xfrm>
            <a:off x="7392325" y="5857336"/>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Run all </a:t>
            </a:r>
            <a:br>
              <a:rPr lang="en-US" b="1" dirty="0"/>
            </a:br>
            <a:r>
              <a:rPr lang="en-US" b="1" dirty="0"/>
              <a:t>automated test </a:t>
            </a:r>
          </a:p>
        </p:txBody>
      </p:sp>
      <p:sp>
        <p:nvSpPr>
          <p:cNvPr id="37" name="Rounded Rectangle 36">
            <a:extLst>
              <a:ext uri="{FF2B5EF4-FFF2-40B4-BE49-F238E27FC236}">
                <a16:creationId xmlns:a16="http://schemas.microsoft.com/office/drawing/2014/main" id="{5376F632-3B52-954C-B327-6BC94C86F019}"/>
              </a:ext>
            </a:extLst>
          </p:cNvPr>
          <p:cNvSpPr>
            <a:spLocks noChangeArrowheads="1"/>
          </p:cNvSpPr>
          <p:nvPr/>
        </p:nvSpPr>
        <p:spPr bwMode="auto">
          <a:xfrm>
            <a:off x="6596608" y="4916389"/>
            <a:ext cx="3001616"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Implement code that should cause failing test to pass</a:t>
            </a:r>
          </a:p>
        </p:txBody>
      </p:sp>
      <p:sp>
        <p:nvSpPr>
          <p:cNvPr id="38" name="Rounded Rectangle 37">
            <a:extLst>
              <a:ext uri="{FF2B5EF4-FFF2-40B4-BE49-F238E27FC236}">
                <a16:creationId xmlns:a16="http://schemas.microsoft.com/office/drawing/2014/main" id="{FA12384F-C003-874C-B133-0203A09D38EE}"/>
              </a:ext>
            </a:extLst>
          </p:cNvPr>
          <p:cNvSpPr>
            <a:spLocks noChangeArrowheads="1"/>
          </p:cNvSpPr>
          <p:nvPr/>
        </p:nvSpPr>
        <p:spPr bwMode="auto">
          <a:xfrm>
            <a:off x="3863752" y="4621572"/>
            <a:ext cx="1651122" cy="615937"/>
          </a:xfrm>
          <a:prstGeom prst="roundRect">
            <a:avLst>
              <a:gd name="adj" fmla="val 7883"/>
            </a:avLst>
          </a:prstGeom>
          <a:solidFill>
            <a:srgbClr val="FFD579"/>
          </a:solidFill>
          <a:ln w="19050">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b="1" dirty="0"/>
              <a:t>Refactor code </a:t>
            </a:r>
            <a:br>
              <a:rPr lang="en-US" b="1" dirty="0"/>
            </a:br>
            <a:r>
              <a:rPr lang="en-US" b="1" dirty="0"/>
              <a:t>if required</a:t>
            </a:r>
          </a:p>
        </p:txBody>
      </p:sp>
      <p:sp>
        <p:nvSpPr>
          <p:cNvPr id="39" name="TextBox 38">
            <a:extLst>
              <a:ext uri="{FF2B5EF4-FFF2-40B4-BE49-F238E27FC236}">
                <a16:creationId xmlns:a16="http://schemas.microsoft.com/office/drawing/2014/main" id="{F608A466-FA7D-F044-B1BF-41D9E6A74104}"/>
              </a:ext>
            </a:extLst>
          </p:cNvPr>
          <p:cNvSpPr txBox="1"/>
          <p:nvPr/>
        </p:nvSpPr>
        <p:spPr>
          <a:xfrm>
            <a:off x="4671925"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incomplete</a:t>
            </a:r>
          </a:p>
        </p:txBody>
      </p:sp>
      <p:sp>
        <p:nvSpPr>
          <p:cNvPr id="40" name="TextBox 39">
            <a:extLst>
              <a:ext uri="{FF2B5EF4-FFF2-40B4-BE49-F238E27FC236}">
                <a16:creationId xmlns:a16="http://schemas.microsoft.com/office/drawing/2014/main" id="{676F7209-7649-3149-A6E3-96EA3D1AC02E}"/>
              </a:ext>
            </a:extLst>
          </p:cNvPr>
          <p:cNvSpPr txBox="1"/>
          <p:nvPr/>
        </p:nvSpPr>
        <p:spPr>
          <a:xfrm>
            <a:off x="2207569" y="3376253"/>
            <a:ext cx="1630575" cy="707886"/>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Functionality </a:t>
            </a:r>
            <a:br>
              <a:rPr lang="en-US" sz="2000" b="1" dirty="0">
                <a:solidFill>
                  <a:schemeClr val="accent1"/>
                </a:solidFill>
                <a:latin typeface="Calibri" panose="020F0502020204030204" pitchFamily="34" charset="0"/>
                <a:cs typeface="Calibri" panose="020F0502020204030204" pitchFamily="34" charset="0"/>
              </a:rPr>
            </a:br>
            <a:r>
              <a:rPr lang="en-US" sz="2000" b="1" dirty="0">
                <a:solidFill>
                  <a:schemeClr val="accent1"/>
                </a:solidFill>
                <a:latin typeface="Calibri" panose="020F0502020204030204" pitchFamily="34" charset="0"/>
                <a:cs typeface="Calibri" panose="020F0502020204030204" pitchFamily="34" charset="0"/>
              </a:rPr>
              <a:t>complete</a:t>
            </a:r>
          </a:p>
        </p:txBody>
      </p:sp>
      <p:sp>
        <p:nvSpPr>
          <p:cNvPr id="41" name="TextBox 40">
            <a:extLst>
              <a:ext uri="{FF2B5EF4-FFF2-40B4-BE49-F238E27FC236}">
                <a16:creationId xmlns:a16="http://schemas.microsoft.com/office/drawing/2014/main" id="{6E9F351E-67B8-484C-A0D5-457ACE31CD5D}"/>
              </a:ext>
            </a:extLst>
          </p:cNvPr>
          <p:cNvSpPr txBox="1"/>
          <p:nvPr/>
        </p:nvSpPr>
        <p:spPr>
          <a:xfrm>
            <a:off x="4295801" y="6085054"/>
            <a:ext cx="1555619" cy="400110"/>
          </a:xfrm>
          <a:prstGeom prst="rect">
            <a:avLst/>
          </a:prstGeom>
          <a:noFill/>
        </p:spPr>
        <p:txBody>
          <a:bodyPr wrap="none" rtlCol="0">
            <a:spAutoFit/>
          </a:bodyPr>
          <a:lstStyle/>
          <a:p>
            <a:pPr algn="ctr"/>
            <a:r>
              <a:rPr lang="en-US" sz="2000" b="1" dirty="0">
                <a:solidFill>
                  <a:schemeClr val="accent1"/>
                </a:solidFill>
                <a:latin typeface="Calibri" panose="020F0502020204030204" pitchFamily="34" charset="0"/>
                <a:cs typeface="Calibri" panose="020F0502020204030204" pitchFamily="34" charset="0"/>
              </a:rPr>
              <a:t>All tests pass</a:t>
            </a:r>
          </a:p>
        </p:txBody>
      </p:sp>
      <p:sp>
        <p:nvSpPr>
          <p:cNvPr id="42" name="TextBox 41">
            <a:extLst>
              <a:ext uri="{FF2B5EF4-FFF2-40B4-BE49-F238E27FC236}">
                <a16:creationId xmlns:a16="http://schemas.microsoft.com/office/drawing/2014/main" id="{0EE3E6BA-4D86-7B47-874D-92A78C60E3C9}"/>
              </a:ext>
            </a:extLst>
          </p:cNvPr>
          <p:cNvSpPr txBox="1"/>
          <p:nvPr/>
        </p:nvSpPr>
        <p:spPr>
          <a:xfrm>
            <a:off x="7361579" y="5507940"/>
            <a:ext cx="1229887" cy="369332"/>
          </a:xfrm>
          <a:prstGeom prst="rect">
            <a:avLst/>
          </a:prstGeom>
          <a:noFill/>
          <a:ln>
            <a:noFill/>
          </a:ln>
        </p:spPr>
        <p:txBody>
          <a:bodyPr wrap="none" rtlCol="0">
            <a:spAutoFit/>
          </a:bodyPr>
          <a:lstStyle/>
          <a:p>
            <a:pPr algn="ctr"/>
            <a:r>
              <a:rPr lang="en-US" b="1" dirty="0">
                <a:solidFill>
                  <a:schemeClr val="accent1"/>
                </a:solidFill>
                <a:latin typeface="Calibri" panose="020F0502020204030204" pitchFamily="34" charset="0"/>
                <a:cs typeface="Calibri" panose="020F0502020204030204" pitchFamily="34" charset="0"/>
              </a:rPr>
              <a:t>Test failure</a:t>
            </a:r>
          </a:p>
        </p:txBody>
      </p:sp>
      <p:sp>
        <p:nvSpPr>
          <p:cNvPr id="43" name="Oval 42">
            <a:extLst>
              <a:ext uri="{FF2B5EF4-FFF2-40B4-BE49-F238E27FC236}">
                <a16:creationId xmlns:a16="http://schemas.microsoft.com/office/drawing/2014/main" id="{565F1F2A-2B7B-DA43-B86A-BB6C08C4FCED}"/>
              </a:ext>
            </a:extLst>
          </p:cNvPr>
          <p:cNvSpPr/>
          <p:nvPr/>
        </p:nvSpPr>
        <p:spPr>
          <a:xfrm>
            <a:off x="4239396" y="1890184"/>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2</a:t>
            </a:r>
          </a:p>
        </p:txBody>
      </p:sp>
      <p:sp>
        <p:nvSpPr>
          <p:cNvPr id="44" name="Oval 43">
            <a:extLst>
              <a:ext uri="{FF2B5EF4-FFF2-40B4-BE49-F238E27FC236}">
                <a16:creationId xmlns:a16="http://schemas.microsoft.com/office/drawing/2014/main" id="{BBFAE1C1-B98B-2142-B090-9B1E4B53F5B7}"/>
              </a:ext>
            </a:extLst>
          </p:cNvPr>
          <p:cNvSpPr/>
          <p:nvPr/>
        </p:nvSpPr>
        <p:spPr>
          <a:xfrm>
            <a:off x="7015785" y="291286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3</a:t>
            </a:r>
          </a:p>
        </p:txBody>
      </p:sp>
      <p:sp>
        <p:nvSpPr>
          <p:cNvPr id="45" name="Oval 44">
            <a:extLst>
              <a:ext uri="{FF2B5EF4-FFF2-40B4-BE49-F238E27FC236}">
                <a16:creationId xmlns:a16="http://schemas.microsoft.com/office/drawing/2014/main" id="{3B6F4141-9640-DC41-9106-6A550E69B9DE}"/>
              </a:ext>
            </a:extLst>
          </p:cNvPr>
          <p:cNvSpPr/>
          <p:nvPr/>
        </p:nvSpPr>
        <p:spPr>
          <a:xfrm>
            <a:off x="7490473" y="3879236"/>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4</a:t>
            </a:r>
          </a:p>
        </p:txBody>
      </p:sp>
      <p:sp>
        <p:nvSpPr>
          <p:cNvPr id="46" name="Oval 45">
            <a:extLst>
              <a:ext uri="{FF2B5EF4-FFF2-40B4-BE49-F238E27FC236}">
                <a16:creationId xmlns:a16="http://schemas.microsoft.com/office/drawing/2014/main" id="{C383EA74-B739-3646-95F0-84945BD33CF2}"/>
              </a:ext>
            </a:extLst>
          </p:cNvPr>
          <p:cNvSpPr/>
          <p:nvPr/>
        </p:nvSpPr>
        <p:spPr>
          <a:xfrm>
            <a:off x="6496588" y="4764420"/>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5</a:t>
            </a:r>
          </a:p>
        </p:txBody>
      </p:sp>
      <p:sp>
        <p:nvSpPr>
          <p:cNvPr id="47" name="Oval 46">
            <a:extLst>
              <a:ext uri="{FF2B5EF4-FFF2-40B4-BE49-F238E27FC236}">
                <a16:creationId xmlns:a16="http://schemas.microsoft.com/office/drawing/2014/main" id="{BF813A16-7CF3-D042-B637-37893D05C44B}"/>
              </a:ext>
            </a:extLst>
          </p:cNvPr>
          <p:cNvSpPr/>
          <p:nvPr/>
        </p:nvSpPr>
        <p:spPr>
          <a:xfrm>
            <a:off x="7353137" y="5857333"/>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6</a:t>
            </a:r>
          </a:p>
        </p:txBody>
      </p:sp>
      <p:sp>
        <p:nvSpPr>
          <p:cNvPr id="48" name="Oval 47">
            <a:extLst>
              <a:ext uri="{FF2B5EF4-FFF2-40B4-BE49-F238E27FC236}">
                <a16:creationId xmlns:a16="http://schemas.microsoft.com/office/drawing/2014/main" id="{8A03A9C2-9729-D842-A2B2-110E8DAE953F}"/>
              </a:ext>
            </a:extLst>
          </p:cNvPr>
          <p:cNvSpPr/>
          <p:nvPr/>
        </p:nvSpPr>
        <p:spPr>
          <a:xfrm>
            <a:off x="3732827" y="4492851"/>
            <a:ext cx="274320" cy="27432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000" b="1" dirty="0">
                <a:latin typeface="Arial" panose="020B0604020202020204" pitchFamily="34" charset="0"/>
                <a:cs typeface="Arial" panose="020B0604020202020204" pitchFamily="34" charset="0"/>
              </a:rPr>
              <a:t>7</a:t>
            </a:r>
          </a:p>
        </p:txBody>
      </p:sp>
    </p:spTree>
    <p:extLst>
      <p:ext uri="{BB962C8B-B14F-4D97-AF65-F5344CB8AC3E}">
        <p14:creationId xmlns:p14="http://schemas.microsoft.com/office/powerpoint/2010/main" val="22582126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33</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normAutofit fontScale="90000"/>
          </a:bodyPr>
          <a:lstStyle/>
          <a:p>
            <a:r>
              <a:rPr lang="en-US" sz="7200" dirty="0">
                <a:solidFill>
                  <a:schemeClr val="accent1"/>
                </a:solidFill>
              </a:rPr>
              <a:t>DevOps</a:t>
            </a:r>
          </a:p>
        </p:txBody>
      </p:sp>
      <p:sp>
        <p:nvSpPr>
          <p:cNvPr id="8" name="Oval 7">
            <a:extLst>
              <a:ext uri="{FF2B5EF4-FFF2-40B4-BE49-F238E27FC236}">
                <a16:creationId xmlns:a16="http://schemas.microsoft.com/office/drawing/2014/main" id="{EAC9AA54-51E5-AD4E-966B-1EF8666F210A}"/>
              </a:ext>
            </a:extLst>
          </p:cNvPr>
          <p:cNvSpPr/>
          <p:nvPr/>
        </p:nvSpPr>
        <p:spPr>
          <a:xfrm>
            <a:off x="4724400" y="1458312"/>
            <a:ext cx="2743200" cy="2743200"/>
          </a:xfrm>
          <a:prstGeom prst="ellipse">
            <a:avLst/>
          </a:prstGeom>
          <a:solidFill>
            <a:srgbClr val="FFC00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9" name="Oval 8">
            <a:extLst>
              <a:ext uri="{FF2B5EF4-FFF2-40B4-BE49-F238E27FC236}">
                <a16:creationId xmlns:a16="http://schemas.microsoft.com/office/drawing/2014/main" id="{B030FA86-3515-0248-9496-195D06C78561}"/>
              </a:ext>
            </a:extLst>
          </p:cNvPr>
          <p:cNvSpPr/>
          <p:nvPr/>
        </p:nvSpPr>
        <p:spPr>
          <a:xfrm>
            <a:off x="3712840" y="2990056"/>
            <a:ext cx="2743200" cy="2743200"/>
          </a:xfrm>
          <a:prstGeom prst="ellipse">
            <a:avLst/>
          </a:prstGeom>
          <a:solidFill>
            <a:srgbClr val="76D6FF">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0" name="Oval 9">
            <a:extLst>
              <a:ext uri="{FF2B5EF4-FFF2-40B4-BE49-F238E27FC236}">
                <a16:creationId xmlns:a16="http://schemas.microsoft.com/office/drawing/2014/main" id="{6547D04E-DA28-424A-A2CF-D47188C52526}"/>
              </a:ext>
            </a:extLst>
          </p:cNvPr>
          <p:cNvSpPr/>
          <p:nvPr/>
        </p:nvSpPr>
        <p:spPr>
          <a:xfrm>
            <a:off x="5735960" y="2990056"/>
            <a:ext cx="2743200" cy="2743200"/>
          </a:xfrm>
          <a:prstGeom prst="ellipse">
            <a:avLst/>
          </a:prstGeom>
          <a:solidFill>
            <a:srgbClr val="92D050">
              <a:alpha val="50000"/>
            </a:srgb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endParaRPr lang="en-US" sz="2800" b="1" dirty="0">
              <a:solidFill>
                <a:schemeClr val="tx1"/>
              </a:solidFill>
            </a:endParaRPr>
          </a:p>
        </p:txBody>
      </p:sp>
      <p:sp>
        <p:nvSpPr>
          <p:cNvPr id="11" name="TextBox 10">
            <a:extLst>
              <a:ext uri="{FF2B5EF4-FFF2-40B4-BE49-F238E27FC236}">
                <a16:creationId xmlns:a16="http://schemas.microsoft.com/office/drawing/2014/main" id="{07984A84-C903-C249-94A8-AD560309D158}"/>
              </a:ext>
            </a:extLst>
          </p:cNvPr>
          <p:cNvSpPr txBox="1"/>
          <p:nvPr/>
        </p:nvSpPr>
        <p:spPr>
          <a:xfrm>
            <a:off x="5015558" y="2268161"/>
            <a:ext cx="219765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Development</a:t>
            </a:r>
          </a:p>
        </p:txBody>
      </p:sp>
      <p:sp>
        <p:nvSpPr>
          <p:cNvPr id="12" name="TextBox 11">
            <a:extLst>
              <a:ext uri="{FF2B5EF4-FFF2-40B4-BE49-F238E27FC236}">
                <a16:creationId xmlns:a16="http://schemas.microsoft.com/office/drawing/2014/main" id="{0C51856D-5720-1349-B4FC-EAD6DBB77F1E}"/>
              </a:ext>
            </a:extLst>
          </p:cNvPr>
          <p:cNvSpPr txBox="1"/>
          <p:nvPr/>
        </p:nvSpPr>
        <p:spPr>
          <a:xfrm>
            <a:off x="3719737" y="4253557"/>
            <a:ext cx="2019463"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Deployment</a:t>
            </a:r>
          </a:p>
        </p:txBody>
      </p:sp>
      <p:sp>
        <p:nvSpPr>
          <p:cNvPr id="13" name="TextBox 12">
            <a:extLst>
              <a:ext uri="{FF2B5EF4-FFF2-40B4-BE49-F238E27FC236}">
                <a16:creationId xmlns:a16="http://schemas.microsoft.com/office/drawing/2014/main" id="{DADBF2AC-A85D-6343-9983-AD139B2D1234}"/>
              </a:ext>
            </a:extLst>
          </p:cNvPr>
          <p:cNvSpPr txBox="1"/>
          <p:nvPr/>
        </p:nvSpPr>
        <p:spPr>
          <a:xfrm>
            <a:off x="6806932" y="4256283"/>
            <a:ext cx="1377300" cy="523220"/>
          </a:xfrm>
          <a:prstGeom prst="rect">
            <a:avLst/>
          </a:prstGeom>
          <a:noFill/>
        </p:spPr>
        <p:txBody>
          <a:bodyPr wrap="none" rtlCol="0">
            <a:spAutoFit/>
          </a:bodyPr>
          <a:lstStyle/>
          <a:p>
            <a:pPr algn="ctr"/>
            <a:r>
              <a:rPr lang="en-US" sz="2800" b="1" dirty="0">
                <a:latin typeface="Calibri" panose="020F0502020204030204" pitchFamily="34" charset="0"/>
                <a:cs typeface="Calibri" panose="020F0502020204030204" pitchFamily="34" charset="0"/>
              </a:rPr>
              <a:t>Support</a:t>
            </a:r>
          </a:p>
        </p:txBody>
      </p:sp>
      <p:sp>
        <p:nvSpPr>
          <p:cNvPr id="14" name="TextBox 13">
            <a:extLst>
              <a:ext uri="{FF2B5EF4-FFF2-40B4-BE49-F238E27FC236}">
                <a16:creationId xmlns:a16="http://schemas.microsoft.com/office/drawing/2014/main" id="{9E442FF4-2879-4B4F-B7CD-2E0B19EBD55B}"/>
              </a:ext>
            </a:extLst>
          </p:cNvPr>
          <p:cNvSpPr txBox="1"/>
          <p:nvPr/>
        </p:nvSpPr>
        <p:spPr>
          <a:xfrm>
            <a:off x="3176002" y="5889466"/>
            <a:ext cx="5839997" cy="707886"/>
          </a:xfrm>
          <a:prstGeom prst="rect">
            <a:avLst/>
          </a:prstGeom>
          <a:noFill/>
        </p:spPr>
        <p:txBody>
          <a:bodyPr wrap="none" rtlCol="0">
            <a:spAutoFit/>
          </a:bodyPr>
          <a:lstStyle/>
          <a:p>
            <a:pPr algn="ctr"/>
            <a:r>
              <a:rPr lang="en-US" sz="4000" b="1" dirty="0">
                <a:solidFill>
                  <a:schemeClr val="accent1"/>
                </a:solidFill>
                <a:latin typeface="Calibri" panose="020F0502020204030204" pitchFamily="34" charset="0"/>
                <a:cs typeface="Calibri" panose="020F0502020204030204" pitchFamily="34" charset="0"/>
              </a:rPr>
              <a:t>Multi-skilled DevOps team</a:t>
            </a:r>
          </a:p>
        </p:txBody>
      </p:sp>
    </p:spTree>
    <p:extLst>
      <p:ext uri="{BB962C8B-B14F-4D97-AF65-F5344CB8AC3E}">
        <p14:creationId xmlns:p14="http://schemas.microsoft.com/office/powerpoint/2010/main" val="2080665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C0CE1A-0F43-D642-83BB-37DC2E74A642}"/>
              </a:ext>
            </a:extLst>
          </p:cNvPr>
          <p:cNvSpPr>
            <a:spLocks noGrp="1"/>
          </p:cNvSpPr>
          <p:nvPr>
            <p:ph type="sldNum" sz="quarter" idx="12"/>
          </p:nvPr>
        </p:nvSpPr>
        <p:spPr/>
        <p:txBody>
          <a:bodyPr/>
          <a:lstStyle/>
          <a:p>
            <a:pPr>
              <a:defRPr/>
            </a:pPr>
            <a:fld id="{E78C9E75-97FD-45D9-8ED3-955348887BB1}" type="slidenum">
              <a:rPr lang="zh-TW" altLang="en-US" smtClean="0"/>
              <a:pPr>
                <a:defRPr/>
              </a:pPr>
              <a:t>34</a:t>
            </a:fld>
            <a:endParaRPr lang="zh-TW" altLang="en-US"/>
          </a:p>
        </p:txBody>
      </p:sp>
      <p:sp>
        <p:nvSpPr>
          <p:cNvPr id="5" name="Footer Placeholder 4">
            <a:extLst>
              <a:ext uri="{FF2B5EF4-FFF2-40B4-BE49-F238E27FC236}">
                <a16:creationId xmlns:a16="http://schemas.microsoft.com/office/drawing/2014/main" id="{47D1029D-DF43-8440-A5D5-8C0AA89257A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Title 1">
            <a:extLst>
              <a:ext uri="{FF2B5EF4-FFF2-40B4-BE49-F238E27FC236}">
                <a16:creationId xmlns:a16="http://schemas.microsoft.com/office/drawing/2014/main" id="{0CFA4C37-6E89-4349-BAC6-EBAD3F680900}"/>
              </a:ext>
            </a:extLst>
          </p:cNvPr>
          <p:cNvSpPr>
            <a:spLocks noGrp="1"/>
          </p:cNvSpPr>
          <p:nvPr>
            <p:ph type="title"/>
          </p:nvPr>
        </p:nvSpPr>
        <p:spPr>
          <a:xfrm>
            <a:off x="1991544" y="116633"/>
            <a:ext cx="8229600" cy="949995"/>
          </a:xfrm>
        </p:spPr>
        <p:txBody>
          <a:bodyPr/>
          <a:lstStyle/>
          <a:p>
            <a:r>
              <a:rPr lang="en-US" dirty="0">
                <a:solidFill>
                  <a:schemeClr val="accent1"/>
                </a:solidFill>
              </a:rPr>
              <a:t>Code management and DevOps</a:t>
            </a:r>
          </a:p>
        </p:txBody>
      </p:sp>
      <p:sp>
        <p:nvSpPr>
          <p:cNvPr id="8" name="Rounded Rectangle 7">
            <a:extLst>
              <a:ext uri="{FF2B5EF4-FFF2-40B4-BE49-F238E27FC236}">
                <a16:creationId xmlns:a16="http://schemas.microsoft.com/office/drawing/2014/main" id="{820C5958-35A4-4149-B1A7-D5CF3530283B}"/>
              </a:ext>
            </a:extLst>
          </p:cNvPr>
          <p:cNvSpPr>
            <a:spLocks noChangeArrowheads="1"/>
          </p:cNvSpPr>
          <p:nvPr/>
        </p:nvSpPr>
        <p:spPr bwMode="auto">
          <a:xfrm>
            <a:off x="2510488" y="1484784"/>
            <a:ext cx="6999664" cy="950146"/>
          </a:xfrm>
          <a:prstGeom prst="roundRect">
            <a:avLst>
              <a:gd name="adj" fmla="val 9613"/>
            </a:avLst>
          </a:prstGeom>
          <a:solidFill>
            <a:schemeClr val="accent6">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1350CDFE-3FBD-AB4F-AA15-C83899A94DBD}"/>
              </a:ext>
            </a:extLst>
          </p:cNvPr>
          <p:cNvSpPr>
            <a:spLocks noChangeArrowheads="1"/>
          </p:cNvSpPr>
          <p:nvPr/>
        </p:nvSpPr>
        <p:spPr bwMode="auto">
          <a:xfrm>
            <a:off x="2495600" y="2965681"/>
            <a:ext cx="6999664" cy="1975487"/>
          </a:xfrm>
          <a:prstGeom prst="roundRect">
            <a:avLst>
              <a:gd name="adj" fmla="val 9613"/>
            </a:avLst>
          </a:prstGeom>
          <a:solidFill>
            <a:schemeClr val="accent1">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8D34F5D5-8CF5-0045-9CE9-48A87540DDF9}"/>
              </a:ext>
            </a:extLst>
          </p:cNvPr>
          <p:cNvSpPr>
            <a:spLocks noChangeArrowheads="1"/>
          </p:cNvSpPr>
          <p:nvPr/>
        </p:nvSpPr>
        <p:spPr bwMode="auto">
          <a:xfrm>
            <a:off x="2495600" y="5524101"/>
            <a:ext cx="6999664" cy="995763"/>
          </a:xfrm>
          <a:prstGeom prst="roundRect">
            <a:avLst>
              <a:gd name="adj" fmla="val 9613"/>
            </a:avLst>
          </a:prstGeom>
          <a:solidFill>
            <a:schemeClr val="accent3">
              <a:lumMod val="20000"/>
              <a:lumOff val="80000"/>
              <a:alpha val="50196"/>
            </a:schemeClr>
          </a:solidFill>
          <a:ln w="28575">
            <a:solidFill>
              <a:schemeClr val="accent1">
                <a:lumMod val="75000"/>
              </a:schemeClr>
            </a:solidFill>
            <a:round/>
            <a:headEnd/>
            <a:tailEnd/>
          </a:ln>
          <a:effectLst/>
        </p:spPr>
        <p:txBody>
          <a:bodyPr wrap="none" lIns="0" tIns="0" rIns="0" bIns="0" anchor="ctr"/>
          <a:lstStyle/>
          <a:p>
            <a:pPr algn="ctr">
              <a:defRPr/>
            </a:pPr>
            <a:endParaRPr lang="en-US" sz="2800" b="1" dirty="0">
              <a:solidFill>
                <a:srgbClr val="FF0000"/>
              </a:solidFill>
              <a:latin typeface="Calibri" panose="020F0502020204030204" pitchFamily="34" charset="0"/>
              <a:cs typeface="Calibri" panose="020F0502020204030204" pitchFamily="34" charset="0"/>
            </a:endParaRPr>
          </a:p>
        </p:txBody>
      </p:sp>
      <p:cxnSp>
        <p:nvCxnSpPr>
          <p:cNvPr id="12" name="Straight Arrow Connector 11">
            <a:extLst>
              <a:ext uri="{FF2B5EF4-FFF2-40B4-BE49-F238E27FC236}">
                <a16:creationId xmlns:a16="http://schemas.microsoft.com/office/drawing/2014/main" id="{9706E5BF-3C48-8949-8FA6-2749A005EADD}"/>
              </a:ext>
            </a:extLst>
          </p:cNvPr>
          <p:cNvCxnSpPr>
            <a:cxnSpLocks/>
          </p:cNvCxnSpPr>
          <p:nvPr/>
        </p:nvCxnSpPr>
        <p:spPr>
          <a:xfrm>
            <a:off x="7968208" y="2434930"/>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397BD22D-3479-194B-9F8C-CE5913D1B553}"/>
              </a:ext>
            </a:extLst>
          </p:cNvPr>
          <p:cNvSpPr>
            <a:spLocks noChangeArrowheads="1"/>
          </p:cNvSpPr>
          <p:nvPr/>
        </p:nvSpPr>
        <p:spPr bwMode="auto">
          <a:xfrm>
            <a:off x="4385989" y="3447802"/>
            <a:ext cx="3203998" cy="875785"/>
          </a:xfrm>
          <a:prstGeom prst="roundRect">
            <a:avLst>
              <a:gd name="adj" fmla="val 12554"/>
            </a:avLst>
          </a:prstGeom>
          <a:solidFill>
            <a:schemeClr val="accent1">
              <a:lumMod val="60000"/>
              <a:lumOff val="40000"/>
              <a:alpha val="50196"/>
            </a:schemeClr>
          </a:solidFill>
          <a:ln w="28575">
            <a:solidFill>
              <a:schemeClr val="accent1">
                <a:lumMod val="75000"/>
              </a:schemeClr>
            </a:solidFill>
            <a:round/>
            <a:headEnd/>
            <a:tailEnd/>
          </a:ln>
          <a:effectLst/>
        </p:spPr>
        <p:txBody>
          <a:bodyPr wrap="none" lIns="0" tIns="0" rIns="0" bIns="0" anchor="ctr"/>
          <a:lstStyle/>
          <a:p>
            <a:pPr algn="ctr">
              <a:defRPr/>
            </a:pPr>
            <a:r>
              <a:rPr lang="en-US" sz="2400" b="1" dirty="0">
                <a:latin typeface="Calibri" panose="020F0502020204030204" pitchFamily="34" charset="0"/>
                <a:cs typeface="Calibri" panose="020F0502020204030204" pitchFamily="34" charset="0"/>
              </a:rPr>
              <a:t>Code </a:t>
            </a:r>
            <a:br>
              <a:rPr lang="en-US" sz="2400" b="1" dirty="0">
                <a:latin typeface="Calibri" panose="020F0502020204030204" pitchFamily="34" charset="0"/>
                <a:cs typeface="Calibri" panose="020F0502020204030204" pitchFamily="34" charset="0"/>
              </a:rPr>
            </a:br>
            <a:r>
              <a:rPr lang="en-US" sz="2400" b="1" dirty="0">
                <a:latin typeface="Calibri" panose="020F0502020204030204" pitchFamily="34" charset="0"/>
                <a:cs typeface="Calibri" panose="020F0502020204030204" pitchFamily="34" charset="0"/>
              </a:rPr>
              <a:t>repository</a:t>
            </a:r>
          </a:p>
        </p:txBody>
      </p:sp>
      <p:sp>
        <p:nvSpPr>
          <p:cNvPr id="14" name="TextBox 13">
            <a:extLst>
              <a:ext uri="{FF2B5EF4-FFF2-40B4-BE49-F238E27FC236}">
                <a16:creationId xmlns:a16="http://schemas.microsoft.com/office/drawing/2014/main" id="{E63A097E-03FC-A640-8137-77F58C693741}"/>
              </a:ext>
            </a:extLst>
          </p:cNvPr>
          <p:cNvSpPr txBox="1"/>
          <p:nvPr/>
        </p:nvSpPr>
        <p:spPr>
          <a:xfrm>
            <a:off x="4601987" y="1023120"/>
            <a:ext cx="2742226" cy="461665"/>
          </a:xfrm>
          <a:prstGeom prst="rect">
            <a:avLst/>
          </a:prstGeom>
          <a:noFill/>
        </p:spPr>
        <p:txBody>
          <a:bodyPr wrap="none" rtlCol="0">
            <a:spAutoFit/>
          </a:bodyPr>
          <a:lstStyle/>
          <a:p>
            <a:pPr algn="ctr"/>
            <a:r>
              <a:rPr lang="en-US" sz="2400" b="1" dirty="0">
                <a:solidFill>
                  <a:schemeClr val="accent2">
                    <a:lumMod val="50000"/>
                  </a:schemeClr>
                </a:solidFill>
                <a:latin typeface="Calibri" panose="020F0502020204030204" pitchFamily="34" charset="0"/>
                <a:cs typeface="Calibri" panose="020F0502020204030204" pitchFamily="34" charset="0"/>
              </a:rPr>
              <a:t>DevOps automation</a:t>
            </a:r>
          </a:p>
        </p:txBody>
      </p:sp>
      <p:sp>
        <p:nvSpPr>
          <p:cNvPr id="15" name="TextBox 14">
            <a:extLst>
              <a:ext uri="{FF2B5EF4-FFF2-40B4-BE49-F238E27FC236}">
                <a16:creationId xmlns:a16="http://schemas.microsoft.com/office/drawing/2014/main" id="{DC3FE0FF-D534-AA4B-976E-E85660DAF3F4}"/>
              </a:ext>
            </a:extLst>
          </p:cNvPr>
          <p:cNvSpPr txBox="1"/>
          <p:nvPr/>
        </p:nvSpPr>
        <p:spPr>
          <a:xfrm>
            <a:off x="4281857" y="2466819"/>
            <a:ext cx="3556551"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Code management system</a:t>
            </a:r>
          </a:p>
        </p:txBody>
      </p:sp>
      <p:sp>
        <p:nvSpPr>
          <p:cNvPr id="16" name="TextBox 15">
            <a:extLst>
              <a:ext uri="{FF2B5EF4-FFF2-40B4-BE49-F238E27FC236}">
                <a16:creationId xmlns:a16="http://schemas.microsoft.com/office/drawing/2014/main" id="{AE80C629-C95D-3D49-8699-93337FA3EC0F}"/>
              </a:ext>
            </a:extLst>
          </p:cNvPr>
          <p:cNvSpPr txBox="1"/>
          <p:nvPr/>
        </p:nvSpPr>
        <p:spPr>
          <a:xfrm>
            <a:off x="4460346" y="5039680"/>
            <a:ext cx="3025508" cy="461665"/>
          </a:xfrm>
          <a:prstGeom prst="rect">
            <a:avLst/>
          </a:prstGeom>
          <a:noFill/>
        </p:spPr>
        <p:txBody>
          <a:bodyPr wrap="none" rtlCol="0">
            <a:spAutoFit/>
          </a:bodyPr>
          <a:lstStyle/>
          <a:p>
            <a:pPr algn="ctr"/>
            <a:r>
              <a:rPr lang="en-US" sz="2400" b="1" dirty="0">
                <a:solidFill>
                  <a:schemeClr val="accent6">
                    <a:lumMod val="75000"/>
                  </a:schemeClr>
                </a:solidFill>
                <a:latin typeface="Calibri" panose="020F0502020204030204" pitchFamily="34" charset="0"/>
                <a:cs typeface="Calibri" panose="020F0502020204030204" pitchFamily="34" charset="0"/>
              </a:rPr>
              <a:t>DevOps measurement</a:t>
            </a:r>
          </a:p>
        </p:txBody>
      </p:sp>
      <p:cxnSp>
        <p:nvCxnSpPr>
          <p:cNvPr id="18" name="Straight Arrow Connector 17">
            <a:extLst>
              <a:ext uri="{FF2B5EF4-FFF2-40B4-BE49-F238E27FC236}">
                <a16:creationId xmlns:a16="http://schemas.microsoft.com/office/drawing/2014/main" id="{12AA05F5-38D0-A747-97E1-DE640653896E}"/>
              </a:ext>
            </a:extLst>
          </p:cNvPr>
          <p:cNvCxnSpPr>
            <a:cxnSpLocks/>
          </p:cNvCxnSpPr>
          <p:nvPr/>
        </p:nvCxnSpPr>
        <p:spPr>
          <a:xfrm>
            <a:off x="7968208" y="4941168"/>
            <a:ext cx="0" cy="53075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674606A-7A7D-684D-B819-4EE94140FFA0}"/>
              </a:ext>
            </a:extLst>
          </p:cNvPr>
          <p:cNvCxnSpPr>
            <a:cxnSpLocks/>
          </p:cNvCxnSpPr>
          <p:nvPr/>
        </p:nvCxnSpPr>
        <p:spPr>
          <a:xfrm flipV="1">
            <a:off x="4007768" y="2434930"/>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31A39D82-8535-2F4B-B164-F7BAE64EC1A6}"/>
              </a:ext>
            </a:extLst>
          </p:cNvPr>
          <p:cNvCxnSpPr>
            <a:cxnSpLocks/>
          </p:cNvCxnSpPr>
          <p:nvPr/>
        </p:nvCxnSpPr>
        <p:spPr>
          <a:xfrm flipV="1">
            <a:off x="4007768" y="4911114"/>
            <a:ext cx="0" cy="534110"/>
          </a:xfrm>
          <a:prstGeom prst="straightConnector1">
            <a:avLst/>
          </a:prstGeom>
          <a:ln w="101600">
            <a:solidFill>
              <a:schemeClr val="bg1">
                <a:lumMod val="50000"/>
              </a:schemeClr>
            </a:solidFill>
            <a:headEnd type="none"/>
            <a:tailEnd type="stealth"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857BD21B-783D-6F48-8AFA-FC2A1AEBEBE1}"/>
              </a:ext>
            </a:extLst>
          </p:cNvPr>
          <p:cNvSpPr>
            <a:spLocks noChangeArrowheads="1"/>
          </p:cNvSpPr>
          <p:nvPr/>
        </p:nvSpPr>
        <p:spPr bwMode="auto">
          <a:xfrm>
            <a:off x="2783633"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integration</a:t>
            </a:r>
          </a:p>
        </p:txBody>
      </p:sp>
      <p:sp>
        <p:nvSpPr>
          <p:cNvPr id="23" name="Rounded Rectangle 22">
            <a:extLst>
              <a:ext uri="{FF2B5EF4-FFF2-40B4-BE49-F238E27FC236}">
                <a16:creationId xmlns:a16="http://schemas.microsoft.com/office/drawing/2014/main" id="{5FD95943-F214-2C4B-8303-26941341BA4C}"/>
              </a:ext>
            </a:extLst>
          </p:cNvPr>
          <p:cNvSpPr>
            <a:spLocks noChangeArrowheads="1"/>
          </p:cNvSpPr>
          <p:nvPr/>
        </p:nvSpPr>
        <p:spPr bwMode="auto">
          <a:xfrm>
            <a:off x="4474900"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deployment</a:t>
            </a:r>
          </a:p>
        </p:txBody>
      </p:sp>
      <p:sp>
        <p:nvSpPr>
          <p:cNvPr id="24" name="Rounded Rectangle 23">
            <a:extLst>
              <a:ext uri="{FF2B5EF4-FFF2-40B4-BE49-F238E27FC236}">
                <a16:creationId xmlns:a16="http://schemas.microsoft.com/office/drawing/2014/main" id="{03092E3E-0E7E-BA4A-AF9F-B0E06BE4F40B}"/>
              </a:ext>
            </a:extLst>
          </p:cNvPr>
          <p:cNvSpPr>
            <a:spLocks noChangeArrowheads="1"/>
          </p:cNvSpPr>
          <p:nvPr/>
        </p:nvSpPr>
        <p:spPr bwMode="auto">
          <a:xfrm>
            <a:off x="6166167"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Continuous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delivery</a:t>
            </a:r>
          </a:p>
        </p:txBody>
      </p:sp>
      <p:sp>
        <p:nvSpPr>
          <p:cNvPr id="25" name="Rounded Rectangle 24">
            <a:extLst>
              <a:ext uri="{FF2B5EF4-FFF2-40B4-BE49-F238E27FC236}">
                <a16:creationId xmlns:a16="http://schemas.microsoft.com/office/drawing/2014/main" id="{3528A953-99FC-DA4E-A836-14BCBBE29730}"/>
              </a:ext>
            </a:extLst>
          </p:cNvPr>
          <p:cNvSpPr>
            <a:spLocks noChangeArrowheads="1"/>
          </p:cNvSpPr>
          <p:nvPr/>
        </p:nvSpPr>
        <p:spPr bwMode="auto">
          <a:xfrm>
            <a:off x="7857434" y="1645794"/>
            <a:ext cx="1511597" cy="633765"/>
          </a:xfrm>
          <a:prstGeom prst="roundRect">
            <a:avLst>
              <a:gd name="adj" fmla="val 12554"/>
            </a:avLst>
          </a:prstGeom>
          <a:solidFill>
            <a:srgbClr val="FFC00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b="1" dirty="0">
                <a:solidFill>
                  <a:srgbClr val="C00000"/>
                </a:solidFill>
                <a:latin typeface="Calibri" panose="020F0502020204030204" pitchFamily="34" charset="0"/>
                <a:cs typeface="Calibri" panose="020F0502020204030204" pitchFamily="34" charset="0"/>
              </a:rPr>
              <a:t>Infrastructure </a:t>
            </a:r>
            <a:br>
              <a:rPr lang="en-US" b="1" dirty="0">
                <a:solidFill>
                  <a:srgbClr val="C00000"/>
                </a:solidFill>
                <a:latin typeface="Calibri" panose="020F0502020204030204" pitchFamily="34" charset="0"/>
                <a:cs typeface="Calibri" panose="020F0502020204030204" pitchFamily="34" charset="0"/>
              </a:rPr>
            </a:br>
            <a:r>
              <a:rPr lang="en-US" b="1" dirty="0">
                <a:solidFill>
                  <a:srgbClr val="C00000"/>
                </a:solidFill>
                <a:latin typeface="Calibri" panose="020F0502020204030204" pitchFamily="34" charset="0"/>
                <a:cs typeface="Calibri" panose="020F0502020204030204" pitchFamily="34" charset="0"/>
              </a:rPr>
              <a:t>as code</a:t>
            </a:r>
          </a:p>
        </p:txBody>
      </p:sp>
      <p:sp>
        <p:nvSpPr>
          <p:cNvPr id="26" name="Rounded Rectangle 25">
            <a:extLst>
              <a:ext uri="{FF2B5EF4-FFF2-40B4-BE49-F238E27FC236}">
                <a16:creationId xmlns:a16="http://schemas.microsoft.com/office/drawing/2014/main" id="{1786B62D-E2BD-DB43-A1CF-D9AE96012FC7}"/>
              </a:ext>
            </a:extLst>
          </p:cNvPr>
          <p:cNvSpPr>
            <a:spLocks noChangeArrowheads="1"/>
          </p:cNvSpPr>
          <p:nvPr/>
        </p:nvSpPr>
        <p:spPr bwMode="auto">
          <a:xfrm>
            <a:off x="306215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collection</a:t>
            </a:r>
          </a:p>
        </p:txBody>
      </p:sp>
      <p:sp>
        <p:nvSpPr>
          <p:cNvPr id="27" name="Rounded Rectangle 26">
            <a:extLst>
              <a:ext uri="{FF2B5EF4-FFF2-40B4-BE49-F238E27FC236}">
                <a16:creationId xmlns:a16="http://schemas.microsoft.com/office/drawing/2014/main" id="{10AD0183-3A93-C44F-A3C5-6B198342CAE1}"/>
              </a:ext>
            </a:extLst>
          </p:cNvPr>
          <p:cNvSpPr>
            <a:spLocks noChangeArrowheads="1"/>
          </p:cNvSpPr>
          <p:nvPr/>
        </p:nvSpPr>
        <p:spPr bwMode="auto">
          <a:xfrm>
            <a:off x="522239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Data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analysis</a:t>
            </a:r>
          </a:p>
        </p:txBody>
      </p:sp>
      <p:sp>
        <p:nvSpPr>
          <p:cNvPr id="28" name="Rounded Rectangle 27">
            <a:extLst>
              <a:ext uri="{FF2B5EF4-FFF2-40B4-BE49-F238E27FC236}">
                <a16:creationId xmlns:a16="http://schemas.microsoft.com/office/drawing/2014/main" id="{9B28B3D0-69A9-F640-8A21-EAE5E6DF2E09}"/>
              </a:ext>
            </a:extLst>
          </p:cNvPr>
          <p:cNvSpPr>
            <a:spLocks noChangeArrowheads="1"/>
          </p:cNvSpPr>
          <p:nvPr/>
        </p:nvSpPr>
        <p:spPr bwMode="auto">
          <a:xfrm>
            <a:off x="7382630" y="5677550"/>
            <a:ext cx="1665699" cy="679130"/>
          </a:xfrm>
          <a:prstGeom prst="roundRect">
            <a:avLst>
              <a:gd name="adj" fmla="val 12554"/>
            </a:avLst>
          </a:prstGeom>
          <a:solidFill>
            <a:srgbClr val="92D050">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000" b="1" dirty="0">
                <a:latin typeface="Calibri" panose="020F0502020204030204" pitchFamily="34" charset="0"/>
                <a:cs typeface="Calibri" panose="020F0502020204030204" pitchFamily="34" charset="0"/>
              </a:rPr>
              <a:t>Report </a:t>
            </a:r>
            <a:br>
              <a:rPr lang="en-US" sz="2000" b="1" dirty="0">
                <a:latin typeface="Calibri" panose="020F0502020204030204" pitchFamily="34" charset="0"/>
                <a:cs typeface="Calibri" panose="020F0502020204030204" pitchFamily="34" charset="0"/>
              </a:rPr>
            </a:br>
            <a:r>
              <a:rPr lang="en-US" sz="2000" b="1" dirty="0">
                <a:latin typeface="Calibri" panose="020F0502020204030204" pitchFamily="34" charset="0"/>
                <a:cs typeface="Calibri" panose="020F0502020204030204" pitchFamily="34" charset="0"/>
              </a:rPr>
              <a:t>generation</a:t>
            </a:r>
          </a:p>
        </p:txBody>
      </p:sp>
      <p:sp>
        <p:nvSpPr>
          <p:cNvPr id="29" name="TextBox 28">
            <a:extLst>
              <a:ext uri="{FF2B5EF4-FFF2-40B4-BE49-F238E27FC236}">
                <a16:creationId xmlns:a16="http://schemas.microsoft.com/office/drawing/2014/main" id="{AAB94754-C05B-B547-9C76-26E1A67FC336}"/>
              </a:ext>
            </a:extLst>
          </p:cNvPr>
          <p:cNvSpPr txBox="1"/>
          <p:nvPr/>
        </p:nvSpPr>
        <p:spPr>
          <a:xfrm>
            <a:off x="2613312" y="3369381"/>
            <a:ext cx="1449819"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Recover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information</a:t>
            </a:r>
          </a:p>
        </p:txBody>
      </p:sp>
      <p:sp>
        <p:nvSpPr>
          <p:cNvPr id="30" name="TextBox 29">
            <a:extLst>
              <a:ext uri="{FF2B5EF4-FFF2-40B4-BE49-F238E27FC236}">
                <a16:creationId xmlns:a16="http://schemas.microsoft.com/office/drawing/2014/main" id="{B8ED03D9-6BA3-4543-AC9A-EEFBA6E71607}"/>
              </a:ext>
            </a:extLst>
          </p:cNvPr>
          <p:cNvSpPr txBox="1"/>
          <p:nvPr/>
        </p:nvSpPr>
        <p:spPr>
          <a:xfrm>
            <a:off x="7968208" y="3354704"/>
            <a:ext cx="1196546" cy="1015663"/>
          </a:xfrm>
          <a:prstGeom prst="rect">
            <a:avLst/>
          </a:prstGeom>
          <a:noFill/>
        </p:spPr>
        <p:txBody>
          <a:bodyPr wrap="none" rtlCol="0">
            <a:spAutoFit/>
          </a:bodyPr>
          <a:lstStyle/>
          <a:p>
            <a:pPr algn="ctr"/>
            <a:r>
              <a:rPr lang="en-US" sz="2000" b="1" dirty="0">
                <a:solidFill>
                  <a:schemeClr val="tx2"/>
                </a:solidFill>
                <a:latin typeface="Calibri" panose="020F0502020204030204" pitchFamily="34" charset="0"/>
                <a:cs typeface="Calibri" panose="020F0502020204030204" pitchFamily="34" charset="0"/>
              </a:rPr>
              <a:t>Save and </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retrieve</a:t>
            </a:r>
            <a:br>
              <a:rPr lang="en-US" sz="2000" b="1" dirty="0">
                <a:solidFill>
                  <a:schemeClr val="tx2"/>
                </a:solidFill>
                <a:latin typeface="Calibri" panose="020F0502020204030204" pitchFamily="34" charset="0"/>
                <a:cs typeface="Calibri" panose="020F0502020204030204" pitchFamily="34" charset="0"/>
              </a:rPr>
            </a:br>
            <a:r>
              <a:rPr lang="en-US" sz="2000" b="1" dirty="0">
                <a:solidFill>
                  <a:schemeClr val="tx2"/>
                </a:solidFill>
                <a:latin typeface="Calibri" panose="020F0502020204030204" pitchFamily="34" charset="0"/>
                <a:cs typeface="Calibri" panose="020F0502020204030204" pitchFamily="34" charset="0"/>
              </a:rPr>
              <a:t>versions</a:t>
            </a:r>
          </a:p>
        </p:txBody>
      </p:sp>
      <p:sp>
        <p:nvSpPr>
          <p:cNvPr id="31" name="TextBox 30">
            <a:extLst>
              <a:ext uri="{FF2B5EF4-FFF2-40B4-BE49-F238E27FC236}">
                <a16:creationId xmlns:a16="http://schemas.microsoft.com/office/drawing/2014/main" id="{67E6ED03-FBC0-BC4F-A645-D405F609FE34}"/>
              </a:ext>
            </a:extLst>
          </p:cNvPr>
          <p:cNvSpPr txBox="1"/>
          <p:nvPr/>
        </p:nvSpPr>
        <p:spPr>
          <a:xfrm>
            <a:off x="4232806" y="3008253"/>
            <a:ext cx="3506631"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Branching and merging</a:t>
            </a:r>
          </a:p>
        </p:txBody>
      </p:sp>
      <p:sp>
        <p:nvSpPr>
          <p:cNvPr id="32" name="TextBox 31">
            <a:extLst>
              <a:ext uri="{FF2B5EF4-FFF2-40B4-BE49-F238E27FC236}">
                <a16:creationId xmlns:a16="http://schemas.microsoft.com/office/drawing/2014/main" id="{72ED3E7B-44C3-C349-B9B7-D5B56902B2FB}"/>
              </a:ext>
            </a:extLst>
          </p:cNvPr>
          <p:cNvSpPr txBox="1"/>
          <p:nvPr/>
        </p:nvSpPr>
        <p:spPr>
          <a:xfrm>
            <a:off x="3338220" y="4437016"/>
            <a:ext cx="5050416" cy="400110"/>
          </a:xfrm>
          <a:prstGeom prst="rect">
            <a:avLst/>
          </a:prstGeom>
          <a:noFill/>
        </p:spPr>
        <p:txBody>
          <a:bodyPr wrap="square" rtlCol="0">
            <a:spAutoFit/>
          </a:bodyPr>
          <a:lstStyle/>
          <a:p>
            <a:pPr algn="ctr"/>
            <a:r>
              <a:rPr lang="en-US" sz="2000" b="1" dirty="0">
                <a:solidFill>
                  <a:schemeClr val="tx2"/>
                </a:solidFill>
                <a:latin typeface="Calibri" panose="020F0502020204030204" pitchFamily="34" charset="0"/>
                <a:cs typeface="Calibri" panose="020F0502020204030204" pitchFamily="34" charset="0"/>
              </a:rPr>
              <a:t>Transfer code to/from developer’s </a:t>
            </a:r>
            <a:r>
              <a:rPr lang="en-US" sz="2000" b="1" dirty="0" err="1">
                <a:solidFill>
                  <a:schemeClr val="tx2"/>
                </a:solidFill>
                <a:latin typeface="Calibri" panose="020F0502020204030204" pitchFamily="34" charset="0"/>
                <a:cs typeface="Calibri" panose="020F0502020204030204" pitchFamily="34" charset="0"/>
              </a:rPr>
              <a:t>filestore</a:t>
            </a:r>
            <a:endParaRPr lang="en-US" sz="20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52930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03301" y="201478"/>
            <a:ext cx="10156496" cy="6360766"/>
          </a:xfrm>
        </p:spPr>
        <p:txBody>
          <a:bodyPr>
            <a:normAutofit fontScale="90000"/>
          </a:bodyPr>
          <a:lstStyle/>
          <a:p>
            <a:r>
              <a:rPr lang="en-US" altLang="zh-TW" sz="10000" dirty="0">
                <a:solidFill>
                  <a:srgbClr val="C00000"/>
                </a:solidFill>
              </a:rPr>
              <a:t>Software Architecture: </a:t>
            </a:r>
            <a:br>
              <a:rPr lang="en-US" altLang="zh-TW" sz="12000" dirty="0">
                <a:solidFill>
                  <a:srgbClr val="C00000"/>
                </a:solidFill>
              </a:rPr>
            </a:br>
            <a:r>
              <a:rPr lang="en-US" altLang="zh-TW" sz="6000" dirty="0">
                <a:solidFill>
                  <a:srgbClr val="C00000"/>
                </a:solidFill>
              </a:rPr>
              <a:t>Architectural design, </a:t>
            </a:r>
            <a:br>
              <a:rPr lang="en-US" altLang="zh-TW" sz="6000" dirty="0">
                <a:solidFill>
                  <a:srgbClr val="C00000"/>
                </a:solidFill>
              </a:rPr>
            </a:br>
            <a:r>
              <a:rPr lang="en-US" altLang="zh-TW" sz="6000" dirty="0">
                <a:solidFill>
                  <a:srgbClr val="C00000"/>
                </a:solidFill>
              </a:rPr>
              <a:t>System decomposition, </a:t>
            </a:r>
            <a:br>
              <a:rPr lang="en-US" altLang="zh-TW" sz="6000" dirty="0">
                <a:solidFill>
                  <a:srgbClr val="C00000"/>
                </a:solidFill>
              </a:rPr>
            </a:br>
            <a:r>
              <a:rPr lang="en-US" altLang="zh-TW" sz="6000" dirty="0">
                <a:solidFill>
                  <a:srgbClr val="C00000"/>
                </a:solidFill>
              </a:rPr>
              <a:t>and </a:t>
            </a:r>
            <a:br>
              <a:rPr lang="en-US" altLang="zh-TW" sz="6000" dirty="0">
                <a:solidFill>
                  <a:srgbClr val="C00000"/>
                </a:solidFill>
              </a:rPr>
            </a:br>
            <a:r>
              <a:rPr lang="en-US" altLang="zh-TW" sz="6000" dirty="0">
                <a:solidFill>
                  <a:srgbClr val="C00000"/>
                </a:solidFill>
              </a:rPr>
              <a:t>Distribution architecture</a:t>
            </a:r>
            <a:endParaRPr lang="zh-TW" altLang="en-US" sz="6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35</a:t>
            </a:fld>
            <a:endParaRPr lang="zh-TW" altLang="en-US"/>
          </a:p>
        </p:txBody>
      </p:sp>
    </p:spTree>
    <p:extLst>
      <p:ext uri="{BB962C8B-B14F-4D97-AF65-F5344CB8AC3E}">
        <p14:creationId xmlns:p14="http://schemas.microsoft.com/office/powerpoint/2010/main" val="900280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a:xfrm>
            <a:off x="1991544" y="116633"/>
            <a:ext cx="8229600" cy="949995"/>
          </a:xfrm>
        </p:spPr>
        <p:txBody>
          <a:bodyPr/>
          <a:lstStyle/>
          <a:p>
            <a:r>
              <a:rPr lang="en-US" dirty="0">
                <a:solidFill>
                  <a:schemeClr val="accent1"/>
                </a:solidFill>
              </a:rPr>
              <a:t>Software architecture</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914400" y="1177871"/>
            <a:ext cx="10538847" cy="5341993"/>
          </a:xfrm>
        </p:spPr>
        <p:txBody>
          <a:bodyPr>
            <a:noAutofit/>
          </a:bodyPr>
          <a:lstStyle/>
          <a:p>
            <a:r>
              <a:rPr lang="en-US" dirty="0"/>
              <a:t>To create a </a:t>
            </a:r>
            <a:r>
              <a:rPr lang="en-US" dirty="0">
                <a:solidFill>
                  <a:schemeClr val="accent1"/>
                </a:solidFill>
              </a:rPr>
              <a:t>reliable, secure and efficient </a:t>
            </a:r>
            <a:r>
              <a:rPr lang="en-US" dirty="0"/>
              <a:t>product, you need to pay attention to </a:t>
            </a:r>
            <a:r>
              <a:rPr lang="en-US" dirty="0">
                <a:solidFill>
                  <a:srgbClr val="C00000"/>
                </a:solidFill>
              </a:rPr>
              <a:t>architectural design </a:t>
            </a:r>
            <a:r>
              <a:rPr lang="en-US" dirty="0"/>
              <a:t>which includes: </a:t>
            </a:r>
          </a:p>
          <a:p>
            <a:pPr lvl="1"/>
            <a:r>
              <a:rPr lang="en-US" sz="3200" dirty="0"/>
              <a:t>its </a:t>
            </a:r>
            <a:r>
              <a:rPr lang="en-US" sz="3200" dirty="0">
                <a:solidFill>
                  <a:srgbClr val="C00000"/>
                </a:solidFill>
              </a:rPr>
              <a:t>overall organization</a:t>
            </a:r>
            <a:r>
              <a:rPr lang="en-US" sz="3200" dirty="0"/>
              <a:t>, </a:t>
            </a:r>
          </a:p>
          <a:p>
            <a:pPr lvl="1"/>
            <a:r>
              <a:rPr lang="en-US" sz="3200" dirty="0"/>
              <a:t>how the software is </a:t>
            </a:r>
            <a:r>
              <a:rPr lang="en-US" sz="3200" dirty="0">
                <a:solidFill>
                  <a:srgbClr val="C00000"/>
                </a:solidFill>
              </a:rPr>
              <a:t>decomposed into components</a:t>
            </a:r>
            <a:r>
              <a:rPr lang="en-US" sz="3200" dirty="0"/>
              <a:t>, </a:t>
            </a:r>
          </a:p>
          <a:p>
            <a:pPr lvl="1"/>
            <a:r>
              <a:rPr lang="en-US" sz="3200" dirty="0"/>
              <a:t>the </a:t>
            </a:r>
            <a:r>
              <a:rPr lang="en-US" sz="3200" dirty="0">
                <a:solidFill>
                  <a:srgbClr val="C00000"/>
                </a:solidFill>
              </a:rPr>
              <a:t>server organization </a:t>
            </a:r>
          </a:p>
          <a:p>
            <a:pPr lvl="1"/>
            <a:r>
              <a:rPr lang="en-US" sz="3200" dirty="0"/>
              <a:t>the </a:t>
            </a:r>
            <a:r>
              <a:rPr lang="en-US" sz="3200" dirty="0">
                <a:solidFill>
                  <a:srgbClr val="C00000"/>
                </a:solidFill>
              </a:rPr>
              <a:t>technologies</a:t>
            </a:r>
            <a:r>
              <a:rPr lang="en-US" sz="3200" dirty="0"/>
              <a:t> that you use to build the software.</a:t>
            </a:r>
            <a:r>
              <a:rPr lang="zh-TW" altLang="en-US" sz="3200" dirty="0"/>
              <a:t> </a:t>
            </a:r>
            <a:r>
              <a:rPr lang="en-US" sz="3200" dirty="0"/>
              <a:t>The architecture of a software product affects its </a:t>
            </a:r>
            <a:r>
              <a:rPr lang="en-US" sz="3200" dirty="0">
                <a:solidFill>
                  <a:schemeClr val="accent1"/>
                </a:solidFill>
              </a:rPr>
              <a:t>performance, usability, security, reliability and maintainability</a:t>
            </a:r>
            <a:r>
              <a:rPr lang="en-US" sz="3200" dirty="0"/>
              <a:t>.</a:t>
            </a:r>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36</a:t>
            </a:fld>
            <a:endParaRPr lang="zh-TW" altLang="en-US"/>
          </a:p>
        </p:txBody>
      </p:sp>
      <p:sp>
        <p:nvSpPr>
          <p:cNvPr id="6" name="Footer Placeholder 4">
            <a:extLst>
              <a:ext uri="{FF2B5EF4-FFF2-40B4-BE49-F238E27FC236}">
                <a16:creationId xmlns:a16="http://schemas.microsoft.com/office/drawing/2014/main" id="{385BDC13-5700-6C4C-939F-6B954C33F3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8322112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9189E-BDBA-6440-BD04-2BF3C2039AE9}"/>
              </a:ext>
            </a:extLst>
          </p:cNvPr>
          <p:cNvSpPr>
            <a:spLocks noGrp="1"/>
          </p:cNvSpPr>
          <p:nvPr>
            <p:ph type="title"/>
          </p:nvPr>
        </p:nvSpPr>
        <p:spPr/>
        <p:txBody>
          <a:bodyPr/>
          <a:lstStyle/>
          <a:p>
            <a:r>
              <a:rPr lang="en-US" dirty="0">
                <a:solidFill>
                  <a:schemeClr val="accent1"/>
                </a:solidFill>
              </a:rPr>
              <a:t>Software architecture</a:t>
            </a:r>
          </a:p>
        </p:txBody>
      </p:sp>
      <p:sp>
        <p:nvSpPr>
          <p:cNvPr id="3" name="Content Placeholder 2">
            <a:extLst>
              <a:ext uri="{FF2B5EF4-FFF2-40B4-BE49-F238E27FC236}">
                <a16:creationId xmlns:a16="http://schemas.microsoft.com/office/drawing/2014/main" id="{D6F002ED-851F-674D-9826-C2F03E83B9B2}"/>
              </a:ext>
            </a:extLst>
          </p:cNvPr>
          <p:cNvSpPr>
            <a:spLocks noGrp="1"/>
          </p:cNvSpPr>
          <p:nvPr>
            <p:ph idx="1"/>
          </p:nvPr>
        </p:nvSpPr>
        <p:spPr>
          <a:xfrm>
            <a:off x="697424" y="1522659"/>
            <a:ext cx="10848813" cy="4732173"/>
          </a:xfrm>
        </p:spPr>
        <p:txBody>
          <a:bodyPr>
            <a:normAutofit/>
          </a:bodyPr>
          <a:lstStyle/>
          <a:p>
            <a:r>
              <a:rPr lang="en-US" sz="4000" dirty="0"/>
              <a:t>There are many different interpretations of the term ‘</a:t>
            </a:r>
            <a:r>
              <a:rPr lang="en-US" sz="4000" dirty="0">
                <a:solidFill>
                  <a:srgbClr val="C00000"/>
                </a:solidFill>
              </a:rPr>
              <a:t>software architecture</a:t>
            </a:r>
            <a:r>
              <a:rPr lang="en-US" sz="4000" dirty="0"/>
              <a:t>’. </a:t>
            </a:r>
          </a:p>
          <a:p>
            <a:pPr lvl="1"/>
            <a:r>
              <a:rPr lang="en-US" sz="4000" dirty="0"/>
              <a:t>Some focus on ‘</a:t>
            </a:r>
            <a:r>
              <a:rPr lang="en-US" sz="4000" dirty="0">
                <a:solidFill>
                  <a:srgbClr val="C00000"/>
                </a:solidFill>
              </a:rPr>
              <a:t>architecture</a:t>
            </a:r>
            <a:r>
              <a:rPr lang="en-US" sz="4000" dirty="0"/>
              <a:t>’ as a </a:t>
            </a:r>
            <a:r>
              <a:rPr lang="en-US" sz="4000" dirty="0">
                <a:solidFill>
                  <a:srgbClr val="C00000"/>
                </a:solidFill>
              </a:rPr>
              <a:t>noun</a:t>
            </a:r>
            <a:r>
              <a:rPr lang="en-US" sz="4000" dirty="0"/>
              <a:t> </a:t>
            </a:r>
            <a:br>
              <a:rPr lang="en-US" sz="4000" dirty="0"/>
            </a:br>
            <a:r>
              <a:rPr lang="en-US" sz="4000" dirty="0"/>
              <a:t>- the </a:t>
            </a:r>
            <a:r>
              <a:rPr lang="en-US" sz="4000" dirty="0">
                <a:solidFill>
                  <a:srgbClr val="FF0000"/>
                </a:solidFill>
              </a:rPr>
              <a:t>structure of a system </a:t>
            </a:r>
            <a:br>
              <a:rPr lang="en-US" sz="4000" dirty="0"/>
            </a:br>
            <a:r>
              <a:rPr lang="en-US" sz="4000" dirty="0"/>
              <a:t>and others consider ‘</a:t>
            </a:r>
            <a:r>
              <a:rPr lang="en-US" sz="4000" dirty="0">
                <a:solidFill>
                  <a:srgbClr val="C00000"/>
                </a:solidFill>
              </a:rPr>
              <a:t>architecture</a:t>
            </a:r>
            <a:r>
              <a:rPr lang="en-US" sz="4000" dirty="0"/>
              <a:t>’ to be a </a:t>
            </a:r>
            <a:r>
              <a:rPr lang="en-US" sz="4000" dirty="0">
                <a:solidFill>
                  <a:srgbClr val="C00000"/>
                </a:solidFill>
              </a:rPr>
              <a:t>verb</a:t>
            </a:r>
            <a:r>
              <a:rPr lang="en-US" sz="4000" dirty="0"/>
              <a:t> </a:t>
            </a:r>
            <a:br>
              <a:rPr lang="en-US" sz="4000" dirty="0"/>
            </a:br>
            <a:r>
              <a:rPr lang="en-US" sz="4000" dirty="0"/>
              <a:t>- the </a:t>
            </a:r>
            <a:r>
              <a:rPr lang="en-US" sz="4000" dirty="0">
                <a:solidFill>
                  <a:srgbClr val="FF0000"/>
                </a:solidFill>
              </a:rPr>
              <a:t>process of defining these structures</a:t>
            </a:r>
            <a:r>
              <a:rPr lang="en-US" sz="4000" dirty="0"/>
              <a:t>.</a:t>
            </a:r>
          </a:p>
          <a:p>
            <a:endParaRPr lang="en-US" sz="4000" dirty="0"/>
          </a:p>
        </p:txBody>
      </p:sp>
      <p:sp>
        <p:nvSpPr>
          <p:cNvPr id="4" name="Slide Number Placeholder 3">
            <a:extLst>
              <a:ext uri="{FF2B5EF4-FFF2-40B4-BE49-F238E27FC236}">
                <a16:creationId xmlns:a16="http://schemas.microsoft.com/office/drawing/2014/main" id="{1BD0C5A5-7C27-294A-A870-205F8B8DA75B}"/>
              </a:ext>
            </a:extLst>
          </p:cNvPr>
          <p:cNvSpPr>
            <a:spLocks noGrp="1"/>
          </p:cNvSpPr>
          <p:nvPr>
            <p:ph type="sldNum" sz="quarter" idx="12"/>
          </p:nvPr>
        </p:nvSpPr>
        <p:spPr/>
        <p:txBody>
          <a:bodyPr/>
          <a:lstStyle/>
          <a:p>
            <a:pPr>
              <a:defRPr/>
            </a:pPr>
            <a:fld id="{E78C9E75-97FD-45D9-8ED3-955348887BB1}" type="slidenum">
              <a:rPr lang="zh-TW" altLang="en-US" smtClean="0"/>
              <a:pPr>
                <a:defRPr/>
              </a:pPr>
              <a:t>37</a:t>
            </a:fld>
            <a:endParaRPr lang="zh-TW" altLang="en-US"/>
          </a:p>
        </p:txBody>
      </p:sp>
      <p:sp>
        <p:nvSpPr>
          <p:cNvPr id="5" name="Footer Placeholder 4">
            <a:extLst>
              <a:ext uri="{FF2B5EF4-FFF2-40B4-BE49-F238E27FC236}">
                <a16:creationId xmlns:a16="http://schemas.microsoft.com/office/drawing/2014/main" id="{5F4CD06E-14BD-0847-8C23-38277EE53C34}"/>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160992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07C28-523F-294D-8ADF-9BED76293AEB}"/>
              </a:ext>
            </a:extLst>
          </p:cNvPr>
          <p:cNvSpPr>
            <a:spLocks noGrp="1"/>
          </p:cNvSpPr>
          <p:nvPr>
            <p:ph type="title"/>
          </p:nvPr>
        </p:nvSpPr>
        <p:spPr/>
        <p:txBody>
          <a:bodyPr>
            <a:normAutofit fontScale="90000"/>
          </a:bodyPr>
          <a:lstStyle/>
          <a:p>
            <a:r>
              <a:rPr lang="en-US" dirty="0">
                <a:solidFill>
                  <a:schemeClr val="accent1"/>
                </a:solidFill>
              </a:rPr>
              <a:t>The IEEE definition of </a:t>
            </a:r>
            <a:br>
              <a:rPr lang="en-US" dirty="0">
                <a:solidFill>
                  <a:schemeClr val="accent1"/>
                </a:solidFill>
              </a:rPr>
            </a:br>
            <a:r>
              <a:rPr lang="en-US" dirty="0">
                <a:solidFill>
                  <a:schemeClr val="accent1"/>
                </a:solidFill>
              </a:rPr>
              <a:t>software architecture</a:t>
            </a:r>
          </a:p>
        </p:txBody>
      </p:sp>
      <p:sp>
        <p:nvSpPr>
          <p:cNvPr id="3" name="Content Placeholder 2">
            <a:extLst>
              <a:ext uri="{FF2B5EF4-FFF2-40B4-BE49-F238E27FC236}">
                <a16:creationId xmlns:a16="http://schemas.microsoft.com/office/drawing/2014/main" id="{FEF260A4-6F6D-6E4E-AA8C-835DE90307D4}"/>
              </a:ext>
            </a:extLst>
          </p:cNvPr>
          <p:cNvSpPr>
            <a:spLocks noGrp="1"/>
          </p:cNvSpPr>
          <p:nvPr>
            <p:ph idx="1"/>
          </p:nvPr>
        </p:nvSpPr>
        <p:spPr>
          <a:xfrm>
            <a:off x="1038386" y="1600201"/>
            <a:ext cx="10259878" cy="4525963"/>
          </a:xfrm>
        </p:spPr>
        <p:txBody>
          <a:bodyPr>
            <a:normAutofit/>
          </a:bodyPr>
          <a:lstStyle/>
          <a:p>
            <a:r>
              <a:rPr lang="en-US" sz="3600" b="1" dirty="0">
                <a:solidFill>
                  <a:srgbClr val="C00000"/>
                </a:solidFill>
              </a:rPr>
              <a:t>Architecture</a:t>
            </a:r>
            <a:r>
              <a:rPr lang="en-US" sz="3600" dirty="0"/>
              <a:t> is the </a:t>
            </a:r>
            <a:br>
              <a:rPr lang="en-US" sz="3600" dirty="0"/>
            </a:br>
            <a:r>
              <a:rPr lang="en-US" sz="3600" dirty="0">
                <a:solidFill>
                  <a:schemeClr val="accent1"/>
                </a:solidFill>
              </a:rPr>
              <a:t>fundamental organization of a software system</a:t>
            </a:r>
            <a:r>
              <a:rPr lang="en-US" sz="3600" dirty="0"/>
              <a:t> </a:t>
            </a:r>
            <a:br>
              <a:rPr lang="en-US" sz="3600" dirty="0"/>
            </a:br>
            <a:r>
              <a:rPr lang="en-US" sz="3600" dirty="0"/>
              <a:t>embodied in its </a:t>
            </a:r>
            <a:r>
              <a:rPr lang="en-US" sz="3600" dirty="0">
                <a:solidFill>
                  <a:srgbClr val="FF0000"/>
                </a:solidFill>
              </a:rPr>
              <a:t>components</a:t>
            </a:r>
            <a:r>
              <a:rPr lang="en-US" sz="3600" dirty="0"/>
              <a:t>, their </a:t>
            </a:r>
            <a:r>
              <a:rPr lang="en-US" sz="3600" dirty="0">
                <a:solidFill>
                  <a:srgbClr val="FF0000"/>
                </a:solidFill>
              </a:rPr>
              <a:t>relationships</a:t>
            </a:r>
            <a:r>
              <a:rPr lang="en-US" sz="3600" dirty="0"/>
              <a:t> to each other and </a:t>
            </a:r>
            <a:br>
              <a:rPr lang="en-US" sz="3600" dirty="0"/>
            </a:br>
            <a:r>
              <a:rPr lang="en-US" sz="3600" dirty="0"/>
              <a:t>to the </a:t>
            </a:r>
            <a:r>
              <a:rPr lang="en-US" sz="3600" dirty="0">
                <a:solidFill>
                  <a:srgbClr val="FF0000"/>
                </a:solidFill>
              </a:rPr>
              <a:t>environment</a:t>
            </a:r>
            <a:r>
              <a:rPr lang="en-US" sz="3600" dirty="0"/>
              <a:t>, and </a:t>
            </a:r>
            <a:br>
              <a:rPr lang="en-US" sz="3600" dirty="0"/>
            </a:br>
            <a:r>
              <a:rPr lang="en-US" sz="3600" dirty="0"/>
              <a:t>the </a:t>
            </a:r>
            <a:r>
              <a:rPr lang="en-US" sz="3600" dirty="0">
                <a:solidFill>
                  <a:schemeClr val="accent1"/>
                </a:solidFill>
              </a:rPr>
              <a:t>principles guiding</a:t>
            </a:r>
            <a:r>
              <a:rPr lang="en-US" sz="3600" dirty="0"/>
              <a:t> its </a:t>
            </a:r>
            <a:r>
              <a:rPr lang="en-US" sz="3600" dirty="0">
                <a:solidFill>
                  <a:schemeClr val="accent1"/>
                </a:solidFill>
              </a:rPr>
              <a:t>design</a:t>
            </a:r>
            <a:r>
              <a:rPr lang="en-US" sz="3600" dirty="0"/>
              <a:t> and </a:t>
            </a:r>
            <a:r>
              <a:rPr lang="en-US" sz="3600" dirty="0">
                <a:solidFill>
                  <a:schemeClr val="accent1"/>
                </a:solidFill>
              </a:rPr>
              <a:t>evolution</a:t>
            </a:r>
            <a:r>
              <a:rPr lang="en-US" sz="3600" dirty="0"/>
              <a:t>.</a:t>
            </a:r>
          </a:p>
          <a:p>
            <a:endParaRPr lang="en-US" sz="3600" dirty="0"/>
          </a:p>
        </p:txBody>
      </p:sp>
      <p:sp>
        <p:nvSpPr>
          <p:cNvPr id="4" name="Slide Number Placeholder 3">
            <a:extLst>
              <a:ext uri="{FF2B5EF4-FFF2-40B4-BE49-F238E27FC236}">
                <a16:creationId xmlns:a16="http://schemas.microsoft.com/office/drawing/2014/main" id="{5978565D-2D48-0444-BDA6-B0AC7395F75C}"/>
              </a:ext>
            </a:extLst>
          </p:cNvPr>
          <p:cNvSpPr>
            <a:spLocks noGrp="1"/>
          </p:cNvSpPr>
          <p:nvPr>
            <p:ph type="sldNum" sz="quarter" idx="12"/>
          </p:nvPr>
        </p:nvSpPr>
        <p:spPr/>
        <p:txBody>
          <a:bodyPr/>
          <a:lstStyle/>
          <a:p>
            <a:pPr>
              <a:defRPr/>
            </a:pPr>
            <a:fld id="{E78C9E75-97FD-45D9-8ED3-955348887BB1}" type="slidenum">
              <a:rPr lang="zh-TW" altLang="en-US" smtClean="0"/>
              <a:pPr>
                <a:defRPr/>
              </a:pPr>
              <a:t>38</a:t>
            </a:fld>
            <a:endParaRPr lang="zh-TW" altLang="en-US"/>
          </a:p>
        </p:txBody>
      </p:sp>
      <p:sp>
        <p:nvSpPr>
          <p:cNvPr id="5" name="Footer Placeholder 4">
            <a:extLst>
              <a:ext uri="{FF2B5EF4-FFF2-40B4-BE49-F238E27FC236}">
                <a16:creationId xmlns:a16="http://schemas.microsoft.com/office/drawing/2014/main" id="{02D72D53-A80F-0846-9F56-7C1385F8DC8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7642036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2AFAB-58C5-E44D-B042-4DE037FD6BC0}"/>
              </a:ext>
            </a:extLst>
          </p:cNvPr>
          <p:cNvSpPr>
            <a:spLocks noGrp="1"/>
          </p:cNvSpPr>
          <p:nvPr>
            <p:ph type="title"/>
          </p:nvPr>
        </p:nvSpPr>
        <p:spPr>
          <a:xfrm>
            <a:off x="1981200" y="116632"/>
            <a:ext cx="8229600" cy="1301006"/>
          </a:xfrm>
        </p:spPr>
        <p:txBody>
          <a:bodyPr>
            <a:normAutofit fontScale="90000"/>
          </a:bodyPr>
          <a:lstStyle/>
          <a:p>
            <a:r>
              <a:rPr lang="en-US" dirty="0">
                <a:solidFill>
                  <a:schemeClr val="accent1"/>
                </a:solidFill>
              </a:rPr>
              <a:t>Software architecture and components</a:t>
            </a:r>
          </a:p>
        </p:txBody>
      </p:sp>
      <p:sp>
        <p:nvSpPr>
          <p:cNvPr id="3" name="Content Placeholder 2">
            <a:extLst>
              <a:ext uri="{FF2B5EF4-FFF2-40B4-BE49-F238E27FC236}">
                <a16:creationId xmlns:a16="http://schemas.microsoft.com/office/drawing/2014/main" id="{4C3D66EC-A83D-0E4C-A9CC-945F5EA0E841}"/>
              </a:ext>
            </a:extLst>
          </p:cNvPr>
          <p:cNvSpPr>
            <a:spLocks noGrp="1"/>
          </p:cNvSpPr>
          <p:nvPr>
            <p:ph idx="1"/>
          </p:nvPr>
        </p:nvSpPr>
        <p:spPr>
          <a:xfrm>
            <a:off x="805912" y="1495426"/>
            <a:ext cx="10569844" cy="5075237"/>
          </a:xfrm>
        </p:spPr>
        <p:txBody>
          <a:bodyPr>
            <a:noAutofit/>
          </a:bodyPr>
          <a:lstStyle/>
          <a:p>
            <a:r>
              <a:rPr lang="en-US" sz="3000" dirty="0"/>
              <a:t>A </a:t>
            </a:r>
            <a:r>
              <a:rPr lang="en-US" sz="3000" dirty="0">
                <a:solidFill>
                  <a:srgbClr val="C00000"/>
                </a:solidFill>
              </a:rPr>
              <a:t>component</a:t>
            </a:r>
            <a:r>
              <a:rPr lang="en-US" sz="3000" dirty="0"/>
              <a:t> is an element that implements a coherent set of functionality or features. </a:t>
            </a:r>
          </a:p>
          <a:p>
            <a:r>
              <a:rPr lang="en-US" sz="3000" dirty="0">
                <a:solidFill>
                  <a:srgbClr val="C00000"/>
                </a:solidFill>
              </a:rPr>
              <a:t>Software component </a:t>
            </a:r>
            <a:r>
              <a:rPr lang="en-US" sz="3000" dirty="0"/>
              <a:t>can be considered as </a:t>
            </a:r>
            <a:r>
              <a:rPr lang="en-US" sz="3000" dirty="0">
                <a:solidFill>
                  <a:schemeClr val="accent1"/>
                </a:solidFill>
              </a:rPr>
              <a:t>a collection of one or more services</a:t>
            </a:r>
            <a:r>
              <a:rPr lang="en-US" sz="3000" dirty="0"/>
              <a:t> that may be used by other components.</a:t>
            </a:r>
          </a:p>
          <a:p>
            <a:r>
              <a:rPr lang="en-US" sz="3000" dirty="0"/>
              <a:t>When </a:t>
            </a:r>
            <a:r>
              <a:rPr lang="en-US" sz="3000" dirty="0">
                <a:solidFill>
                  <a:srgbClr val="C00000"/>
                </a:solidFill>
              </a:rPr>
              <a:t>designing software architecture</a:t>
            </a:r>
            <a:r>
              <a:rPr lang="en-US" sz="3000" dirty="0"/>
              <a:t>, </a:t>
            </a:r>
            <a:r>
              <a:rPr lang="en-US" sz="3000" dirty="0">
                <a:solidFill>
                  <a:schemeClr val="accent1"/>
                </a:solidFill>
              </a:rPr>
              <a:t>you don’t have to decide how an architectural element or component is to be implemented</a:t>
            </a:r>
            <a:r>
              <a:rPr lang="en-US" sz="3000" dirty="0"/>
              <a:t>.  </a:t>
            </a:r>
          </a:p>
          <a:p>
            <a:r>
              <a:rPr lang="en-US" sz="3000" dirty="0"/>
              <a:t>Rather, you </a:t>
            </a:r>
            <a:r>
              <a:rPr lang="en-US" sz="3000" dirty="0">
                <a:solidFill>
                  <a:srgbClr val="C00000"/>
                </a:solidFill>
              </a:rPr>
              <a:t>design the component interface </a:t>
            </a:r>
            <a:r>
              <a:rPr lang="en-US" sz="3000" dirty="0"/>
              <a:t>and leave the implementation of that interface to a later stage of the development process.</a:t>
            </a:r>
          </a:p>
          <a:p>
            <a:endParaRPr lang="en-US" sz="3000" dirty="0"/>
          </a:p>
          <a:p>
            <a:endParaRPr lang="en-US" sz="3000" dirty="0"/>
          </a:p>
        </p:txBody>
      </p:sp>
      <p:sp>
        <p:nvSpPr>
          <p:cNvPr id="4" name="Slide Number Placeholder 3">
            <a:extLst>
              <a:ext uri="{FF2B5EF4-FFF2-40B4-BE49-F238E27FC236}">
                <a16:creationId xmlns:a16="http://schemas.microsoft.com/office/drawing/2014/main" id="{D5A7E1AE-5B23-A043-AD87-2145D2C63030}"/>
              </a:ext>
            </a:extLst>
          </p:cNvPr>
          <p:cNvSpPr>
            <a:spLocks noGrp="1"/>
          </p:cNvSpPr>
          <p:nvPr>
            <p:ph type="sldNum" sz="quarter" idx="12"/>
          </p:nvPr>
        </p:nvSpPr>
        <p:spPr/>
        <p:txBody>
          <a:bodyPr/>
          <a:lstStyle/>
          <a:p>
            <a:pPr>
              <a:defRPr/>
            </a:pPr>
            <a:fld id="{E78C9E75-97FD-45D9-8ED3-955348887BB1}" type="slidenum">
              <a:rPr lang="zh-TW" altLang="en-US" smtClean="0"/>
              <a:pPr>
                <a:defRPr/>
              </a:pPr>
              <a:t>39</a:t>
            </a:fld>
            <a:endParaRPr lang="zh-TW" altLang="en-US"/>
          </a:p>
        </p:txBody>
      </p:sp>
      <p:sp>
        <p:nvSpPr>
          <p:cNvPr id="5" name="Footer Placeholder 4">
            <a:extLst>
              <a:ext uri="{FF2B5EF4-FFF2-40B4-BE49-F238E27FC236}">
                <a16:creationId xmlns:a16="http://schemas.microsoft.com/office/drawing/2014/main" id="{FD296414-42AE-564C-BEA0-249F217444F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469592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A260-D82C-834A-A2BC-FCBAD5A4CC28}"/>
              </a:ext>
            </a:extLst>
          </p:cNvPr>
          <p:cNvSpPr>
            <a:spLocks noGrp="1"/>
          </p:cNvSpPr>
          <p:nvPr>
            <p:ph type="title"/>
          </p:nvPr>
        </p:nvSpPr>
        <p:spPr>
          <a:xfrm>
            <a:off x="534389" y="107394"/>
            <a:ext cx="11222181" cy="903987"/>
          </a:xfrm>
        </p:spPr>
        <p:txBody>
          <a:bodyPr>
            <a:normAutofit/>
          </a:bodyPr>
          <a:lstStyle/>
          <a:p>
            <a:r>
              <a:rPr lang="en-US" dirty="0"/>
              <a:t>Syllabus</a:t>
            </a:r>
          </a:p>
        </p:txBody>
      </p:sp>
      <p:sp>
        <p:nvSpPr>
          <p:cNvPr id="3" name="Content Placeholder 2">
            <a:extLst>
              <a:ext uri="{FF2B5EF4-FFF2-40B4-BE49-F238E27FC236}">
                <a16:creationId xmlns:a16="http://schemas.microsoft.com/office/drawing/2014/main" id="{365F60FD-04E7-6242-8CFB-A2F0A9F585AB}"/>
              </a:ext>
            </a:extLst>
          </p:cNvPr>
          <p:cNvSpPr>
            <a:spLocks noGrp="1"/>
          </p:cNvSpPr>
          <p:nvPr>
            <p:ph idx="1"/>
          </p:nvPr>
        </p:nvSpPr>
        <p:spPr>
          <a:xfrm>
            <a:off x="534389" y="1039092"/>
            <a:ext cx="11222181" cy="5683804"/>
          </a:xfrm>
        </p:spPr>
        <p:txBody>
          <a:bodyPr>
            <a:noAutofit/>
          </a:bodyPr>
          <a:lstStyle/>
          <a:p>
            <a:pPr marL="0" indent="0">
              <a:spcAft>
                <a:spcPts val="1200"/>
              </a:spcAft>
              <a:buNone/>
            </a:pPr>
            <a:r>
              <a:rPr lang="en-US" altLang="zh-TW" sz="2800" dirty="0"/>
              <a:t>Week    Date    Subject/Topics</a:t>
            </a:r>
          </a:p>
          <a:p>
            <a:pPr marL="0" indent="0">
              <a:buNone/>
            </a:pPr>
            <a:r>
              <a:rPr lang="en-US" sz="2800" dirty="0">
                <a:solidFill>
                  <a:srgbClr val="7030A0"/>
                </a:solidFill>
              </a:rPr>
              <a:t>13   2022/05/18   Case Study on Software Engineering II</a:t>
            </a:r>
          </a:p>
          <a:p>
            <a:pPr marL="0" indent="0">
              <a:buNone/>
            </a:pPr>
            <a:r>
              <a:rPr lang="en-US" sz="2800" dirty="0"/>
              <a:t>14   2022/05/25   Security and Privacy; Reliable Programming; </a:t>
            </a:r>
            <a:br>
              <a:rPr lang="en-US" sz="2800" dirty="0"/>
            </a:br>
            <a:r>
              <a:rPr lang="en-US" sz="2800" dirty="0"/>
              <a:t>                                Testing: Test-driven development, and Code reviews; </a:t>
            </a:r>
            <a:br>
              <a:rPr lang="en-US" sz="2800" dirty="0"/>
            </a:br>
            <a:r>
              <a:rPr lang="en-US" sz="2800" dirty="0"/>
              <a:t>                                DevOps and Code Management: DevOps automation</a:t>
            </a:r>
          </a:p>
          <a:p>
            <a:pPr marL="0" indent="0">
              <a:buNone/>
            </a:pPr>
            <a:r>
              <a:rPr lang="en-US" sz="2800" dirty="0">
                <a:solidFill>
                  <a:schemeClr val="accent2"/>
                </a:solidFill>
              </a:rPr>
              <a:t>15   2022/06/01   Final Project Report I</a:t>
            </a:r>
          </a:p>
          <a:p>
            <a:pPr marL="0" indent="0">
              <a:buNone/>
            </a:pPr>
            <a:r>
              <a:rPr lang="en-US" sz="2800" dirty="0">
                <a:solidFill>
                  <a:schemeClr val="accent2"/>
                </a:solidFill>
              </a:rPr>
              <a:t>16   2022/06/08   Final Project Report II</a:t>
            </a:r>
          </a:p>
          <a:p>
            <a:pPr marL="0" indent="0">
              <a:buNone/>
            </a:pPr>
            <a:r>
              <a:rPr lang="en-US" sz="2800" b="0" dirty="0"/>
              <a:t>17   2022/06/15   Self-learning</a:t>
            </a:r>
          </a:p>
          <a:p>
            <a:pPr marL="0" indent="0">
              <a:buNone/>
            </a:pPr>
            <a:r>
              <a:rPr lang="en-US" sz="2800" b="0" dirty="0"/>
              <a:t>18   2022/06/22   Self-learning</a:t>
            </a:r>
            <a:endParaRPr lang="en-US" b="0" dirty="0"/>
          </a:p>
        </p:txBody>
      </p:sp>
      <p:sp>
        <p:nvSpPr>
          <p:cNvPr id="4" name="Slide Number Placeholder 3">
            <a:extLst>
              <a:ext uri="{FF2B5EF4-FFF2-40B4-BE49-F238E27FC236}">
                <a16:creationId xmlns:a16="http://schemas.microsoft.com/office/drawing/2014/main" id="{7C70E0B2-0864-5F44-9C79-2EC8070A3978}"/>
              </a:ext>
            </a:extLst>
          </p:cNvPr>
          <p:cNvSpPr>
            <a:spLocks noGrp="1"/>
          </p:cNvSpPr>
          <p:nvPr>
            <p:ph type="sldNum" sz="quarter" idx="12"/>
          </p:nvPr>
        </p:nvSpPr>
        <p:spPr/>
        <p:txBody>
          <a:bodyPr/>
          <a:lstStyle/>
          <a:p>
            <a:fld id="{5D6FF71F-CF6A-4C46-8F9B-61D49EEA70E3}" type="slidenum">
              <a:rPr lang="en-US" smtClean="0"/>
              <a:t>4</a:t>
            </a:fld>
            <a:endParaRPr lang="en-US"/>
          </a:p>
        </p:txBody>
      </p:sp>
      <p:pic>
        <p:nvPicPr>
          <p:cNvPr id="7" name="Picture 6">
            <a:extLst>
              <a:ext uri="{FF2B5EF4-FFF2-40B4-BE49-F238E27FC236}">
                <a16:creationId xmlns:a16="http://schemas.microsoft.com/office/drawing/2014/main" id="{95C0774D-A256-BA43-877D-8F5FD06E48B5}"/>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129194" y="137553"/>
            <a:ext cx="962066" cy="620688"/>
          </a:xfrm>
          <a:prstGeom prst="rect">
            <a:avLst/>
          </a:prstGeom>
        </p:spPr>
      </p:pic>
      <p:pic>
        <p:nvPicPr>
          <p:cNvPr id="8" name="Picture 7">
            <a:extLst>
              <a:ext uri="{FF2B5EF4-FFF2-40B4-BE49-F238E27FC236}">
                <a16:creationId xmlns:a16="http://schemas.microsoft.com/office/drawing/2014/main" id="{F4EE8C73-3AA1-EA46-A8F6-0F326BF9EB1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28086" y="811230"/>
            <a:ext cx="964282" cy="235043"/>
          </a:xfrm>
          <a:prstGeom prst="rect">
            <a:avLst/>
          </a:prstGeom>
        </p:spPr>
      </p:pic>
    </p:spTree>
    <p:extLst>
      <p:ext uri="{BB962C8B-B14F-4D97-AF65-F5344CB8AC3E}">
        <p14:creationId xmlns:p14="http://schemas.microsoft.com/office/powerpoint/2010/main" val="27599909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9FE02-EE00-FF4E-8B80-F1FD1DA4F5B0}"/>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Access to services provided by software components</a:t>
            </a:r>
          </a:p>
        </p:txBody>
      </p:sp>
      <p:sp>
        <p:nvSpPr>
          <p:cNvPr id="4" name="Slide Number Placeholder 3">
            <a:extLst>
              <a:ext uri="{FF2B5EF4-FFF2-40B4-BE49-F238E27FC236}">
                <a16:creationId xmlns:a16="http://schemas.microsoft.com/office/drawing/2014/main" id="{9152B498-A576-B74F-9AF8-2A26439FE8A5}"/>
              </a:ext>
            </a:extLst>
          </p:cNvPr>
          <p:cNvSpPr>
            <a:spLocks noGrp="1"/>
          </p:cNvSpPr>
          <p:nvPr>
            <p:ph type="sldNum" sz="quarter" idx="12"/>
          </p:nvPr>
        </p:nvSpPr>
        <p:spPr/>
        <p:txBody>
          <a:bodyPr/>
          <a:lstStyle/>
          <a:p>
            <a:pPr>
              <a:defRPr/>
            </a:pPr>
            <a:fld id="{E78C9E75-97FD-45D9-8ED3-955348887BB1}" type="slidenum">
              <a:rPr lang="zh-TW" altLang="en-US" smtClean="0"/>
              <a:pPr>
                <a:defRPr/>
              </a:pPr>
              <a:t>40</a:t>
            </a:fld>
            <a:endParaRPr lang="zh-TW" altLang="en-US"/>
          </a:p>
        </p:txBody>
      </p:sp>
      <p:sp>
        <p:nvSpPr>
          <p:cNvPr id="6" name="Footer Placeholder 4">
            <a:extLst>
              <a:ext uri="{FF2B5EF4-FFF2-40B4-BE49-F238E27FC236}">
                <a16:creationId xmlns:a16="http://schemas.microsoft.com/office/drawing/2014/main" id="{06A66EB4-A98D-4A43-9892-B8813D38308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EA068DEF-A7A3-784C-AB84-0BE0EAE110EB}"/>
              </a:ext>
            </a:extLst>
          </p:cNvPr>
          <p:cNvSpPr>
            <a:spLocks noChangeArrowheads="1"/>
          </p:cNvSpPr>
          <p:nvPr/>
        </p:nvSpPr>
        <p:spPr bwMode="auto">
          <a:xfrm>
            <a:off x="2079015" y="4558697"/>
            <a:ext cx="3538736" cy="1318575"/>
          </a:xfrm>
          <a:prstGeom prst="roundRect">
            <a:avLst>
              <a:gd name="adj" fmla="val 4566"/>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grpSp>
        <p:nvGrpSpPr>
          <p:cNvPr id="8" name="Group 7">
            <a:extLst>
              <a:ext uri="{FF2B5EF4-FFF2-40B4-BE49-F238E27FC236}">
                <a16:creationId xmlns:a16="http://schemas.microsoft.com/office/drawing/2014/main" id="{92D0F78D-1950-0744-B8EC-1B3F89645942}"/>
              </a:ext>
            </a:extLst>
          </p:cNvPr>
          <p:cNvGrpSpPr/>
          <p:nvPr/>
        </p:nvGrpSpPr>
        <p:grpSpPr>
          <a:xfrm>
            <a:off x="6509207" y="3320120"/>
            <a:ext cx="3600400" cy="756953"/>
            <a:chOff x="7092280" y="3556930"/>
            <a:chExt cx="819143" cy="640080"/>
          </a:xfrm>
        </p:grpSpPr>
        <p:sp>
          <p:nvSpPr>
            <p:cNvPr id="9" name="Rounded Rectangle 8">
              <a:extLst>
                <a:ext uri="{FF2B5EF4-FFF2-40B4-BE49-F238E27FC236}">
                  <a16:creationId xmlns:a16="http://schemas.microsoft.com/office/drawing/2014/main" id="{0FB2B6F6-55FC-3A42-B488-DA0AE2637905}"/>
                </a:ext>
              </a:extLst>
            </p:cNvPr>
            <p:cNvSpPr>
              <a:spLocks noChangeArrowheads="1"/>
            </p:cNvSpPr>
            <p:nvPr/>
          </p:nvSpPr>
          <p:spPr bwMode="auto">
            <a:xfrm>
              <a:off x="7092280" y="3556930"/>
              <a:ext cx="819143" cy="640080"/>
            </a:xfrm>
            <a:prstGeom prst="roundRect">
              <a:avLst>
                <a:gd name="adj" fmla="val 6750"/>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28B38E8-8694-324B-9E17-9D55427B8191}"/>
                </a:ext>
              </a:extLst>
            </p:cNvPr>
            <p:cNvSpPr txBox="1"/>
            <p:nvPr/>
          </p:nvSpPr>
          <p:spPr>
            <a:xfrm>
              <a:off x="7406991" y="3615360"/>
              <a:ext cx="189720" cy="546538"/>
            </a:xfrm>
            <a:prstGeom prst="rect">
              <a:avLst/>
            </a:prstGeom>
            <a:noFill/>
          </p:spPr>
          <p:txBody>
            <a:bodyPr wrap="none" rtlCol="0">
              <a:spAutoFit/>
            </a:bodyPr>
            <a:lstStyle/>
            <a:p>
              <a:pPr algn="ctr"/>
              <a:r>
                <a:rPr lang="en-US" sz="3600" b="1" dirty="0">
                  <a:solidFill>
                    <a:schemeClr val="tx2">
                      <a:lumMod val="75000"/>
                    </a:schemeClr>
                  </a:solidFill>
                  <a:latin typeface="Calibri" panose="020F0502020204030204" pitchFamily="34" charset="0"/>
                  <a:cs typeface="Calibri" panose="020F0502020204030204" pitchFamily="34" charset="0"/>
                </a:rPr>
                <a:t>API</a:t>
              </a:r>
              <a:endParaRPr lang="en-US" sz="3600" dirty="0">
                <a:solidFill>
                  <a:schemeClr val="tx2">
                    <a:lumMod val="75000"/>
                  </a:schemeClr>
                </a:solidFill>
                <a:latin typeface="Calibri" panose="020F0502020204030204" pitchFamily="34" charset="0"/>
                <a:cs typeface="Calibri" panose="020F0502020204030204" pitchFamily="34" charset="0"/>
              </a:endParaRPr>
            </a:p>
          </p:txBody>
        </p:sp>
      </p:grpSp>
      <p:grpSp>
        <p:nvGrpSpPr>
          <p:cNvPr id="11" name="Group 10">
            <a:extLst>
              <a:ext uri="{FF2B5EF4-FFF2-40B4-BE49-F238E27FC236}">
                <a16:creationId xmlns:a16="http://schemas.microsoft.com/office/drawing/2014/main" id="{848ED872-BAA3-674B-8331-17888C4142D5}"/>
              </a:ext>
            </a:extLst>
          </p:cNvPr>
          <p:cNvGrpSpPr/>
          <p:nvPr/>
        </p:nvGrpSpPr>
        <p:grpSpPr>
          <a:xfrm>
            <a:off x="2295311" y="4930644"/>
            <a:ext cx="822960" cy="730604"/>
            <a:chOff x="5998859" y="3574815"/>
            <a:chExt cx="822960" cy="640080"/>
          </a:xfrm>
        </p:grpSpPr>
        <p:sp>
          <p:nvSpPr>
            <p:cNvPr id="12" name="Rounded Rectangle 11">
              <a:extLst>
                <a:ext uri="{FF2B5EF4-FFF2-40B4-BE49-F238E27FC236}">
                  <a16:creationId xmlns:a16="http://schemas.microsoft.com/office/drawing/2014/main" id="{2D3218D8-2C21-9B46-B15D-B1DC4292812E}"/>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962542B-C9D9-0F41-8F01-B2A7735898DF}"/>
                </a:ext>
              </a:extLst>
            </p:cNvPr>
            <p:cNvSpPr txBox="1"/>
            <p:nvPr/>
          </p:nvSpPr>
          <p:spPr>
            <a:xfrm>
              <a:off x="6141675" y="3633245"/>
              <a:ext cx="537327" cy="458391"/>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S1</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cxnSp>
        <p:nvCxnSpPr>
          <p:cNvPr id="16" name="Straight Arrow Connector 15">
            <a:extLst>
              <a:ext uri="{FF2B5EF4-FFF2-40B4-BE49-F238E27FC236}">
                <a16:creationId xmlns:a16="http://schemas.microsoft.com/office/drawing/2014/main" id="{40B44D47-A10C-A94F-B396-173FF4B419ED}"/>
              </a:ext>
            </a:extLst>
          </p:cNvPr>
          <p:cNvCxnSpPr>
            <a:cxnSpLocks/>
          </p:cNvCxnSpPr>
          <p:nvPr/>
        </p:nvCxnSpPr>
        <p:spPr>
          <a:xfrm>
            <a:off x="7157280" y="2492896"/>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AC884D2-A165-1A40-A80C-729D06B5F97B}"/>
              </a:ext>
            </a:extLst>
          </p:cNvPr>
          <p:cNvCxnSpPr>
            <a:cxnSpLocks/>
          </p:cNvCxnSpPr>
          <p:nvPr/>
        </p:nvCxnSpPr>
        <p:spPr>
          <a:xfrm>
            <a:off x="8308869" y="2492896"/>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09C40DC-FD81-8745-B3F0-14C001320886}"/>
              </a:ext>
            </a:extLst>
          </p:cNvPr>
          <p:cNvCxnSpPr>
            <a:cxnSpLocks/>
          </p:cNvCxnSpPr>
          <p:nvPr/>
        </p:nvCxnSpPr>
        <p:spPr>
          <a:xfrm>
            <a:off x="9460457" y="2492896"/>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CDE448DC-2457-1743-BE1C-5FA1FCD402A9}"/>
              </a:ext>
            </a:extLst>
          </p:cNvPr>
          <p:cNvGrpSpPr/>
          <p:nvPr/>
        </p:nvGrpSpPr>
        <p:grpSpPr>
          <a:xfrm>
            <a:off x="3472252" y="4918488"/>
            <a:ext cx="822960" cy="730604"/>
            <a:chOff x="5998859" y="3574815"/>
            <a:chExt cx="822960" cy="640080"/>
          </a:xfrm>
        </p:grpSpPr>
        <p:sp>
          <p:nvSpPr>
            <p:cNvPr id="20" name="Rounded Rectangle 19">
              <a:extLst>
                <a:ext uri="{FF2B5EF4-FFF2-40B4-BE49-F238E27FC236}">
                  <a16:creationId xmlns:a16="http://schemas.microsoft.com/office/drawing/2014/main" id="{24D3E2CF-EB67-A748-95C6-4F5C1A818C74}"/>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B77721A4-02BF-1447-8F5B-B840EEA3334E}"/>
                </a:ext>
              </a:extLst>
            </p:cNvPr>
            <p:cNvSpPr txBox="1"/>
            <p:nvPr/>
          </p:nvSpPr>
          <p:spPr>
            <a:xfrm>
              <a:off x="6141675" y="3633245"/>
              <a:ext cx="537327" cy="458391"/>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S2</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grpSp>
        <p:nvGrpSpPr>
          <p:cNvPr id="22" name="Group 21">
            <a:extLst>
              <a:ext uri="{FF2B5EF4-FFF2-40B4-BE49-F238E27FC236}">
                <a16:creationId xmlns:a16="http://schemas.microsoft.com/office/drawing/2014/main" id="{E4FD0CA0-5E7B-6241-BCEC-8B129C1E6C0C}"/>
              </a:ext>
            </a:extLst>
          </p:cNvPr>
          <p:cNvGrpSpPr/>
          <p:nvPr/>
        </p:nvGrpSpPr>
        <p:grpSpPr>
          <a:xfrm>
            <a:off x="4616940" y="4908219"/>
            <a:ext cx="822960" cy="730604"/>
            <a:chOff x="5998859" y="3574815"/>
            <a:chExt cx="822960" cy="640080"/>
          </a:xfrm>
        </p:grpSpPr>
        <p:sp>
          <p:nvSpPr>
            <p:cNvPr id="23" name="Rounded Rectangle 22">
              <a:extLst>
                <a:ext uri="{FF2B5EF4-FFF2-40B4-BE49-F238E27FC236}">
                  <a16:creationId xmlns:a16="http://schemas.microsoft.com/office/drawing/2014/main" id="{37558230-4570-F14E-A228-93DCEE6C6AB4}"/>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B708D54C-1427-1047-9245-977494B1F2D6}"/>
                </a:ext>
              </a:extLst>
            </p:cNvPr>
            <p:cNvSpPr txBox="1"/>
            <p:nvPr/>
          </p:nvSpPr>
          <p:spPr>
            <a:xfrm>
              <a:off x="6141675" y="3633245"/>
              <a:ext cx="537327" cy="458391"/>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S3</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cxnSp>
        <p:nvCxnSpPr>
          <p:cNvPr id="31" name="Straight Arrow Connector 30">
            <a:extLst>
              <a:ext uri="{FF2B5EF4-FFF2-40B4-BE49-F238E27FC236}">
                <a16:creationId xmlns:a16="http://schemas.microsoft.com/office/drawing/2014/main" id="{6115C8EE-2731-8A44-BA95-B2CA06AE7CB1}"/>
              </a:ext>
            </a:extLst>
          </p:cNvPr>
          <p:cNvCxnSpPr>
            <a:cxnSpLocks/>
          </p:cNvCxnSpPr>
          <p:nvPr/>
        </p:nvCxnSpPr>
        <p:spPr>
          <a:xfrm>
            <a:off x="2727088" y="4077072"/>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0D344133-6628-A345-B175-25923D0B978E}"/>
              </a:ext>
            </a:extLst>
          </p:cNvPr>
          <p:cNvCxnSpPr>
            <a:cxnSpLocks/>
          </p:cNvCxnSpPr>
          <p:nvPr/>
        </p:nvCxnSpPr>
        <p:spPr>
          <a:xfrm>
            <a:off x="3878677" y="4077072"/>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3C01F979-28E3-A947-918A-AA1EDBF20FE5}"/>
              </a:ext>
            </a:extLst>
          </p:cNvPr>
          <p:cNvCxnSpPr>
            <a:cxnSpLocks/>
          </p:cNvCxnSpPr>
          <p:nvPr/>
        </p:nvCxnSpPr>
        <p:spPr>
          <a:xfrm>
            <a:off x="5030265" y="4077072"/>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37" name="Rounded Rectangle 36">
            <a:extLst>
              <a:ext uri="{FF2B5EF4-FFF2-40B4-BE49-F238E27FC236}">
                <a16:creationId xmlns:a16="http://schemas.microsoft.com/office/drawing/2014/main" id="{1E498DAD-DC0B-6345-AAD3-9BA57C80B770}"/>
              </a:ext>
            </a:extLst>
          </p:cNvPr>
          <p:cNvSpPr>
            <a:spLocks noChangeArrowheads="1"/>
          </p:cNvSpPr>
          <p:nvPr/>
        </p:nvSpPr>
        <p:spPr bwMode="auto">
          <a:xfrm>
            <a:off x="6509207" y="4558698"/>
            <a:ext cx="3538736" cy="1318575"/>
          </a:xfrm>
          <a:prstGeom prst="roundRect">
            <a:avLst>
              <a:gd name="adj" fmla="val 4566"/>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grpSp>
        <p:nvGrpSpPr>
          <p:cNvPr id="38" name="Group 37">
            <a:extLst>
              <a:ext uri="{FF2B5EF4-FFF2-40B4-BE49-F238E27FC236}">
                <a16:creationId xmlns:a16="http://schemas.microsoft.com/office/drawing/2014/main" id="{7D84DB52-B827-DC4B-B14B-487543922729}"/>
              </a:ext>
            </a:extLst>
          </p:cNvPr>
          <p:cNvGrpSpPr/>
          <p:nvPr/>
        </p:nvGrpSpPr>
        <p:grpSpPr>
          <a:xfrm>
            <a:off x="6725503" y="4930645"/>
            <a:ext cx="822960" cy="730604"/>
            <a:chOff x="5998859" y="3574815"/>
            <a:chExt cx="822960" cy="640080"/>
          </a:xfrm>
        </p:grpSpPr>
        <p:sp>
          <p:nvSpPr>
            <p:cNvPr id="39" name="Rounded Rectangle 38">
              <a:extLst>
                <a:ext uri="{FF2B5EF4-FFF2-40B4-BE49-F238E27FC236}">
                  <a16:creationId xmlns:a16="http://schemas.microsoft.com/office/drawing/2014/main" id="{BC161025-548E-5747-8F09-621CC195A098}"/>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4AE44085-7D63-A942-B478-1A7263E71096}"/>
                </a:ext>
              </a:extLst>
            </p:cNvPr>
            <p:cNvSpPr txBox="1"/>
            <p:nvPr/>
          </p:nvSpPr>
          <p:spPr>
            <a:xfrm>
              <a:off x="6141675" y="3633245"/>
              <a:ext cx="537327" cy="458391"/>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S4</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grpSp>
        <p:nvGrpSpPr>
          <p:cNvPr id="41" name="Group 40">
            <a:extLst>
              <a:ext uri="{FF2B5EF4-FFF2-40B4-BE49-F238E27FC236}">
                <a16:creationId xmlns:a16="http://schemas.microsoft.com/office/drawing/2014/main" id="{FA1F7E0C-A07B-064B-A36B-7A0EE98C4B4F}"/>
              </a:ext>
            </a:extLst>
          </p:cNvPr>
          <p:cNvGrpSpPr/>
          <p:nvPr/>
        </p:nvGrpSpPr>
        <p:grpSpPr>
          <a:xfrm>
            <a:off x="7902444" y="4918489"/>
            <a:ext cx="822960" cy="730604"/>
            <a:chOff x="5998859" y="3574815"/>
            <a:chExt cx="822960" cy="640080"/>
          </a:xfrm>
        </p:grpSpPr>
        <p:sp>
          <p:nvSpPr>
            <p:cNvPr id="42" name="Rounded Rectangle 41">
              <a:extLst>
                <a:ext uri="{FF2B5EF4-FFF2-40B4-BE49-F238E27FC236}">
                  <a16:creationId xmlns:a16="http://schemas.microsoft.com/office/drawing/2014/main" id="{7D4568B3-ADEC-D748-9CDE-9790326F05EB}"/>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id="{C18E7197-9CCA-A742-928B-7EF5CF76B0C6}"/>
                </a:ext>
              </a:extLst>
            </p:cNvPr>
            <p:cNvSpPr txBox="1"/>
            <p:nvPr/>
          </p:nvSpPr>
          <p:spPr>
            <a:xfrm>
              <a:off x="6141675" y="3633245"/>
              <a:ext cx="537327" cy="458391"/>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S5</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grpSp>
        <p:nvGrpSpPr>
          <p:cNvPr id="44" name="Group 43">
            <a:extLst>
              <a:ext uri="{FF2B5EF4-FFF2-40B4-BE49-F238E27FC236}">
                <a16:creationId xmlns:a16="http://schemas.microsoft.com/office/drawing/2014/main" id="{500AB324-F629-7F49-A7ED-60FF8DE54F2C}"/>
              </a:ext>
            </a:extLst>
          </p:cNvPr>
          <p:cNvGrpSpPr/>
          <p:nvPr/>
        </p:nvGrpSpPr>
        <p:grpSpPr>
          <a:xfrm>
            <a:off x="9047132" y="4908220"/>
            <a:ext cx="822960" cy="730604"/>
            <a:chOff x="5998859" y="3574815"/>
            <a:chExt cx="822960" cy="640080"/>
          </a:xfrm>
        </p:grpSpPr>
        <p:sp>
          <p:nvSpPr>
            <p:cNvPr id="45" name="Rounded Rectangle 44">
              <a:extLst>
                <a:ext uri="{FF2B5EF4-FFF2-40B4-BE49-F238E27FC236}">
                  <a16:creationId xmlns:a16="http://schemas.microsoft.com/office/drawing/2014/main" id="{03E0A39D-B57B-4849-BC56-FA4D57BF4ADF}"/>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0751C849-B076-EB48-84B2-4B82AFAE19DD}"/>
                </a:ext>
              </a:extLst>
            </p:cNvPr>
            <p:cNvSpPr txBox="1"/>
            <p:nvPr/>
          </p:nvSpPr>
          <p:spPr>
            <a:xfrm>
              <a:off x="6141675" y="3633245"/>
              <a:ext cx="537327" cy="458391"/>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S6</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cxnSp>
        <p:nvCxnSpPr>
          <p:cNvPr id="47" name="Straight Arrow Connector 46">
            <a:extLst>
              <a:ext uri="{FF2B5EF4-FFF2-40B4-BE49-F238E27FC236}">
                <a16:creationId xmlns:a16="http://schemas.microsoft.com/office/drawing/2014/main" id="{449A8A55-2299-C146-A382-8307BA16B137}"/>
              </a:ext>
            </a:extLst>
          </p:cNvPr>
          <p:cNvCxnSpPr>
            <a:cxnSpLocks/>
          </p:cNvCxnSpPr>
          <p:nvPr/>
        </p:nvCxnSpPr>
        <p:spPr>
          <a:xfrm>
            <a:off x="7157280" y="4077073"/>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6D8D93D4-0297-0048-8C1B-505412E92888}"/>
              </a:ext>
            </a:extLst>
          </p:cNvPr>
          <p:cNvCxnSpPr>
            <a:cxnSpLocks/>
          </p:cNvCxnSpPr>
          <p:nvPr/>
        </p:nvCxnSpPr>
        <p:spPr>
          <a:xfrm>
            <a:off x="8308869" y="4077073"/>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C80C815-616F-4A40-841E-30E8BEDD8C9D}"/>
              </a:ext>
            </a:extLst>
          </p:cNvPr>
          <p:cNvCxnSpPr>
            <a:cxnSpLocks/>
          </p:cNvCxnSpPr>
          <p:nvPr/>
        </p:nvCxnSpPr>
        <p:spPr>
          <a:xfrm>
            <a:off x="9460457" y="4077073"/>
            <a:ext cx="1" cy="82296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78099558-663D-D74F-BA80-C07D1229F7D3}"/>
              </a:ext>
            </a:extLst>
          </p:cNvPr>
          <p:cNvSpPr txBox="1"/>
          <p:nvPr/>
        </p:nvSpPr>
        <p:spPr>
          <a:xfrm>
            <a:off x="2864012" y="6041167"/>
            <a:ext cx="2196307"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Component 1</a:t>
            </a:r>
            <a:endParaRPr lang="en-US" sz="2400" dirty="0">
              <a:solidFill>
                <a:schemeClr val="accent1"/>
              </a:solidFill>
              <a:latin typeface="Calibri" panose="020F0502020204030204" pitchFamily="34" charset="0"/>
              <a:cs typeface="Calibri" panose="020F0502020204030204" pitchFamily="34" charset="0"/>
            </a:endParaRPr>
          </a:p>
        </p:txBody>
      </p:sp>
      <p:sp>
        <p:nvSpPr>
          <p:cNvPr id="51" name="TextBox 50">
            <a:extLst>
              <a:ext uri="{FF2B5EF4-FFF2-40B4-BE49-F238E27FC236}">
                <a16:creationId xmlns:a16="http://schemas.microsoft.com/office/drawing/2014/main" id="{D555EB27-8EAC-5345-8516-551A566A2E4F}"/>
              </a:ext>
            </a:extLst>
          </p:cNvPr>
          <p:cNvSpPr txBox="1"/>
          <p:nvPr/>
        </p:nvSpPr>
        <p:spPr>
          <a:xfrm>
            <a:off x="7515251" y="6033662"/>
            <a:ext cx="2196307"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Component 2</a:t>
            </a:r>
            <a:endParaRPr lang="en-US" sz="2400" dirty="0">
              <a:solidFill>
                <a:schemeClr val="accent1"/>
              </a:solidFill>
              <a:latin typeface="Calibri" panose="020F0502020204030204" pitchFamily="34" charset="0"/>
              <a:cs typeface="Calibri" panose="020F0502020204030204" pitchFamily="34" charset="0"/>
            </a:endParaRPr>
          </a:p>
        </p:txBody>
      </p:sp>
      <p:sp>
        <p:nvSpPr>
          <p:cNvPr id="52" name="TextBox 51">
            <a:extLst>
              <a:ext uri="{FF2B5EF4-FFF2-40B4-BE49-F238E27FC236}">
                <a16:creationId xmlns:a16="http://schemas.microsoft.com/office/drawing/2014/main" id="{7840F9DC-5B29-8241-82EE-A8A18478F570}"/>
              </a:ext>
            </a:extLst>
          </p:cNvPr>
          <p:cNvSpPr txBox="1"/>
          <p:nvPr/>
        </p:nvSpPr>
        <p:spPr>
          <a:xfrm>
            <a:off x="1868110" y="3110905"/>
            <a:ext cx="4083874" cy="954107"/>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Services accessed directly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by other components</a:t>
            </a:r>
            <a:endParaRPr lang="en-US" sz="2400" dirty="0">
              <a:solidFill>
                <a:schemeClr val="accent1"/>
              </a:solidFill>
              <a:latin typeface="Calibri" panose="020F0502020204030204" pitchFamily="34" charset="0"/>
              <a:cs typeface="Calibri" panose="020F0502020204030204" pitchFamily="34" charset="0"/>
            </a:endParaRPr>
          </a:p>
        </p:txBody>
      </p:sp>
      <p:sp>
        <p:nvSpPr>
          <p:cNvPr id="53" name="TextBox 52">
            <a:extLst>
              <a:ext uri="{FF2B5EF4-FFF2-40B4-BE49-F238E27FC236}">
                <a16:creationId xmlns:a16="http://schemas.microsoft.com/office/drawing/2014/main" id="{A2BE2FA6-3275-D443-8509-7D5B47FB98FE}"/>
              </a:ext>
            </a:extLst>
          </p:cNvPr>
          <p:cNvSpPr txBox="1"/>
          <p:nvPr/>
        </p:nvSpPr>
        <p:spPr>
          <a:xfrm>
            <a:off x="6263998" y="1628801"/>
            <a:ext cx="4152483" cy="954107"/>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Services accessed through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the component API</a:t>
            </a:r>
            <a:endParaRPr lang="en-US" sz="2400" dirty="0">
              <a:solidFill>
                <a:schemeClr val="accent1"/>
              </a:solidFill>
              <a:latin typeface="Calibri" panose="020F0502020204030204" pitchFamily="34" charset="0"/>
              <a:cs typeface="Calibri" panose="020F0502020204030204" pitchFamily="34" charset="0"/>
            </a:endParaRPr>
          </a:p>
        </p:txBody>
      </p:sp>
      <p:cxnSp>
        <p:nvCxnSpPr>
          <p:cNvPr id="54" name="Straight Connector 53">
            <a:extLst>
              <a:ext uri="{FF2B5EF4-FFF2-40B4-BE49-F238E27FC236}">
                <a16:creationId xmlns:a16="http://schemas.microsoft.com/office/drawing/2014/main" id="{A27D9DFB-1C5F-6F44-878F-F12A32616C67}"/>
              </a:ext>
            </a:extLst>
          </p:cNvPr>
          <p:cNvCxnSpPr/>
          <p:nvPr/>
        </p:nvCxnSpPr>
        <p:spPr>
          <a:xfrm>
            <a:off x="6096000" y="1700808"/>
            <a:ext cx="0" cy="487732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4266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EDCAA-6AE2-8D4D-B3E2-D381624C69D3}"/>
              </a:ext>
            </a:extLst>
          </p:cNvPr>
          <p:cNvSpPr>
            <a:spLocks noGrp="1"/>
          </p:cNvSpPr>
          <p:nvPr>
            <p:ph type="title"/>
          </p:nvPr>
        </p:nvSpPr>
        <p:spPr>
          <a:xfrm>
            <a:off x="1972372" y="188640"/>
            <a:ext cx="8229600" cy="778098"/>
          </a:xfrm>
        </p:spPr>
        <p:txBody>
          <a:bodyPr>
            <a:normAutofit fontScale="90000"/>
          </a:bodyPr>
          <a:lstStyle/>
          <a:p>
            <a:r>
              <a:rPr lang="en-US" dirty="0">
                <a:solidFill>
                  <a:schemeClr val="accent1"/>
                </a:solidFill>
              </a:rPr>
              <a:t>Why is architecture important?</a:t>
            </a:r>
          </a:p>
        </p:txBody>
      </p:sp>
      <p:sp>
        <p:nvSpPr>
          <p:cNvPr id="3" name="Content Placeholder 2">
            <a:extLst>
              <a:ext uri="{FF2B5EF4-FFF2-40B4-BE49-F238E27FC236}">
                <a16:creationId xmlns:a16="http://schemas.microsoft.com/office/drawing/2014/main" id="{D8A5036A-779E-A747-AA55-CE5CE7C085A2}"/>
              </a:ext>
            </a:extLst>
          </p:cNvPr>
          <p:cNvSpPr>
            <a:spLocks noGrp="1"/>
          </p:cNvSpPr>
          <p:nvPr>
            <p:ph idx="1"/>
          </p:nvPr>
        </p:nvSpPr>
        <p:spPr>
          <a:xfrm>
            <a:off x="1038387" y="1268760"/>
            <a:ext cx="10121410" cy="4968552"/>
          </a:xfrm>
        </p:spPr>
        <p:txBody>
          <a:bodyPr>
            <a:noAutofit/>
          </a:bodyPr>
          <a:lstStyle/>
          <a:p>
            <a:r>
              <a:rPr lang="en-US" dirty="0">
                <a:solidFill>
                  <a:srgbClr val="C00000"/>
                </a:solidFill>
              </a:rPr>
              <a:t>Architecture</a:t>
            </a:r>
            <a:r>
              <a:rPr lang="en-US" dirty="0"/>
              <a:t> is important because the architecture of a system has a fundamental influence on the </a:t>
            </a:r>
            <a:r>
              <a:rPr lang="en-US" dirty="0">
                <a:solidFill>
                  <a:srgbClr val="C00000"/>
                </a:solidFill>
              </a:rPr>
              <a:t>non-functional system properties</a:t>
            </a:r>
            <a:r>
              <a:rPr lang="en-US" dirty="0"/>
              <a:t>.</a:t>
            </a:r>
          </a:p>
          <a:p>
            <a:r>
              <a:rPr lang="en-US" dirty="0">
                <a:solidFill>
                  <a:srgbClr val="C00000"/>
                </a:solidFill>
              </a:rPr>
              <a:t>Architectural design </a:t>
            </a:r>
            <a:r>
              <a:rPr lang="en-US" dirty="0"/>
              <a:t>involves understanding the issues that affect the architecture of your product and creating an architectural description that shows the </a:t>
            </a:r>
            <a:r>
              <a:rPr lang="en-US" dirty="0">
                <a:solidFill>
                  <a:schemeClr val="accent1"/>
                </a:solidFill>
              </a:rPr>
              <a:t>critical components and their relationships</a:t>
            </a:r>
            <a:r>
              <a:rPr lang="en-US" dirty="0"/>
              <a:t>.</a:t>
            </a:r>
          </a:p>
          <a:p>
            <a:r>
              <a:rPr lang="en-US" dirty="0">
                <a:solidFill>
                  <a:srgbClr val="C00000"/>
                </a:solidFill>
              </a:rPr>
              <a:t>Minimizing complexity </a:t>
            </a:r>
            <a:r>
              <a:rPr lang="en-US" dirty="0"/>
              <a:t>should be an important goal for architectural designers.</a:t>
            </a:r>
          </a:p>
          <a:p>
            <a:endParaRPr lang="en-US" dirty="0"/>
          </a:p>
        </p:txBody>
      </p:sp>
      <p:sp>
        <p:nvSpPr>
          <p:cNvPr id="4" name="Slide Number Placeholder 3">
            <a:extLst>
              <a:ext uri="{FF2B5EF4-FFF2-40B4-BE49-F238E27FC236}">
                <a16:creationId xmlns:a16="http://schemas.microsoft.com/office/drawing/2014/main" id="{6A0BCF9C-7042-9040-8032-DE404468FC5C}"/>
              </a:ext>
            </a:extLst>
          </p:cNvPr>
          <p:cNvSpPr>
            <a:spLocks noGrp="1"/>
          </p:cNvSpPr>
          <p:nvPr>
            <p:ph type="sldNum" sz="quarter" idx="12"/>
          </p:nvPr>
        </p:nvSpPr>
        <p:spPr/>
        <p:txBody>
          <a:bodyPr/>
          <a:lstStyle/>
          <a:p>
            <a:pPr>
              <a:defRPr/>
            </a:pPr>
            <a:fld id="{E78C9E75-97FD-45D9-8ED3-955348887BB1}" type="slidenum">
              <a:rPr lang="zh-TW" altLang="en-US" smtClean="0"/>
              <a:pPr>
                <a:defRPr/>
              </a:pPr>
              <a:t>41</a:t>
            </a:fld>
            <a:endParaRPr lang="zh-TW" altLang="en-US"/>
          </a:p>
        </p:txBody>
      </p:sp>
      <p:sp>
        <p:nvSpPr>
          <p:cNvPr id="5" name="Footer Placeholder 4">
            <a:extLst>
              <a:ext uri="{FF2B5EF4-FFF2-40B4-BE49-F238E27FC236}">
                <a16:creationId xmlns:a16="http://schemas.microsoft.com/office/drawing/2014/main" id="{B5B37DAE-7074-7F44-9479-2A3D6F6F256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2643447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33E1C-AACC-B34A-B78D-8CD3B756207C}"/>
              </a:ext>
            </a:extLst>
          </p:cNvPr>
          <p:cNvSpPr>
            <a:spLocks noGrp="1"/>
          </p:cNvSpPr>
          <p:nvPr>
            <p:ph type="title"/>
          </p:nvPr>
        </p:nvSpPr>
        <p:spPr>
          <a:xfrm>
            <a:off x="1038385" y="74557"/>
            <a:ext cx="10121411" cy="1143000"/>
          </a:xfrm>
        </p:spPr>
        <p:txBody>
          <a:bodyPr>
            <a:normAutofit fontScale="90000"/>
          </a:bodyPr>
          <a:lstStyle/>
          <a:p>
            <a:r>
              <a:rPr lang="en-US" dirty="0">
                <a:solidFill>
                  <a:schemeClr val="accent1"/>
                </a:solidFill>
              </a:rPr>
              <a:t>Non-functional system quality attributes</a:t>
            </a:r>
          </a:p>
        </p:txBody>
      </p:sp>
      <p:sp>
        <p:nvSpPr>
          <p:cNvPr id="3" name="Content Placeholder 2">
            <a:extLst>
              <a:ext uri="{FF2B5EF4-FFF2-40B4-BE49-F238E27FC236}">
                <a16:creationId xmlns:a16="http://schemas.microsoft.com/office/drawing/2014/main" id="{A280406B-F8BA-7643-B93F-7D37293C109B}"/>
              </a:ext>
            </a:extLst>
          </p:cNvPr>
          <p:cNvSpPr>
            <a:spLocks noGrp="1"/>
          </p:cNvSpPr>
          <p:nvPr>
            <p:ph idx="1"/>
          </p:nvPr>
        </p:nvSpPr>
        <p:spPr>
          <a:xfrm>
            <a:off x="1038385" y="1340769"/>
            <a:ext cx="10121411" cy="4929411"/>
          </a:xfrm>
        </p:spPr>
        <p:txBody>
          <a:bodyPr>
            <a:noAutofit/>
          </a:bodyPr>
          <a:lstStyle/>
          <a:p>
            <a:r>
              <a:rPr lang="en-US" sz="2800" dirty="0">
                <a:solidFill>
                  <a:srgbClr val="C00000"/>
                </a:solidFill>
              </a:rPr>
              <a:t>Responsiveness</a:t>
            </a:r>
            <a:br>
              <a:rPr lang="en-US" sz="2800" dirty="0"/>
            </a:br>
            <a:r>
              <a:rPr lang="en-US" sz="2800" dirty="0"/>
              <a:t>Does the system return results to users in a reasonable time?</a:t>
            </a:r>
          </a:p>
          <a:p>
            <a:r>
              <a:rPr lang="en-US" sz="2800" dirty="0">
                <a:solidFill>
                  <a:srgbClr val="C00000"/>
                </a:solidFill>
              </a:rPr>
              <a:t>Reliability</a:t>
            </a:r>
            <a:br>
              <a:rPr lang="en-US" sz="2800" dirty="0"/>
            </a:br>
            <a:r>
              <a:rPr lang="en-US" sz="2800" dirty="0"/>
              <a:t>Do the system features behave as expected by both developers and users?</a:t>
            </a:r>
          </a:p>
          <a:p>
            <a:r>
              <a:rPr lang="en-US" sz="2800" dirty="0">
                <a:solidFill>
                  <a:srgbClr val="C00000"/>
                </a:solidFill>
              </a:rPr>
              <a:t>Availability</a:t>
            </a:r>
            <a:br>
              <a:rPr lang="en-US" sz="2800" dirty="0"/>
            </a:br>
            <a:r>
              <a:rPr lang="en-US" sz="2800" dirty="0"/>
              <a:t>Can the system deliver its services when requested by users?</a:t>
            </a:r>
          </a:p>
          <a:p>
            <a:r>
              <a:rPr lang="en-US" sz="2800" dirty="0">
                <a:solidFill>
                  <a:srgbClr val="C00000"/>
                </a:solidFill>
              </a:rPr>
              <a:t>Security</a:t>
            </a:r>
            <a:br>
              <a:rPr lang="en-US" sz="2800" dirty="0"/>
            </a:br>
            <a:r>
              <a:rPr lang="en-US" sz="2800" dirty="0"/>
              <a:t>Does the system protect itself and users’ data from unauthorized attacks and intrusions?</a:t>
            </a:r>
          </a:p>
          <a:p>
            <a:pPr marL="0" indent="0">
              <a:buNone/>
            </a:pPr>
            <a:endParaRPr lang="en-US" sz="2800" dirty="0"/>
          </a:p>
        </p:txBody>
      </p:sp>
      <p:sp>
        <p:nvSpPr>
          <p:cNvPr id="4" name="Slide Number Placeholder 3">
            <a:extLst>
              <a:ext uri="{FF2B5EF4-FFF2-40B4-BE49-F238E27FC236}">
                <a16:creationId xmlns:a16="http://schemas.microsoft.com/office/drawing/2014/main" id="{9DF4A455-E637-0649-8AE8-2EC4A865A711}"/>
              </a:ext>
            </a:extLst>
          </p:cNvPr>
          <p:cNvSpPr>
            <a:spLocks noGrp="1"/>
          </p:cNvSpPr>
          <p:nvPr>
            <p:ph type="sldNum" sz="quarter" idx="12"/>
          </p:nvPr>
        </p:nvSpPr>
        <p:spPr/>
        <p:txBody>
          <a:bodyPr/>
          <a:lstStyle/>
          <a:p>
            <a:pPr>
              <a:defRPr/>
            </a:pPr>
            <a:fld id="{E78C9E75-97FD-45D9-8ED3-955348887BB1}" type="slidenum">
              <a:rPr lang="zh-TW" altLang="en-US" smtClean="0"/>
              <a:pPr>
                <a:defRPr/>
              </a:pPr>
              <a:t>42</a:t>
            </a:fld>
            <a:endParaRPr lang="zh-TW" altLang="en-US"/>
          </a:p>
        </p:txBody>
      </p:sp>
      <p:sp>
        <p:nvSpPr>
          <p:cNvPr id="5" name="Footer Placeholder 4">
            <a:extLst>
              <a:ext uri="{FF2B5EF4-FFF2-40B4-BE49-F238E27FC236}">
                <a16:creationId xmlns:a16="http://schemas.microsoft.com/office/drawing/2014/main" id="{C3B2AB29-3B55-6643-A5AE-0866D4D52D2C}"/>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9805025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33E1C-AACC-B34A-B78D-8CD3B756207C}"/>
              </a:ext>
            </a:extLst>
          </p:cNvPr>
          <p:cNvSpPr>
            <a:spLocks noGrp="1"/>
          </p:cNvSpPr>
          <p:nvPr>
            <p:ph type="title"/>
          </p:nvPr>
        </p:nvSpPr>
        <p:spPr>
          <a:xfrm>
            <a:off x="1100379" y="74557"/>
            <a:ext cx="10059417" cy="1143000"/>
          </a:xfrm>
        </p:spPr>
        <p:txBody>
          <a:bodyPr>
            <a:normAutofit fontScale="90000"/>
          </a:bodyPr>
          <a:lstStyle/>
          <a:p>
            <a:r>
              <a:rPr lang="en-US" dirty="0">
                <a:solidFill>
                  <a:schemeClr val="accent1"/>
                </a:solidFill>
              </a:rPr>
              <a:t>Non-functional system quality attributes</a:t>
            </a:r>
          </a:p>
        </p:txBody>
      </p:sp>
      <p:sp>
        <p:nvSpPr>
          <p:cNvPr id="3" name="Content Placeholder 2">
            <a:extLst>
              <a:ext uri="{FF2B5EF4-FFF2-40B4-BE49-F238E27FC236}">
                <a16:creationId xmlns:a16="http://schemas.microsoft.com/office/drawing/2014/main" id="{A280406B-F8BA-7643-B93F-7D37293C109B}"/>
              </a:ext>
            </a:extLst>
          </p:cNvPr>
          <p:cNvSpPr>
            <a:spLocks noGrp="1"/>
          </p:cNvSpPr>
          <p:nvPr>
            <p:ph idx="1"/>
          </p:nvPr>
        </p:nvSpPr>
        <p:spPr>
          <a:xfrm>
            <a:off x="1100379" y="1484785"/>
            <a:ext cx="10059417" cy="4857403"/>
          </a:xfrm>
        </p:spPr>
        <p:txBody>
          <a:bodyPr/>
          <a:lstStyle/>
          <a:p>
            <a:r>
              <a:rPr lang="en-US" sz="2800" dirty="0">
                <a:solidFill>
                  <a:srgbClr val="C00000"/>
                </a:solidFill>
              </a:rPr>
              <a:t>Usability</a:t>
            </a:r>
            <a:br>
              <a:rPr lang="en-US" sz="2800" dirty="0"/>
            </a:br>
            <a:r>
              <a:rPr lang="en-US" sz="2800" dirty="0"/>
              <a:t>Can system users access the features that they need and use them quickly and without errors?</a:t>
            </a:r>
          </a:p>
          <a:p>
            <a:r>
              <a:rPr lang="en-US" sz="2800" dirty="0">
                <a:solidFill>
                  <a:srgbClr val="C00000"/>
                </a:solidFill>
              </a:rPr>
              <a:t>Maintainability</a:t>
            </a:r>
            <a:br>
              <a:rPr lang="en-US" sz="2800" dirty="0"/>
            </a:br>
            <a:r>
              <a:rPr lang="en-US" sz="2800" dirty="0"/>
              <a:t>Can the system be readily updated and new features added without undue costs?</a:t>
            </a:r>
          </a:p>
          <a:p>
            <a:r>
              <a:rPr lang="en-US" sz="2800" dirty="0">
                <a:solidFill>
                  <a:srgbClr val="C00000"/>
                </a:solidFill>
              </a:rPr>
              <a:t>Resilience</a:t>
            </a:r>
            <a:br>
              <a:rPr lang="en-US" sz="2800" dirty="0"/>
            </a:br>
            <a:r>
              <a:rPr lang="en-US" sz="2800" dirty="0"/>
              <a:t>Can the system continue to deliver user services in the event of partial failure or external attack?</a:t>
            </a:r>
          </a:p>
          <a:p>
            <a:endParaRPr lang="en-US" sz="2800" dirty="0"/>
          </a:p>
          <a:p>
            <a:endParaRPr lang="en-US" sz="2800" dirty="0"/>
          </a:p>
        </p:txBody>
      </p:sp>
      <p:sp>
        <p:nvSpPr>
          <p:cNvPr id="4" name="Slide Number Placeholder 3">
            <a:extLst>
              <a:ext uri="{FF2B5EF4-FFF2-40B4-BE49-F238E27FC236}">
                <a16:creationId xmlns:a16="http://schemas.microsoft.com/office/drawing/2014/main" id="{9DF4A455-E637-0649-8AE8-2EC4A865A711}"/>
              </a:ext>
            </a:extLst>
          </p:cNvPr>
          <p:cNvSpPr>
            <a:spLocks noGrp="1"/>
          </p:cNvSpPr>
          <p:nvPr>
            <p:ph type="sldNum" sz="quarter" idx="12"/>
          </p:nvPr>
        </p:nvSpPr>
        <p:spPr/>
        <p:txBody>
          <a:bodyPr/>
          <a:lstStyle/>
          <a:p>
            <a:pPr>
              <a:defRPr/>
            </a:pPr>
            <a:fld id="{E78C9E75-97FD-45D9-8ED3-955348887BB1}" type="slidenum">
              <a:rPr lang="zh-TW" altLang="en-US" smtClean="0"/>
              <a:pPr>
                <a:defRPr/>
              </a:pPr>
              <a:t>43</a:t>
            </a:fld>
            <a:endParaRPr lang="zh-TW" altLang="en-US"/>
          </a:p>
        </p:txBody>
      </p:sp>
      <p:sp>
        <p:nvSpPr>
          <p:cNvPr id="5" name="Footer Placeholder 4">
            <a:extLst>
              <a:ext uri="{FF2B5EF4-FFF2-40B4-BE49-F238E27FC236}">
                <a16:creationId xmlns:a16="http://schemas.microsoft.com/office/drawing/2014/main" id="{3E4745DB-F6B7-1E49-BFCF-083624D72FE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9338964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7089F-EF2E-2946-A5F4-63D2D669F9EA}"/>
              </a:ext>
            </a:extLst>
          </p:cNvPr>
          <p:cNvSpPr>
            <a:spLocks noGrp="1"/>
          </p:cNvSpPr>
          <p:nvPr>
            <p:ph type="title"/>
          </p:nvPr>
        </p:nvSpPr>
        <p:spPr>
          <a:xfrm>
            <a:off x="1022887" y="188641"/>
            <a:ext cx="10136910" cy="854075"/>
          </a:xfrm>
        </p:spPr>
        <p:txBody>
          <a:bodyPr>
            <a:normAutofit/>
          </a:bodyPr>
          <a:lstStyle/>
          <a:p>
            <a:r>
              <a:rPr lang="en-US" dirty="0">
                <a:solidFill>
                  <a:schemeClr val="accent1"/>
                </a:solidFill>
              </a:rPr>
              <a:t>Centralized security architectures</a:t>
            </a:r>
          </a:p>
        </p:txBody>
      </p:sp>
      <p:sp>
        <p:nvSpPr>
          <p:cNvPr id="3" name="Content Placeholder 2">
            <a:extLst>
              <a:ext uri="{FF2B5EF4-FFF2-40B4-BE49-F238E27FC236}">
                <a16:creationId xmlns:a16="http://schemas.microsoft.com/office/drawing/2014/main" id="{7CC9713B-6802-604C-B6C3-428C3719A93F}"/>
              </a:ext>
            </a:extLst>
          </p:cNvPr>
          <p:cNvSpPr>
            <a:spLocks noGrp="1"/>
          </p:cNvSpPr>
          <p:nvPr>
            <p:ph idx="1"/>
          </p:nvPr>
        </p:nvSpPr>
        <p:spPr>
          <a:xfrm>
            <a:off x="1022887" y="1484784"/>
            <a:ext cx="10290875" cy="4752528"/>
          </a:xfrm>
        </p:spPr>
        <p:txBody>
          <a:bodyPr>
            <a:normAutofit/>
          </a:bodyPr>
          <a:lstStyle/>
          <a:p>
            <a:r>
              <a:rPr lang="en-US" dirty="0"/>
              <a:t>The benefits of a </a:t>
            </a:r>
            <a:r>
              <a:rPr lang="en-US" dirty="0">
                <a:solidFill>
                  <a:srgbClr val="C00000"/>
                </a:solidFill>
              </a:rPr>
              <a:t>centralized security architecture </a:t>
            </a:r>
            <a:r>
              <a:rPr lang="en-US" dirty="0"/>
              <a:t>are that it is </a:t>
            </a:r>
            <a:r>
              <a:rPr lang="en-US" dirty="0">
                <a:solidFill>
                  <a:schemeClr val="accent1"/>
                </a:solidFill>
              </a:rPr>
              <a:t>easier to design and build protection</a:t>
            </a:r>
            <a:r>
              <a:rPr lang="en-US" dirty="0"/>
              <a:t> and that the protected information can be accessed more efficiently. </a:t>
            </a:r>
          </a:p>
          <a:p>
            <a:r>
              <a:rPr lang="en-US" dirty="0"/>
              <a:t>However, if your security is breached, you lose everything. </a:t>
            </a:r>
          </a:p>
          <a:p>
            <a:r>
              <a:rPr lang="en-US" dirty="0"/>
              <a:t>If you </a:t>
            </a:r>
            <a:r>
              <a:rPr lang="en-US" dirty="0">
                <a:solidFill>
                  <a:srgbClr val="C00000"/>
                </a:solidFill>
              </a:rPr>
              <a:t>distribute information</a:t>
            </a:r>
            <a:r>
              <a:rPr lang="en-US" dirty="0"/>
              <a:t>, it takes longer to access all of the information and </a:t>
            </a:r>
            <a:r>
              <a:rPr lang="en-US" dirty="0">
                <a:solidFill>
                  <a:schemeClr val="accent1"/>
                </a:solidFill>
              </a:rPr>
              <a:t>costs more to protect it</a:t>
            </a:r>
            <a:r>
              <a:rPr lang="en-US" dirty="0"/>
              <a:t>. </a:t>
            </a:r>
          </a:p>
          <a:p>
            <a:r>
              <a:rPr lang="en-US" dirty="0"/>
              <a:t>If security is breached in one location, you only lose the information that you have stored there.</a:t>
            </a:r>
          </a:p>
          <a:p>
            <a:endParaRPr lang="en-US" dirty="0"/>
          </a:p>
          <a:p>
            <a:endParaRPr lang="en-US" dirty="0"/>
          </a:p>
        </p:txBody>
      </p:sp>
      <p:sp>
        <p:nvSpPr>
          <p:cNvPr id="4" name="Slide Number Placeholder 3">
            <a:extLst>
              <a:ext uri="{FF2B5EF4-FFF2-40B4-BE49-F238E27FC236}">
                <a16:creationId xmlns:a16="http://schemas.microsoft.com/office/drawing/2014/main" id="{1DAB3C5D-9F09-9C46-8D2B-66EF7B356841}"/>
              </a:ext>
            </a:extLst>
          </p:cNvPr>
          <p:cNvSpPr>
            <a:spLocks noGrp="1"/>
          </p:cNvSpPr>
          <p:nvPr>
            <p:ph type="sldNum" sz="quarter" idx="12"/>
          </p:nvPr>
        </p:nvSpPr>
        <p:spPr/>
        <p:txBody>
          <a:bodyPr/>
          <a:lstStyle/>
          <a:p>
            <a:pPr>
              <a:defRPr/>
            </a:pPr>
            <a:fld id="{E78C9E75-97FD-45D9-8ED3-955348887BB1}" type="slidenum">
              <a:rPr lang="zh-TW" altLang="en-US" smtClean="0"/>
              <a:pPr>
                <a:defRPr/>
              </a:pPr>
              <a:t>44</a:t>
            </a:fld>
            <a:endParaRPr lang="zh-TW" altLang="en-US"/>
          </a:p>
        </p:txBody>
      </p:sp>
      <p:sp>
        <p:nvSpPr>
          <p:cNvPr id="5" name="Footer Placeholder 4">
            <a:extLst>
              <a:ext uri="{FF2B5EF4-FFF2-40B4-BE49-F238E27FC236}">
                <a16:creationId xmlns:a16="http://schemas.microsoft.com/office/drawing/2014/main" id="{B1C502E3-A6D8-5B49-A32E-922507B6573C}"/>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1332680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3C668-8EFC-9149-AD12-6EEFFD9872D0}"/>
              </a:ext>
            </a:extLst>
          </p:cNvPr>
          <p:cNvSpPr>
            <a:spLocks noGrp="1"/>
          </p:cNvSpPr>
          <p:nvPr>
            <p:ph type="title"/>
          </p:nvPr>
        </p:nvSpPr>
        <p:spPr>
          <a:xfrm>
            <a:off x="1991544" y="134091"/>
            <a:ext cx="8229600" cy="827265"/>
          </a:xfrm>
        </p:spPr>
        <p:txBody>
          <a:bodyPr/>
          <a:lstStyle/>
          <a:p>
            <a:r>
              <a:rPr lang="en-US" dirty="0">
                <a:solidFill>
                  <a:schemeClr val="accent1"/>
                </a:solidFill>
              </a:rPr>
              <a:t>Shared database architecture</a:t>
            </a:r>
          </a:p>
        </p:txBody>
      </p:sp>
      <p:sp>
        <p:nvSpPr>
          <p:cNvPr id="4" name="Slide Number Placeholder 3">
            <a:extLst>
              <a:ext uri="{FF2B5EF4-FFF2-40B4-BE49-F238E27FC236}">
                <a16:creationId xmlns:a16="http://schemas.microsoft.com/office/drawing/2014/main" id="{A50173BA-7C68-1F43-B269-C094BBCAB91D}"/>
              </a:ext>
            </a:extLst>
          </p:cNvPr>
          <p:cNvSpPr>
            <a:spLocks noGrp="1"/>
          </p:cNvSpPr>
          <p:nvPr>
            <p:ph type="sldNum" sz="quarter" idx="12"/>
          </p:nvPr>
        </p:nvSpPr>
        <p:spPr/>
        <p:txBody>
          <a:bodyPr/>
          <a:lstStyle/>
          <a:p>
            <a:pPr>
              <a:defRPr/>
            </a:pPr>
            <a:fld id="{E78C9E75-97FD-45D9-8ED3-955348887BB1}" type="slidenum">
              <a:rPr lang="zh-TW" altLang="en-US" smtClean="0"/>
              <a:pPr>
                <a:defRPr/>
              </a:pPr>
              <a:t>45</a:t>
            </a:fld>
            <a:endParaRPr lang="zh-TW" altLang="en-US"/>
          </a:p>
        </p:txBody>
      </p:sp>
      <p:grpSp>
        <p:nvGrpSpPr>
          <p:cNvPr id="7" name="Group 6">
            <a:extLst>
              <a:ext uri="{FF2B5EF4-FFF2-40B4-BE49-F238E27FC236}">
                <a16:creationId xmlns:a16="http://schemas.microsoft.com/office/drawing/2014/main" id="{7B3AF694-8EFC-F241-A68E-F169EF656059}"/>
              </a:ext>
            </a:extLst>
          </p:cNvPr>
          <p:cNvGrpSpPr/>
          <p:nvPr/>
        </p:nvGrpSpPr>
        <p:grpSpPr>
          <a:xfrm>
            <a:off x="6392981" y="3125335"/>
            <a:ext cx="2106495" cy="964426"/>
            <a:chOff x="7092280" y="3556930"/>
            <a:chExt cx="819143" cy="640080"/>
          </a:xfrm>
        </p:grpSpPr>
        <p:sp>
          <p:nvSpPr>
            <p:cNvPr id="8" name="Rounded Rectangle 7">
              <a:extLst>
                <a:ext uri="{FF2B5EF4-FFF2-40B4-BE49-F238E27FC236}">
                  <a16:creationId xmlns:a16="http://schemas.microsoft.com/office/drawing/2014/main" id="{A74BEACE-8ABB-344F-81E8-CA711709789E}"/>
                </a:ext>
              </a:extLst>
            </p:cNvPr>
            <p:cNvSpPr>
              <a:spLocks noChangeArrowheads="1"/>
            </p:cNvSpPr>
            <p:nvPr/>
          </p:nvSpPr>
          <p:spPr bwMode="auto">
            <a:xfrm>
              <a:off x="7092280" y="3556930"/>
              <a:ext cx="819143" cy="640080"/>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0DBDB6E5-6057-AA4B-AB87-C8148CB44E8D}"/>
                </a:ext>
              </a:extLst>
            </p:cNvPr>
            <p:cNvSpPr txBox="1"/>
            <p:nvPr/>
          </p:nvSpPr>
          <p:spPr>
            <a:xfrm>
              <a:off x="7373066" y="3615360"/>
              <a:ext cx="257569" cy="428963"/>
            </a:xfrm>
            <a:prstGeom prst="rect">
              <a:avLst/>
            </a:prstGeom>
            <a:noFill/>
          </p:spPr>
          <p:txBody>
            <a:bodyPr wrap="none" rtlCol="0">
              <a:spAutoFit/>
            </a:bodyPr>
            <a:lstStyle/>
            <a:p>
              <a:pPr algn="ctr"/>
              <a:r>
                <a:rPr lang="en-US" sz="3600" b="1" dirty="0">
                  <a:solidFill>
                    <a:schemeClr val="tx2">
                      <a:lumMod val="75000"/>
                    </a:schemeClr>
                  </a:solidFill>
                  <a:latin typeface="Calibri" panose="020F0502020204030204" pitchFamily="34" charset="0"/>
                  <a:cs typeface="Calibri" panose="020F0502020204030204" pitchFamily="34" charset="0"/>
                </a:rPr>
                <a:t>C2</a:t>
              </a:r>
              <a:endParaRPr lang="en-US" sz="3600" dirty="0">
                <a:solidFill>
                  <a:schemeClr val="tx2">
                    <a:lumMod val="75000"/>
                  </a:schemeClr>
                </a:solidFill>
                <a:latin typeface="Calibri" panose="020F0502020204030204" pitchFamily="34" charset="0"/>
                <a:cs typeface="Calibri" panose="020F0502020204030204" pitchFamily="34" charset="0"/>
              </a:endParaRPr>
            </a:p>
          </p:txBody>
        </p:sp>
      </p:grpSp>
      <p:grpSp>
        <p:nvGrpSpPr>
          <p:cNvPr id="10" name="Group 9">
            <a:extLst>
              <a:ext uri="{FF2B5EF4-FFF2-40B4-BE49-F238E27FC236}">
                <a16:creationId xmlns:a16="http://schemas.microsoft.com/office/drawing/2014/main" id="{B2945EA6-CEED-184E-8937-4986A7FD8363}"/>
              </a:ext>
            </a:extLst>
          </p:cNvPr>
          <p:cNvGrpSpPr/>
          <p:nvPr/>
        </p:nvGrpSpPr>
        <p:grpSpPr>
          <a:xfrm>
            <a:off x="3283354" y="3125335"/>
            <a:ext cx="2092566" cy="964426"/>
            <a:chOff x="5998859" y="3574815"/>
            <a:chExt cx="822960" cy="640080"/>
          </a:xfrm>
        </p:grpSpPr>
        <p:sp>
          <p:nvSpPr>
            <p:cNvPr id="11" name="Rounded Rectangle 10">
              <a:extLst>
                <a:ext uri="{FF2B5EF4-FFF2-40B4-BE49-F238E27FC236}">
                  <a16:creationId xmlns:a16="http://schemas.microsoft.com/office/drawing/2014/main" id="{41E4D50C-E71B-D146-B97B-75040D9DBF09}"/>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1BA96608-1CBD-2445-8FF3-B5DC6D4D6868}"/>
                </a:ext>
              </a:extLst>
            </p:cNvPr>
            <p:cNvSpPr txBox="1"/>
            <p:nvPr/>
          </p:nvSpPr>
          <p:spPr>
            <a:xfrm>
              <a:off x="6280093" y="3633245"/>
              <a:ext cx="260492" cy="428963"/>
            </a:xfrm>
            <a:prstGeom prst="rect">
              <a:avLst/>
            </a:prstGeom>
            <a:noFill/>
          </p:spPr>
          <p:txBody>
            <a:bodyPr wrap="none" rtlCol="0">
              <a:spAutoFit/>
            </a:bodyPr>
            <a:lstStyle/>
            <a:p>
              <a:pPr algn="ctr"/>
              <a:r>
                <a:rPr lang="en-US" sz="3600" b="1" dirty="0">
                  <a:solidFill>
                    <a:schemeClr val="accent3">
                      <a:lumMod val="50000"/>
                    </a:schemeClr>
                  </a:solidFill>
                  <a:latin typeface="Calibri" panose="020F0502020204030204" pitchFamily="34" charset="0"/>
                  <a:cs typeface="Calibri" panose="020F0502020204030204" pitchFamily="34" charset="0"/>
                </a:rPr>
                <a:t>C1</a:t>
              </a:r>
              <a:endParaRPr lang="en-US" sz="3600" dirty="0">
                <a:solidFill>
                  <a:schemeClr val="accent3">
                    <a:lumMod val="50000"/>
                  </a:schemeClr>
                </a:solidFill>
                <a:latin typeface="Calibri" panose="020F0502020204030204" pitchFamily="34" charset="0"/>
                <a:cs typeface="Calibri" panose="020F0502020204030204" pitchFamily="34" charset="0"/>
              </a:endParaRPr>
            </a:p>
          </p:txBody>
        </p:sp>
      </p:grpSp>
      <p:sp>
        <p:nvSpPr>
          <p:cNvPr id="13" name="Rounded Rectangle 12">
            <a:extLst>
              <a:ext uri="{FF2B5EF4-FFF2-40B4-BE49-F238E27FC236}">
                <a16:creationId xmlns:a16="http://schemas.microsoft.com/office/drawing/2014/main" id="{FF3EE36F-B2DB-9348-B67A-C59E31B185D9}"/>
              </a:ext>
            </a:extLst>
          </p:cNvPr>
          <p:cNvSpPr>
            <a:spLocks noChangeArrowheads="1"/>
          </p:cNvSpPr>
          <p:nvPr/>
        </p:nvSpPr>
        <p:spPr bwMode="auto">
          <a:xfrm>
            <a:off x="3988029" y="5130880"/>
            <a:ext cx="3789376" cy="890409"/>
          </a:xfrm>
          <a:prstGeom prst="roundRect">
            <a:avLst>
              <a:gd name="adj" fmla="val 4566"/>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3600" b="1" dirty="0">
                <a:solidFill>
                  <a:srgbClr val="FF0000"/>
                </a:solidFill>
                <a:latin typeface="Calibri" panose="020F0502020204030204" pitchFamily="34" charset="0"/>
                <a:cs typeface="Calibri" panose="020F0502020204030204" pitchFamily="34" charset="0"/>
              </a:rPr>
              <a:t>Shared database</a:t>
            </a:r>
          </a:p>
        </p:txBody>
      </p:sp>
      <p:cxnSp>
        <p:nvCxnSpPr>
          <p:cNvPr id="14" name="Straight Arrow Connector 13">
            <a:extLst>
              <a:ext uri="{FF2B5EF4-FFF2-40B4-BE49-F238E27FC236}">
                <a16:creationId xmlns:a16="http://schemas.microsoft.com/office/drawing/2014/main" id="{C00EA096-F530-E447-8DD7-6D5E92ABD50D}"/>
              </a:ext>
            </a:extLst>
          </p:cNvPr>
          <p:cNvCxnSpPr>
            <a:cxnSpLocks/>
            <a:endCxn id="11" idx="0"/>
          </p:cNvCxnSpPr>
          <p:nvPr/>
        </p:nvCxnSpPr>
        <p:spPr>
          <a:xfrm>
            <a:off x="4329637" y="2172255"/>
            <a:ext cx="0" cy="95308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64D1E34E-8F54-2C45-93DC-CFE45B7DB61E}"/>
              </a:ext>
            </a:extLst>
          </p:cNvPr>
          <p:cNvSpPr>
            <a:spLocks noChangeArrowheads="1"/>
          </p:cNvSpPr>
          <p:nvPr/>
        </p:nvSpPr>
        <p:spPr bwMode="auto">
          <a:xfrm>
            <a:off x="3143672" y="1289658"/>
            <a:ext cx="5349612" cy="890409"/>
          </a:xfrm>
          <a:prstGeom prst="roundRect">
            <a:avLst>
              <a:gd name="adj" fmla="val 4566"/>
            </a:avLst>
          </a:prstGeom>
          <a:solidFill>
            <a:schemeClr val="accent2">
              <a:lumMod val="40000"/>
              <a:lumOff val="6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3600" b="1" dirty="0">
                <a:latin typeface="Calibri" panose="020F0502020204030204" pitchFamily="34" charset="0"/>
                <a:cs typeface="Calibri" panose="020F0502020204030204" pitchFamily="34" charset="0"/>
              </a:rPr>
              <a:t>User interface</a:t>
            </a:r>
          </a:p>
        </p:txBody>
      </p:sp>
      <p:cxnSp>
        <p:nvCxnSpPr>
          <p:cNvPr id="20" name="Straight Arrow Connector 19">
            <a:extLst>
              <a:ext uri="{FF2B5EF4-FFF2-40B4-BE49-F238E27FC236}">
                <a16:creationId xmlns:a16="http://schemas.microsoft.com/office/drawing/2014/main" id="{A12036B7-E2D0-8B4B-9FE5-37AB226B2D2E}"/>
              </a:ext>
            </a:extLst>
          </p:cNvPr>
          <p:cNvCxnSpPr>
            <a:cxnSpLocks/>
            <a:endCxn id="8" idx="0"/>
          </p:cNvCxnSpPr>
          <p:nvPr/>
        </p:nvCxnSpPr>
        <p:spPr>
          <a:xfrm flipH="1">
            <a:off x="7446228" y="2172255"/>
            <a:ext cx="11514" cy="95308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B1BDA25-A461-414D-B775-D145CC0889F7}"/>
              </a:ext>
            </a:extLst>
          </p:cNvPr>
          <p:cNvCxnSpPr>
            <a:cxnSpLocks/>
          </p:cNvCxnSpPr>
          <p:nvPr/>
        </p:nvCxnSpPr>
        <p:spPr>
          <a:xfrm>
            <a:off x="4871864" y="4089761"/>
            <a:ext cx="0" cy="1041118"/>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44C90F1-0B31-934F-B9CD-9E44E7672C35}"/>
              </a:ext>
            </a:extLst>
          </p:cNvPr>
          <p:cNvCxnSpPr>
            <a:cxnSpLocks/>
          </p:cNvCxnSpPr>
          <p:nvPr/>
        </p:nvCxnSpPr>
        <p:spPr>
          <a:xfrm>
            <a:off x="6888088" y="4089761"/>
            <a:ext cx="0" cy="1041118"/>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36" name="Footer Placeholder 4">
            <a:extLst>
              <a:ext uri="{FF2B5EF4-FFF2-40B4-BE49-F238E27FC236}">
                <a16:creationId xmlns:a16="http://schemas.microsoft.com/office/drawing/2014/main" id="{C2B462C8-424E-ED40-922B-D7BA74E5043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1270369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3C668-8EFC-9149-AD12-6EEFFD9872D0}"/>
              </a:ext>
            </a:extLst>
          </p:cNvPr>
          <p:cNvSpPr>
            <a:spLocks noGrp="1"/>
          </p:cNvSpPr>
          <p:nvPr>
            <p:ph type="title"/>
          </p:nvPr>
        </p:nvSpPr>
        <p:spPr>
          <a:xfrm>
            <a:off x="1919536" y="102009"/>
            <a:ext cx="8229600" cy="781155"/>
          </a:xfrm>
        </p:spPr>
        <p:txBody>
          <a:bodyPr>
            <a:normAutofit fontScale="90000"/>
          </a:bodyPr>
          <a:lstStyle/>
          <a:p>
            <a:r>
              <a:rPr lang="en-US" dirty="0">
                <a:solidFill>
                  <a:schemeClr val="accent1"/>
                </a:solidFill>
              </a:rPr>
              <a:t>Multiple database architecture</a:t>
            </a:r>
          </a:p>
        </p:txBody>
      </p:sp>
      <p:sp>
        <p:nvSpPr>
          <p:cNvPr id="4" name="Slide Number Placeholder 3">
            <a:extLst>
              <a:ext uri="{FF2B5EF4-FFF2-40B4-BE49-F238E27FC236}">
                <a16:creationId xmlns:a16="http://schemas.microsoft.com/office/drawing/2014/main" id="{A50173BA-7C68-1F43-B269-C094BBCAB91D}"/>
              </a:ext>
            </a:extLst>
          </p:cNvPr>
          <p:cNvSpPr>
            <a:spLocks noGrp="1"/>
          </p:cNvSpPr>
          <p:nvPr>
            <p:ph type="sldNum" sz="quarter" idx="12"/>
          </p:nvPr>
        </p:nvSpPr>
        <p:spPr/>
        <p:txBody>
          <a:bodyPr/>
          <a:lstStyle/>
          <a:p>
            <a:pPr>
              <a:defRPr/>
            </a:pPr>
            <a:fld id="{E78C9E75-97FD-45D9-8ED3-955348887BB1}" type="slidenum">
              <a:rPr lang="zh-TW" altLang="en-US" smtClean="0"/>
              <a:pPr>
                <a:defRPr/>
              </a:pPr>
              <a:t>46</a:t>
            </a:fld>
            <a:endParaRPr lang="zh-TW" altLang="en-US"/>
          </a:p>
        </p:txBody>
      </p:sp>
      <p:grpSp>
        <p:nvGrpSpPr>
          <p:cNvPr id="7" name="Group 6">
            <a:extLst>
              <a:ext uri="{FF2B5EF4-FFF2-40B4-BE49-F238E27FC236}">
                <a16:creationId xmlns:a16="http://schemas.microsoft.com/office/drawing/2014/main" id="{9E3115EA-8D60-764B-8D04-0C6624E6EE42}"/>
              </a:ext>
            </a:extLst>
          </p:cNvPr>
          <p:cNvGrpSpPr/>
          <p:nvPr/>
        </p:nvGrpSpPr>
        <p:grpSpPr>
          <a:xfrm>
            <a:off x="6392981" y="2504870"/>
            <a:ext cx="2106495" cy="820410"/>
            <a:chOff x="7092280" y="3556930"/>
            <a:chExt cx="819143" cy="640080"/>
          </a:xfrm>
        </p:grpSpPr>
        <p:sp>
          <p:nvSpPr>
            <p:cNvPr id="8" name="Rounded Rectangle 7">
              <a:extLst>
                <a:ext uri="{FF2B5EF4-FFF2-40B4-BE49-F238E27FC236}">
                  <a16:creationId xmlns:a16="http://schemas.microsoft.com/office/drawing/2014/main" id="{658E4CD7-356A-D94E-8880-97DD5FBFB82D}"/>
                </a:ext>
              </a:extLst>
            </p:cNvPr>
            <p:cNvSpPr>
              <a:spLocks noChangeArrowheads="1"/>
            </p:cNvSpPr>
            <p:nvPr/>
          </p:nvSpPr>
          <p:spPr bwMode="auto">
            <a:xfrm>
              <a:off x="7092280" y="3556930"/>
              <a:ext cx="819143" cy="640080"/>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03720159-7263-3D43-9FCC-A8988A260C14}"/>
                </a:ext>
              </a:extLst>
            </p:cNvPr>
            <p:cNvSpPr txBox="1"/>
            <p:nvPr/>
          </p:nvSpPr>
          <p:spPr>
            <a:xfrm>
              <a:off x="7373066" y="3615360"/>
              <a:ext cx="257569" cy="504264"/>
            </a:xfrm>
            <a:prstGeom prst="rect">
              <a:avLst/>
            </a:prstGeom>
            <a:noFill/>
          </p:spPr>
          <p:txBody>
            <a:bodyPr wrap="none" rtlCol="0">
              <a:spAutoFit/>
            </a:bodyPr>
            <a:lstStyle/>
            <a:p>
              <a:pPr algn="ctr"/>
              <a:r>
                <a:rPr lang="en-US" sz="3600" b="1" dirty="0">
                  <a:solidFill>
                    <a:schemeClr val="tx2">
                      <a:lumMod val="75000"/>
                    </a:schemeClr>
                  </a:solidFill>
                  <a:latin typeface="Calibri" panose="020F0502020204030204" pitchFamily="34" charset="0"/>
                  <a:cs typeface="Calibri" panose="020F0502020204030204" pitchFamily="34" charset="0"/>
                </a:rPr>
                <a:t>C2</a:t>
              </a:r>
              <a:endParaRPr lang="en-US" sz="3600" dirty="0">
                <a:solidFill>
                  <a:schemeClr val="tx2">
                    <a:lumMod val="75000"/>
                  </a:schemeClr>
                </a:solidFill>
                <a:latin typeface="Calibri" panose="020F0502020204030204" pitchFamily="34" charset="0"/>
                <a:cs typeface="Calibri" panose="020F0502020204030204" pitchFamily="34" charset="0"/>
              </a:endParaRPr>
            </a:p>
          </p:txBody>
        </p:sp>
      </p:grpSp>
      <p:grpSp>
        <p:nvGrpSpPr>
          <p:cNvPr id="10" name="Group 9">
            <a:extLst>
              <a:ext uri="{FF2B5EF4-FFF2-40B4-BE49-F238E27FC236}">
                <a16:creationId xmlns:a16="http://schemas.microsoft.com/office/drawing/2014/main" id="{D5F93D10-5037-674B-AFCF-A7DC43C4952A}"/>
              </a:ext>
            </a:extLst>
          </p:cNvPr>
          <p:cNvGrpSpPr/>
          <p:nvPr/>
        </p:nvGrpSpPr>
        <p:grpSpPr>
          <a:xfrm>
            <a:off x="3283354" y="2504870"/>
            <a:ext cx="2092566" cy="820410"/>
            <a:chOff x="5998859" y="3574815"/>
            <a:chExt cx="822960" cy="640080"/>
          </a:xfrm>
        </p:grpSpPr>
        <p:sp>
          <p:nvSpPr>
            <p:cNvPr id="11" name="Rounded Rectangle 10">
              <a:extLst>
                <a:ext uri="{FF2B5EF4-FFF2-40B4-BE49-F238E27FC236}">
                  <a16:creationId xmlns:a16="http://schemas.microsoft.com/office/drawing/2014/main" id="{93A14253-0134-FC47-92E7-F3EF2B0764EF}"/>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E0049C4F-731E-234E-8836-DECE866E5C76}"/>
                </a:ext>
              </a:extLst>
            </p:cNvPr>
            <p:cNvSpPr txBox="1"/>
            <p:nvPr/>
          </p:nvSpPr>
          <p:spPr>
            <a:xfrm>
              <a:off x="6280093" y="3633245"/>
              <a:ext cx="260492" cy="504264"/>
            </a:xfrm>
            <a:prstGeom prst="rect">
              <a:avLst/>
            </a:prstGeom>
            <a:noFill/>
          </p:spPr>
          <p:txBody>
            <a:bodyPr wrap="none" rtlCol="0">
              <a:spAutoFit/>
            </a:bodyPr>
            <a:lstStyle/>
            <a:p>
              <a:pPr algn="ctr"/>
              <a:r>
                <a:rPr lang="en-US" sz="3600" b="1" dirty="0">
                  <a:solidFill>
                    <a:schemeClr val="accent3">
                      <a:lumMod val="50000"/>
                    </a:schemeClr>
                  </a:solidFill>
                  <a:latin typeface="Calibri" panose="020F0502020204030204" pitchFamily="34" charset="0"/>
                  <a:cs typeface="Calibri" panose="020F0502020204030204" pitchFamily="34" charset="0"/>
                </a:rPr>
                <a:t>C1</a:t>
              </a:r>
              <a:endParaRPr lang="en-US" sz="3600" dirty="0">
                <a:solidFill>
                  <a:schemeClr val="accent3">
                    <a:lumMod val="50000"/>
                  </a:schemeClr>
                </a:solidFill>
                <a:latin typeface="Calibri" panose="020F0502020204030204" pitchFamily="34" charset="0"/>
                <a:cs typeface="Calibri" panose="020F0502020204030204" pitchFamily="34" charset="0"/>
              </a:endParaRPr>
            </a:p>
          </p:txBody>
        </p:sp>
      </p:grpSp>
      <p:sp>
        <p:nvSpPr>
          <p:cNvPr id="13" name="Rounded Rectangle 12">
            <a:extLst>
              <a:ext uri="{FF2B5EF4-FFF2-40B4-BE49-F238E27FC236}">
                <a16:creationId xmlns:a16="http://schemas.microsoft.com/office/drawing/2014/main" id="{DBE2B3CE-0390-344F-B207-5A49AEFF3178}"/>
              </a:ext>
            </a:extLst>
          </p:cNvPr>
          <p:cNvSpPr>
            <a:spLocks noChangeArrowheads="1"/>
          </p:cNvSpPr>
          <p:nvPr/>
        </p:nvSpPr>
        <p:spPr bwMode="auto">
          <a:xfrm>
            <a:off x="2999657" y="3891298"/>
            <a:ext cx="2578433" cy="733237"/>
          </a:xfrm>
          <a:prstGeom prst="roundRect">
            <a:avLst>
              <a:gd name="adj" fmla="val 4566"/>
            </a:avLst>
          </a:prstGeom>
          <a:solidFill>
            <a:schemeClr val="accent2">
              <a:lumMod val="20000"/>
              <a:lumOff val="80000"/>
              <a:alpha val="50196"/>
            </a:schemeClr>
          </a:solidFill>
          <a:ln w="28575">
            <a:solidFill>
              <a:schemeClr val="accent2">
                <a:lumMod val="50000"/>
              </a:schemeClr>
            </a:solidFill>
            <a:round/>
            <a:headEnd/>
            <a:tailEnd/>
          </a:ln>
          <a:effectLst/>
        </p:spPr>
        <p:txBody>
          <a:bodyPr lIns="0" tIns="0" rIns="0" bIns="0" anchor="ctr"/>
          <a:lstStyle/>
          <a:p>
            <a:pPr algn="ctr">
              <a:defRPr/>
            </a:pPr>
            <a:r>
              <a:rPr lang="en-US" sz="3600" b="1" dirty="0">
                <a:solidFill>
                  <a:srgbClr val="FF0000"/>
                </a:solidFill>
                <a:latin typeface="Calibri" panose="020F0502020204030204" pitchFamily="34" charset="0"/>
                <a:cs typeface="Calibri" panose="020F0502020204030204" pitchFamily="34" charset="0"/>
              </a:rPr>
              <a:t>C1 database</a:t>
            </a:r>
          </a:p>
        </p:txBody>
      </p:sp>
      <p:cxnSp>
        <p:nvCxnSpPr>
          <p:cNvPr id="14" name="Straight Arrow Connector 13">
            <a:extLst>
              <a:ext uri="{FF2B5EF4-FFF2-40B4-BE49-F238E27FC236}">
                <a16:creationId xmlns:a16="http://schemas.microsoft.com/office/drawing/2014/main" id="{FB1C0ECE-1729-534E-ABC9-6AD76BECA738}"/>
              </a:ext>
            </a:extLst>
          </p:cNvPr>
          <p:cNvCxnSpPr>
            <a:cxnSpLocks/>
            <a:endCxn id="11" idx="0"/>
          </p:cNvCxnSpPr>
          <p:nvPr/>
        </p:nvCxnSpPr>
        <p:spPr>
          <a:xfrm>
            <a:off x="4329637" y="1924902"/>
            <a:ext cx="0" cy="579969"/>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5" name="Rounded Rectangle 14">
            <a:extLst>
              <a:ext uri="{FF2B5EF4-FFF2-40B4-BE49-F238E27FC236}">
                <a16:creationId xmlns:a16="http://schemas.microsoft.com/office/drawing/2014/main" id="{8CD69668-8D44-A543-80FF-517E93F0CE9F}"/>
              </a:ext>
            </a:extLst>
          </p:cNvPr>
          <p:cNvSpPr>
            <a:spLocks noChangeArrowheads="1"/>
          </p:cNvSpPr>
          <p:nvPr/>
        </p:nvSpPr>
        <p:spPr bwMode="auto">
          <a:xfrm>
            <a:off x="3143672" y="1143747"/>
            <a:ext cx="5349612" cy="781155"/>
          </a:xfrm>
          <a:prstGeom prst="roundRect">
            <a:avLst>
              <a:gd name="adj" fmla="val 4566"/>
            </a:avLst>
          </a:prstGeom>
          <a:solidFill>
            <a:schemeClr val="accent2">
              <a:lumMod val="40000"/>
              <a:lumOff val="6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3600" b="1" dirty="0">
                <a:latin typeface="Calibri" panose="020F0502020204030204" pitchFamily="34" charset="0"/>
                <a:cs typeface="Calibri" panose="020F0502020204030204" pitchFamily="34" charset="0"/>
              </a:rPr>
              <a:t>User interface</a:t>
            </a:r>
          </a:p>
        </p:txBody>
      </p:sp>
      <p:cxnSp>
        <p:nvCxnSpPr>
          <p:cNvPr id="16" name="Straight Arrow Connector 15">
            <a:extLst>
              <a:ext uri="{FF2B5EF4-FFF2-40B4-BE49-F238E27FC236}">
                <a16:creationId xmlns:a16="http://schemas.microsoft.com/office/drawing/2014/main" id="{8EAFC5C7-EBAD-2149-A10A-1A184B9F7429}"/>
              </a:ext>
            </a:extLst>
          </p:cNvPr>
          <p:cNvCxnSpPr>
            <a:cxnSpLocks/>
            <a:endCxn id="8" idx="0"/>
          </p:cNvCxnSpPr>
          <p:nvPr/>
        </p:nvCxnSpPr>
        <p:spPr>
          <a:xfrm>
            <a:off x="7446228" y="1924902"/>
            <a:ext cx="0" cy="579969"/>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535B97A-F149-274E-88B6-B2A9A5C0FCCC}"/>
              </a:ext>
            </a:extLst>
          </p:cNvPr>
          <p:cNvCxnSpPr>
            <a:cxnSpLocks/>
          </p:cNvCxnSpPr>
          <p:nvPr/>
        </p:nvCxnSpPr>
        <p:spPr>
          <a:xfrm>
            <a:off x="4329637" y="3325280"/>
            <a:ext cx="0" cy="57941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1F0A7D90-6A64-D944-8F30-8422F3BDFD89}"/>
              </a:ext>
            </a:extLst>
          </p:cNvPr>
          <p:cNvCxnSpPr>
            <a:cxnSpLocks/>
          </p:cNvCxnSpPr>
          <p:nvPr/>
        </p:nvCxnSpPr>
        <p:spPr>
          <a:xfrm>
            <a:off x="7434749" y="3325280"/>
            <a:ext cx="0" cy="57941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0" name="Rounded Rectangle 19">
            <a:extLst>
              <a:ext uri="{FF2B5EF4-FFF2-40B4-BE49-F238E27FC236}">
                <a16:creationId xmlns:a16="http://schemas.microsoft.com/office/drawing/2014/main" id="{1110926D-6A8A-864A-9B99-2D3D492B81D2}"/>
              </a:ext>
            </a:extLst>
          </p:cNvPr>
          <p:cNvSpPr>
            <a:spLocks noChangeArrowheads="1"/>
          </p:cNvSpPr>
          <p:nvPr/>
        </p:nvSpPr>
        <p:spPr bwMode="auto">
          <a:xfrm>
            <a:off x="6287001" y="3891298"/>
            <a:ext cx="2578433" cy="733237"/>
          </a:xfrm>
          <a:prstGeom prst="roundRect">
            <a:avLst>
              <a:gd name="adj" fmla="val 4566"/>
            </a:avLst>
          </a:prstGeom>
          <a:solidFill>
            <a:schemeClr val="accent2">
              <a:lumMod val="20000"/>
              <a:lumOff val="80000"/>
              <a:alpha val="50196"/>
            </a:schemeClr>
          </a:solidFill>
          <a:ln w="28575">
            <a:solidFill>
              <a:schemeClr val="accent2">
                <a:lumMod val="50000"/>
              </a:schemeClr>
            </a:solidFill>
            <a:round/>
            <a:headEnd/>
            <a:tailEnd/>
          </a:ln>
          <a:effectLst/>
        </p:spPr>
        <p:txBody>
          <a:bodyPr lIns="0" tIns="0" rIns="0" bIns="0" anchor="ctr"/>
          <a:lstStyle/>
          <a:p>
            <a:pPr algn="ctr">
              <a:defRPr/>
            </a:pPr>
            <a:r>
              <a:rPr lang="en-US" sz="3600" b="1" dirty="0">
                <a:solidFill>
                  <a:srgbClr val="FF0000"/>
                </a:solidFill>
                <a:latin typeface="Calibri" panose="020F0502020204030204" pitchFamily="34" charset="0"/>
                <a:cs typeface="Calibri" panose="020F0502020204030204" pitchFamily="34" charset="0"/>
              </a:rPr>
              <a:t>C2 database</a:t>
            </a:r>
          </a:p>
        </p:txBody>
      </p:sp>
      <p:grpSp>
        <p:nvGrpSpPr>
          <p:cNvPr id="24" name="Group 23">
            <a:extLst>
              <a:ext uri="{FF2B5EF4-FFF2-40B4-BE49-F238E27FC236}">
                <a16:creationId xmlns:a16="http://schemas.microsoft.com/office/drawing/2014/main" id="{E5D2A90C-55C8-DD41-BF9B-B063DB3342D1}"/>
              </a:ext>
            </a:extLst>
          </p:cNvPr>
          <p:cNvGrpSpPr/>
          <p:nvPr/>
        </p:nvGrpSpPr>
        <p:grpSpPr>
          <a:xfrm>
            <a:off x="4723514" y="5229200"/>
            <a:ext cx="2092566" cy="820410"/>
            <a:chOff x="5998859" y="3574815"/>
            <a:chExt cx="822960" cy="640080"/>
          </a:xfrm>
          <a:solidFill>
            <a:schemeClr val="accent5">
              <a:lumMod val="20000"/>
              <a:lumOff val="80000"/>
            </a:schemeClr>
          </a:solidFill>
        </p:grpSpPr>
        <p:sp>
          <p:nvSpPr>
            <p:cNvPr id="25" name="Rounded Rectangle 24">
              <a:extLst>
                <a:ext uri="{FF2B5EF4-FFF2-40B4-BE49-F238E27FC236}">
                  <a16:creationId xmlns:a16="http://schemas.microsoft.com/office/drawing/2014/main" id="{11D6E1DD-EB58-314A-8871-AB8A81EBF7D8}"/>
                </a:ext>
              </a:extLst>
            </p:cNvPr>
            <p:cNvSpPr>
              <a:spLocks noChangeArrowheads="1"/>
            </p:cNvSpPr>
            <p:nvPr/>
          </p:nvSpPr>
          <p:spPr bwMode="auto">
            <a:xfrm>
              <a:off x="5998859" y="3574815"/>
              <a:ext cx="822960" cy="640080"/>
            </a:xfrm>
            <a:prstGeom prst="roundRect">
              <a:avLst>
                <a:gd name="adj" fmla="val 4566"/>
              </a:avLst>
            </a:prstGeom>
            <a:grpFill/>
            <a:ln w="28575">
              <a:solidFill>
                <a:schemeClr val="accent5">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7DAA0548-5097-DE44-B30D-B0C0F2F4A09E}"/>
                </a:ext>
              </a:extLst>
            </p:cNvPr>
            <p:cNvSpPr txBox="1"/>
            <p:nvPr/>
          </p:nvSpPr>
          <p:spPr>
            <a:xfrm>
              <a:off x="6280093" y="3633245"/>
              <a:ext cx="260492" cy="504264"/>
            </a:xfrm>
            <a:prstGeom prst="rect">
              <a:avLst/>
            </a:prstGeom>
            <a:grpFill/>
          </p:spPr>
          <p:txBody>
            <a:bodyPr wrap="none" rtlCol="0">
              <a:spAutoFit/>
            </a:bodyPr>
            <a:lstStyle/>
            <a:p>
              <a:pPr algn="ctr"/>
              <a:r>
                <a:rPr lang="en-US" sz="3600" b="1" dirty="0">
                  <a:solidFill>
                    <a:schemeClr val="accent5">
                      <a:lumMod val="50000"/>
                    </a:schemeClr>
                  </a:solidFill>
                  <a:latin typeface="Calibri" panose="020F0502020204030204" pitchFamily="34" charset="0"/>
                  <a:cs typeface="Calibri" panose="020F0502020204030204" pitchFamily="34" charset="0"/>
                </a:rPr>
                <a:t>C3</a:t>
              </a:r>
              <a:endParaRPr lang="en-US" sz="3600" dirty="0">
                <a:solidFill>
                  <a:schemeClr val="accent5">
                    <a:lumMod val="50000"/>
                  </a:schemeClr>
                </a:solidFill>
                <a:latin typeface="Calibri" panose="020F0502020204030204" pitchFamily="34" charset="0"/>
                <a:cs typeface="Calibri" panose="020F0502020204030204" pitchFamily="34" charset="0"/>
              </a:endParaRPr>
            </a:p>
          </p:txBody>
        </p:sp>
      </p:grpSp>
      <p:cxnSp>
        <p:nvCxnSpPr>
          <p:cNvPr id="27" name="Straight Arrow Connector 26">
            <a:extLst>
              <a:ext uri="{FF2B5EF4-FFF2-40B4-BE49-F238E27FC236}">
                <a16:creationId xmlns:a16="http://schemas.microsoft.com/office/drawing/2014/main" id="{E33C7376-1EF3-1E43-93A0-3BA17A857A0A}"/>
              </a:ext>
            </a:extLst>
          </p:cNvPr>
          <p:cNvCxnSpPr>
            <a:cxnSpLocks/>
          </p:cNvCxnSpPr>
          <p:nvPr/>
        </p:nvCxnSpPr>
        <p:spPr>
          <a:xfrm>
            <a:off x="5087888" y="4637928"/>
            <a:ext cx="0" cy="591273"/>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1CA7BE1-C4F8-574D-BF86-D74F53D32F42}"/>
              </a:ext>
            </a:extLst>
          </p:cNvPr>
          <p:cNvCxnSpPr>
            <a:cxnSpLocks/>
          </p:cNvCxnSpPr>
          <p:nvPr/>
        </p:nvCxnSpPr>
        <p:spPr>
          <a:xfrm>
            <a:off x="6600056" y="4637928"/>
            <a:ext cx="0" cy="591273"/>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577DB04-FE84-B84B-9E62-E1B794EA5E68}"/>
              </a:ext>
            </a:extLst>
          </p:cNvPr>
          <p:cNvSpPr txBox="1"/>
          <p:nvPr/>
        </p:nvSpPr>
        <p:spPr>
          <a:xfrm>
            <a:off x="3888926" y="6074132"/>
            <a:ext cx="3687291"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Database reconciliation</a:t>
            </a:r>
          </a:p>
        </p:txBody>
      </p:sp>
      <p:sp>
        <p:nvSpPr>
          <p:cNvPr id="35" name="Footer Placeholder 4">
            <a:extLst>
              <a:ext uri="{FF2B5EF4-FFF2-40B4-BE49-F238E27FC236}">
                <a16:creationId xmlns:a16="http://schemas.microsoft.com/office/drawing/2014/main" id="{42D41C16-8702-1C45-94DC-FC9D64EFC4A1}"/>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4714782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EC5D3-FB8F-D040-8F7F-57E27E041B12}"/>
              </a:ext>
            </a:extLst>
          </p:cNvPr>
          <p:cNvSpPr>
            <a:spLocks noGrp="1"/>
          </p:cNvSpPr>
          <p:nvPr>
            <p:ph type="title"/>
          </p:nvPr>
        </p:nvSpPr>
        <p:spPr>
          <a:xfrm>
            <a:off x="1981200" y="77788"/>
            <a:ext cx="8229600" cy="922114"/>
          </a:xfrm>
        </p:spPr>
        <p:txBody>
          <a:bodyPr>
            <a:normAutofit fontScale="90000"/>
          </a:bodyPr>
          <a:lstStyle/>
          <a:p>
            <a:r>
              <a:rPr lang="en-US" dirty="0">
                <a:solidFill>
                  <a:schemeClr val="accent1"/>
                </a:solidFill>
              </a:rPr>
              <a:t>Maintainability and performance</a:t>
            </a:r>
          </a:p>
        </p:txBody>
      </p:sp>
      <p:sp>
        <p:nvSpPr>
          <p:cNvPr id="3" name="Content Placeholder 2">
            <a:extLst>
              <a:ext uri="{FF2B5EF4-FFF2-40B4-BE49-F238E27FC236}">
                <a16:creationId xmlns:a16="http://schemas.microsoft.com/office/drawing/2014/main" id="{375ED30F-D165-7D47-981D-F72BCAE35180}"/>
              </a:ext>
            </a:extLst>
          </p:cNvPr>
          <p:cNvSpPr>
            <a:spLocks noGrp="1"/>
          </p:cNvSpPr>
          <p:nvPr>
            <p:ph idx="1"/>
          </p:nvPr>
        </p:nvSpPr>
        <p:spPr>
          <a:xfrm>
            <a:off x="619932" y="999903"/>
            <a:ext cx="10833315" cy="5597747"/>
          </a:xfrm>
        </p:spPr>
        <p:txBody>
          <a:bodyPr>
            <a:noAutofit/>
          </a:bodyPr>
          <a:lstStyle/>
          <a:p>
            <a:pPr>
              <a:spcAft>
                <a:spcPts val="600"/>
              </a:spcAft>
            </a:pPr>
            <a:r>
              <a:rPr lang="en-US" sz="2600" dirty="0">
                <a:solidFill>
                  <a:srgbClr val="C00000"/>
                </a:solidFill>
              </a:rPr>
              <a:t>Shared database architecture</a:t>
            </a:r>
            <a:r>
              <a:rPr lang="en-US" sz="2600" dirty="0"/>
              <a:t>:</a:t>
            </a:r>
          </a:p>
          <a:p>
            <a:pPr lvl="1">
              <a:spcAft>
                <a:spcPts val="600"/>
              </a:spcAft>
            </a:pPr>
            <a:r>
              <a:rPr lang="en-US" sz="2600" dirty="0"/>
              <a:t>system with two components (C1 and C2) that share a common database. </a:t>
            </a:r>
          </a:p>
          <a:p>
            <a:pPr>
              <a:spcAft>
                <a:spcPts val="600"/>
              </a:spcAft>
            </a:pPr>
            <a:r>
              <a:rPr lang="en-US" sz="2600" dirty="0">
                <a:solidFill>
                  <a:srgbClr val="C00000"/>
                </a:solidFill>
              </a:rPr>
              <a:t>Multiple database architecture</a:t>
            </a:r>
            <a:r>
              <a:rPr lang="en-US" sz="2600" dirty="0"/>
              <a:t>:</a:t>
            </a:r>
          </a:p>
          <a:p>
            <a:pPr lvl="1">
              <a:spcAft>
                <a:spcPts val="600"/>
              </a:spcAft>
            </a:pPr>
            <a:r>
              <a:rPr lang="en-US" sz="2600" dirty="0"/>
              <a:t>each component has its own copy of the parts of the database that it needs. </a:t>
            </a:r>
          </a:p>
          <a:p>
            <a:pPr lvl="1">
              <a:spcAft>
                <a:spcPts val="600"/>
              </a:spcAft>
            </a:pPr>
            <a:r>
              <a:rPr lang="en-US" sz="2600" dirty="0"/>
              <a:t>If one component needs to change the database organization, this does not affect the other component. </a:t>
            </a:r>
          </a:p>
          <a:p>
            <a:pPr>
              <a:spcAft>
                <a:spcPts val="600"/>
              </a:spcAft>
            </a:pPr>
            <a:r>
              <a:rPr lang="en-US" sz="2600" dirty="0"/>
              <a:t>A multi-database architecture may run more slowly and may cost more to implement and change. </a:t>
            </a:r>
          </a:p>
          <a:p>
            <a:pPr lvl="1">
              <a:spcAft>
                <a:spcPts val="600"/>
              </a:spcAft>
            </a:pPr>
            <a:r>
              <a:rPr lang="en-US" sz="2600" dirty="0"/>
              <a:t>A multi-database architecture needs a mechanism </a:t>
            </a:r>
            <a:br>
              <a:rPr lang="en-US" sz="2600" dirty="0"/>
            </a:br>
            <a:r>
              <a:rPr lang="en-US" sz="2600" dirty="0"/>
              <a:t>(component C3) to ensure that the data shared by C1 and C2 is kept consistent when it is changed. </a:t>
            </a:r>
          </a:p>
          <a:p>
            <a:pPr>
              <a:spcAft>
                <a:spcPts val="600"/>
              </a:spcAft>
            </a:pPr>
            <a:endParaRPr lang="en-US" sz="2600" dirty="0"/>
          </a:p>
          <a:p>
            <a:pPr>
              <a:spcAft>
                <a:spcPts val="600"/>
              </a:spcAft>
            </a:pPr>
            <a:endParaRPr lang="en-US" sz="2600" dirty="0"/>
          </a:p>
        </p:txBody>
      </p:sp>
      <p:sp>
        <p:nvSpPr>
          <p:cNvPr id="4" name="Slide Number Placeholder 3">
            <a:extLst>
              <a:ext uri="{FF2B5EF4-FFF2-40B4-BE49-F238E27FC236}">
                <a16:creationId xmlns:a16="http://schemas.microsoft.com/office/drawing/2014/main" id="{5E758BAF-A414-8940-B6AD-89BFFF892827}"/>
              </a:ext>
            </a:extLst>
          </p:cNvPr>
          <p:cNvSpPr>
            <a:spLocks noGrp="1"/>
          </p:cNvSpPr>
          <p:nvPr>
            <p:ph type="sldNum" sz="quarter" idx="12"/>
          </p:nvPr>
        </p:nvSpPr>
        <p:spPr/>
        <p:txBody>
          <a:bodyPr/>
          <a:lstStyle/>
          <a:p>
            <a:pPr>
              <a:defRPr/>
            </a:pPr>
            <a:fld id="{E78C9E75-97FD-45D9-8ED3-955348887BB1}" type="slidenum">
              <a:rPr lang="zh-TW" altLang="en-US" smtClean="0"/>
              <a:pPr>
                <a:defRPr/>
              </a:pPr>
              <a:t>47</a:t>
            </a:fld>
            <a:endParaRPr lang="zh-TW" altLang="en-US"/>
          </a:p>
        </p:txBody>
      </p:sp>
      <p:sp>
        <p:nvSpPr>
          <p:cNvPr id="5" name="Footer Placeholder 4">
            <a:extLst>
              <a:ext uri="{FF2B5EF4-FFF2-40B4-BE49-F238E27FC236}">
                <a16:creationId xmlns:a16="http://schemas.microsoft.com/office/drawing/2014/main" id="{678EEC3D-2722-6F4A-AD97-F8799134380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2437805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84320-7958-2D46-8135-8ED1C61E8470}"/>
              </a:ext>
            </a:extLst>
          </p:cNvPr>
          <p:cNvSpPr>
            <a:spLocks noGrp="1"/>
          </p:cNvSpPr>
          <p:nvPr>
            <p:ph type="title"/>
          </p:nvPr>
        </p:nvSpPr>
        <p:spPr>
          <a:xfrm>
            <a:off x="1995676" y="116632"/>
            <a:ext cx="8229600" cy="1143000"/>
          </a:xfrm>
        </p:spPr>
        <p:txBody>
          <a:bodyPr>
            <a:normAutofit fontScale="90000"/>
          </a:bodyPr>
          <a:lstStyle/>
          <a:p>
            <a:r>
              <a:rPr lang="en-US" dirty="0">
                <a:solidFill>
                  <a:schemeClr val="accent1"/>
                </a:solidFill>
              </a:rPr>
              <a:t>Issues that influence </a:t>
            </a:r>
            <a:br>
              <a:rPr lang="en-US" dirty="0">
                <a:solidFill>
                  <a:schemeClr val="accent1"/>
                </a:solidFill>
              </a:rPr>
            </a:br>
            <a:r>
              <a:rPr lang="en-US" dirty="0">
                <a:solidFill>
                  <a:schemeClr val="accent1"/>
                </a:solidFill>
              </a:rPr>
              <a:t>architectural decisions</a:t>
            </a:r>
          </a:p>
        </p:txBody>
      </p:sp>
      <p:sp>
        <p:nvSpPr>
          <p:cNvPr id="4" name="Slide Number Placeholder 3">
            <a:extLst>
              <a:ext uri="{FF2B5EF4-FFF2-40B4-BE49-F238E27FC236}">
                <a16:creationId xmlns:a16="http://schemas.microsoft.com/office/drawing/2014/main" id="{D4F8CD64-B433-5C48-88A9-E949FFAE1A08}"/>
              </a:ext>
            </a:extLst>
          </p:cNvPr>
          <p:cNvSpPr>
            <a:spLocks noGrp="1"/>
          </p:cNvSpPr>
          <p:nvPr>
            <p:ph type="sldNum" sz="quarter" idx="12"/>
          </p:nvPr>
        </p:nvSpPr>
        <p:spPr/>
        <p:txBody>
          <a:bodyPr/>
          <a:lstStyle/>
          <a:p>
            <a:pPr>
              <a:defRPr/>
            </a:pPr>
            <a:fld id="{E78C9E75-97FD-45D9-8ED3-955348887BB1}" type="slidenum">
              <a:rPr lang="zh-TW" altLang="en-US" smtClean="0"/>
              <a:pPr>
                <a:defRPr/>
              </a:pPr>
              <a:t>48</a:t>
            </a:fld>
            <a:endParaRPr lang="zh-TW" altLang="en-US"/>
          </a:p>
        </p:txBody>
      </p:sp>
      <p:sp>
        <p:nvSpPr>
          <p:cNvPr id="6" name="Footer Placeholder 4">
            <a:extLst>
              <a:ext uri="{FF2B5EF4-FFF2-40B4-BE49-F238E27FC236}">
                <a16:creationId xmlns:a16="http://schemas.microsoft.com/office/drawing/2014/main" id="{A722C70C-3BD3-264A-B862-7F366A42F58E}"/>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cxnSp>
        <p:nvCxnSpPr>
          <p:cNvPr id="8" name="Straight Arrow Connector 7">
            <a:extLst>
              <a:ext uri="{FF2B5EF4-FFF2-40B4-BE49-F238E27FC236}">
                <a16:creationId xmlns:a16="http://schemas.microsoft.com/office/drawing/2014/main" id="{B576A947-E19E-7A45-B852-214F275F4CC4}"/>
              </a:ext>
            </a:extLst>
          </p:cNvPr>
          <p:cNvCxnSpPr>
            <a:cxnSpLocks/>
            <a:stCxn id="15" idx="1"/>
          </p:cNvCxnSpPr>
          <p:nvPr/>
        </p:nvCxnSpPr>
        <p:spPr>
          <a:xfrm flipH="1">
            <a:off x="7462278" y="3620784"/>
            <a:ext cx="562211" cy="433076"/>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1180086F-2067-9F46-93B3-50AD327101C7}"/>
              </a:ext>
            </a:extLst>
          </p:cNvPr>
          <p:cNvCxnSpPr>
            <a:cxnSpLocks/>
            <a:stCxn id="18" idx="1"/>
          </p:cNvCxnSpPr>
          <p:nvPr/>
        </p:nvCxnSpPr>
        <p:spPr>
          <a:xfrm flipH="1" flipV="1">
            <a:off x="6816080" y="5038836"/>
            <a:ext cx="679570" cy="861284"/>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FE8A3B5-513B-B147-9EBA-6CE2961A2ED7}"/>
              </a:ext>
            </a:extLst>
          </p:cNvPr>
          <p:cNvCxnSpPr>
            <a:cxnSpLocks/>
            <a:stCxn id="19" idx="3"/>
          </p:cNvCxnSpPr>
          <p:nvPr/>
        </p:nvCxnSpPr>
        <p:spPr>
          <a:xfrm flipV="1">
            <a:off x="4995123" y="5038836"/>
            <a:ext cx="805587" cy="861284"/>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48428879-6116-9648-AE51-E7F8BA7D6FEE}"/>
              </a:ext>
            </a:extLst>
          </p:cNvPr>
          <p:cNvCxnSpPr>
            <a:cxnSpLocks/>
            <a:stCxn id="20" idx="3"/>
          </p:cNvCxnSpPr>
          <p:nvPr/>
        </p:nvCxnSpPr>
        <p:spPr>
          <a:xfrm>
            <a:off x="4563075" y="3620785"/>
            <a:ext cx="562211" cy="475327"/>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98D13FF-27F2-8F40-96D1-FE29DB4F0792}"/>
              </a:ext>
            </a:extLst>
          </p:cNvPr>
          <p:cNvCxnSpPr>
            <a:cxnSpLocks/>
            <a:stCxn id="21" idx="2"/>
            <a:endCxn id="22" idx="0"/>
          </p:cNvCxnSpPr>
          <p:nvPr/>
        </p:nvCxnSpPr>
        <p:spPr>
          <a:xfrm flipH="1">
            <a:off x="6284525" y="2690037"/>
            <a:ext cx="1" cy="816046"/>
          </a:xfrm>
          <a:prstGeom prst="straightConnector1">
            <a:avLst/>
          </a:prstGeom>
          <a:ln w="76200">
            <a:solidFill>
              <a:schemeClr val="bg1">
                <a:lumMod val="65000"/>
              </a:schemeClr>
            </a:solidFill>
            <a:headEnd type="oval"/>
            <a:tailEnd type="oval" w="med" len="med"/>
          </a:ln>
        </p:spPr>
        <p:style>
          <a:lnRef idx="1">
            <a:schemeClr val="accent1"/>
          </a:lnRef>
          <a:fillRef idx="0">
            <a:schemeClr val="accent1"/>
          </a:fillRef>
          <a:effectRef idx="0">
            <a:schemeClr val="accent1"/>
          </a:effectRef>
          <a:fontRef idx="minor">
            <a:schemeClr val="tx1"/>
          </a:fontRef>
        </p:style>
      </p:cxnSp>
      <p:sp>
        <p:nvSpPr>
          <p:cNvPr id="22" name="Rounded Rectangle 21">
            <a:extLst>
              <a:ext uri="{FF2B5EF4-FFF2-40B4-BE49-F238E27FC236}">
                <a16:creationId xmlns:a16="http://schemas.microsoft.com/office/drawing/2014/main" id="{C68CC331-A7F2-2644-BAF4-61F05354D90C}"/>
              </a:ext>
            </a:extLst>
          </p:cNvPr>
          <p:cNvSpPr>
            <a:spLocks noChangeArrowheads="1"/>
          </p:cNvSpPr>
          <p:nvPr/>
        </p:nvSpPr>
        <p:spPr bwMode="auto">
          <a:xfrm>
            <a:off x="5106771" y="3506084"/>
            <a:ext cx="2355506" cy="1532753"/>
          </a:xfrm>
          <a:prstGeom prst="roundRect">
            <a:avLst>
              <a:gd name="adj" fmla="val 21979"/>
            </a:avLst>
          </a:prstGeom>
          <a:solidFill>
            <a:srgbClr val="FFD579"/>
          </a:solidFill>
          <a:ln w="28575">
            <a:solidFill>
              <a:schemeClr val="accent2">
                <a:lumMod val="50000"/>
              </a:schemeClr>
            </a:solidFill>
            <a:round/>
            <a:headEnd/>
            <a:tailEnd/>
          </a:ln>
          <a:effectLst/>
        </p:spPr>
        <p:txBody>
          <a:bodyPr lIns="0" tIns="0" rIns="0" bIns="0" anchor="ctr"/>
          <a:lstStyle/>
          <a:p>
            <a:pPr algn="ctr">
              <a:defRPr/>
            </a:pPr>
            <a:r>
              <a:rPr lang="en-US" sz="2800" b="1" dirty="0">
                <a:solidFill>
                  <a:srgbClr val="C00000"/>
                </a:solidFill>
                <a:latin typeface="Calibri" panose="020F0502020204030204" pitchFamily="34" charset="0"/>
                <a:cs typeface="Calibri" panose="020F0502020204030204" pitchFamily="34" charset="0"/>
              </a:rPr>
              <a:t>Architectural influences</a:t>
            </a:r>
          </a:p>
        </p:txBody>
      </p:sp>
      <p:sp>
        <p:nvSpPr>
          <p:cNvPr id="15" name="Rounded Rectangle 14">
            <a:extLst>
              <a:ext uri="{FF2B5EF4-FFF2-40B4-BE49-F238E27FC236}">
                <a16:creationId xmlns:a16="http://schemas.microsoft.com/office/drawing/2014/main" id="{C0C66383-DF3E-E14F-B364-450820E1D4F0}"/>
              </a:ext>
            </a:extLst>
          </p:cNvPr>
          <p:cNvSpPr>
            <a:spLocks noChangeArrowheads="1"/>
          </p:cNvSpPr>
          <p:nvPr/>
        </p:nvSpPr>
        <p:spPr bwMode="auto">
          <a:xfrm>
            <a:off x="8024488" y="3175580"/>
            <a:ext cx="2355506" cy="890409"/>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Product </a:t>
            </a:r>
          </a:p>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lifetime</a:t>
            </a:r>
          </a:p>
        </p:txBody>
      </p:sp>
      <p:sp>
        <p:nvSpPr>
          <p:cNvPr id="18" name="Rounded Rectangle 17">
            <a:extLst>
              <a:ext uri="{FF2B5EF4-FFF2-40B4-BE49-F238E27FC236}">
                <a16:creationId xmlns:a16="http://schemas.microsoft.com/office/drawing/2014/main" id="{F9BE708A-FBAE-9D41-9061-F6F4658EA3B9}"/>
              </a:ext>
            </a:extLst>
          </p:cNvPr>
          <p:cNvSpPr>
            <a:spLocks noChangeArrowheads="1"/>
          </p:cNvSpPr>
          <p:nvPr/>
        </p:nvSpPr>
        <p:spPr bwMode="auto">
          <a:xfrm>
            <a:off x="7495650" y="5454916"/>
            <a:ext cx="2355506" cy="890409"/>
          </a:xfrm>
          <a:prstGeom prst="roundRect">
            <a:avLst>
              <a:gd name="adj" fmla="val 15458"/>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Software </a:t>
            </a:r>
            <a:br>
              <a:rPr lang="en-US" sz="2800" b="1" dirty="0">
                <a:solidFill>
                  <a:schemeClr val="accent6">
                    <a:lumMod val="50000"/>
                  </a:schemeClr>
                </a:solidFill>
                <a:latin typeface="Calibri" panose="020F0502020204030204" pitchFamily="34" charset="0"/>
                <a:cs typeface="Calibri" panose="020F0502020204030204" pitchFamily="34" charset="0"/>
              </a:rPr>
            </a:br>
            <a:r>
              <a:rPr lang="en-US" sz="2800" b="1" dirty="0">
                <a:solidFill>
                  <a:schemeClr val="accent6">
                    <a:lumMod val="50000"/>
                  </a:schemeClr>
                </a:solidFill>
                <a:latin typeface="Calibri" panose="020F0502020204030204" pitchFamily="34" charset="0"/>
                <a:cs typeface="Calibri" panose="020F0502020204030204" pitchFamily="34" charset="0"/>
              </a:rPr>
              <a:t>reuse</a:t>
            </a:r>
          </a:p>
        </p:txBody>
      </p:sp>
      <p:sp>
        <p:nvSpPr>
          <p:cNvPr id="20" name="Rounded Rectangle 19">
            <a:extLst>
              <a:ext uri="{FF2B5EF4-FFF2-40B4-BE49-F238E27FC236}">
                <a16:creationId xmlns:a16="http://schemas.microsoft.com/office/drawing/2014/main" id="{18CE99F9-6BE9-604B-AEA5-4236432AC242}"/>
              </a:ext>
            </a:extLst>
          </p:cNvPr>
          <p:cNvSpPr>
            <a:spLocks noChangeArrowheads="1"/>
          </p:cNvSpPr>
          <p:nvPr/>
        </p:nvSpPr>
        <p:spPr bwMode="auto">
          <a:xfrm>
            <a:off x="2207568" y="3175580"/>
            <a:ext cx="2355506" cy="890409"/>
          </a:xfrm>
          <a:prstGeom prst="roundRect">
            <a:avLst>
              <a:gd name="adj" fmla="val 17014"/>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Software compatibility</a:t>
            </a:r>
          </a:p>
        </p:txBody>
      </p:sp>
      <p:sp>
        <p:nvSpPr>
          <p:cNvPr id="21" name="Rounded Rectangle 20">
            <a:extLst>
              <a:ext uri="{FF2B5EF4-FFF2-40B4-BE49-F238E27FC236}">
                <a16:creationId xmlns:a16="http://schemas.microsoft.com/office/drawing/2014/main" id="{D692155A-8950-2A4A-ACB5-5F0425C828FD}"/>
              </a:ext>
            </a:extLst>
          </p:cNvPr>
          <p:cNvSpPr>
            <a:spLocks noChangeArrowheads="1"/>
          </p:cNvSpPr>
          <p:nvPr/>
        </p:nvSpPr>
        <p:spPr bwMode="auto">
          <a:xfrm>
            <a:off x="4976289" y="1446913"/>
            <a:ext cx="2616473" cy="1243124"/>
          </a:xfrm>
          <a:prstGeom prst="roundRect">
            <a:avLst>
              <a:gd name="adj" fmla="val 21871"/>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Nonfunctional </a:t>
            </a:r>
            <a:br>
              <a:rPr lang="en-US" sz="2800" b="1" dirty="0">
                <a:solidFill>
                  <a:schemeClr val="accent6">
                    <a:lumMod val="50000"/>
                  </a:schemeClr>
                </a:solidFill>
                <a:latin typeface="Calibri" panose="020F0502020204030204" pitchFamily="34" charset="0"/>
                <a:cs typeface="Calibri" panose="020F0502020204030204" pitchFamily="34" charset="0"/>
              </a:rPr>
            </a:br>
            <a:r>
              <a:rPr lang="en-US" sz="2800" b="1" dirty="0">
                <a:solidFill>
                  <a:schemeClr val="accent6">
                    <a:lumMod val="50000"/>
                  </a:schemeClr>
                </a:solidFill>
                <a:latin typeface="Calibri" panose="020F0502020204030204" pitchFamily="34" charset="0"/>
                <a:cs typeface="Calibri" panose="020F0502020204030204" pitchFamily="34" charset="0"/>
              </a:rPr>
              <a:t>product characteristics</a:t>
            </a:r>
          </a:p>
        </p:txBody>
      </p:sp>
      <p:sp>
        <p:nvSpPr>
          <p:cNvPr id="19" name="Rounded Rectangle 18">
            <a:extLst>
              <a:ext uri="{FF2B5EF4-FFF2-40B4-BE49-F238E27FC236}">
                <a16:creationId xmlns:a16="http://schemas.microsoft.com/office/drawing/2014/main" id="{950D0C06-EF74-B346-BD9D-691B9A866715}"/>
              </a:ext>
            </a:extLst>
          </p:cNvPr>
          <p:cNvSpPr>
            <a:spLocks noChangeArrowheads="1"/>
          </p:cNvSpPr>
          <p:nvPr/>
        </p:nvSpPr>
        <p:spPr bwMode="auto">
          <a:xfrm>
            <a:off x="2639616" y="5454916"/>
            <a:ext cx="2355506" cy="890409"/>
          </a:xfrm>
          <a:prstGeom prst="roundRect">
            <a:avLst>
              <a:gd name="adj" fmla="val 13902"/>
            </a:avLst>
          </a:prstGeom>
          <a:solidFill>
            <a:srgbClr val="FDEADA"/>
          </a:solidFill>
          <a:ln w="28575">
            <a:solidFill>
              <a:schemeClr val="accent2">
                <a:lumMod val="75000"/>
              </a:schemeClr>
            </a:solidFill>
            <a:round/>
            <a:headEnd/>
            <a:tailEnd/>
          </a:ln>
          <a:effectLst/>
        </p:spPr>
        <p:txBody>
          <a:bodyPr lIns="0" tIns="0" rIns="0" bIns="0" anchor="ctr"/>
          <a:lstStyle/>
          <a:p>
            <a:pPr algn="ctr">
              <a:defRPr/>
            </a:pPr>
            <a:r>
              <a:rPr lang="en-US" sz="2800" b="1" dirty="0">
                <a:solidFill>
                  <a:schemeClr val="accent6">
                    <a:lumMod val="50000"/>
                  </a:schemeClr>
                </a:solidFill>
                <a:latin typeface="Calibri" panose="020F0502020204030204" pitchFamily="34" charset="0"/>
                <a:cs typeface="Calibri" panose="020F0502020204030204" pitchFamily="34" charset="0"/>
              </a:rPr>
              <a:t>Number of </a:t>
            </a:r>
            <a:br>
              <a:rPr lang="en-US" sz="2800" b="1" dirty="0">
                <a:solidFill>
                  <a:schemeClr val="accent6">
                    <a:lumMod val="50000"/>
                  </a:schemeClr>
                </a:solidFill>
                <a:latin typeface="Calibri" panose="020F0502020204030204" pitchFamily="34" charset="0"/>
                <a:cs typeface="Calibri" panose="020F0502020204030204" pitchFamily="34" charset="0"/>
              </a:rPr>
            </a:br>
            <a:r>
              <a:rPr lang="en-US" sz="2800" b="1" dirty="0">
                <a:solidFill>
                  <a:schemeClr val="accent6">
                    <a:lumMod val="50000"/>
                  </a:schemeClr>
                </a:solidFill>
                <a:latin typeface="Calibri" panose="020F0502020204030204" pitchFamily="34" charset="0"/>
                <a:cs typeface="Calibri" panose="020F0502020204030204" pitchFamily="34" charset="0"/>
              </a:rPr>
              <a:t>users</a:t>
            </a:r>
          </a:p>
        </p:txBody>
      </p:sp>
      <p:sp>
        <p:nvSpPr>
          <p:cNvPr id="16" name="Oval 15">
            <a:extLst>
              <a:ext uri="{FF2B5EF4-FFF2-40B4-BE49-F238E27FC236}">
                <a16:creationId xmlns:a16="http://schemas.microsoft.com/office/drawing/2014/main" id="{AB171D6E-FC47-D04D-8564-2A5ABB6F608D}"/>
              </a:ext>
            </a:extLst>
          </p:cNvPr>
          <p:cNvSpPr/>
          <p:nvPr/>
        </p:nvSpPr>
        <p:spPr>
          <a:xfrm>
            <a:off x="4773883" y="1387880"/>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F824384D-64A0-354E-9C49-5FF795889FA5}"/>
              </a:ext>
            </a:extLst>
          </p:cNvPr>
          <p:cNvSpPr/>
          <p:nvPr/>
        </p:nvSpPr>
        <p:spPr>
          <a:xfrm>
            <a:off x="7829728" y="2945731"/>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2</a:t>
            </a:r>
          </a:p>
        </p:txBody>
      </p:sp>
      <p:sp>
        <p:nvSpPr>
          <p:cNvPr id="23" name="Oval 22">
            <a:extLst>
              <a:ext uri="{FF2B5EF4-FFF2-40B4-BE49-F238E27FC236}">
                <a16:creationId xmlns:a16="http://schemas.microsoft.com/office/drawing/2014/main" id="{E68C6E06-0CD0-B74A-8F87-CA3EB280AFF7}"/>
              </a:ext>
            </a:extLst>
          </p:cNvPr>
          <p:cNvSpPr/>
          <p:nvPr/>
        </p:nvSpPr>
        <p:spPr>
          <a:xfrm>
            <a:off x="7469480" y="5329695"/>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3</a:t>
            </a:r>
          </a:p>
        </p:txBody>
      </p:sp>
      <p:sp>
        <p:nvSpPr>
          <p:cNvPr id="24" name="Oval 23">
            <a:extLst>
              <a:ext uri="{FF2B5EF4-FFF2-40B4-BE49-F238E27FC236}">
                <a16:creationId xmlns:a16="http://schemas.microsoft.com/office/drawing/2014/main" id="{3721CA7C-4B4A-4C4E-9090-F87A289BD2FC}"/>
              </a:ext>
            </a:extLst>
          </p:cNvPr>
          <p:cNvSpPr/>
          <p:nvPr/>
        </p:nvSpPr>
        <p:spPr>
          <a:xfrm>
            <a:off x="2511754" y="5242881"/>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4</a:t>
            </a:r>
          </a:p>
        </p:txBody>
      </p:sp>
      <p:sp>
        <p:nvSpPr>
          <p:cNvPr id="26" name="Oval 25">
            <a:extLst>
              <a:ext uri="{FF2B5EF4-FFF2-40B4-BE49-F238E27FC236}">
                <a16:creationId xmlns:a16="http://schemas.microsoft.com/office/drawing/2014/main" id="{89122282-997D-D74B-AC2E-76AD4CF94D8C}"/>
              </a:ext>
            </a:extLst>
          </p:cNvPr>
          <p:cNvSpPr/>
          <p:nvPr/>
        </p:nvSpPr>
        <p:spPr>
          <a:xfrm>
            <a:off x="2050223" y="3017520"/>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20796786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96768-F35A-FF4D-8BC4-C312639C2C8C}"/>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The importance of </a:t>
            </a:r>
            <a:br>
              <a:rPr lang="en-US" dirty="0">
                <a:solidFill>
                  <a:schemeClr val="accent1"/>
                </a:solidFill>
              </a:rPr>
            </a:br>
            <a:r>
              <a:rPr lang="en-US" dirty="0">
                <a:solidFill>
                  <a:schemeClr val="accent1"/>
                </a:solidFill>
              </a:rPr>
              <a:t>architectural design issues</a:t>
            </a:r>
          </a:p>
        </p:txBody>
      </p:sp>
      <p:sp>
        <p:nvSpPr>
          <p:cNvPr id="3" name="Content Placeholder 2">
            <a:extLst>
              <a:ext uri="{FF2B5EF4-FFF2-40B4-BE49-F238E27FC236}">
                <a16:creationId xmlns:a16="http://schemas.microsoft.com/office/drawing/2014/main" id="{5D615359-F53E-AE4C-BAD9-5BDB2AD8B6B5}"/>
              </a:ext>
            </a:extLst>
          </p:cNvPr>
          <p:cNvSpPr>
            <a:spLocks noGrp="1"/>
          </p:cNvSpPr>
          <p:nvPr>
            <p:ph idx="1"/>
          </p:nvPr>
        </p:nvSpPr>
        <p:spPr>
          <a:xfrm>
            <a:off x="635431" y="1337420"/>
            <a:ext cx="10817816" cy="5155456"/>
          </a:xfrm>
        </p:spPr>
        <p:txBody>
          <a:bodyPr>
            <a:noAutofit/>
          </a:bodyPr>
          <a:lstStyle/>
          <a:p>
            <a:r>
              <a:rPr lang="en-US" dirty="0">
                <a:solidFill>
                  <a:srgbClr val="C00000"/>
                </a:solidFill>
              </a:rPr>
              <a:t>Nonfunctional product characteristics</a:t>
            </a:r>
            <a:br>
              <a:rPr lang="en-US" dirty="0"/>
            </a:br>
            <a:r>
              <a:rPr lang="en-US" dirty="0"/>
              <a:t>Nonfunctional product characteristics such as security and performance affect all users. </a:t>
            </a:r>
            <a:br>
              <a:rPr lang="en-US" dirty="0"/>
            </a:br>
            <a:r>
              <a:rPr lang="en-US" dirty="0"/>
              <a:t>If you get these wrong, </a:t>
            </a:r>
            <a:br>
              <a:rPr lang="en-US" dirty="0"/>
            </a:br>
            <a:r>
              <a:rPr lang="en-US" dirty="0"/>
              <a:t>your product will is unlikely to be a commercial success. Unfortunately, some characteristics are opposing, </a:t>
            </a:r>
            <a:br>
              <a:rPr lang="en-US" dirty="0"/>
            </a:br>
            <a:r>
              <a:rPr lang="en-US" dirty="0"/>
              <a:t>so you can only optimize the most important.</a:t>
            </a:r>
          </a:p>
          <a:p>
            <a:endParaRPr lang="en-US" dirty="0"/>
          </a:p>
          <a:p>
            <a:endParaRPr lang="en-US" dirty="0"/>
          </a:p>
        </p:txBody>
      </p:sp>
      <p:sp>
        <p:nvSpPr>
          <p:cNvPr id="4" name="Slide Number Placeholder 3">
            <a:extLst>
              <a:ext uri="{FF2B5EF4-FFF2-40B4-BE49-F238E27FC236}">
                <a16:creationId xmlns:a16="http://schemas.microsoft.com/office/drawing/2014/main" id="{4FD4E3E1-0C60-754F-9276-09762FBFF2F8}"/>
              </a:ext>
            </a:extLst>
          </p:cNvPr>
          <p:cNvSpPr>
            <a:spLocks noGrp="1"/>
          </p:cNvSpPr>
          <p:nvPr>
            <p:ph type="sldNum" sz="quarter" idx="12"/>
          </p:nvPr>
        </p:nvSpPr>
        <p:spPr/>
        <p:txBody>
          <a:bodyPr/>
          <a:lstStyle/>
          <a:p>
            <a:pPr>
              <a:defRPr/>
            </a:pPr>
            <a:fld id="{E78C9E75-97FD-45D9-8ED3-955348887BB1}" type="slidenum">
              <a:rPr lang="zh-TW" altLang="en-US" smtClean="0"/>
              <a:pPr>
                <a:defRPr/>
              </a:pPr>
              <a:t>49</a:t>
            </a:fld>
            <a:endParaRPr lang="zh-TW" altLang="en-US"/>
          </a:p>
        </p:txBody>
      </p:sp>
      <p:sp>
        <p:nvSpPr>
          <p:cNvPr id="5" name="Footer Placeholder 4">
            <a:extLst>
              <a:ext uri="{FF2B5EF4-FFF2-40B4-BE49-F238E27FC236}">
                <a16:creationId xmlns:a16="http://schemas.microsoft.com/office/drawing/2014/main" id="{10717C88-86A0-474E-B420-A8E22E47D21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Oval 6">
            <a:extLst>
              <a:ext uri="{FF2B5EF4-FFF2-40B4-BE49-F238E27FC236}">
                <a16:creationId xmlns:a16="http://schemas.microsoft.com/office/drawing/2014/main" id="{840D7121-D9C8-E247-8C97-24A193DF1623}"/>
              </a:ext>
            </a:extLst>
          </p:cNvPr>
          <p:cNvSpPr/>
          <p:nvPr/>
        </p:nvSpPr>
        <p:spPr>
          <a:xfrm>
            <a:off x="738753" y="102690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916453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03301" y="274638"/>
            <a:ext cx="10156496" cy="6287606"/>
          </a:xfrm>
        </p:spPr>
        <p:txBody>
          <a:bodyPr>
            <a:normAutofit/>
          </a:bodyPr>
          <a:lstStyle/>
          <a:p>
            <a:r>
              <a:rPr lang="en-US" altLang="zh-TW" sz="10000" dirty="0">
                <a:solidFill>
                  <a:srgbClr val="C00000"/>
                </a:solidFill>
              </a:rPr>
              <a:t>Software Architecture: </a:t>
            </a:r>
            <a:br>
              <a:rPr lang="en-US" altLang="zh-TW" sz="12000" dirty="0">
                <a:solidFill>
                  <a:srgbClr val="C00000"/>
                </a:solidFill>
              </a:rPr>
            </a:br>
            <a:r>
              <a:rPr lang="en-US" altLang="zh-TW" sz="6000" dirty="0">
                <a:solidFill>
                  <a:srgbClr val="C00000"/>
                </a:solidFill>
              </a:rPr>
              <a:t>Architectural design, </a:t>
            </a:r>
            <a:br>
              <a:rPr lang="en-US" altLang="zh-TW" sz="6000" dirty="0">
                <a:solidFill>
                  <a:srgbClr val="C00000"/>
                </a:solidFill>
              </a:rPr>
            </a:br>
            <a:r>
              <a:rPr lang="en-US" altLang="zh-TW" sz="6000" dirty="0">
                <a:solidFill>
                  <a:srgbClr val="C00000"/>
                </a:solidFill>
              </a:rPr>
              <a:t>System decomposition, and Distribution architecture</a:t>
            </a:r>
            <a:endParaRPr lang="zh-TW" altLang="en-US" sz="6000" dirty="0">
              <a:solidFill>
                <a:srgbClr val="FF0000"/>
              </a:solidFill>
            </a:endParaRPr>
          </a:p>
        </p:txBody>
      </p:sp>
      <p:sp>
        <p:nvSpPr>
          <p:cNvPr id="4" name="投影片編號版面配置區 3"/>
          <p:cNvSpPr>
            <a:spLocks noGrp="1"/>
          </p:cNvSpPr>
          <p:nvPr>
            <p:ph type="sldNum" sz="quarter" idx="12"/>
          </p:nvPr>
        </p:nvSpPr>
        <p:spPr/>
        <p:txBody>
          <a:bodyPr/>
          <a:lstStyle/>
          <a:p>
            <a:pPr>
              <a:defRPr/>
            </a:pPr>
            <a:fld id="{E78C9E75-97FD-45D9-8ED3-955348887BB1}" type="slidenum">
              <a:rPr lang="zh-TW" altLang="en-US" smtClean="0"/>
              <a:pPr>
                <a:defRPr/>
              </a:pPr>
              <a:t>5</a:t>
            </a:fld>
            <a:endParaRPr lang="zh-TW" altLang="en-US"/>
          </a:p>
        </p:txBody>
      </p:sp>
    </p:spTree>
    <p:extLst>
      <p:ext uri="{BB962C8B-B14F-4D97-AF65-F5344CB8AC3E}">
        <p14:creationId xmlns:p14="http://schemas.microsoft.com/office/powerpoint/2010/main" val="1905002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96768-F35A-FF4D-8BC4-C312639C2C8C}"/>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The importance of </a:t>
            </a:r>
            <a:br>
              <a:rPr lang="en-US" dirty="0">
                <a:solidFill>
                  <a:schemeClr val="accent1"/>
                </a:solidFill>
              </a:rPr>
            </a:br>
            <a:r>
              <a:rPr lang="en-US" dirty="0">
                <a:solidFill>
                  <a:schemeClr val="accent1"/>
                </a:solidFill>
              </a:rPr>
              <a:t>architectural design issues</a:t>
            </a:r>
          </a:p>
        </p:txBody>
      </p:sp>
      <p:sp>
        <p:nvSpPr>
          <p:cNvPr id="3" name="Content Placeholder 2">
            <a:extLst>
              <a:ext uri="{FF2B5EF4-FFF2-40B4-BE49-F238E27FC236}">
                <a16:creationId xmlns:a16="http://schemas.microsoft.com/office/drawing/2014/main" id="{5D615359-F53E-AE4C-BAD9-5BDB2AD8B6B5}"/>
              </a:ext>
            </a:extLst>
          </p:cNvPr>
          <p:cNvSpPr>
            <a:spLocks noGrp="1"/>
          </p:cNvSpPr>
          <p:nvPr>
            <p:ph idx="1"/>
          </p:nvPr>
        </p:nvSpPr>
        <p:spPr>
          <a:xfrm>
            <a:off x="635431" y="1337420"/>
            <a:ext cx="10817816" cy="5155456"/>
          </a:xfrm>
        </p:spPr>
        <p:txBody>
          <a:bodyPr>
            <a:noAutofit/>
          </a:bodyPr>
          <a:lstStyle/>
          <a:p>
            <a:r>
              <a:rPr lang="en-US" dirty="0">
                <a:solidFill>
                  <a:srgbClr val="C00000"/>
                </a:solidFill>
              </a:rPr>
              <a:t>Product lifetime</a:t>
            </a:r>
            <a:br>
              <a:rPr lang="en-US" dirty="0"/>
            </a:br>
            <a:r>
              <a:rPr lang="en-US" dirty="0"/>
              <a:t>If you anticipate a long product lifetime, you will need to create regular product revisions. You therefore need an architecture that is evolvable, so that it can be adapted to accommodate new features and technology.</a:t>
            </a:r>
          </a:p>
          <a:p>
            <a:endParaRPr lang="en-US" dirty="0"/>
          </a:p>
          <a:p>
            <a:endParaRPr lang="en-US" dirty="0"/>
          </a:p>
        </p:txBody>
      </p:sp>
      <p:sp>
        <p:nvSpPr>
          <p:cNvPr id="4" name="Slide Number Placeholder 3">
            <a:extLst>
              <a:ext uri="{FF2B5EF4-FFF2-40B4-BE49-F238E27FC236}">
                <a16:creationId xmlns:a16="http://schemas.microsoft.com/office/drawing/2014/main" id="{4FD4E3E1-0C60-754F-9276-09762FBFF2F8}"/>
              </a:ext>
            </a:extLst>
          </p:cNvPr>
          <p:cNvSpPr>
            <a:spLocks noGrp="1"/>
          </p:cNvSpPr>
          <p:nvPr>
            <p:ph type="sldNum" sz="quarter" idx="12"/>
          </p:nvPr>
        </p:nvSpPr>
        <p:spPr/>
        <p:txBody>
          <a:bodyPr/>
          <a:lstStyle/>
          <a:p>
            <a:pPr>
              <a:defRPr/>
            </a:pPr>
            <a:fld id="{E78C9E75-97FD-45D9-8ED3-955348887BB1}" type="slidenum">
              <a:rPr lang="zh-TW" altLang="en-US" smtClean="0"/>
              <a:pPr>
                <a:defRPr/>
              </a:pPr>
              <a:t>50</a:t>
            </a:fld>
            <a:endParaRPr lang="zh-TW" altLang="en-US"/>
          </a:p>
        </p:txBody>
      </p:sp>
      <p:sp>
        <p:nvSpPr>
          <p:cNvPr id="5" name="Footer Placeholder 4">
            <a:extLst>
              <a:ext uri="{FF2B5EF4-FFF2-40B4-BE49-F238E27FC236}">
                <a16:creationId xmlns:a16="http://schemas.microsoft.com/office/drawing/2014/main" id="{10717C88-86A0-474E-B420-A8E22E47D21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Oval 5">
            <a:extLst>
              <a:ext uri="{FF2B5EF4-FFF2-40B4-BE49-F238E27FC236}">
                <a16:creationId xmlns:a16="http://schemas.microsoft.com/office/drawing/2014/main" id="{22961AC1-E44E-CA4E-931E-A21D7F54EAEC}"/>
              </a:ext>
            </a:extLst>
          </p:cNvPr>
          <p:cNvSpPr/>
          <p:nvPr/>
        </p:nvSpPr>
        <p:spPr>
          <a:xfrm>
            <a:off x="738753" y="102690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800" b="1" dirty="0">
                <a:latin typeface="Arial" panose="020B0604020202020204" pitchFamily="34" charset="0"/>
                <a:cs typeface="Arial" panose="020B0604020202020204" pitchFamily="34" charset="0"/>
              </a:rPr>
              <a:t>2</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66185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96768-F35A-FF4D-8BC4-C312639C2C8C}"/>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The importance of </a:t>
            </a:r>
            <a:br>
              <a:rPr lang="en-US" dirty="0">
                <a:solidFill>
                  <a:schemeClr val="accent1"/>
                </a:solidFill>
              </a:rPr>
            </a:br>
            <a:r>
              <a:rPr lang="en-US" dirty="0">
                <a:solidFill>
                  <a:schemeClr val="accent1"/>
                </a:solidFill>
              </a:rPr>
              <a:t>architectural design issues</a:t>
            </a:r>
          </a:p>
        </p:txBody>
      </p:sp>
      <p:sp>
        <p:nvSpPr>
          <p:cNvPr id="3" name="Content Placeholder 2">
            <a:extLst>
              <a:ext uri="{FF2B5EF4-FFF2-40B4-BE49-F238E27FC236}">
                <a16:creationId xmlns:a16="http://schemas.microsoft.com/office/drawing/2014/main" id="{5D615359-F53E-AE4C-BAD9-5BDB2AD8B6B5}"/>
              </a:ext>
            </a:extLst>
          </p:cNvPr>
          <p:cNvSpPr>
            <a:spLocks noGrp="1"/>
          </p:cNvSpPr>
          <p:nvPr>
            <p:ph idx="1"/>
          </p:nvPr>
        </p:nvSpPr>
        <p:spPr>
          <a:xfrm>
            <a:off x="635431" y="1337420"/>
            <a:ext cx="10817816" cy="5155456"/>
          </a:xfrm>
        </p:spPr>
        <p:txBody>
          <a:bodyPr>
            <a:noAutofit/>
          </a:bodyPr>
          <a:lstStyle/>
          <a:p>
            <a:r>
              <a:rPr lang="en-US" dirty="0">
                <a:solidFill>
                  <a:srgbClr val="C00000"/>
                </a:solidFill>
              </a:rPr>
              <a:t>Software reuse</a:t>
            </a:r>
            <a:br>
              <a:rPr lang="en-US" dirty="0"/>
            </a:br>
            <a:r>
              <a:rPr lang="en-US" dirty="0"/>
              <a:t>You can save a lot of time and effort, if you can reuse large components from other products or open-source software. However, this constrains your architectural choices because you must fit your design around the software that is being reused.</a:t>
            </a:r>
          </a:p>
          <a:p>
            <a:endParaRPr lang="en-US" dirty="0"/>
          </a:p>
          <a:p>
            <a:endParaRPr lang="en-US" dirty="0"/>
          </a:p>
        </p:txBody>
      </p:sp>
      <p:sp>
        <p:nvSpPr>
          <p:cNvPr id="4" name="Slide Number Placeholder 3">
            <a:extLst>
              <a:ext uri="{FF2B5EF4-FFF2-40B4-BE49-F238E27FC236}">
                <a16:creationId xmlns:a16="http://schemas.microsoft.com/office/drawing/2014/main" id="{4FD4E3E1-0C60-754F-9276-09762FBFF2F8}"/>
              </a:ext>
            </a:extLst>
          </p:cNvPr>
          <p:cNvSpPr>
            <a:spLocks noGrp="1"/>
          </p:cNvSpPr>
          <p:nvPr>
            <p:ph type="sldNum" sz="quarter" idx="12"/>
          </p:nvPr>
        </p:nvSpPr>
        <p:spPr/>
        <p:txBody>
          <a:bodyPr/>
          <a:lstStyle/>
          <a:p>
            <a:pPr>
              <a:defRPr/>
            </a:pPr>
            <a:fld id="{E78C9E75-97FD-45D9-8ED3-955348887BB1}" type="slidenum">
              <a:rPr lang="zh-TW" altLang="en-US" smtClean="0"/>
              <a:pPr>
                <a:defRPr/>
              </a:pPr>
              <a:t>51</a:t>
            </a:fld>
            <a:endParaRPr lang="zh-TW" altLang="en-US"/>
          </a:p>
        </p:txBody>
      </p:sp>
      <p:sp>
        <p:nvSpPr>
          <p:cNvPr id="5" name="Footer Placeholder 4">
            <a:extLst>
              <a:ext uri="{FF2B5EF4-FFF2-40B4-BE49-F238E27FC236}">
                <a16:creationId xmlns:a16="http://schemas.microsoft.com/office/drawing/2014/main" id="{10717C88-86A0-474E-B420-A8E22E47D219}"/>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Oval 5">
            <a:extLst>
              <a:ext uri="{FF2B5EF4-FFF2-40B4-BE49-F238E27FC236}">
                <a16:creationId xmlns:a16="http://schemas.microsoft.com/office/drawing/2014/main" id="{0991353A-B573-5F49-9FB7-39822419C6F2}"/>
              </a:ext>
            </a:extLst>
          </p:cNvPr>
          <p:cNvSpPr/>
          <p:nvPr/>
        </p:nvSpPr>
        <p:spPr>
          <a:xfrm>
            <a:off x="738753" y="102690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800" b="1" dirty="0">
                <a:latin typeface="Arial" panose="020B0604020202020204" pitchFamily="34" charset="0"/>
                <a:cs typeface="Arial" panose="020B0604020202020204" pitchFamily="34" charset="0"/>
              </a:rPr>
              <a:t>3</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81818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96768-F35A-FF4D-8BC4-C312639C2C8C}"/>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The importance of </a:t>
            </a:r>
            <a:br>
              <a:rPr lang="en-US" dirty="0">
                <a:solidFill>
                  <a:schemeClr val="accent1"/>
                </a:solidFill>
              </a:rPr>
            </a:br>
            <a:r>
              <a:rPr lang="en-US" dirty="0">
                <a:solidFill>
                  <a:schemeClr val="accent1"/>
                </a:solidFill>
              </a:rPr>
              <a:t>architectural design issues</a:t>
            </a:r>
          </a:p>
        </p:txBody>
      </p:sp>
      <p:sp>
        <p:nvSpPr>
          <p:cNvPr id="3" name="Content Placeholder 2">
            <a:extLst>
              <a:ext uri="{FF2B5EF4-FFF2-40B4-BE49-F238E27FC236}">
                <a16:creationId xmlns:a16="http://schemas.microsoft.com/office/drawing/2014/main" id="{5D615359-F53E-AE4C-BAD9-5BDB2AD8B6B5}"/>
              </a:ext>
            </a:extLst>
          </p:cNvPr>
          <p:cNvSpPr>
            <a:spLocks noGrp="1"/>
          </p:cNvSpPr>
          <p:nvPr>
            <p:ph idx="1"/>
          </p:nvPr>
        </p:nvSpPr>
        <p:spPr>
          <a:xfrm>
            <a:off x="914400" y="1340768"/>
            <a:ext cx="10368366" cy="5256882"/>
          </a:xfrm>
        </p:spPr>
        <p:txBody>
          <a:bodyPr>
            <a:normAutofit/>
          </a:bodyPr>
          <a:lstStyle/>
          <a:p>
            <a:r>
              <a:rPr lang="en-US" dirty="0">
                <a:solidFill>
                  <a:srgbClr val="C00000"/>
                </a:solidFill>
              </a:rPr>
              <a:t>Number of users</a:t>
            </a:r>
            <a:br>
              <a:rPr lang="en-US" dirty="0"/>
            </a:br>
            <a:r>
              <a:rPr lang="en-US" dirty="0"/>
              <a:t>If you are developing  consumer software delivered over the Internet, the number of users can change very quickly. This can lead to serious performance degradation unless you design your architecture so that your system can be quickly scaled up and down.</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4FD4E3E1-0C60-754F-9276-09762FBFF2F8}"/>
              </a:ext>
            </a:extLst>
          </p:cNvPr>
          <p:cNvSpPr>
            <a:spLocks noGrp="1"/>
          </p:cNvSpPr>
          <p:nvPr>
            <p:ph type="sldNum" sz="quarter" idx="12"/>
          </p:nvPr>
        </p:nvSpPr>
        <p:spPr/>
        <p:txBody>
          <a:bodyPr/>
          <a:lstStyle/>
          <a:p>
            <a:pPr>
              <a:defRPr/>
            </a:pPr>
            <a:fld id="{E78C9E75-97FD-45D9-8ED3-955348887BB1}" type="slidenum">
              <a:rPr lang="zh-TW" altLang="en-US" smtClean="0"/>
              <a:pPr>
                <a:defRPr/>
              </a:pPr>
              <a:t>52</a:t>
            </a:fld>
            <a:endParaRPr lang="zh-TW" altLang="en-US"/>
          </a:p>
        </p:txBody>
      </p:sp>
      <p:sp>
        <p:nvSpPr>
          <p:cNvPr id="5" name="Footer Placeholder 4">
            <a:extLst>
              <a:ext uri="{FF2B5EF4-FFF2-40B4-BE49-F238E27FC236}">
                <a16:creationId xmlns:a16="http://schemas.microsoft.com/office/drawing/2014/main" id="{1CDAE47E-06CB-4440-BD85-A17AE969FB5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Oval 5">
            <a:extLst>
              <a:ext uri="{FF2B5EF4-FFF2-40B4-BE49-F238E27FC236}">
                <a16:creationId xmlns:a16="http://schemas.microsoft.com/office/drawing/2014/main" id="{A444E009-C253-1D42-8809-0C9943DD7F8E}"/>
              </a:ext>
            </a:extLst>
          </p:cNvPr>
          <p:cNvSpPr/>
          <p:nvPr/>
        </p:nvSpPr>
        <p:spPr>
          <a:xfrm>
            <a:off x="738753" y="102690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800" b="1" dirty="0">
                <a:latin typeface="Arial" panose="020B0604020202020204" pitchFamily="34" charset="0"/>
                <a:cs typeface="Arial" panose="020B0604020202020204" pitchFamily="34" charset="0"/>
              </a:rPr>
              <a:t>4</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69450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96768-F35A-FF4D-8BC4-C312639C2C8C}"/>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The importance of </a:t>
            </a:r>
            <a:br>
              <a:rPr lang="en-US" dirty="0">
                <a:solidFill>
                  <a:schemeClr val="accent1"/>
                </a:solidFill>
              </a:rPr>
            </a:br>
            <a:r>
              <a:rPr lang="en-US" dirty="0">
                <a:solidFill>
                  <a:schemeClr val="accent1"/>
                </a:solidFill>
              </a:rPr>
              <a:t>architectural design issues</a:t>
            </a:r>
          </a:p>
        </p:txBody>
      </p:sp>
      <p:sp>
        <p:nvSpPr>
          <p:cNvPr id="3" name="Content Placeholder 2">
            <a:extLst>
              <a:ext uri="{FF2B5EF4-FFF2-40B4-BE49-F238E27FC236}">
                <a16:creationId xmlns:a16="http://schemas.microsoft.com/office/drawing/2014/main" id="{5D615359-F53E-AE4C-BAD9-5BDB2AD8B6B5}"/>
              </a:ext>
            </a:extLst>
          </p:cNvPr>
          <p:cNvSpPr>
            <a:spLocks noGrp="1"/>
          </p:cNvSpPr>
          <p:nvPr>
            <p:ph idx="1"/>
          </p:nvPr>
        </p:nvSpPr>
        <p:spPr>
          <a:xfrm>
            <a:off x="836908" y="1340768"/>
            <a:ext cx="10322889" cy="5256882"/>
          </a:xfrm>
        </p:spPr>
        <p:txBody>
          <a:bodyPr>
            <a:normAutofit/>
          </a:bodyPr>
          <a:lstStyle/>
          <a:p>
            <a:r>
              <a:rPr lang="en-US" dirty="0">
                <a:solidFill>
                  <a:srgbClr val="C00000"/>
                </a:solidFill>
              </a:rPr>
              <a:t>Software compatibility</a:t>
            </a:r>
            <a:br>
              <a:rPr lang="en-US" dirty="0"/>
            </a:br>
            <a:r>
              <a:rPr lang="en-US" dirty="0"/>
              <a:t>For some products, it is important to maintain compatibility with other software so that users can adopt your product and use data prepared using a different system. This may limit architectural choices, such as the database software that you can use.</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4FD4E3E1-0C60-754F-9276-09762FBFF2F8}"/>
              </a:ext>
            </a:extLst>
          </p:cNvPr>
          <p:cNvSpPr>
            <a:spLocks noGrp="1"/>
          </p:cNvSpPr>
          <p:nvPr>
            <p:ph type="sldNum" sz="quarter" idx="12"/>
          </p:nvPr>
        </p:nvSpPr>
        <p:spPr/>
        <p:txBody>
          <a:bodyPr/>
          <a:lstStyle/>
          <a:p>
            <a:pPr>
              <a:defRPr/>
            </a:pPr>
            <a:fld id="{E78C9E75-97FD-45D9-8ED3-955348887BB1}" type="slidenum">
              <a:rPr lang="zh-TW" altLang="en-US" smtClean="0"/>
              <a:pPr>
                <a:defRPr/>
              </a:pPr>
              <a:t>53</a:t>
            </a:fld>
            <a:endParaRPr lang="zh-TW" altLang="en-US"/>
          </a:p>
        </p:txBody>
      </p:sp>
      <p:sp>
        <p:nvSpPr>
          <p:cNvPr id="5" name="Footer Placeholder 4">
            <a:extLst>
              <a:ext uri="{FF2B5EF4-FFF2-40B4-BE49-F238E27FC236}">
                <a16:creationId xmlns:a16="http://schemas.microsoft.com/office/drawing/2014/main" id="{1CDAE47E-06CB-4440-BD85-A17AE969FB5F}"/>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6" name="Oval 5">
            <a:extLst>
              <a:ext uri="{FF2B5EF4-FFF2-40B4-BE49-F238E27FC236}">
                <a16:creationId xmlns:a16="http://schemas.microsoft.com/office/drawing/2014/main" id="{A4BC5112-2FB5-5141-B687-6F016F92C657}"/>
              </a:ext>
            </a:extLst>
          </p:cNvPr>
          <p:cNvSpPr/>
          <p:nvPr/>
        </p:nvSpPr>
        <p:spPr>
          <a:xfrm>
            <a:off x="738753" y="1026906"/>
            <a:ext cx="410378" cy="41148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TW" sz="2800" b="1" dirty="0">
                <a:latin typeface="Arial" panose="020B0604020202020204" pitchFamily="34" charset="0"/>
                <a:cs typeface="Arial" panose="020B0604020202020204" pitchFamily="34" charset="0"/>
              </a:rPr>
              <a:t>5</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08669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CC757-1A96-894B-ACD3-A597BC9DF442}"/>
              </a:ext>
            </a:extLst>
          </p:cNvPr>
          <p:cNvSpPr>
            <a:spLocks noGrp="1"/>
          </p:cNvSpPr>
          <p:nvPr>
            <p:ph type="title"/>
          </p:nvPr>
        </p:nvSpPr>
        <p:spPr>
          <a:xfrm>
            <a:off x="1981200" y="125760"/>
            <a:ext cx="8229600" cy="1143000"/>
          </a:xfrm>
        </p:spPr>
        <p:txBody>
          <a:bodyPr>
            <a:normAutofit fontScale="90000"/>
          </a:bodyPr>
          <a:lstStyle/>
          <a:p>
            <a:r>
              <a:rPr lang="en-US" dirty="0">
                <a:solidFill>
                  <a:schemeClr val="accent1"/>
                </a:solidFill>
              </a:rPr>
              <a:t>Trade off: </a:t>
            </a:r>
            <a:br>
              <a:rPr lang="en-US" dirty="0">
                <a:solidFill>
                  <a:schemeClr val="accent1"/>
                </a:solidFill>
              </a:rPr>
            </a:br>
            <a:r>
              <a:rPr lang="en-US" dirty="0">
                <a:solidFill>
                  <a:schemeClr val="accent1"/>
                </a:solidFill>
              </a:rPr>
              <a:t>Maintainability vs performance</a:t>
            </a:r>
          </a:p>
        </p:txBody>
      </p:sp>
      <p:sp>
        <p:nvSpPr>
          <p:cNvPr id="3" name="Content Placeholder 2">
            <a:extLst>
              <a:ext uri="{FF2B5EF4-FFF2-40B4-BE49-F238E27FC236}">
                <a16:creationId xmlns:a16="http://schemas.microsoft.com/office/drawing/2014/main" id="{3E976DC0-4FCE-A447-AB1B-B48DEF63578B}"/>
              </a:ext>
            </a:extLst>
          </p:cNvPr>
          <p:cNvSpPr>
            <a:spLocks noGrp="1"/>
          </p:cNvSpPr>
          <p:nvPr>
            <p:ph idx="1"/>
          </p:nvPr>
        </p:nvSpPr>
        <p:spPr>
          <a:xfrm>
            <a:off x="547607" y="1398722"/>
            <a:ext cx="11096785" cy="5218301"/>
          </a:xfrm>
        </p:spPr>
        <p:txBody>
          <a:bodyPr>
            <a:noAutofit/>
          </a:bodyPr>
          <a:lstStyle/>
          <a:p>
            <a:r>
              <a:rPr lang="en-US" sz="2800" dirty="0"/>
              <a:t>System </a:t>
            </a:r>
            <a:r>
              <a:rPr lang="en-US" sz="2800" dirty="0">
                <a:solidFill>
                  <a:srgbClr val="C00000"/>
                </a:solidFill>
              </a:rPr>
              <a:t>maintainability</a:t>
            </a:r>
            <a:r>
              <a:rPr lang="en-US" sz="2800" dirty="0"/>
              <a:t> is an attribute that reflects how difficult and expensive it is to make changes to a system after it has been released to customers. </a:t>
            </a:r>
          </a:p>
          <a:p>
            <a:pPr lvl="1"/>
            <a:r>
              <a:rPr lang="en-US" sz="2400" dirty="0"/>
              <a:t>You improve maintainability by building a system from small self-contained parts, each of which can be replaced or enhanced if changes are required. </a:t>
            </a:r>
          </a:p>
          <a:p>
            <a:r>
              <a:rPr lang="en-US" sz="2800" dirty="0"/>
              <a:t>In architectural terms, this means that the system should be </a:t>
            </a:r>
            <a:r>
              <a:rPr lang="en-US" sz="2800" dirty="0">
                <a:solidFill>
                  <a:srgbClr val="C00000"/>
                </a:solidFill>
              </a:rPr>
              <a:t>decomposed into fine-grain components</a:t>
            </a:r>
            <a:r>
              <a:rPr lang="en-US" sz="2800" dirty="0"/>
              <a:t>, each of which does one thing and one thing only. </a:t>
            </a:r>
          </a:p>
          <a:p>
            <a:pPr lvl="1"/>
            <a:r>
              <a:rPr lang="en-US" sz="2400" dirty="0"/>
              <a:t>However, it takes time for components to communicate with each other. Consequently, if many components are involved in implementing a product feature, the software will be slower. </a:t>
            </a:r>
          </a:p>
          <a:p>
            <a:endParaRPr lang="en-US" sz="2800" dirty="0"/>
          </a:p>
          <a:p>
            <a:endParaRPr lang="en-US" sz="2800" dirty="0"/>
          </a:p>
        </p:txBody>
      </p:sp>
      <p:sp>
        <p:nvSpPr>
          <p:cNvPr id="4" name="Slide Number Placeholder 3">
            <a:extLst>
              <a:ext uri="{FF2B5EF4-FFF2-40B4-BE49-F238E27FC236}">
                <a16:creationId xmlns:a16="http://schemas.microsoft.com/office/drawing/2014/main" id="{9E7A25EC-4EEE-C64F-8B55-8190939A4DDB}"/>
              </a:ext>
            </a:extLst>
          </p:cNvPr>
          <p:cNvSpPr>
            <a:spLocks noGrp="1"/>
          </p:cNvSpPr>
          <p:nvPr>
            <p:ph type="sldNum" sz="quarter" idx="12"/>
          </p:nvPr>
        </p:nvSpPr>
        <p:spPr/>
        <p:txBody>
          <a:bodyPr/>
          <a:lstStyle/>
          <a:p>
            <a:pPr>
              <a:defRPr/>
            </a:pPr>
            <a:fld id="{E78C9E75-97FD-45D9-8ED3-955348887BB1}" type="slidenum">
              <a:rPr lang="zh-TW" altLang="en-US" smtClean="0"/>
              <a:pPr>
                <a:defRPr/>
              </a:pPr>
              <a:t>54</a:t>
            </a:fld>
            <a:endParaRPr lang="zh-TW" altLang="en-US"/>
          </a:p>
        </p:txBody>
      </p:sp>
      <p:sp>
        <p:nvSpPr>
          <p:cNvPr id="5" name="Footer Placeholder 4">
            <a:extLst>
              <a:ext uri="{FF2B5EF4-FFF2-40B4-BE49-F238E27FC236}">
                <a16:creationId xmlns:a16="http://schemas.microsoft.com/office/drawing/2014/main" id="{FCE1F3AC-8CF1-E84C-8FFB-FCB1CC25FC5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4045823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2F3BC-F5C1-1B43-80CD-B29C7BDD3F87}"/>
              </a:ext>
            </a:extLst>
          </p:cNvPr>
          <p:cNvSpPr>
            <a:spLocks noGrp="1"/>
          </p:cNvSpPr>
          <p:nvPr>
            <p:ph type="title"/>
          </p:nvPr>
        </p:nvSpPr>
        <p:spPr>
          <a:xfrm>
            <a:off x="1981200" y="116632"/>
            <a:ext cx="8229600" cy="1143000"/>
          </a:xfrm>
        </p:spPr>
        <p:txBody>
          <a:bodyPr>
            <a:normAutofit fontScale="90000"/>
          </a:bodyPr>
          <a:lstStyle/>
          <a:p>
            <a:r>
              <a:rPr lang="en-US" dirty="0">
                <a:solidFill>
                  <a:schemeClr val="accent1"/>
                </a:solidFill>
              </a:rPr>
              <a:t>Trade off: </a:t>
            </a:r>
            <a:br>
              <a:rPr lang="en-US" dirty="0">
                <a:solidFill>
                  <a:schemeClr val="accent1"/>
                </a:solidFill>
              </a:rPr>
            </a:br>
            <a:r>
              <a:rPr lang="en-US" dirty="0">
                <a:solidFill>
                  <a:schemeClr val="accent1"/>
                </a:solidFill>
              </a:rPr>
              <a:t>Security vs usability</a:t>
            </a:r>
          </a:p>
        </p:txBody>
      </p:sp>
      <p:sp>
        <p:nvSpPr>
          <p:cNvPr id="3" name="Content Placeholder 2">
            <a:extLst>
              <a:ext uri="{FF2B5EF4-FFF2-40B4-BE49-F238E27FC236}">
                <a16:creationId xmlns:a16="http://schemas.microsoft.com/office/drawing/2014/main" id="{7111828B-EEF4-5842-ADE7-7ECCB847F437}"/>
              </a:ext>
            </a:extLst>
          </p:cNvPr>
          <p:cNvSpPr>
            <a:spLocks noGrp="1"/>
          </p:cNvSpPr>
          <p:nvPr>
            <p:ph idx="1"/>
          </p:nvPr>
        </p:nvSpPr>
        <p:spPr>
          <a:xfrm>
            <a:off x="650929" y="1259633"/>
            <a:ext cx="10988297" cy="5233244"/>
          </a:xfrm>
        </p:spPr>
        <p:txBody>
          <a:bodyPr>
            <a:noAutofit/>
          </a:bodyPr>
          <a:lstStyle/>
          <a:p>
            <a:r>
              <a:rPr lang="en-US" sz="3000" dirty="0"/>
              <a:t>You can achieve </a:t>
            </a:r>
            <a:r>
              <a:rPr lang="en-US" sz="3000" dirty="0">
                <a:solidFill>
                  <a:srgbClr val="C00000"/>
                </a:solidFill>
              </a:rPr>
              <a:t>security</a:t>
            </a:r>
            <a:r>
              <a:rPr lang="en-US" sz="3000" dirty="0"/>
              <a:t> by </a:t>
            </a:r>
            <a:r>
              <a:rPr lang="en-US" sz="3000" dirty="0">
                <a:solidFill>
                  <a:schemeClr val="accent1"/>
                </a:solidFill>
              </a:rPr>
              <a:t>designing the system protection as a series of layers</a:t>
            </a:r>
            <a:r>
              <a:rPr lang="en-US" sz="3000" dirty="0"/>
              <a:t>. </a:t>
            </a:r>
          </a:p>
          <a:p>
            <a:r>
              <a:rPr lang="en-US" sz="3000" dirty="0"/>
              <a:t>An attacker has to penetrate all of those layers before the system is compromised. </a:t>
            </a:r>
          </a:p>
          <a:p>
            <a:r>
              <a:rPr lang="en-US" sz="3000" dirty="0"/>
              <a:t>Layers might include </a:t>
            </a:r>
            <a:r>
              <a:rPr lang="en-US" sz="3000" dirty="0">
                <a:solidFill>
                  <a:srgbClr val="C00000"/>
                </a:solidFill>
              </a:rPr>
              <a:t>system authentication layers</a:t>
            </a:r>
            <a:r>
              <a:rPr lang="en-US" sz="3000" dirty="0"/>
              <a:t>, a separate critical </a:t>
            </a:r>
            <a:r>
              <a:rPr lang="en-US" sz="3000" dirty="0">
                <a:solidFill>
                  <a:srgbClr val="C00000"/>
                </a:solidFill>
              </a:rPr>
              <a:t>feature authentication layer</a:t>
            </a:r>
            <a:r>
              <a:rPr lang="en-US" sz="3000" dirty="0"/>
              <a:t>, an </a:t>
            </a:r>
            <a:r>
              <a:rPr lang="en-US" sz="3000" dirty="0">
                <a:solidFill>
                  <a:srgbClr val="C00000"/>
                </a:solidFill>
              </a:rPr>
              <a:t>encryption layer </a:t>
            </a:r>
            <a:r>
              <a:rPr lang="en-US" sz="3000" dirty="0"/>
              <a:t>and so on. </a:t>
            </a:r>
          </a:p>
          <a:p>
            <a:r>
              <a:rPr lang="en-US" sz="3000" dirty="0"/>
              <a:t>Architecturally, you can implement each of these layers as separate components so that if one of these components is compromised by an attacker, then the other layers remain intact. </a:t>
            </a:r>
          </a:p>
          <a:p>
            <a:endParaRPr lang="en-US" sz="3000" dirty="0"/>
          </a:p>
          <a:p>
            <a:endParaRPr lang="en-US" sz="3000" dirty="0"/>
          </a:p>
        </p:txBody>
      </p:sp>
      <p:sp>
        <p:nvSpPr>
          <p:cNvPr id="4" name="Slide Number Placeholder 3">
            <a:extLst>
              <a:ext uri="{FF2B5EF4-FFF2-40B4-BE49-F238E27FC236}">
                <a16:creationId xmlns:a16="http://schemas.microsoft.com/office/drawing/2014/main" id="{312DF88A-C62F-3E4C-87E9-2388AFBA7B66}"/>
              </a:ext>
            </a:extLst>
          </p:cNvPr>
          <p:cNvSpPr>
            <a:spLocks noGrp="1"/>
          </p:cNvSpPr>
          <p:nvPr>
            <p:ph type="sldNum" sz="quarter" idx="12"/>
          </p:nvPr>
        </p:nvSpPr>
        <p:spPr/>
        <p:txBody>
          <a:bodyPr/>
          <a:lstStyle/>
          <a:p>
            <a:pPr>
              <a:defRPr/>
            </a:pPr>
            <a:fld id="{E78C9E75-97FD-45D9-8ED3-955348887BB1}" type="slidenum">
              <a:rPr lang="zh-TW" altLang="en-US" smtClean="0"/>
              <a:pPr>
                <a:defRPr/>
              </a:pPr>
              <a:t>55</a:t>
            </a:fld>
            <a:endParaRPr lang="zh-TW" altLang="en-US"/>
          </a:p>
        </p:txBody>
      </p:sp>
      <p:sp>
        <p:nvSpPr>
          <p:cNvPr id="5" name="Footer Placeholder 4">
            <a:extLst>
              <a:ext uri="{FF2B5EF4-FFF2-40B4-BE49-F238E27FC236}">
                <a16:creationId xmlns:a16="http://schemas.microsoft.com/office/drawing/2014/main" id="{96E2B1EE-014E-384E-A8E5-742079EFD82E}"/>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4946013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472D4-11FB-9C45-878C-0FF95B76B765}"/>
              </a:ext>
            </a:extLst>
          </p:cNvPr>
          <p:cNvSpPr>
            <a:spLocks noGrp="1"/>
          </p:cNvSpPr>
          <p:nvPr>
            <p:ph type="title"/>
          </p:nvPr>
        </p:nvSpPr>
        <p:spPr>
          <a:xfrm>
            <a:off x="1981200" y="116632"/>
            <a:ext cx="8229600" cy="936104"/>
          </a:xfrm>
        </p:spPr>
        <p:txBody>
          <a:bodyPr/>
          <a:lstStyle/>
          <a:p>
            <a:r>
              <a:rPr lang="en-US" dirty="0">
                <a:solidFill>
                  <a:schemeClr val="accent1"/>
                </a:solidFill>
              </a:rPr>
              <a:t>Authentication layers</a:t>
            </a:r>
          </a:p>
        </p:txBody>
      </p:sp>
      <p:sp>
        <p:nvSpPr>
          <p:cNvPr id="4" name="Slide Number Placeholder 3">
            <a:extLst>
              <a:ext uri="{FF2B5EF4-FFF2-40B4-BE49-F238E27FC236}">
                <a16:creationId xmlns:a16="http://schemas.microsoft.com/office/drawing/2014/main" id="{160D239D-8CCE-6242-A0CB-F5C08DEE1971}"/>
              </a:ext>
            </a:extLst>
          </p:cNvPr>
          <p:cNvSpPr>
            <a:spLocks noGrp="1"/>
          </p:cNvSpPr>
          <p:nvPr>
            <p:ph type="sldNum" sz="quarter" idx="12"/>
          </p:nvPr>
        </p:nvSpPr>
        <p:spPr/>
        <p:txBody>
          <a:bodyPr/>
          <a:lstStyle/>
          <a:p>
            <a:pPr>
              <a:defRPr/>
            </a:pPr>
            <a:fld id="{E78C9E75-97FD-45D9-8ED3-955348887BB1}" type="slidenum">
              <a:rPr lang="zh-TW" altLang="en-US" smtClean="0"/>
              <a:pPr>
                <a:defRPr/>
              </a:pPr>
              <a:t>56</a:t>
            </a:fld>
            <a:endParaRPr lang="zh-TW" altLang="en-US"/>
          </a:p>
        </p:txBody>
      </p:sp>
      <p:sp>
        <p:nvSpPr>
          <p:cNvPr id="6" name="Footer Placeholder 4">
            <a:extLst>
              <a:ext uri="{FF2B5EF4-FFF2-40B4-BE49-F238E27FC236}">
                <a16:creationId xmlns:a16="http://schemas.microsoft.com/office/drawing/2014/main" id="{A50D50B8-405C-1A47-AF4C-77EB763FB14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Oval 6">
            <a:extLst>
              <a:ext uri="{FF2B5EF4-FFF2-40B4-BE49-F238E27FC236}">
                <a16:creationId xmlns:a16="http://schemas.microsoft.com/office/drawing/2014/main" id="{61F77555-F9FA-E74F-9244-C07F350B3AF6}"/>
              </a:ext>
            </a:extLst>
          </p:cNvPr>
          <p:cNvSpPr/>
          <p:nvPr/>
        </p:nvSpPr>
        <p:spPr>
          <a:xfrm>
            <a:off x="2440632" y="1446553"/>
            <a:ext cx="7848600" cy="4934775"/>
          </a:xfrm>
          <a:prstGeom prst="ellipse">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tx1"/>
              </a:solidFill>
            </a:endParaRPr>
          </a:p>
        </p:txBody>
      </p:sp>
      <p:sp>
        <p:nvSpPr>
          <p:cNvPr id="8" name="Oval 7">
            <a:extLst>
              <a:ext uri="{FF2B5EF4-FFF2-40B4-BE49-F238E27FC236}">
                <a16:creationId xmlns:a16="http://schemas.microsoft.com/office/drawing/2014/main" id="{5686F524-FF79-6547-B236-765EA61C64A1}"/>
              </a:ext>
            </a:extLst>
          </p:cNvPr>
          <p:cNvSpPr/>
          <p:nvPr/>
        </p:nvSpPr>
        <p:spPr>
          <a:xfrm>
            <a:off x="2679880" y="2276872"/>
            <a:ext cx="7370104" cy="3960440"/>
          </a:xfrm>
          <a:prstGeom prst="ellipse">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tx1"/>
              </a:solidFill>
            </a:endParaRPr>
          </a:p>
        </p:txBody>
      </p:sp>
      <p:sp>
        <p:nvSpPr>
          <p:cNvPr id="9" name="Oval 8">
            <a:extLst>
              <a:ext uri="{FF2B5EF4-FFF2-40B4-BE49-F238E27FC236}">
                <a16:creationId xmlns:a16="http://schemas.microsoft.com/office/drawing/2014/main" id="{5B5ACB35-38BE-0B4E-882F-8DE68E7A6C05}"/>
              </a:ext>
            </a:extLst>
          </p:cNvPr>
          <p:cNvSpPr/>
          <p:nvPr/>
        </p:nvSpPr>
        <p:spPr>
          <a:xfrm>
            <a:off x="2895904" y="2944598"/>
            <a:ext cx="6938056" cy="3076691"/>
          </a:xfrm>
          <a:prstGeom prst="ellipse">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tx1"/>
              </a:solidFill>
            </a:endParaRPr>
          </a:p>
        </p:txBody>
      </p:sp>
      <p:sp>
        <p:nvSpPr>
          <p:cNvPr id="10" name="Oval 9">
            <a:extLst>
              <a:ext uri="{FF2B5EF4-FFF2-40B4-BE49-F238E27FC236}">
                <a16:creationId xmlns:a16="http://schemas.microsoft.com/office/drawing/2014/main" id="{9821B94E-4767-754C-B372-E215F7D76C24}"/>
              </a:ext>
            </a:extLst>
          </p:cNvPr>
          <p:cNvSpPr/>
          <p:nvPr/>
        </p:nvSpPr>
        <p:spPr>
          <a:xfrm>
            <a:off x="3172256" y="3717032"/>
            <a:ext cx="6385352" cy="2088232"/>
          </a:xfrm>
          <a:prstGeom prst="ellipse">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tx1"/>
              </a:solidFill>
            </a:endParaRPr>
          </a:p>
        </p:txBody>
      </p:sp>
      <p:sp>
        <p:nvSpPr>
          <p:cNvPr id="11" name="Oval 10">
            <a:extLst>
              <a:ext uri="{FF2B5EF4-FFF2-40B4-BE49-F238E27FC236}">
                <a16:creationId xmlns:a16="http://schemas.microsoft.com/office/drawing/2014/main" id="{D5B8A38B-9846-DE47-A201-B722AF3803A3}"/>
              </a:ext>
            </a:extLst>
          </p:cNvPr>
          <p:cNvSpPr/>
          <p:nvPr/>
        </p:nvSpPr>
        <p:spPr>
          <a:xfrm>
            <a:off x="3476952" y="4365104"/>
            <a:ext cx="5775963" cy="1205068"/>
          </a:xfrm>
          <a:prstGeom prst="ellipse">
            <a:avLst/>
          </a:prstGeom>
          <a:solidFill>
            <a:srgbClr val="FFC000">
              <a:alpha val="5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2800" b="1" dirty="0">
              <a:solidFill>
                <a:schemeClr val="tx1"/>
              </a:solidFill>
            </a:endParaRPr>
          </a:p>
        </p:txBody>
      </p:sp>
      <p:sp>
        <p:nvSpPr>
          <p:cNvPr id="12" name="TextBox 11">
            <a:extLst>
              <a:ext uri="{FF2B5EF4-FFF2-40B4-BE49-F238E27FC236}">
                <a16:creationId xmlns:a16="http://schemas.microsoft.com/office/drawing/2014/main" id="{C10B6462-D5F7-824D-8EDA-29FB834EE0D7}"/>
              </a:ext>
            </a:extLst>
          </p:cNvPr>
          <p:cNvSpPr txBox="1"/>
          <p:nvPr/>
        </p:nvSpPr>
        <p:spPr>
          <a:xfrm>
            <a:off x="4992185" y="1720461"/>
            <a:ext cx="2745495"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IP authentication</a:t>
            </a:r>
          </a:p>
        </p:txBody>
      </p:sp>
      <p:sp>
        <p:nvSpPr>
          <p:cNvPr id="13" name="TextBox 12">
            <a:extLst>
              <a:ext uri="{FF2B5EF4-FFF2-40B4-BE49-F238E27FC236}">
                <a16:creationId xmlns:a16="http://schemas.microsoft.com/office/drawing/2014/main" id="{F7EB9B54-72BB-F04C-B6FC-EBC7D9B3F4E0}"/>
              </a:ext>
            </a:extLst>
          </p:cNvPr>
          <p:cNvSpPr txBox="1"/>
          <p:nvPr/>
        </p:nvSpPr>
        <p:spPr>
          <a:xfrm>
            <a:off x="4241552" y="2473732"/>
            <a:ext cx="4158704"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Application authentication</a:t>
            </a:r>
          </a:p>
        </p:txBody>
      </p:sp>
      <p:sp>
        <p:nvSpPr>
          <p:cNvPr id="14" name="TextBox 13">
            <a:extLst>
              <a:ext uri="{FF2B5EF4-FFF2-40B4-BE49-F238E27FC236}">
                <a16:creationId xmlns:a16="http://schemas.microsoft.com/office/drawing/2014/main" id="{550B1919-0AE5-0141-AADD-CE451B639F84}"/>
              </a:ext>
            </a:extLst>
          </p:cNvPr>
          <p:cNvSpPr txBox="1"/>
          <p:nvPr/>
        </p:nvSpPr>
        <p:spPr>
          <a:xfrm>
            <a:off x="4621684" y="3140968"/>
            <a:ext cx="3596883"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Feature authentication</a:t>
            </a:r>
          </a:p>
        </p:txBody>
      </p:sp>
      <p:sp>
        <p:nvSpPr>
          <p:cNvPr id="15" name="TextBox 14">
            <a:extLst>
              <a:ext uri="{FF2B5EF4-FFF2-40B4-BE49-F238E27FC236}">
                <a16:creationId xmlns:a16="http://schemas.microsoft.com/office/drawing/2014/main" id="{05998C61-966A-0541-A65D-0B1A07D9C75F}"/>
              </a:ext>
            </a:extLst>
          </p:cNvPr>
          <p:cNvSpPr txBox="1"/>
          <p:nvPr/>
        </p:nvSpPr>
        <p:spPr>
          <a:xfrm>
            <a:off x="5577633" y="3779458"/>
            <a:ext cx="1791068"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Encryption</a:t>
            </a:r>
          </a:p>
        </p:txBody>
      </p:sp>
      <p:sp>
        <p:nvSpPr>
          <p:cNvPr id="16" name="TextBox 15">
            <a:extLst>
              <a:ext uri="{FF2B5EF4-FFF2-40B4-BE49-F238E27FC236}">
                <a16:creationId xmlns:a16="http://schemas.microsoft.com/office/drawing/2014/main" id="{39F7CC2A-859C-CF40-8270-47700D3193FE}"/>
              </a:ext>
            </a:extLst>
          </p:cNvPr>
          <p:cNvSpPr txBox="1"/>
          <p:nvPr/>
        </p:nvSpPr>
        <p:spPr>
          <a:xfrm>
            <a:off x="4195300" y="4419110"/>
            <a:ext cx="4555734" cy="954107"/>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Protect asset such as a </a:t>
            </a:r>
            <a:br>
              <a:rPr lang="en-US" sz="2800" b="1" dirty="0">
                <a:solidFill>
                  <a:srgbClr val="C00000"/>
                </a:solidFill>
                <a:latin typeface="Calibri" panose="020F0502020204030204" pitchFamily="34" charset="0"/>
                <a:cs typeface="Calibri" panose="020F0502020204030204" pitchFamily="34" charset="0"/>
              </a:rPr>
            </a:br>
            <a:r>
              <a:rPr lang="en-US" sz="2800" b="1" dirty="0">
                <a:solidFill>
                  <a:srgbClr val="C00000"/>
                </a:solidFill>
                <a:latin typeface="Calibri" panose="020F0502020204030204" pitchFamily="34" charset="0"/>
                <a:cs typeface="Calibri" panose="020F0502020204030204" pitchFamily="34" charset="0"/>
              </a:rPr>
              <a:t>database of user’s credit card</a:t>
            </a:r>
          </a:p>
        </p:txBody>
      </p:sp>
    </p:spTree>
    <p:extLst>
      <p:ext uri="{BB962C8B-B14F-4D97-AF65-F5344CB8AC3E}">
        <p14:creationId xmlns:p14="http://schemas.microsoft.com/office/powerpoint/2010/main" val="36536693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F776F-185D-4C43-90A1-462F55F3F1FC}"/>
              </a:ext>
            </a:extLst>
          </p:cNvPr>
          <p:cNvSpPr>
            <a:spLocks noGrp="1"/>
          </p:cNvSpPr>
          <p:nvPr>
            <p:ph type="title"/>
          </p:nvPr>
        </p:nvSpPr>
        <p:spPr>
          <a:xfrm>
            <a:off x="1981200" y="188640"/>
            <a:ext cx="8229600" cy="864096"/>
          </a:xfrm>
        </p:spPr>
        <p:txBody>
          <a:bodyPr/>
          <a:lstStyle/>
          <a:p>
            <a:r>
              <a:rPr lang="en-US" dirty="0">
                <a:solidFill>
                  <a:schemeClr val="accent1"/>
                </a:solidFill>
              </a:rPr>
              <a:t>Usability issues</a:t>
            </a:r>
          </a:p>
        </p:txBody>
      </p:sp>
      <p:sp>
        <p:nvSpPr>
          <p:cNvPr id="3" name="Content Placeholder 2">
            <a:extLst>
              <a:ext uri="{FF2B5EF4-FFF2-40B4-BE49-F238E27FC236}">
                <a16:creationId xmlns:a16="http://schemas.microsoft.com/office/drawing/2014/main" id="{A827BE72-8A3A-6B4F-B422-17A3BF708073}"/>
              </a:ext>
            </a:extLst>
          </p:cNvPr>
          <p:cNvSpPr>
            <a:spLocks noGrp="1"/>
          </p:cNvSpPr>
          <p:nvPr>
            <p:ph idx="1"/>
          </p:nvPr>
        </p:nvSpPr>
        <p:spPr>
          <a:xfrm>
            <a:off x="720436" y="1052737"/>
            <a:ext cx="10848109" cy="5467127"/>
          </a:xfrm>
        </p:spPr>
        <p:txBody>
          <a:bodyPr>
            <a:noAutofit/>
          </a:bodyPr>
          <a:lstStyle/>
          <a:p>
            <a:r>
              <a:rPr lang="en-US" sz="2800" dirty="0"/>
              <a:t>A layered approach to security affects the usability of the software. </a:t>
            </a:r>
          </a:p>
          <a:p>
            <a:pPr lvl="1"/>
            <a:r>
              <a:rPr lang="en-US" sz="2600" dirty="0"/>
              <a:t>Users have to remember information, like passwords, that is needed to penetrate a security layer. </a:t>
            </a:r>
            <a:br>
              <a:rPr lang="en-US" sz="2600" dirty="0"/>
            </a:br>
            <a:r>
              <a:rPr lang="en-US" sz="2600" dirty="0"/>
              <a:t>Their interaction with the system is inevitably slowed down by its security features. </a:t>
            </a:r>
          </a:p>
          <a:p>
            <a:pPr lvl="1"/>
            <a:r>
              <a:rPr lang="en-US" sz="2600" dirty="0"/>
              <a:t>Many users find this irritating and often look for work-arounds so that they do not have to re-authenticate to access system features or data.</a:t>
            </a:r>
          </a:p>
          <a:p>
            <a:r>
              <a:rPr lang="en-US" sz="2800" dirty="0"/>
              <a:t>To avoid this, you need an architecture:</a:t>
            </a:r>
          </a:p>
          <a:p>
            <a:pPr lvl="1"/>
            <a:r>
              <a:rPr lang="en-US" sz="2600" dirty="0"/>
              <a:t>that doesn’t have too many security layers </a:t>
            </a:r>
          </a:p>
          <a:p>
            <a:pPr lvl="1"/>
            <a:r>
              <a:rPr lang="en-US" sz="2600" dirty="0"/>
              <a:t>that doesn’t enforce unnecessary security</a:t>
            </a:r>
          </a:p>
          <a:p>
            <a:pPr lvl="1"/>
            <a:r>
              <a:rPr lang="en-US" sz="2600" dirty="0"/>
              <a:t>that provides helper components that reduce the load on users</a:t>
            </a:r>
          </a:p>
          <a:p>
            <a:endParaRPr lang="en-US" sz="2600" dirty="0"/>
          </a:p>
          <a:p>
            <a:endParaRPr lang="en-US" sz="2600" dirty="0"/>
          </a:p>
        </p:txBody>
      </p:sp>
      <p:sp>
        <p:nvSpPr>
          <p:cNvPr id="4" name="Slide Number Placeholder 3">
            <a:extLst>
              <a:ext uri="{FF2B5EF4-FFF2-40B4-BE49-F238E27FC236}">
                <a16:creationId xmlns:a16="http://schemas.microsoft.com/office/drawing/2014/main" id="{60CE6322-4F45-0A40-AB14-1812F7177BB5}"/>
              </a:ext>
            </a:extLst>
          </p:cNvPr>
          <p:cNvSpPr>
            <a:spLocks noGrp="1"/>
          </p:cNvSpPr>
          <p:nvPr>
            <p:ph type="sldNum" sz="quarter" idx="12"/>
          </p:nvPr>
        </p:nvSpPr>
        <p:spPr/>
        <p:txBody>
          <a:bodyPr/>
          <a:lstStyle/>
          <a:p>
            <a:pPr>
              <a:defRPr/>
            </a:pPr>
            <a:fld id="{E78C9E75-97FD-45D9-8ED3-955348887BB1}" type="slidenum">
              <a:rPr lang="zh-TW" altLang="en-US" smtClean="0"/>
              <a:pPr>
                <a:defRPr/>
              </a:pPr>
              <a:t>57</a:t>
            </a:fld>
            <a:endParaRPr lang="zh-TW" altLang="en-US"/>
          </a:p>
        </p:txBody>
      </p:sp>
      <p:sp>
        <p:nvSpPr>
          <p:cNvPr id="5" name="Footer Placeholder 4">
            <a:extLst>
              <a:ext uri="{FF2B5EF4-FFF2-40B4-BE49-F238E27FC236}">
                <a16:creationId xmlns:a16="http://schemas.microsoft.com/office/drawing/2014/main" id="{8437CB7B-19DE-1F4A-8E2E-C38975A77D85}"/>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367370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12AD7-D2A7-2240-A589-80A5983BE5D5}"/>
              </a:ext>
            </a:extLst>
          </p:cNvPr>
          <p:cNvSpPr>
            <a:spLocks noGrp="1"/>
          </p:cNvSpPr>
          <p:nvPr>
            <p:ph type="title"/>
          </p:nvPr>
        </p:nvSpPr>
        <p:spPr>
          <a:xfrm>
            <a:off x="1981200" y="0"/>
            <a:ext cx="8229600" cy="1143000"/>
          </a:xfrm>
        </p:spPr>
        <p:txBody>
          <a:bodyPr>
            <a:normAutofit fontScale="90000"/>
          </a:bodyPr>
          <a:lstStyle/>
          <a:p>
            <a:r>
              <a:rPr lang="en-US" dirty="0">
                <a:solidFill>
                  <a:schemeClr val="accent1"/>
                </a:solidFill>
              </a:rPr>
              <a:t>An architectural model of a document retrieval system</a:t>
            </a:r>
          </a:p>
        </p:txBody>
      </p:sp>
      <p:sp>
        <p:nvSpPr>
          <p:cNvPr id="4" name="Slide Number Placeholder 3">
            <a:extLst>
              <a:ext uri="{FF2B5EF4-FFF2-40B4-BE49-F238E27FC236}">
                <a16:creationId xmlns:a16="http://schemas.microsoft.com/office/drawing/2014/main" id="{4A58BCA1-8372-C24B-9C2D-BB3C205225E6}"/>
              </a:ext>
            </a:extLst>
          </p:cNvPr>
          <p:cNvSpPr>
            <a:spLocks noGrp="1"/>
          </p:cNvSpPr>
          <p:nvPr>
            <p:ph type="sldNum" sz="quarter" idx="12"/>
          </p:nvPr>
        </p:nvSpPr>
        <p:spPr/>
        <p:txBody>
          <a:bodyPr/>
          <a:lstStyle/>
          <a:p>
            <a:pPr>
              <a:defRPr/>
            </a:pPr>
            <a:fld id="{E78C9E75-97FD-45D9-8ED3-955348887BB1}" type="slidenum">
              <a:rPr lang="zh-TW" altLang="en-US" smtClean="0"/>
              <a:pPr>
                <a:defRPr/>
              </a:pPr>
              <a:t>58</a:t>
            </a:fld>
            <a:endParaRPr lang="zh-TW" altLang="en-US"/>
          </a:p>
        </p:txBody>
      </p:sp>
      <p:sp>
        <p:nvSpPr>
          <p:cNvPr id="6" name="Rounded Rectangle 5">
            <a:extLst>
              <a:ext uri="{FF2B5EF4-FFF2-40B4-BE49-F238E27FC236}">
                <a16:creationId xmlns:a16="http://schemas.microsoft.com/office/drawing/2014/main" id="{1402C086-A2AA-5B41-8B41-6C8CC21A2B1F}"/>
              </a:ext>
            </a:extLst>
          </p:cNvPr>
          <p:cNvSpPr>
            <a:spLocks noChangeArrowheads="1"/>
          </p:cNvSpPr>
          <p:nvPr/>
        </p:nvSpPr>
        <p:spPr bwMode="auto">
          <a:xfrm>
            <a:off x="4272930" y="1241493"/>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2D7EE4B2-393A-FD42-BE8D-97202CE567A3}"/>
              </a:ext>
            </a:extLst>
          </p:cNvPr>
          <p:cNvSpPr>
            <a:spLocks noChangeArrowheads="1"/>
          </p:cNvSpPr>
          <p:nvPr/>
        </p:nvSpPr>
        <p:spPr bwMode="auto">
          <a:xfrm>
            <a:off x="4272930" y="2146520"/>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BCC5638B-53EB-B54F-A47E-0CF435612E17}"/>
              </a:ext>
            </a:extLst>
          </p:cNvPr>
          <p:cNvSpPr>
            <a:spLocks noChangeArrowheads="1"/>
          </p:cNvSpPr>
          <p:nvPr/>
        </p:nvSpPr>
        <p:spPr bwMode="auto">
          <a:xfrm>
            <a:off x="4272930" y="3051547"/>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4ABBA3AF-7180-B749-A9E9-15F7EAEECAEB}"/>
              </a:ext>
            </a:extLst>
          </p:cNvPr>
          <p:cNvSpPr>
            <a:spLocks noChangeArrowheads="1"/>
          </p:cNvSpPr>
          <p:nvPr/>
        </p:nvSpPr>
        <p:spPr bwMode="auto">
          <a:xfrm>
            <a:off x="4272930" y="3956574"/>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2" name="Rounded Rectangle 11">
            <a:extLst>
              <a:ext uri="{FF2B5EF4-FFF2-40B4-BE49-F238E27FC236}">
                <a16:creationId xmlns:a16="http://schemas.microsoft.com/office/drawing/2014/main" id="{06CC3EB1-781C-E946-9C33-C90EDF2A9A16}"/>
              </a:ext>
            </a:extLst>
          </p:cNvPr>
          <p:cNvSpPr>
            <a:spLocks noChangeArrowheads="1"/>
          </p:cNvSpPr>
          <p:nvPr/>
        </p:nvSpPr>
        <p:spPr bwMode="auto">
          <a:xfrm>
            <a:off x="4272930" y="4861601"/>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3" name="Rounded Rectangle 12">
            <a:extLst>
              <a:ext uri="{FF2B5EF4-FFF2-40B4-BE49-F238E27FC236}">
                <a16:creationId xmlns:a16="http://schemas.microsoft.com/office/drawing/2014/main" id="{03989C21-93D2-EE44-899A-A17DF5A61D89}"/>
              </a:ext>
            </a:extLst>
          </p:cNvPr>
          <p:cNvSpPr>
            <a:spLocks noChangeArrowheads="1"/>
          </p:cNvSpPr>
          <p:nvPr/>
        </p:nvSpPr>
        <p:spPr bwMode="auto">
          <a:xfrm>
            <a:off x="4272930" y="5766626"/>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7652A2E9-E07F-D246-8A30-5EC8D65DB218}"/>
              </a:ext>
            </a:extLst>
          </p:cNvPr>
          <p:cNvSpPr txBox="1"/>
          <p:nvPr/>
        </p:nvSpPr>
        <p:spPr>
          <a:xfrm>
            <a:off x="4357474" y="5977379"/>
            <a:ext cx="955258"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DB1   </a:t>
            </a:r>
          </a:p>
        </p:txBody>
      </p:sp>
      <p:sp>
        <p:nvSpPr>
          <p:cNvPr id="15" name="TextBox 14">
            <a:extLst>
              <a:ext uri="{FF2B5EF4-FFF2-40B4-BE49-F238E27FC236}">
                <a16:creationId xmlns:a16="http://schemas.microsoft.com/office/drawing/2014/main" id="{E7980608-3AED-EE40-B785-6B27D0803B61}"/>
              </a:ext>
            </a:extLst>
          </p:cNvPr>
          <p:cNvSpPr txBox="1"/>
          <p:nvPr/>
        </p:nvSpPr>
        <p:spPr>
          <a:xfrm>
            <a:off x="5561403" y="5977379"/>
            <a:ext cx="955258"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DB2   </a:t>
            </a:r>
          </a:p>
        </p:txBody>
      </p:sp>
      <p:sp>
        <p:nvSpPr>
          <p:cNvPr id="16" name="TextBox 15">
            <a:extLst>
              <a:ext uri="{FF2B5EF4-FFF2-40B4-BE49-F238E27FC236}">
                <a16:creationId xmlns:a16="http://schemas.microsoft.com/office/drawing/2014/main" id="{0B98A326-5828-BE4C-9CF3-AACF7B01EA84}"/>
              </a:ext>
            </a:extLst>
          </p:cNvPr>
          <p:cNvSpPr txBox="1"/>
          <p:nvPr/>
        </p:nvSpPr>
        <p:spPr>
          <a:xfrm>
            <a:off x="6765332" y="5977379"/>
            <a:ext cx="955258"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DB3   </a:t>
            </a:r>
          </a:p>
        </p:txBody>
      </p:sp>
      <p:sp>
        <p:nvSpPr>
          <p:cNvPr id="17" name="TextBox 16">
            <a:extLst>
              <a:ext uri="{FF2B5EF4-FFF2-40B4-BE49-F238E27FC236}">
                <a16:creationId xmlns:a16="http://schemas.microsoft.com/office/drawing/2014/main" id="{DFCE39A1-5F6A-E74A-8D18-1BDFBE6D4A04}"/>
              </a:ext>
            </a:extLst>
          </p:cNvPr>
          <p:cNvSpPr txBox="1"/>
          <p:nvPr/>
        </p:nvSpPr>
        <p:spPr>
          <a:xfrm>
            <a:off x="7969261" y="5977379"/>
            <a:ext cx="955258"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DB4   </a:t>
            </a:r>
          </a:p>
        </p:txBody>
      </p:sp>
      <p:sp>
        <p:nvSpPr>
          <p:cNvPr id="18" name="TextBox 17">
            <a:extLst>
              <a:ext uri="{FF2B5EF4-FFF2-40B4-BE49-F238E27FC236}">
                <a16:creationId xmlns:a16="http://schemas.microsoft.com/office/drawing/2014/main" id="{80A7A194-9BF4-2744-97B6-37E8B6840429}"/>
              </a:ext>
            </a:extLst>
          </p:cNvPr>
          <p:cNvSpPr txBox="1"/>
          <p:nvPr/>
        </p:nvSpPr>
        <p:spPr>
          <a:xfrm>
            <a:off x="9173190" y="5977379"/>
            <a:ext cx="955258"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DB5   </a:t>
            </a:r>
          </a:p>
        </p:txBody>
      </p:sp>
      <p:sp>
        <p:nvSpPr>
          <p:cNvPr id="19" name="TextBox 18">
            <a:extLst>
              <a:ext uri="{FF2B5EF4-FFF2-40B4-BE49-F238E27FC236}">
                <a16:creationId xmlns:a16="http://schemas.microsoft.com/office/drawing/2014/main" id="{9E4C1578-49E8-A443-A86F-BA141C667046}"/>
              </a:ext>
            </a:extLst>
          </p:cNvPr>
          <p:cNvSpPr txBox="1"/>
          <p:nvPr/>
        </p:nvSpPr>
        <p:spPr>
          <a:xfrm>
            <a:off x="4266400" y="4881647"/>
            <a:ext cx="136815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Database</a:t>
            </a:r>
          </a:p>
          <a:p>
            <a:pPr algn="ctr"/>
            <a:r>
              <a:rPr lang="en-US" sz="2000" dirty="0">
                <a:solidFill>
                  <a:schemeClr val="tx2">
                    <a:lumMod val="75000"/>
                  </a:schemeClr>
                </a:solidFill>
                <a:latin typeface="Calibri" panose="020F0502020204030204" pitchFamily="34" charset="0"/>
                <a:cs typeface="Calibri" panose="020F0502020204030204" pitchFamily="34" charset="0"/>
              </a:rPr>
              <a:t>Query  </a:t>
            </a:r>
          </a:p>
        </p:txBody>
      </p:sp>
      <p:sp>
        <p:nvSpPr>
          <p:cNvPr id="20" name="TextBox 19">
            <a:extLst>
              <a:ext uri="{FF2B5EF4-FFF2-40B4-BE49-F238E27FC236}">
                <a16:creationId xmlns:a16="http://schemas.microsoft.com/office/drawing/2014/main" id="{9595CECF-CE04-A347-AC49-119ABB4FB53F}"/>
              </a:ext>
            </a:extLst>
          </p:cNvPr>
          <p:cNvSpPr txBox="1"/>
          <p:nvPr/>
        </p:nvSpPr>
        <p:spPr>
          <a:xfrm>
            <a:off x="5825669" y="4861923"/>
            <a:ext cx="136815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Query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validation</a:t>
            </a:r>
          </a:p>
        </p:txBody>
      </p:sp>
      <p:sp>
        <p:nvSpPr>
          <p:cNvPr id="21" name="TextBox 20">
            <a:extLst>
              <a:ext uri="{FF2B5EF4-FFF2-40B4-BE49-F238E27FC236}">
                <a16:creationId xmlns:a16="http://schemas.microsoft.com/office/drawing/2014/main" id="{DDE4AD1B-A29E-2448-B2F7-A04BF892D9B6}"/>
              </a:ext>
            </a:extLst>
          </p:cNvPr>
          <p:cNvSpPr txBox="1"/>
          <p:nvPr/>
        </p:nvSpPr>
        <p:spPr>
          <a:xfrm>
            <a:off x="7232110" y="4970492"/>
            <a:ext cx="1368152"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Logging</a:t>
            </a:r>
          </a:p>
        </p:txBody>
      </p:sp>
      <p:sp>
        <p:nvSpPr>
          <p:cNvPr id="22" name="TextBox 21">
            <a:extLst>
              <a:ext uri="{FF2B5EF4-FFF2-40B4-BE49-F238E27FC236}">
                <a16:creationId xmlns:a16="http://schemas.microsoft.com/office/drawing/2014/main" id="{F5089A87-EC1A-C240-BDA6-CB75959FAD89}"/>
              </a:ext>
            </a:extLst>
          </p:cNvPr>
          <p:cNvSpPr txBox="1"/>
          <p:nvPr/>
        </p:nvSpPr>
        <p:spPr>
          <a:xfrm>
            <a:off x="8472404" y="4861923"/>
            <a:ext cx="1952066"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User account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management</a:t>
            </a:r>
          </a:p>
        </p:txBody>
      </p:sp>
      <p:sp>
        <p:nvSpPr>
          <p:cNvPr id="29" name="TextBox 28">
            <a:extLst>
              <a:ext uri="{FF2B5EF4-FFF2-40B4-BE49-F238E27FC236}">
                <a16:creationId xmlns:a16="http://schemas.microsoft.com/office/drawing/2014/main" id="{3CFF3CFA-EBE6-A44E-AC52-16BDCF9BD5B0}"/>
              </a:ext>
            </a:extLst>
          </p:cNvPr>
          <p:cNvSpPr txBox="1"/>
          <p:nvPr/>
        </p:nvSpPr>
        <p:spPr>
          <a:xfrm>
            <a:off x="4357474" y="3960435"/>
            <a:ext cx="188254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Index management</a:t>
            </a:r>
          </a:p>
        </p:txBody>
      </p:sp>
      <p:sp>
        <p:nvSpPr>
          <p:cNvPr id="30" name="TextBox 29">
            <a:extLst>
              <a:ext uri="{FF2B5EF4-FFF2-40B4-BE49-F238E27FC236}">
                <a16:creationId xmlns:a16="http://schemas.microsoft.com/office/drawing/2014/main" id="{C6BA2416-FD9B-3644-ADCA-D49CDD25E36B}"/>
              </a:ext>
            </a:extLst>
          </p:cNvPr>
          <p:cNvSpPr txBox="1"/>
          <p:nvPr/>
        </p:nvSpPr>
        <p:spPr>
          <a:xfrm>
            <a:off x="6373698" y="3960435"/>
            <a:ext cx="188254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Index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querying</a:t>
            </a:r>
          </a:p>
        </p:txBody>
      </p:sp>
      <p:sp>
        <p:nvSpPr>
          <p:cNvPr id="31" name="TextBox 30">
            <a:extLst>
              <a:ext uri="{FF2B5EF4-FFF2-40B4-BE49-F238E27FC236}">
                <a16:creationId xmlns:a16="http://schemas.microsoft.com/office/drawing/2014/main" id="{13F48B5E-2CB8-3140-9DA9-6495A126332A}"/>
              </a:ext>
            </a:extLst>
          </p:cNvPr>
          <p:cNvSpPr txBox="1"/>
          <p:nvPr/>
        </p:nvSpPr>
        <p:spPr>
          <a:xfrm>
            <a:off x="8389922" y="3960435"/>
            <a:ext cx="188254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Index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creation</a:t>
            </a:r>
          </a:p>
        </p:txBody>
      </p:sp>
      <p:sp>
        <p:nvSpPr>
          <p:cNvPr id="32" name="TextBox 31">
            <a:extLst>
              <a:ext uri="{FF2B5EF4-FFF2-40B4-BE49-F238E27FC236}">
                <a16:creationId xmlns:a16="http://schemas.microsoft.com/office/drawing/2014/main" id="{81347B37-36D5-F04F-BF2D-765841A7CB6C}"/>
              </a:ext>
            </a:extLst>
          </p:cNvPr>
          <p:cNvSpPr txBox="1"/>
          <p:nvPr/>
        </p:nvSpPr>
        <p:spPr>
          <a:xfrm>
            <a:off x="4266401" y="3223865"/>
            <a:ext cx="1060793" cy="369332"/>
          </a:xfrm>
          <a:prstGeom prst="rect">
            <a:avLst/>
          </a:prstGeom>
          <a:noFill/>
        </p:spPr>
        <p:txBody>
          <a:bodyPr wrap="square" rtlCol="0">
            <a:spAutoFit/>
          </a:bodyPr>
          <a:lstStyle/>
          <a:p>
            <a:pPr algn="ctr"/>
            <a:r>
              <a:rPr lang="en-US" dirty="0">
                <a:solidFill>
                  <a:schemeClr val="tx2">
                    <a:lumMod val="75000"/>
                  </a:schemeClr>
                </a:solidFill>
                <a:latin typeface="Calibri" panose="020F0502020204030204" pitchFamily="34" charset="0"/>
                <a:cs typeface="Calibri" panose="020F0502020204030204" pitchFamily="34" charset="0"/>
              </a:rPr>
              <a:t>Search</a:t>
            </a:r>
          </a:p>
        </p:txBody>
      </p:sp>
      <p:sp>
        <p:nvSpPr>
          <p:cNvPr id="33" name="TextBox 32">
            <a:extLst>
              <a:ext uri="{FF2B5EF4-FFF2-40B4-BE49-F238E27FC236}">
                <a16:creationId xmlns:a16="http://schemas.microsoft.com/office/drawing/2014/main" id="{DDE16FBB-6391-B34D-96DC-B1531B8C03D3}"/>
              </a:ext>
            </a:extLst>
          </p:cNvPr>
          <p:cNvSpPr txBox="1"/>
          <p:nvPr/>
        </p:nvSpPr>
        <p:spPr>
          <a:xfrm>
            <a:off x="5238087" y="3085367"/>
            <a:ext cx="1391734" cy="646331"/>
          </a:xfrm>
          <a:prstGeom prst="rect">
            <a:avLst/>
          </a:prstGeom>
          <a:noFill/>
        </p:spPr>
        <p:txBody>
          <a:bodyPr wrap="square" rtlCol="0">
            <a:spAutoFit/>
          </a:bodyPr>
          <a:lstStyle/>
          <a:p>
            <a:pPr algn="ctr"/>
            <a:r>
              <a:rPr lang="en-US" dirty="0">
                <a:solidFill>
                  <a:schemeClr val="tx2">
                    <a:lumMod val="75000"/>
                  </a:schemeClr>
                </a:solidFill>
                <a:latin typeface="Calibri" panose="020F0502020204030204" pitchFamily="34" charset="0"/>
                <a:cs typeface="Calibri" panose="020F0502020204030204" pitchFamily="34" charset="0"/>
              </a:rPr>
              <a:t>Document </a:t>
            </a:r>
            <a:br>
              <a:rPr lang="en-US" dirty="0">
                <a:solidFill>
                  <a:schemeClr val="tx2">
                    <a:lumMod val="75000"/>
                  </a:schemeClr>
                </a:solidFill>
                <a:latin typeface="Calibri" panose="020F0502020204030204" pitchFamily="34" charset="0"/>
                <a:cs typeface="Calibri" panose="020F0502020204030204" pitchFamily="34" charset="0"/>
              </a:rPr>
            </a:br>
            <a:r>
              <a:rPr lang="en-US" dirty="0">
                <a:solidFill>
                  <a:schemeClr val="tx2">
                    <a:lumMod val="75000"/>
                  </a:schemeClr>
                </a:solidFill>
                <a:latin typeface="Calibri" panose="020F0502020204030204" pitchFamily="34" charset="0"/>
                <a:cs typeface="Calibri" panose="020F0502020204030204" pitchFamily="34" charset="0"/>
              </a:rPr>
              <a:t>retrieval</a:t>
            </a:r>
          </a:p>
        </p:txBody>
      </p:sp>
      <p:sp>
        <p:nvSpPr>
          <p:cNvPr id="34" name="TextBox 33">
            <a:extLst>
              <a:ext uri="{FF2B5EF4-FFF2-40B4-BE49-F238E27FC236}">
                <a16:creationId xmlns:a16="http://schemas.microsoft.com/office/drawing/2014/main" id="{6B4B26DC-9410-534A-9FB6-6928A64D25DB}"/>
              </a:ext>
            </a:extLst>
          </p:cNvPr>
          <p:cNvSpPr txBox="1"/>
          <p:nvPr/>
        </p:nvSpPr>
        <p:spPr>
          <a:xfrm>
            <a:off x="6540716" y="3085367"/>
            <a:ext cx="1505747" cy="646331"/>
          </a:xfrm>
          <a:prstGeom prst="rect">
            <a:avLst/>
          </a:prstGeom>
          <a:noFill/>
        </p:spPr>
        <p:txBody>
          <a:bodyPr wrap="square" rtlCol="0">
            <a:spAutoFit/>
          </a:bodyPr>
          <a:lstStyle/>
          <a:p>
            <a:pPr algn="ctr"/>
            <a:r>
              <a:rPr lang="en-US" dirty="0">
                <a:solidFill>
                  <a:schemeClr val="tx2">
                    <a:lumMod val="75000"/>
                  </a:schemeClr>
                </a:solidFill>
                <a:latin typeface="Calibri" panose="020F0502020204030204" pitchFamily="34" charset="0"/>
                <a:cs typeface="Calibri" panose="020F0502020204030204" pitchFamily="34" charset="0"/>
              </a:rPr>
              <a:t>Rights </a:t>
            </a:r>
            <a:br>
              <a:rPr lang="en-US" dirty="0">
                <a:solidFill>
                  <a:schemeClr val="tx2">
                    <a:lumMod val="75000"/>
                  </a:schemeClr>
                </a:solidFill>
                <a:latin typeface="Calibri" panose="020F0502020204030204" pitchFamily="34" charset="0"/>
                <a:cs typeface="Calibri" panose="020F0502020204030204" pitchFamily="34" charset="0"/>
              </a:rPr>
            </a:br>
            <a:r>
              <a:rPr lang="en-US" dirty="0">
                <a:solidFill>
                  <a:schemeClr val="tx2">
                    <a:lumMod val="75000"/>
                  </a:schemeClr>
                </a:solidFill>
                <a:latin typeface="Calibri" panose="020F0502020204030204" pitchFamily="34" charset="0"/>
                <a:cs typeface="Calibri" panose="020F0502020204030204" pitchFamily="34" charset="0"/>
              </a:rPr>
              <a:t>management</a:t>
            </a:r>
          </a:p>
        </p:txBody>
      </p:sp>
      <p:sp>
        <p:nvSpPr>
          <p:cNvPr id="35" name="TextBox 34">
            <a:extLst>
              <a:ext uri="{FF2B5EF4-FFF2-40B4-BE49-F238E27FC236}">
                <a16:creationId xmlns:a16="http://schemas.microsoft.com/office/drawing/2014/main" id="{10F4E79A-48ED-4548-BAA4-D5AE9572927D}"/>
              </a:ext>
            </a:extLst>
          </p:cNvPr>
          <p:cNvSpPr txBox="1"/>
          <p:nvPr/>
        </p:nvSpPr>
        <p:spPr>
          <a:xfrm>
            <a:off x="7957356" y="3223865"/>
            <a:ext cx="1200618" cy="369332"/>
          </a:xfrm>
          <a:prstGeom prst="rect">
            <a:avLst/>
          </a:prstGeom>
          <a:noFill/>
        </p:spPr>
        <p:txBody>
          <a:bodyPr wrap="square" rtlCol="0">
            <a:spAutoFit/>
          </a:bodyPr>
          <a:lstStyle/>
          <a:p>
            <a:pPr algn="ctr"/>
            <a:r>
              <a:rPr lang="en-US" dirty="0">
                <a:solidFill>
                  <a:schemeClr val="tx2">
                    <a:lumMod val="75000"/>
                  </a:schemeClr>
                </a:solidFill>
                <a:latin typeface="Calibri" panose="020F0502020204030204" pitchFamily="34" charset="0"/>
                <a:cs typeface="Calibri" panose="020F0502020204030204" pitchFamily="34" charset="0"/>
              </a:rPr>
              <a:t>Payments</a:t>
            </a:r>
          </a:p>
        </p:txBody>
      </p:sp>
      <p:sp>
        <p:nvSpPr>
          <p:cNvPr id="36" name="TextBox 35">
            <a:extLst>
              <a:ext uri="{FF2B5EF4-FFF2-40B4-BE49-F238E27FC236}">
                <a16:creationId xmlns:a16="http://schemas.microsoft.com/office/drawing/2014/main" id="{487E3E82-B9E7-8B44-A5F0-FD10D128A3ED}"/>
              </a:ext>
            </a:extLst>
          </p:cNvPr>
          <p:cNvSpPr txBox="1"/>
          <p:nvPr/>
        </p:nvSpPr>
        <p:spPr>
          <a:xfrm>
            <a:off x="9068870" y="3223865"/>
            <a:ext cx="1252733" cy="369332"/>
          </a:xfrm>
          <a:prstGeom prst="rect">
            <a:avLst/>
          </a:prstGeom>
          <a:noFill/>
        </p:spPr>
        <p:txBody>
          <a:bodyPr wrap="square" rtlCol="0">
            <a:spAutoFit/>
          </a:bodyPr>
          <a:lstStyle/>
          <a:p>
            <a:pPr algn="ctr"/>
            <a:r>
              <a:rPr lang="en-US" dirty="0">
                <a:solidFill>
                  <a:schemeClr val="tx2">
                    <a:lumMod val="75000"/>
                  </a:schemeClr>
                </a:solidFill>
                <a:latin typeface="Calibri" panose="020F0502020204030204" pitchFamily="34" charset="0"/>
                <a:cs typeface="Calibri" panose="020F0502020204030204" pitchFamily="34" charset="0"/>
              </a:rPr>
              <a:t>Accounting</a:t>
            </a:r>
          </a:p>
        </p:txBody>
      </p:sp>
      <p:sp>
        <p:nvSpPr>
          <p:cNvPr id="37" name="TextBox 36">
            <a:extLst>
              <a:ext uri="{FF2B5EF4-FFF2-40B4-BE49-F238E27FC236}">
                <a16:creationId xmlns:a16="http://schemas.microsoft.com/office/drawing/2014/main" id="{CC1F8AB6-5D04-2940-9BE0-109284B288A5}"/>
              </a:ext>
            </a:extLst>
          </p:cNvPr>
          <p:cNvSpPr txBox="1"/>
          <p:nvPr/>
        </p:nvSpPr>
        <p:spPr>
          <a:xfrm>
            <a:off x="4295801" y="2149283"/>
            <a:ext cx="2220861"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Authentication and authorization</a:t>
            </a:r>
          </a:p>
        </p:txBody>
      </p:sp>
      <p:sp>
        <p:nvSpPr>
          <p:cNvPr id="38" name="TextBox 37">
            <a:extLst>
              <a:ext uri="{FF2B5EF4-FFF2-40B4-BE49-F238E27FC236}">
                <a16:creationId xmlns:a16="http://schemas.microsoft.com/office/drawing/2014/main" id="{55460B2C-E258-624E-B9B4-CA6F52BF3372}"/>
              </a:ext>
            </a:extLst>
          </p:cNvPr>
          <p:cNvSpPr txBox="1"/>
          <p:nvPr/>
        </p:nvSpPr>
        <p:spPr>
          <a:xfrm>
            <a:off x="6592618" y="2149283"/>
            <a:ext cx="1931689"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Form and query manager</a:t>
            </a:r>
          </a:p>
        </p:txBody>
      </p:sp>
      <p:sp>
        <p:nvSpPr>
          <p:cNvPr id="39" name="TextBox 38">
            <a:extLst>
              <a:ext uri="{FF2B5EF4-FFF2-40B4-BE49-F238E27FC236}">
                <a16:creationId xmlns:a16="http://schemas.microsoft.com/office/drawing/2014/main" id="{A3D97DA1-9190-024B-8575-9D14B0229045}"/>
              </a:ext>
            </a:extLst>
          </p:cNvPr>
          <p:cNvSpPr txBox="1"/>
          <p:nvPr/>
        </p:nvSpPr>
        <p:spPr>
          <a:xfrm>
            <a:off x="8600262" y="2149283"/>
            <a:ext cx="1703664"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Web page generation</a:t>
            </a:r>
          </a:p>
        </p:txBody>
      </p:sp>
      <p:sp>
        <p:nvSpPr>
          <p:cNvPr id="40" name="TextBox 39">
            <a:extLst>
              <a:ext uri="{FF2B5EF4-FFF2-40B4-BE49-F238E27FC236}">
                <a16:creationId xmlns:a16="http://schemas.microsoft.com/office/drawing/2014/main" id="{1BC522CB-F340-F64A-B40E-E759D7455012}"/>
              </a:ext>
            </a:extLst>
          </p:cNvPr>
          <p:cNvSpPr txBox="1"/>
          <p:nvPr/>
        </p:nvSpPr>
        <p:spPr>
          <a:xfrm>
            <a:off x="4441036" y="1470793"/>
            <a:ext cx="1970985"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User interaction</a:t>
            </a:r>
          </a:p>
        </p:txBody>
      </p:sp>
      <p:sp>
        <p:nvSpPr>
          <p:cNvPr id="41" name="TextBox 40">
            <a:extLst>
              <a:ext uri="{FF2B5EF4-FFF2-40B4-BE49-F238E27FC236}">
                <a16:creationId xmlns:a16="http://schemas.microsoft.com/office/drawing/2014/main" id="{503B6C8C-C6A1-B146-81B3-FDA88A59350E}"/>
              </a:ext>
            </a:extLst>
          </p:cNvPr>
          <p:cNvSpPr txBox="1"/>
          <p:nvPr/>
        </p:nvSpPr>
        <p:spPr>
          <a:xfrm>
            <a:off x="6562915" y="1279882"/>
            <a:ext cx="1656720"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Local input validation</a:t>
            </a:r>
          </a:p>
        </p:txBody>
      </p:sp>
      <p:sp>
        <p:nvSpPr>
          <p:cNvPr id="42" name="TextBox 41">
            <a:extLst>
              <a:ext uri="{FF2B5EF4-FFF2-40B4-BE49-F238E27FC236}">
                <a16:creationId xmlns:a16="http://schemas.microsoft.com/office/drawing/2014/main" id="{D9AE5963-3BC4-0749-B9B4-7082AD1AE10F}"/>
              </a:ext>
            </a:extLst>
          </p:cNvPr>
          <p:cNvSpPr txBox="1"/>
          <p:nvPr/>
        </p:nvSpPr>
        <p:spPr>
          <a:xfrm>
            <a:off x="8370530" y="1445464"/>
            <a:ext cx="1757919"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Local printing</a:t>
            </a:r>
          </a:p>
        </p:txBody>
      </p:sp>
      <p:sp>
        <p:nvSpPr>
          <p:cNvPr id="23" name="Rounded Rectangle 22">
            <a:extLst>
              <a:ext uri="{FF2B5EF4-FFF2-40B4-BE49-F238E27FC236}">
                <a16:creationId xmlns:a16="http://schemas.microsoft.com/office/drawing/2014/main" id="{AE250D69-2012-E340-8A52-07876C3CA1F2}"/>
              </a:ext>
            </a:extLst>
          </p:cNvPr>
          <p:cNvSpPr>
            <a:spLocks noChangeArrowheads="1"/>
          </p:cNvSpPr>
          <p:nvPr/>
        </p:nvSpPr>
        <p:spPr bwMode="auto">
          <a:xfrm>
            <a:off x="1782050" y="1241493"/>
            <a:ext cx="2490880" cy="736057"/>
          </a:xfrm>
          <a:prstGeom prst="roundRect">
            <a:avLst>
              <a:gd name="adj" fmla="val 1259"/>
            </a:avLst>
          </a:prstGeom>
          <a:solidFill>
            <a:srgbClr val="0070C0"/>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Web browser</a:t>
            </a:r>
          </a:p>
        </p:txBody>
      </p:sp>
      <p:sp>
        <p:nvSpPr>
          <p:cNvPr id="24" name="Rounded Rectangle 23">
            <a:extLst>
              <a:ext uri="{FF2B5EF4-FFF2-40B4-BE49-F238E27FC236}">
                <a16:creationId xmlns:a16="http://schemas.microsoft.com/office/drawing/2014/main" id="{C1D9D38B-A3D7-1842-ABD8-04D190E77A5B}"/>
              </a:ext>
            </a:extLst>
          </p:cNvPr>
          <p:cNvSpPr>
            <a:spLocks noChangeArrowheads="1"/>
          </p:cNvSpPr>
          <p:nvPr/>
        </p:nvSpPr>
        <p:spPr bwMode="auto">
          <a:xfrm>
            <a:off x="1782050" y="2146520"/>
            <a:ext cx="2490880" cy="736057"/>
          </a:xfrm>
          <a:prstGeom prst="roundRect">
            <a:avLst>
              <a:gd name="adj" fmla="val 1259"/>
            </a:avLst>
          </a:prstGeom>
          <a:solidFill>
            <a:srgbClr val="0070C0"/>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User interface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management</a:t>
            </a:r>
          </a:p>
        </p:txBody>
      </p:sp>
      <p:sp>
        <p:nvSpPr>
          <p:cNvPr id="25" name="Rounded Rectangle 24">
            <a:extLst>
              <a:ext uri="{FF2B5EF4-FFF2-40B4-BE49-F238E27FC236}">
                <a16:creationId xmlns:a16="http://schemas.microsoft.com/office/drawing/2014/main" id="{59881486-8422-9446-BD80-A669420F9890}"/>
              </a:ext>
            </a:extLst>
          </p:cNvPr>
          <p:cNvSpPr>
            <a:spLocks noChangeArrowheads="1"/>
          </p:cNvSpPr>
          <p:nvPr/>
        </p:nvSpPr>
        <p:spPr bwMode="auto">
          <a:xfrm>
            <a:off x="1782050" y="3051547"/>
            <a:ext cx="2490880" cy="736057"/>
          </a:xfrm>
          <a:prstGeom prst="roundRect">
            <a:avLst>
              <a:gd name="adj" fmla="val 1259"/>
            </a:avLst>
          </a:prstGeom>
          <a:solidFill>
            <a:srgbClr val="0070C0"/>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Information retrieval</a:t>
            </a:r>
          </a:p>
        </p:txBody>
      </p:sp>
      <p:sp>
        <p:nvSpPr>
          <p:cNvPr id="26" name="Rounded Rectangle 25">
            <a:extLst>
              <a:ext uri="{FF2B5EF4-FFF2-40B4-BE49-F238E27FC236}">
                <a16:creationId xmlns:a16="http://schemas.microsoft.com/office/drawing/2014/main" id="{474A898F-2A4A-0342-A9BE-26358757E73F}"/>
              </a:ext>
            </a:extLst>
          </p:cNvPr>
          <p:cNvSpPr>
            <a:spLocks noChangeArrowheads="1"/>
          </p:cNvSpPr>
          <p:nvPr/>
        </p:nvSpPr>
        <p:spPr bwMode="auto">
          <a:xfrm>
            <a:off x="1782050" y="3956574"/>
            <a:ext cx="2490880" cy="736057"/>
          </a:xfrm>
          <a:prstGeom prst="roundRect">
            <a:avLst>
              <a:gd name="adj" fmla="val 1259"/>
            </a:avLst>
          </a:prstGeom>
          <a:solidFill>
            <a:srgbClr val="0070C0"/>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Document index</a:t>
            </a:r>
          </a:p>
        </p:txBody>
      </p:sp>
      <p:sp>
        <p:nvSpPr>
          <p:cNvPr id="27" name="Rounded Rectangle 26">
            <a:extLst>
              <a:ext uri="{FF2B5EF4-FFF2-40B4-BE49-F238E27FC236}">
                <a16:creationId xmlns:a16="http://schemas.microsoft.com/office/drawing/2014/main" id="{AC9700EF-97B0-924F-996B-94B316B7E890}"/>
              </a:ext>
            </a:extLst>
          </p:cNvPr>
          <p:cNvSpPr>
            <a:spLocks noChangeArrowheads="1"/>
          </p:cNvSpPr>
          <p:nvPr/>
        </p:nvSpPr>
        <p:spPr bwMode="auto">
          <a:xfrm>
            <a:off x="1782050" y="4861601"/>
            <a:ext cx="2490880" cy="736057"/>
          </a:xfrm>
          <a:prstGeom prst="roundRect">
            <a:avLst>
              <a:gd name="adj" fmla="val 1259"/>
            </a:avLst>
          </a:prstGeom>
          <a:solidFill>
            <a:srgbClr val="0070C0"/>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Basic services</a:t>
            </a:r>
          </a:p>
        </p:txBody>
      </p:sp>
      <p:sp>
        <p:nvSpPr>
          <p:cNvPr id="28" name="Rounded Rectangle 27">
            <a:extLst>
              <a:ext uri="{FF2B5EF4-FFF2-40B4-BE49-F238E27FC236}">
                <a16:creationId xmlns:a16="http://schemas.microsoft.com/office/drawing/2014/main" id="{84BC9AF5-E6D2-9D43-B71C-CEFDDAB63C93}"/>
              </a:ext>
            </a:extLst>
          </p:cNvPr>
          <p:cNvSpPr>
            <a:spLocks noChangeArrowheads="1"/>
          </p:cNvSpPr>
          <p:nvPr/>
        </p:nvSpPr>
        <p:spPr bwMode="auto">
          <a:xfrm>
            <a:off x="1782050" y="5766626"/>
            <a:ext cx="2490880" cy="736057"/>
          </a:xfrm>
          <a:prstGeom prst="roundRect">
            <a:avLst>
              <a:gd name="adj" fmla="val 1259"/>
            </a:avLst>
          </a:prstGeom>
          <a:solidFill>
            <a:srgbClr val="0070C0"/>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Databases</a:t>
            </a:r>
          </a:p>
        </p:txBody>
      </p:sp>
      <p:sp>
        <p:nvSpPr>
          <p:cNvPr id="43" name="Footer Placeholder 4">
            <a:extLst>
              <a:ext uri="{FF2B5EF4-FFF2-40B4-BE49-F238E27FC236}">
                <a16:creationId xmlns:a16="http://schemas.microsoft.com/office/drawing/2014/main" id="{C452C9BD-07F1-F84A-94DB-5E1A6F0ADB0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7235858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5355D8B4-DE1E-BC41-B88C-9C04E755916E}"/>
              </a:ext>
            </a:extLst>
          </p:cNvPr>
          <p:cNvSpPr>
            <a:spLocks noChangeArrowheads="1"/>
          </p:cNvSpPr>
          <p:nvPr/>
        </p:nvSpPr>
        <p:spPr bwMode="auto">
          <a:xfrm>
            <a:off x="2586911" y="5208779"/>
            <a:ext cx="2359893" cy="1173750"/>
          </a:xfrm>
          <a:prstGeom prst="roundRect">
            <a:avLst>
              <a:gd name="adj" fmla="val 4566"/>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FD08E46B-6F26-7041-8022-CEF645671A27}"/>
              </a:ext>
            </a:extLst>
          </p:cNvPr>
          <p:cNvSpPr>
            <a:spLocks noGrp="1"/>
          </p:cNvSpPr>
          <p:nvPr>
            <p:ph type="title"/>
          </p:nvPr>
        </p:nvSpPr>
        <p:spPr>
          <a:xfrm>
            <a:off x="1622894" y="212712"/>
            <a:ext cx="8713121" cy="1143000"/>
          </a:xfrm>
        </p:spPr>
        <p:txBody>
          <a:bodyPr>
            <a:normAutofit fontScale="90000"/>
          </a:bodyPr>
          <a:lstStyle/>
          <a:p>
            <a:r>
              <a:rPr lang="en-US" dirty="0">
                <a:solidFill>
                  <a:schemeClr val="accent1"/>
                </a:solidFill>
              </a:rPr>
              <a:t>Examples of </a:t>
            </a:r>
            <a:br>
              <a:rPr lang="en-US" dirty="0">
                <a:solidFill>
                  <a:schemeClr val="accent1"/>
                </a:solidFill>
              </a:rPr>
            </a:br>
            <a:r>
              <a:rPr lang="en-US" dirty="0">
                <a:solidFill>
                  <a:schemeClr val="accent1"/>
                </a:solidFill>
              </a:rPr>
              <a:t>component relationships</a:t>
            </a:r>
          </a:p>
        </p:txBody>
      </p:sp>
      <p:sp>
        <p:nvSpPr>
          <p:cNvPr id="4" name="Slide Number Placeholder 3">
            <a:extLst>
              <a:ext uri="{FF2B5EF4-FFF2-40B4-BE49-F238E27FC236}">
                <a16:creationId xmlns:a16="http://schemas.microsoft.com/office/drawing/2014/main" id="{8D02FA87-FE24-DE4B-96F0-CBBE323DFFD4}"/>
              </a:ext>
            </a:extLst>
          </p:cNvPr>
          <p:cNvSpPr>
            <a:spLocks noGrp="1"/>
          </p:cNvSpPr>
          <p:nvPr>
            <p:ph type="sldNum" sz="quarter" idx="12"/>
          </p:nvPr>
        </p:nvSpPr>
        <p:spPr>
          <a:xfrm>
            <a:off x="8499475" y="6519864"/>
            <a:ext cx="2133600" cy="365125"/>
          </a:xfrm>
        </p:spPr>
        <p:txBody>
          <a:bodyPr/>
          <a:lstStyle/>
          <a:p>
            <a:pPr>
              <a:defRPr/>
            </a:pPr>
            <a:fld id="{E78C9E75-97FD-45D9-8ED3-955348887BB1}" type="slidenum">
              <a:rPr lang="zh-TW" altLang="en-US" smtClean="0"/>
              <a:pPr>
                <a:defRPr/>
              </a:pPr>
              <a:t>59</a:t>
            </a:fld>
            <a:endParaRPr lang="zh-TW" altLang="en-US"/>
          </a:p>
        </p:txBody>
      </p:sp>
      <p:sp>
        <p:nvSpPr>
          <p:cNvPr id="6" name="Rounded Rectangle 5">
            <a:extLst>
              <a:ext uri="{FF2B5EF4-FFF2-40B4-BE49-F238E27FC236}">
                <a16:creationId xmlns:a16="http://schemas.microsoft.com/office/drawing/2014/main" id="{0EEDF8FA-B7B6-DC49-A15F-6E45FD518FB4}"/>
              </a:ext>
            </a:extLst>
          </p:cNvPr>
          <p:cNvSpPr>
            <a:spLocks noChangeArrowheads="1"/>
          </p:cNvSpPr>
          <p:nvPr/>
        </p:nvSpPr>
        <p:spPr bwMode="auto">
          <a:xfrm>
            <a:off x="2676963" y="2362962"/>
            <a:ext cx="2034792" cy="1296144"/>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61245C4A-AC92-CA43-B810-E6B1D4DC7D77}"/>
              </a:ext>
            </a:extLst>
          </p:cNvPr>
          <p:cNvSpPr txBox="1"/>
          <p:nvPr/>
        </p:nvSpPr>
        <p:spPr>
          <a:xfrm>
            <a:off x="2937940" y="2618639"/>
            <a:ext cx="558166" cy="523220"/>
          </a:xfrm>
          <a:prstGeom prst="rect">
            <a:avLst/>
          </a:prstGeom>
          <a:noFill/>
        </p:spPr>
        <p:txBody>
          <a:bodyPr wrap="none" rtlCol="0">
            <a:spAutoFit/>
          </a:bodyPr>
          <a:lstStyle/>
          <a:p>
            <a:pPr algn="ctr"/>
            <a:r>
              <a:rPr lang="en-US" sz="2800" b="1" dirty="0">
                <a:solidFill>
                  <a:schemeClr val="tx2">
                    <a:lumMod val="75000"/>
                  </a:schemeClr>
                </a:solidFill>
                <a:latin typeface="Calibri" panose="020F0502020204030204" pitchFamily="34" charset="0"/>
                <a:cs typeface="Calibri" panose="020F0502020204030204" pitchFamily="34" charset="0"/>
              </a:rPr>
              <a:t>C2</a:t>
            </a:r>
            <a:endParaRPr lang="en-US" sz="2400" dirty="0">
              <a:solidFill>
                <a:schemeClr val="tx2">
                  <a:lumMod val="75000"/>
                </a:schemeClr>
              </a:solidFill>
              <a:latin typeface="Calibri" panose="020F0502020204030204" pitchFamily="34" charset="0"/>
              <a:cs typeface="Calibri" panose="020F0502020204030204" pitchFamily="34" charset="0"/>
            </a:endParaRPr>
          </a:p>
        </p:txBody>
      </p:sp>
      <p:grpSp>
        <p:nvGrpSpPr>
          <p:cNvPr id="22" name="Group 21">
            <a:extLst>
              <a:ext uri="{FF2B5EF4-FFF2-40B4-BE49-F238E27FC236}">
                <a16:creationId xmlns:a16="http://schemas.microsoft.com/office/drawing/2014/main" id="{65B7ECED-B6BC-224C-86C1-1D18FDECB0F4}"/>
              </a:ext>
            </a:extLst>
          </p:cNvPr>
          <p:cNvGrpSpPr/>
          <p:nvPr/>
        </p:nvGrpSpPr>
        <p:grpSpPr>
          <a:xfrm>
            <a:off x="7398783" y="2161842"/>
            <a:ext cx="822960" cy="640080"/>
            <a:chOff x="5998859" y="3574815"/>
            <a:chExt cx="822960" cy="640080"/>
          </a:xfrm>
        </p:grpSpPr>
        <p:sp>
          <p:nvSpPr>
            <p:cNvPr id="17" name="Rounded Rectangle 16">
              <a:extLst>
                <a:ext uri="{FF2B5EF4-FFF2-40B4-BE49-F238E27FC236}">
                  <a16:creationId xmlns:a16="http://schemas.microsoft.com/office/drawing/2014/main" id="{C3879A63-9D08-4C49-8CDC-12AA43671159}"/>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59695FFD-196D-2B49-BEFD-6B844A6D7DBD}"/>
                </a:ext>
              </a:extLst>
            </p:cNvPr>
            <p:cNvSpPr txBox="1"/>
            <p:nvPr/>
          </p:nvSpPr>
          <p:spPr>
            <a:xfrm>
              <a:off x="6131256" y="3633245"/>
              <a:ext cx="558166" cy="523220"/>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C1</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grpSp>
        <p:nvGrpSpPr>
          <p:cNvPr id="21" name="Group 20">
            <a:extLst>
              <a:ext uri="{FF2B5EF4-FFF2-40B4-BE49-F238E27FC236}">
                <a16:creationId xmlns:a16="http://schemas.microsoft.com/office/drawing/2014/main" id="{A287FCDC-5581-D64B-82D1-6B22AF17CA93}"/>
              </a:ext>
            </a:extLst>
          </p:cNvPr>
          <p:cNvGrpSpPr/>
          <p:nvPr/>
        </p:nvGrpSpPr>
        <p:grpSpPr>
          <a:xfrm>
            <a:off x="3904040" y="5485897"/>
            <a:ext cx="819143" cy="640080"/>
            <a:chOff x="7092280" y="3556930"/>
            <a:chExt cx="819143" cy="640080"/>
          </a:xfrm>
        </p:grpSpPr>
        <p:sp>
          <p:nvSpPr>
            <p:cNvPr id="16" name="Rounded Rectangle 15">
              <a:extLst>
                <a:ext uri="{FF2B5EF4-FFF2-40B4-BE49-F238E27FC236}">
                  <a16:creationId xmlns:a16="http://schemas.microsoft.com/office/drawing/2014/main" id="{4DBEEB5F-A281-9240-841D-4DBB7144221C}"/>
                </a:ext>
              </a:extLst>
            </p:cNvPr>
            <p:cNvSpPr>
              <a:spLocks noChangeArrowheads="1"/>
            </p:cNvSpPr>
            <p:nvPr/>
          </p:nvSpPr>
          <p:spPr bwMode="auto">
            <a:xfrm>
              <a:off x="7092280" y="3556930"/>
              <a:ext cx="819143" cy="640080"/>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7608CF13-3A4D-2943-B4FF-EB8810C7FF07}"/>
                </a:ext>
              </a:extLst>
            </p:cNvPr>
            <p:cNvSpPr txBox="1"/>
            <p:nvPr/>
          </p:nvSpPr>
          <p:spPr>
            <a:xfrm>
              <a:off x="7222768" y="3615360"/>
              <a:ext cx="558166" cy="523220"/>
            </a:xfrm>
            <a:prstGeom prst="rect">
              <a:avLst/>
            </a:prstGeom>
            <a:noFill/>
          </p:spPr>
          <p:txBody>
            <a:bodyPr wrap="none" rtlCol="0">
              <a:spAutoFit/>
            </a:bodyPr>
            <a:lstStyle/>
            <a:p>
              <a:pPr algn="ctr"/>
              <a:r>
                <a:rPr lang="en-US" sz="2800" b="1" dirty="0">
                  <a:solidFill>
                    <a:schemeClr val="tx2">
                      <a:lumMod val="75000"/>
                    </a:schemeClr>
                  </a:solidFill>
                  <a:latin typeface="Calibri" panose="020F0502020204030204" pitchFamily="34" charset="0"/>
                  <a:cs typeface="Calibri" panose="020F0502020204030204" pitchFamily="34" charset="0"/>
                </a:rPr>
                <a:t>C2</a:t>
              </a:r>
              <a:endParaRPr lang="en-US" sz="2400" dirty="0">
                <a:solidFill>
                  <a:schemeClr val="tx2">
                    <a:lumMod val="75000"/>
                  </a:schemeClr>
                </a:solidFill>
                <a:latin typeface="Calibri" panose="020F0502020204030204" pitchFamily="34" charset="0"/>
                <a:cs typeface="Calibri" panose="020F0502020204030204" pitchFamily="34" charset="0"/>
              </a:endParaRPr>
            </a:p>
          </p:txBody>
        </p:sp>
      </p:grpSp>
      <p:grpSp>
        <p:nvGrpSpPr>
          <p:cNvPr id="27" name="Group 26">
            <a:extLst>
              <a:ext uri="{FF2B5EF4-FFF2-40B4-BE49-F238E27FC236}">
                <a16:creationId xmlns:a16="http://schemas.microsoft.com/office/drawing/2014/main" id="{D3ED01A6-E49E-0F40-9D03-16FBBAA17009}"/>
              </a:ext>
            </a:extLst>
          </p:cNvPr>
          <p:cNvGrpSpPr/>
          <p:nvPr/>
        </p:nvGrpSpPr>
        <p:grpSpPr>
          <a:xfrm>
            <a:off x="2858571" y="5485897"/>
            <a:ext cx="822960" cy="640080"/>
            <a:chOff x="5998859" y="3574815"/>
            <a:chExt cx="822960" cy="640080"/>
          </a:xfrm>
        </p:grpSpPr>
        <p:sp>
          <p:nvSpPr>
            <p:cNvPr id="28" name="Rounded Rectangle 27">
              <a:extLst>
                <a:ext uri="{FF2B5EF4-FFF2-40B4-BE49-F238E27FC236}">
                  <a16:creationId xmlns:a16="http://schemas.microsoft.com/office/drawing/2014/main" id="{F593D942-A78E-104D-837C-9EA49DD55E6C}"/>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29D2B14C-B870-014C-B842-92856DE4F134}"/>
                </a:ext>
              </a:extLst>
            </p:cNvPr>
            <p:cNvSpPr txBox="1"/>
            <p:nvPr/>
          </p:nvSpPr>
          <p:spPr>
            <a:xfrm>
              <a:off x="6131256" y="3633245"/>
              <a:ext cx="558166" cy="523220"/>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C1</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grpSp>
        <p:nvGrpSpPr>
          <p:cNvPr id="30" name="Group 29">
            <a:extLst>
              <a:ext uri="{FF2B5EF4-FFF2-40B4-BE49-F238E27FC236}">
                <a16:creationId xmlns:a16="http://schemas.microsoft.com/office/drawing/2014/main" id="{D5EA7E07-1D68-F842-8AB6-4151AD4E6543}"/>
              </a:ext>
            </a:extLst>
          </p:cNvPr>
          <p:cNvGrpSpPr/>
          <p:nvPr/>
        </p:nvGrpSpPr>
        <p:grpSpPr>
          <a:xfrm>
            <a:off x="3888795" y="3019026"/>
            <a:ext cx="822960" cy="640080"/>
            <a:chOff x="5998859" y="3574815"/>
            <a:chExt cx="822960" cy="640080"/>
          </a:xfrm>
        </p:grpSpPr>
        <p:sp>
          <p:nvSpPr>
            <p:cNvPr id="31" name="Rounded Rectangle 30">
              <a:extLst>
                <a:ext uri="{FF2B5EF4-FFF2-40B4-BE49-F238E27FC236}">
                  <a16:creationId xmlns:a16="http://schemas.microsoft.com/office/drawing/2014/main" id="{ECFFDB1D-4E9A-734A-92BD-FEE573A52FD9}"/>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6498DAFE-97DE-BB49-B728-085D8E87F887}"/>
                </a:ext>
              </a:extLst>
            </p:cNvPr>
            <p:cNvSpPr txBox="1"/>
            <p:nvPr/>
          </p:nvSpPr>
          <p:spPr>
            <a:xfrm>
              <a:off x="6131256" y="3633245"/>
              <a:ext cx="558166" cy="523220"/>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C1</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sp>
        <p:nvSpPr>
          <p:cNvPr id="33" name="TextBox 32">
            <a:extLst>
              <a:ext uri="{FF2B5EF4-FFF2-40B4-BE49-F238E27FC236}">
                <a16:creationId xmlns:a16="http://schemas.microsoft.com/office/drawing/2014/main" id="{7B002CD6-3BFE-FF4A-B014-488CEBD0A35A}"/>
              </a:ext>
            </a:extLst>
          </p:cNvPr>
          <p:cNvSpPr txBox="1"/>
          <p:nvPr/>
        </p:nvSpPr>
        <p:spPr>
          <a:xfrm>
            <a:off x="2495600" y="1700808"/>
            <a:ext cx="2419252"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C1 is part of C2</a:t>
            </a:r>
            <a:endParaRPr lang="en-US" sz="2400" dirty="0">
              <a:solidFill>
                <a:schemeClr val="accent1"/>
              </a:solidFill>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CB984C22-3E76-C24E-A7F4-BE3A4AD7D9C4}"/>
              </a:ext>
            </a:extLst>
          </p:cNvPr>
          <p:cNvSpPr txBox="1"/>
          <p:nvPr/>
        </p:nvSpPr>
        <p:spPr>
          <a:xfrm>
            <a:off x="6960096" y="1602232"/>
            <a:ext cx="1754006"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C1 uses C2</a:t>
            </a:r>
            <a:endParaRPr lang="en-US" sz="2400" dirty="0">
              <a:solidFill>
                <a:schemeClr val="accent1"/>
              </a:solidFill>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7671EEEB-07DB-4743-B659-641ABFC8A62C}"/>
              </a:ext>
            </a:extLst>
          </p:cNvPr>
          <p:cNvSpPr txBox="1"/>
          <p:nvPr/>
        </p:nvSpPr>
        <p:spPr>
          <a:xfrm>
            <a:off x="7871962" y="2780928"/>
            <a:ext cx="830164"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calls</a:t>
            </a:r>
            <a:endParaRPr lang="en-US" sz="2400" dirty="0">
              <a:solidFill>
                <a:schemeClr val="accent1"/>
              </a:solidFill>
              <a:latin typeface="Calibri" panose="020F0502020204030204" pitchFamily="34" charset="0"/>
              <a:cs typeface="Calibri" panose="020F0502020204030204" pitchFamily="34" charset="0"/>
            </a:endParaRPr>
          </a:p>
        </p:txBody>
      </p:sp>
      <p:grpSp>
        <p:nvGrpSpPr>
          <p:cNvPr id="36" name="Group 35">
            <a:extLst>
              <a:ext uri="{FF2B5EF4-FFF2-40B4-BE49-F238E27FC236}">
                <a16:creationId xmlns:a16="http://schemas.microsoft.com/office/drawing/2014/main" id="{DAD4FA20-DC09-1A44-90B1-A63540BDB8BF}"/>
              </a:ext>
            </a:extLst>
          </p:cNvPr>
          <p:cNvGrpSpPr/>
          <p:nvPr/>
        </p:nvGrpSpPr>
        <p:grpSpPr>
          <a:xfrm>
            <a:off x="7400693" y="3356992"/>
            <a:ext cx="819143" cy="640080"/>
            <a:chOff x="7092280" y="3556930"/>
            <a:chExt cx="819143" cy="640080"/>
          </a:xfrm>
        </p:grpSpPr>
        <p:sp>
          <p:nvSpPr>
            <p:cNvPr id="37" name="Rounded Rectangle 36">
              <a:extLst>
                <a:ext uri="{FF2B5EF4-FFF2-40B4-BE49-F238E27FC236}">
                  <a16:creationId xmlns:a16="http://schemas.microsoft.com/office/drawing/2014/main" id="{0E9B3178-D2C2-F046-8FF4-A1DBAF9833AC}"/>
                </a:ext>
              </a:extLst>
            </p:cNvPr>
            <p:cNvSpPr>
              <a:spLocks noChangeArrowheads="1"/>
            </p:cNvSpPr>
            <p:nvPr/>
          </p:nvSpPr>
          <p:spPr bwMode="auto">
            <a:xfrm>
              <a:off x="7092280" y="3556930"/>
              <a:ext cx="819143" cy="640080"/>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10823F4D-84B1-3B4D-9B27-132F7955BBB8}"/>
                </a:ext>
              </a:extLst>
            </p:cNvPr>
            <p:cNvSpPr txBox="1"/>
            <p:nvPr/>
          </p:nvSpPr>
          <p:spPr>
            <a:xfrm>
              <a:off x="7222768" y="3615360"/>
              <a:ext cx="558166" cy="523220"/>
            </a:xfrm>
            <a:prstGeom prst="rect">
              <a:avLst/>
            </a:prstGeom>
            <a:noFill/>
          </p:spPr>
          <p:txBody>
            <a:bodyPr wrap="none" rtlCol="0">
              <a:spAutoFit/>
            </a:bodyPr>
            <a:lstStyle/>
            <a:p>
              <a:pPr algn="ctr"/>
              <a:r>
                <a:rPr lang="en-US" sz="2800" b="1" dirty="0">
                  <a:solidFill>
                    <a:schemeClr val="tx2">
                      <a:lumMod val="75000"/>
                    </a:schemeClr>
                  </a:solidFill>
                  <a:latin typeface="Calibri" panose="020F0502020204030204" pitchFamily="34" charset="0"/>
                  <a:cs typeface="Calibri" panose="020F0502020204030204" pitchFamily="34" charset="0"/>
                </a:rPr>
                <a:t>C2</a:t>
              </a:r>
              <a:endParaRPr lang="en-US" sz="2400" dirty="0">
                <a:solidFill>
                  <a:schemeClr val="tx2">
                    <a:lumMod val="75000"/>
                  </a:schemeClr>
                </a:solidFill>
                <a:latin typeface="Calibri" panose="020F0502020204030204" pitchFamily="34" charset="0"/>
                <a:cs typeface="Calibri" panose="020F0502020204030204" pitchFamily="34" charset="0"/>
              </a:endParaRPr>
            </a:p>
          </p:txBody>
        </p:sp>
      </p:grpSp>
      <p:grpSp>
        <p:nvGrpSpPr>
          <p:cNvPr id="39" name="Group 38">
            <a:extLst>
              <a:ext uri="{FF2B5EF4-FFF2-40B4-BE49-F238E27FC236}">
                <a16:creationId xmlns:a16="http://schemas.microsoft.com/office/drawing/2014/main" id="{1EC427D9-1687-154B-9ED3-A03C8CF71353}"/>
              </a:ext>
            </a:extLst>
          </p:cNvPr>
          <p:cNvGrpSpPr/>
          <p:nvPr/>
        </p:nvGrpSpPr>
        <p:grpSpPr>
          <a:xfrm>
            <a:off x="8880606" y="5426372"/>
            <a:ext cx="819143" cy="640080"/>
            <a:chOff x="7092280" y="3556930"/>
            <a:chExt cx="819143" cy="640080"/>
          </a:xfrm>
        </p:grpSpPr>
        <p:sp>
          <p:nvSpPr>
            <p:cNvPr id="40" name="Rounded Rectangle 39">
              <a:extLst>
                <a:ext uri="{FF2B5EF4-FFF2-40B4-BE49-F238E27FC236}">
                  <a16:creationId xmlns:a16="http://schemas.microsoft.com/office/drawing/2014/main" id="{27AD7A43-5414-6749-85FB-79129B7C8D66}"/>
                </a:ext>
              </a:extLst>
            </p:cNvPr>
            <p:cNvSpPr>
              <a:spLocks noChangeArrowheads="1"/>
            </p:cNvSpPr>
            <p:nvPr/>
          </p:nvSpPr>
          <p:spPr bwMode="auto">
            <a:xfrm>
              <a:off x="7092280" y="3556930"/>
              <a:ext cx="819143" cy="640080"/>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96FB9EE0-271B-6D45-BE9D-1A48F1BD537B}"/>
                </a:ext>
              </a:extLst>
            </p:cNvPr>
            <p:cNvSpPr txBox="1"/>
            <p:nvPr/>
          </p:nvSpPr>
          <p:spPr>
            <a:xfrm>
              <a:off x="7222768" y="3615360"/>
              <a:ext cx="558166" cy="523220"/>
            </a:xfrm>
            <a:prstGeom prst="rect">
              <a:avLst/>
            </a:prstGeom>
            <a:noFill/>
          </p:spPr>
          <p:txBody>
            <a:bodyPr wrap="none" rtlCol="0">
              <a:spAutoFit/>
            </a:bodyPr>
            <a:lstStyle/>
            <a:p>
              <a:pPr algn="ctr"/>
              <a:r>
                <a:rPr lang="en-US" sz="2800" b="1" dirty="0">
                  <a:solidFill>
                    <a:schemeClr val="tx2">
                      <a:lumMod val="75000"/>
                    </a:schemeClr>
                  </a:solidFill>
                  <a:latin typeface="Calibri" panose="020F0502020204030204" pitchFamily="34" charset="0"/>
                  <a:cs typeface="Calibri" panose="020F0502020204030204" pitchFamily="34" charset="0"/>
                </a:rPr>
                <a:t>C2</a:t>
              </a:r>
              <a:endParaRPr lang="en-US" sz="2400" dirty="0">
                <a:solidFill>
                  <a:schemeClr val="tx2">
                    <a:lumMod val="75000"/>
                  </a:schemeClr>
                </a:solidFill>
                <a:latin typeface="Calibri" panose="020F0502020204030204" pitchFamily="34" charset="0"/>
                <a:cs typeface="Calibri" panose="020F0502020204030204" pitchFamily="34" charset="0"/>
              </a:endParaRPr>
            </a:p>
          </p:txBody>
        </p:sp>
      </p:grpSp>
      <p:grpSp>
        <p:nvGrpSpPr>
          <p:cNvPr id="42" name="Group 41">
            <a:extLst>
              <a:ext uri="{FF2B5EF4-FFF2-40B4-BE49-F238E27FC236}">
                <a16:creationId xmlns:a16="http://schemas.microsoft.com/office/drawing/2014/main" id="{AA2934F4-1B8D-8049-AAFC-7EB228A1EC57}"/>
              </a:ext>
            </a:extLst>
          </p:cNvPr>
          <p:cNvGrpSpPr/>
          <p:nvPr/>
        </p:nvGrpSpPr>
        <p:grpSpPr>
          <a:xfrm>
            <a:off x="6168008" y="5426372"/>
            <a:ext cx="822960" cy="640080"/>
            <a:chOff x="5998859" y="3574815"/>
            <a:chExt cx="822960" cy="640080"/>
          </a:xfrm>
        </p:grpSpPr>
        <p:sp>
          <p:nvSpPr>
            <p:cNvPr id="43" name="Rounded Rectangle 42">
              <a:extLst>
                <a:ext uri="{FF2B5EF4-FFF2-40B4-BE49-F238E27FC236}">
                  <a16:creationId xmlns:a16="http://schemas.microsoft.com/office/drawing/2014/main" id="{2CE39FDF-4A99-044F-8095-C22824BA787C}"/>
                </a:ext>
              </a:extLst>
            </p:cNvPr>
            <p:cNvSpPr>
              <a:spLocks noChangeArrowheads="1"/>
            </p:cNvSpPr>
            <p:nvPr/>
          </p:nvSpPr>
          <p:spPr bwMode="auto">
            <a:xfrm>
              <a:off x="5998859" y="3574815"/>
              <a:ext cx="822960" cy="640080"/>
            </a:xfrm>
            <a:prstGeom prst="roundRect">
              <a:avLst>
                <a:gd name="adj" fmla="val 4566"/>
              </a:avLst>
            </a:prstGeom>
            <a:solidFill>
              <a:srgbClr val="92D050">
                <a:alpha val="50196"/>
              </a:srgbClr>
            </a:solidFill>
            <a:ln w="28575">
              <a:solidFill>
                <a:schemeClr val="accent3">
                  <a:lumMod val="50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44" name="TextBox 43">
              <a:extLst>
                <a:ext uri="{FF2B5EF4-FFF2-40B4-BE49-F238E27FC236}">
                  <a16:creationId xmlns:a16="http://schemas.microsoft.com/office/drawing/2014/main" id="{813D4048-7E2F-D54B-96A0-BC2841D26831}"/>
                </a:ext>
              </a:extLst>
            </p:cNvPr>
            <p:cNvSpPr txBox="1"/>
            <p:nvPr/>
          </p:nvSpPr>
          <p:spPr>
            <a:xfrm>
              <a:off x="6131256" y="3633245"/>
              <a:ext cx="558166" cy="523220"/>
            </a:xfrm>
            <a:prstGeom prst="rect">
              <a:avLst/>
            </a:prstGeom>
            <a:noFill/>
          </p:spPr>
          <p:txBody>
            <a:bodyPr wrap="none" rtlCol="0">
              <a:spAutoFit/>
            </a:bodyPr>
            <a:lstStyle/>
            <a:p>
              <a:pPr algn="ctr"/>
              <a:r>
                <a:rPr lang="en-US" sz="2800" b="1" dirty="0">
                  <a:solidFill>
                    <a:schemeClr val="accent3">
                      <a:lumMod val="50000"/>
                    </a:schemeClr>
                  </a:solidFill>
                  <a:latin typeface="Calibri" panose="020F0502020204030204" pitchFamily="34" charset="0"/>
                  <a:cs typeface="Calibri" panose="020F0502020204030204" pitchFamily="34" charset="0"/>
                </a:rPr>
                <a:t>C1</a:t>
              </a:r>
              <a:endParaRPr lang="en-US" sz="2400" dirty="0">
                <a:solidFill>
                  <a:schemeClr val="accent3">
                    <a:lumMod val="50000"/>
                  </a:schemeClr>
                </a:solidFill>
                <a:latin typeface="Calibri" panose="020F0502020204030204" pitchFamily="34" charset="0"/>
                <a:cs typeface="Calibri" panose="020F0502020204030204" pitchFamily="34" charset="0"/>
              </a:endParaRPr>
            </a:p>
          </p:txBody>
        </p:sp>
      </p:grpSp>
      <p:sp>
        <p:nvSpPr>
          <p:cNvPr id="45" name="Rounded Rectangle 44">
            <a:extLst>
              <a:ext uri="{FF2B5EF4-FFF2-40B4-BE49-F238E27FC236}">
                <a16:creationId xmlns:a16="http://schemas.microsoft.com/office/drawing/2014/main" id="{378D6BA9-DD33-FD4B-9B5A-520B5F4EDF5A}"/>
              </a:ext>
            </a:extLst>
          </p:cNvPr>
          <p:cNvSpPr>
            <a:spLocks noChangeArrowheads="1"/>
          </p:cNvSpPr>
          <p:nvPr/>
        </p:nvSpPr>
        <p:spPr bwMode="auto">
          <a:xfrm>
            <a:off x="7406477" y="5301209"/>
            <a:ext cx="1058621" cy="890409"/>
          </a:xfrm>
          <a:prstGeom prst="roundRect">
            <a:avLst>
              <a:gd name="adj" fmla="val 4566"/>
            </a:avLst>
          </a:prstGeom>
          <a:solidFill>
            <a:schemeClr val="accent2">
              <a:lumMod val="20000"/>
              <a:lumOff val="80000"/>
              <a:alpha val="50196"/>
            </a:schemeClr>
          </a:solidFill>
          <a:ln w="28575">
            <a:solidFill>
              <a:schemeClr val="accent2">
                <a:lumMod val="50000"/>
              </a:schemeClr>
            </a:solidFill>
            <a:round/>
            <a:headEnd/>
            <a:tailEnd/>
          </a:ln>
          <a:effectLst/>
        </p:spPr>
        <p:txBody>
          <a:bodyPr lIns="0" tIns="0" rIns="0" bIns="0" anchor="ctr"/>
          <a:lstStyle/>
          <a:p>
            <a:pPr algn="ctr">
              <a:defRPr/>
            </a:pPr>
            <a:r>
              <a:rPr lang="en-US" sz="2800" b="1" dirty="0">
                <a:solidFill>
                  <a:srgbClr val="FF0000"/>
                </a:solidFill>
                <a:latin typeface="Calibri" panose="020F0502020204030204" pitchFamily="34" charset="0"/>
                <a:cs typeface="Calibri" panose="020F0502020204030204" pitchFamily="34" charset="0"/>
              </a:rPr>
              <a:t>Data</a:t>
            </a:r>
          </a:p>
        </p:txBody>
      </p:sp>
      <p:cxnSp>
        <p:nvCxnSpPr>
          <p:cNvPr id="46" name="Straight Arrow Connector 45">
            <a:extLst>
              <a:ext uri="{FF2B5EF4-FFF2-40B4-BE49-F238E27FC236}">
                <a16:creationId xmlns:a16="http://schemas.microsoft.com/office/drawing/2014/main" id="{9B63D5B5-6356-2E49-9913-146FB2F94DED}"/>
              </a:ext>
            </a:extLst>
          </p:cNvPr>
          <p:cNvCxnSpPr>
            <a:cxnSpLocks/>
          </p:cNvCxnSpPr>
          <p:nvPr/>
        </p:nvCxnSpPr>
        <p:spPr>
          <a:xfrm>
            <a:off x="6989060" y="5746413"/>
            <a:ext cx="417417" cy="1"/>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E3B084F1-C020-8C4A-835F-AD457B70C5FA}"/>
              </a:ext>
            </a:extLst>
          </p:cNvPr>
          <p:cNvCxnSpPr>
            <a:cxnSpLocks/>
          </p:cNvCxnSpPr>
          <p:nvPr/>
        </p:nvCxnSpPr>
        <p:spPr>
          <a:xfrm flipV="1">
            <a:off x="8465098" y="5742641"/>
            <a:ext cx="412191" cy="7542"/>
          </a:xfrm>
          <a:prstGeom prst="straightConnector1">
            <a:avLst/>
          </a:prstGeom>
          <a:ln w="38100">
            <a:solidFill>
              <a:schemeClr val="tx1"/>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01298CA2-D583-CA47-9A15-BABFD2C124A1}"/>
              </a:ext>
            </a:extLst>
          </p:cNvPr>
          <p:cNvCxnSpPr>
            <a:cxnSpLocks/>
            <a:stCxn id="17" idx="2"/>
            <a:endCxn id="37" idx="0"/>
          </p:cNvCxnSpPr>
          <p:nvPr/>
        </p:nvCxnSpPr>
        <p:spPr>
          <a:xfrm>
            <a:off x="7810264" y="2801922"/>
            <a:ext cx="1" cy="555070"/>
          </a:xfrm>
          <a:prstGeom prst="straightConnector1">
            <a:avLst/>
          </a:prstGeom>
          <a:ln w="38100">
            <a:solidFill>
              <a:schemeClr val="tx1"/>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0BE4A4DE-74BE-5446-A187-36CA499B0232}"/>
              </a:ext>
            </a:extLst>
          </p:cNvPr>
          <p:cNvSpPr txBox="1"/>
          <p:nvPr/>
        </p:nvSpPr>
        <p:spPr>
          <a:xfrm>
            <a:off x="2129584" y="4489956"/>
            <a:ext cx="3318345"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C1 is-located-with C2</a:t>
            </a:r>
            <a:endParaRPr lang="en-US" sz="2400" dirty="0">
              <a:solidFill>
                <a:schemeClr val="accent1"/>
              </a:solidFill>
              <a:latin typeface="Calibri" panose="020F0502020204030204" pitchFamily="34" charset="0"/>
              <a:cs typeface="Calibri" panose="020F0502020204030204" pitchFamily="34" charset="0"/>
            </a:endParaRPr>
          </a:p>
        </p:txBody>
      </p:sp>
      <p:sp>
        <p:nvSpPr>
          <p:cNvPr id="58" name="TextBox 57">
            <a:extLst>
              <a:ext uri="{FF2B5EF4-FFF2-40B4-BE49-F238E27FC236}">
                <a16:creationId xmlns:a16="http://schemas.microsoft.com/office/drawing/2014/main" id="{B91ACB40-8CAF-D340-B336-B03C85CC5C8D}"/>
              </a:ext>
            </a:extLst>
          </p:cNvPr>
          <p:cNvSpPr txBox="1"/>
          <p:nvPr/>
        </p:nvSpPr>
        <p:spPr>
          <a:xfrm>
            <a:off x="6168009" y="4489956"/>
            <a:ext cx="3666709"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C1 shared-data-with C2</a:t>
            </a:r>
            <a:endParaRPr lang="en-US" sz="2400" dirty="0">
              <a:solidFill>
                <a:schemeClr val="accent1"/>
              </a:solidFill>
              <a:latin typeface="Calibri" panose="020F0502020204030204" pitchFamily="34" charset="0"/>
              <a:cs typeface="Calibri" panose="020F0502020204030204" pitchFamily="34" charset="0"/>
            </a:endParaRPr>
          </a:p>
        </p:txBody>
      </p:sp>
      <p:cxnSp>
        <p:nvCxnSpPr>
          <p:cNvPr id="60" name="Straight Connector 59">
            <a:extLst>
              <a:ext uri="{FF2B5EF4-FFF2-40B4-BE49-F238E27FC236}">
                <a16:creationId xmlns:a16="http://schemas.microsoft.com/office/drawing/2014/main" id="{39EA7099-65C7-A241-8507-401E0174AC15}"/>
              </a:ext>
            </a:extLst>
          </p:cNvPr>
          <p:cNvCxnSpPr/>
          <p:nvPr/>
        </p:nvCxnSpPr>
        <p:spPr>
          <a:xfrm>
            <a:off x="5807968" y="1700808"/>
            <a:ext cx="0" cy="487732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8CBED73-3CFD-7A40-BA9B-1815594F8FAF}"/>
              </a:ext>
            </a:extLst>
          </p:cNvPr>
          <p:cNvCxnSpPr>
            <a:cxnSpLocks/>
          </p:cNvCxnSpPr>
          <p:nvPr/>
        </p:nvCxnSpPr>
        <p:spPr>
          <a:xfrm flipH="1">
            <a:off x="1973754" y="4149080"/>
            <a:ext cx="815469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4" name="Footer Placeholder 4">
            <a:extLst>
              <a:ext uri="{FF2B5EF4-FFF2-40B4-BE49-F238E27FC236}">
                <a16:creationId xmlns:a16="http://schemas.microsoft.com/office/drawing/2014/main" id="{835F9374-4475-9A4D-AB10-C848C469192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462622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8310C-0562-6C41-AEDD-99C0FAC81303}"/>
              </a:ext>
            </a:extLst>
          </p:cNvPr>
          <p:cNvSpPr>
            <a:spLocks noGrp="1"/>
          </p:cNvSpPr>
          <p:nvPr>
            <p:ph type="title"/>
          </p:nvPr>
        </p:nvSpPr>
        <p:spPr>
          <a:xfrm>
            <a:off x="1991544" y="116632"/>
            <a:ext cx="8229600" cy="1944210"/>
          </a:xfrm>
        </p:spPr>
        <p:txBody>
          <a:bodyPr>
            <a:normAutofit fontScale="90000"/>
          </a:bodyPr>
          <a:lstStyle/>
          <a:p>
            <a:r>
              <a:rPr lang="en-US" dirty="0">
                <a:solidFill>
                  <a:srgbClr val="C00000"/>
                </a:solidFill>
              </a:rPr>
              <a:t>Software Engineering </a:t>
            </a:r>
            <a:br>
              <a:rPr lang="en-US" dirty="0">
                <a:solidFill>
                  <a:schemeClr val="tx2"/>
                </a:solidFill>
              </a:rPr>
            </a:br>
            <a:r>
              <a:rPr lang="en-US" dirty="0">
                <a:solidFill>
                  <a:schemeClr val="accent1"/>
                </a:solidFill>
              </a:rPr>
              <a:t>and </a:t>
            </a:r>
            <a:br>
              <a:rPr lang="en-US" dirty="0">
                <a:solidFill>
                  <a:schemeClr val="tx2"/>
                </a:solidFill>
              </a:rPr>
            </a:br>
            <a:r>
              <a:rPr lang="en-US" dirty="0">
                <a:solidFill>
                  <a:srgbClr val="C00000"/>
                </a:solidFill>
              </a:rPr>
              <a:t>Project Management</a:t>
            </a:r>
          </a:p>
        </p:txBody>
      </p:sp>
      <p:sp>
        <p:nvSpPr>
          <p:cNvPr id="4" name="Slide Number Placeholder 3">
            <a:extLst>
              <a:ext uri="{FF2B5EF4-FFF2-40B4-BE49-F238E27FC236}">
                <a16:creationId xmlns:a16="http://schemas.microsoft.com/office/drawing/2014/main" id="{B716F69D-FD14-7B4F-A6E4-2B2A87857C54}"/>
              </a:ext>
            </a:extLst>
          </p:cNvPr>
          <p:cNvSpPr>
            <a:spLocks noGrp="1"/>
          </p:cNvSpPr>
          <p:nvPr>
            <p:ph type="sldNum" sz="quarter" idx="12"/>
          </p:nvPr>
        </p:nvSpPr>
        <p:spPr/>
        <p:txBody>
          <a:bodyPr/>
          <a:lstStyle/>
          <a:p>
            <a:pPr>
              <a:defRPr/>
            </a:pPr>
            <a:fld id="{E78C9E75-97FD-45D9-8ED3-955348887BB1}" type="slidenum">
              <a:rPr lang="zh-TW" altLang="en-US" smtClean="0"/>
              <a:pPr>
                <a:defRPr/>
              </a:pPr>
              <a:t>6</a:t>
            </a:fld>
            <a:endParaRPr lang="zh-TW" altLang="en-US"/>
          </a:p>
        </p:txBody>
      </p:sp>
      <p:sp>
        <p:nvSpPr>
          <p:cNvPr id="7" name="Rounded Rectangle 6">
            <a:extLst>
              <a:ext uri="{FF2B5EF4-FFF2-40B4-BE49-F238E27FC236}">
                <a16:creationId xmlns:a16="http://schemas.microsoft.com/office/drawing/2014/main" id="{400FAB96-6CA6-C84C-BC09-2F218226D905}"/>
              </a:ext>
            </a:extLst>
          </p:cNvPr>
          <p:cNvSpPr>
            <a:spLocks noChangeArrowheads="1"/>
          </p:cNvSpPr>
          <p:nvPr/>
        </p:nvSpPr>
        <p:spPr bwMode="auto">
          <a:xfrm>
            <a:off x="171344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Analyze</a:t>
            </a:r>
          </a:p>
          <a:p>
            <a:pPr algn="ctr">
              <a:defRPr/>
            </a:pPr>
            <a:endParaRPr lang="en-US" sz="2400" b="1" dirty="0"/>
          </a:p>
          <a:p>
            <a:pPr algn="ctr">
              <a:defRPr/>
            </a:pPr>
            <a:r>
              <a:rPr lang="en-US" sz="1700" dirty="0">
                <a:latin typeface="Calibri" panose="020F0502020204030204" pitchFamily="34" charset="0"/>
                <a:cs typeface="Calibri" panose="020F0502020204030204" pitchFamily="34" charset="0"/>
              </a:rPr>
              <a:t>Requirements </a:t>
            </a:r>
            <a:br>
              <a:rPr lang="en-US" sz="1700" dirty="0">
                <a:latin typeface="Calibri" panose="020F0502020204030204" pitchFamily="34" charset="0"/>
                <a:cs typeface="Calibri" panose="020F0502020204030204" pitchFamily="34" charset="0"/>
              </a:rPr>
            </a:br>
            <a:r>
              <a:rPr lang="en-US" sz="1700" dirty="0">
                <a:latin typeface="Calibri" panose="020F0502020204030204" pitchFamily="34" charset="0"/>
                <a:cs typeface="Calibri" panose="020F0502020204030204" pitchFamily="34" charset="0"/>
              </a:rPr>
              <a:t>definition</a:t>
            </a:r>
          </a:p>
          <a:p>
            <a:pPr algn="ctr">
              <a:defRPr/>
            </a:pPr>
            <a:endParaRPr lang="en-US" sz="1700" dirty="0">
              <a:latin typeface="Calibri" panose="020F0502020204030204"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9C2F0C49-0C9B-A349-A0FE-704737E52AE3}"/>
              </a:ext>
            </a:extLst>
          </p:cNvPr>
          <p:cNvCxnSpPr>
            <a:cxnSpLocks/>
            <a:stCxn id="7" idx="3"/>
            <a:endCxn id="9" idx="1"/>
          </p:cNvCxnSpPr>
          <p:nvPr/>
        </p:nvCxnSpPr>
        <p:spPr>
          <a:xfrm>
            <a:off x="322560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a:extLst>
              <a:ext uri="{FF2B5EF4-FFF2-40B4-BE49-F238E27FC236}">
                <a16:creationId xmlns:a16="http://schemas.microsoft.com/office/drawing/2014/main" id="{7F0D68B3-74C9-A341-9C2E-7FE71E736652}"/>
              </a:ext>
            </a:extLst>
          </p:cNvPr>
          <p:cNvSpPr>
            <a:spLocks noChangeArrowheads="1"/>
          </p:cNvSpPr>
          <p:nvPr/>
        </p:nvSpPr>
        <p:spPr bwMode="auto">
          <a:xfrm>
            <a:off x="349315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Design</a:t>
            </a:r>
          </a:p>
          <a:p>
            <a:pPr algn="ctr">
              <a:defRPr/>
            </a:pPr>
            <a:endParaRPr lang="en-US" sz="2400" b="1" dirty="0"/>
          </a:p>
          <a:p>
            <a:pPr algn="ctr">
              <a:defRPr/>
            </a:pPr>
            <a:r>
              <a:rPr lang="en-US" dirty="0"/>
              <a:t>System and Software design</a:t>
            </a:r>
          </a:p>
        </p:txBody>
      </p:sp>
      <p:sp>
        <p:nvSpPr>
          <p:cNvPr id="10" name="Rounded Rectangle 9">
            <a:extLst>
              <a:ext uri="{FF2B5EF4-FFF2-40B4-BE49-F238E27FC236}">
                <a16:creationId xmlns:a16="http://schemas.microsoft.com/office/drawing/2014/main" id="{F8C49311-C68C-7C41-A2D6-48D129FED12E}"/>
              </a:ext>
            </a:extLst>
          </p:cNvPr>
          <p:cNvSpPr>
            <a:spLocks noChangeArrowheads="1"/>
          </p:cNvSpPr>
          <p:nvPr/>
        </p:nvSpPr>
        <p:spPr bwMode="auto">
          <a:xfrm>
            <a:off x="5272873"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Build</a:t>
            </a:r>
          </a:p>
          <a:p>
            <a:pPr algn="ctr">
              <a:defRPr/>
            </a:pPr>
            <a:endParaRPr lang="en-US" sz="2400" b="1" dirty="0"/>
          </a:p>
          <a:p>
            <a:pPr algn="ctr">
              <a:defRPr/>
            </a:pPr>
            <a:r>
              <a:rPr lang="en-US" sz="1600" dirty="0">
                <a:solidFill>
                  <a:srgbClr val="C00000"/>
                </a:solidFill>
              </a:rPr>
              <a:t>I</a:t>
            </a:r>
            <a:r>
              <a:rPr lang="en-US" sz="1700" dirty="0">
                <a:solidFill>
                  <a:srgbClr val="C00000"/>
                </a:solidFill>
              </a:rPr>
              <a:t>mplementation</a:t>
            </a:r>
            <a:r>
              <a:rPr lang="en-US" sz="1600" dirty="0">
                <a:solidFill>
                  <a:srgbClr val="C00000"/>
                </a:solidFill>
              </a:rPr>
              <a:t> </a:t>
            </a:r>
            <a:r>
              <a:rPr lang="en-US" dirty="0"/>
              <a:t>and </a:t>
            </a:r>
          </a:p>
          <a:p>
            <a:pPr algn="ctr">
              <a:defRPr/>
            </a:pPr>
            <a:r>
              <a:rPr lang="en-US" dirty="0"/>
              <a:t>unit testing</a:t>
            </a:r>
          </a:p>
        </p:txBody>
      </p:sp>
      <p:sp>
        <p:nvSpPr>
          <p:cNvPr id="11" name="Rounded Rectangle 10">
            <a:extLst>
              <a:ext uri="{FF2B5EF4-FFF2-40B4-BE49-F238E27FC236}">
                <a16:creationId xmlns:a16="http://schemas.microsoft.com/office/drawing/2014/main" id="{13C33793-94ED-6B47-9E82-B87039CC980E}"/>
              </a:ext>
            </a:extLst>
          </p:cNvPr>
          <p:cNvSpPr>
            <a:spLocks noChangeArrowheads="1"/>
          </p:cNvSpPr>
          <p:nvPr/>
        </p:nvSpPr>
        <p:spPr bwMode="auto">
          <a:xfrm>
            <a:off x="7052588"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Test</a:t>
            </a:r>
          </a:p>
          <a:p>
            <a:pPr algn="ctr">
              <a:defRPr/>
            </a:pPr>
            <a:endParaRPr lang="en-US" sz="2400" b="1" dirty="0"/>
          </a:p>
          <a:p>
            <a:pPr algn="ctr">
              <a:defRPr/>
            </a:pPr>
            <a:r>
              <a:rPr lang="en-US" dirty="0"/>
              <a:t>Integration </a:t>
            </a:r>
            <a:br>
              <a:rPr lang="en-US" dirty="0"/>
            </a:br>
            <a:r>
              <a:rPr lang="en-US" dirty="0"/>
              <a:t>and </a:t>
            </a:r>
            <a:br>
              <a:rPr lang="en-US" dirty="0"/>
            </a:br>
            <a:r>
              <a:rPr lang="en-US" dirty="0"/>
              <a:t>system testing</a:t>
            </a:r>
          </a:p>
        </p:txBody>
      </p:sp>
      <p:sp>
        <p:nvSpPr>
          <p:cNvPr id="12" name="Rounded Rectangle 11">
            <a:extLst>
              <a:ext uri="{FF2B5EF4-FFF2-40B4-BE49-F238E27FC236}">
                <a16:creationId xmlns:a16="http://schemas.microsoft.com/office/drawing/2014/main" id="{5C831C68-5249-B548-83DF-D9C10556FD42}"/>
              </a:ext>
            </a:extLst>
          </p:cNvPr>
          <p:cNvSpPr>
            <a:spLocks noChangeArrowheads="1"/>
          </p:cNvSpPr>
          <p:nvPr/>
        </p:nvSpPr>
        <p:spPr bwMode="auto">
          <a:xfrm>
            <a:off x="8832305" y="2564905"/>
            <a:ext cx="1512167" cy="2110373"/>
          </a:xfrm>
          <a:prstGeom prst="roundRect">
            <a:avLst>
              <a:gd name="adj" fmla="val 10737"/>
            </a:avLst>
          </a:prstGeom>
          <a:solidFill>
            <a:schemeClr val="accent1">
              <a:lumMod val="20000"/>
              <a:lumOff val="80000"/>
            </a:schemeClr>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2800" b="1" dirty="0">
                <a:solidFill>
                  <a:srgbClr val="C00000"/>
                </a:solidFill>
              </a:rPr>
              <a:t>Deliver</a:t>
            </a:r>
          </a:p>
          <a:p>
            <a:pPr algn="ctr">
              <a:defRPr/>
            </a:pPr>
            <a:endParaRPr lang="en-US" sz="2400" b="1" dirty="0"/>
          </a:p>
          <a:p>
            <a:pPr algn="ctr">
              <a:defRPr/>
            </a:pPr>
            <a:r>
              <a:rPr lang="en-US" dirty="0"/>
              <a:t>Operation </a:t>
            </a:r>
            <a:br>
              <a:rPr lang="en-US" dirty="0"/>
            </a:br>
            <a:r>
              <a:rPr lang="en-US" dirty="0"/>
              <a:t>and maintenance</a:t>
            </a:r>
          </a:p>
        </p:txBody>
      </p:sp>
      <p:cxnSp>
        <p:nvCxnSpPr>
          <p:cNvPr id="14" name="Straight Arrow Connector 13">
            <a:extLst>
              <a:ext uri="{FF2B5EF4-FFF2-40B4-BE49-F238E27FC236}">
                <a16:creationId xmlns:a16="http://schemas.microsoft.com/office/drawing/2014/main" id="{F18C3B97-8D4B-344C-BF02-08D3156CA41A}"/>
              </a:ext>
            </a:extLst>
          </p:cNvPr>
          <p:cNvCxnSpPr>
            <a:cxnSpLocks/>
            <a:stCxn id="9" idx="3"/>
            <a:endCxn id="10" idx="1"/>
          </p:cNvCxnSpPr>
          <p:nvPr/>
        </p:nvCxnSpPr>
        <p:spPr>
          <a:xfrm>
            <a:off x="5005324"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964CB77-6170-5342-AFAC-BA4CE372E62E}"/>
              </a:ext>
            </a:extLst>
          </p:cNvPr>
          <p:cNvCxnSpPr>
            <a:cxnSpLocks/>
            <a:stCxn id="10" idx="3"/>
            <a:endCxn id="11" idx="1"/>
          </p:cNvCxnSpPr>
          <p:nvPr/>
        </p:nvCxnSpPr>
        <p:spPr>
          <a:xfrm>
            <a:off x="6785039" y="3620091"/>
            <a:ext cx="267548"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7723A19-86FF-8941-9FBE-B02D825AA54B}"/>
              </a:ext>
            </a:extLst>
          </p:cNvPr>
          <p:cNvCxnSpPr>
            <a:cxnSpLocks/>
            <a:stCxn id="11" idx="3"/>
            <a:endCxn id="12" idx="1"/>
          </p:cNvCxnSpPr>
          <p:nvPr/>
        </p:nvCxnSpPr>
        <p:spPr>
          <a:xfrm>
            <a:off x="8564754" y="3620091"/>
            <a:ext cx="26755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a:extLst>
              <a:ext uri="{FF2B5EF4-FFF2-40B4-BE49-F238E27FC236}">
                <a16:creationId xmlns:a16="http://schemas.microsoft.com/office/drawing/2014/main" id="{6AB093D2-1C24-EB44-94DE-BF8BAB00A709}"/>
              </a:ext>
            </a:extLst>
          </p:cNvPr>
          <p:cNvSpPr>
            <a:spLocks noChangeArrowheads="1"/>
          </p:cNvSpPr>
          <p:nvPr/>
        </p:nvSpPr>
        <p:spPr bwMode="auto">
          <a:xfrm>
            <a:off x="1713443" y="5013176"/>
            <a:ext cx="8631029" cy="881478"/>
          </a:xfrm>
          <a:prstGeom prst="roundRect">
            <a:avLst>
              <a:gd name="adj" fmla="val 10737"/>
            </a:avLst>
          </a:prstGeom>
          <a:solidFill>
            <a:srgbClr val="FFD579"/>
          </a:solidFill>
          <a:ln w="28575">
            <a:solidFill>
              <a:schemeClr val="tx2"/>
            </a:solidFill>
            <a:round/>
            <a:headEnd/>
            <a:tailEnd/>
          </a:ln>
          <a:effectLst>
            <a:outerShdw blurRad="40000" dist="23000" dir="5400000" rotWithShape="0">
              <a:srgbClr val="808080">
                <a:alpha val="34999"/>
              </a:srgbClr>
            </a:outerShdw>
          </a:effectLst>
        </p:spPr>
        <p:txBody>
          <a:bodyPr lIns="0" tIns="0" rIns="0" bIns="0" anchor="ctr"/>
          <a:lstStyle/>
          <a:p>
            <a:pPr algn="ctr">
              <a:defRPr/>
            </a:pPr>
            <a:r>
              <a:rPr lang="en-US" sz="4000" b="1" dirty="0">
                <a:solidFill>
                  <a:srgbClr val="C00000"/>
                </a:solidFill>
              </a:rPr>
              <a:t>Project Management</a:t>
            </a:r>
          </a:p>
        </p:txBody>
      </p:sp>
    </p:spTree>
    <p:extLst>
      <p:ext uri="{BB962C8B-B14F-4D97-AF65-F5344CB8AC3E}">
        <p14:creationId xmlns:p14="http://schemas.microsoft.com/office/powerpoint/2010/main" val="37657166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A34FE-C838-7A4A-8D34-77F9AD050FCD}"/>
              </a:ext>
            </a:extLst>
          </p:cNvPr>
          <p:cNvSpPr>
            <a:spLocks noGrp="1"/>
          </p:cNvSpPr>
          <p:nvPr>
            <p:ph type="title"/>
          </p:nvPr>
        </p:nvSpPr>
        <p:spPr>
          <a:xfrm>
            <a:off x="1923247" y="-9175"/>
            <a:ext cx="8229600" cy="845887"/>
          </a:xfrm>
        </p:spPr>
        <p:txBody>
          <a:bodyPr/>
          <a:lstStyle/>
          <a:p>
            <a:r>
              <a:rPr lang="en-US" dirty="0">
                <a:solidFill>
                  <a:schemeClr val="accent1"/>
                </a:solidFill>
              </a:rPr>
              <a:t>Architectural design guidelines</a:t>
            </a:r>
          </a:p>
        </p:txBody>
      </p:sp>
      <p:sp>
        <p:nvSpPr>
          <p:cNvPr id="4" name="Slide Number Placeholder 3">
            <a:extLst>
              <a:ext uri="{FF2B5EF4-FFF2-40B4-BE49-F238E27FC236}">
                <a16:creationId xmlns:a16="http://schemas.microsoft.com/office/drawing/2014/main" id="{C41ED5AC-085D-2A44-BD3B-728472847019}"/>
              </a:ext>
            </a:extLst>
          </p:cNvPr>
          <p:cNvSpPr>
            <a:spLocks noGrp="1"/>
          </p:cNvSpPr>
          <p:nvPr>
            <p:ph type="sldNum" sz="quarter" idx="12"/>
          </p:nvPr>
        </p:nvSpPr>
        <p:spPr/>
        <p:txBody>
          <a:bodyPr/>
          <a:lstStyle/>
          <a:p>
            <a:pPr>
              <a:defRPr/>
            </a:pPr>
            <a:fld id="{E78C9E75-97FD-45D9-8ED3-955348887BB1}" type="slidenum">
              <a:rPr lang="zh-TW" altLang="en-US" smtClean="0"/>
              <a:pPr>
                <a:defRPr/>
              </a:pPr>
              <a:t>60</a:t>
            </a:fld>
            <a:endParaRPr lang="zh-TW" altLang="en-US"/>
          </a:p>
        </p:txBody>
      </p:sp>
      <p:sp>
        <p:nvSpPr>
          <p:cNvPr id="6" name="Triangle 5">
            <a:extLst>
              <a:ext uri="{FF2B5EF4-FFF2-40B4-BE49-F238E27FC236}">
                <a16:creationId xmlns:a16="http://schemas.microsoft.com/office/drawing/2014/main" id="{71398785-E4F7-5448-8EDC-BBD312D7C1FE}"/>
              </a:ext>
            </a:extLst>
          </p:cNvPr>
          <p:cNvSpPr/>
          <p:nvPr/>
        </p:nvSpPr>
        <p:spPr>
          <a:xfrm>
            <a:off x="4705899" y="2492896"/>
            <a:ext cx="2664296" cy="2376264"/>
          </a:xfrm>
          <a:prstGeom prst="triangle">
            <a:avLst/>
          </a:prstGeom>
          <a:solidFill>
            <a:srgbClr val="FFD579"/>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3200" b="1" dirty="0">
                <a:solidFill>
                  <a:srgbClr val="C00000"/>
                </a:solidFill>
              </a:rPr>
              <a:t>Design </a:t>
            </a:r>
          </a:p>
          <a:p>
            <a:pPr algn="ctr"/>
            <a:r>
              <a:rPr lang="en-US" sz="3200" b="1" dirty="0">
                <a:solidFill>
                  <a:srgbClr val="C00000"/>
                </a:solidFill>
              </a:rPr>
              <a:t>guidelines</a:t>
            </a:r>
          </a:p>
        </p:txBody>
      </p:sp>
      <p:sp>
        <p:nvSpPr>
          <p:cNvPr id="8" name="TextBox 7">
            <a:extLst>
              <a:ext uri="{FF2B5EF4-FFF2-40B4-BE49-F238E27FC236}">
                <a16:creationId xmlns:a16="http://schemas.microsoft.com/office/drawing/2014/main" id="{1488CE22-04A3-CD40-A22B-5511E0925DBC}"/>
              </a:ext>
            </a:extLst>
          </p:cNvPr>
          <p:cNvSpPr txBox="1"/>
          <p:nvPr/>
        </p:nvSpPr>
        <p:spPr>
          <a:xfrm>
            <a:off x="4239382" y="876919"/>
            <a:ext cx="3597331" cy="1631216"/>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Separation of concerns</a:t>
            </a:r>
          </a:p>
          <a:p>
            <a:pPr algn="ctr"/>
            <a:r>
              <a:rPr lang="en-US" sz="2400" dirty="0">
                <a:solidFill>
                  <a:schemeClr val="accent1"/>
                </a:solidFill>
                <a:latin typeface="Calibri" panose="020F0502020204030204" pitchFamily="34" charset="0"/>
                <a:cs typeface="Calibri" panose="020F0502020204030204" pitchFamily="34" charset="0"/>
              </a:rPr>
              <a:t>Organize your architecture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into components that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focus on a single concern</a:t>
            </a:r>
          </a:p>
        </p:txBody>
      </p:sp>
      <p:sp>
        <p:nvSpPr>
          <p:cNvPr id="9" name="TextBox 8">
            <a:extLst>
              <a:ext uri="{FF2B5EF4-FFF2-40B4-BE49-F238E27FC236}">
                <a16:creationId xmlns:a16="http://schemas.microsoft.com/office/drawing/2014/main" id="{703AB8F8-6967-4048-963F-1B5EAF055158}"/>
              </a:ext>
            </a:extLst>
          </p:cNvPr>
          <p:cNvSpPr txBox="1"/>
          <p:nvPr/>
        </p:nvSpPr>
        <p:spPr>
          <a:xfrm>
            <a:off x="1775520" y="4788196"/>
            <a:ext cx="3897156" cy="1631216"/>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Stable interfaces</a:t>
            </a:r>
          </a:p>
          <a:p>
            <a:pPr algn="ctr"/>
            <a:r>
              <a:rPr lang="en-US" sz="2400" dirty="0">
                <a:solidFill>
                  <a:schemeClr val="accent1"/>
                </a:solidFill>
                <a:latin typeface="Calibri" panose="020F0502020204030204" pitchFamily="34" charset="0"/>
                <a:cs typeface="Calibri" panose="020F0502020204030204" pitchFamily="34" charset="0"/>
              </a:rPr>
              <a:t>Design component interfaces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that are coherent and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that changes slowly</a:t>
            </a:r>
          </a:p>
        </p:txBody>
      </p:sp>
      <p:sp>
        <p:nvSpPr>
          <p:cNvPr id="10" name="TextBox 9">
            <a:extLst>
              <a:ext uri="{FF2B5EF4-FFF2-40B4-BE49-F238E27FC236}">
                <a16:creationId xmlns:a16="http://schemas.microsoft.com/office/drawing/2014/main" id="{72E5A25E-D0F5-1749-B753-5799FD4631AA}"/>
              </a:ext>
            </a:extLst>
          </p:cNvPr>
          <p:cNvSpPr txBox="1"/>
          <p:nvPr/>
        </p:nvSpPr>
        <p:spPr>
          <a:xfrm>
            <a:off x="6452236" y="4822120"/>
            <a:ext cx="3492238" cy="1631216"/>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Implement once</a:t>
            </a:r>
          </a:p>
          <a:p>
            <a:pPr algn="ctr"/>
            <a:r>
              <a:rPr lang="en-US" sz="2400" dirty="0">
                <a:solidFill>
                  <a:schemeClr val="accent1"/>
                </a:solidFill>
                <a:latin typeface="Calibri" panose="020F0502020204030204" pitchFamily="34" charset="0"/>
                <a:cs typeface="Calibri" panose="020F0502020204030204" pitchFamily="34" charset="0"/>
              </a:rPr>
              <a:t>Avoid duplicating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functionality at different </a:t>
            </a:r>
            <a:br>
              <a:rPr lang="en-US" sz="2400" dirty="0">
                <a:solidFill>
                  <a:schemeClr val="accent1"/>
                </a:solidFill>
                <a:latin typeface="Calibri" panose="020F0502020204030204" pitchFamily="34" charset="0"/>
                <a:cs typeface="Calibri" panose="020F0502020204030204" pitchFamily="34" charset="0"/>
              </a:rPr>
            </a:br>
            <a:r>
              <a:rPr lang="en-US" sz="2400" dirty="0">
                <a:solidFill>
                  <a:schemeClr val="accent1"/>
                </a:solidFill>
                <a:latin typeface="Calibri" panose="020F0502020204030204" pitchFamily="34" charset="0"/>
                <a:cs typeface="Calibri" panose="020F0502020204030204" pitchFamily="34" charset="0"/>
              </a:rPr>
              <a:t>places in your architecture</a:t>
            </a:r>
          </a:p>
        </p:txBody>
      </p:sp>
      <p:sp>
        <p:nvSpPr>
          <p:cNvPr id="11" name="Footer Placeholder 4">
            <a:extLst>
              <a:ext uri="{FF2B5EF4-FFF2-40B4-BE49-F238E27FC236}">
                <a16:creationId xmlns:a16="http://schemas.microsoft.com/office/drawing/2014/main" id="{C5B32478-8EC8-8D4D-B1B0-166D9D2FFE4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25726289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E4F7C044-9A56-3848-AF10-1170BAB7D0C6}"/>
              </a:ext>
            </a:extLst>
          </p:cNvPr>
          <p:cNvSpPr>
            <a:spLocks noChangeArrowheads="1"/>
          </p:cNvSpPr>
          <p:nvPr/>
        </p:nvSpPr>
        <p:spPr bwMode="auto">
          <a:xfrm>
            <a:off x="4832288" y="2313180"/>
            <a:ext cx="5349612" cy="4068149"/>
          </a:xfrm>
          <a:prstGeom prst="roundRect">
            <a:avLst>
              <a:gd name="adj" fmla="val 2454"/>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endParaRPr lang="en-US" sz="3600" b="1" dirty="0">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C42A8DFE-9AE4-3444-9E23-377B45BACDE1}"/>
              </a:ext>
            </a:extLst>
          </p:cNvPr>
          <p:cNvSpPr>
            <a:spLocks noGrp="1"/>
          </p:cNvSpPr>
          <p:nvPr>
            <p:ph type="title"/>
          </p:nvPr>
        </p:nvSpPr>
        <p:spPr>
          <a:xfrm>
            <a:off x="1991544" y="0"/>
            <a:ext cx="8229600" cy="1025750"/>
          </a:xfrm>
        </p:spPr>
        <p:txBody>
          <a:bodyPr/>
          <a:lstStyle/>
          <a:p>
            <a:r>
              <a:rPr lang="en-US" dirty="0">
                <a:solidFill>
                  <a:schemeClr val="accent1"/>
                </a:solidFill>
              </a:rPr>
              <a:t>Cross-cutting concerns</a:t>
            </a:r>
          </a:p>
        </p:txBody>
      </p:sp>
      <p:sp>
        <p:nvSpPr>
          <p:cNvPr id="4" name="Slide Number Placeholder 3">
            <a:extLst>
              <a:ext uri="{FF2B5EF4-FFF2-40B4-BE49-F238E27FC236}">
                <a16:creationId xmlns:a16="http://schemas.microsoft.com/office/drawing/2014/main" id="{9590FC57-67CB-2049-B69D-842169629E8C}"/>
              </a:ext>
            </a:extLst>
          </p:cNvPr>
          <p:cNvSpPr>
            <a:spLocks noGrp="1"/>
          </p:cNvSpPr>
          <p:nvPr>
            <p:ph type="sldNum" sz="quarter" idx="12"/>
          </p:nvPr>
        </p:nvSpPr>
        <p:spPr/>
        <p:txBody>
          <a:bodyPr/>
          <a:lstStyle/>
          <a:p>
            <a:pPr>
              <a:defRPr/>
            </a:pPr>
            <a:fld id="{E78C9E75-97FD-45D9-8ED3-955348887BB1}" type="slidenum">
              <a:rPr lang="zh-TW" altLang="en-US" smtClean="0"/>
              <a:pPr>
                <a:defRPr/>
              </a:pPr>
              <a:t>61</a:t>
            </a:fld>
            <a:endParaRPr lang="zh-TW" altLang="en-US"/>
          </a:p>
        </p:txBody>
      </p:sp>
      <p:sp>
        <p:nvSpPr>
          <p:cNvPr id="6" name="Footer Placeholder 4">
            <a:extLst>
              <a:ext uri="{FF2B5EF4-FFF2-40B4-BE49-F238E27FC236}">
                <a16:creationId xmlns:a16="http://schemas.microsoft.com/office/drawing/2014/main" id="{CE766625-11EB-E54D-BEF5-A3F8866FA1B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9" name="TextBox 8">
            <a:extLst>
              <a:ext uri="{FF2B5EF4-FFF2-40B4-BE49-F238E27FC236}">
                <a16:creationId xmlns:a16="http://schemas.microsoft.com/office/drawing/2014/main" id="{8E80DE64-0452-D145-B5BC-94CA5BAFB961}"/>
              </a:ext>
            </a:extLst>
          </p:cNvPr>
          <p:cNvSpPr txBox="1"/>
          <p:nvPr/>
        </p:nvSpPr>
        <p:spPr>
          <a:xfrm>
            <a:off x="4871864" y="1402016"/>
            <a:ext cx="1390124"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Security</a:t>
            </a:r>
            <a:endParaRPr lang="en-US" sz="2800" dirty="0">
              <a:solidFill>
                <a:srgbClr val="C00000"/>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167A4C7E-ACF1-3244-BE26-951D5700F13D}"/>
              </a:ext>
            </a:extLst>
          </p:cNvPr>
          <p:cNvSpPr txBox="1"/>
          <p:nvPr/>
        </p:nvSpPr>
        <p:spPr>
          <a:xfrm>
            <a:off x="2189289" y="2492896"/>
            <a:ext cx="2277548"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User interface</a:t>
            </a:r>
          </a:p>
        </p:txBody>
      </p:sp>
      <p:sp>
        <p:nvSpPr>
          <p:cNvPr id="13" name="Rounded Rectangle 12">
            <a:extLst>
              <a:ext uri="{FF2B5EF4-FFF2-40B4-BE49-F238E27FC236}">
                <a16:creationId xmlns:a16="http://schemas.microsoft.com/office/drawing/2014/main" id="{444D49F1-59DB-1B40-BDBB-6605B6987172}"/>
              </a:ext>
            </a:extLst>
          </p:cNvPr>
          <p:cNvSpPr>
            <a:spLocks noChangeArrowheads="1"/>
          </p:cNvSpPr>
          <p:nvPr/>
        </p:nvSpPr>
        <p:spPr bwMode="auto">
          <a:xfrm>
            <a:off x="5087888" y="2564905"/>
            <a:ext cx="4824536" cy="488799"/>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4" name="Rounded Rectangle 13">
            <a:extLst>
              <a:ext uri="{FF2B5EF4-FFF2-40B4-BE49-F238E27FC236}">
                <a16:creationId xmlns:a16="http://schemas.microsoft.com/office/drawing/2014/main" id="{2EA41964-38C9-444D-AC3F-DE68AADE210F}"/>
              </a:ext>
            </a:extLst>
          </p:cNvPr>
          <p:cNvSpPr>
            <a:spLocks noChangeArrowheads="1"/>
          </p:cNvSpPr>
          <p:nvPr/>
        </p:nvSpPr>
        <p:spPr bwMode="auto">
          <a:xfrm>
            <a:off x="5087888" y="3342805"/>
            <a:ext cx="4824536" cy="488799"/>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5" name="Rounded Rectangle 14">
            <a:extLst>
              <a:ext uri="{FF2B5EF4-FFF2-40B4-BE49-F238E27FC236}">
                <a16:creationId xmlns:a16="http://schemas.microsoft.com/office/drawing/2014/main" id="{469DA7CE-F874-0046-B38C-866E95BFF123}"/>
              </a:ext>
            </a:extLst>
          </p:cNvPr>
          <p:cNvSpPr>
            <a:spLocks noChangeArrowheads="1"/>
          </p:cNvSpPr>
          <p:nvPr/>
        </p:nvSpPr>
        <p:spPr bwMode="auto">
          <a:xfrm>
            <a:off x="5087888" y="4120705"/>
            <a:ext cx="4824536" cy="488799"/>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BD3BE9F9-490A-6D48-AA11-4A8320700CBE}"/>
              </a:ext>
            </a:extLst>
          </p:cNvPr>
          <p:cNvSpPr>
            <a:spLocks noChangeArrowheads="1"/>
          </p:cNvSpPr>
          <p:nvPr/>
        </p:nvSpPr>
        <p:spPr bwMode="auto">
          <a:xfrm>
            <a:off x="5087888" y="4898605"/>
            <a:ext cx="4824536" cy="488799"/>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7" name="Rounded Rectangle 16">
            <a:extLst>
              <a:ext uri="{FF2B5EF4-FFF2-40B4-BE49-F238E27FC236}">
                <a16:creationId xmlns:a16="http://schemas.microsoft.com/office/drawing/2014/main" id="{6D651F36-A1C3-3244-BC7F-F68A95D8100A}"/>
              </a:ext>
            </a:extLst>
          </p:cNvPr>
          <p:cNvSpPr>
            <a:spLocks noChangeArrowheads="1"/>
          </p:cNvSpPr>
          <p:nvPr/>
        </p:nvSpPr>
        <p:spPr bwMode="auto">
          <a:xfrm>
            <a:off x="5087888" y="5676506"/>
            <a:ext cx="4824536" cy="488799"/>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FCC29E1F-A98C-7648-A8EF-ED623081E592}"/>
              </a:ext>
            </a:extLst>
          </p:cNvPr>
          <p:cNvSpPr txBox="1"/>
          <p:nvPr/>
        </p:nvSpPr>
        <p:spPr>
          <a:xfrm>
            <a:off x="6347011" y="1402016"/>
            <a:ext cx="2101857"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Performance</a:t>
            </a:r>
            <a:endParaRPr lang="en-US" sz="2800" dirty="0">
              <a:solidFill>
                <a:srgbClr val="C00000"/>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A07A989C-F0A4-A44D-A5CA-7C059026B7F4}"/>
              </a:ext>
            </a:extLst>
          </p:cNvPr>
          <p:cNvSpPr txBox="1"/>
          <p:nvPr/>
        </p:nvSpPr>
        <p:spPr>
          <a:xfrm>
            <a:off x="8531858" y="1402016"/>
            <a:ext cx="1668598"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Reliability</a:t>
            </a:r>
            <a:endParaRPr lang="en-US" sz="2800" dirty="0">
              <a:solidFill>
                <a:srgbClr val="C00000"/>
              </a:solidFill>
              <a:latin typeface="Calibri" panose="020F0502020204030204" pitchFamily="34" charset="0"/>
              <a:cs typeface="Calibri" panose="020F0502020204030204" pitchFamily="34" charset="0"/>
            </a:endParaRPr>
          </a:p>
        </p:txBody>
      </p:sp>
      <p:cxnSp>
        <p:nvCxnSpPr>
          <p:cNvPr id="21" name="Straight Arrow Connector 20">
            <a:extLst>
              <a:ext uri="{FF2B5EF4-FFF2-40B4-BE49-F238E27FC236}">
                <a16:creationId xmlns:a16="http://schemas.microsoft.com/office/drawing/2014/main" id="{E26212DE-FD8B-0C49-A56C-DEA61F05D2CA}"/>
              </a:ext>
            </a:extLst>
          </p:cNvPr>
          <p:cNvCxnSpPr>
            <a:cxnSpLocks/>
          </p:cNvCxnSpPr>
          <p:nvPr/>
        </p:nvCxnSpPr>
        <p:spPr>
          <a:xfrm>
            <a:off x="5587513" y="2017543"/>
            <a:ext cx="0" cy="3658963"/>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06AE157-1277-5B4D-A857-A46C3808C358}"/>
              </a:ext>
            </a:extLst>
          </p:cNvPr>
          <p:cNvCxnSpPr>
            <a:cxnSpLocks/>
          </p:cNvCxnSpPr>
          <p:nvPr/>
        </p:nvCxnSpPr>
        <p:spPr>
          <a:xfrm>
            <a:off x="7397938" y="2017543"/>
            <a:ext cx="0" cy="3658963"/>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E9A9C9D-6771-2046-93C1-C9E055A3B6CB}"/>
              </a:ext>
            </a:extLst>
          </p:cNvPr>
          <p:cNvCxnSpPr>
            <a:cxnSpLocks/>
          </p:cNvCxnSpPr>
          <p:nvPr/>
        </p:nvCxnSpPr>
        <p:spPr>
          <a:xfrm>
            <a:off x="9363207" y="2017543"/>
            <a:ext cx="0" cy="3658963"/>
          </a:xfrm>
          <a:prstGeom prst="straightConnector1">
            <a:avLst/>
          </a:prstGeom>
          <a:ln w="76200">
            <a:solidFill>
              <a:schemeClr val="bg1">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7FD7550-9C94-0C45-B6C2-D5BB32F6408F}"/>
              </a:ext>
            </a:extLst>
          </p:cNvPr>
          <p:cNvSpPr txBox="1"/>
          <p:nvPr/>
        </p:nvSpPr>
        <p:spPr>
          <a:xfrm>
            <a:off x="2385659" y="3275587"/>
            <a:ext cx="1884811"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Application</a:t>
            </a:r>
          </a:p>
        </p:txBody>
      </p:sp>
      <p:sp>
        <p:nvSpPr>
          <p:cNvPr id="25" name="TextBox 24">
            <a:extLst>
              <a:ext uri="{FF2B5EF4-FFF2-40B4-BE49-F238E27FC236}">
                <a16:creationId xmlns:a16="http://schemas.microsoft.com/office/drawing/2014/main" id="{2CB594AF-9640-4F4E-9988-285D2934CA14}"/>
              </a:ext>
            </a:extLst>
          </p:cNvPr>
          <p:cNvSpPr txBox="1"/>
          <p:nvPr/>
        </p:nvSpPr>
        <p:spPr>
          <a:xfrm>
            <a:off x="2207533" y="4058278"/>
            <a:ext cx="2241063"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Infrastructure</a:t>
            </a:r>
          </a:p>
        </p:txBody>
      </p:sp>
      <p:sp>
        <p:nvSpPr>
          <p:cNvPr id="26" name="TextBox 25">
            <a:extLst>
              <a:ext uri="{FF2B5EF4-FFF2-40B4-BE49-F238E27FC236}">
                <a16:creationId xmlns:a16="http://schemas.microsoft.com/office/drawing/2014/main" id="{C4A294A9-6D41-DB4B-BD33-85015F6F5281}"/>
              </a:ext>
            </a:extLst>
          </p:cNvPr>
          <p:cNvSpPr txBox="1"/>
          <p:nvPr/>
        </p:nvSpPr>
        <p:spPr>
          <a:xfrm>
            <a:off x="1919536" y="4840969"/>
            <a:ext cx="2817054"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Operating System</a:t>
            </a:r>
          </a:p>
        </p:txBody>
      </p:sp>
      <p:sp>
        <p:nvSpPr>
          <p:cNvPr id="27" name="TextBox 26">
            <a:extLst>
              <a:ext uri="{FF2B5EF4-FFF2-40B4-BE49-F238E27FC236}">
                <a16:creationId xmlns:a16="http://schemas.microsoft.com/office/drawing/2014/main" id="{F24A218F-2580-0E41-A0C2-20F27E95794A}"/>
              </a:ext>
            </a:extLst>
          </p:cNvPr>
          <p:cNvSpPr txBox="1"/>
          <p:nvPr/>
        </p:nvSpPr>
        <p:spPr>
          <a:xfrm>
            <a:off x="2502067" y="5623661"/>
            <a:ext cx="1651992" cy="523220"/>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Hardware</a:t>
            </a:r>
          </a:p>
        </p:txBody>
      </p:sp>
    </p:spTree>
    <p:extLst>
      <p:ext uri="{BB962C8B-B14F-4D97-AF65-F5344CB8AC3E}">
        <p14:creationId xmlns:p14="http://schemas.microsoft.com/office/powerpoint/2010/main" val="31752433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5DB66-B5E0-2140-8F50-8D38AE4E4539}"/>
              </a:ext>
            </a:extLst>
          </p:cNvPr>
          <p:cNvSpPr>
            <a:spLocks noGrp="1"/>
          </p:cNvSpPr>
          <p:nvPr>
            <p:ph type="title"/>
          </p:nvPr>
        </p:nvSpPr>
        <p:spPr>
          <a:xfrm>
            <a:off x="1981200" y="197768"/>
            <a:ext cx="8229600" cy="1143000"/>
          </a:xfrm>
        </p:spPr>
        <p:txBody>
          <a:bodyPr>
            <a:normAutofit fontScale="90000"/>
          </a:bodyPr>
          <a:lstStyle/>
          <a:p>
            <a:r>
              <a:rPr lang="en-US" dirty="0">
                <a:solidFill>
                  <a:schemeClr val="accent1"/>
                </a:solidFill>
              </a:rPr>
              <a:t>A generic layered architecture for a web-based application</a:t>
            </a:r>
          </a:p>
        </p:txBody>
      </p:sp>
      <p:sp>
        <p:nvSpPr>
          <p:cNvPr id="4" name="Slide Number Placeholder 3">
            <a:extLst>
              <a:ext uri="{FF2B5EF4-FFF2-40B4-BE49-F238E27FC236}">
                <a16:creationId xmlns:a16="http://schemas.microsoft.com/office/drawing/2014/main" id="{520EB7F4-913E-7742-9935-EC565DCD2B96}"/>
              </a:ext>
            </a:extLst>
          </p:cNvPr>
          <p:cNvSpPr>
            <a:spLocks noGrp="1"/>
          </p:cNvSpPr>
          <p:nvPr>
            <p:ph type="sldNum" sz="quarter" idx="12"/>
          </p:nvPr>
        </p:nvSpPr>
        <p:spPr/>
        <p:txBody>
          <a:bodyPr/>
          <a:lstStyle/>
          <a:p>
            <a:pPr>
              <a:defRPr/>
            </a:pPr>
            <a:fld id="{E78C9E75-97FD-45D9-8ED3-955348887BB1}" type="slidenum">
              <a:rPr lang="zh-TW" altLang="en-US" smtClean="0"/>
              <a:pPr>
                <a:defRPr/>
              </a:pPr>
              <a:t>62</a:t>
            </a:fld>
            <a:endParaRPr lang="zh-TW" altLang="en-US"/>
          </a:p>
        </p:txBody>
      </p:sp>
      <p:sp>
        <p:nvSpPr>
          <p:cNvPr id="6" name="Footer Placeholder 4">
            <a:extLst>
              <a:ext uri="{FF2B5EF4-FFF2-40B4-BE49-F238E27FC236}">
                <a16:creationId xmlns:a16="http://schemas.microsoft.com/office/drawing/2014/main" id="{120B679C-10C5-2B4D-A8C7-46B2A3C753AD}"/>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B38D5E31-20F0-9C4E-AEAF-F80FB902DB69}"/>
              </a:ext>
            </a:extLst>
          </p:cNvPr>
          <p:cNvSpPr>
            <a:spLocks noChangeArrowheads="1"/>
          </p:cNvSpPr>
          <p:nvPr/>
        </p:nvSpPr>
        <p:spPr bwMode="auto">
          <a:xfrm>
            <a:off x="2423593" y="1844825"/>
            <a:ext cx="7338083" cy="736057"/>
          </a:xfrm>
          <a:prstGeom prst="roundRect">
            <a:avLst>
              <a:gd name="adj" fmla="val 12553"/>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r>
              <a:rPr lang="en-US" sz="2600" b="1" dirty="0">
                <a:latin typeface="Calibri" panose="020F0502020204030204" pitchFamily="34" charset="0"/>
                <a:cs typeface="Calibri" panose="020F0502020204030204" pitchFamily="34" charset="0"/>
              </a:rPr>
              <a:t>Browser-based or mobile user interface</a:t>
            </a:r>
          </a:p>
        </p:txBody>
      </p:sp>
      <p:sp>
        <p:nvSpPr>
          <p:cNvPr id="12" name="Rounded Rectangle 11">
            <a:extLst>
              <a:ext uri="{FF2B5EF4-FFF2-40B4-BE49-F238E27FC236}">
                <a16:creationId xmlns:a16="http://schemas.microsoft.com/office/drawing/2014/main" id="{388824E9-515B-6548-B755-964083747B6F}"/>
              </a:ext>
            </a:extLst>
          </p:cNvPr>
          <p:cNvSpPr>
            <a:spLocks noChangeArrowheads="1"/>
          </p:cNvSpPr>
          <p:nvPr/>
        </p:nvSpPr>
        <p:spPr bwMode="auto">
          <a:xfrm>
            <a:off x="2423593" y="2782247"/>
            <a:ext cx="7338083" cy="736057"/>
          </a:xfrm>
          <a:prstGeom prst="roundRect">
            <a:avLst>
              <a:gd name="adj" fmla="val 12553"/>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r>
              <a:rPr lang="en-US" sz="2600" b="1" dirty="0">
                <a:latin typeface="Calibri" panose="020F0502020204030204" pitchFamily="34" charset="0"/>
                <a:cs typeface="Calibri" panose="020F0502020204030204" pitchFamily="34" charset="0"/>
              </a:rPr>
              <a:t>Authentication and user interaction management</a:t>
            </a:r>
          </a:p>
        </p:txBody>
      </p:sp>
      <p:sp>
        <p:nvSpPr>
          <p:cNvPr id="13" name="Rounded Rectangle 12">
            <a:extLst>
              <a:ext uri="{FF2B5EF4-FFF2-40B4-BE49-F238E27FC236}">
                <a16:creationId xmlns:a16="http://schemas.microsoft.com/office/drawing/2014/main" id="{C3F9AC32-3520-4148-85C4-CB8B25AA5551}"/>
              </a:ext>
            </a:extLst>
          </p:cNvPr>
          <p:cNvSpPr>
            <a:spLocks noChangeArrowheads="1"/>
          </p:cNvSpPr>
          <p:nvPr/>
        </p:nvSpPr>
        <p:spPr bwMode="auto">
          <a:xfrm>
            <a:off x="2423593" y="3719669"/>
            <a:ext cx="7338083" cy="736057"/>
          </a:xfrm>
          <a:prstGeom prst="roundRect">
            <a:avLst>
              <a:gd name="adj" fmla="val 12553"/>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r>
              <a:rPr lang="en-US" sz="2600" b="1" dirty="0">
                <a:latin typeface="Calibri" panose="020F0502020204030204" pitchFamily="34" charset="0"/>
                <a:cs typeface="Calibri" panose="020F0502020204030204" pitchFamily="34" charset="0"/>
              </a:rPr>
              <a:t>Application-specific functionality</a:t>
            </a:r>
          </a:p>
        </p:txBody>
      </p:sp>
      <p:sp>
        <p:nvSpPr>
          <p:cNvPr id="14" name="Rounded Rectangle 13">
            <a:extLst>
              <a:ext uri="{FF2B5EF4-FFF2-40B4-BE49-F238E27FC236}">
                <a16:creationId xmlns:a16="http://schemas.microsoft.com/office/drawing/2014/main" id="{48DD7B75-DE6D-CE43-8651-E6E6E7C1DC8D}"/>
              </a:ext>
            </a:extLst>
          </p:cNvPr>
          <p:cNvSpPr>
            <a:spLocks noChangeArrowheads="1"/>
          </p:cNvSpPr>
          <p:nvPr/>
        </p:nvSpPr>
        <p:spPr bwMode="auto">
          <a:xfrm>
            <a:off x="2423593" y="4657091"/>
            <a:ext cx="7338083" cy="736057"/>
          </a:xfrm>
          <a:prstGeom prst="roundRect">
            <a:avLst>
              <a:gd name="adj" fmla="val 12553"/>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r>
              <a:rPr lang="en-US" sz="2600" b="1" dirty="0">
                <a:latin typeface="Calibri" panose="020F0502020204030204" pitchFamily="34" charset="0"/>
                <a:cs typeface="Calibri" panose="020F0502020204030204" pitchFamily="34" charset="0"/>
              </a:rPr>
              <a:t>Basic shared services</a:t>
            </a:r>
          </a:p>
        </p:txBody>
      </p:sp>
      <p:sp>
        <p:nvSpPr>
          <p:cNvPr id="15" name="Rounded Rectangle 14">
            <a:extLst>
              <a:ext uri="{FF2B5EF4-FFF2-40B4-BE49-F238E27FC236}">
                <a16:creationId xmlns:a16="http://schemas.microsoft.com/office/drawing/2014/main" id="{95D99A0B-5E8D-FC42-AFA6-63713E404429}"/>
              </a:ext>
            </a:extLst>
          </p:cNvPr>
          <p:cNvSpPr>
            <a:spLocks noChangeArrowheads="1"/>
          </p:cNvSpPr>
          <p:nvPr/>
        </p:nvSpPr>
        <p:spPr bwMode="auto">
          <a:xfrm>
            <a:off x="2423593" y="5594514"/>
            <a:ext cx="7338083" cy="736057"/>
          </a:xfrm>
          <a:prstGeom prst="roundRect">
            <a:avLst>
              <a:gd name="adj" fmla="val 12553"/>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r>
              <a:rPr lang="en-US" sz="2600" b="1" dirty="0">
                <a:latin typeface="Calibri" panose="020F0502020204030204" pitchFamily="34" charset="0"/>
                <a:cs typeface="Calibri" panose="020F0502020204030204" pitchFamily="34" charset="0"/>
              </a:rPr>
              <a:t>Transaction and database management</a:t>
            </a:r>
          </a:p>
        </p:txBody>
      </p:sp>
    </p:spTree>
    <p:extLst>
      <p:ext uri="{BB962C8B-B14F-4D97-AF65-F5344CB8AC3E}">
        <p14:creationId xmlns:p14="http://schemas.microsoft.com/office/powerpoint/2010/main" val="31823390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AEF48-850A-9D48-B3E9-B6F4DFE31DD8}"/>
              </a:ext>
            </a:extLst>
          </p:cNvPr>
          <p:cNvSpPr>
            <a:spLocks noGrp="1"/>
          </p:cNvSpPr>
          <p:nvPr>
            <p:ph type="title"/>
          </p:nvPr>
        </p:nvSpPr>
        <p:spPr>
          <a:xfrm>
            <a:off x="1981200" y="116632"/>
            <a:ext cx="8229600" cy="980728"/>
          </a:xfrm>
        </p:spPr>
        <p:txBody>
          <a:bodyPr>
            <a:normAutofit fontScale="90000"/>
          </a:bodyPr>
          <a:lstStyle/>
          <a:p>
            <a:r>
              <a:rPr lang="en-US" dirty="0">
                <a:solidFill>
                  <a:schemeClr val="accent1"/>
                </a:solidFill>
              </a:rPr>
              <a:t>A layered architectural model of the </a:t>
            </a:r>
            <a:r>
              <a:rPr lang="en-US" dirty="0" err="1">
                <a:solidFill>
                  <a:schemeClr val="accent1"/>
                </a:solidFill>
              </a:rPr>
              <a:t>iLearn</a:t>
            </a:r>
            <a:r>
              <a:rPr lang="en-US" dirty="0">
                <a:solidFill>
                  <a:schemeClr val="accent1"/>
                </a:solidFill>
              </a:rPr>
              <a:t> system</a:t>
            </a:r>
          </a:p>
        </p:txBody>
      </p:sp>
      <p:sp>
        <p:nvSpPr>
          <p:cNvPr id="4" name="Slide Number Placeholder 3">
            <a:extLst>
              <a:ext uri="{FF2B5EF4-FFF2-40B4-BE49-F238E27FC236}">
                <a16:creationId xmlns:a16="http://schemas.microsoft.com/office/drawing/2014/main" id="{4BE39481-8AAB-7D4C-BFB3-05E218360A67}"/>
              </a:ext>
            </a:extLst>
          </p:cNvPr>
          <p:cNvSpPr>
            <a:spLocks noGrp="1"/>
          </p:cNvSpPr>
          <p:nvPr>
            <p:ph type="sldNum" sz="quarter" idx="12"/>
          </p:nvPr>
        </p:nvSpPr>
        <p:spPr/>
        <p:txBody>
          <a:bodyPr/>
          <a:lstStyle/>
          <a:p>
            <a:pPr>
              <a:defRPr/>
            </a:pPr>
            <a:fld id="{E78C9E75-97FD-45D9-8ED3-955348887BB1}" type="slidenum">
              <a:rPr lang="zh-TW" altLang="en-US" smtClean="0"/>
              <a:pPr>
                <a:defRPr/>
              </a:pPr>
              <a:t>63</a:t>
            </a:fld>
            <a:endParaRPr lang="zh-TW" altLang="en-US"/>
          </a:p>
        </p:txBody>
      </p:sp>
      <p:sp>
        <p:nvSpPr>
          <p:cNvPr id="6" name="Footer Placeholder 4">
            <a:extLst>
              <a:ext uri="{FF2B5EF4-FFF2-40B4-BE49-F238E27FC236}">
                <a16:creationId xmlns:a16="http://schemas.microsoft.com/office/drawing/2014/main" id="{FC41F3DE-BACF-D742-8DA6-7097C0CEBC2B}"/>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FB700129-DCF6-5E4D-A750-BB9ED701E93D}"/>
              </a:ext>
            </a:extLst>
          </p:cNvPr>
          <p:cNvSpPr>
            <a:spLocks noChangeArrowheads="1"/>
          </p:cNvSpPr>
          <p:nvPr/>
        </p:nvSpPr>
        <p:spPr bwMode="auto">
          <a:xfrm>
            <a:off x="4272930" y="1241493"/>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ACB4D22A-19E1-7D40-8D6C-8DBAB2DD1FE2}"/>
              </a:ext>
            </a:extLst>
          </p:cNvPr>
          <p:cNvSpPr>
            <a:spLocks noChangeArrowheads="1"/>
          </p:cNvSpPr>
          <p:nvPr/>
        </p:nvSpPr>
        <p:spPr bwMode="auto">
          <a:xfrm>
            <a:off x="4272930" y="2146520"/>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9B2644DD-BF35-4A48-9E9F-48B7E7964B5A}"/>
              </a:ext>
            </a:extLst>
          </p:cNvPr>
          <p:cNvSpPr>
            <a:spLocks noChangeArrowheads="1"/>
          </p:cNvSpPr>
          <p:nvPr/>
        </p:nvSpPr>
        <p:spPr bwMode="auto">
          <a:xfrm>
            <a:off x="4272930" y="3051547"/>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0" name="Rounded Rectangle 9">
            <a:extLst>
              <a:ext uri="{FF2B5EF4-FFF2-40B4-BE49-F238E27FC236}">
                <a16:creationId xmlns:a16="http://schemas.microsoft.com/office/drawing/2014/main" id="{54C579DE-DDDE-264F-B93B-0ACEFA9F1E98}"/>
              </a:ext>
            </a:extLst>
          </p:cNvPr>
          <p:cNvSpPr>
            <a:spLocks noChangeArrowheads="1"/>
          </p:cNvSpPr>
          <p:nvPr/>
        </p:nvSpPr>
        <p:spPr bwMode="auto">
          <a:xfrm>
            <a:off x="4272930" y="3956574"/>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1" name="Rounded Rectangle 10">
            <a:extLst>
              <a:ext uri="{FF2B5EF4-FFF2-40B4-BE49-F238E27FC236}">
                <a16:creationId xmlns:a16="http://schemas.microsoft.com/office/drawing/2014/main" id="{B7B0AECB-1E1A-2F41-85C5-1B986D7480B3}"/>
              </a:ext>
            </a:extLst>
          </p:cNvPr>
          <p:cNvSpPr>
            <a:spLocks noChangeArrowheads="1"/>
          </p:cNvSpPr>
          <p:nvPr/>
        </p:nvSpPr>
        <p:spPr bwMode="auto">
          <a:xfrm>
            <a:off x="4272930" y="4861601"/>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2" name="Rounded Rectangle 11">
            <a:extLst>
              <a:ext uri="{FF2B5EF4-FFF2-40B4-BE49-F238E27FC236}">
                <a16:creationId xmlns:a16="http://schemas.microsoft.com/office/drawing/2014/main" id="{982C78AB-7A26-E24B-82EA-59DB221BF629}"/>
              </a:ext>
            </a:extLst>
          </p:cNvPr>
          <p:cNvSpPr>
            <a:spLocks noChangeArrowheads="1"/>
          </p:cNvSpPr>
          <p:nvPr/>
        </p:nvSpPr>
        <p:spPr bwMode="auto">
          <a:xfrm>
            <a:off x="4272930" y="5766626"/>
            <a:ext cx="6048672" cy="736057"/>
          </a:xfrm>
          <a:prstGeom prst="roundRect">
            <a:avLst>
              <a:gd name="adj" fmla="val 125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4256AD6-E6FF-A94A-A614-71CE6CC0CA31}"/>
              </a:ext>
            </a:extLst>
          </p:cNvPr>
          <p:cNvSpPr txBox="1"/>
          <p:nvPr/>
        </p:nvSpPr>
        <p:spPr>
          <a:xfrm>
            <a:off x="4266400" y="5816269"/>
            <a:ext cx="6033670" cy="353943"/>
          </a:xfrm>
          <a:prstGeom prst="rect">
            <a:avLst/>
          </a:prstGeom>
          <a:noFill/>
        </p:spPr>
        <p:txBody>
          <a:bodyPr wrap="square" rtlCol="0">
            <a:spAutoFit/>
          </a:bodyPr>
          <a:lstStyle/>
          <a:p>
            <a:pPr algn="ctr"/>
            <a:r>
              <a:rPr lang="en-US" sz="1700" dirty="0">
                <a:solidFill>
                  <a:schemeClr val="tx2">
                    <a:lumMod val="75000"/>
                  </a:schemeClr>
                </a:solidFill>
                <a:latin typeface="Calibri" panose="020F0502020204030204" pitchFamily="34" charset="0"/>
                <a:cs typeface="Calibri" panose="020F0502020204030204" pitchFamily="34" charset="0"/>
              </a:rPr>
              <a:t>Authentication    Logging and monitoring    Application interfacing  </a:t>
            </a:r>
          </a:p>
        </p:txBody>
      </p:sp>
      <p:sp>
        <p:nvSpPr>
          <p:cNvPr id="18" name="TextBox 17">
            <a:extLst>
              <a:ext uri="{FF2B5EF4-FFF2-40B4-BE49-F238E27FC236}">
                <a16:creationId xmlns:a16="http://schemas.microsoft.com/office/drawing/2014/main" id="{7CA21540-4A17-6041-895D-0AD2DE25ED50}"/>
              </a:ext>
            </a:extLst>
          </p:cNvPr>
          <p:cNvSpPr txBox="1"/>
          <p:nvPr/>
        </p:nvSpPr>
        <p:spPr>
          <a:xfrm>
            <a:off x="4266400" y="4881647"/>
            <a:ext cx="136815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Resource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discovery</a:t>
            </a:r>
          </a:p>
        </p:txBody>
      </p:sp>
      <p:sp>
        <p:nvSpPr>
          <p:cNvPr id="19" name="TextBox 18">
            <a:extLst>
              <a:ext uri="{FF2B5EF4-FFF2-40B4-BE49-F238E27FC236}">
                <a16:creationId xmlns:a16="http://schemas.microsoft.com/office/drawing/2014/main" id="{C9377D9D-F9ED-FD4C-B912-2F13BBE3F259}"/>
              </a:ext>
            </a:extLst>
          </p:cNvPr>
          <p:cNvSpPr txBox="1"/>
          <p:nvPr/>
        </p:nvSpPr>
        <p:spPr>
          <a:xfrm>
            <a:off x="5519936" y="4881354"/>
            <a:ext cx="136815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User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analytics</a:t>
            </a:r>
          </a:p>
        </p:txBody>
      </p:sp>
      <p:sp>
        <p:nvSpPr>
          <p:cNvPr id="20" name="TextBox 19">
            <a:extLst>
              <a:ext uri="{FF2B5EF4-FFF2-40B4-BE49-F238E27FC236}">
                <a16:creationId xmlns:a16="http://schemas.microsoft.com/office/drawing/2014/main" id="{E5A3DB4B-54D3-504F-9827-BE4B795C3929}"/>
              </a:ext>
            </a:extLst>
          </p:cNvPr>
          <p:cNvSpPr txBox="1"/>
          <p:nvPr/>
        </p:nvSpPr>
        <p:spPr>
          <a:xfrm>
            <a:off x="7032104" y="4941169"/>
            <a:ext cx="1541826"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Virtual Learning environment</a:t>
            </a:r>
          </a:p>
        </p:txBody>
      </p:sp>
      <p:sp>
        <p:nvSpPr>
          <p:cNvPr id="25" name="TextBox 24">
            <a:extLst>
              <a:ext uri="{FF2B5EF4-FFF2-40B4-BE49-F238E27FC236}">
                <a16:creationId xmlns:a16="http://schemas.microsoft.com/office/drawing/2014/main" id="{9135AE4C-91F2-FA4B-B8AD-03C6B44C8EE0}"/>
              </a:ext>
            </a:extLst>
          </p:cNvPr>
          <p:cNvSpPr txBox="1"/>
          <p:nvPr/>
        </p:nvSpPr>
        <p:spPr>
          <a:xfrm>
            <a:off x="4218037" y="3075206"/>
            <a:ext cx="1559269"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Group </a:t>
            </a:r>
            <a:br>
              <a:rPr lang="en-US" sz="1600" dirty="0">
                <a:solidFill>
                  <a:schemeClr val="tx2">
                    <a:lumMod val="75000"/>
                  </a:schemeClr>
                </a:solidFill>
                <a:latin typeface="Calibri" panose="020F0502020204030204" pitchFamily="34" charset="0"/>
                <a:cs typeface="Calibri" panose="020F0502020204030204" pitchFamily="34" charset="0"/>
              </a:rPr>
            </a:br>
            <a:r>
              <a:rPr lang="en-US" sz="1600" dirty="0">
                <a:solidFill>
                  <a:schemeClr val="tx2">
                    <a:lumMod val="75000"/>
                  </a:schemeClr>
                </a:solidFill>
                <a:latin typeface="Calibri" panose="020F0502020204030204" pitchFamily="34" charset="0"/>
                <a:cs typeface="Calibri" panose="020F0502020204030204" pitchFamily="34" charset="0"/>
              </a:rPr>
              <a:t>configuration</a:t>
            </a:r>
          </a:p>
        </p:txBody>
      </p:sp>
      <p:sp>
        <p:nvSpPr>
          <p:cNvPr id="26" name="TextBox 25">
            <a:extLst>
              <a:ext uri="{FF2B5EF4-FFF2-40B4-BE49-F238E27FC236}">
                <a16:creationId xmlns:a16="http://schemas.microsoft.com/office/drawing/2014/main" id="{286246F0-7ACE-C542-AC3D-412849CDA23B}"/>
              </a:ext>
            </a:extLst>
          </p:cNvPr>
          <p:cNvSpPr txBox="1"/>
          <p:nvPr/>
        </p:nvSpPr>
        <p:spPr>
          <a:xfrm>
            <a:off x="5521486" y="3075206"/>
            <a:ext cx="1525723"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Application </a:t>
            </a:r>
            <a:br>
              <a:rPr lang="en-US" sz="1600" dirty="0">
                <a:solidFill>
                  <a:schemeClr val="tx2">
                    <a:lumMod val="75000"/>
                  </a:schemeClr>
                </a:solidFill>
                <a:latin typeface="Calibri" panose="020F0502020204030204" pitchFamily="34" charset="0"/>
                <a:cs typeface="Calibri" panose="020F0502020204030204" pitchFamily="34" charset="0"/>
              </a:rPr>
            </a:br>
            <a:r>
              <a:rPr lang="en-US" sz="1600" dirty="0">
                <a:solidFill>
                  <a:schemeClr val="tx2">
                    <a:lumMod val="75000"/>
                  </a:schemeClr>
                </a:solidFill>
                <a:latin typeface="Calibri" panose="020F0502020204030204" pitchFamily="34" charset="0"/>
                <a:cs typeface="Calibri" panose="020F0502020204030204" pitchFamily="34" charset="0"/>
              </a:rPr>
              <a:t>configuration</a:t>
            </a:r>
          </a:p>
        </p:txBody>
      </p:sp>
      <p:sp>
        <p:nvSpPr>
          <p:cNvPr id="30" name="TextBox 29">
            <a:extLst>
              <a:ext uri="{FF2B5EF4-FFF2-40B4-BE49-F238E27FC236}">
                <a16:creationId xmlns:a16="http://schemas.microsoft.com/office/drawing/2014/main" id="{70F7E089-EBFD-664F-8174-5261FDDAC3F0}"/>
              </a:ext>
            </a:extLst>
          </p:cNvPr>
          <p:cNvSpPr txBox="1"/>
          <p:nvPr/>
        </p:nvSpPr>
        <p:spPr>
          <a:xfrm>
            <a:off x="4295801" y="2149283"/>
            <a:ext cx="133875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Interface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creation</a:t>
            </a:r>
          </a:p>
        </p:txBody>
      </p:sp>
      <p:sp>
        <p:nvSpPr>
          <p:cNvPr id="31" name="TextBox 30">
            <a:extLst>
              <a:ext uri="{FF2B5EF4-FFF2-40B4-BE49-F238E27FC236}">
                <a16:creationId xmlns:a16="http://schemas.microsoft.com/office/drawing/2014/main" id="{D616EF6D-8417-4A4A-9809-1BBBBA980E22}"/>
              </a:ext>
            </a:extLst>
          </p:cNvPr>
          <p:cNvSpPr txBox="1"/>
          <p:nvPr/>
        </p:nvSpPr>
        <p:spPr>
          <a:xfrm>
            <a:off x="5616291" y="2118671"/>
            <a:ext cx="1577530"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Forms  management</a:t>
            </a:r>
          </a:p>
        </p:txBody>
      </p:sp>
      <p:sp>
        <p:nvSpPr>
          <p:cNvPr id="32" name="TextBox 31">
            <a:extLst>
              <a:ext uri="{FF2B5EF4-FFF2-40B4-BE49-F238E27FC236}">
                <a16:creationId xmlns:a16="http://schemas.microsoft.com/office/drawing/2014/main" id="{5546B973-71A3-A741-949E-2633C482D2F6}"/>
              </a:ext>
            </a:extLst>
          </p:cNvPr>
          <p:cNvSpPr txBox="1"/>
          <p:nvPr/>
        </p:nvSpPr>
        <p:spPr>
          <a:xfrm>
            <a:off x="9173190" y="2325400"/>
            <a:ext cx="1145952"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Login</a:t>
            </a:r>
          </a:p>
        </p:txBody>
      </p:sp>
      <p:sp>
        <p:nvSpPr>
          <p:cNvPr id="33" name="TextBox 32">
            <a:extLst>
              <a:ext uri="{FF2B5EF4-FFF2-40B4-BE49-F238E27FC236}">
                <a16:creationId xmlns:a16="http://schemas.microsoft.com/office/drawing/2014/main" id="{6C3ED8E2-6087-F741-B041-CDC82BCF84D1}"/>
              </a:ext>
            </a:extLst>
          </p:cNvPr>
          <p:cNvSpPr txBox="1"/>
          <p:nvPr/>
        </p:nvSpPr>
        <p:spPr>
          <a:xfrm>
            <a:off x="4917104" y="1470793"/>
            <a:ext cx="1970985"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Web browser</a:t>
            </a:r>
          </a:p>
        </p:txBody>
      </p:sp>
      <p:sp>
        <p:nvSpPr>
          <p:cNvPr id="35" name="TextBox 34">
            <a:extLst>
              <a:ext uri="{FF2B5EF4-FFF2-40B4-BE49-F238E27FC236}">
                <a16:creationId xmlns:a16="http://schemas.microsoft.com/office/drawing/2014/main" id="{DC150144-03CA-324F-8062-E54B1903B06F}"/>
              </a:ext>
            </a:extLst>
          </p:cNvPr>
          <p:cNvSpPr txBox="1"/>
          <p:nvPr/>
        </p:nvSpPr>
        <p:spPr>
          <a:xfrm>
            <a:off x="8370530" y="1445464"/>
            <a:ext cx="1757919" cy="400110"/>
          </a:xfrm>
          <a:prstGeom prst="rect">
            <a:avLst/>
          </a:prstGeom>
          <a:noFill/>
        </p:spPr>
        <p:txBody>
          <a:bodyPr wrap="square" rtlCol="0">
            <a:spAutoFit/>
          </a:bodyPr>
          <a:lstStyle/>
          <a:p>
            <a:pPr algn="ctr"/>
            <a:r>
              <a:rPr lang="en-US" sz="2000" dirty="0" err="1">
                <a:solidFill>
                  <a:schemeClr val="tx2">
                    <a:lumMod val="75000"/>
                  </a:schemeClr>
                </a:solidFill>
                <a:latin typeface="Calibri" panose="020F0502020204030204" pitchFamily="34" charset="0"/>
                <a:cs typeface="Calibri" panose="020F0502020204030204" pitchFamily="34" charset="0"/>
              </a:rPr>
              <a:t>iLearn</a:t>
            </a:r>
            <a:r>
              <a:rPr lang="en-US" sz="2000" dirty="0">
                <a:solidFill>
                  <a:schemeClr val="tx2">
                    <a:lumMod val="75000"/>
                  </a:schemeClr>
                </a:solidFill>
                <a:latin typeface="Calibri" panose="020F0502020204030204" pitchFamily="34" charset="0"/>
                <a:cs typeface="Calibri" panose="020F0502020204030204" pitchFamily="34" charset="0"/>
              </a:rPr>
              <a:t> app</a:t>
            </a:r>
          </a:p>
        </p:txBody>
      </p:sp>
      <p:sp>
        <p:nvSpPr>
          <p:cNvPr id="36" name="Rounded Rectangle 35">
            <a:extLst>
              <a:ext uri="{FF2B5EF4-FFF2-40B4-BE49-F238E27FC236}">
                <a16:creationId xmlns:a16="http://schemas.microsoft.com/office/drawing/2014/main" id="{AEE31049-C18E-CB41-AE7E-F34F6D975D68}"/>
              </a:ext>
            </a:extLst>
          </p:cNvPr>
          <p:cNvSpPr>
            <a:spLocks noChangeArrowheads="1"/>
          </p:cNvSpPr>
          <p:nvPr/>
        </p:nvSpPr>
        <p:spPr bwMode="auto">
          <a:xfrm>
            <a:off x="1782050" y="1241493"/>
            <a:ext cx="2490880" cy="736057"/>
          </a:xfrm>
          <a:prstGeom prst="roundRect">
            <a:avLst>
              <a:gd name="adj" fmla="val 1259"/>
            </a:avLst>
          </a:prstGeom>
          <a:solidFill>
            <a:schemeClr val="accent5">
              <a:lumMod val="75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User interface</a:t>
            </a:r>
          </a:p>
        </p:txBody>
      </p:sp>
      <p:sp>
        <p:nvSpPr>
          <p:cNvPr id="37" name="Rounded Rectangle 36">
            <a:extLst>
              <a:ext uri="{FF2B5EF4-FFF2-40B4-BE49-F238E27FC236}">
                <a16:creationId xmlns:a16="http://schemas.microsoft.com/office/drawing/2014/main" id="{653D20B3-6D65-0240-8BC1-CE81AAE8BF11}"/>
              </a:ext>
            </a:extLst>
          </p:cNvPr>
          <p:cNvSpPr>
            <a:spLocks noChangeArrowheads="1"/>
          </p:cNvSpPr>
          <p:nvPr/>
        </p:nvSpPr>
        <p:spPr bwMode="auto">
          <a:xfrm>
            <a:off x="1782050" y="2146520"/>
            <a:ext cx="2490880" cy="736057"/>
          </a:xfrm>
          <a:prstGeom prst="roundRect">
            <a:avLst>
              <a:gd name="adj" fmla="val 1259"/>
            </a:avLst>
          </a:prstGeom>
          <a:solidFill>
            <a:schemeClr val="accent5">
              <a:lumMod val="75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User interface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management</a:t>
            </a:r>
          </a:p>
        </p:txBody>
      </p:sp>
      <p:sp>
        <p:nvSpPr>
          <p:cNvPr id="38" name="Rounded Rectangle 37">
            <a:extLst>
              <a:ext uri="{FF2B5EF4-FFF2-40B4-BE49-F238E27FC236}">
                <a16:creationId xmlns:a16="http://schemas.microsoft.com/office/drawing/2014/main" id="{659C2497-6559-3444-B03F-1079A9184136}"/>
              </a:ext>
            </a:extLst>
          </p:cNvPr>
          <p:cNvSpPr>
            <a:spLocks noChangeArrowheads="1"/>
          </p:cNvSpPr>
          <p:nvPr/>
        </p:nvSpPr>
        <p:spPr bwMode="auto">
          <a:xfrm>
            <a:off x="1782050" y="3051547"/>
            <a:ext cx="2490880" cy="736057"/>
          </a:xfrm>
          <a:prstGeom prst="roundRect">
            <a:avLst>
              <a:gd name="adj" fmla="val 1259"/>
            </a:avLst>
          </a:prstGeom>
          <a:solidFill>
            <a:schemeClr val="accent5">
              <a:lumMod val="75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Configuration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services</a:t>
            </a:r>
          </a:p>
        </p:txBody>
      </p:sp>
      <p:sp>
        <p:nvSpPr>
          <p:cNvPr id="39" name="Rounded Rectangle 38">
            <a:extLst>
              <a:ext uri="{FF2B5EF4-FFF2-40B4-BE49-F238E27FC236}">
                <a16:creationId xmlns:a16="http://schemas.microsoft.com/office/drawing/2014/main" id="{1698DBE3-1547-4441-A7E3-B5C358A08D2B}"/>
              </a:ext>
            </a:extLst>
          </p:cNvPr>
          <p:cNvSpPr>
            <a:spLocks noChangeArrowheads="1"/>
          </p:cNvSpPr>
          <p:nvPr/>
        </p:nvSpPr>
        <p:spPr bwMode="auto">
          <a:xfrm>
            <a:off x="1782050" y="3956574"/>
            <a:ext cx="2490880" cy="736057"/>
          </a:xfrm>
          <a:prstGeom prst="roundRect">
            <a:avLst>
              <a:gd name="adj" fmla="val 1259"/>
            </a:avLst>
          </a:prstGeom>
          <a:solidFill>
            <a:schemeClr val="accent5">
              <a:lumMod val="75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Application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services</a:t>
            </a:r>
          </a:p>
        </p:txBody>
      </p:sp>
      <p:sp>
        <p:nvSpPr>
          <p:cNvPr id="40" name="Rounded Rectangle 39">
            <a:extLst>
              <a:ext uri="{FF2B5EF4-FFF2-40B4-BE49-F238E27FC236}">
                <a16:creationId xmlns:a16="http://schemas.microsoft.com/office/drawing/2014/main" id="{71184C69-5015-FF4E-94C4-241C7D95620F}"/>
              </a:ext>
            </a:extLst>
          </p:cNvPr>
          <p:cNvSpPr>
            <a:spLocks noChangeArrowheads="1"/>
          </p:cNvSpPr>
          <p:nvPr/>
        </p:nvSpPr>
        <p:spPr bwMode="auto">
          <a:xfrm>
            <a:off x="1782050" y="4861601"/>
            <a:ext cx="2490880" cy="736057"/>
          </a:xfrm>
          <a:prstGeom prst="roundRect">
            <a:avLst>
              <a:gd name="adj" fmla="val 1259"/>
            </a:avLst>
          </a:prstGeom>
          <a:solidFill>
            <a:schemeClr val="accent5">
              <a:lumMod val="75000"/>
            </a:schemeClr>
          </a:solidFill>
          <a:ln w="28575">
            <a:solidFill>
              <a:schemeClr val="tx2">
                <a:lumMod val="75000"/>
              </a:schemeClr>
            </a:solidFill>
            <a:round/>
            <a:headEnd/>
            <a:tailEnd/>
          </a:ln>
          <a:effectLst/>
        </p:spPr>
        <p:txBody>
          <a:bodyPr lIns="0" tIns="0" rIns="0" bIns="0" anchor="ctr"/>
          <a:lstStyle/>
          <a:p>
            <a:pPr algn="ctr">
              <a:defRPr/>
            </a:pPr>
            <a:r>
              <a:rPr lang="en-US" sz="2400" b="1" dirty="0">
                <a:solidFill>
                  <a:schemeClr val="bg1"/>
                </a:solidFill>
                <a:latin typeface="Calibri" panose="020F0502020204030204" pitchFamily="34" charset="0"/>
                <a:cs typeface="Calibri" panose="020F0502020204030204" pitchFamily="34" charset="0"/>
              </a:rPr>
              <a:t>Integrated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services</a:t>
            </a:r>
          </a:p>
        </p:txBody>
      </p:sp>
      <p:sp>
        <p:nvSpPr>
          <p:cNvPr id="41" name="Rounded Rectangle 40">
            <a:extLst>
              <a:ext uri="{FF2B5EF4-FFF2-40B4-BE49-F238E27FC236}">
                <a16:creationId xmlns:a16="http://schemas.microsoft.com/office/drawing/2014/main" id="{87ED695D-6511-B349-BBF6-74339648AA39}"/>
              </a:ext>
            </a:extLst>
          </p:cNvPr>
          <p:cNvSpPr>
            <a:spLocks noChangeArrowheads="1"/>
          </p:cNvSpPr>
          <p:nvPr/>
        </p:nvSpPr>
        <p:spPr bwMode="auto">
          <a:xfrm>
            <a:off x="1782050" y="5766626"/>
            <a:ext cx="2490880" cy="736057"/>
          </a:xfrm>
          <a:prstGeom prst="roundRect">
            <a:avLst>
              <a:gd name="adj" fmla="val 1259"/>
            </a:avLst>
          </a:prstGeom>
          <a:solidFill>
            <a:schemeClr val="accent5">
              <a:lumMod val="75000"/>
            </a:schemeClr>
          </a:solidFill>
          <a:ln w="28575">
            <a:solidFill>
              <a:schemeClr val="tx2">
                <a:lumMod val="75000"/>
              </a:schemeClr>
            </a:solidFill>
            <a:round/>
            <a:headEnd/>
            <a:tailEnd/>
          </a:ln>
          <a:effectLst/>
        </p:spPr>
        <p:txBody>
          <a:bodyPr lIns="0" tIns="0" rIns="0" bIns="0" anchor="ctr"/>
          <a:lstStyle/>
          <a:p>
            <a:pPr algn="ctr">
              <a:defRPr/>
            </a:pPr>
            <a:r>
              <a:rPr lang="en-US" sz="2000" b="1" dirty="0">
                <a:solidFill>
                  <a:schemeClr val="bg1"/>
                </a:solidFill>
                <a:latin typeface="Calibri" panose="020F0502020204030204" pitchFamily="34" charset="0"/>
                <a:cs typeface="Calibri" panose="020F0502020204030204" pitchFamily="34" charset="0"/>
              </a:rPr>
              <a:t>Shared infrastructure services</a:t>
            </a:r>
          </a:p>
        </p:txBody>
      </p:sp>
      <p:sp>
        <p:nvSpPr>
          <p:cNvPr id="42" name="TextBox 41">
            <a:extLst>
              <a:ext uri="{FF2B5EF4-FFF2-40B4-BE49-F238E27FC236}">
                <a16:creationId xmlns:a16="http://schemas.microsoft.com/office/drawing/2014/main" id="{CC5B445A-CFDA-4642-BF39-E4D07FFC00B4}"/>
              </a:ext>
            </a:extLst>
          </p:cNvPr>
          <p:cNvSpPr txBox="1"/>
          <p:nvPr/>
        </p:nvSpPr>
        <p:spPr>
          <a:xfrm>
            <a:off x="7680176" y="2160604"/>
            <a:ext cx="1338752" cy="707886"/>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Interface </a:t>
            </a:r>
            <a:br>
              <a:rPr lang="en-US" sz="2000" dirty="0">
                <a:solidFill>
                  <a:schemeClr val="tx2">
                    <a:lumMod val="75000"/>
                  </a:schemeClr>
                </a:solidFill>
                <a:latin typeface="Calibri" panose="020F0502020204030204" pitchFamily="34" charset="0"/>
                <a:cs typeface="Calibri" panose="020F0502020204030204" pitchFamily="34" charset="0"/>
              </a:rPr>
            </a:br>
            <a:r>
              <a:rPr lang="en-US" sz="2000" dirty="0">
                <a:solidFill>
                  <a:schemeClr val="tx2">
                    <a:lumMod val="75000"/>
                  </a:schemeClr>
                </a:solidFill>
                <a:latin typeface="Calibri" panose="020F0502020204030204" pitchFamily="34" charset="0"/>
                <a:cs typeface="Calibri" panose="020F0502020204030204" pitchFamily="34" charset="0"/>
              </a:rPr>
              <a:t>delivery</a:t>
            </a:r>
          </a:p>
        </p:txBody>
      </p:sp>
      <p:sp>
        <p:nvSpPr>
          <p:cNvPr id="43" name="TextBox 42">
            <a:extLst>
              <a:ext uri="{FF2B5EF4-FFF2-40B4-BE49-F238E27FC236}">
                <a16:creationId xmlns:a16="http://schemas.microsoft.com/office/drawing/2014/main" id="{430FF4CF-F07F-3E4F-835F-BA1A5C5CCF15}"/>
              </a:ext>
            </a:extLst>
          </p:cNvPr>
          <p:cNvSpPr txBox="1"/>
          <p:nvPr/>
        </p:nvSpPr>
        <p:spPr>
          <a:xfrm>
            <a:off x="6791389" y="3075206"/>
            <a:ext cx="1525723"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Security </a:t>
            </a:r>
            <a:br>
              <a:rPr lang="en-US" sz="1600" dirty="0">
                <a:solidFill>
                  <a:schemeClr val="tx2">
                    <a:lumMod val="75000"/>
                  </a:schemeClr>
                </a:solidFill>
                <a:latin typeface="Calibri" panose="020F0502020204030204" pitchFamily="34" charset="0"/>
                <a:cs typeface="Calibri" panose="020F0502020204030204" pitchFamily="34" charset="0"/>
              </a:rPr>
            </a:br>
            <a:r>
              <a:rPr lang="en-US" sz="1600" dirty="0">
                <a:solidFill>
                  <a:schemeClr val="tx2">
                    <a:lumMod val="75000"/>
                  </a:schemeClr>
                </a:solidFill>
                <a:latin typeface="Calibri" panose="020F0502020204030204" pitchFamily="34" charset="0"/>
                <a:cs typeface="Calibri" panose="020F0502020204030204" pitchFamily="34" charset="0"/>
              </a:rPr>
              <a:t>configuration</a:t>
            </a:r>
          </a:p>
        </p:txBody>
      </p:sp>
      <p:sp>
        <p:nvSpPr>
          <p:cNvPr id="44" name="TextBox 43">
            <a:extLst>
              <a:ext uri="{FF2B5EF4-FFF2-40B4-BE49-F238E27FC236}">
                <a16:creationId xmlns:a16="http://schemas.microsoft.com/office/drawing/2014/main" id="{023DAE9B-3A5A-894A-A492-63739C0E62C1}"/>
              </a:ext>
            </a:extLst>
          </p:cNvPr>
          <p:cNvSpPr txBox="1"/>
          <p:nvPr/>
        </p:nvSpPr>
        <p:spPr>
          <a:xfrm>
            <a:off x="8061292" y="3075206"/>
            <a:ext cx="1525723"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User interface configuration</a:t>
            </a:r>
          </a:p>
        </p:txBody>
      </p:sp>
      <p:sp>
        <p:nvSpPr>
          <p:cNvPr id="45" name="TextBox 44">
            <a:extLst>
              <a:ext uri="{FF2B5EF4-FFF2-40B4-BE49-F238E27FC236}">
                <a16:creationId xmlns:a16="http://schemas.microsoft.com/office/drawing/2014/main" id="{1962DFEA-61FE-1D43-AF00-52B504AC4229}"/>
              </a:ext>
            </a:extLst>
          </p:cNvPr>
          <p:cNvSpPr txBox="1"/>
          <p:nvPr/>
        </p:nvSpPr>
        <p:spPr>
          <a:xfrm>
            <a:off x="9331194" y="3075206"/>
            <a:ext cx="1137946"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Setup </a:t>
            </a:r>
            <a:br>
              <a:rPr lang="en-US" sz="1600" dirty="0">
                <a:solidFill>
                  <a:schemeClr val="tx2">
                    <a:lumMod val="75000"/>
                  </a:schemeClr>
                </a:solidFill>
                <a:latin typeface="Calibri" panose="020F0502020204030204" pitchFamily="34" charset="0"/>
                <a:cs typeface="Calibri" panose="020F0502020204030204" pitchFamily="34" charset="0"/>
              </a:rPr>
            </a:br>
            <a:r>
              <a:rPr lang="en-US" sz="1600" dirty="0">
                <a:solidFill>
                  <a:schemeClr val="tx2">
                    <a:lumMod val="75000"/>
                  </a:schemeClr>
                </a:solidFill>
                <a:latin typeface="Calibri" panose="020F0502020204030204" pitchFamily="34" charset="0"/>
                <a:cs typeface="Calibri" panose="020F0502020204030204" pitchFamily="34" charset="0"/>
              </a:rPr>
              <a:t>service</a:t>
            </a:r>
          </a:p>
        </p:txBody>
      </p:sp>
      <p:sp>
        <p:nvSpPr>
          <p:cNvPr id="46" name="TextBox 45">
            <a:extLst>
              <a:ext uri="{FF2B5EF4-FFF2-40B4-BE49-F238E27FC236}">
                <a16:creationId xmlns:a16="http://schemas.microsoft.com/office/drawing/2014/main" id="{1EE5066E-2F3C-0B41-958B-F925642CBD99}"/>
              </a:ext>
            </a:extLst>
          </p:cNvPr>
          <p:cNvSpPr txBox="1"/>
          <p:nvPr/>
        </p:nvSpPr>
        <p:spPr>
          <a:xfrm>
            <a:off x="4151785" y="4044248"/>
            <a:ext cx="3997881" cy="323165"/>
          </a:xfrm>
          <a:prstGeom prst="rect">
            <a:avLst/>
          </a:prstGeom>
          <a:noFill/>
        </p:spPr>
        <p:txBody>
          <a:bodyPr wrap="square" rtlCol="0">
            <a:spAutoFit/>
          </a:bodyPr>
          <a:lstStyle/>
          <a:p>
            <a:pPr algn="ctr"/>
            <a:r>
              <a:rPr lang="en-US" sz="1500" dirty="0">
                <a:solidFill>
                  <a:schemeClr val="tx2">
                    <a:lumMod val="75000"/>
                  </a:schemeClr>
                </a:solidFill>
                <a:latin typeface="Calibri" panose="020F0502020204030204" pitchFamily="34" charset="0"/>
                <a:cs typeface="Calibri" panose="020F0502020204030204" pitchFamily="34" charset="0"/>
              </a:rPr>
              <a:t>Archive access    Word processor    Video conf.</a:t>
            </a:r>
          </a:p>
        </p:txBody>
      </p:sp>
      <p:sp>
        <p:nvSpPr>
          <p:cNvPr id="47" name="TextBox 46">
            <a:extLst>
              <a:ext uri="{FF2B5EF4-FFF2-40B4-BE49-F238E27FC236}">
                <a16:creationId xmlns:a16="http://schemas.microsoft.com/office/drawing/2014/main" id="{01BF80D5-2010-164A-A4CC-985F317B0A63}"/>
              </a:ext>
            </a:extLst>
          </p:cNvPr>
          <p:cNvSpPr txBox="1"/>
          <p:nvPr/>
        </p:nvSpPr>
        <p:spPr>
          <a:xfrm>
            <a:off x="8065520" y="4059583"/>
            <a:ext cx="1126824" cy="553998"/>
          </a:xfrm>
          <a:prstGeom prst="rect">
            <a:avLst/>
          </a:prstGeom>
          <a:noFill/>
        </p:spPr>
        <p:txBody>
          <a:bodyPr wrap="square" rtlCol="0">
            <a:spAutoFit/>
          </a:bodyPr>
          <a:lstStyle/>
          <a:p>
            <a:pPr algn="ctr"/>
            <a:r>
              <a:rPr lang="en-US" sz="1500" dirty="0">
                <a:solidFill>
                  <a:schemeClr val="tx2">
                    <a:lumMod val="75000"/>
                  </a:schemeClr>
                </a:solidFill>
                <a:latin typeface="Calibri" panose="020F0502020204030204" pitchFamily="34" charset="0"/>
                <a:cs typeface="Calibri" panose="020F0502020204030204" pitchFamily="34" charset="0"/>
              </a:rPr>
              <a:t>Email and </a:t>
            </a:r>
            <a:br>
              <a:rPr lang="en-US" sz="1500" dirty="0">
                <a:solidFill>
                  <a:schemeClr val="tx2">
                    <a:lumMod val="75000"/>
                  </a:schemeClr>
                </a:solidFill>
                <a:latin typeface="Calibri" panose="020F0502020204030204" pitchFamily="34" charset="0"/>
                <a:cs typeface="Calibri" panose="020F0502020204030204" pitchFamily="34" charset="0"/>
              </a:rPr>
            </a:br>
            <a:r>
              <a:rPr lang="en-US" sz="1500" dirty="0">
                <a:solidFill>
                  <a:schemeClr val="tx2">
                    <a:lumMod val="75000"/>
                  </a:schemeClr>
                </a:solidFill>
                <a:latin typeface="Calibri" panose="020F0502020204030204" pitchFamily="34" charset="0"/>
                <a:cs typeface="Calibri" panose="020F0502020204030204" pitchFamily="34" charset="0"/>
              </a:rPr>
              <a:t>messaging</a:t>
            </a:r>
          </a:p>
        </p:txBody>
      </p:sp>
      <p:sp>
        <p:nvSpPr>
          <p:cNvPr id="48" name="TextBox 47">
            <a:extLst>
              <a:ext uri="{FF2B5EF4-FFF2-40B4-BE49-F238E27FC236}">
                <a16:creationId xmlns:a16="http://schemas.microsoft.com/office/drawing/2014/main" id="{A1A42DFE-2061-8D45-B43D-CA386F44B644}"/>
              </a:ext>
            </a:extLst>
          </p:cNvPr>
          <p:cNvSpPr txBox="1"/>
          <p:nvPr/>
        </p:nvSpPr>
        <p:spPr>
          <a:xfrm>
            <a:off x="9052385" y="4047602"/>
            <a:ext cx="1319544" cy="553998"/>
          </a:xfrm>
          <a:prstGeom prst="rect">
            <a:avLst/>
          </a:prstGeom>
          <a:noFill/>
        </p:spPr>
        <p:txBody>
          <a:bodyPr wrap="square" rtlCol="0">
            <a:spAutoFit/>
          </a:bodyPr>
          <a:lstStyle/>
          <a:p>
            <a:pPr algn="ctr"/>
            <a:r>
              <a:rPr lang="en-US" sz="1500" dirty="0">
                <a:solidFill>
                  <a:schemeClr val="tx2">
                    <a:lumMod val="75000"/>
                  </a:schemeClr>
                </a:solidFill>
                <a:latin typeface="Calibri" panose="020F0502020204030204" pitchFamily="34" charset="0"/>
                <a:cs typeface="Calibri" panose="020F0502020204030204" pitchFamily="34" charset="0"/>
              </a:rPr>
              <a:t>User installed application </a:t>
            </a:r>
          </a:p>
        </p:txBody>
      </p:sp>
      <p:sp>
        <p:nvSpPr>
          <p:cNvPr id="49" name="TextBox 48">
            <a:extLst>
              <a:ext uri="{FF2B5EF4-FFF2-40B4-BE49-F238E27FC236}">
                <a16:creationId xmlns:a16="http://schemas.microsoft.com/office/drawing/2014/main" id="{BF83226B-E5B7-D54A-A77E-5AD2BF2AB1D9}"/>
              </a:ext>
            </a:extLst>
          </p:cNvPr>
          <p:cNvSpPr txBox="1"/>
          <p:nvPr/>
        </p:nvSpPr>
        <p:spPr>
          <a:xfrm>
            <a:off x="4151784" y="4293097"/>
            <a:ext cx="4186986" cy="323165"/>
          </a:xfrm>
          <a:prstGeom prst="rect">
            <a:avLst/>
          </a:prstGeom>
          <a:noFill/>
        </p:spPr>
        <p:txBody>
          <a:bodyPr wrap="square" rtlCol="0">
            <a:spAutoFit/>
          </a:bodyPr>
          <a:lstStyle/>
          <a:p>
            <a:pPr algn="ctr"/>
            <a:r>
              <a:rPr lang="en-US" sz="1500" dirty="0">
                <a:solidFill>
                  <a:schemeClr val="tx2">
                    <a:lumMod val="75000"/>
                  </a:schemeClr>
                </a:solidFill>
                <a:latin typeface="Calibri" panose="020F0502020204030204" pitchFamily="34" charset="0"/>
                <a:cs typeface="Calibri" panose="020F0502020204030204" pitchFamily="34" charset="0"/>
              </a:rPr>
              <a:t>Blog   Wiki  Spreadsheet   Presentation  Drawing </a:t>
            </a:r>
          </a:p>
        </p:txBody>
      </p:sp>
      <p:sp>
        <p:nvSpPr>
          <p:cNvPr id="50" name="TextBox 49">
            <a:extLst>
              <a:ext uri="{FF2B5EF4-FFF2-40B4-BE49-F238E27FC236}">
                <a16:creationId xmlns:a16="http://schemas.microsoft.com/office/drawing/2014/main" id="{2447B47D-A9E0-5E4F-8CFE-1FEADF9C0A56}"/>
              </a:ext>
            </a:extLst>
          </p:cNvPr>
          <p:cNvSpPr txBox="1"/>
          <p:nvPr/>
        </p:nvSpPr>
        <p:spPr>
          <a:xfrm>
            <a:off x="8544272" y="4952630"/>
            <a:ext cx="1755798" cy="584775"/>
          </a:xfrm>
          <a:prstGeom prst="rect">
            <a:avLst/>
          </a:prstGeom>
          <a:noFill/>
        </p:spPr>
        <p:txBody>
          <a:bodyPr wrap="square" rtlCol="0">
            <a:spAutoFit/>
          </a:bodyPr>
          <a:lstStyle/>
          <a:p>
            <a:pPr algn="ctr"/>
            <a:r>
              <a:rPr lang="en-US" sz="1600" dirty="0">
                <a:solidFill>
                  <a:schemeClr val="tx2">
                    <a:lumMod val="75000"/>
                  </a:schemeClr>
                </a:solidFill>
                <a:latin typeface="Calibri" panose="020F0502020204030204" pitchFamily="34" charset="0"/>
                <a:cs typeface="Calibri" panose="020F0502020204030204" pitchFamily="34" charset="0"/>
              </a:rPr>
              <a:t>Authentication and authorization</a:t>
            </a:r>
          </a:p>
        </p:txBody>
      </p:sp>
      <p:sp>
        <p:nvSpPr>
          <p:cNvPr id="51" name="TextBox 50">
            <a:extLst>
              <a:ext uri="{FF2B5EF4-FFF2-40B4-BE49-F238E27FC236}">
                <a16:creationId xmlns:a16="http://schemas.microsoft.com/office/drawing/2014/main" id="{263AACA0-08F8-8C4A-A891-99AA03BF82DF}"/>
              </a:ext>
            </a:extLst>
          </p:cNvPr>
          <p:cNvSpPr txBox="1"/>
          <p:nvPr/>
        </p:nvSpPr>
        <p:spPr>
          <a:xfrm>
            <a:off x="4441036" y="6111163"/>
            <a:ext cx="5687413" cy="400110"/>
          </a:xfrm>
          <a:prstGeom prst="rect">
            <a:avLst/>
          </a:prstGeom>
          <a:noFill/>
        </p:spPr>
        <p:txBody>
          <a:bodyPr wrap="square" rtlCol="0">
            <a:spAutoFit/>
          </a:bodyPr>
          <a:lstStyle/>
          <a:p>
            <a:pPr algn="ctr"/>
            <a:r>
              <a:rPr lang="en-US" sz="2000" dirty="0">
                <a:solidFill>
                  <a:schemeClr val="tx2">
                    <a:lumMod val="75000"/>
                  </a:schemeClr>
                </a:solidFill>
                <a:latin typeface="Calibri" panose="020F0502020204030204" pitchFamily="34" charset="0"/>
                <a:cs typeface="Calibri" panose="020F0502020204030204" pitchFamily="34" charset="0"/>
              </a:rPr>
              <a:t>User storage        Application storage        Search   </a:t>
            </a:r>
          </a:p>
        </p:txBody>
      </p:sp>
    </p:spTree>
    <p:extLst>
      <p:ext uri="{BB962C8B-B14F-4D97-AF65-F5344CB8AC3E}">
        <p14:creationId xmlns:p14="http://schemas.microsoft.com/office/powerpoint/2010/main" val="76484349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5DFD-59E7-CC42-B319-6877231C15DC}"/>
              </a:ext>
            </a:extLst>
          </p:cNvPr>
          <p:cNvSpPr>
            <a:spLocks noGrp="1"/>
          </p:cNvSpPr>
          <p:nvPr>
            <p:ph type="title"/>
          </p:nvPr>
        </p:nvSpPr>
        <p:spPr>
          <a:xfrm>
            <a:off x="1981200" y="166151"/>
            <a:ext cx="8229600" cy="850106"/>
          </a:xfrm>
        </p:spPr>
        <p:txBody>
          <a:bodyPr/>
          <a:lstStyle/>
          <a:p>
            <a:r>
              <a:rPr lang="en-US" dirty="0">
                <a:solidFill>
                  <a:schemeClr val="accent1"/>
                </a:solidFill>
              </a:rPr>
              <a:t>Distribution architecture</a:t>
            </a:r>
          </a:p>
        </p:txBody>
      </p:sp>
      <p:sp>
        <p:nvSpPr>
          <p:cNvPr id="3" name="Content Placeholder 2">
            <a:extLst>
              <a:ext uri="{FF2B5EF4-FFF2-40B4-BE49-F238E27FC236}">
                <a16:creationId xmlns:a16="http://schemas.microsoft.com/office/drawing/2014/main" id="{E1C8CBF6-85E0-F348-879B-B588C261F4B9}"/>
              </a:ext>
            </a:extLst>
          </p:cNvPr>
          <p:cNvSpPr>
            <a:spLocks noGrp="1"/>
          </p:cNvSpPr>
          <p:nvPr>
            <p:ph idx="1"/>
          </p:nvPr>
        </p:nvSpPr>
        <p:spPr>
          <a:xfrm>
            <a:off x="728420" y="1124745"/>
            <a:ext cx="10678333" cy="5395119"/>
          </a:xfrm>
        </p:spPr>
        <p:txBody>
          <a:bodyPr>
            <a:normAutofit/>
          </a:bodyPr>
          <a:lstStyle/>
          <a:p>
            <a:r>
              <a:rPr lang="en-US" sz="3000" dirty="0"/>
              <a:t>The </a:t>
            </a:r>
            <a:r>
              <a:rPr lang="en-US" sz="3000" dirty="0">
                <a:solidFill>
                  <a:srgbClr val="C00000"/>
                </a:solidFill>
              </a:rPr>
              <a:t>distribution architecture </a:t>
            </a:r>
            <a:r>
              <a:rPr lang="en-US" sz="3000" dirty="0"/>
              <a:t>of a software system </a:t>
            </a:r>
            <a:r>
              <a:rPr lang="en-US" sz="3000" dirty="0">
                <a:solidFill>
                  <a:schemeClr val="accent1"/>
                </a:solidFill>
              </a:rPr>
              <a:t>defines the servers in the system</a:t>
            </a:r>
            <a:r>
              <a:rPr lang="en-US" sz="3000" dirty="0"/>
              <a:t> and the </a:t>
            </a:r>
            <a:r>
              <a:rPr lang="en-US" sz="3000" dirty="0">
                <a:solidFill>
                  <a:schemeClr val="accent1"/>
                </a:solidFill>
              </a:rPr>
              <a:t>allocation of components to these servers</a:t>
            </a:r>
            <a:r>
              <a:rPr lang="en-US" sz="3000" dirty="0"/>
              <a:t>. </a:t>
            </a:r>
          </a:p>
          <a:p>
            <a:r>
              <a:rPr lang="en-US" sz="3000" dirty="0">
                <a:solidFill>
                  <a:srgbClr val="C00000"/>
                </a:solidFill>
              </a:rPr>
              <a:t>Client-server architectures </a:t>
            </a:r>
            <a:r>
              <a:rPr lang="en-US" sz="3000" dirty="0"/>
              <a:t>are a type of </a:t>
            </a:r>
            <a:r>
              <a:rPr lang="en-US" sz="3000" dirty="0">
                <a:solidFill>
                  <a:srgbClr val="C00000"/>
                </a:solidFill>
              </a:rPr>
              <a:t>distribution architecture </a:t>
            </a:r>
            <a:r>
              <a:rPr lang="en-US" sz="3000" dirty="0"/>
              <a:t>that is suited to applications where clients access a </a:t>
            </a:r>
            <a:r>
              <a:rPr lang="en-US" sz="3000" dirty="0">
                <a:solidFill>
                  <a:schemeClr val="accent1"/>
                </a:solidFill>
              </a:rPr>
              <a:t>shared database </a:t>
            </a:r>
            <a:r>
              <a:rPr lang="en-US" sz="3000" dirty="0"/>
              <a:t>and </a:t>
            </a:r>
            <a:r>
              <a:rPr lang="en-US" sz="3000" dirty="0">
                <a:solidFill>
                  <a:schemeClr val="accent1"/>
                </a:solidFill>
              </a:rPr>
              <a:t>business logic operations </a:t>
            </a:r>
            <a:r>
              <a:rPr lang="en-US" sz="3000" dirty="0"/>
              <a:t>on that data. </a:t>
            </a:r>
          </a:p>
          <a:p>
            <a:r>
              <a:rPr lang="en-US" sz="3000" dirty="0"/>
              <a:t>In this architecture, the </a:t>
            </a:r>
            <a:r>
              <a:rPr lang="en-US" sz="3000" dirty="0">
                <a:solidFill>
                  <a:schemeClr val="accent1"/>
                </a:solidFill>
              </a:rPr>
              <a:t>user interface </a:t>
            </a:r>
            <a:r>
              <a:rPr lang="en-US" sz="3000" dirty="0"/>
              <a:t>is implemented on the </a:t>
            </a:r>
            <a:r>
              <a:rPr lang="en-US" sz="3000" dirty="0">
                <a:solidFill>
                  <a:schemeClr val="accent1"/>
                </a:solidFill>
              </a:rPr>
              <a:t>user’s own computer </a:t>
            </a:r>
            <a:r>
              <a:rPr lang="en-US" sz="3000" dirty="0"/>
              <a:t>or </a:t>
            </a:r>
            <a:r>
              <a:rPr lang="en-US" sz="3000" dirty="0">
                <a:solidFill>
                  <a:schemeClr val="accent1"/>
                </a:solidFill>
              </a:rPr>
              <a:t>mobile device</a:t>
            </a:r>
            <a:r>
              <a:rPr lang="en-US" sz="3000" dirty="0"/>
              <a:t>. </a:t>
            </a:r>
          </a:p>
          <a:p>
            <a:pPr lvl="1"/>
            <a:r>
              <a:rPr lang="en-US" sz="3000" dirty="0">
                <a:solidFill>
                  <a:schemeClr val="accent1"/>
                </a:solidFill>
              </a:rPr>
              <a:t>Functionality is distributed </a:t>
            </a:r>
            <a:r>
              <a:rPr lang="en-US" sz="3000" dirty="0"/>
              <a:t>between the client and one or more server computers. </a:t>
            </a:r>
          </a:p>
          <a:p>
            <a:endParaRPr lang="en-US" sz="3000" dirty="0"/>
          </a:p>
          <a:p>
            <a:endParaRPr lang="en-US" sz="3000" dirty="0"/>
          </a:p>
        </p:txBody>
      </p:sp>
      <p:sp>
        <p:nvSpPr>
          <p:cNvPr id="4" name="Slide Number Placeholder 3">
            <a:extLst>
              <a:ext uri="{FF2B5EF4-FFF2-40B4-BE49-F238E27FC236}">
                <a16:creationId xmlns:a16="http://schemas.microsoft.com/office/drawing/2014/main" id="{050634FD-4CE5-DE46-BB7D-BE0D99C868BE}"/>
              </a:ext>
            </a:extLst>
          </p:cNvPr>
          <p:cNvSpPr>
            <a:spLocks noGrp="1"/>
          </p:cNvSpPr>
          <p:nvPr>
            <p:ph type="sldNum" sz="quarter" idx="12"/>
          </p:nvPr>
        </p:nvSpPr>
        <p:spPr/>
        <p:txBody>
          <a:bodyPr/>
          <a:lstStyle/>
          <a:p>
            <a:pPr>
              <a:defRPr/>
            </a:pPr>
            <a:fld id="{E78C9E75-97FD-45D9-8ED3-955348887BB1}" type="slidenum">
              <a:rPr lang="zh-TW" altLang="en-US" smtClean="0"/>
              <a:pPr>
                <a:defRPr/>
              </a:pPr>
              <a:t>64</a:t>
            </a:fld>
            <a:endParaRPr lang="zh-TW" altLang="en-US"/>
          </a:p>
        </p:txBody>
      </p:sp>
      <p:sp>
        <p:nvSpPr>
          <p:cNvPr id="5" name="Footer Placeholder 4">
            <a:extLst>
              <a:ext uri="{FF2B5EF4-FFF2-40B4-BE49-F238E27FC236}">
                <a16:creationId xmlns:a16="http://schemas.microsoft.com/office/drawing/2014/main" id="{D2B308CF-5064-2A40-9FDB-75C217D9579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40786283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2CEA8-0108-F142-B382-7E5C427AD281}"/>
              </a:ext>
            </a:extLst>
          </p:cNvPr>
          <p:cNvSpPr>
            <a:spLocks noGrp="1"/>
          </p:cNvSpPr>
          <p:nvPr>
            <p:ph type="title"/>
          </p:nvPr>
        </p:nvSpPr>
        <p:spPr>
          <a:xfrm>
            <a:off x="2107767" y="116632"/>
            <a:ext cx="8229600" cy="854968"/>
          </a:xfrm>
        </p:spPr>
        <p:txBody>
          <a:bodyPr/>
          <a:lstStyle/>
          <a:p>
            <a:r>
              <a:rPr lang="en-US" dirty="0">
                <a:solidFill>
                  <a:schemeClr val="accent1"/>
                </a:solidFill>
              </a:rPr>
              <a:t>Client-server architecture</a:t>
            </a:r>
          </a:p>
        </p:txBody>
      </p:sp>
      <p:sp>
        <p:nvSpPr>
          <p:cNvPr id="4" name="Slide Number Placeholder 3">
            <a:extLst>
              <a:ext uri="{FF2B5EF4-FFF2-40B4-BE49-F238E27FC236}">
                <a16:creationId xmlns:a16="http://schemas.microsoft.com/office/drawing/2014/main" id="{1D8C281F-7605-3B40-AC10-EA75ABC35044}"/>
              </a:ext>
            </a:extLst>
          </p:cNvPr>
          <p:cNvSpPr>
            <a:spLocks noGrp="1"/>
          </p:cNvSpPr>
          <p:nvPr>
            <p:ph type="sldNum" sz="quarter" idx="12"/>
          </p:nvPr>
        </p:nvSpPr>
        <p:spPr/>
        <p:txBody>
          <a:bodyPr/>
          <a:lstStyle/>
          <a:p>
            <a:pPr>
              <a:defRPr/>
            </a:pPr>
            <a:fld id="{E78C9E75-97FD-45D9-8ED3-955348887BB1}" type="slidenum">
              <a:rPr lang="zh-TW" altLang="en-US" smtClean="0"/>
              <a:pPr>
                <a:defRPr/>
              </a:pPr>
              <a:t>65</a:t>
            </a:fld>
            <a:endParaRPr lang="zh-TW" altLang="en-US"/>
          </a:p>
        </p:txBody>
      </p:sp>
      <p:sp>
        <p:nvSpPr>
          <p:cNvPr id="6" name="Footer Placeholder 4">
            <a:extLst>
              <a:ext uri="{FF2B5EF4-FFF2-40B4-BE49-F238E27FC236}">
                <a16:creationId xmlns:a16="http://schemas.microsoft.com/office/drawing/2014/main" id="{1A7CAE9A-AE36-E547-AE0C-A0E39766629C}"/>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1C94AC5D-0ACF-C446-A174-C3B8B997D287}"/>
              </a:ext>
            </a:extLst>
          </p:cNvPr>
          <p:cNvSpPr>
            <a:spLocks noChangeArrowheads="1"/>
          </p:cNvSpPr>
          <p:nvPr/>
        </p:nvSpPr>
        <p:spPr bwMode="auto">
          <a:xfrm>
            <a:off x="2123880" y="1484785"/>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2AFE3E06-9463-C440-AFEC-E8D357B5DC94}"/>
              </a:ext>
            </a:extLst>
          </p:cNvPr>
          <p:cNvSpPr>
            <a:spLocks noChangeArrowheads="1"/>
          </p:cNvSpPr>
          <p:nvPr/>
        </p:nvSpPr>
        <p:spPr bwMode="auto">
          <a:xfrm>
            <a:off x="2123880" y="2846169"/>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28B3A7B6-37AB-E545-A46C-6908A809F28D}"/>
              </a:ext>
            </a:extLst>
          </p:cNvPr>
          <p:cNvSpPr>
            <a:spLocks noChangeArrowheads="1"/>
          </p:cNvSpPr>
          <p:nvPr/>
        </p:nvSpPr>
        <p:spPr bwMode="auto">
          <a:xfrm>
            <a:off x="2123880" y="4125627"/>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5FC2FDD5-EED8-B240-BF91-1E604684A4C8}"/>
              </a:ext>
            </a:extLst>
          </p:cNvPr>
          <p:cNvSpPr>
            <a:spLocks noChangeArrowheads="1"/>
          </p:cNvSpPr>
          <p:nvPr/>
        </p:nvSpPr>
        <p:spPr bwMode="auto">
          <a:xfrm>
            <a:off x="2123880" y="5418912"/>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sp>
        <p:nvSpPr>
          <p:cNvPr id="11" name="Rounded Rectangle 10">
            <a:extLst>
              <a:ext uri="{FF2B5EF4-FFF2-40B4-BE49-F238E27FC236}">
                <a16:creationId xmlns:a16="http://schemas.microsoft.com/office/drawing/2014/main" id="{21BD8C46-2E19-4745-90D8-795A60A4E6EA}"/>
              </a:ext>
            </a:extLst>
          </p:cNvPr>
          <p:cNvSpPr>
            <a:spLocks noChangeArrowheads="1"/>
          </p:cNvSpPr>
          <p:nvPr/>
        </p:nvSpPr>
        <p:spPr bwMode="auto">
          <a:xfrm>
            <a:off x="7680177" y="3148042"/>
            <a:ext cx="2585183" cy="1361078"/>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2" name="Rounded Rectangle 11">
            <a:extLst>
              <a:ext uri="{FF2B5EF4-FFF2-40B4-BE49-F238E27FC236}">
                <a16:creationId xmlns:a16="http://schemas.microsoft.com/office/drawing/2014/main" id="{F8B2A859-D8D3-7745-871F-71983DCCA2F7}"/>
              </a:ext>
            </a:extLst>
          </p:cNvPr>
          <p:cNvSpPr>
            <a:spLocks noChangeArrowheads="1"/>
          </p:cNvSpPr>
          <p:nvPr/>
        </p:nvSpPr>
        <p:spPr bwMode="auto">
          <a:xfrm>
            <a:off x="7910291" y="3267329"/>
            <a:ext cx="639688" cy="488598"/>
          </a:xfrm>
          <a:prstGeom prst="roundRect">
            <a:avLst>
              <a:gd name="adj" fmla="val 15241"/>
            </a:avLst>
          </a:prstGeom>
          <a:solidFill>
            <a:schemeClr val="accent5">
              <a:lumMod val="75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5" name="Rounded Rectangle 14">
            <a:extLst>
              <a:ext uri="{FF2B5EF4-FFF2-40B4-BE49-F238E27FC236}">
                <a16:creationId xmlns:a16="http://schemas.microsoft.com/office/drawing/2014/main" id="{6FEAA571-9AC3-5046-A8C7-58380E88767B}"/>
              </a:ext>
            </a:extLst>
          </p:cNvPr>
          <p:cNvSpPr>
            <a:spLocks noChangeArrowheads="1"/>
          </p:cNvSpPr>
          <p:nvPr/>
        </p:nvSpPr>
        <p:spPr bwMode="auto">
          <a:xfrm>
            <a:off x="8695333" y="3267329"/>
            <a:ext cx="639688" cy="488598"/>
          </a:xfrm>
          <a:prstGeom prst="roundRect">
            <a:avLst>
              <a:gd name="adj" fmla="val 15241"/>
            </a:avLst>
          </a:prstGeom>
          <a:solidFill>
            <a:schemeClr val="accent5">
              <a:lumMod val="75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6" name="Rounded Rectangle 15">
            <a:extLst>
              <a:ext uri="{FF2B5EF4-FFF2-40B4-BE49-F238E27FC236}">
                <a16:creationId xmlns:a16="http://schemas.microsoft.com/office/drawing/2014/main" id="{6794E077-50CD-DC46-A969-64ABA3E4B6C3}"/>
              </a:ext>
            </a:extLst>
          </p:cNvPr>
          <p:cNvSpPr>
            <a:spLocks noChangeArrowheads="1"/>
          </p:cNvSpPr>
          <p:nvPr/>
        </p:nvSpPr>
        <p:spPr bwMode="auto">
          <a:xfrm>
            <a:off x="9480376" y="3267329"/>
            <a:ext cx="639688" cy="488598"/>
          </a:xfrm>
          <a:prstGeom prst="roundRect">
            <a:avLst>
              <a:gd name="adj" fmla="val 15241"/>
            </a:avLst>
          </a:prstGeom>
          <a:solidFill>
            <a:schemeClr val="accent5">
              <a:lumMod val="75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8" name="Rounded Rectangle 17">
            <a:extLst>
              <a:ext uri="{FF2B5EF4-FFF2-40B4-BE49-F238E27FC236}">
                <a16:creationId xmlns:a16="http://schemas.microsoft.com/office/drawing/2014/main" id="{DEC6A3C5-E0F5-B34D-9678-FB6B738B2380}"/>
              </a:ext>
            </a:extLst>
          </p:cNvPr>
          <p:cNvSpPr>
            <a:spLocks noChangeArrowheads="1"/>
          </p:cNvSpPr>
          <p:nvPr/>
        </p:nvSpPr>
        <p:spPr bwMode="auto">
          <a:xfrm>
            <a:off x="7910291" y="3875214"/>
            <a:ext cx="639688" cy="488598"/>
          </a:xfrm>
          <a:prstGeom prst="roundRect">
            <a:avLst>
              <a:gd name="adj" fmla="val 15241"/>
            </a:avLst>
          </a:prstGeom>
          <a:solidFill>
            <a:schemeClr val="accent5">
              <a:lumMod val="75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9" name="Rounded Rectangle 18">
            <a:extLst>
              <a:ext uri="{FF2B5EF4-FFF2-40B4-BE49-F238E27FC236}">
                <a16:creationId xmlns:a16="http://schemas.microsoft.com/office/drawing/2014/main" id="{561C97F2-7CAC-4B48-A3EF-F210F8482583}"/>
              </a:ext>
            </a:extLst>
          </p:cNvPr>
          <p:cNvSpPr>
            <a:spLocks noChangeArrowheads="1"/>
          </p:cNvSpPr>
          <p:nvPr/>
        </p:nvSpPr>
        <p:spPr bwMode="auto">
          <a:xfrm>
            <a:off x="8695333" y="3875214"/>
            <a:ext cx="639688" cy="488598"/>
          </a:xfrm>
          <a:prstGeom prst="roundRect">
            <a:avLst>
              <a:gd name="adj" fmla="val 15241"/>
            </a:avLst>
          </a:prstGeom>
          <a:solidFill>
            <a:schemeClr val="accent5">
              <a:lumMod val="75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0" name="Rounded Rectangle 19">
            <a:extLst>
              <a:ext uri="{FF2B5EF4-FFF2-40B4-BE49-F238E27FC236}">
                <a16:creationId xmlns:a16="http://schemas.microsoft.com/office/drawing/2014/main" id="{9D472E46-1B25-504E-BD66-BD920031D9E2}"/>
              </a:ext>
            </a:extLst>
          </p:cNvPr>
          <p:cNvSpPr>
            <a:spLocks noChangeArrowheads="1"/>
          </p:cNvSpPr>
          <p:nvPr/>
        </p:nvSpPr>
        <p:spPr bwMode="auto">
          <a:xfrm>
            <a:off x="9480376" y="3875214"/>
            <a:ext cx="639688" cy="488598"/>
          </a:xfrm>
          <a:prstGeom prst="roundRect">
            <a:avLst>
              <a:gd name="adj" fmla="val 15241"/>
            </a:avLst>
          </a:prstGeom>
          <a:solidFill>
            <a:schemeClr val="accent5">
              <a:lumMod val="75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452876EA-E872-4444-9788-ACED2BD09CAE}"/>
              </a:ext>
            </a:extLst>
          </p:cNvPr>
          <p:cNvSpPr txBox="1"/>
          <p:nvPr/>
        </p:nvSpPr>
        <p:spPr>
          <a:xfrm>
            <a:off x="8332079" y="4690768"/>
            <a:ext cx="1281376" cy="523220"/>
          </a:xfrm>
          <a:prstGeom prst="rect">
            <a:avLst/>
          </a:prstGeom>
          <a:noFill/>
        </p:spPr>
        <p:txBody>
          <a:bodyPr wrap="none" rtlCol="0">
            <a:spAutoFit/>
          </a:bodyPr>
          <a:lstStyle/>
          <a:p>
            <a:pPr algn="ctr"/>
            <a:r>
              <a:rPr lang="en-US" sz="2800" b="1" dirty="0">
                <a:solidFill>
                  <a:srgbClr val="C00000"/>
                </a:solidFill>
                <a:latin typeface="Calibri" panose="020F0502020204030204" pitchFamily="34" charset="0"/>
                <a:cs typeface="Calibri" panose="020F0502020204030204" pitchFamily="34" charset="0"/>
              </a:rPr>
              <a:t>Servers</a:t>
            </a:r>
          </a:p>
        </p:txBody>
      </p:sp>
      <p:sp>
        <p:nvSpPr>
          <p:cNvPr id="22" name="TextBox 21">
            <a:extLst>
              <a:ext uri="{FF2B5EF4-FFF2-40B4-BE49-F238E27FC236}">
                <a16:creationId xmlns:a16="http://schemas.microsoft.com/office/drawing/2014/main" id="{64A77175-4C41-524B-AA40-9F3775BC8ECE}"/>
              </a:ext>
            </a:extLst>
          </p:cNvPr>
          <p:cNvSpPr txBox="1"/>
          <p:nvPr/>
        </p:nvSpPr>
        <p:spPr>
          <a:xfrm>
            <a:off x="5740860" y="5355214"/>
            <a:ext cx="1473480" cy="954107"/>
          </a:xfrm>
          <a:prstGeom prst="rect">
            <a:avLst/>
          </a:prstGeom>
          <a:noFill/>
        </p:spPr>
        <p:txBody>
          <a:bodyPr wrap="none" rtlCol="0">
            <a:spAutoFit/>
          </a:bodyPr>
          <a:lstStyle/>
          <a:p>
            <a:pPr algn="ctr"/>
            <a:r>
              <a:rPr lang="en-US" sz="2800" b="1" dirty="0">
                <a:solidFill>
                  <a:schemeClr val="accent1"/>
                </a:solidFill>
                <a:latin typeface="Calibri" panose="020F0502020204030204" pitchFamily="34" charset="0"/>
                <a:cs typeface="Calibri" panose="020F0502020204030204" pitchFamily="34" charset="0"/>
              </a:rPr>
              <a:t>Load </a:t>
            </a:r>
            <a:br>
              <a:rPr lang="en-US" sz="2800" b="1" dirty="0">
                <a:solidFill>
                  <a:schemeClr val="accent1"/>
                </a:solidFill>
                <a:latin typeface="Calibri" panose="020F0502020204030204" pitchFamily="34" charset="0"/>
                <a:cs typeface="Calibri" panose="020F0502020204030204" pitchFamily="34" charset="0"/>
              </a:rPr>
            </a:br>
            <a:r>
              <a:rPr lang="en-US" sz="2800" b="1" dirty="0">
                <a:solidFill>
                  <a:schemeClr val="accent1"/>
                </a:solidFill>
                <a:latin typeface="Calibri" panose="020F0502020204030204" pitchFamily="34" charset="0"/>
                <a:cs typeface="Calibri" panose="020F0502020204030204" pitchFamily="34" charset="0"/>
              </a:rPr>
              <a:t>balancer</a:t>
            </a:r>
          </a:p>
        </p:txBody>
      </p:sp>
      <p:sp>
        <p:nvSpPr>
          <p:cNvPr id="23" name="Rounded Rectangle 22">
            <a:extLst>
              <a:ext uri="{FF2B5EF4-FFF2-40B4-BE49-F238E27FC236}">
                <a16:creationId xmlns:a16="http://schemas.microsoft.com/office/drawing/2014/main" id="{E38ED639-4D86-C047-871F-F839E236F238}"/>
              </a:ext>
            </a:extLst>
          </p:cNvPr>
          <p:cNvSpPr>
            <a:spLocks noChangeArrowheads="1"/>
          </p:cNvSpPr>
          <p:nvPr/>
        </p:nvSpPr>
        <p:spPr bwMode="auto">
          <a:xfrm>
            <a:off x="6261576" y="2153685"/>
            <a:ext cx="432048" cy="3145207"/>
          </a:xfrm>
          <a:prstGeom prst="roundRect">
            <a:avLst>
              <a:gd name="adj" fmla="val 3899"/>
            </a:avLst>
          </a:prstGeom>
          <a:solidFill>
            <a:schemeClr val="accent5">
              <a:lumMod val="40000"/>
              <a:lumOff val="60000"/>
            </a:scheme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cxnSp>
        <p:nvCxnSpPr>
          <p:cNvPr id="24" name="Straight Arrow Connector 23">
            <a:extLst>
              <a:ext uri="{FF2B5EF4-FFF2-40B4-BE49-F238E27FC236}">
                <a16:creationId xmlns:a16="http://schemas.microsoft.com/office/drawing/2014/main" id="{94CEDF85-D300-6444-A1E0-6912709AEDFB}"/>
              </a:ext>
            </a:extLst>
          </p:cNvPr>
          <p:cNvCxnSpPr>
            <a:cxnSpLocks/>
            <a:stCxn id="7" idx="3"/>
          </p:cNvCxnSpPr>
          <p:nvPr/>
        </p:nvCxnSpPr>
        <p:spPr>
          <a:xfrm>
            <a:off x="3564040" y="1821978"/>
            <a:ext cx="2697536" cy="886943"/>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90323EC6-A51C-0B47-AE3E-725AD1B232D7}"/>
              </a:ext>
            </a:extLst>
          </p:cNvPr>
          <p:cNvCxnSpPr>
            <a:cxnSpLocks/>
            <a:stCxn id="8" idx="3"/>
          </p:cNvCxnSpPr>
          <p:nvPr/>
        </p:nvCxnSpPr>
        <p:spPr>
          <a:xfrm>
            <a:off x="3564041" y="3183362"/>
            <a:ext cx="2698443" cy="181559"/>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27A46F4-C68E-BD44-8C0B-096D9726B749}"/>
              </a:ext>
            </a:extLst>
          </p:cNvPr>
          <p:cNvCxnSpPr>
            <a:cxnSpLocks/>
            <a:stCxn id="9" idx="3"/>
          </p:cNvCxnSpPr>
          <p:nvPr/>
        </p:nvCxnSpPr>
        <p:spPr>
          <a:xfrm flipV="1">
            <a:off x="3564040" y="4057527"/>
            <a:ext cx="2697536" cy="405292"/>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C28D615-21F4-044B-86E3-55E959A78EAF}"/>
              </a:ext>
            </a:extLst>
          </p:cNvPr>
          <p:cNvCxnSpPr>
            <a:cxnSpLocks/>
          </p:cNvCxnSpPr>
          <p:nvPr/>
        </p:nvCxnSpPr>
        <p:spPr>
          <a:xfrm flipV="1">
            <a:off x="3547928" y="4732721"/>
            <a:ext cx="2713649" cy="897878"/>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C6EE31B-C67A-0741-973A-AB33E39193B1}"/>
              </a:ext>
            </a:extLst>
          </p:cNvPr>
          <p:cNvCxnSpPr>
            <a:cxnSpLocks/>
          </p:cNvCxnSpPr>
          <p:nvPr/>
        </p:nvCxnSpPr>
        <p:spPr>
          <a:xfrm>
            <a:off x="6693624" y="2895031"/>
            <a:ext cx="986552" cy="372298"/>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0BC2AF45-8625-A448-AFBC-44DF23C5FEA7}"/>
              </a:ext>
            </a:extLst>
          </p:cNvPr>
          <p:cNvCxnSpPr>
            <a:cxnSpLocks/>
          </p:cNvCxnSpPr>
          <p:nvPr/>
        </p:nvCxnSpPr>
        <p:spPr>
          <a:xfrm>
            <a:off x="6707926" y="3419729"/>
            <a:ext cx="972250" cy="100824"/>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FE897EC-0661-2A4A-9E42-02294FC8539E}"/>
              </a:ext>
            </a:extLst>
          </p:cNvPr>
          <p:cNvCxnSpPr>
            <a:cxnSpLocks/>
            <a:endCxn id="11" idx="1"/>
          </p:cNvCxnSpPr>
          <p:nvPr/>
        </p:nvCxnSpPr>
        <p:spPr>
          <a:xfrm flipV="1">
            <a:off x="6707926" y="3828581"/>
            <a:ext cx="972250" cy="180096"/>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9AA6546E-3207-594A-95BE-5D56882378DF}"/>
              </a:ext>
            </a:extLst>
          </p:cNvPr>
          <p:cNvCxnSpPr>
            <a:cxnSpLocks/>
          </p:cNvCxnSpPr>
          <p:nvPr/>
        </p:nvCxnSpPr>
        <p:spPr>
          <a:xfrm flipV="1">
            <a:off x="6693624" y="4234381"/>
            <a:ext cx="1008112" cy="352527"/>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0FEA5F32-7060-824B-AFB9-0BA4BE3D65C1}"/>
              </a:ext>
            </a:extLst>
          </p:cNvPr>
          <p:cNvCxnSpPr>
            <a:cxnSpLocks/>
          </p:cNvCxnSpPr>
          <p:nvPr/>
        </p:nvCxnSpPr>
        <p:spPr>
          <a:xfrm flipH="1" flipV="1">
            <a:off x="3486326" y="1964214"/>
            <a:ext cx="4193850" cy="1455517"/>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3B8C85C4-D177-BD40-B7B6-7F5A16B61C22}"/>
              </a:ext>
            </a:extLst>
          </p:cNvPr>
          <p:cNvCxnSpPr>
            <a:cxnSpLocks/>
          </p:cNvCxnSpPr>
          <p:nvPr/>
        </p:nvCxnSpPr>
        <p:spPr>
          <a:xfrm flipH="1" flipV="1">
            <a:off x="3513956" y="3343802"/>
            <a:ext cx="4154664" cy="274131"/>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F15A6DA9-BB46-6441-9627-DB894EE6D6F9}"/>
              </a:ext>
            </a:extLst>
          </p:cNvPr>
          <p:cNvCxnSpPr>
            <a:cxnSpLocks/>
          </p:cNvCxnSpPr>
          <p:nvPr/>
        </p:nvCxnSpPr>
        <p:spPr>
          <a:xfrm flipH="1">
            <a:off x="3486326" y="3994994"/>
            <a:ext cx="4193850" cy="652704"/>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CFE7FDC9-3229-9D45-8C8D-F18D977C3D77}"/>
              </a:ext>
            </a:extLst>
          </p:cNvPr>
          <p:cNvCxnSpPr>
            <a:cxnSpLocks/>
          </p:cNvCxnSpPr>
          <p:nvPr/>
        </p:nvCxnSpPr>
        <p:spPr>
          <a:xfrm flipH="1">
            <a:off x="3486326" y="4394597"/>
            <a:ext cx="4193850" cy="1451884"/>
          </a:xfrm>
          <a:prstGeom prst="straightConnector1">
            <a:avLst/>
          </a:prstGeom>
          <a:ln w="38100">
            <a:solidFill>
              <a:schemeClr val="accent2">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26541ACA-3F07-2645-8EB5-438483333759}"/>
              </a:ext>
            </a:extLst>
          </p:cNvPr>
          <p:cNvSpPr txBox="1"/>
          <p:nvPr/>
        </p:nvSpPr>
        <p:spPr>
          <a:xfrm>
            <a:off x="3702533" y="5673289"/>
            <a:ext cx="1343380" cy="461665"/>
          </a:xfrm>
          <a:prstGeom prst="rect">
            <a:avLst/>
          </a:prstGeom>
          <a:noFill/>
        </p:spPr>
        <p:txBody>
          <a:bodyPr wrap="none" rtlCol="0">
            <a:spAutoFit/>
          </a:bodyPr>
          <a:lstStyle/>
          <a:p>
            <a:pPr algn="ctr"/>
            <a:r>
              <a:rPr lang="en-US" sz="2400" dirty="0">
                <a:solidFill>
                  <a:schemeClr val="accent2">
                    <a:lumMod val="75000"/>
                  </a:schemeClr>
                </a:solidFill>
                <a:latin typeface="Calibri" panose="020F0502020204030204" pitchFamily="34" charset="0"/>
                <a:cs typeface="Calibri" panose="020F0502020204030204" pitchFamily="34" charset="0"/>
              </a:rPr>
              <a:t>response</a:t>
            </a:r>
          </a:p>
        </p:txBody>
      </p:sp>
      <p:sp>
        <p:nvSpPr>
          <p:cNvPr id="67" name="TextBox 66">
            <a:extLst>
              <a:ext uri="{FF2B5EF4-FFF2-40B4-BE49-F238E27FC236}">
                <a16:creationId xmlns:a16="http://schemas.microsoft.com/office/drawing/2014/main" id="{BBEFDDF4-3453-8646-ADAA-32C2DF227F6B}"/>
              </a:ext>
            </a:extLst>
          </p:cNvPr>
          <p:cNvSpPr txBox="1"/>
          <p:nvPr/>
        </p:nvSpPr>
        <p:spPr>
          <a:xfrm>
            <a:off x="3584629" y="4479504"/>
            <a:ext cx="1343380" cy="461665"/>
          </a:xfrm>
          <a:prstGeom prst="rect">
            <a:avLst/>
          </a:prstGeom>
          <a:noFill/>
        </p:spPr>
        <p:txBody>
          <a:bodyPr wrap="none" rtlCol="0">
            <a:spAutoFit/>
          </a:bodyPr>
          <a:lstStyle/>
          <a:p>
            <a:pPr algn="ctr"/>
            <a:r>
              <a:rPr lang="en-US" sz="2400" dirty="0">
                <a:solidFill>
                  <a:schemeClr val="accent2">
                    <a:lumMod val="75000"/>
                  </a:schemeClr>
                </a:solidFill>
                <a:latin typeface="Calibri" panose="020F0502020204030204" pitchFamily="34" charset="0"/>
                <a:cs typeface="Calibri" panose="020F0502020204030204" pitchFamily="34" charset="0"/>
              </a:rPr>
              <a:t>response</a:t>
            </a:r>
          </a:p>
        </p:txBody>
      </p:sp>
      <p:sp>
        <p:nvSpPr>
          <p:cNvPr id="68" name="TextBox 67">
            <a:extLst>
              <a:ext uri="{FF2B5EF4-FFF2-40B4-BE49-F238E27FC236}">
                <a16:creationId xmlns:a16="http://schemas.microsoft.com/office/drawing/2014/main" id="{AD023DF7-A824-D243-A41C-3DA3801101F2}"/>
              </a:ext>
            </a:extLst>
          </p:cNvPr>
          <p:cNvSpPr txBox="1"/>
          <p:nvPr/>
        </p:nvSpPr>
        <p:spPr>
          <a:xfrm>
            <a:off x="3528484" y="3287480"/>
            <a:ext cx="1343380" cy="461665"/>
          </a:xfrm>
          <a:prstGeom prst="rect">
            <a:avLst/>
          </a:prstGeom>
          <a:noFill/>
        </p:spPr>
        <p:txBody>
          <a:bodyPr wrap="none" rtlCol="0">
            <a:spAutoFit/>
          </a:bodyPr>
          <a:lstStyle/>
          <a:p>
            <a:pPr algn="ctr"/>
            <a:r>
              <a:rPr lang="en-US" sz="2400" dirty="0">
                <a:solidFill>
                  <a:schemeClr val="accent2">
                    <a:lumMod val="75000"/>
                  </a:schemeClr>
                </a:solidFill>
                <a:latin typeface="Calibri" panose="020F0502020204030204" pitchFamily="34" charset="0"/>
                <a:cs typeface="Calibri" panose="020F0502020204030204" pitchFamily="34" charset="0"/>
              </a:rPr>
              <a:t>response</a:t>
            </a:r>
          </a:p>
        </p:txBody>
      </p:sp>
      <p:sp>
        <p:nvSpPr>
          <p:cNvPr id="69" name="TextBox 68">
            <a:extLst>
              <a:ext uri="{FF2B5EF4-FFF2-40B4-BE49-F238E27FC236}">
                <a16:creationId xmlns:a16="http://schemas.microsoft.com/office/drawing/2014/main" id="{BC330C49-B093-4649-802D-4EA25B9D1E3A}"/>
              </a:ext>
            </a:extLst>
          </p:cNvPr>
          <p:cNvSpPr txBox="1"/>
          <p:nvPr/>
        </p:nvSpPr>
        <p:spPr>
          <a:xfrm>
            <a:off x="3431704" y="2247256"/>
            <a:ext cx="1343380" cy="461665"/>
          </a:xfrm>
          <a:prstGeom prst="rect">
            <a:avLst/>
          </a:prstGeom>
          <a:noFill/>
        </p:spPr>
        <p:txBody>
          <a:bodyPr wrap="none" rtlCol="0">
            <a:spAutoFit/>
          </a:bodyPr>
          <a:lstStyle/>
          <a:p>
            <a:pPr algn="ctr"/>
            <a:r>
              <a:rPr lang="en-US" sz="2400" dirty="0">
                <a:solidFill>
                  <a:schemeClr val="accent2">
                    <a:lumMod val="75000"/>
                  </a:schemeClr>
                </a:solidFill>
                <a:latin typeface="Calibri" panose="020F0502020204030204" pitchFamily="34" charset="0"/>
                <a:cs typeface="Calibri" panose="020F0502020204030204" pitchFamily="34" charset="0"/>
              </a:rPr>
              <a:t>response</a:t>
            </a:r>
          </a:p>
        </p:txBody>
      </p:sp>
      <p:sp>
        <p:nvSpPr>
          <p:cNvPr id="75" name="TextBox 74">
            <a:extLst>
              <a:ext uri="{FF2B5EF4-FFF2-40B4-BE49-F238E27FC236}">
                <a16:creationId xmlns:a16="http://schemas.microsoft.com/office/drawing/2014/main" id="{A43BF1DC-5240-5344-9DC4-D931D2CF31B3}"/>
              </a:ext>
            </a:extLst>
          </p:cNvPr>
          <p:cNvSpPr txBox="1"/>
          <p:nvPr/>
        </p:nvSpPr>
        <p:spPr>
          <a:xfrm>
            <a:off x="4655840" y="1772817"/>
            <a:ext cx="1138966" cy="461665"/>
          </a:xfrm>
          <a:prstGeom prst="rect">
            <a:avLst/>
          </a:prstGeom>
          <a:noFill/>
        </p:spPr>
        <p:txBody>
          <a:bodyPr wrap="none" rtlCol="0">
            <a:spAutoFit/>
          </a:bodyPr>
          <a:lstStyle/>
          <a:p>
            <a:pPr algn="ctr"/>
            <a:r>
              <a:rPr lang="en-US" sz="2400" dirty="0">
                <a:solidFill>
                  <a:schemeClr val="accent1"/>
                </a:solidFill>
                <a:latin typeface="Calibri" panose="020F0502020204030204" pitchFamily="34" charset="0"/>
                <a:cs typeface="Calibri" panose="020F0502020204030204" pitchFamily="34" charset="0"/>
              </a:rPr>
              <a:t>request</a:t>
            </a:r>
          </a:p>
        </p:txBody>
      </p:sp>
      <p:sp>
        <p:nvSpPr>
          <p:cNvPr id="76" name="TextBox 75">
            <a:extLst>
              <a:ext uri="{FF2B5EF4-FFF2-40B4-BE49-F238E27FC236}">
                <a16:creationId xmlns:a16="http://schemas.microsoft.com/office/drawing/2014/main" id="{7779D6E4-F2E1-CA48-B7D4-52C37490742F}"/>
              </a:ext>
            </a:extLst>
          </p:cNvPr>
          <p:cNvSpPr txBox="1"/>
          <p:nvPr/>
        </p:nvSpPr>
        <p:spPr>
          <a:xfrm>
            <a:off x="4853648" y="2819673"/>
            <a:ext cx="1138966" cy="461665"/>
          </a:xfrm>
          <a:prstGeom prst="rect">
            <a:avLst/>
          </a:prstGeom>
          <a:noFill/>
        </p:spPr>
        <p:txBody>
          <a:bodyPr wrap="none" rtlCol="0">
            <a:spAutoFit/>
          </a:bodyPr>
          <a:lstStyle/>
          <a:p>
            <a:pPr algn="ctr"/>
            <a:r>
              <a:rPr lang="en-US" sz="2400" dirty="0">
                <a:solidFill>
                  <a:schemeClr val="accent1"/>
                </a:solidFill>
                <a:latin typeface="Calibri" panose="020F0502020204030204" pitchFamily="34" charset="0"/>
                <a:cs typeface="Calibri" panose="020F0502020204030204" pitchFamily="34" charset="0"/>
              </a:rPr>
              <a:t>request</a:t>
            </a:r>
          </a:p>
        </p:txBody>
      </p:sp>
      <p:sp>
        <p:nvSpPr>
          <p:cNvPr id="77" name="TextBox 76">
            <a:extLst>
              <a:ext uri="{FF2B5EF4-FFF2-40B4-BE49-F238E27FC236}">
                <a16:creationId xmlns:a16="http://schemas.microsoft.com/office/drawing/2014/main" id="{EB425265-D744-EF40-8C7D-86F3A640886D}"/>
              </a:ext>
            </a:extLst>
          </p:cNvPr>
          <p:cNvSpPr txBox="1"/>
          <p:nvPr/>
        </p:nvSpPr>
        <p:spPr>
          <a:xfrm>
            <a:off x="4814538" y="3747629"/>
            <a:ext cx="1138966" cy="461665"/>
          </a:xfrm>
          <a:prstGeom prst="rect">
            <a:avLst/>
          </a:prstGeom>
          <a:noFill/>
        </p:spPr>
        <p:txBody>
          <a:bodyPr wrap="none" rtlCol="0">
            <a:spAutoFit/>
          </a:bodyPr>
          <a:lstStyle/>
          <a:p>
            <a:pPr algn="ctr"/>
            <a:r>
              <a:rPr lang="en-US" sz="2400" dirty="0">
                <a:solidFill>
                  <a:schemeClr val="accent1"/>
                </a:solidFill>
                <a:latin typeface="Calibri" panose="020F0502020204030204" pitchFamily="34" charset="0"/>
                <a:cs typeface="Calibri" panose="020F0502020204030204" pitchFamily="34" charset="0"/>
              </a:rPr>
              <a:t>request</a:t>
            </a:r>
          </a:p>
        </p:txBody>
      </p:sp>
      <p:sp>
        <p:nvSpPr>
          <p:cNvPr id="78" name="TextBox 77">
            <a:extLst>
              <a:ext uri="{FF2B5EF4-FFF2-40B4-BE49-F238E27FC236}">
                <a16:creationId xmlns:a16="http://schemas.microsoft.com/office/drawing/2014/main" id="{926B3963-8090-BD48-B4A0-A2A5685C33D9}"/>
              </a:ext>
            </a:extLst>
          </p:cNvPr>
          <p:cNvSpPr txBox="1"/>
          <p:nvPr/>
        </p:nvSpPr>
        <p:spPr>
          <a:xfrm>
            <a:off x="4957034" y="4479504"/>
            <a:ext cx="1138966" cy="461665"/>
          </a:xfrm>
          <a:prstGeom prst="rect">
            <a:avLst/>
          </a:prstGeom>
          <a:noFill/>
        </p:spPr>
        <p:txBody>
          <a:bodyPr wrap="none" rtlCol="0">
            <a:spAutoFit/>
          </a:bodyPr>
          <a:lstStyle/>
          <a:p>
            <a:pPr algn="ctr"/>
            <a:r>
              <a:rPr lang="en-US" sz="2400" dirty="0">
                <a:solidFill>
                  <a:schemeClr val="accent1"/>
                </a:solidFill>
                <a:latin typeface="Calibri" panose="020F0502020204030204" pitchFamily="34" charset="0"/>
                <a:cs typeface="Calibri" panose="020F0502020204030204" pitchFamily="34" charset="0"/>
              </a:rPr>
              <a:t>request</a:t>
            </a:r>
          </a:p>
        </p:txBody>
      </p:sp>
    </p:spTree>
    <p:extLst>
      <p:ext uri="{BB962C8B-B14F-4D97-AF65-F5344CB8AC3E}">
        <p14:creationId xmlns:p14="http://schemas.microsoft.com/office/powerpoint/2010/main" val="3607963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F8BAE-1D9A-B14E-8E75-DD11794FE0D6}"/>
              </a:ext>
            </a:extLst>
          </p:cNvPr>
          <p:cNvSpPr>
            <a:spLocks noGrp="1"/>
          </p:cNvSpPr>
          <p:nvPr>
            <p:ph type="title"/>
          </p:nvPr>
        </p:nvSpPr>
        <p:spPr>
          <a:xfrm>
            <a:off x="1524001" y="116632"/>
            <a:ext cx="9109074" cy="1334532"/>
          </a:xfrm>
        </p:spPr>
        <p:txBody>
          <a:bodyPr>
            <a:normAutofit fontScale="90000"/>
          </a:bodyPr>
          <a:lstStyle/>
          <a:p>
            <a:r>
              <a:rPr lang="en-US" dirty="0">
                <a:solidFill>
                  <a:schemeClr val="accent1"/>
                </a:solidFill>
              </a:rPr>
              <a:t>The Model-View-Controller (MVC) pattern</a:t>
            </a:r>
          </a:p>
        </p:txBody>
      </p:sp>
      <p:sp>
        <p:nvSpPr>
          <p:cNvPr id="4" name="Slide Number Placeholder 3">
            <a:extLst>
              <a:ext uri="{FF2B5EF4-FFF2-40B4-BE49-F238E27FC236}">
                <a16:creationId xmlns:a16="http://schemas.microsoft.com/office/drawing/2014/main" id="{B05EAEC2-4001-AC4D-9A29-EB5941E8370D}"/>
              </a:ext>
            </a:extLst>
          </p:cNvPr>
          <p:cNvSpPr>
            <a:spLocks noGrp="1"/>
          </p:cNvSpPr>
          <p:nvPr>
            <p:ph type="sldNum" sz="quarter" idx="12"/>
          </p:nvPr>
        </p:nvSpPr>
        <p:spPr/>
        <p:txBody>
          <a:bodyPr/>
          <a:lstStyle/>
          <a:p>
            <a:pPr>
              <a:defRPr/>
            </a:pPr>
            <a:fld id="{E78C9E75-97FD-45D9-8ED3-955348887BB1}" type="slidenum">
              <a:rPr lang="zh-TW" altLang="en-US" smtClean="0"/>
              <a:pPr>
                <a:defRPr/>
              </a:pPr>
              <a:t>66</a:t>
            </a:fld>
            <a:endParaRPr lang="zh-TW" altLang="en-US"/>
          </a:p>
        </p:txBody>
      </p:sp>
      <p:sp>
        <p:nvSpPr>
          <p:cNvPr id="6" name="Footer Placeholder 4">
            <a:extLst>
              <a:ext uri="{FF2B5EF4-FFF2-40B4-BE49-F238E27FC236}">
                <a16:creationId xmlns:a16="http://schemas.microsoft.com/office/drawing/2014/main" id="{1163838C-12E9-AB4E-9D6A-131827029EB0}"/>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D9F09755-555F-B94C-9D18-CF2756F4FFC5}"/>
              </a:ext>
            </a:extLst>
          </p:cNvPr>
          <p:cNvSpPr>
            <a:spLocks noChangeArrowheads="1"/>
          </p:cNvSpPr>
          <p:nvPr/>
        </p:nvSpPr>
        <p:spPr bwMode="auto">
          <a:xfrm>
            <a:off x="3359696" y="1766301"/>
            <a:ext cx="5040560" cy="2592288"/>
          </a:xfrm>
          <a:prstGeom prst="roundRect">
            <a:avLst>
              <a:gd name="adj" fmla="val 4566"/>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999287F7-EF53-B148-9EBC-41D4D5D61A43}"/>
              </a:ext>
            </a:extLst>
          </p:cNvPr>
          <p:cNvSpPr>
            <a:spLocks noChangeArrowheads="1"/>
          </p:cNvSpPr>
          <p:nvPr/>
        </p:nvSpPr>
        <p:spPr bwMode="auto">
          <a:xfrm>
            <a:off x="4636064" y="5000934"/>
            <a:ext cx="2540056" cy="1308386"/>
          </a:xfrm>
          <a:prstGeom prst="roundRect">
            <a:avLst>
              <a:gd name="adj" fmla="val 8671"/>
            </a:avLst>
          </a:prstGeom>
          <a:solidFill>
            <a:srgbClr val="76D6FF">
              <a:alpha val="50196"/>
            </a:srgbClr>
          </a:solidFill>
          <a:ln w="28575">
            <a:solidFill>
              <a:schemeClr val="accent1">
                <a:lumMod val="75000"/>
              </a:schemeClr>
            </a:solidFill>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12" name="Oval 11">
            <a:extLst>
              <a:ext uri="{FF2B5EF4-FFF2-40B4-BE49-F238E27FC236}">
                <a16:creationId xmlns:a16="http://schemas.microsoft.com/office/drawing/2014/main" id="{78D85C33-F4B8-824B-BC7D-547972533994}"/>
              </a:ext>
            </a:extLst>
          </p:cNvPr>
          <p:cNvSpPr/>
          <p:nvPr/>
        </p:nvSpPr>
        <p:spPr>
          <a:xfrm>
            <a:off x="4802465" y="5242662"/>
            <a:ext cx="2157632" cy="82493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a:solidFill>
                  <a:srgbClr val="C00000"/>
                </a:solidFill>
              </a:rPr>
              <a:t>Model</a:t>
            </a:r>
          </a:p>
        </p:txBody>
      </p:sp>
      <p:sp>
        <p:nvSpPr>
          <p:cNvPr id="13" name="Oval 12">
            <a:extLst>
              <a:ext uri="{FF2B5EF4-FFF2-40B4-BE49-F238E27FC236}">
                <a16:creationId xmlns:a16="http://schemas.microsoft.com/office/drawing/2014/main" id="{A41D41B0-47D5-D14E-A844-065239755BD5}"/>
              </a:ext>
            </a:extLst>
          </p:cNvPr>
          <p:cNvSpPr/>
          <p:nvPr/>
        </p:nvSpPr>
        <p:spPr>
          <a:xfrm>
            <a:off x="6365259" y="3216815"/>
            <a:ext cx="1489993" cy="82493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a:solidFill>
                  <a:srgbClr val="C00000"/>
                </a:solidFill>
              </a:rPr>
              <a:t>View</a:t>
            </a:r>
          </a:p>
        </p:txBody>
      </p:sp>
      <p:sp>
        <p:nvSpPr>
          <p:cNvPr id="14" name="Oval 13">
            <a:extLst>
              <a:ext uri="{FF2B5EF4-FFF2-40B4-BE49-F238E27FC236}">
                <a16:creationId xmlns:a16="http://schemas.microsoft.com/office/drawing/2014/main" id="{C33170B4-9AA8-5241-81FA-5AFD954D5025}"/>
              </a:ext>
            </a:extLst>
          </p:cNvPr>
          <p:cNvSpPr/>
          <p:nvPr/>
        </p:nvSpPr>
        <p:spPr>
          <a:xfrm>
            <a:off x="3774729" y="3216815"/>
            <a:ext cx="1722671" cy="82493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dirty="0">
                <a:solidFill>
                  <a:srgbClr val="C00000"/>
                </a:solidFill>
              </a:rPr>
              <a:t>Controller</a:t>
            </a:r>
          </a:p>
        </p:txBody>
      </p:sp>
      <p:sp>
        <p:nvSpPr>
          <p:cNvPr id="16" name="Rounded Rectangle 15">
            <a:extLst>
              <a:ext uri="{FF2B5EF4-FFF2-40B4-BE49-F238E27FC236}">
                <a16:creationId xmlns:a16="http://schemas.microsoft.com/office/drawing/2014/main" id="{A2B46FD0-F9FB-504F-9AFE-1929C4BE406F}"/>
              </a:ext>
            </a:extLst>
          </p:cNvPr>
          <p:cNvSpPr>
            <a:spLocks noChangeArrowheads="1"/>
          </p:cNvSpPr>
          <p:nvPr/>
        </p:nvSpPr>
        <p:spPr bwMode="auto">
          <a:xfrm>
            <a:off x="4997106" y="2098236"/>
            <a:ext cx="1368152" cy="615548"/>
          </a:xfrm>
          <a:prstGeom prst="roundRect">
            <a:avLst>
              <a:gd name="adj" fmla="val 50000"/>
            </a:avLst>
          </a:prstGeom>
          <a:solidFill>
            <a:schemeClr val="accent2">
              <a:lumMod val="40000"/>
              <a:lumOff val="60000"/>
              <a:alpha val="50196"/>
            </a:schemeClr>
          </a:solidFill>
          <a:ln w="28575">
            <a:solidFill>
              <a:schemeClr val="accent2">
                <a:lumMod val="50000"/>
              </a:schemeClr>
            </a:solidFill>
            <a:round/>
            <a:headEnd/>
            <a:tailEnd/>
          </a:ln>
          <a:effectLst/>
        </p:spPr>
        <p:txBody>
          <a:bodyPr wrap="none" lIns="0" tIns="0" rIns="0" bIns="0" anchor="ctr"/>
          <a:lstStyle/>
          <a:p>
            <a:pPr algn="ctr">
              <a:defRPr/>
            </a:pPr>
            <a:r>
              <a:rPr lang="en-US" sz="2400" dirty="0">
                <a:latin typeface="Calibri" panose="020F0502020204030204" pitchFamily="34" charset="0"/>
                <a:cs typeface="Calibri" panose="020F0502020204030204" pitchFamily="34" charset="0"/>
              </a:rPr>
              <a:t>Browser</a:t>
            </a:r>
          </a:p>
        </p:txBody>
      </p:sp>
      <p:sp>
        <p:nvSpPr>
          <p:cNvPr id="17" name="TextBox 16">
            <a:extLst>
              <a:ext uri="{FF2B5EF4-FFF2-40B4-BE49-F238E27FC236}">
                <a16:creationId xmlns:a16="http://schemas.microsoft.com/office/drawing/2014/main" id="{AA5EDC9C-15B8-064A-AF17-A84AFBDC638E}"/>
              </a:ext>
            </a:extLst>
          </p:cNvPr>
          <p:cNvSpPr txBox="1"/>
          <p:nvPr/>
        </p:nvSpPr>
        <p:spPr>
          <a:xfrm>
            <a:off x="1845117" y="2522461"/>
            <a:ext cx="1055097"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CLIENT</a:t>
            </a:r>
          </a:p>
        </p:txBody>
      </p:sp>
      <p:sp>
        <p:nvSpPr>
          <p:cNvPr id="18" name="TextBox 17">
            <a:extLst>
              <a:ext uri="{FF2B5EF4-FFF2-40B4-BE49-F238E27FC236}">
                <a16:creationId xmlns:a16="http://schemas.microsoft.com/office/drawing/2014/main" id="{9A6434E1-6E51-D44C-A15D-1999C465FB65}"/>
              </a:ext>
            </a:extLst>
          </p:cNvPr>
          <p:cNvSpPr txBox="1"/>
          <p:nvPr/>
        </p:nvSpPr>
        <p:spPr>
          <a:xfrm>
            <a:off x="1845117" y="5666593"/>
            <a:ext cx="1157113"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SERVER</a:t>
            </a:r>
          </a:p>
        </p:txBody>
      </p:sp>
      <p:cxnSp>
        <p:nvCxnSpPr>
          <p:cNvPr id="19" name="Straight Arrow Connector 18">
            <a:extLst>
              <a:ext uri="{FF2B5EF4-FFF2-40B4-BE49-F238E27FC236}">
                <a16:creationId xmlns:a16="http://schemas.microsoft.com/office/drawing/2014/main" id="{DC8C77B9-9A4E-6B44-8578-91B4855A8D4C}"/>
              </a:ext>
            </a:extLst>
          </p:cNvPr>
          <p:cNvCxnSpPr>
            <a:cxnSpLocks/>
            <a:endCxn id="14" idx="0"/>
          </p:cNvCxnSpPr>
          <p:nvPr/>
        </p:nvCxnSpPr>
        <p:spPr>
          <a:xfrm flipH="1">
            <a:off x="4636064" y="2713785"/>
            <a:ext cx="584748" cy="503031"/>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033BDD3-3B58-F547-B293-D9C5A5A46D67}"/>
              </a:ext>
            </a:extLst>
          </p:cNvPr>
          <p:cNvCxnSpPr>
            <a:cxnSpLocks/>
            <a:stCxn id="14" idx="4"/>
            <a:endCxn id="12" idx="1"/>
          </p:cNvCxnSpPr>
          <p:nvPr/>
        </p:nvCxnSpPr>
        <p:spPr>
          <a:xfrm>
            <a:off x="4636065" y="4041746"/>
            <a:ext cx="482379" cy="1321725"/>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993B995-E276-1B43-9539-27077B4C8BA2}"/>
              </a:ext>
            </a:extLst>
          </p:cNvPr>
          <p:cNvCxnSpPr>
            <a:cxnSpLocks/>
          </p:cNvCxnSpPr>
          <p:nvPr/>
        </p:nvCxnSpPr>
        <p:spPr>
          <a:xfrm flipV="1">
            <a:off x="6358735" y="3995843"/>
            <a:ext cx="518452" cy="1266865"/>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25D00FD-64AD-3C45-B541-4C196111D3D8}"/>
              </a:ext>
            </a:extLst>
          </p:cNvPr>
          <p:cNvCxnSpPr>
            <a:cxnSpLocks/>
            <a:stCxn id="13" idx="4"/>
            <a:endCxn id="12" idx="7"/>
          </p:cNvCxnSpPr>
          <p:nvPr/>
        </p:nvCxnSpPr>
        <p:spPr>
          <a:xfrm flipH="1">
            <a:off x="6644119" y="4041746"/>
            <a:ext cx="466136" cy="1321725"/>
          </a:xfrm>
          <a:prstGeom prst="straightConnector1">
            <a:avLst/>
          </a:prstGeom>
          <a:ln w="38100">
            <a:solidFill>
              <a:schemeClr val="accent1">
                <a:lumMod val="75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479B965-2C80-FD4C-8CD6-64EB4903F362}"/>
              </a:ext>
            </a:extLst>
          </p:cNvPr>
          <p:cNvCxnSpPr>
            <a:cxnSpLocks/>
            <a:stCxn id="13" idx="0"/>
            <a:endCxn id="16" idx="3"/>
          </p:cNvCxnSpPr>
          <p:nvPr/>
        </p:nvCxnSpPr>
        <p:spPr>
          <a:xfrm flipH="1" flipV="1">
            <a:off x="6365259" y="2406011"/>
            <a:ext cx="744997" cy="810805"/>
          </a:xfrm>
          <a:prstGeom prst="straightConnector1">
            <a:avLst/>
          </a:prstGeom>
          <a:ln w="38100">
            <a:solidFill>
              <a:schemeClr val="accent2">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CC6D472-7612-F94F-9DA4-7C4326588ED6}"/>
              </a:ext>
            </a:extLst>
          </p:cNvPr>
          <p:cNvCxnSpPr>
            <a:cxnSpLocks/>
            <a:endCxn id="14" idx="6"/>
          </p:cNvCxnSpPr>
          <p:nvPr/>
        </p:nvCxnSpPr>
        <p:spPr>
          <a:xfrm flipH="1">
            <a:off x="5497399" y="3617902"/>
            <a:ext cx="867860" cy="11379"/>
          </a:xfrm>
          <a:prstGeom prst="straightConnector1">
            <a:avLst/>
          </a:prstGeom>
          <a:ln w="38100">
            <a:solidFill>
              <a:schemeClr val="accent2">
                <a:lumMod val="50000"/>
              </a:schemeClr>
            </a:solidFill>
            <a:headEnd type="none"/>
            <a:tailEnd type="stealth"/>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80171325-0194-7C47-B001-2B88985AB777}"/>
              </a:ext>
            </a:extLst>
          </p:cNvPr>
          <p:cNvSpPr txBox="1"/>
          <p:nvPr/>
        </p:nvSpPr>
        <p:spPr>
          <a:xfrm>
            <a:off x="3534545" y="2659116"/>
            <a:ext cx="1467328" cy="400110"/>
          </a:xfrm>
          <a:prstGeom prst="rect">
            <a:avLst/>
          </a:prstGeom>
          <a:noFill/>
        </p:spPr>
        <p:txBody>
          <a:bodyPr wrap="square" rtlCol="0">
            <a:spAutoFit/>
          </a:bodyPr>
          <a:lstStyle/>
          <a:p>
            <a:pPr algn="ctr"/>
            <a:r>
              <a:rPr lang="en-US" sz="2000" dirty="0">
                <a:solidFill>
                  <a:schemeClr val="accent1"/>
                </a:solidFill>
                <a:latin typeface="Calibri" panose="020F0502020204030204" pitchFamily="34" charset="0"/>
                <a:cs typeface="Calibri" panose="020F0502020204030204" pitchFamily="34" charset="0"/>
              </a:rPr>
              <a:t>User inputs</a:t>
            </a:r>
          </a:p>
        </p:txBody>
      </p:sp>
      <p:sp>
        <p:nvSpPr>
          <p:cNvPr id="45" name="TextBox 44">
            <a:extLst>
              <a:ext uri="{FF2B5EF4-FFF2-40B4-BE49-F238E27FC236}">
                <a16:creationId xmlns:a16="http://schemas.microsoft.com/office/drawing/2014/main" id="{B46EB447-E4CE-B34B-87F8-A91048CFEB57}"/>
              </a:ext>
            </a:extLst>
          </p:cNvPr>
          <p:cNvSpPr txBox="1"/>
          <p:nvPr/>
        </p:nvSpPr>
        <p:spPr>
          <a:xfrm>
            <a:off x="5194403" y="2878624"/>
            <a:ext cx="1467328" cy="707886"/>
          </a:xfrm>
          <a:prstGeom prst="rect">
            <a:avLst/>
          </a:prstGeom>
          <a:noFill/>
        </p:spPr>
        <p:txBody>
          <a:bodyPr wrap="square" rtlCol="0">
            <a:spAutoFit/>
          </a:bodyPr>
          <a:lstStyle/>
          <a:p>
            <a:pPr algn="ctr"/>
            <a:r>
              <a:rPr lang="en-US" sz="2000" dirty="0">
                <a:solidFill>
                  <a:schemeClr val="accent1"/>
                </a:solidFill>
                <a:latin typeface="Calibri" panose="020F0502020204030204" pitchFamily="34" charset="0"/>
                <a:cs typeface="Calibri" panose="020F0502020204030204" pitchFamily="34" charset="0"/>
              </a:rPr>
              <a:t>User changes</a:t>
            </a:r>
          </a:p>
        </p:txBody>
      </p:sp>
      <p:sp>
        <p:nvSpPr>
          <p:cNvPr id="47" name="TextBox 46">
            <a:extLst>
              <a:ext uri="{FF2B5EF4-FFF2-40B4-BE49-F238E27FC236}">
                <a16:creationId xmlns:a16="http://schemas.microsoft.com/office/drawing/2014/main" id="{DB81B5E6-5533-8D46-A601-40F176009E9D}"/>
              </a:ext>
            </a:extLst>
          </p:cNvPr>
          <p:cNvSpPr txBox="1"/>
          <p:nvPr/>
        </p:nvSpPr>
        <p:spPr>
          <a:xfrm>
            <a:off x="6578606" y="2565189"/>
            <a:ext cx="2034998" cy="400110"/>
          </a:xfrm>
          <a:prstGeom prst="rect">
            <a:avLst/>
          </a:prstGeom>
          <a:noFill/>
        </p:spPr>
        <p:txBody>
          <a:bodyPr wrap="square" rtlCol="0">
            <a:spAutoFit/>
          </a:bodyPr>
          <a:lstStyle/>
          <a:p>
            <a:pPr algn="ctr"/>
            <a:r>
              <a:rPr lang="en-US" sz="2000" dirty="0">
                <a:solidFill>
                  <a:schemeClr val="accent1"/>
                </a:solidFill>
                <a:latin typeface="Calibri" panose="020F0502020204030204" pitchFamily="34" charset="0"/>
                <a:cs typeface="Calibri" panose="020F0502020204030204" pitchFamily="34" charset="0"/>
              </a:rPr>
              <a:t>Page to display</a:t>
            </a:r>
          </a:p>
        </p:txBody>
      </p:sp>
      <p:sp>
        <p:nvSpPr>
          <p:cNvPr id="48" name="TextBox 47">
            <a:extLst>
              <a:ext uri="{FF2B5EF4-FFF2-40B4-BE49-F238E27FC236}">
                <a16:creationId xmlns:a16="http://schemas.microsoft.com/office/drawing/2014/main" id="{9CD15C58-2B7F-064B-AB30-D4DF45FE70CE}"/>
              </a:ext>
            </a:extLst>
          </p:cNvPr>
          <p:cNvSpPr txBox="1"/>
          <p:nvPr/>
        </p:nvSpPr>
        <p:spPr>
          <a:xfrm>
            <a:off x="5087888" y="4306561"/>
            <a:ext cx="1467328" cy="707886"/>
          </a:xfrm>
          <a:prstGeom prst="rect">
            <a:avLst/>
          </a:prstGeom>
          <a:noFill/>
        </p:spPr>
        <p:txBody>
          <a:bodyPr wrap="square" rtlCol="0">
            <a:spAutoFit/>
          </a:bodyPr>
          <a:lstStyle/>
          <a:p>
            <a:pPr algn="ctr"/>
            <a:r>
              <a:rPr lang="en-US" sz="2000" dirty="0">
                <a:solidFill>
                  <a:schemeClr val="accent1"/>
                </a:solidFill>
                <a:latin typeface="Calibri" panose="020F0502020204030204" pitchFamily="34" charset="0"/>
                <a:cs typeface="Calibri" panose="020F0502020204030204" pitchFamily="34" charset="0"/>
              </a:rPr>
              <a:t>Change notification</a:t>
            </a:r>
          </a:p>
        </p:txBody>
      </p:sp>
      <p:sp>
        <p:nvSpPr>
          <p:cNvPr id="49" name="TextBox 48">
            <a:extLst>
              <a:ext uri="{FF2B5EF4-FFF2-40B4-BE49-F238E27FC236}">
                <a16:creationId xmlns:a16="http://schemas.microsoft.com/office/drawing/2014/main" id="{9FF83529-6ADA-BD4B-BDB6-D5650AADC1BF}"/>
              </a:ext>
            </a:extLst>
          </p:cNvPr>
          <p:cNvSpPr txBox="1"/>
          <p:nvPr/>
        </p:nvSpPr>
        <p:spPr>
          <a:xfrm>
            <a:off x="3079561" y="4370783"/>
            <a:ext cx="1623015" cy="707886"/>
          </a:xfrm>
          <a:prstGeom prst="rect">
            <a:avLst/>
          </a:prstGeom>
          <a:noFill/>
        </p:spPr>
        <p:txBody>
          <a:bodyPr wrap="square" rtlCol="0">
            <a:spAutoFit/>
          </a:bodyPr>
          <a:lstStyle/>
          <a:p>
            <a:pPr algn="ctr"/>
            <a:r>
              <a:rPr lang="en-US" sz="2000" dirty="0">
                <a:solidFill>
                  <a:schemeClr val="accent1"/>
                </a:solidFill>
                <a:latin typeface="Calibri" panose="020F0502020204030204" pitchFamily="34" charset="0"/>
                <a:cs typeface="Calibri" panose="020F0502020204030204" pitchFamily="34" charset="0"/>
              </a:rPr>
              <a:t>View update request</a:t>
            </a:r>
          </a:p>
        </p:txBody>
      </p:sp>
      <p:sp>
        <p:nvSpPr>
          <p:cNvPr id="50" name="TextBox 49">
            <a:extLst>
              <a:ext uri="{FF2B5EF4-FFF2-40B4-BE49-F238E27FC236}">
                <a16:creationId xmlns:a16="http://schemas.microsoft.com/office/drawing/2014/main" id="{B31BD5AC-4DE8-E643-8564-67EE5ACA55A2}"/>
              </a:ext>
            </a:extLst>
          </p:cNvPr>
          <p:cNvSpPr txBox="1"/>
          <p:nvPr/>
        </p:nvSpPr>
        <p:spPr>
          <a:xfrm>
            <a:off x="6661731" y="4390880"/>
            <a:ext cx="2082040" cy="707886"/>
          </a:xfrm>
          <a:prstGeom prst="rect">
            <a:avLst/>
          </a:prstGeom>
          <a:noFill/>
        </p:spPr>
        <p:txBody>
          <a:bodyPr wrap="square" rtlCol="0">
            <a:spAutoFit/>
          </a:bodyPr>
          <a:lstStyle/>
          <a:p>
            <a:pPr algn="ctr"/>
            <a:r>
              <a:rPr lang="en-US" sz="2000" dirty="0">
                <a:solidFill>
                  <a:schemeClr val="accent1"/>
                </a:solidFill>
                <a:latin typeface="Calibri" panose="020F0502020204030204" pitchFamily="34" charset="0"/>
                <a:cs typeface="Calibri" panose="020F0502020204030204" pitchFamily="34" charset="0"/>
              </a:rPr>
              <a:t>View refresh request</a:t>
            </a:r>
          </a:p>
        </p:txBody>
      </p:sp>
    </p:spTree>
    <p:extLst>
      <p:ext uri="{BB962C8B-B14F-4D97-AF65-F5344CB8AC3E}">
        <p14:creationId xmlns:p14="http://schemas.microsoft.com/office/powerpoint/2010/main" val="21285226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38953"/>
            <a:ext cx="8229600" cy="740287"/>
          </a:xfrm>
        </p:spPr>
        <p:txBody>
          <a:bodyPr>
            <a:normAutofit fontScale="90000"/>
          </a:bodyPr>
          <a:lstStyle/>
          <a:p>
            <a:r>
              <a:rPr lang="en-US" b="1" dirty="0">
                <a:solidFill>
                  <a:schemeClr val="accent1"/>
                </a:solidFill>
              </a:rPr>
              <a:t>Mobile Web App</a:t>
            </a:r>
          </a:p>
        </p:txBody>
      </p:sp>
      <p:sp>
        <p:nvSpPr>
          <p:cNvPr id="4" name="Slide Number Placeholder 3"/>
          <p:cNvSpPr>
            <a:spLocks noGrp="1"/>
          </p:cNvSpPr>
          <p:nvPr>
            <p:ph type="sldNum" sz="quarter" idx="12"/>
          </p:nvPr>
        </p:nvSpPr>
        <p:spPr/>
        <p:txBody>
          <a:bodyPr/>
          <a:lstStyle/>
          <a:p>
            <a:fld id="{5424488C-161F-514B-8FF5-CF5173A03E8D}" type="slidenum">
              <a:rPr lang="en-US" smtClean="0"/>
              <a:t>67</a:t>
            </a:fld>
            <a:endParaRPr lang="en-US"/>
          </a:p>
        </p:txBody>
      </p:sp>
      <p:sp>
        <p:nvSpPr>
          <p:cNvPr id="8" name="Rounded Rectangle 7"/>
          <p:cNvSpPr/>
          <p:nvPr/>
        </p:nvSpPr>
        <p:spPr>
          <a:xfrm>
            <a:off x="4107164" y="1366781"/>
            <a:ext cx="1515762" cy="1123037"/>
          </a:xfrm>
          <a:prstGeom prst="roundRect">
            <a:avLst>
              <a:gd name="adj" fmla="val 917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200" b="1" dirty="0"/>
              <a:t>HTML</a:t>
            </a:r>
          </a:p>
        </p:txBody>
      </p:sp>
      <p:sp>
        <p:nvSpPr>
          <p:cNvPr id="9" name="Rounded Rectangle 8"/>
          <p:cNvSpPr/>
          <p:nvPr/>
        </p:nvSpPr>
        <p:spPr>
          <a:xfrm>
            <a:off x="5969544" y="3244937"/>
            <a:ext cx="1515762" cy="1123037"/>
          </a:xfrm>
          <a:prstGeom prst="roundRect">
            <a:avLst>
              <a:gd name="adj" fmla="val 9172"/>
            </a:avLst>
          </a:prstGeom>
          <a:solidFill>
            <a:schemeClr val="accent4">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t>JavaScript</a:t>
            </a:r>
          </a:p>
        </p:txBody>
      </p:sp>
      <p:sp>
        <p:nvSpPr>
          <p:cNvPr id="10" name="Rounded Rectangle 9"/>
          <p:cNvSpPr/>
          <p:nvPr/>
        </p:nvSpPr>
        <p:spPr>
          <a:xfrm>
            <a:off x="4107164" y="3256010"/>
            <a:ext cx="1515762" cy="1123037"/>
          </a:xfrm>
          <a:prstGeom prst="roundRect">
            <a:avLst>
              <a:gd name="adj" fmla="val 9172"/>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200" b="1" dirty="0"/>
              <a:t>CSS</a:t>
            </a:r>
          </a:p>
        </p:txBody>
      </p:sp>
      <p:sp>
        <p:nvSpPr>
          <p:cNvPr id="11" name="Rounded Rectangle 10"/>
          <p:cNvSpPr/>
          <p:nvPr/>
        </p:nvSpPr>
        <p:spPr>
          <a:xfrm>
            <a:off x="8068702" y="2339821"/>
            <a:ext cx="1515762" cy="1123037"/>
          </a:xfrm>
          <a:prstGeom prst="roundRect">
            <a:avLst>
              <a:gd name="adj" fmla="val 9172"/>
            </a:avLst>
          </a:prstGeom>
          <a:solidFill>
            <a:schemeClr val="accent5"/>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t>Phone Data</a:t>
            </a:r>
          </a:p>
        </p:txBody>
      </p:sp>
      <p:sp>
        <p:nvSpPr>
          <p:cNvPr id="12" name="Rounded Rectangle 11"/>
          <p:cNvSpPr/>
          <p:nvPr/>
        </p:nvSpPr>
        <p:spPr>
          <a:xfrm>
            <a:off x="8068702" y="4202398"/>
            <a:ext cx="1515762" cy="1123037"/>
          </a:xfrm>
          <a:prstGeom prst="roundRect">
            <a:avLst>
              <a:gd name="adj" fmla="val 9172"/>
            </a:avLst>
          </a:prstGeom>
          <a:solidFill>
            <a:schemeClr val="accent5"/>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t>External Data</a:t>
            </a:r>
          </a:p>
        </p:txBody>
      </p:sp>
      <p:sp>
        <p:nvSpPr>
          <p:cNvPr id="13" name="Rounded Rectangle 12"/>
          <p:cNvSpPr/>
          <p:nvPr/>
        </p:nvSpPr>
        <p:spPr>
          <a:xfrm>
            <a:off x="2202963" y="3244937"/>
            <a:ext cx="1515762" cy="1123037"/>
          </a:xfrm>
          <a:prstGeom prst="roundRect">
            <a:avLst>
              <a:gd name="adj" fmla="val 9172"/>
            </a:avLst>
          </a:prstGeom>
          <a:solidFill>
            <a:srgbClr val="D883FF"/>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200" b="1" dirty="0"/>
              <a:t>Templates</a:t>
            </a:r>
          </a:p>
        </p:txBody>
      </p:sp>
      <p:sp>
        <p:nvSpPr>
          <p:cNvPr id="14" name="Rounded Rectangle 13"/>
          <p:cNvSpPr/>
          <p:nvPr/>
        </p:nvSpPr>
        <p:spPr>
          <a:xfrm>
            <a:off x="4107164" y="5132663"/>
            <a:ext cx="3378142" cy="1330802"/>
          </a:xfrm>
          <a:prstGeom prst="roundRect">
            <a:avLst>
              <a:gd name="adj" fmla="val 9172"/>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200" b="1" dirty="0"/>
              <a:t>Mobile frameworks </a:t>
            </a:r>
            <a:br>
              <a:rPr lang="en-US" sz="2200" b="1" dirty="0"/>
            </a:br>
            <a:r>
              <a:rPr lang="en-US" sz="2200" b="1" dirty="0"/>
              <a:t>and </a:t>
            </a:r>
            <a:br>
              <a:rPr lang="en-US" sz="2200" b="1" dirty="0"/>
            </a:br>
            <a:r>
              <a:rPr lang="en-US" sz="2200" b="1" dirty="0"/>
              <a:t>Libraries</a:t>
            </a:r>
          </a:p>
        </p:txBody>
      </p:sp>
      <p:cxnSp>
        <p:nvCxnSpPr>
          <p:cNvPr id="18" name="Elbow Connector 17"/>
          <p:cNvCxnSpPr>
            <a:stCxn id="9" idx="0"/>
            <a:endCxn id="8" idx="3"/>
          </p:cNvCxnSpPr>
          <p:nvPr/>
        </p:nvCxnSpPr>
        <p:spPr>
          <a:xfrm rot="16200000" flipV="1">
            <a:off x="5516859" y="2034369"/>
            <a:ext cx="1316637" cy="1104499"/>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19" name="Elbow Connector 18"/>
          <p:cNvCxnSpPr>
            <a:endCxn id="8" idx="1"/>
          </p:cNvCxnSpPr>
          <p:nvPr/>
        </p:nvCxnSpPr>
        <p:spPr>
          <a:xfrm rot="5400000" flipH="1" flipV="1">
            <a:off x="2875687" y="2013458"/>
            <a:ext cx="1316637" cy="1146320"/>
          </a:xfrm>
          <a:prstGeom prst="bentConnector2">
            <a:avLst/>
          </a:prstGeom>
          <a:ln>
            <a:tailEnd type="arrow"/>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flipV="1">
            <a:off x="4843376" y="2489818"/>
            <a:ext cx="0" cy="75511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8" name="Elbow Connector 37"/>
          <p:cNvCxnSpPr>
            <a:stCxn id="12" idx="1"/>
            <a:endCxn id="9" idx="3"/>
          </p:cNvCxnSpPr>
          <p:nvPr/>
        </p:nvCxnSpPr>
        <p:spPr>
          <a:xfrm rot="10800000">
            <a:off x="7485306" y="3806457"/>
            <a:ext cx="583396" cy="957461"/>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39" name="Elbow Connector 38"/>
          <p:cNvCxnSpPr>
            <a:stCxn id="11" idx="1"/>
            <a:endCxn id="9" idx="3"/>
          </p:cNvCxnSpPr>
          <p:nvPr/>
        </p:nvCxnSpPr>
        <p:spPr>
          <a:xfrm rot="10800000" flipV="1">
            <a:off x="7485306" y="2901339"/>
            <a:ext cx="583396" cy="905116"/>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43" name="Elbow Connector 42"/>
          <p:cNvCxnSpPr>
            <a:stCxn id="14" idx="0"/>
            <a:endCxn id="9" idx="2"/>
          </p:cNvCxnSpPr>
          <p:nvPr/>
        </p:nvCxnSpPr>
        <p:spPr>
          <a:xfrm rot="5400000" flipH="1" flipV="1">
            <a:off x="5879485" y="4284723"/>
            <a:ext cx="764690" cy="931190"/>
          </a:xfrm>
          <a:prstGeom prst="bentConnector3">
            <a:avLst/>
          </a:prstGeom>
          <a:ln>
            <a:tailEnd type="arrow"/>
          </a:ln>
        </p:spPr>
        <p:style>
          <a:lnRef idx="2">
            <a:schemeClr val="dk1"/>
          </a:lnRef>
          <a:fillRef idx="0">
            <a:schemeClr val="dk1"/>
          </a:fillRef>
          <a:effectRef idx="1">
            <a:schemeClr val="dk1"/>
          </a:effectRef>
          <a:fontRef idx="minor">
            <a:schemeClr val="tx1"/>
          </a:fontRef>
        </p:style>
      </p:cxnSp>
      <p:cxnSp>
        <p:nvCxnSpPr>
          <p:cNvPr id="52" name="Elbow Connector 51"/>
          <p:cNvCxnSpPr>
            <a:stCxn id="14" idx="0"/>
            <a:endCxn id="10" idx="2"/>
          </p:cNvCxnSpPr>
          <p:nvPr/>
        </p:nvCxnSpPr>
        <p:spPr>
          <a:xfrm rot="16200000" flipV="1">
            <a:off x="4953833" y="4290260"/>
            <a:ext cx="753617" cy="931190"/>
          </a:xfrm>
          <a:prstGeom prst="bentConnector3">
            <a:avLst/>
          </a:prstGeom>
          <a:ln>
            <a:tailEnd type="arrow"/>
          </a:ln>
        </p:spPr>
        <p:style>
          <a:lnRef idx="2">
            <a:schemeClr val="dk1"/>
          </a:lnRef>
          <a:fillRef idx="0">
            <a:schemeClr val="dk1"/>
          </a:fillRef>
          <a:effectRef idx="1">
            <a:schemeClr val="dk1"/>
          </a:effectRef>
          <a:fontRef idx="minor">
            <a:schemeClr val="tx1"/>
          </a:fontRef>
        </p:style>
      </p:cxnSp>
      <p:pic>
        <p:nvPicPr>
          <p:cNvPr id="53" name="Picture 52"/>
          <p:cNvPicPr>
            <a:picLocks noChangeAspect="1"/>
          </p:cNvPicPr>
          <p:nvPr/>
        </p:nvPicPr>
        <p:blipFill>
          <a:blip r:embed="rId2"/>
          <a:stretch>
            <a:fillRect/>
          </a:stretch>
        </p:blipFill>
        <p:spPr>
          <a:xfrm>
            <a:off x="3437446" y="1012771"/>
            <a:ext cx="626562" cy="890378"/>
          </a:xfrm>
          <a:prstGeom prst="rect">
            <a:avLst/>
          </a:prstGeom>
        </p:spPr>
      </p:pic>
      <p:pic>
        <p:nvPicPr>
          <p:cNvPr id="54" name="Picture 53"/>
          <p:cNvPicPr>
            <a:picLocks noChangeAspect="1"/>
          </p:cNvPicPr>
          <p:nvPr/>
        </p:nvPicPr>
        <p:blipFill>
          <a:blip r:embed="rId3"/>
          <a:stretch>
            <a:fillRect/>
          </a:stretch>
        </p:blipFill>
        <p:spPr>
          <a:xfrm>
            <a:off x="6062995" y="2590083"/>
            <a:ext cx="449706" cy="635112"/>
          </a:xfrm>
          <a:prstGeom prst="rect">
            <a:avLst/>
          </a:prstGeom>
        </p:spPr>
      </p:pic>
      <p:pic>
        <p:nvPicPr>
          <p:cNvPr id="55" name="Picture 54"/>
          <p:cNvPicPr>
            <a:picLocks noChangeAspect="1"/>
          </p:cNvPicPr>
          <p:nvPr/>
        </p:nvPicPr>
        <p:blipFill>
          <a:blip r:embed="rId4"/>
          <a:stretch>
            <a:fillRect/>
          </a:stretch>
        </p:blipFill>
        <p:spPr>
          <a:xfrm>
            <a:off x="4064009" y="2623349"/>
            <a:ext cx="438997" cy="621589"/>
          </a:xfrm>
          <a:prstGeom prst="rect">
            <a:avLst/>
          </a:prstGeom>
        </p:spPr>
      </p:pic>
      <p:pic>
        <p:nvPicPr>
          <p:cNvPr id="56" name="Picture 55"/>
          <p:cNvPicPr>
            <a:picLocks noChangeAspect="1"/>
          </p:cNvPicPr>
          <p:nvPr/>
        </p:nvPicPr>
        <p:blipFill>
          <a:blip r:embed="rId5"/>
          <a:stretch>
            <a:fillRect/>
          </a:stretch>
        </p:blipFill>
        <p:spPr>
          <a:xfrm>
            <a:off x="2177610" y="5595801"/>
            <a:ext cx="1886398" cy="535051"/>
          </a:xfrm>
          <a:prstGeom prst="rect">
            <a:avLst/>
          </a:prstGeom>
        </p:spPr>
      </p:pic>
      <p:sp>
        <p:nvSpPr>
          <p:cNvPr id="57" name="Rectangle 56"/>
          <p:cNvSpPr/>
          <p:nvPr/>
        </p:nvSpPr>
        <p:spPr>
          <a:xfrm>
            <a:off x="1847528" y="6639164"/>
            <a:ext cx="8229600" cy="246221"/>
          </a:xfrm>
          <a:prstGeom prst="rect">
            <a:avLst/>
          </a:prstGeom>
        </p:spPr>
        <p:txBody>
          <a:bodyPr wrap="square">
            <a:spAutoFit/>
          </a:bodyPr>
          <a:lstStyle/>
          <a:p>
            <a:pPr algn="ctr"/>
            <a:r>
              <a:rPr lang="en-US" sz="1000" dirty="0">
                <a:solidFill>
                  <a:srgbClr val="A6A6A6"/>
                </a:solidFill>
              </a:rPr>
              <a:t>Source: Scott Preston, Learn HTML5 and JavaScript for </a:t>
            </a:r>
            <a:r>
              <a:rPr lang="en-US" sz="1000" dirty="0" err="1">
                <a:solidFill>
                  <a:srgbClr val="A6A6A6"/>
                </a:solidFill>
              </a:rPr>
              <a:t>iOS</a:t>
            </a:r>
            <a:r>
              <a:rPr lang="en-US" sz="1000" dirty="0">
                <a:solidFill>
                  <a:srgbClr val="A6A6A6"/>
                </a:solidFill>
              </a:rPr>
              <a:t>: Web Standards-based Apps for iPhone, </a:t>
            </a:r>
            <a:r>
              <a:rPr lang="en-US" sz="1000" dirty="0" err="1">
                <a:solidFill>
                  <a:srgbClr val="A6A6A6"/>
                </a:solidFill>
              </a:rPr>
              <a:t>iPad</a:t>
            </a:r>
            <a:r>
              <a:rPr lang="en-US" sz="1000" dirty="0">
                <a:solidFill>
                  <a:srgbClr val="A6A6A6"/>
                </a:solidFill>
              </a:rPr>
              <a:t>, and iPod touch, </a:t>
            </a:r>
            <a:r>
              <a:rPr lang="en-US" sz="1000" dirty="0" err="1">
                <a:solidFill>
                  <a:srgbClr val="A6A6A6"/>
                </a:solidFill>
              </a:rPr>
              <a:t>Apress</a:t>
            </a:r>
            <a:r>
              <a:rPr lang="en-US" sz="1000" dirty="0">
                <a:solidFill>
                  <a:srgbClr val="A6A6A6"/>
                </a:solidFill>
              </a:rPr>
              <a:t>, 2012</a:t>
            </a:r>
          </a:p>
        </p:txBody>
      </p:sp>
    </p:spTree>
    <p:extLst>
      <p:ext uri="{BB962C8B-B14F-4D97-AF65-F5344CB8AC3E}">
        <p14:creationId xmlns:p14="http://schemas.microsoft.com/office/powerpoint/2010/main" val="30733412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8024"/>
            <a:ext cx="8229600" cy="1060369"/>
          </a:xfrm>
        </p:spPr>
        <p:txBody>
          <a:bodyPr>
            <a:normAutofit fontScale="90000"/>
          </a:bodyPr>
          <a:lstStyle/>
          <a:p>
            <a:r>
              <a:rPr lang="en-US" b="1" dirty="0">
                <a:solidFill>
                  <a:schemeClr val="accent1"/>
                </a:solidFill>
              </a:rPr>
              <a:t>MVC Framework of Mobile Apps</a:t>
            </a:r>
            <a:br>
              <a:rPr lang="en-US" b="1" dirty="0">
                <a:solidFill>
                  <a:schemeClr val="accent1"/>
                </a:solidFill>
              </a:rPr>
            </a:br>
            <a:r>
              <a:rPr lang="en-US" b="1" dirty="0">
                <a:solidFill>
                  <a:schemeClr val="accent1"/>
                </a:solidFill>
              </a:rPr>
              <a:t>(HTML5, CSS3, JavaScript)</a:t>
            </a:r>
          </a:p>
        </p:txBody>
      </p:sp>
      <p:sp>
        <p:nvSpPr>
          <p:cNvPr id="4" name="Slide Number Placeholder 3"/>
          <p:cNvSpPr>
            <a:spLocks noGrp="1"/>
          </p:cNvSpPr>
          <p:nvPr>
            <p:ph type="sldNum" sz="quarter" idx="12"/>
          </p:nvPr>
        </p:nvSpPr>
        <p:spPr/>
        <p:txBody>
          <a:bodyPr/>
          <a:lstStyle/>
          <a:p>
            <a:fld id="{5424488C-161F-514B-8FF5-CF5173A03E8D}" type="slidenum">
              <a:rPr lang="en-US" smtClean="0"/>
              <a:t>68</a:t>
            </a:fld>
            <a:endParaRPr lang="en-US"/>
          </a:p>
        </p:txBody>
      </p:sp>
      <p:pic>
        <p:nvPicPr>
          <p:cNvPr id="5" name="Picture 4"/>
          <p:cNvPicPr>
            <a:picLocks noChangeAspect="1"/>
          </p:cNvPicPr>
          <p:nvPr/>
        </p:nvPicPr>
        <p:blipFill>
          <a:blip r:embed="rId2"/>
          <a:stretch>
            <a:fillRect/>
          </a:stretch>
        </p:blipFill>
        <p:spPr>
          <a:xfrm>
            <a:off x="2467010" y="1160968"/>
            <a:ext cx="7286641" cy="5457864"/>
          </a:xfrm>
          <a:prstGeom prst="rect">
            <a:avLst/>
          </a:prstGeom>
        </p:spPr>
      </p:pic>
      <p:sp>
        <p:nvSpPr>
          <p:cNvPr id="6" name="Rectangle 5"/>
          <p:cNvSpPr/>
          <p:nvPr/>
        </p:nvSpPr>
        <p:spPr>
          <a:xfrm>
            <a:off x="3070920" y="6546256"/>
            <a:ext cx="6050160" cy="276999"/>
          </a:xfrm>
          <a:prstGeom prst="rect">
            <a:avLst/>
          </a:prstGeom>
        </p:spPr>
        <p:txBody>
          <a:bodyPr wrap="square">
            <a:spAutoFit/>
          </a:bodyPr>
          <a:lstStyle/>
          <a:p>
            <a:pPr algn="ctr"/>
            <a:r>
              <a:rPr lang="en-US" sz="1200" dirty="0"/>
              <a:t>Source: </a:t>
            </a:r>
            <a:r>
              <a:rPr lang="en-US" sz="1200" dirty="0">
                <a:hlinkClick r:id="rId3"/>
              </a:rPr>
              <a:t>http://sc5.io/blog/2012/02/anatomy-of-a-html5-app/</a:t>
            </a:r>
            <a:endParaRPr lang="en-US" sz="1200" dirty="0"/>
          </a:p>
        </p:txBody>
      </p:sp>
      <p:sp>
        <p:nvSpPr>
          <p:cNvPr id="7" name="Rounded Rectangle 6">
            <a:extLst>
              <a:ext uri="{FF2B5EF4-FFF2-40B4-BE49-F238E27FC236}">
                <a16:creationId xmlns:a16="http://schemas.microsoft.com/office/drawing/2014/main" id="{847E3D2C-645A-774E-8555-D0E837A92C77}"/>
              </a:ext>
            </a:extLst>
          </p:cNvPr>
          <p:cNvSpPr>
            <a:spLocks noChangeArrowheads="1"/>
          </p:cNvSpPr>
          <p:nvPr/>
        </p:nvSpPr>
        <p:spPr bwMode="auto">
          <a:xfrm>
            <a:off x="5375920" y="2924944"/>
            <a:ext cx="3312368" cy="648072"/>
          </a:xfrm>
          <a:prstGeom prst="roundRect">
            <a:avLst>
              <a:gd name="adj" fmla="val 4566"/>
            </a:avLst>
          </a:prstGeom>
          <a:noFill/>
          <a:ln w="28575">
            <a:solidFill>
              <a:srgbClr val="FF0000"/>
            </a:solidFill>
            <a:prstDash val="dash"/>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8" name="Rounded Rectangle 7">
            <a:extLst>
              <a:ext uri="{FF2B5EF4-FFF2-40B4-BE49-F238E27FC236}">
                <a16:creationId xmlns:a16="http://schemas.microsoft.com/office/drawing/2014/main" id="{8FA706BF-DAF7-E941-A777-D0BCDD49EA29}"/>
              </a:ext>
            </a:extLst>
          </p:cNvPr>
          <p:cNvSpPr>
            <a:spLocks noChangeArrowheads="1"/>
          </p:cNvSpPr>
          <p:nvPr/>
        </p:nvSpPr>
        <p:spPr bwMode="auto">
          <a:xfrm>
            <a:off x="6744072" y="4869160"/>
            <a:ext cx="2520280" cy="864096"/>
          </a:xfrm>
          <a:prstGeom prst="roundRect">
            <a:avLst>
              <a:gd name="adj" fmla="val 4566"/>
            </a:avLst>
          </a:prstGeom>
          <a:noFill/>
          <a:ln w="28575">
            <a:solidFill>
              <a:srgbClr val="FF0000"/>
            </a:solidFill>
            <a:prstDash val="dash"/>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
        <p:nvSpPr>
          <p:cNvPr id="9" name="Rounded Rectangle 8">
            <a:extLst>
              <a:ext uri="{FF2B5EF4-FFF2-40B4-BE49-F238E27FC236}">
                <a16:creationId xmlns:a16="http://schemas.microsoft.com/office/drawing/2014/main" id="{E6944BE1-A273-A847-818B-3ECB794BA8E0}"/>
              </a:ext>
            </a:extLst>
          </p:cNvPr>
          <p:cNvSpPr>
            <a:spLocks noChangeArrowheads="1"/>
          </p:cNvSpPr>
          <p:nvPr/>
        </p:nvSpPr>
        <p:spPr bwMode="auto">
          <a:xfrm>
            <a:off x="2863134" y="4813733"/>
            <a:ext cx="2296763" cy="864096"/>
          </a:xfrm>
          <a:prstGeom prst="roundRect">
            <a:avLst>
              <a:gd name="adj" fmla="val 4566"/>
            </a:avLst>
          </a:prstGeom>
          <a:noFill/>
          <a:ln w="28575">
            <a:solidFill>
              <a:srgbClr val="FF0000"/>
            </a:solidFill>
            <a:prstDash val="dash"/>
            <a:round/>
            <a:headEnd/>
            <a:tailEnd/>
          </a:ln>
          <a:effectLst/>
        </p:spPr>
        <p:txBody>
          <a:bodyPr lIns="0" tIns="0" rIns="0" bIns="0" anchor="ctr"/>
          <a:lstStyle/>
          <a:p>
            <a:pPr algn="ctr">
              <a:defRPr/>
            </a:pPr>
            <a:endParaRPr lang="en-US" sz="1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14015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FC4CF-2B82-DF4C-B073-207CB4B839BC}"/>
              </a:ext>
            </a:extLst>
          </p:cNvPr>
          <p:cNvSpPr>
            <a:spLocks noGrp="1"/>
          </p:cNvSpPr>
          <p:nvPr>
            <p:ph type="title"/>
          </p:nvPr>
        </p:nvSpPr>
        <p:spPr>
          <a:xfrm>
            <a:off x="1772924" y="114414"/>
            <a:ext cx="8718161" cy="797190"/>
          </a:xfrm>
        </p:spPr>
        <p:txBody>
          <a:bodyPr>
            <a:normAutofit fontScale="90000"/>
          </a:bodyPr>
          <a:lstStyle/>
          <a:p>
            <a:r>
              <a:rPr lang="en-US" dirty="0">
                <a:solidFill>
                  <a:schemeClr val="accent1"/>
                </a:solidFill>
              </a:rPr>
              <a:t>Multi-tier client-server architecture</a:t>
            </a:r>
          </a:p>
        </p:txBody>
      </p:sp>
      <p:sp>
        <p:nvSpPr>
          <p:cNvPr id="4" name="Slide Number Placeholder 3">
            <a:extLst>
              <a:ext uri="{FF2B5EF4-FFF2-40B4-BE49-F238E27FC236}">
                <a16:creationId xmlns:a16="http://schemas.microsoft.com/office/drawing/2014/main" id="{DB506B33-FAF4-354F-8222-6235EE5A2254}"/>
              </a:ext>
            </a:extLst>
          </p:cNvPr>
          <p:cNvSpPr>
            <a:spLocks noGrp="1"/>
          </p:cNvSpPr>
          <p:nvPr>
            <p:ph type="sldNum" sz="quarter" idx="12"/>
          </p:nvPr>
        </p:nvSpPr>
        <p:spPr/>
        <p:txBody>
          <a:bodyPr/>
          <a:lstStyle/>
          <a:p>
            <a:pPr>
              <a:defRPr/>
            </a:pPr>
            <a:fld id="{E78C9E75-97FD-45D9-8ED3-955348887BB1}" type="slidenum">
              <a:rPr lang="zh-TW" altLang="en-US" smtClean="0"/>
              <a:pPr>
                <a:defRPr/>
              </a:pPr>
              <a:t>69</a:t>
            </a:fld>
            <a:endParaRPr lang="zh-TW" altLang="en-US"/>
          </a:p>
        </p:txBody>
      </p:sp>
      <p:sp>
        <p:nvSpPr>
          <p:cNvPr id="6" name="Footer Placeholder 4">
            <a:extLst>
              <a:ext uri="{FF2B5EF4-FFF2-40B4-BE49-F238E27FC236}">
                <a16:creationId xmlns:a16="http://schemas.microsoft.com/office/drawing/2014/main" id="{7FA2F476-FB37-734B-87FF-2499BFB0A63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83DDC8C0-1B89-6942-95B9-32F1F15FF16B}"/>
              </a:ext>
            </a:extLst>
          </p:cNvPr>
          <p:cNvSpPr>
            <a:spLocks noChangeArrowheads="1"/>
          </p:cNvSpPr>
          <p:nvPr/>
        </p:nvSpPr>
        <p:spPr bwMode="auto">
          <a:xfrm>
            <a:off x="1991544" y="1484785"/>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614229A8-EFCE-4B46-A499-A8D9D7A4DEE7}"/>
              </a:ext>
            </a:extLst>
          </p:cNvPr>
          <p:cNvSpPr>
            <a:spLocks noChangeArrowheads="1"/>
          </p:cNvSpPr>
          <p:nvPr/>
        </p:nvSpPr>
        <p:spPr bwMode="auto">
          <a:xfrm>
            <a:off x="1991544" y="2846169"/>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74D4B456-B61A-FD49-9F34-3ED09BA5043B}"/>
              </a:ext>
            </a:extLst>
          </p:cNvPr>
          <p:cNvSpPr>
            <a:spLocks noChangeArrowheads="1"/>
          </p:cNvSpPr>
          <p:nvPr/>
        </p:nvSpPr>
        <p:spPr bwMode="auto">
          <a:xfrm>
            <a:off x="1991544" y="4125627"/>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7243EF1C-F855-2D47-B5FF-355CBDABC0BF}"/>
              </a:ext>
            </a:extLst>
          </p:cNvPr>
          <p:cNvSpPr>
            <a:spLocks noChangeArrowheads="1"/>
          </p:cNvSpPr>
          <p:nvPr/>
        </p:nvSpPr>
        <p:spPr bwMode="auto">
          <a:xfrm>
            <a:off x="1991544" y="5418912"/>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cxnSp>
        <p:nvCxnSpPr>
          <p:cNvPr id="11" name="Straight Arrow Connector 10">
            <a:extLst>
              <a:ext uri="{FF2B5EF4-FFF2-40B4-BE49-F238E27FC236}">
                <a16:creationId xmlns:a16="http://schemas.microsoft.com/office/drawing/2014/main" id="{E0E7D060-4D5F-BF46-A243-CFD28C2601D7}"/>
              </a:ext>
            </a:extLst>
          </p:cNvPr>
          <p:cNvCxnSpPr>
            <a:cxnSpLocks/>
            <a:stCxn id="7" idx="3"/>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8E66E3E7-EDF4-C04C-B60C-0FC6D7CDAFBC}"/>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4" name="Rounded Rectangle 13">
            <a:extLst>
              <a:ext uri="{FF2B5EF4-FFF2-40B4-BE49-F238E27FC236}">
                <a16:creationId xmlns:a16="http://schemas.microsoft.com/office/drawing/2014/main" id="{D6E72E19-A547-4B42-A90C-9E4F91B9C229}"/>
              </a:ext>
            </a:extLst>
          </p:cNvPr>
          <p:cNvSpPr>
            <a:spLocks noChangeArrowheads="1"/>
          </p:cNvSpPr>
          <p:nvPr/>
        </p:nvSpPr>
        <p:spPr bwMode="auto">
          <a:xfrm>
            <a:off x="6384032" y="3465753"/>
            <a:ext cx="1872208"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Application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5" name="Rounded Rectangle 14">
            <a:extLst>
              <a:ext uri="{FF2B5EF4-FFF2-40B4-BE49-F238E27FC236}">
                <a16:creationId xmlns:a16="http://schemas.microsoft.com/office/drawing/2014/main" id="{B6421BB7-447C-3B43-BADA-AD842BD7221F}"/>
              </a:ext>
            </a:extLst>
          </p:cNvPr>
          <p:cNvSpPr>
            <a:spLocks noChangeArrowheads="1"/>
          </p:cNvSpPr>
          <p:nvPr/>
        </p:nvSpPr>
        <p:spPr bwMode="auto">
          <a:xfrm>
            <a:off x="8760296" y="3465753"/>
            <a:ext cx="1517360"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Database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cxnSp>
        <p:nvCxnSpPr>
          <p:cNvPr id="16" name="Straight Arrow Connector 15">
            <a:extLst>
              <a:ext uri="{FF2B5EF4-FFF2-40B4-BE49-F238E27FC236}">
                <a16:creationId xmlns:a16="http://schemas.microsoft.com/office/drawing/2014/main" id="{6026BD55-99DA-1948-A121-F28E148B2B38}"/>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12BD0A2-9D85-F84D-ADE0-813BDDCB0F3E}"/>
              </a:ext>
            </a:extLst>
          </p:cNvPr>
          <p:cNvCxnSpPr>
            <a:cxnSpLocks/>
            <a:endCxn id="13"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D2A9B62-8AE1-9642-B085-D9AC662D4729}"/>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F451DCD-E231-C140-9674-B00637A861A9}"/>
              </a:ext>
            </a:extLst>
          </p:cNvPr>
          <p:cNvCxnSpPr>
            <a:cxnSpLocks/>
            <a:stCxn id="13" idx="3"/>
            <a:endCxn id="14" idx="1"/>
          </p:cNvCxnSpPr>
          <p:nvPr/>
        </p:nvCxnSpPr>
        <p:spPr>
          <a:xfrm>
            <a:off x="5879976"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9029525-8325-6948-9242-A1B9C5984EC9}"/>
              </a:ext>
            </a:extLst>
          </p:cNvPr>
          <p:cNvCxnSpPr>
            <a:cxnSpLocks/>
            <a:stCxn id="14" idx="3"/>
            <a:endCxn id="15" idx="1"/>
          </p:cNvCxnSpPr>
          <p:nvPr/>
        </p:nvCxnSpPr>
        <p:spPr>
          <a:xfrm>
            <a:off x="8256240" y="3961646"/>
            <a:ext cx="50405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361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title"/>
          </p:nvPr>
        </p:nvSpPr>
        <p:spPr/>
        <p:txBody>
          <a:bodyPr>
            <a:normAutofit fontScale="90000"/>
          </a:bodyPr>
          <a:lstStyle/>
          <a:p>
            <a:r>
              <a:rPr lang="en-US" altLang="zh-TW" dirty="0">
                <a:solidFill>
                  <a:schemeClr val="accent1"/>
                </a:solidFill>
              </a:rPr>
              <a:t>Information Management (MIS)</a:t>
            </a:r>
            <a:br>
              <a:rPr lang="en-US" altLang="zh-TW" dirty="0">
                <a:solidFill>
                  <a:schemeClr val="accent1"/>
                </a:solidFill>
              </a:rPr>
            </a:br>
            <a:r>
              <a:rPr lang="en-US" altLang="zh-TW" dirty="0">
                <a:solidFill>
                  <a:schemeClr val="accent1"/>
                </a:solidFill>
              </a:rPr>
              <a:t>Information Systems</a:t>
            </a:r>
            <a:endParaRPr lang="zh-TW" altLang="en-US" dirty="0">
              <a:solidFill>
                <a:schemeClr val="accent1"/>
              </a:solidFill>
            </a:endParaRPr>
          </a:p>
        </p:txBody>
      </p:sp>
      <p:sp>
        <p:nvSpPr>
          <p:cNvPr id="4" name="投影片編號版面配置區 3"/>
          <p:cNvSpPr>
            <a:spLocks noGrp="1"/>
          </p:cNvSpPr>
          <p:nvPr>
            <p:ph type="sldNum" sz="quarter" idx="12"/>
          </p:nvPr>
        </p:nvSpPr>
        <p:spPr/>
        <p:txBody>
          <a:bodyPr/>
          <a:lstStyle/>
          <a:p>
            <a:pPr>
              <a:defRPr/>
            </a:pPr>
            <a:fld id="{5DB3F112-14A5-4234-9468-B1413C10EC68}" type="slidenum">
              <a:rPr lang="zh-TW" altLang="en-US" smtClean="0"/>
              <a:pPr>
                <a:defRPr/>
              </a:pPr>
              <a:t>7</a:t>
            </a:fld>
            <a:endParaRPr lang="zh-TW" altLang="en-US"/>
          </a:p>
        </p:txBody>
      </p:sp>
      <p:sp>
        <p:nvSpPr>
          <p:cNvPr id="6"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grpSp>
        <p:nvGrpSpPr>
          <p:cNvPr id="5" name="Group 4">
            <a:extLst>
              <a:ext uri="{FF2B5EF4-FFF2-40B4-BE49-F238E27FC236}">
                <a16:creationId xmlns:a16="http://schemas.microsoft.com/office/drawing/2014/main" id="{169BA17A-1078-BC4C-853D-8C205557F940}"/>
              </a:ext>
            </a:extLst>
          </p:cNvPr>
          <p:cNvGrpSpPr/>
          <p:nvPr/>
        </p:nvGrpSpPr>
        <p:grpSpPr>
          <a:xfrm>
            <a:off x="3025370" y="1619333"/>
            <a:ext cx="5840065" cy="4819650"/>
            <a:chOff x="3025370" y="1619333"/>
            <a:chExt cx="5840065" cy="4819650"/>
          </a:xfrm>
        </p:grpSpPr>
        <p:sp>
          <p:nvSpPr>
            <p:cNvPr id="2" name="Pie 1">
              <a:extLst>
                <a:ext uri="{FF2B5EF4-FFF2-40B4-BE49-F238E27FC236}">
                  <a16:creationId xmlns:a16="http://schemas.microsoft.com/office/drawing/2014/main" id="{980DE626-363D-AD4B-B35A-608FB83FBE07}"/>
                </a:ext>
              </a:extLst>
            </p:cNvPr>
            <p:cNvSpPr/>
            <p:nvPr/>
          </p:nvSpPr>
          <p:spPr>
            <a:xfrm>
              <a:off x="3025370" y="1619333"/>
              <a:ext cx="5840065" cy="4819650"/>
            </a:xfrm>
            <a:prstGeom prst="pie">
              <a:avLst>
                <a:gd name="adj1" fmla="val 9122187"/>
                <a:gd name="adj2" fmla="val 16250759"/>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solidFill>
                  <a:schemeClr val="tx1"/>
                </a:solidFill>
              </a:endParaRPr>
            </a:p>
          </p:txBody>
        </p:sp>
        <p:sp>
          <p:nvSpPr>
            <p:cNvPr id="7" name="Pie 6">
              <a:extLst>
                <a:ext uri="{FF2B5EF4-FFF2-40B4-BE49-F238E27FC236}">
                  <a16:creationId xmlns:a16="http://schemas.microsoft.com/office/drawing/2014/main" id="{45C0A829-B8EE-574B-8EF0-2969E87D30EC}"/>
                </a:ext>
              </a:extLst>
            </p:cNvPr>
            <p:cNvSpPr/>
            <p:nvPr/>
          </p:nvSpPr>
          <p:spPr>
            <a:xfrm>
              <a:off x="3025370" y="1619333"/>
              <a:ext cx="5840065" cy="4819650"/>
            </a:xfrm>
            <a:prstGeom prst="pie">
              <a:avLst>
                <a:gd name="adj1" fmla="val 16232190"/>
                <a:gd name="adj2" fmla="val 210231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solidFill>
                  <a:schemeClr val="tx1"/>
                </a:solidFill>
              </a:endParaRPr>
            </a:p>
          </p:txBody>
        </p:sp>
        <p:sp>
          <p:nvSpPr>
            <p:cNvPr id="8" name="Pie 7">
              <a:extLst>
                <a:ext uri="{FF2B5EF4-FFF2-40B4-BE49-F238E27FC236}">
                  <a16:creationId xmlns:a16="http://schemas.microsoft.com/office/drawing/2014/main" id="{1B4DB169-7FF5-E74A-97C5-1FB7E79B1EB0}"/>
                </a:ext>
              </a:extLst>
            </p:cNvPr>
            <p:cNvSpPr/>
            <p:nvPr/>
          </p:nvSpPr>
          <p:spPr>
            <a:xfrm>
              <a:off x="3025370" y="1619333"/>
              <a:ext cx="5840065" cy="4819650"/>
            </a:xfrm>
            <a:prstGeom prst="pie">
              <a:avLst>
                <a:gd name="adj1" fmla="val 2080744"/>
                <a:gd name="adj2" fmla="val 9136223"/>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4D9CCA30-DD3F-5C4D-9698-8798D8CE6795}"/>
                </a:ext>
              </a:extLst>
            </p:cNvPr>
            <p:cNvSpPr txBox="1"/>
            <p:nvPr/>
          </p:nvSpPr>
          <p:spPr>
            <a:xfrm>
              <a:off x="3625846" y="2829879"/>
              <a:ext cx="1935530"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Organizations</a:t>
              </a:r>
            </a:p>
          </p:txBody>
        </p:sp>
        <p:sp>
          <p:nvSpPr>
            <p:cNvPr id="10" name="TextBox 9">
              <a:extLst>
                <a:ext uri="{FF2B5EF4-FFF2-40B4-BE49-F238E27FC236}">
                  <a16:creationId xmlns:a16="http://schemas.microsoft.com/office/drawing/2014/main" id="{42FE4F71-4724-BC46-81C5-E9F98FBDB877}"/>
                </a:ext>
              </a:extLst>
            </p:cNvPr>
            <p:cNvSpPr txBox="1"/>
            <p:nvPr/>
          </p:nvSpPr>
          <p:spPr>
            <a:xfrm>
              <a:off x="6577567" y="2862524"/>
              <a:ext cx="1621598"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Technology</a:t>
              </a:r>
            </a:p>
          </p:txBody>
        </p:sp>
        <p:sp>
          <p:nvSpPr>
            <p:cNvPr id="11" name="TextBox 10">
              <a:extLst>
                <a:ext uri="{FF2B5EF4-FFF2-40B4-BE49-F238E27FC236}">
                  <a16:creationId xmlns:a16="http://schemas.microsoft.com/office/drawing/2014/main" id="{91E22CEF-69DF-E04F-AD26-7A494561AB6F}"/>
                </a:ext>
              </a:extLst>
            </p:cNvPr>
            <p:cNvSpPr txBox="1"/>
            <p:nvPr/>
          </p:nvSpPr>
          <p:spPr>
            <a:xfrm>
              <a:off x="4996969" y="5309305"/>
              <a:ext cx="1896866" cy="461665"/>
            </a:xfrm>
            <a:prstGeom prst="rect">
              <a:avLst/>
            </a:prstGeom>
            <a:noFill/>
          </p:spPr>
          <p:txBody>
            <a:bodyPr wrap="none" rtlCol="0">
              <a:spAutoFit/>
            </a:bodyPr>
            <a:lstStyle/>
            <a:p>
              <a:r>
                <a:rPr lang="en-US" sz="2400" b="1" dirty="0">
                  <a:solidFill>
                    <a:schemeClr val="bg1"/>
                  </a:solidFill>
                  <a:latin typeface="Calibri" panose="020F0502020204030204" pitchFamily="34" charset="0"/>
                  <a:cs typeface="Calibri" panose="020F0502020204030204" pitchFamily="34" charset="0"/>
                </a:rPr>
                <a:t>Management</a:t>
              </a:r>
            </a:p>
          </p:txBody>
        </p:sp>
        <p:sp>
          <p:nvSpPr>
            <p:cNvPr id="3" name="Oval 2">
              <a:extLst>
                <a:ext uri="{FF2B5EF4-FFF2-40B4-BE49-F238E27FC236}">
                  <a16:creationId xmlns:a16="http://schemas.microsoft.com/office/drawing/2014/main" id="{FE4F645F-4B34-A94C-9CF1-0097999B5998}"/>
                </a:ext>
              </a:extLst>
            </p:cNvPr>
            <p:cNvSpPr/>
            <p:nvPr/>
          </p:nvSpPr>
          <p:spPr>
            <a:xfrm>
              <a:off x="4943568" y="3212578"/>
              <a:ext cx="2003668" cy="1633161"/>
            </a:xfrm>
            <a:prstGeom prst="ellipse">
              <a:avLst/>
            </a:prstGeom>
            <a:solidFill>
              <a:srgbClr val="FFC000"/>
            </a:solidFill>
            <a:ln w="38100">
              <a:solidFill>
                <a:schemeClr val="accent4">
                  <a:lumMod val="75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B03F82C4-0DD5-174A-A9EE-FB30DEE20751}"/>
                </a:ext>
              </a:extLst>
            </p:cNvPr>
            <p:cNvSpPr txBox="1"/>
            <p:nvPr/>
          </p:nvSpPr>
          <p:spPr>
            <a:xfrm>
              <a:off x="5042891" y="3654310"/>
              <a:ext cx="1828800"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cs typeface="Calibri" panose="020F0502020204030204" pitchFamily="34" charset="0"/>
                </a:rPr>
                <a:t>Information </a:t>
              </a:r>
              <a:br>
                <a:rPr lang="en-US" sz="2400" b="1" dirty="0">
                  <a:solidFill>
                    <a:schemeClr val="bg1"/>
                  </a:solidFill>
                  <a:latin typeface="Calibri" panose="020F0502020204030204" pitchFamily="34" charset="0"/>
                  <a:cs typeface="Calibri" panose="020F0502020204030204" pitchFamily="34" charset="0"/>
                </a:rPr>
              </a:br>
              <a:r>
                <a:rPr lang="en-US" sz="2400" b="1" dirty="0">
                  <a:solidFill>
                    <a:schemeClr val="bg1"/>
                  </a:solidFill>
                  <a:latin typeface="Calibri" panose="020F0502020204030204" pitchFamily="34" charset="0"/>
                  <a:cs typeface="Calibri" panose="020F0502020204030204" pitchFamily="34" charset="0"/>
                </a:rPr>
                <a:t>Systems</a:t>
              </a:r>
            </a:p>
          </p:txBody>
        </p:sp>
      </p:grpSp>
    </p:spTree>
    <p:extLst>
      <p:ext uri="{BB962C8B-B14F-4D97-AF65-F5344CB8AC3E}">
        <p14:creationId xmlns:p14="http://schemas.microsoft.com/office/powerpoint/2010/main" val="15230395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713BC-ADE0-A140-9CA1-D3A0D4685C56}"/>
              </a:ext>
            </a:extLst>
          </p:cNvPr>
          <p:cNvSpPr>
            <a:spLocks noGrp="1"/>
          </p:cNvSpPr>
          <p:nvPr>
            <p:ph type="title"/>
          </p:nvPr>
        </p:nvSpPr>
        <p:spPr>
          <a:xfrm>
            <a:off x="1981200" y="274638"/>
            <a:ext cx="8229600" cy="782662"/>
          </a:xfrm>
        </p:spPr>
        <p:txBody>
          <a:bodyPr>
            <a:normAutofit fontScale="90000"/>
          </a:bodyPr>
          <a:lstStyle/>
          <a:p>
            <a:r>
              <a:rPr lang="en-US" dirty="0">
                <a:solidFill>
                  <a:schemeClr val="accent1"/>
                </a:solidFill>
              </a:rPr>
              <a:t>Service-oriented Architecture</a:t>
            </a:r>
          </a:p>
        </p:txBody>
      </p:sp>
      <p:sp>
        <p:nvSpPr>
          <p:cNvPr id="3" name="Content Placeholder 2">
            <a:extLst>
              <a:ext uri="{FF2B5EF4-FFF2-40B4-BE49-F238E27FC236}">
                <a16:creationId xmlns:a16="http://schemas.microsoft.com/office/drawing/2014/main" id="{8F7C83C6-53F3-1F4E-B5F1-E7759597C6F9}"/>
              </a:ext>
            </a:extLst>
          </p:cNvPr>
          <p:cNvSpPr>
            <a:spLocks noGrp="1"/>
          </p:cNvSpPr>
          <p:nvPr>
            <p:ph idx="1"/>
          </p:nvPr>
        </p:nvSpPr>
        <p:spPr>
          <a:xfrm>
            <a:off x="929897" y="1417638"/>
            <a:ext cx="10399363" cy="4819674"/>
          </a:xfrm>
        </p:spPr>
        <p:txBody>
          <a:bodyPr>
            <a:normAutofit/>
          </a:bodyPr>
          <a:lstStyle/>
          <a:p>
            <a:r>
              <a:rPr lang="en-US" sz="3600" dirty="0"/>
              <a:t>Services in a </a:t>
            </a:r>
            <a:r>
              <a:rPr lang="en-US" sz="3600" dirty="0">
                <a:solidFill>
                  <a:srgbClr val="C00000"/>
                </a:solidFill>
              </a:rPr>
              <a:t>service-oriented architecture </a:t>
            </a:r>
            <a:r>
              <a:rPr lang="en-US" sz="3600" dirty="0"/>
              <a:t>are </a:t>
            </a:r>
            <a:r>
              <a:rPr lang="en-US" sz="3600" dirty="0">
                <a:solidFill>
                  <a:srgbClr val="C00000"/>
                </a:solidFill>
              </a:rPr>
              <a:t>stateless components</a:t>
            </a:r>
            <a:r>
              <a:rPr lang="en-US" sz="3600" dirty="0"/>
              <a:t>, which means that they can be replicated and can migrate from one computer to another. </a:t>
            </a:r>
          </a:p>
          <a:p>
            <a:r>
              <a:rPr lang="en-US" sz="3600" dirty="0"/>
              <a:t>Many servers may be involved in providing services</a:t>
            </a:r>
          </a:p>
          <a:p>
            <a:r>
              <a:rPr lang="en-US" sz="3600" dirty="0"/>
              <a:t>A </a:t>
            </a:r>
            <a:r>
              <a:rPr lang="en-US" sz="3600" dirty="0">
                <a:solidFill>
                  <a:srgbClr val="C00000"/>
                </a:solidFill>
              </a:rPr>
              <a:t>service-oriented architecture </a:t>
            </a:r>
            <a:r>
              <a:rPr lang="en-US" sz="3600" dirty="0"/>
              <a:t>is usually </a:t>
            </a:r>
            <a:r>
              <a:rPr lang="en-US" sz="3600" dirty="0">
                <a:solidFill>
                  <a:srgbClr val="C00000"/>
                </a:solidFill>
              </a:rPr>
              <a:t>easier to scale</a:t>
            </a:r>
            <a:r>
              <a:rPr lang="en-US" sz="3600" dirty="0"/>
              <a:t> as demand increases and is resilient to failure.</a:t>
            </a:r>
          </a:p>
          <a:p>
            <a:endParaRPr lang="en-US" sz="3600" dirty="0"/>
          </a:p>
          <a:p>
            <a:endParaRPr lang="en-US" sz="3600" dirty="0"/>
          </a:p>
        </p:txBody>
      </p:sp>
      <p:sp>
        <p:nvSpPr>
          <p:cNvPr id="4" name="Slide Number Placeholder 3">
            <a:extLst>
              <a:ext uri="{FF2B5EF4-FFF2-40B4-BE49-F238E27FC236}">
                <a16:creationId xmlns:a16="http://schemas.microsoft.com/office/drawing/2014/main" id="{590D3C1D-2AEB-BF47-A32F-E2795BB23A06}"/>
              </a:ext>
            </a:extLst>
          </p:cNvPr>
          <p:cNvSpPr>
            <a:spLocks noGrp="1"/>
          </p:cNvSpPr>
          <p:nvPr>
            <p:ph type="sldNum" sz="quarter" idx="12"/>
          </p:nvPr>
        </p:nvSpPr>
        <p:spPr/>
        <p:txBody>
          <a:bodyPr/>
          <a:lstStyle/>
          <a:p>
            <a:pPr>
              <a:defRPr/>
            </a:pPr>
            <a:fld id="{E78C9E75-97FD-45D9-8ED3-955348887BB1}" type="slidenum">
              <a:rPr lang="zh-TW" altLang="en-US" smtClean="0"/>
              <a:pPr>
                <a:defRPr/>
              </a:pPr>
              <a:t>70</a:t>
            </a:fld>
            <a:endParaRPr lang="zh-TW" altLang="en-US"/>
          </a:p>
        </p:txBody>
      </p:sp>
      <p:sp>
        <p:nvSpPr>
          <p:cNvPr id="5" name="Footer Placeholder 4">
            <a:extLst>
              <a:ext uri="{FF2B5EF4-FFF2-40B4-BE49-F238E27FC236}">
                <a16:creationId xmlns:a16="http://schemas.microsoft.com/office/drawing/2014/main" id="{39E02E48-649E-BE44-B5A8-9A8C26DE7676}"/>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8078138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7AFC-0AF6-F943-AC72-8FC760DDABF6}"/>
              </a:ext>
            </a:extLst>
          </p:cNvPr>
          <p:cNvSpPr>
            <a:spLocks noGrp="1"/>
          </p:cNvSpPr>
          <p:nvPr>
            <p:ph type="title"/>
          </p:nvPr>
        </p:nvSpPr>
        <p:spPr>
          <a:xfrm>
            <a:off x="1991544" y="0"/>
            <a:ext cx="8229600" cy="1143000"/>
          </a:xfrm>
        </p:spPr>
        <p:txBody>
          <a:bodyPr/>
          <a:lstStyle/>
          <a:p>
            <a:r>
              <a:rPr lang="en-US" dirty="0">
                <a:solidFill>
                  <a:schemeClr val="accent1"/>
                </a:solidFill>
              </a:rPr>
              <a:t>Service-oriented Architecture</a:t>
            </a:r>
          </a:p>
        </p:txBody>
      </p:sp>
      <p:sp>
        <p:nvSpPr>
          <p:cNvPr id="4" name="Slide Number Placeholder 3">
            <a:extLst>
              <a:ext uri="{FF2B5EF4-FFF2-40B4-BE49-F238E27FC236}">
                <a16:creationId xmlns:a16="http://schemas.microsoft.com/office/drawing/2014/main" id="{49B1607B-8F93-D845-A10F-36DAE5C64ACE}"/>
              </a:ext>
            </a:extLst>
          </p:cNvPr>
          <p:cNvSpPr>
            <a:spLocks noGrp="1"/>
          </p:cNvSpPr>
          <p:nvPr>
            <p:ph type="sldNum" sz="quarter" idx="12"/>
          </p:nvPr>
        </p:nvSpPr>
        <p:spPr/>
        <p:txBody>
          <a:bodyPr/>
          <a:lstStyle/>
          <a:p>
            <a:pPr>
              <a:defRPr/>
            </a:pPr>
            <a:fld id="{E78C9E75-97FD-45D9-8ED3-955348887BB1}" type="slidenum">
              <a:rPr lang="zh-TW" altLang="en-US" smtClean="0"/>
              <a:pPr>
                <a:defRPr/>
              </a:pPr>
              <a:t>71</a:t>
            </a:fld>
            <a:endParaRPr lang="zh-TW" altLang="en-US"/>
          </a:p>
        </p:txBody>
      </p:sp>
      <p:sp>
        <p:nvSpPr>
          <p:cNvPr id="6" name="Footer Placeholder 4">
            <a:extLst>
              <a:ext uri="{FF2B5EF4-FFF2-40B4-BE49-F238E27FC236}">
                <a16:creationId xmlns:a16="http://schemas.microsoft.com/office/drawing/2014/main" id="{E3D1346C-E8F4-0D48-ACCE-AC3FFBE3262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
        <p:nvSpPr>
          <p:cNvPr id="7" name="Rounded Rectangle 6">
            <a:extLst>
              <a:ext uri="{FF2B5EF4-FFF2-40B4-BE49-F238E27FC236}">
                <a16:creationId xmlns:a16="http://schemas.microsoft.com/office/drawing/2014/main" id="{2C806B80-989C-124F-8BF7-FA9A50585A6D}"/>
              </a:ext>
            </a:extLst>
          </p:cNvPr>
          <p:cNvSpPr>
            <a:spLocks noChangeArrowheads="1"/>
          </p:cNvSpPr>
          <p:nvPr/>
        </p:nvSpPr>
        <p:spPr bwMode="auto">
          <a:xfrm>
            <a:off x="1991544" y="1484785"/>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1</a:t>
            </a:r>
          </a:p>
        </p:txBody>
      </p:sp>
      <p:sp>
        <p:nvSpPr>
          <p:cNvPr id="8" name="Rounded Rectangle 7">
            <a:extLst>
              <a:ext uri="{FF2B5EF4-FFF2-40B4-BE49-F238E27FC236}">
                <a16:creationId xmlns:a16="http://schemas.microsoft.com/office/drawing/2014/main" id="{FE49F451-352B-5A4F-AF69-35A93955C967}"/>
              </a:ext>
            </a:extLst>
          </p:cNvPr>
          <p:cNvSpPr>
            <a:spLocks noChangeArrowheads="1"/>
          </p:cNvSpPr>
          <p:nvPr/>
        </p:nvSpPr>
        <p:spPr bwMode="auto">
          <a:xfrm>
            <a:off x="1991544" y="2846169"/>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2</a:t>
            </a:r>
          </a:p>
        </p:txBody>
      </p:sp>
      <p:sp>
        <p:nvSpPr>
          <p:cNvPr id="9" name="Rounded Rectangle 8">
            <a:extLst>
              <a:ext uri="{FF2B5EF4-FFF2-40B4-BE49-F238E27FC236}">
                <a16:creationId xmlns:a16="http://schemas.microsoft.com/office/drawing/2014/main" id="{06EC7FF9-4122-4B48-9C01-08D73A16274D}"/>
              </a:ext>
            </a:extLst>
          </p:cNvPr>
          <p:cNvSpPr>
            <a:spLocks noChangeArrowheads="1"/>
          </p:cNvSpPr>
          <p:nvPr/>
        </p:nvSpPr>
        <p:spPr bwMode="auto">
          <a:xfrm>
            <a:off x="1991544" y="4125627"/>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3</a:t>
            </a:r>
          </a:p>
        </p:txBody>
      </p:sp>
      <p:sp>
        <p:nvSpPr>
          <p:cNvPr id="10" name="Rounded Rectangle 9">
            <a:extLst>
              <a:ext uri="{FF2B5EF4-FFF2-40B4-BE49-F238E27FC236}">
                <a16:creationId xmlns:a16="http://schemas.microsoft.com/office/drawing/2014/main" id="{DC01CA66-4215-0D43-BDE4-BE3D13F01556}"/>
              </a:ext>
            </a:extLst>
          </p:cNvPr>
          <p:cNvSpPr>
            <a:spLocks noChangeArrowheads="1"/>
          </p:cNvSpPr>
          <p:nvPr/>
        </p:nvSpPr>
        <p:spPr bwMode="auto">
          <a:xfrm>
            <a:off x="1991544" y="5418912"/>
            <a:ext cx="1440160" cy="674385"/>
          </a:xfrm>
          <a:prstGeom prst="roundRect">
            <a:avLst>
              <a:gd name="adj" fmla="val 50000"/>
            </a:avLst>
          </a:prstGeom>
          <a:solidFill>
            <a:schemeClr val="accent2">
              <a:lumMod val="20000"/>
              <a:lumOff val="80000"/>
              <a:alpha val="50196"/>
            </a:schemeClr>
          </a:solidFill>
          <a:ln w="28575">
            <a:solidFill>
              <a:schemeClr val="accent2">
                <a:lumMod val="75000"/>
              </a:schemeClr>
            </a:solidFill>
            <a:round/>
            <a:headEnd/>
            <a:tailEnd/>
          </a:ln>
          <a:effectLst/>
        </p:spPr>
        <p:txBody>
          <a:bodyPr lIns="0" tIns="0" rIns="0" bIns="0" anchor="ctr"/>
          <a:lstStyle/>
          <a:p>
            <a:pPr algn="ctr">
              <a:defRPr/>
            </a:pPr>
            <a:r>
              <a:rPr lang="en-US" sz="2400" b="1" dirty="0">
                <a:solidFill>
                  <a:srgbClr val="C00000"/>
                </a:solidFill>
                <a:latin typeface="Calibri" panose="020F0502020204030204" pitchFamily="34" charset="0"/>
                <a:cs typeface="Calibri" panose="020F0502020204030204" pitchFamily="34" charset="0"/>
              </a:rPr>
              <a:t>Client …</a:t>
            </a:r>
          </a:p>
        </p:txBody>
      </p:sp>
      <p:sp>
        <p:nvSpPr>
          <p:cNvPr id="12" name="Rounded Rectangle 11">
            <a:extLst>
              <a:ext uri="{FF2B5EF4-FFF2-40B4-BE49-F238E27FC236}">
                <a16:creationId xmlns:a16="http://schemas.microsoft.com/office/drawing/2014/main" id="{DE456382-3B0A-D94D-B95C-93CDEB97B857}"/>
              </a:ext>
            </a:extLst>
          </p:cNvPr>
          <p:cNvSpPr>
            <a:spLocks noChangeArrowheads="1"/>
          </p:cNvSpPr>
          <p:nvPr/>
        </p:nvSpPr>
        <p:spPr bwMode="auto">
          <a:xfrm>
            <a:off x="4295800" y="3465753"/>
            <a:ext cx="1584176"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Web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Server</a:t>
            </a:r>
          </a:p>
        </p:txBody>
      </p:sp>
      <p:sp>
        <p:nvSpPr>
          <p:cNvPr id="13" name="Rounded Rectangle 12">
            <a:extLst>
              <a:ext uri="{FF2B5EF4-FFF2-40B4-BE49-F238E27FC236}">
                <a16:creationId xmlns:a16="http://schemas.microsoft.com/office/drawing/2014/main" id="{3D8111DF-8367-2C43-BEC0-A9A65E95DE10}"/>
              </a:ext>
            </a:extLst>
          </p:cNvPr>
          <p:cNvSpPr>
            <a:spLocks noChangeArrowheads="1"/>
          </p:cNvSpPr>
          <p:nvPr/>
        </p:nvSpPr>
        <p:spPr bwMode="auto">
          <a:xfrm>
            <a:off x="6715873" y="3465753"/>
            <a:ext cx="1540367" cy="991786"/>
          </a:xfrm>
          <a:prstGeom prst="roundRect">
            <a:avLst>
              <a:gd name="adj" fmla="val 3899"/>
            </a:avLst>
          </a:prstGeom>
          <a:solidFill>
            <a:srgbClr val="76D6FF">
              <a:alpha val="50196"/>
            </a:srgbClr>
          </a:solidFill>
          <a:ln w="28575">
            <a:solidFill>
              <a:schemeClr val="accent1">
                <a:lumMod val="75000"/>
              </a:schemeClr>
            </a:solidFill>
            <a:round/>
            <a:headEnd/>
            <a:tailEnd/>
          </a:ln>
          <a:effectLst/>
        </p:spPr>
        <p:txBody>
          <a:bodyPr wrap="none" lIns="0" tIns="0" rIns="0" bIns="0" anchor="ctr"/>
          <a:lstStyle/>
          <a:p>
            <a:pPr algn="ctr">
              <a:defRPr/>
            </a:pPr>
            <a:r>
              <a:rPr lang="en-US" sz="2800" b="1" dirty="0">
                <a:latin typeface="Calibri" panose="020F0502020204030204" pitchFamily="34" charset="0"/>
                <a:cs typeface="Calibri" panose="020F0502020204030204" pitchFamily="34" charset="0"/>
              </a:rPr>
              <a:t>Service </a:t>
            </a:r>
            <a:br>
              <a:rPr lang="en-US" sz="2800" b="1" dirty="0">
                <a:latin typeface="Calibri" panose="020F0502020204030204" pitchFamily="34" charset="0"/>
                <a:cs typeface="Calibri" panose="020F0502020204030204" pitchFamily="34" charset="0"/>
              </a:rPr>
            </a:br>
            <a:r>
              <a:rPr lang="en-US" sz="2800" b="1" dirty="0">
                <a:latin typeface="Calibri" panose="020F0502020204030204" pitchFamily="34" charset="0"/>
                <a:cs typeface="Calibri" panose="020F0502020204030204" pitchFamily="34" charset="0"/>
              </a:rPr>
              <a:t>gateway</a:t>
            </a:r>
          </a:p>
        </p:txBody>
      </p:sp>
      <p:cxnSp>
        <p:nvCxnSpPr>
          <p:cNvPr id="15" name="Straight Arrow Connector 14">
            <a:extLst>
              <a:ext uri="{FF2B5EF4-FFF2-40B4-BE49-F238E27FC236}">
                <a16:creationId xmlns:a16="http://schemas.microsoft.com/office/drawing/2014/main" id="{2723C180-48E3-7044-A4A0-330B3F94DAD1}"/>
              </a:ext>
            </a:extLst>
          </p:cNvPr>
          <p:cNvCxnSpPr>
            <a:cxnSpLocks/>
            <a:stCxn id="8" idx="3"/>
          </p:cNvCxnSpPr>
          <p:nvPr/>
        </p:nvCxnSpPr>
        <p:spPr>
          <a:xfrm>
            <a:off x="3431704" y="3183362"/>
            <a:ext cx="864096" cy="60567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7228757-BE0A-4146-83DE-CC478EE8E8AE}"/>
              </a:ext>
            </a:extLst>
          </p:cNvPr>
          <p:cNvCxnSpPr>
            <a:cxnSpLocks/>
            <a:endCxn id="12" idx="1"/>
          </p:cNvCxnSpPr>
          <p:nvPr/>
        </p:nvCxnSpPr>
        <p:spPr>
          <a:xfrm flipV="1">
            <a:off x="3431704" y="3961646"/>
            <a:ext cx="864096" cy="51436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CF61CE4-44F9-8842-9528-4FF279E1AC80}"/>
              </a:ext>
            </a:extLst>
          </p:cNvPr>
          <p:cNvCxnSpPr>
            <a:cxnSpLocks/>
            <a:stCxn id="10" idx="3"/>
          </p:cNvCxnSpPr>
          <p:nvPr/>
        </p:nvCxnSpPr>
        <p:spPr>
          <a:xfrm flipV="1">
            <a:off x="3431705" y="4258620"/>
            <a:ext cx="835897" cy="1497484"/>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B75842D-145C-7445-A925-85810C10F85F}"/>
              </a:ext>
            </a:extLst>
          </p:cNvPr>
          <p:cNvCxnSpPr>
            <a:cxnSpLocks/>
            <a:stCxn id="12" idx="3"/>
            <a:endCxn id="13" idx="1"/>
          </p:cNvCxnSpPr>
          <p:nvPr/>
        </p:nvCxnSpPr>
        <p:spPr>
          <a:xfrm>
            <a:off x="5879976" y="3961646"/>
            <a:ext cx="835896" cy="0"/>
          </a:xfrm>
          <a:prstGeom prst="straightConnector1">
            <a:avLst/>
          </a:prstGeom>
          <a:ln w="76200">
            <a:solidFill>
              <a:schemeClr val="bg1">
                <a:lumMod val="50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
        <p:nvSpPr>
          <p:cNvPr id="23" name="Rounded Rectangle 22">
            <a:extLst>
              <a:ext uri="{FF2B5EF4-FFF2-40B4-BE49-F238E27FC236}">
                <a16:creationId xmlns:a16="http://schemas.microsoft.com/office/drawing/2014/main" id="{DB0699A9-9B24-AE4B-A40B-9E751B0A33A9}"/>
              </a:ext>
            </a:extLst>
          </p:cNvPr>
          <p:cNvSpPr>
            <a:spLocks noChangeArrowheads="1"/>
          </p:cNvSpPr>
          <p:nvPr/>
        </p:nvSpPr>
        <p:spPr bwMode="auto">
          <a:xfrm>
            <a:off x="9464203" y="1607621"/>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S1</a:t>
            </a:r>
          </a:p>
        </p:txBody>
      </p:sp>
      <p:sp>
        <p:nvSpPr>
          <p:cNvPr id="24" name="Rounded Rectangle 23">
            <a:extLst>
              <a:ext uri="{FF2B5EF4-FFF2-40B4-BE49-F238E27FC236}">
                <a16:creationId xmlns:a16="http://schemas.microsoft.com/office/drawing/2014/main" id="{9671BD47-9A12-DB44-B97E-88771D71B12A}"/>
              </a:ext>
            </a:extLst>
          </p:cNvPr>
          <p:cNvSpPr>
            <a:spLocks noChangeArrowheads="1"/>
          </p:cNvSpPr>
          <p:nvPr/>
        </p:nvSpPr>
        <p:spPr bwMode="auto">
          <a:xfrm>
            <a:off x="9464203" y="2350908"/>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S2</a:t>
            </a:r>
          </a:p>
        </p:txBody>
      </p:sp>
      <p:sp>
        <p:nvSpPr>
          <p:cNvPr id="25" name="Rounded Rectangle 24">
            <a:extLst>
              <a:ext uri="{FF2B5EF4-FFF2-40B4-BE49-F238E27FC236}">
                <a16:creationId xmlns:a16="http://schemas.microsoft.com/office/drawing/2014/main" id="{4FA7EB08-66B1-5142-9EB8-29BBEECD9AEF}"/>
              </a:ext>
            </a:extLst>
          </p:cNvPr>
          <p:cNvSpPr>
            <a:spLocks noChangeArrowheads="1"/>
          </p:cNvSpPr>
          <p:nvPr/>
        </p:nvSpPr>
        <p:spPr bwMode="auto">
          <a:xfrm>
            <a:off x="9464203" y="3094195"/>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S3</a:t>
            </a:r>
          </a:p>
        </p:txBody>
      </p:sp>
      <p:sp>
        <p:nvSpPr>
          <p:cNvPr id="26" name="Rounded Rectangle 25">
            <a:extLst>
              <a:ext uri="{FF2B5EF4-FFF2-40B4-BE49-F238E27FC236}">
                <a16:creationId xmlns:a16="http://schemas.microsoft.com/office/drawing/2014/main" id="{0B2067E9-CE44-D147-994B-A5F9A0BEA34B}"/>
              </a:ext>
            </a:extLst>
          </p:cNvPr>
          <p:cNvSpPr>
            <a:spLocks noChangeArrowheads="1"/>
          </p:cNvSpPr>
          <p:nvPr/>
        </p:nvSpPr>
        <p:spPr bwMode="auto">
          <a:xfrm>
            <a:off x="9464203" y="3837482"/>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S4</a:t>
            </a:r>
          </a:p>
        </p:txBody>
      </p:sp>
      <p:sp>
        <p:nvSpPr>
          <p:cNvPr id="27" name="Rounded Rectangle 26">
            <a:extLst>
              <a:ext uri="{FF2B5EF4-FFF2-40B4-BE49-F238E27FC236}">
                <a16:creationId xmlns:a16="http://schemas.microsoft.com/office/drawing/2014/main" id="{CA3792B4-0DC1-1043-A627-A9E6C0DA4B00}"/>
              </a:ext>
            </a:extLst>
          </p:cNvPr>
          <p:cNvSpPr>
            <a:spLocks noChangeArrowheads="1"/>
          </p:cNvSpPr>
          <p:nvPr/>
        </p:nvSpPr>
        <p:spPr bwMode="auto">
          <a:xfrm>
            <a:off x="9464203" y="4580769"/>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S5</a:t>
            </a:r>
          </a:p>
        </p:txBody>
      </p:sp>
      <p:sp>
        <p:nvSpPr>
          <p:cNvPr id="28" name="Rounded Rectangle 27">
            <a:extLst>
              <a:ext uri="{FF2B5EF4-FFF2-40B4-BE49-F238E27FC236}">
                <a16:creationId xmlns:a16="http://schemas.microsoft.com/office/drawing/2014/main" id="{C1350348-B151-7043-A7E1-804ABE5BDB40}"/>
              </a:ext>
            </a:extLst>
          </p:cNvPr>
          <p:cNvSpPr>
            <a:spLocks noChangeArrowheads="1"/>
          </p:cNvSpPr>
          <p:nvPr/>
        </p:nvSpPr>
        <p:spPr bwMode="auto">
          <a:xfrm>
            <a:off x="9464203" y="5324056"/>
            <a:ext cx="576065" cy="553217"/>
          </a:xfrm>
          <a:prstGeom prst="roundRect">
            <a:avLst>
              <a:gd name="adj" fmla="val 13021"/>
            </a:avLst>
          </a:prstGeom>
          <a:solidFill>
            <a:schemeClr val="accent5">
              <a:lumMod val="20000"/>
              <a:lumOff val="80000"/>
              <a:alpha val="50196"/>
            </a:schemeClr>
          </a:solidFill>
          <a:ln w="28575">
            <a:solidFill>
              <a:schemeClr val="accent1">
                <a:lumMod val="75000"/>
              </a:schemeClr>
            </a:solidFill>
            <a:round/>
            <a:headEnd/>
            <a:tailEnd/>
          </a:ln>
          <a:effectLst/>
        </p:spPr>
        <p:txBody>
          <a:bodyPr lIns="0" tIns="0" rIns="0" bIns="0" anchor="ctr"/>
          <a:lstStyle/>
          <a:p>
            <a:pPr algn="ctr">
              <a:defRPr/>
            </a:pPr>
            <a:r>
              <a:rPr lang="en-US" sz="2400" b="1" dirty="0">
                <a:solidFill>
                  <a:schemeClr val="tx2"/>
                </a:solidFill>
                <a:latin typeface="Calibri" panose="020F0502020204030204" pitchFamily="34" charset="0"/>
                <a:cs typeface="Calibri" panose="020F0502020204030204" pitchFamily="34" charset="0"/>
              </a:rPr>
              <a:t>S6</a:t>
            </a:r>
          </a:p>
        </p:txBody>
      </p:sp>
      <p:sp>
        <p:nvSpPr>
          <p:cNvPr id="31" name="TextBox 30">
            <a:extLst>
              <a:ext uri="{FF2B5EF4-FFF2-40B4-BE49-F238E27FC236}">
                <a16:creationId xmlns:a16="http://schemas.microsoft.com/office/drawing/2014/main" id="{8CBABF6A-DFD5-0B4F-A0BF-CF0C4FB052C6}"/>
              </a:ext>
            </a:extLst>
          </p:cNvPr>
          <p:cNvSpPr txBox="1"/>
          <p:nvPr/>
        </p:nvSpPr>
        <p:spPr>
          <a:xfrm>
            <a:off x="9048329" y="5991672"/>
            <a:ext cx="1226105" cy="461665"/>
          </a:xfrm>
          <a:prstGeom prst="rect">
            <a:avLst/>
          </a:prstGeom>
          <a:noFill/>
        </p:spPr>
        <p:txBody>
          <a:bodyPr wrap="none" rtlCol="0">
            <a:spAutoFit/>
          </a:bodyPr>
          <a:lstStyle/>
          <a:p>
            <a:pPr algn="ctr"/>
            <a:r>
              <a:rPr lang="en-US" sz="2400" b="1" dirty="0">
                <a:solidFill>
                  <a:schemeClr val="accent1"/>
                </a:solidFill>
                <a:latin typeface="Calibri" panose="020F0502020204030204" pitchFamily="34" charset="0"/>
                <a:cs typeface="Calibri" panose="020F0502020204030204" pitchFamily="34" charset="0"/>
              </a:rPr>
              <a:t>Services</a:t>
            </a:r>
          </a:p>
        </p:txBody>
      </p:sp>
      <p:cxnSp>
        <p:nvCxnSpPr>
          <p:cNvPr id="32" name="Straight Arrow Connector 31">
            <a:extLst>
              <a:ext uri="{FF2B5EF4-FFF2-40B4-BE49-F238E27FC236}">
                <a16:creationId xmlns:a16="http://schemas.microsoft.com/office/drawing/2014/main" id="{5EE868D7-C9E3-8648-B9C9-2084366B4FA4}"/>
              </a:ext>
            </a:extLst>
          </p:cNvPr>
          <p:cNvCxnSpPr>
            <a:cxnSpLocks/>
            <a:endCxn id="23" idx="1"/>
          </p:cNvCxnSpPr>
          <p:nvPr/>
        </p:nvCxnSpPr>
        <p:spPr>
          <a:xfrm flipV="1">
            <a:off x="8252914" y="1884229"/>
            <a:ext cx="1211289" cy="163423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AE9D74E1-4C70-1846-B53D-DED355E51557}"/>
              </a:ext>
            </a:extLst>
          </p:cNvPr>
          <p:cNvCxnSpPr>
            <a:cxnSpLocks/>
            <a:endCxn id="24" idx="1"/>
          </p:cNvCxnSpPr>
          <p:nvPr/>
        </p:nvCxnSpPr>
        <p:spPr>
          <a:xfrm flipV="1">
            <a:off x="8254576" y="2627517"/>
            <a:ext cx="1209626" cy="107256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A85E1E7B-1312-F349-8932-77E7834D8AE0}"/>
              </a:ext>
            </a:extLst>
          </p:cNvPr>
          <p:cNvCxnSpPr>
            <a:cxnSpLocks/>
            <a:stCxn id="13" idx="3"/>
            <a:endCxn id="25" idx="1"/>
          </p:cNvCxnSpPr>
          <p:nvPr/>
        </p:nvCxnSpPr>
        <p:spPr>
          <a:xfrm flipV="1">
            <a:off x="8256240" y="3370804"/>
            <a:ext cx="1207963" cy="590843"/>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1AF918B7-304D-724B-BA0D-B94B97241942}"/>
              </a:ext>
            </a:extLst>
          </p:cNvPr>
          <p:cNvCxnSpPr>
            <a:cxnSpLocks/>
            <a:endCxn id="26" idx="1"/>
          </p:cNvCxnSpPr>
          <p:nvPr/>
        </p:nvCxnSpPr>
        <p:spPr>
          <a:xfrm>
            <a:off x="8229468" y="4114090"/>
            <a:ext cx="1234735" cy="0"/>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A4DCB04-2680-8D4D-A4AD-A9E76D099C79}"/>
              </a:ext>
            </a:extLst>
          </p:cNvPr>
          <p:cNvCxnSpPr>
            <a:cxnSpLocks/>
            <a:endCxn id="27" idx="1"/>
          </p:cNvCxnSpPr>
          <p:nvPr/>
        </p:nvCxnSpPr>
        <p:spPr>
          <a:xfrm>
            <a:off x="8252914" y="4290995"/>
            <a:ext cx="1211289" cy="566382"/>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50562E5-144B-0F42-9CEB-831BB82851CE}"/>
              </a:ext>
            </a:extLst>
          </p:cNvPr>
          <p:cNvCxnSpPr>
            <a:cxnSpLocks/>
            <a:endCxn id="28" idx="1"/>
          </p:cNvCxnSpPr>
          <p:nvPr/>
        </p:nvCxnSpPr>
        <p:spPr>
          <a:xfrm>
            <a:off x="8229468" y="4413816"/>
            <a:ext cx="1234735" cy="1186849"/>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47A0A10-96A1-5646-ABC9-0ECA5298A21A}"/>
              </a:ext>
            </a:extLst>
          </p:cNvPr>
          <p:cNvCxnSpPr>
            <a:cxnSpLocks/>
          </p:cNvCxnSpPr>
          <p:nvPr/>
        </p:nvCxnSpPr>
        <p:spPr>
          <a:xfrm>
            <a:off x="3431705" y="1821977"/>
            <a:ext cx="835897" cy="1698576"/>
          </a:xfrm>
          <a:prstGeom prst="straightConnector1">
            <a:avLst/>
          </a:prstGeom>
          <a:ln w="38100">
            <a:solidFill>
              <a:schemeClr val="accent1">
                <a:lumMod val="75000"/>
              </a:schemeClr>
            </a:solidFill>
            <a:headEnd type="stealth"/>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823675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93F9C-46CE-8F45-8736-1F08C5697669}"/>
              </a:ext>
            </a:extLst>
          </p:cNvPr>
          <p:cNvSpPr>
            <a:spLocks noGrp="1"/>
          </p:cNvSpPr>
          <p:nvPr>
            <p:ph type="title"/>
          </p:nvPr>
        </p:nvSpPr>
        <p:spPr>
          <a:xfrm>
            <a:off x="1981200" y="116632"/>
            <a:ext cx="8229600" cy="778098"/>
          </a:xfrm>
        </p:spPr>
        <p:txBody>
          <a:bodyPr>
            <a:normAutofit fontScale="90000"/>
          </a:bodyPr>
          <a:lstStyle/>
          <a:p>
            <a:r>
              <a:rPr lang="en-US" dirty="0">
                <a:solidFill>
                  <a:schemeClr val="accent1"/>
                </a:solidFill>
              </a:rPr>
              <a:t>Issues in architectural choice</a:t>
            </a:r>
          </a:p>
        </p:txBody>
      </p:sp>
      <p:sp>
        <p:nvSpPr>
          <p:cNvPr id="3" name="Content Placeholder 2">
            <a:extLst>
              <a:ext uri="{FF2B5EF4-FFF2-40B4-BE49-F238E27FC236}">
                <a16:creationId xmlns:a16="http://schemas.microsoft.com/office/drawing/2014/main" id="{5F493A56-A45E-BB47-BB7F-18BAB735D3BC}"/>
              </a:ext>
            </a:extLst>
          </p:cNvPr>
          <p:cNvSpPr>
            <a:spLocks noGrp="1"/>
          </p:cNvSpPr>
          <p:nvPr>
            <p:ph idx="1"/>
          </p:nvPr>
        </p:nvSpPr>
        <p:spPr>
          <a:xfrm>
            <a:off x="756834" y="1052736"/>
            <a:ext cx="10678331" cy="5363562"/>
          </a:xfrm>
        </p:spPr>
        <p:txBody>
          <a:bodyPr>
            <a:noAutofit/>
          </a:bodyPr>
          <a:lstStyle/>
          <a:p>
            <a:r>
              <a:rPr lang="en-US" sz="3600" dirty="0">
                <a:solidFill>
                  <a:srgbClr val="C00000"/>
                </a:solidFill>
              </a:rPr>
              <a:t>Data type and data updates</a:t>
            </a:r>
          </a:p>
          <a:p>
            <a:r>
              <a:rPr lang="en-US" sz="3600" dirty="0">
                <a:solidFill>
                  <a:srgbClr val="C00000"/>
                </a:solidFill>
              </a:rPr>
              <a:t>Change frequency</a:t>
            </a:r>
          </a:p>
          <a:p>
            <a:r>
              <a:rPr lang="en-US" sz="3600" dirty="0">
                <a:solidFill>
                  <a:srgbClr val="C00000"/>
                </a:solidFill>
              </a:rPr>
              <a:t>The system execution platform</a:t>
            </a:r>
          </a:p>
          <a:p>
            <a:endParaRPr lang="en-US" sz="3600" dirty="0"/>
          </a:p>
          <a:p>
            <a:endParaRPr lang="en-US" sz="3600" dirty="0"/>
          </a:p>
        </p:txBody>
      </p:sp>
      <p:sp>
        <p:nvSpPr>
          <p:cNvPr id="4" name="Slide Number Placeholder 3">
            <a:extLst>
              <a:ext uri="{FF2B5EF4-FFF2-40B4-BE49-F238E27FC236}">
                <a16:creationId xmlns:a16="http://schemas.microsoft.com/office/drawing/2014/main" id="{81B5812E-2C2B-F748-B6B5-80880AE9D0DA}"/>
              </a:ext>
            </a:extLst>
          </p:cNvPr>
          <p:cNvSpPr>
            <a:spLocks noGrp="1"/>
          </p:cNvSpPr>
          <p:nvPr>
            <p:ph type="sldNum" sz="quarter" idx="12"/>
          </p:nvPr>
        </p:nvSpPr>
        <p:spPr/>
        <p:txBody>
          <a:bodyPr/>
          <a:lstStyle/>
          <a:p>
            <a:pPr>
              <a:defRPr/>
            </a:pPr>
            <a:fld id="{E78C9E75-97FD-45D9-8ED3-955348887BB1}" type="slidenum">
              <a:rPr lang="zh-TW" altLang="en-US" smtClean="0"/>
              <a:pPr>
                <a:defRPr/>
              </a:pPr>
              <a:t>72</a:t>
            </a:fld>
            <a:endParaRPr lang="zh-TW" altLang="en-US"/>
          </a:p>
        </p:txBody>
      </p:sp>
      <p:sp>
        <p:nvSpPr>
          <p:cNvPr id="5" name="Footer Placeholder 4">
            <a:extLst>
              <a:ext uri="{FF2B5EF4-FFF2-40B4-BE49-F238E27FC236}">
                <a16:creationId xmlns:a16="http://schemas.microsoft.com/office/drawing/2014/main" id="{FE1438D7-952E-EC42-9C36-20355DC9665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2883782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93F9C-46CE-8F45-8736-1F08C5697669}"/>
              </a:ext>
            </a:extLst>
          </p:cNvPr>
          <p:cNvSpPr>
            <a:spLocks noGrp="1"/>
          </p:cNvSpPr>
          <p:nvPr>
            <p:ph type="title"/>
          </p:nvPr>
        </p:nvSpPr>
        <p:spPr>
          <a:xfrm>
            <a:off x="1981200" y="116632"/>
            <a:ext cx="8229600" cy="778098"/>
          </a:xfrm>
        </p:spPr>
        <p:txBody>
          <a:bodyPr>
            <a:normAutofit fontScale="90000"/>
          </a:bodyPr>
          <a:lstStyle/>
          <a:p>
            <a:r>
              <a:rPr lang="en-US" dirty="0">
                <a:solidFill>
                  <a:schemeClr val="accent1"/>
                </a:solidFill>
              </a:rPr>
              <a:t>Issues in architectural choice</a:t>
            </a:r>
          </a:p>
        </p:txBody>
      </p:sp>
      <p:sp>
        <p:nvSpPr>
          <p:cNvPr id="3" name="Content Placeholder 2">
            <a:extLst>
              <a:ext uri="{FF2B5EF4-FFF2-40B4-BE49-F238E27FC236}">
                <a16:creationId xmlns:a16="http://schemas.microsoft.com/office/drawing/2014/main" id="{5F493A56-A45E-BB47-BB7F-18BAB735D3BC}"/>
              </a:ext>
            </a:extLst>
          </p:cNvPr>
          <p:cNvSpPr>
            <a:spLocks noGrp="1"/>
          </p:cNvSpPr>
          <p:nvPr>
            <p:ph idx="1"/>
          </p:nvPr>
        </p:nvSpPr>
        <p:spPr>
          <a:xfrm>
            <a:off x="756834" y="1052736"/>
            <a:ext cx="10678331" cy="5363562"/>
          </a:xfrm>
        </p:spPr>
        <p:txBody>
          <a:bodyPr>
            <a:noAutofit/>
          </a:bodyPr>
          <a:lstStyle/>
          <a:p>
            <a:r>
              <a:rPr lang="en-US" dirty="0">
                <a:solidFill>
                  <a:srgbClr val="C00000"/>
                </a:solidFill>
              </a:rPr>
              <a:t>Data type and data updates</a:t>
            </a:r>
          </a:p>
          <a:p>
            <a:pPr lvl="1"/>
            <a:r>
              <a:rPr lang="en-US" sz="3200" dirty="0"/>
              <a:t>If you are mostly using structured data that may be updated by different system features, it is usually best to have a single shared database that provides locking and transaction management.  If data is distributed across services, you need a way to keep it consistent and this adds overhead to your system.</a:t>
            </a:r>
          </a:p>
          <a:p>
            <a:endParaRPr lang="en-US" dirty="0"/>
          </a:p>
        </p:txBody>
      </p:sp>
      <p:sp>
        <p:nvSpPr>
          <p:cNvPr id="4" name="Slide Number Placeholder 3">
            <a:extLst>
              <a:ext uri="{FF2B5EF4-FFF2-40B4-BE49-F238E27FC236}">
                <a16:creationId xmlns:a16="http://schemas.microsoft.com/office/drawing/2014/main" id="{81B5812E-2C2B-F748-B6B5-80880AE9D0DA}"/>
              </a:ext>
            </a:extLst>
          </p:cNvPr>
          <p:cNvSpPr>
            <a:spLocks noGrp="1"/>
          </p:cNvSpPr>
          <p:nvPr>
            <p:ph type="sldNum" sz="quarter" idx="12"/>
          </p:nvPr>
        </p:nvSpPr>
        <p:spPr/>
        <p:txBody>
          <a:bodyPr/>
          <a:lstStyle/>
          <a:p>
            <a:pPr>
              <a:defRPr/>
            </a:pPr>
            <a:fld id="{E78C9E75-97FD-45D9-8ED3-955348887BB1}" type="slidenum">
              <a:rPr lang="zh-TW" altLang="en-US" smtClean="0"/>
              <a:pPr>
                <a:defRPr/>
              </a:pPr>
              <a:t>73</a:t>
            </a:fld>
            <a:endParaRPr lang="zh-TW" altLang="en-US"/>
          </a:p>
        </p:txBody>
      </p:sp>
      <p:sp>
        <p:nvSpPr>
          <p:cNvPr id="5" name="Footer Placeholder 4">
            <a:extLst>
              <a:ext uri="{FF2B5EF4-FFF2-40B4-BE49-F238E27FC236}">
                <a16:creationId xmlns:a16="http://schemas.microsoft.com/office/drawing/2014/main" id="{FE1438D7-952E-EC42-9C36-20355DC9665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82831300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93F9C-46CE-8F45-8736-1F08C5697669}"/>
              </a:ext>
            </a:extLst>
          </p:cNvPr>
          <p:cNvSpPr>
            <a:spLocks noGrp="1"/>
          </p:cNvSpPr>
          <p:nvPr>
            <p:ph type="title"/>
          </p:nvPr>
        </p:nvSpPr>
        <p:spPr>
          <a:xfrm>
            <a:off x="1981200" y="116632"/>
            <a:ext cx="8229600" cy="778098"/>
          </a:xfrm>
        </p:spPr>
        <p:txBody>
          <a:bodyPr>
            <a:normAutofit fontScale="90000"/>
          </a:bodyPr>
          <a:lstStyle/>
          <a:p>
            <a:r>
              <a:rPr lang="en-US" dirty="0">
                <a:solidFill>
                  <a:schemeClr val="accent1"/>
                </a:solidFill>
              </a:rPr>
              <a:t>Issues in architectural choice</a:t>
            </a:r>
          </a:p>
        </p:txBody>
      </p:sp>
      <p:sp>
        <p:nvSpPr>
          <p:cNvPr id="3" name="Content Placeholder 2">
            <a:extLst>
              <a:ext uri="{FF2B5EF4-FFF2-40B4-BE49-F238E27FC236}">
                <a16:creationId xmlns:a16="http://schemas.microsoft.com/office/drawing/2014/main" id="{5F493A56-A45E-BB47-BB7F-18BAB735D3BC}"/>
              </a:ext>
            </a:extLst>
          </p:cNvPr>
          <p:cNvSpPr>
            <a:spLocks noGrp="1"/>
          </p:cNvSpPr>
          <p:nvPr>
            <p:ph idx="1"/>
          </p:nvPr>
        </p:nvSpPr>
        <p:spPr>
          <a:xfrm>
            <a:off x="756834" y="1052736"/>
            <a:ext cx="10678331" cy="5363562"/>
          </a:xfrm>
        </p:spPr>
        <p:txBody>
          <a:bodyPr>
            <a:noAutofit/>
          </a:bodyPr>
          <a:lstStyle/>
          <a:p>
            <a:r>
              <a:rPr lang="en-US" dirty="0">
                <a:solidFill>
                  <a:srgbClr val="C00000"/>
                </a:solidFill>
              </a:rPr>
              <a:t>Change frequency</a:t>
            </a:r>
          </a:p>
          <a:p>
            <a:pPr lvl="1"/>
            <a:r>
              <a:rPr lang="en-US" sz="3200" dirty="0"/>
              <a:t>If you anticipate that system components will be regularly changed or replaced, then isolating these components as separate services simplifies those changes.</a:t>
            </a:r>
            <a:endParaRPr lang="en-US" dirty="0"/>
          </a:p>
          <a:p>
            <a:endParaRPr lang="en-US" dirty="0"/>
          </a:p>
        </p:txBody>
      </p:sp>
      <p:sp>
        <p:nvSpPr>
          <p:cNvPr id="4" name="Slide Number Placeholder 3">
            <a:extLst>
              <a:ext uri="{FF2B5EF4-FFF2-40B4-BE49-F238E27FC236}">
                <a16:creationId xmlns:a16="http://schemas.microsoft.com/office/drawing/2014/main" id="{81B5812E-2C2B-F748-B6B5-80880AE9D0DA}"/>
              </a:ext>
            </a:extLst>
          </p:cNvPr>
          <p:cNvSpPr>
            <a:spLocks noGrp="1"/>
          </p:cNvSpPr>
          <p:nvPr>
            <p:ph type="sldNum" sz="quarter" idx="12"/>
          </p:nvPr>
        </p:nvSpPr>
        <p:spPr/>
        <p:txBody>
          <a:bodyPr/>
          <a:lstStyle/>
          <a:p>
            <a:pPr>
              <a:defRPr/>
            </a:pPr>
            <a:fld id="{E78C9E75-97FD-45D9-8ED3-955348887BB1}" type="slidenum">
              <a:rPr lang="zh-TW" altLang="en-US" smtClean="0"/>
              <a:pPr>
                <a:defRPr/>
              </a:pPr>
              <a:t>74</a:t>
            </a:fld>
            <a:endParaRPr lang="zh-TW" altLang="en-US"/>
          </a:p>
        </p:txBody>
      </p:sp>
      <p:sp>
        <p:nvSpPr>
          <p:cNvPr id="5" name="Footer Placeholder 4">
            <a:extLst>
              <a:ext uri="{FF2B5EF4-FFF2-40B4-BE49-F238E27FC236}">
                <a16:creationId xmlns:a16="http://schemas.microsoft.com/office/drawing/2014/main" id="{FE1438D7-952E-EC42-9C36-20355DC9665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27715376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93F9C-46CE-8F45-8736-1F08C5697669}"/>
              </a:ext>
            </a:extLst>
          </p:cNvPr>
          <p:cNvSpPr>
            <a:spLocks noGrp="1"/>
          </p:cNvSpPr>
          <p:nvPr>
            <p:ph type="title"/>
          </p:nvPr>
        </p:nvSpPr>
        <p:spPr>
          <a:xfrm>
            <a:off x="1981200" y="116632"/>
            <a:ext cx="8229600" cy="778098"/>
          </a:xfrm>
        </p:spPr>
        <p:txBody>
          <a:bodyPr>
            <a:normAutofit fontScale="90000"/>
          </a:bodyPr>
          <a:lstStyle/>
          <a:p>
            <a:r>
              <a:rPr lang="en-US" dirty="0">
                <a:solidFill>
                  <a:schemeClr val="accent1"/>
                </a:solidFill>
              </a:rPr>
              <a:t>Issues in architectural choice</a:t>
            </a:r>
          </a:p>
        </p:txBody>
      </p:sp>
      <p:sp>
        <p:nvSpPr>
          <p:cNvPr id="3" name="Content Placeholder 2">
            <a:extLst>
              <a:ext uri="{FF2B5EF4-FFF2-40B4-BE49-F238E27FC236}">
                <a16:creationId xmlns:a16="http://schemas.microsoft.com/office/drawing/2014/main" id="{5F493A56-A45E-BB47-BB7F-18BAB735D3BC}"/>
              </a:ext>
            </a:extLst>
          </p:cNvPr>
          <p:cNvSpPr>
            <a:spLocks noGrp="1"/>
          </p:cNvSpPr>
          <p:nvPr>
            <p:ph idx="1"/>
          </p:nvPr>
        </p:nvSpPr>
        <p:spPr>
          <a:xfrm>
            <a:off x="756834" y="1052736"/>
            <a:ext cx="10678331" cy="5363562"/>
          </a:xfrm>
        </p:spPr>
        <p:txBody>
          <a:bodyPr>
            <a:noAutofit/>
          </a:bodyPr>
          <a:lstStyle/>
          <a:p>
            <a:r>
              <a:rPr lang="en-US" dirty="0">
                <a:solidFill>
                  <a:srgbClr val="C00000"/>
                </a:solidFill>
              </a:rPr>
              <a:t>The system execution platform</a:t>
            </a:r>
          </a:p>
          <a:p>
            <a:pPr lvl="1"/>
            <a:r>
              <a:rPr lang="en-US" sz="3200" dirty="0"/>
              <a:t>If you plan to run your system on the cloud with users accessing it over the Internet, it is usually best to implement it as a service-oriented architecture because scaling the system is simpler. </a:t>
            </a:r>
          </a:p>
          <a:p>
            <a:pPr lvl="1"/>
            <a:r>
              <a:rPr lang="en-US" sz="3200" dirty="0"/>
              <a:t>If your product is a business system that runs on local servers, a multi-tier architecture may be more appropriate.</a:t>
            </a:r>
          </a:p>
          <a:p>
            <a:endParaRPr lang="en-US" dirty="0"/>
          </a:p>
          <a:p>
            <a:endParaRPr lang="en-US" dirty="0"/>
          </a:p>
        </p:txBody>
      </p:sp>
      <p:sp>
        <p:nvSpPr>
          <p:cNvPr id="4" name="Slide Number Placeholder 3">
            <a:extLst>
              <a:ext uri="{FF2B5EF4-FFF2-40B4-BE49-F238E27FC236}">
                <a16:creationId xmlns:a16="http://schemas.microsoft.com/office/drawing/2014/main" id="{81B5812E-2C2B-F748-B6B5-80880AE9D0DA}"/>
              </a:ext>
            </a:extLst>
          </p:cNvPr>
          <p:cNvSpPr>
            <a:spLocks noGrp="1"/>
          </p:cNvSpPr>
          <p:nvPr>
            <p:ph type="sldNum" sz="quarter" idx="12"/>
          </p:nvPr>
        </p:nvSpPr>
        <p:spPr/>
        <p:txBody>
          <a:bodyPr/>
          <a:lstStyle/>
          <a:p>
            <a:pPr>
              <a:defRPr/>
            </a:pPr>
            <a:fld id="{E78C9E75-97FD-45D9-8ED3-955348887BB1}" type="slidenum">
              <a:rPr lang="zh-TW" altLang="en-US" smtClean="0"/>
              <a:pPr>
                <a:defRPr/>
              </a:pPr>
              <a:t>75</a:t>
            </a:fld>
            <a:endParaRPr lang="zh-TW" altLang="en-US"/>
          </a:p>
        </p:txBody>
      </p:sp>
      <p:sp>
        <p:nvSpPr>
          <p:cNvPr id="5" name="Footer Placeholder 4">
            <a:extLst>
              <a:ext uri="{FF2B5EF4-FFF2-40B4-BE49-F238E27FC236}">
                <a16:creationId xmlns:a16="http://schemas.microsoft.com/office/drawing/2014/main" id="{FE1438D7-952E-EC42-9C36-20355DC96657}"/>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4962394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8DA85-93F3-8F49-B246-B44B2781B35E}"/>
              </a:ext>
            </a:extLst>
          </p:cNvPr>
          <p:cNvSpPr>
            <a:spLocks noGrp="1"/>
          </p:cNvSpPr>
          <p:nvPr>
            <p:ph type="title"/>
          </p:nvPr>
        </p:nvSpPr>
        <p:spPr>
          <a:xfrm>
            <a:off x="1981200" y="116633"/>
            <a:ext cx="8229600" cy="752649"/>
          </a:xfrm>
        </p:spPr>
        <p:txBody>
          <a:bodyPr>
            <a:normAutofit fontScale="90000"/>
          </a:bodyPr>
          <a:lstStyle/>
          <a:p>
            <a:r>
              <a:rPr lang="en-US" dirty="0">
                <a:solidFill>
                  <a:schemeClr val="accent1"/>
                </a:solidFill>
              </a:rPr>
              <a:t>Technology choices</a:t>
            </a:r>
          </a:p>
        </p:txBody>
      </p:sp>
      <p:sp>
        <p:nvSpPr>
          <p:cNvPr id="3" name="Content Placeholder 2">
            <a:extLst>
              <a:ext uri="{FF2B5EF4-FFF2-40B4-BE49-F238E27FC236}">
                <a16:creationId xmlns:a16="http://schemas.microsoft.com/office/drawing/2014/main" id="{2CAFA59C-23A5-9C4D-A0FA-3F0962ABCEFD}"/>
              </a:ext>
            </a:extLst>
          </p:cNvPr>
          <p:cNvSpPr>
            <a:spLocks noGrp="1"/>
          </p:cNvSpPr>
          <p:nvPr>
            <p:ph idx="1"/>
          </p:nvPr>
        </p:nvSpPr>
        <p:spPr>
          <a:xfrm>
            <a:off x="759417" y="1053884"/>
            <a:ext cx="10631837" cy="5360311"/>
          </a:xfrm>
        </p:spPr>
        <p:txBody>
          <a:bodyPr>
            <a:normAutofit lnSpcReduction="10000"/>
          </a:bodyPr>
          <a:lstStyle/>
          <a:p>
            <a:r>
              <a:rPr lang="en-US" sz="2800" dirty="0">
                <a:solidFill>
                  <a:srgbClr val="C00000"/>
                </a:solidFill>
              </a:rPr>
              <a:t>Database</a:t>
            </a:r>
            <a:br>
              <a:rPr lang="en-US" sz="2200" dirty="0"/>
            </a:br>
            <a:r>
              <a:rPr lang="en-US" sz="2200" dirty="0"/>
              <a:t>Should you use a relational SQL database or an unstructured NOSQL database?</a:t>
            </a:r>
          </a:p>
          <a:p>
            <a:r>
              <a:rPr lang="en-US" sz="2800" dirty="0">
                <a:solidFill>
                  <a:srgbClr val="C00000"/>
                </a:solidFill>
              </a:rPr>
              <a:t>Platform</a:t>
            </a:r>
            <a:br>
              <a:rPr lang="en-US" sz="2200" dirty="0"/>
            </a:br>
            <a:r>
              <a:rPr lang="en-US" sz="2200" dirty="0"/>
              <a:t>Should you deliver your product on a mobile app and/or a web platform?</a:t>
            </a:r>
          </a:p>
          <a:p>
            <a:r>
              <a:rPr lang="en-US" sz="2800" dirty="0">
                <a:solidFill>
                  <a:srgbClr val="C00000"/>
                </a:solidFill>
              </a:rPr>
              <a:t>Server</a:t>
            </a:r>
            <a:br>
              <a:rPr lang="en-US" sz="2200" dirty="0"/>
            </a:br>
            <a:r>
              <a:rPr lang="en-US" sz="2200" dirty="0"/>
              <a:t>Should you use dedicated in-house servers or design your system to run on a public cloud? If a public cloud, should you use Amazon, Google, Microsoft, or some other option?</a:t>
            </a:r>
          </a:p>
          <a:p>
            <a:r>
              <a:rPr lang="en-US" sz="2800" dirty="0">
                <a:solidFill>
                  <a:srgbClr val="C00000"/>
                </a:solidFill>
              </a:rPr>
              <a:t>Open source</a:t>
            </a:r>
            <a:br>
              <a:rPr lang="en-US" sz="2200" dirty="0"/>
            </a:br>
            <a:r>
              <a:rPr lang="en-US" sz="2200" dirty="0"/>
              <a:t>Are there suitable open-source components that you could incorporate into your products?</a:t>
            </a:r>
          </a:p>
          <a:p>
            <a:r>
              <a:rPr lang="en-US" sz="2800" dirty="0">
                <a:solidFill>
                  <a:srgbClr val="C00000"/>
                </a:solidFill>
              </a:rPr>
              <a:t>Development tools</a:t>
            </a:r>
            <a:br>
              <a:rPr lang="en-US" sz="2200" dirty="0"/>
            </a:br>
            <a:r>
              <a:rPr lang="en-US" sz="2200" dirty="0"/>
              <a:t>Do your development tools embed architectural assumptions about the software being developed that limit your architectural choices</a:t>
            </a:r>
          </a:p>
        </p:txBody>
      </p:sp>
      <p:sp>
        <p:nvSpPr>
          <p:cNvPr id="4" name="Slide Number Placeholder 3">
            <a:extLst>
              <a:ext uri="{FF2B5EF4-FFF2-40B4-BE49-F238E27FC236}">
                <a16:creationId xmlns:a16="http://schemas.microsoft.com/office/drawing/2014/main" id="{EAC4E51D-12F0-1D44-BCA4-EA66EAE63B0D}"/>
              </a:ext>
            </a:extLst>
          </p:cNvPr>
          <p:cNvSpPr>
            <a:spLocks noGrp="1"/>
          </p:cNvSpPr>
          <p:nvPr>
            <p:ph type="sldNum" sz="quarter" idx="12"/>
          </p:nvPr>
        </p:nvSpPr>
        <p:spPr/>
        <p:txBody>
          <a:bodyPr/>
          <a:lstStyle/>
          <a:p>
            <a:pPr>
              <a:defRPr/>
            </a:pPr>
            <a:fld id="{E78C9E75-97FD-45D9-8ED3-955348887BB1}" type="slidenum">
              <a:rPr lang="zh-TW" altLang="en-US" smtClean="0"/>
              <a:pPr>
                <a:defRPr/>
              </a:pPr>
              <a:t>76</a:t>
            </a:fld>
            <a:endParaRPr lang="zh-TW" altLang="en-US"/>
          </a:p>
        </p:txBody>
      </p:sp>
      <p:sp>
        <p:nvSpPr>
          <p:cNvPr id="5" name="Footer Placeholder 4">
            <a:extLst>
              <a:ext uri="{FF2B5EF4-FFF2-40B4-BE49-F238E27FC236}">
                <a16:creationId xmlns:a16="http://schemas.microsoft.com/office/drawing/2014/main" id="{5ACF3317-F09D-9449-BF8D-1C3E0D929EE2}"/>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57523211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159420"/>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733587" y="1000001"/>
            <a:ext cx="10724826" cy="5506368"/>
          </a:xfrm>
        </p:spPr>
        <p:txBody>
          <a:bodyPr>
            <a:noAutofit/>
          </a:bodyPr>
          <a:lstStyle/>
          <a:p>
            <a:r>
              <a:rPr lang="en-US" dirty="0">
                <a:solidFill>
                  <a:srgbClr val="C00000"/>
                </a:solidFill>
              </a:rPr>
              <a:t>Software architecture </a:t>
            </a:r>
            <a:r>
              <a:rPr lang="en-US" dirty="0"/>
              <a:t>is the fundamental organization of a system embodied in its components, their relationships to each other, and to the environment, and the principles guiding its design and evolution.</a:t>
            </a:r>
          </a:p>
          <a:p>
            <a:r>
              <a:rPr lang="en-US" dirty="0">
                <a:solidFill>
                  <a:srgbClr val="C00000"/>
                </a:solidFill>
              </a:rPr>
              <a:t>The architecture of a software system </a:t>
            </a:r>
            <a:r>
              <a:rPr lang="en-US" dirty="0"/>
              <a:t>has a significant influence on </a:t>
            </a:r>
            <a:r>
              <a:rPr lang="en-US" dirty="0">
                <a:solidFill>
                  <a:srgbClr val="C00000"/>
                </a:solidFill>
              </a:rPr>
              <a:t>non-functional system properties</a:t>
            </a:r>
            <a:r>
              <a:rPr lang="en-US" dirty="0"/>
              <a:t> such as reliability, efficiency and security.</a:t>
            </a:r>
          </a:p>
          <a:p>
            <a:r>
              <a:rPr lang="en-US" dirty="0">
                <a:solidFill>
                  <a:srgbClr val="C00000"/>
                </a:solidFill>
              </a:rPr>
              <a:t>Architectural design </a:t>
            </a:r>
            <a:r>
              <a:rPr lang="en-US" dirty="0"/>
              <a:t>involves understanding the issues that are critical for your product and creating system descriptions that shows components and their relationships. </a:t>
            </a:r>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77</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7260911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159420"/>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945397" y="986508"/>
            <a:ext cx="10430359" cy="5506368"/>
          </a:xfrm>
        </p:spPr>
        <p:txBody>
          <a:bodyPr>
            <a:normAutofit/>
          </a:bodyPr>
          <a:lstStyle/>
          <a:p>
            <a:r>
              <a:rPr lang="en-US" dirty="0"/>
              <a:t>The principal role of </a:t>
            </a:r>
            <a:r>
              <a:rPr lang="en-US" dirty="0">
                <a:solidFill>
                  <a:srgbClr val="C00000"/>
                </a:solidFill>
              </a:rPr>
              <a:t>architectural descriptions </a:t>
            </a:r>
            <a:r>
              <a:rPr lang="en-US" dirty="0"/>
              <a:t>is to provide a basis for the development team to discuss the system organization. Informal architectural diagrams are effective in architectural description because they are fast and easy to draw and share.</a:t>
            </a:r>
          </a:p>
          <a:p>
            <a:r>
              <a:rPr lang="en-US" dirty="0">
                <a:solidFill>
                  <a:srgbClr val="C00000"/>
                </a:solidFill>
              </a:rPr>
              <a:t>System decomposition </a:t>
            </a:r>
            <a:r>
              <a:rPr lang="en-US" dirty="0"/>
              <a:t>involves analyzing </a:t>
            </a:r>
            <a:r>
              <a:rPr lang="en-US" dirty="0">
                <a:solidFill>
                  <a:srgbClr val="C00000"/>
                </a:solidFill>
              </a:rPr>
              <a:t>architectural components </a:t>
            </a:r>
            <a:r>
              <a:rPr lang="en-US" dirty="0"/>
              <a:t>and representing them as a set of </a:t>
            </a:r>
            <a:r>
              <a:rPr lang="en-US" dirty="0">
                <a:solidFill>
                  <a:srgbClr val="C00000"/>
                </a:solidFill>
              </a:rPr>
              <a:t>finer-grain components</a:t>
            </a:r>
            <a:r>
              <a:rPr lang="en-US" dirty="0"/>
              <a:t>. </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78</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62214763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159420"/>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929897" y="986508"/>
            <a:ext cx="10492353" cy="5506368"/>
          </a:xfrm>
        </p:spPr>
        <p:txBody>
          <a:bodyPr>
            <a:normAutofit/>
          </a:bodyPr>
          <a:lstStyle/>
          <a:p>
            <a:r>
              <a:rPr lang="en-US" dirty="0"/>
              <a:t>To</a:t>
            </a:r>
            <a:r>
              <a:rPr lang="en-US" dirty="0">
                <a:solidFill>
                  <a:srgbClr val="C00000"/>
                </a:solidFill>
              </a:rPr>
              <a:t> minimize complexity</a:t>
            </a:r>
            <a:r>
              <a:rPr lang="en-US" dirty="0"/>
              <a:t>, you should separate concerns, avoid functional duplication and focus on component interfaces.</a:t>
            </a:r>
          </a:p>
          <a:p>
            <a:r>
              <a:rPr lang="en-US" dirty="0">
                <a:solidFill>
                  <a:srgbClr val="C00000"/>
                </a:solidFill>
              </a:rPr>
              <a:t>Web-based systems </a:t>
            </a:r>
            <a:r>
              <a:rPr lang="en-US" dirty="0"/>
              <a:t>often have a common layered structure including </a:t>
            </a:r>
            <a:r>
              <a:rPr lang="en-US" dirty="0">
                <a:solidFill>
                  <a:srgbClr val="C00000"/>
                </a:solidFill>
              </a:rPr>
              <a:t>user interface layers</a:t>
            </a:r>
            <a:r>
              <a:rPr lang="en-US" dirty="0"/>
              <a:t>, </a:t>
            </a:r>
            <a:r>
              <a:rPr lang="en-US" dirty="0">
                <a:solidFill>
                  <a:srgbClr val="C00000"/>
                </a:solidFill>
              </a:rPr>
              <a:t>application-specific layers </a:t>
            </a:r>
            <a:r>
              <a:rPr lang="en-US" dirty="0"/>
              <a:t>and a </a:t>
            </a:r>
            <a:r>
              <a:rPr lang="en-US" dirty="0">
                <a:solidFill>
                  <a:srgbClr val="C00000"/>
                </a:solidFill>
              </a:rPr>
              <a:t>database layer</a:t>
            </a:r>
            <a:r>
              <a:rPr lang="en-US" dirty="0"/>
              <a:t>.</a:t>
            </a:r>
          </a:p>
          <a:p>
            <a:r>
              <a:rPr lang="en-US" dirty="0"/>
              <a:t>The </a:t>
            </a:r>
            <a:r>
              <a:rPr lang="en-US" dirty="0">
                <a:solidFill>
                  <a:srgbClr val="C00000"/>
                </a:solidFill>
              </a:rPr>
              <a:t>distribution architecture </a:t>
            </a:r>
            <a:r>
              <a:rPr lang="en-US" dirty="0"/>
              <a:t>in a system defines the organization of the servers in that system and the allocation of components to these servers.</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79</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3994144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47851" y="44450"/>
            <a:ext cx="8569325" cy="1081088"/>
          </a:xfrm>
        </p:spPr>
        <p:txBody>
          <a:bodyPr/>
          <a:lstStyle/>
          <a:p>
            <a:pPr>
              <a:defRPr/>
            </a:pPr>
            <a:r>
              <a:rPr lang="en-US" altLang="zh-TW" dirty="0">
                <a:solidFill>
                  <a:srgbClr val="FF0000"/>
                </a:solidFill>
              </a:rPr>
              <a:t>Fundamental MIS Concepts</a:t>
            </a:r>
            <a:endParaRPr lang="zh-TW" altLang="en-US" dirty="0"/>
          </a:p>
        </p:txBody>
      </p:sp>
      <p:sp>
        <p:nvSpPr>
          <p:cNvPr id="4" name="投影片編號版面配置區 3"/>
          <p:cNvSpPr>
            <a:spLocks noGrp="1"/>
          </p:cNvSpPr>
          <p:nvPr>
            <p:ph type="sldNum" sz="quarter" idx="12"/>
          </p:nvPr>
        </p:nvSpPr>
        <p:spPr/>
        <p:txBody>
          <a:bodyPr/>
          <a:lstStyle/>
          <a:p>
            <a:pPr>
              <a:defRPr/>
            </a:pPr>
            <a:fld id="{5F00CC56-6FAA-4993-945A-B30ECCD67ADF}" type="slidenum">
              <a:rPr lang="zh-TW" altLang="en-US" smtClean="0"/>
              <a:pPr>
                <a:defRPr/>
              </a:pPr>
              <a:t>8</a:t>
            </a:fld>
            <a:endParaRPr lang="zh-TW" altLang="en-US"/>
          </a:p>
        </p:txBody>
      </p:sp>
      <p:sp>
        <p:nvSpPr>
          <p:cNvPr id="7" name="矩形 6"/>
          <p:cNvSpPr/>
          <p:nvPr/>
        </p:nvSpPr>
        <p:spPr bwMode="auto">
          <a:xfrm>
            <a:off x="2330544" y="2765040"/>
            <a:ext cx="1695928"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Management</a:t>
            </a:r>
            <a:endParaRPr lang="zh-TW" altLang="en-US" sz="2000" b="1" dirty="0">
              <a:solidFill>
                <a:schemeClr val="tx1"/>
              </a:solidFill>
            </a:endParaRPr>
          </a:p>
        </p:txBody>
      </p:sp>
      <p:sp>
        <p:nvSpPr>
          <p:cNvPr id="8" name="矩形 7"/>
          <p:cNvSpPr/>
          <p:nvPr/>
        </p:nvSpPr>
        <p:spPr bwMode="auto">
          <a:xfrm>
            <a:off x="2330544" y="4207455"/>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Organization</a:t>
            </a:r>
            <a:endParaRPr lang="zh-TW" altLang="en-US" sz="2000" b="1" dirty="0">
              <a:solidFill>
                <a:schemeClr val="tx1"/>
              </a:solidFill>
            </a:endParaRPr>
          </a:p>
        </p:txBody>
      </p:sp>
      <p:sp>
        <p:nvSpPr>
          <p:cNvPr id="9" name="矩形 8"/>
          <p:cNvSpPr/>
          <p:nvPr/>
        </p:nvSpPr>
        <p:spPr bwMode="auto">
          <a:xfrm>
            <a:off x="2330544" y="5649869"/>
            <a:ext cx="1695740" cy="811358"/>
          </a:xfrm>
          <a:prstGeom prst="rect">
            <a:avLst/>
          </a:prstGeom>
          <a:solidFill>
            <a:srgbClr val="FFC000"/>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Technology</a:t>
            </a:r>
            <a:endParaRPr lang="zh-TW" altLang="en-US" sz="2000" b="1" dirty="0">
              <a:solidFill>
                <a:schemeClr val="tx1"/>
              </a:solidFill>
            </a:endParaRPr>
          </a:p>
        </p:txBody>
      </p:sp>
      <p:sp>
        <p:nvSpPr>
          <p:cNvPr id="10" name="矩形 9"/>
          <p:cNvSpPr/>
          <p:nvPr/>
        </p:nvSpPr>
        <p:spPr bwMode="auto">
          <a:xfrm>
            <a:off x="5157091" y="4207455"/>
            <a:ext cx="1695928" cy="811358"/>
          </a:xfrm>
          <a:prstGeom prst="rect">
            <a:avLst/>
          </a:prstGeom>
          <a:solidFill>
            <a:schemeClr val="accent5">
              <a:lumMod val="60000"/>
              <a:lumOff val="40000"/>
            </a:schemeClr>
          </a:soli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Information </a:t>
            </a:r>
            <a:br>
              <a:rPr lang="en-US" altLang="zh-TW" sz="2000" b="1" dirty="0">
                <a:solidFill>
                  <a:schemeClr val="tx1"/>
                </a:solidFill>
              </a:rPr>
            </a:br>
            <a:r>
              <a:rPr lang="en-US" altLang="zh-TW" sz="2000" b="1" dirty="0">
                <a:solidFill>
                  <a:schemeClr val="tx1"/>
                </a:solidFill>
              </a:rPr>
              <a:t>System</a:t>
            </a:r>
            <a:endParaRPr lang="zh-TW" altLang="en-US" sz="2000" b="1" dirty="0">
              <a:solidFill>
                <a:schemeClr val="tx1"/>
              </a:solidFill>
            </a:endParaRPr>
          </a:p>
        </p:txBody>
      </p:sp>
      <p:sp>
        <p:nvSpPr>
          <p:cNvPr id="11" name="矩形 10"/>
          <p:cNvSpPr/>
          <p:nvPr/>
        </p:nvSpPr>
        <p:spPr bwMode="auto">
          <a:xfrm>
            <a:off x="5157091" y="1412776"/>
            <a:ext cx="1695928" cy="811358"/>
          </a:xfrm>
          <a:prstGeom prst="rect">
            <a:avLst/>
          </a:prstGeom>
          <a:solidFill>
            <a:schemeClr val="accent6">
              <a:lumMod val="60000"/>
              <a:lumOff val="40000"/>
            </a:schemeClr>
          </a:solidFill>
          <a:ln>
            <a:solidFill>
              <a:srgbClr val="00B05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tx1"/>
                </a:solidFill>
              </a:rPr>
              <a:t>Business </a:t>
            </a:r>
            <a:br>
              <a:rPr lang="en-US" altLang="zh-TW" sz="2000" b="1" dirty="0">
                <a:solidFill>
                  <a:schemeClr val="tx1"/>
                </a:solidFill>
              </a:rPr>
            </a:br>
            <a:r>
              <a:rPr lang="en-US" altLang="zh-TW" sz="2000" b="1" dirty="0">
                <a:solidFill>
                  <a:schemeClr val="tx1"/>
                </a:solidFill>
              </a:rPr>
              <a:t>Challenges</a:t>
            </a:r>
            <a:endParaRPr lang="zh-TW" altLang="en-US" sz="2000" b="1" dirty="0">
              <a:solidFill>
                <a:schemeClr val="tx1"/>
              </a:solidFill>
            </a:endParaRPr>
          </a:p>
        </p:txBody>
      </p:sp>
      <p:sp>
        <p:nvSpPr>
          <p:cNvPr id="12" name="矩形 11"/>
          <p:cNvSpPr/>
          <p:nvPr/>
        </p:nvSpPr>
        <p:spPr bwMode="auto">
          <a:xfrm>
            <a:off x="8360512" y="4207455"/>
            <a:ext cx="1695928" cy="811358"/>
          </a:xfrm>
          <a:prstGeom prst="rect">
            <a:avLst/>
          </a:prstGeom>
          <a:solidFill>
            <a:schemeClr val="accent5"/>
          </a:solidFill>
          <a:ln>
            <a:solidFill>
              <a:schemeClr val="tx2">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altLang="zh-TW" sz="2000" b="1" dirty="0">
                <a:solidFill>
                  <a:schemeClr val="bg1"/>
                </a:solidFill>
              </a:rPr>
              <a:t>Business </a:t>
            </a:r>
            <a:br>
              <a:rPr lang="en-US" altLang="zh-TW" sz="2000" b="1" dirty="0">
                <a:solidFill>
                  <a:schemeClr val="bg1"/>
                </a:solidFill>
              </a:rPr>
            </a:br>
            <a:r>
              <a:rPr lang="en-US" altLang="zh-TW" sz="2000" b="1" dirty="0">
                <a:solidFill>
                  <a:schemeClr val="bg1"/>
                </a:solidFill>
              </a:rPr>
              <a:t>Solutions</a:t>
            </a:r>
            <a:endParaRPr lang="zh-TW" altLang="en-US" sz="2000" b="1" dirty="0">
              <a:solidFill>
                <a:schemeClr val="bg1"/>
              </a:solidFill>
            </a:endParaRPr>
          </a:p>
        </p:txBody>
      </p:sp>
      <p:cxnSp>
        <p:nvCxnSpPr>
          <p:cNvPr id="14" name="直線單箭頭接點 13"/>
          <p:cNvCxnSpPr/>
          <p:nvPr/>
        </p:nvCxnSpPr>
        <p:spPr bwMode="auto">
          <a:xfrm>
            <a:off x="4025900" y="3170239"/>
            <a:ext cx="1131888" cy="1036637"/>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bwMode="auto">
          <a:xfrm>
            <a:off x="4025900" y="4613275"/>
            <a:ext cx="1131888"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bwMode="auto">
          <a:xfrm flipV="1">
            <a:off x="4025900" y="5018089"/>
            <a:ext cx="1131888" cy="1038225"/>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p:nvPr/>
        </p:nvCxnSpPr>
        <p:spPr bwMode="auto">
          <a:xfrm>
            <a:off x="6853239" y="4613275"/>
            <a:ext cx="1506537" cy="0"/>
          </a:xfrm>
          <a:prstGeom prst="straightConnector1">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0" name="圖案 29"/>
          <p:cNvCxnSpPr/>
          <p:nvPr/>
        </p:nvCxnSpPr>
        <p:spPr bwMode="auto">
          <a:xfrm rot="16200000" flipV="1">
            <a:off x="6836570" y="1834357"/>
            <a:ext cx="2389187" cy="2355850"/>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1" name="圖案 30"/>
          <p:cNvCxnSpPr/>
          <p:nvPr/>
        </p:nvCxnSpPr>
        <p:spPr bwMode="auto">
          <a:xfrm rot="10800000" flipV="1">
            <a:off x="3178176" y="1817689"/>
            <a:ext cx="1979613" cy="947737"/>
          </a:xfrm>
          <a:prstGeom prst="bentConnector2">
            <a:avLst/>
          </a:prstGeom>
          <a:ln w="28575">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Footer Placeholder 4"/>
          <p:cNvSpPr>
            <a:spLocks noGrp="1"/>
          </p:cNvSpPr>
          <p:nvPr>
            <p:ph type="ftr" sz="quarter" idx="11"/>
          </p:nvPr>
        </p:nvSpPr>
        <p:spPr bwMode="auto">
          <a:xfrm>
            <a:off x="1992313" y="6597650"/>
            <a:ext cx="7848600" cy="260350"/>
          </a:xfrm>
          <a:ln>
            <a:miter lim="800000"/>
            <a:headEnd/>
            <a:tailEnd/>
          </a:ln>
        </p:spPr>
        <p:txBody>
          <a:bodyPr/>
          <a:lstStyle/>
          <a:p>
            <a:pPr>
              <a:defRPr/>
            </a:pPr>
            <a:r>
              <a:rPr lang="en-US" altLang="zh-TW" sz="1000" dirty="0"/>
              <a:t>Source: Kenneth C. Laudon &amp; Jane P. Laudon (2014), Management Information Systems: Managing the Digital Firm, Thirteenth Edition, Pearson. </a:t>
            </a:r>
            <a:endParaRPr lang="es-ES" altLang="zh-TW" sz="1000" dirty="0"/>
          </a:p>
        </p:txBody>
      </p:sp>
    </p:spTree>
    <p:extLst>
      <p:ext uri="{BB962C8B-B14F-4D97-AF65-F5344CB8AC3E}">
        <p14:creationId xmlns:p14="http://schemas.microsoft.com/office/powerpoint/2010/main" val="27198759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A5D8-1366-7F4E-8684-40F571C5E32A}"/>
              </a:ext>
            </a:extLst>
          </p:cNvPr>
          <p:cNvSpPr>
            <a:spLocks noGrp="1"/>
          </p:cNvSpPr>
          <p:nvPr>
            <p:ph type="title"/>
          </p:nvPr>
        </p:nvSpPr>
        <p:spPr>
          <a:xfrm>
            <a:off x="1981200" y="159420"/>
            <a:ext cx="8229600" cy="749300"/>
          </a:xfrm>
        </p:spPr>
        <p:txBody>
          <a:bodyPr>
            <a:normAutofit fontScale="90000"/>
          </a:bodyPr>
          <a:lstStyle/>
          <a:p>
            <a:r>
              <a:rPr lang="en-US" dirty="0">
                <a:solidFill>
                  <a:schemeClr val="accent1"/>
                </a:solidFill>
              </a:rPr>
              <a:t>Summary</a:t>
            </a:r>
          </a:p>
        </p:txBody>
      </p:sp>
      <p:sp>
        <p:nvSpPr>
          <p:cNvPr id="3" name="Content Placeholder 2">
            <a:extLst>
              <a:ext uri="{FF2B5EF4-FFF2-40B4-BE49-F238E27FC236}">
                <a16:creationId xmlns:a16="http://schemas.microsoft.com/office/drawing/2014/main" id="{9EC8173C-66A3-264E-94CB-06DA62308AE2}"/>
              </a:ext>
            </a:extLst>
          </p:cNvPr>
          <p:cNvSpPr>
            <a:spLocks noGrp="1"/>
          </p:cNvSpPr>
          <p:nvPr>
            <p:ph idx="1"/>
          </p:nvPr>
        </p:nvSpPr>
        <p:spPr>
          <a:xfrm>
            <a:off x="883403" y="986508"/>
            <a:ext cx="10507851" cy="5506368"/>
          </a:xfrm>
        </p:spPr>
        <p:txBody>
          <a:bodyPr>
            <a:normAutofit/>
          </a:bodyPr>
          <a:lstStyle/>
          <a:p>
            <a:r>
              <a:rPr lang="en-US" dirty="0">
                <a:solidFill>
                  <a:srgbClr val="C00000"/>
                </a:solidFill>
              </a:rPr>
              <a:t>Multi-tier client-server </a:t>
            </a:r>
            <a:r>
              <a:rPr lang="en-US" dirty="0"/>
              <a:t>and </a:t>
            </a:r>
            <a:br>
              <a:rPr lang="en-US" dirty="0"/>
            </a:br>
            <a:r>
              <a:rPr lang="en-US" dirty="0">
                <a:solidFill>
                  <a:srgbClr val="C00000"/>
                </a:solidFill>
              </a:rPr>
              <a:t>service-oriented architectures</a:t>
            </a:r>
            <a:r>
              <a:rPr lang="en-US" dirty="0"/>
              <a:t> are the most commonly used architectures for web-based systems.</a:t>
            </a:r>
          </a:p>
          <a:p>
            <a:r>
              <a:rPr lang="en-US" dirty="0"/>
              <a:t>Making decisions on technologies such as </a:t>
            </a:r>
            <a:r>
              <a:rPr lang="en-US" dirty="0">
                <a:solidFill>
                  <a:srgbClr val="C00000"/>
                </a:solidFill>
              </a:rPr>
              <a:t>database</a:t>
            </a:r>
            <a:r>
              <a:rPr lang="en-US" dirty="0"/>
              <a:t> and </a:t>
            </a:r>
            <a:r>
              <a:rPr lang="en-US" dirty="0">
                <a:solidFill>
                  <a:srgbClr val="C00000"/>
                </a:solidFill>
              </a:rPr>
              <a:t>cloud technologies </a:t>
            </a:r>
            <a:r>
              <a:rPr lang="en-US" dirty="0"/>
              <a:t>are an important part of the </a:t>
            </a:r>
            <a:r>
              <a:rPr lang="en-US" dirty="0">
                <a:solidFill>
                  <a:srgbClr val="C00000"/>
                </a:solidFill>
              </a:rPr>
              <a:t>architectural design process</a:t>
            </a:r>
            <a:r>
              <a:rPr lang="en-US" dirty="0"/>
              <a:t>.</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1987625A-1DE5-8B41-BA0C-CF9F244437CE}"/>
              </a:ext>
            </a:extLst>
          </p:cNvPr>
          <p:cNvSpPr>
            <a:spLocks noGrp="1"/>
          </p:cNvSpPr>
          <p:nvPr>
            <p:ph type="sldNum" sz="quarter" idx="12"/>
          </p:nvPr>
        </p:nvSpPr>
        <p:spPr/>
        <p:txBody>
          <a:bodyPr/>
          <a:lstStyle/>
          <a:p>
            <a:pPr>
              <a:defRPr/>
            </a:pPr>
            <a:fld id="{E78C9E75-97FD-45D9-8ED3-955348887BB1}" type="slidenum">
              <a:rPr lang="zh-TW" altLang="en-US" smtClean="0"/>
              <a:pPr>
                <a:defRPr/>
              </a:pPr>
              <a:t>80</a:t>
            </a:fld>
            <a:endParaRPr lang="zh-TW" altLang="en-US"/>
          </a:p>
        </p:txBody>
      </p:sp>
      <p:sp>
        <p:nvSpPr>
          <p:cNvPr id="5" name="Footer Placeholder 4">
            <a:extLst>
              <a:ext uri="{FF2B5EF4-FFF2-40B4-BE49-F238E27FC236}">
                <a16:creationId xmlns:a16="http://schemas.microsoft.com/office/drawing/2014/main" id="{89EC7284-86F5-AB4F-8183-90D1DE71EC68}"/>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spTree>
    <p:extLst>
      <p:ext uri="{BB962C8B-B14F-4D97-AF65-F5344CB8AC3E}">
        <p14:creationId xmlns:p14="http://schemas.microsoft.com/office/powerpoint/2010/main" val="12370069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6CD1-696A-CA40-B3EB-C1207E905677}"/>
              </a:ext>
            </a:extLst>
          </p:cNvPr>
          <p:cNvSpPr>
            <a:spLocks noGrp="1"/>
          </p:cNvSpPr>
          <p:nvPr>
            <p:ph type="title"/>
          </p:nvPr>
        </p:nvSpPr>
        <p:spPr>
          <a:xfrm>
            <a:off x="1981200" y="130622"/>
            <a:ext cx="8229600" cy="850106"/>
          </a:xfrm>
        </p:spPr>
        <p:txBody>
          <a:bodyPr/>
          <a:lstStyle/>
          <a:p>
            <a:r>
              <a:rPr lang="en-US" dirty="0"/>
              <a:t>References</a:t>
            </a:r>
          </a:p>
        </p:txBody>
      </p:sp>
      <p:sp>
        <p:nvSpPr>
          <p:cNvPr id="3" name="Content Placeholder 2">
            <a:extLst>
              <a:ext uri="{FF2B5EF4-FFF2-40B4-BE49-F238E27FC236}">
                <a16:creationId xmlns:a16="http://schemas.microsoft.com/office/drawing/2014/main" id="{679ED885-E96F-814E-9AE3-6B89308F3B0A}"/>
              </a:ext>
            </a:extLst>
          </p:cNvPr>
          <p:cNvSpPr>
            <a:spLocks noGrp="1"/>
          </p:cNvSpPr>
          <p:nvPr>
            <p:ph idx="1"/>
          </p:nvPr>
        </p:nvSpPr>
        <p:spPr>
          <a:xfrm>
            <a:off x="665017" y="980728"/>
            <a:ext cx="10626437" cy="5746650"/>
          </a:xfrm>
        </p:spPr>
        <p:txBody>
          <a:bodyPr>
            <a:normAutofit/>
          </a:bodyPr>
          <a:lstStyle/>
          <a:p>
            <a:r>
              <a:rPr lang="en-US" altLang="zh-TW" sz="2400" b="0" dirty="0"/>
              <a:t>Ian Sommerville (2019), Engineering Software Products: An Introduction to Modern Software Engineering, Pearson.</a:t>
            </a:r>
          </a:p>
          <a:p>
            <a:r>
              <a:rPr lang="en-US" altLang="zh-TW" sz="2400" b="0" dirty="0"/>
              <a:t>Ian Sommerville (2015), Software Engineering, 10th Edition, Pearson.</a:t>
            </a:r>
          </a:p>
          <a:p>
            <a:r>
              <a:rPr lang="en-US" altLang="zh-TW" sz="2400" b="0" dirty="0"/>
              <a:t>Titus Winters, Tom </a:t>
            </a:r>
            <a:r>
              <a:rPr lang="en-US" altLang="zh-TW" sz="2400" b="0" dirty="0" err="1"/>
              <a:t>Manshreck</a:t>
            </a:r>
            <a:r>
              <a:rPr lang="en-US" altLang="zh-TW" sz="2400" b="0" dirty="0"/>
              <a:t>, and Hyrum Wright (2020), Software Engineering at Google: Lessons Learned from Programming Over Time, O'Reilly Media.</a:t>
            </a:r>
          </a:p>
          <a:p>
            <a:r>
              <a:rPr lang="en-US" sz="2400" b="0" dirty="0"/>
              <a:t>Project Management Institute (2021), A Guide to the Project Management Body of Knowledge (PMBOK Guide) – Seventh Edition and The Standard for Project Management, PMI.</a:t>
            </a:r>
          </a:p>
          <a:p>
            <a:r>
              <a:rPr lang="en-US" sz="2400" b="0" dirty="0"/>
              <a:t>Project Management Institute (2017), A Guide to the Project Management Body of Knowledge (PMBOK Guide), Sixth Edition, Project Management Institute.</a:t>
            </a:r>
          </a:p>
          <a:p>
            <a:r>
              <a:rPr lang="en-US" sz="2400" b="0" dirty="0"/>
              <a:t>Project Management Institute (2017), Agile Practice Guide, Project Management Institute.</a:t>
            </a:r>
          </a:p>
          <a:p>
            <a:endParaRPr lang="en-US" sz="2400" b="0" dirty="0"/>
          </a:p>
        </p:txBody>
      </p:sp>
      <p:sp>
        <p:nvSpPr>
          <p:cNvPr id="4" name="Slide Number Placeholder 3">
            <a:extLst>
              <a:ext uri="{FF2B5EF4-FFF2-40B4-BE49-F238E27FC236}">
                <a16:creationId xmlns:a16="http://schemas.microsoft.com/office/drawing/2014/main" id="{090F3B1F-C2FF-D84E-9715-5239A416A00D}"/>
              </a:ext>
            </a:extLst>
          </p:cNvPr>
          <p:cNvSpPr>
            <a:spLocks noGrp="1"/>
          </p:cNvSpPr>
          <p:nvPr>
            <p:ph type="sldNum" sz="quarter" idx="12"/>
          </p:nvPr>
        </p:nvSpPr>
        <p:spPr/>
        <p:txBody>
          <a:bodyPr/>
          <a:lstStyle/>
          <a:p>
            <a:pPr>
              <a:defRPr/>
            </a:pPr>
            <a:fld id="{E78C9E75-97FD-45D9-8ED3-955348887BB1}" type="slidenum">
              <a:rPr lang="zh-TW" altLang="en-US" smtClean="0"/>
              <a:pPr>
                <a:defRPr/>
              </a:pPr>
              <a:t>81</a:t>
            </a:fld>
            <a:endParaRPr lang="zh-TW" altLang="en-US"/>
          </a:p>
        </p:txBody>
      </p:sp>
    </p:spTree>
    <p:extLst>
      <p:ext uri="{BB962C8B-B14F-4D97-AF65-F5344CB8AC3E}">
        <p14:creationId xmlns:p14="http://schemas.microsoft.com/office/powerpoint/2010/main" val="1046518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940D-C259-8D4C-B1EA-4CEB2ABAF0FD}"/>
              </a:ext>
            </a:extLst>
          </p:cNvPr>
          <p:cNvSpPr>
            <a:spLocks noGrp="1"/>
          </p:cNvSpPr>
          <p:nvPr>
            <p:ph type="title"/>
          </p:nvPr>
        </p:nvSpPr>
        <p:spPr>
          <a:xfrm>
            <a:off x="1775520" y="116632"/>
            <a:ext cx="8654550" cy="844798"/>
          </a:xfrm>
        </p:spPr>
        <p:txBody>
          <a:bodyPr>
            <a:normAutofit fontScale="90000"/>
          </a:bodyPr>
          <a:lstStyle/>
          <a:p>
            <a:r>
              <a:rPr lang="en-US" dirty="0">
                <a:solidFill>
                  <a:srgbClr val="C00000"/>
                </a:solidFill>
              </a:rPr>
              <a:t>Project-based</a:t>
            </a:r>
            <a:r>
              <a:rPr lang="en-US" dirty="0">
                <a:solidFill>
                  <a:schemeClr val="tx2"/>
                </a:solidFill>
              </a:rPr>
              <a:t> </a:t>
            </a:r>
            <a:r>
              <a:rPr lang="en-US" dirty="0">
                <a:solidFill>
                  <a:schemeClr val="accent1"/>
                </a:solidFill>
              </a:rPr>
              <a:t>software engineering</a:t>
            </a:r>
          </a:p>
        </p:txBody>
      </p:sp>
      <p:sp>
        <p:nvSpPr>
          <p:cNvPr id="4" name="Slide Number Placeholder 3">
            <a:extLst>
              <a:ext uri="{FF2B5EF4-FFF2-40B4-BE49-F238E27FC236}">
                <a16:creationId xmlns:a16="http://schemas.microsoft.com/office/drawing/2014/main" id="{A348F833-D1B4-084E-A918-4CD2DC9AB2BC}"/>
              </a:ext>
            </a:extLst>
          </p:cNvPr>
          <p:cNvSpPr>
            <a:spLocks noGrp="1"/>
          </p:cNvSpPr>
          <p:nvPr>
            <p:ph type="sldNum" sz="quarter" idx="12"/>
          </p:nvPr>
        </p:nvSpPr>
        <p:spPr/>
        <p:txBody>
          <a:bodyPr/>
          <a:lstStyle/>
          <a:p>
            <a:pPr>
              <a:defRPr/>
            </a:pPr>
            <a:fld id="{E78C9E75-97FD-45D9-8ED3-955348887BB1}" type="slidenum">
              <a:rPr lang="zh-TW" altLang="en-US" smtClean="0"/>
              <a:pPr>
                <a:defRPr/>
              </a:pPr>
              <a:t>9</a:t>
            </a:fld>
            <a:endParaRPr lang="zh-TW" altLang="en-US"/>
          </a:p>
        </p:txBody>
      </p:sp>
      <p:sp>
        <p:nvSpPr>
          <p:cNvPr id="7" name="Oval 6">
            <a:extLst>
              <a:ext uri="{FF2B5EF4-FFF2-40B4-BE49-F238E27FC236}">
                <a16:creationId xmlns:a16="http://schemas.microsoft.com/office/drawing/2014/main" id="{D88AA651-D1E9-D948-B8E3-92B4DCFCF8D5}"/>
              </a:ext>
            </a:extLst>
          </p:cNvPr>
          <p:cNvSpPr/>
          <p:nvPr/>
        </p:nvSpPr>
        <p:spPr>
          <a:xfrm>
            <a:off x="4871864" y="1736204"/>
            <a:ext cx="2808312" cy="1296144"/>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Problem</a:t>
            </a:r>
          </a:p>
        </p:txBody>
      </p:sp>
      <p:sp>
        <p:nvSpPr>
          <p:cNvPr id="8" name="Oval 7">
            <a:extLst>
              <a:ext uri="{FF2B5EF4-FFF2-40B4-BE49-F238E27FC236}">
                <a16:creationId xmlns:a16="http://schemas.microsoft.com/office/drawing/2014/main" id="{8C9126C0-C46E-BB42-9AD1-0BFE4B4E792A}"/>
              </a:ext>
            </a:extLst>
          </p:cNvPr>
          <p:cNvSpPr/>
          <p:nvPr/>
        </p:nvSpPr>
        <p:spPr>
          <a:xfrm>
            <a:off x="7392144" y="4577160"/>
            <a:ext cx="2808312" cy="1296144"/>
          </a:xfrm>
          <a:prstGeom prst="ellipse">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b="1" dirty="0">
                <a:solidFill>
                  <a:schemeClr val="tx1"/>
                </a:solidFill>
              </a:rPr>
              <a:t>Software</a:t>
            </a:r>
          </a:p>
        </p:txBody>
      </p:sp>
      <p:sp>
        <p:nvSpPr>
          <p:cNvPr id="9" name="Oval 8">
            <a:extLst>
              <a:ext uri="{FF2B5EF4-FFF2-40B4-BE49-F238E27FC236}">
                <a16:creationId xmlns:a16="http://schemas.microsoft.com/office/drawing/2014/main" id="{537EFED1-0300-1346-9363-6EF925B48EC6}"/>
              </a:ext>
            </a:extLst>
          </p:cNvPr>
          <p:cNvSpPr/>
          <p:nvPr/>
        </p:nvSpPr>
        <p:spPr>
          <a:xfrm>
            <a:off x="2567608" y="4605017"/>
            <a:ext cx="2808312" cy="1296144"/>
          </a:xfrm>
          <a:prstGeom prst="ellipse">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800" b="1" dirty="0">
                <a:solidFill>
                  <a:schemeClr val="tx1"/>
                </a:solidFill>
              </a:rPr>
              <a:t>Requirements</a:t>
            </a:r>
          </a:p>
        </p:txBody>
      </p:sp>
      <p:sp>
        <p:nvSpPr>
          <p:cNvPr id="10" name="TextBox 9">
            <a:extLst>
              <a:ext uri="{FF2B5EF4-FFF2-40B4-BE49-F238E27FC236}">
                <a16:creationId xmlns:a16="http://schemas.microsoft.com/office/drawing/2014/main" id="{588C00E5-E554-5440-8DD7-6C3BD87E968B}"/>
              </a:ext>
            </a:extLst>
          </p:cNvPr>
          <p:cNvSpPr txBox="1"/>
          <p:nvPr/>
        </p:nvSpPr>
        <p:spPr>
          <a:xfrm>
            <a:off x="5472674" y="1196753"/>
            <a:ext cx="1610121" cy="461665"/>
          </a:xfrm>
          <a:prstGeom prst="rect">
            <a:avLst/>
          </a:prstGeom>
          <a:noFill/>
        </p:spPr>
        <p:txBody>
          <a:bodyPr wrap="none" rtlCol="0">
            <a:spAutoFit/>
          </a:bodyPr>
          <a:lstStyle/>
          <a:p>
            <a:pPr algn="ctr"/>
            <a:r>
              <a:rPr lang="en-US" sz="2400" dirty="0">
                <a:solidFill>
                  <a:schemeClr val="accent1"/>
                </a:solidFill>
              </a:rPr>
              <a:t>CUSTOMER</a:t>
            </a:r>
          </a:p>
        </p:txBody>
      </p:sp>
      <p:sp>
        <p:nvSpPr>
          <p:cNvPr id="11" name="TextBox 10">
            <a:extLst>
              <a:ext uri="{FF2B5EF4-FFF2-40B4-BE49-F238E27FC236}">
                <a16:creationId xmlns:a16="http://schemas.microsoft.com/office/drawing/2014/main" id="{6678E30B-1DEE-E44E-A65B-D6F335973FC9}"/>
              </a:ext>
            </a:extLst>
          </p:cNvPr>
          <p:cNvSpPr txBox="1"/>
          <p:nvPr/>
        </p:nvSpPr>
        <p:spPr>
          <a:xfrm>
            <a:off x="2322970" y="5910372"/>
            <a:ext cx="3268975" cy="830997"/>
          </a:xfrm>
          <a:prstGeom prst="rect">
            <a:avLst/>
          </a:prstGeom>
          <a:noFill/>
        </p:spPr>
        <p:txBody>
          <a:bodyPr wrap="square" rtlCol="0">
            <a:spAutoFit/>
          </a:bodyPr>
          <a:lstStyle/>
          <a:p>
            <a:pPr algn="ctr"/>
            <a:r>
              <a:rPr lang="en-US" sz="2400" dirty="0">
                <a:solidFill>
                  <a:schemeClr val="accent1"/>
                </a:solidFill>
              </a:rPr>
              <a:t>CUSTOMER and </a:t>
            </a:r>
            <a:br>
              <a:rPr lang="en-US" sz="2400" dirty="0">
                <a:solidFill>
                  <a:schemeClr val="accent1"/>
                </a:solidFill>
              </a:rPr>
            </a:br>
            <a:r>
              <a:rPr lang="en-US" sz="2400" dirty="0">
                <a:solidFill>
                  <a:schemeClr val="accent1"/>
                </a:solidFill>
              </a:rPr>
              <a:t>DEVELOPER</a:t>
            </a:r>
          </a:p>
        </p:txBody>
      </p:sp>
      <p:sp>
        <p:nvSpPr>
          <p:cNvPr id="12" name="TextBox 11">
            <a:extLst>
              <a:ext uri="{FF2B5EF4-FFF2-40B4-BE49-F238E27FC236}">
                <a16:creationId xmlns:a16="http://schemas.microsoft.com/office/drawing/2014/main" id="{530C3EE7-BA39-0D48-A57D-60D7007868EC}"/>
              </a:ext>
            </a:extLst>
          </p:cNvPr>
          <p:cNvSpPr txBox="1"/>
          <p:nvPr/>
        </p:nvSpPr>
        <p:spPr>
          <a:xfrm>
            <a:off x="7845834" y="5932477"/>
            <a:ext cx="1652697" cy="461665"/>
          </a:xfrm>
          <a:prstGeom prst="rect">
            <a:avLst/>
          </a:prstGeom>
          <a:noFill/>
        </p:spPr>
        <p:txBody>
          <a:bodyPr wrap="none" rtlCol="0">
            <a:spAutoFit/>
          </a:bodyPr>
          <a:lstStyle/>
          <a:p>
            <a:r>
              <a:rPr lang="en-US" sz="2400" dirty="0">
                <a:solidFill>
                  <a:schemeClr val="accent1"/>
                </a:solidFill>
              </a:rPr>
              <a:t>DEVELOPER</a:t>
            </a:r>
          </a:p>
        </p:txBody>
      </p:sp>
      <p:sp>
        <p:nvSpPr>
          <p:cNvPr id="13" name="TextBox 12">
            <a:extLst>
              <a:ext uri="{FF2B5EF4-FFF2-40B4-BE49-F238E27FC236}">
                <a16:creationId xmlns:a16="http://schemas.microsoft.com/office/drawing/2014/main" id="{8DB031AE-7D41-584C-8DF3-2A81D348011D}"/>
              </a:ext>
            </a:extLst>
          </p:cNvPr>
          <p:cNvSpPr txBox="1"/>
          <p:nvPr/>
        </p:nvSpPr>
        <p:spPr>
          <a:xfrm>
            <a:off x="2927649" y="3389580"/>
            <a:ext cx="1415131" cy="461665"/>
          </a:xfrm>
          <a:prstGeom prst="rect">
            <a:avLst/>
          </a:prstGeom>
          <a:noFill/>
        </p:spPr>
        <p:txBody>
          <a:bodyPr wrap="none" rtlCol="0">
            <a:spAutoFit/>
          </a:bodyPr>
          <a:lstStyle/>
          <a:p>
            <a:r>
              <a:rPr lang="en-US" sz="2400" dirty="0">
                <a:solidFill>
                  <a:schemeClr val="accent1"/>
                </a:solidFill>
              </a:rPr>
              <a:t>generates</a:t>
            </a:r>
          </a:p>
        </p:txBody>
      </p:sp>
      <p:sp>
        <p:nvSpPr>
          <p:cNvPr id="14" name="TextBox 13">
            <a:extLst>
              <a:ext uri="{FF2B5EF4-FFF2-40B4-BE49-F238E27FC236}">
                <a16:creationId xmlns:a16="http://schemas.microsoft.com/office/drawing/2014/main" id="{390E6DF3-5EE0-F14F-A8EB-B5F48DA91BDA}"/>
              </a:ext>
            </a:extLst>
          </p:cNvPr>
          <p:cNvSpPr txBox="1"/>
          <p:nvPr/>
        </p:nvSpPr>
        <p:spPr>
          <a:xfrm>
            <a:off x="5223667" y="4556699"/>
            <a:ext cx="2254463" cy="461665"/>
          </a:xfrm>
          <a:prstGeom prst="rect">
            <a:avLst/>
          </a:prstGeom>
          <a:noFill/>
        </p:spPr>
        <p:txBody>
          <a:bodyPr wrap="none" rtlCol="0">
            <a:spAutoFit/>
          </a:bodyPr>
          <a:lstStyle/>
          <a:p>
            <a:r>
              <a:rPr lang="en-US" sz="2400" dirty="0">
                <a:solidFill>
                  <a:schemeClr val="accent1"/>
                </a:solidFill>
              </a:rPr>
              <a:t>implemented-by</a:t>
            </a:r>
          </a:p>
        </p:txBody>
      </p:sp>
      <p:sp>
        <p:nvSpPr>
          <p:cNvPr id="15" name="TextBox 14">
            <a:extLst>
              <a:ext uri="{FF2B5EF4-FFF2-40B4-BE49-F238E27FC236}">
                <a16:creationId xmlns:a16="http://schemas.microsoft.com/office/drawing/2014/main" id="{0AD6C07E-C7C7-6B4B-862C-06A66A64949D}"/>
              </a:ext>
            </a:extLst>
          </p:cNvPr>
          <p:cNvSpPr txBox="1"/>
          <p:nvPr/>
        </p:nvSpPr>
        <p:spPr>
          <a:xfrm>
            <a:off x="8247307" y="3389580"/>
            <a:ext cx="1500860" cy="461665"/>
          </a:xfrm>
          <a:prstGeom prst="rect">
            <a:avLst/>
          </a:prstGeom>
          <a:noFill/>
        </p:spPr>
        <p:txBody>
          <a:bodyPr wrap="none" rtlCol="0">
            <a:spAutoFit/>
          </a:bodyPr>
          <a:lstStyle/>
          <a:p>
            <a:r>
              <a:rPr lang="en-US" sz="2400" dirty="0">
                <a:solidFill>
                  <a:schemeClr val="accent1"/>
                </a:solidFill>
              </a:rPr>
              <a:t>helps-with</a:t>
            </a:r>
          </a:p>
        </p:txBody>
      </p:sp>
      <p:cxnSp>
        <p:nvCxnSpPr>
          <p:cNvPr id="16" name="Straight Arrow Connector 15">
            <a:extLst>
              <a:ext uri="{FF2B5EF4-FFF2-40B4-BE49-F238E27FC236}">
                <a16:creationId xmlns:a16="http://schemas.microsoft.com/office/drawing/2014/main" id="{6421E336-71E9-2B46-ACC7-EFB81D26FA64}"/>
              </a:ext>
            </a:extLst>
          </p:cNvPr>
          <p:cNvCxnSpPr>
            <a:cxnSpLocks/>
            <a:stCxn id="7" idx="3"/>
            <a:endCxn id="9" idx="0"/>
          </p:cNvCxnSpPr>
          <p:nvPr/>
        </p:nvCxnSpPr>
        <p:spPr>
          <a:xfrm flipH="1">
            <a:off x="3971764" y="2842533"/>
            <a:ext cx="1311368" cy="1762485"/>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B4351DE-A09F-2341-BCD8-F73701B9E9CB}"/>
              </a:ext>
            </a:extLst>
          </p:cNvPr>
          <p:cNvCxnSpPr>
            <a:cxnSpLocks/>
            <a:stCxn id="9" idx="6"/>
            <a:endCxn id="8" idx="2"/>
          </p:cNvCxnSpPr>
          <p:nvPr/>
        </p:nvCxnSpPr>
        <p:spPr>
          <a:xfrm flipV="1">
            <a:off x="5375920" y="5225233"/>
            <a:ext cx="2016224" cy="27857"/>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8641064D-F6E9-874F-AD61-C59F8631D483}"/>
              </a:ext>
            </a:extLst>
          </p:cNvPr>
          <p:cNvCxnSpPr>
            <a:cxnSpLocks/>
            <a:stCxn id="8" idx="0"/>
          </p:cNvCxnSpPr>
          <p:nvPr/>
        </p:nvCxnSpPr>
        <p:spPr>
          <a:xfrm flipH="1" flipV="1">
            <a:off x="7256826" y="2842534"/>
            <a:ext cx="1539474" cy="1734626"/>
          </a:xfrm>
          <a:prstGeom prst="straightConnector1">
            <a:avLst/>
          </a:prstGeom>
          <a:ln w="101600">
            <a:solidFill>
              <a:schemeClr val="bg1">
                <a:lumMod val="65000"/>
              </a:schemeClr>
            </a:solidFill>
            <a:tailEnd type="stealth" w="med" len="med"/>
          </a:ln>
        </p:spPr>
        <p:style>
          <a:lnRef idx="1">
            <a:schemeClr val="accent1"/>
          </a:lnRef>
          <a:fillRef idx="0">
            <a:schemeClr val="accent1"/>
          </a:fillRef>
          <a:effectRef idx="0">
            <a:schemeClr val="accent1"/>
          </a:effectRef>
          <a:fontRef idx="minor">
            <a:schemeClr val="tx1"/>
          </a:fontRef>
        </p:style>
      </p:cxnSp>
      <p:sp>
        <p:nvSpPr>
          <p:cNvPr id="19" name="Footer Placeholder 4">
            <a:extLst>
              <a:ext uri="{FF2B5EF4-FFF2-40B4-BE49-F238E27FC236}">
                <a16:creationId xmlns:a16="http://schemas.microsoft.com/office/drawing/2014/main" id="{58F1006F-DDAB-2644-8B72-92449B579C83}"/>
              </a:ext>
            </a:extLst>
          </p:cNvPr>
          <p:cNvSpPr>
            <a:spLocks noGrp="1"/>
          </p:cNvSpPr>
          <p:nvPr>
            <p:ph type="ftr" sz="quarter" idx="11"/>
          </p:nvPr>
        </p:nvSpPr>
        <p:spPr bwMode="auto">
          <a:xfrm>
            <a:off x="2135832" y="6597650"/>
            <a:ext cx="7848600" cy="260350"/>
          </a:xfrm>
          <a:ln>
            <a:miter lim="800000"/>
            <a:headEnd/>
            <a:tailEnd/>
          </a:ln>
        </p:spPr>
        <p:txBody>
          <a:bodyPr/>
          <a:lstStyle/>
          <a:p>
            <a:pPr>
              <a:defRPr/>
            </a:pPr>
            <a:r>
              <a:rPr lang="en-US" altLang="zh-TW" sz="1000" dirty="0"/>
              <a:t>Source: Ian Sommerville (2019), Engineering Software Products:  An Introduction to Modern Software Engineering, Pearson.</a:t>
            </a:r>
            <a:endParaRPr lang="es-ES" altLang="zh-TW" sz="1000" dirty="0"/>
          </a:p>
        </p:txBody>
      </p:sp>
      <p:grpSp>
        <p:nvGrpSpPr>
          <p:cNvPr id="22" name="Group 21">
            <a:extLst>
              <a:ext uri="{FF2B5EF4-FFF2-40B4-BE49-F238E27FC236}">
                <a16:creationId xmlns:a16="http://schemas.microsoft.com/office/drawing/2014/main" id="{3C02BA49-81F6-BD45-AE4E-078F1D6DD218}"/>
              </a:ext>
            </a:extLst>
          </p:cNvPr>
          <p:cNvGrpSpPr/>
          <p:nvPr/>
        </p:nvGrpSpPr>
        <p:grpSpPr>
          <a:xfrm>
            <a:off x="1907232" y="4797291"/>
            <a:ext cx="586408" cy="769441"/>
            <a:chOff x="383232" y="4797290"/>
            <a:chExt cx="586408" cy="769441"/>
          </a:xfrm>
        </p:grpSpPr>
        <p:sp>
          <p:nvSpPr>
            <p:cNvPr id="20" name="文字方塊 14">
              <a:extLst>
                <a:ext uri="{FF2B5EF4-FFF2-40B4-BE49-F238E27FC236}">
                  <a16:creationId xmlns:a16="http://schemas.microsoft.com/office/drawing/2014/main" id="{3ACCBD5F-D467-224A-A925-66F33BCE9D67}"/>
                </a:ext>
              </a:extLst>
            </p:cNvPr>
            <p:cNvSpPr txBox="1"/>
            <p:nvPr/>
          </p:nvSpPr>
          <p:spPr>
            <a:xfrm>
              <a:off x="427009" y="4797290"/>
              <a:ext cx="470000" cy="769441"/>
            </a:xfrm>
            <a:prstGeom prst="rect">
              <a:avLst/>
            </a:prstGeom>
            <a:noFill/>
          </p:spPr>
          <p:txBody>
            <a:bodyPr wrap="none" rtlCol="0">
              <a:spAutoFit/>
            </a:bodyPr>
            <a:lstStyle/>
            <a:p>
              <a:r>
                <a:rPr lang="en-US" altLang="zh-TW" sz="4400" b="1" dirty="0">
                  <a:solidFill>
                    <a:srgbClr val="FF0000"/>
                  </a:solidFill>
                </a:rPr>
                <a:t>1</a:t>
              </a:r>
              <a:endParaRPr lang="zh-TW" altLang="en-US" sz="4400" b="1" dirty="0">
                <a:solidFill>
                  <a:srgbClr val="FF0000"/>
                </a:solidFill>
              </a:endParaRPr>
            </a:p>
          </p:txBody>
        </p:sp>
        <p:sp>
          <p:nvSpPr>
            <p:cNvPr id="21" name="Oval 20">
              <a:extLst>
                <a:ext uri="{FF2B5EF4-FFF2-40B4-BE49-F238E27FC236}">
                  <a16:creationId xmlns:a16="http://schemas.microsoft.com/office/drawing/2014/main" id="{D4F5D2EE-B76D-E042-AE83-370A61FB7A32}"/>
                </a:ext>
              </a:extLst>
            </p:cNvPr>
            <p:cNvSpPr/>
            <p:nvPr/>
          </p:nvSpPr>
          <p:spPr>
            <a:xfrm>
              <a:off x="383232" y="4889093"/>
              <a:ext cx="586408" cy="58583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344965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13262</TotalTime>
  <Words>5285</Words>
  <Application>Microsoft Macintosh PowerPoint</Application>
  <PresentationFormat>Widescreen</PresentationFormat>
  <Paragraphs>928</Paragraphs>
  <Slides>81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81</vt:i4>
      </vt:variant>
    </vt:vector>
  </HeadingPairs>
  <TitlesOfParts>
    <vt:vector size="84" baseType="lpstr">
      <vt:lpstr>Arial</vt:lpstr>
      <vt:lpstr>Calibri</vt:lpstr>
      <vt:lpstr>Office Theme</vt:lpstr>
      <vt:lpstr>Software Architecture:  Architectural design, System decomposition, and Distribution architecture</vt:lpstr>
      <vt:lpstr>Syllabus</vt:lpstr>
      <vt:lpstr>Syllabus</vt:lpstr>
      <vt:lpstr>Syllabus</vt:lpstr>
      <vt:lpstr>Software Architecture:  Architectural design,  System decomposition, and Distribution architecture</vt:lpstr>
      <vt:lpstr>Software Engineering  and  Project Management</vt:lpstr>
      <vt:lpstr>Information Management (MIS) Information Systems</vt:lpstr>
      <vt:lpstr>Fundamental MIS Concepts</vt:lpstr>
      <vt:lpstr>Project-based software engineering</vt:lpstr>
      <vt:lpstr>Product software engineering</vt:lpstr>
      <vt:lpstr>Software execution models</vt:lpstr>
      <vt:lpstr>Product management concerns</vt:lpstr>
      <vt:lpstr>Technical interactions of  product managers</vt:lpstr>
      <vt:lpstr>Software Development Life Cycle (SDLC) The waterfall model</vt:lpstr>
      <vt:lpstr>Plan-based and Agile development</vt:lpstr>
      <vt:lpstr>The Continuum of Life Cycles</vt:lpstr>
      <vt:lpstr>Predictive Life Cycle</vt:lpstr>
      <vt:lpstr>Iterative Life Cycle</vt:lpstr>
      <vt:lpstr>A Life Cycle of  Varying-Sized Increments</vt:lpstr>
      <vt:lpstr>Iteration-Based and Flow-Based Agile Life Cycles</vt:lpstr>
      <vt:lpstr>From personas to features</vt:lpstr>
      <vt:lpstr>Multi-tier client-server architecture</vt:lpstr>
      <vt:lpstr>Service-oriented Architecture</vt:lpstr>
      <vt:lpstr>VM</vt:lpstr>
      <vt:lpstr>Everything as a service</vt:lpstr>
      <vt:lpstr>Software as a service</vt:lpstr>
      <vt:lpstr>Microservices architecture –  key design questions</vt:lpstr>
      <vt:lpstr>Types of security threat</vt:lpstr>
      <vt:lpstr>Software product quality attributes</vt:lpstr>
      <vt:lpstr>A refactoring process</vt:lpstr>
      <vt:lpstr>Functional testing</vt:lpstr>
      <vt:lpstr>Test-driven development (TDD)</vt:lpstr>
      <vt:lpstr>DevOps</vt:lpstr>
      <vt:lpstr>Code management and DevOps</vt:lpstr>
      <vt:lpstr>Software Architecture:  Architectural design,  System decomposition,  and  Distribution architecture</vt:lpstr>
      <vt:lpstr>Software architecture</vt:lpstr>
      <vt:lpstr>Software architecture</vt:lpstr>
      <vt:lpstr>The IEEE definition of  software architecture</vt:lpstr>
      <vt:lpstr>Software architecture and components</vt:lpstr>
      <vt:lpstr>Access to services provided by software components</vt:lpstr>
      <vt:lpstr>Why is architecture important?</vt:lpstr>
      <vt:lpstr>Non-functional system quality attributes</vt:lpstr>
      <vt:lpstr>Non-functional system quality attributes</vt:lpstr>
      <vt:lpstr>Centralized security architectures</vt:lpstr>
      <vt:lpstr>Shared database architecture</vt:lpstr>
      <vt:lpstr>Multiple database architecture</vt:lpstr>
      <vt:lpstr>Maintainability and performance</vt:lpstr>
      <vt:lpstr>Issues that influence  architectural decisions</vt:lpstr>
      <vt:lpstr>The importance of  architectural design issues</vt:lpstr>
      <vt:lpstr>The importance of  architectural design issues</vt:lpstr>
      <vt:lpstr>The importance of  architectural design issues</vt:lpstr>
      <vt:lpstr>The importance of  architectural design issues</vt:lpstr>
      <vt:lpstr>The importance of  architectural design issues</vt:lpstr>
      <vt:lpstr>Trade off:  Maintainability vs performance</vt:lpstr>
      <vt:lpstr>Trade off:  Security vs usability</vt:lpstr>
      <vt:lpstr>Authentication layers</vt:lpstr>
      <vt:lpstr>Usability issues</vt:lpstr>
      <vt:lpstr>An architectural model of a document retrieval system</vt:lpstr>
      <vt:lpstr>Examples of  component relationships</vt:lpstr>
      <vt:lpstr>Architectural design guidelines</vt:lpstr>
      <vt:lpstr>Cross-cutting concerns</vt:lpstr>
      <vt:lpstr>A generic layered architecture for a web-based application</vt:lpstr>
      <vt:lpstr>A layered architectural model of the iLearn system</vt:lpstr>
      <vt:lpstr>Distribution architecture</vt:lpstr>
      <vt:lpstr>Client-server architecture</vt:lpstr>
      <vt:lpstr>The Model-View-Controller (MVC) pattern</vt:lpstr>
      <vt:lpstr>Mobile Web App</vt:lpstr>
      <vt:lpstr>MVC Framework of Mobile Apps (HTML5, CSS3, JavaScript)</vt:lpstr>
      <vt:lpstr>Multi-tier client-server architecture</vt:lpstr>
      <vt:lpstr>Service-oriented Architecture</vt:lpstr>
      <vt:lpstr>Service-oriented Architecture</vt:lpstr>
      <vt:lpstr>Issues in architectural choice</vt:lpstr>
      <vt:lpstr>Issues in architectural choice</vt:lpstr>
      <vt:lpstr>Issues in architectural choice</vt:lpstr>
      <vt:lpstr>Issues in architectural choice</vt:lpstr>
      <vt:lpstr>Technology choices</vt:lpstr>
      <vt:lpstr>Summary</vt:lpstr>
      <vt:lpstr>Summary</vt:lpstr>
      <vt:lpstr>Summary</vt:lpstr>
      <vt:lpstr>Summary</vt:lpstr>
      <vt:lpstr>References</vt:lpstr>
    </vt:vector>
  </TitlesOfParts>
  <Manager/>
  <Company>National Taipei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Engineering</dc:title>
  <dc:subject/>
  <dc:creator>Min-Yuh Day</dc:creator>
  <cp:keywords>Software Engineering</cp:keywords>
  <dc:description>Software Engineering</dc:description>
  <cp:lastModifiedBy>imyday@gmail.com</cp:lastModifiedBy>
  <cp:revision>786</cp:revision>
  <cp:lastPrinted>2020-12-23T14:44:17Z</cp:lastPrinted>
  <dcterms:created xsi:type="dcterms:W3CDTF">2019-09-12T03:09:52Z</dcterms:created>
  <dcterms:modified xsi:type="dcterms:W3CDTF">2022-03-29T09:12:38Z</dcterms:modified>
  <cp:category/>
</cp:coreProperties>
</file>