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3787" r:id="rId12"/>
    <p:sldId id="3788" r:id="rId13"/>
    <p:sldId id="3789" r:id="rId14"/>
    <p:sldId id="3792" r:id="rId15"/>
    <p:sldId id="3797" r:id="rId16"/>
    <p:sldId id="3799" r:id="rId17"/>
    <p:sldId id="3879" r:id="rId18"/>
    <p:sldId id="3880" r:id="rId19"/>
    <p:sldId id="3881" r:id="rId20"/>
    <p:sldId id="3865" r:id="rId21"/>
    <p:sldId id="3882" r:id="rId22"/>
    <p:sldId id="3793" r:id="rId23"/>
    <p:sldId id="3222" r:id="rId24"/>
    <p:sldId id="1417" r:id="rId25"/>
    <p:sldId id="3164" r:id="rId26"/>
    <p:sldId id="3163" r:id="rId27"/>
    <p:sldId id="1413" r:id="rId28"/>
    <p:sldId id="1414" r:id="rId29"/>
    <p:sldId id="1415" r:id="rId30"/>
    <p:sldId id="1416" r:id="rId31"/>
    <p:sldId id="1498" r:id="rId32"/>
    <p:sldId id="1625" r:id="rId33"/>
    <p:sldId id="1626" r:id="rId34"/>
    <p:sldId id="3228" r:id="rId35"/>
    <p:sldId id="3877" r:id="rId36"/>
    <p:sldId id="3229" r:id="rId37"/>
    <p:sldId id="3230" r:id="rId38"/>
    <p:sldId id="3458" r:id="rId39"/>
    <p:sldId id="3459" r:id="rId40"/>
    <p:sldId id="3460" r:id="rId41"/>
    <p:sldId id="3878" r:id="rId42"/>
    <p:sldId id="1418" r:id="rId43"/>
    <p:sldId id="3810" r:id="rId44"/>
    <p:sldId id="1937" r:id="rId45"/>
    <p:sldId id="2841" r:id="rId46"/>
    <p:sldId id="1938" r:id="rId47"/>
    <p:sldId id="2716" r:id="rId48"/>
    <p:sldId id="3805" r:id="rId49"/>
    <p:sldId id="3864" r:id="rId50"/>
    <p:sldId id="4241" r:id="rId51"/>
    <p:sldId id="4242" r:id="rId52"/>
    <p:sldId id="4243" r:id="rId53"/>
    <p:sldId id="3101" r:id="rId54"/>
    <p:sldId id="3129" r:id="rId55"/>
    <p:sldId id="3102" r:id="rId56"/>
    <p:sldId id="3103" r:id="rId57"/>
    <p:sldId id="3153" r:id="rId58"/>
    <p:sldId id="4244" r:id="rId59"/>
    <p:sldId id="4272" r:id="rId60"/>
    <p:sldId id="3175" r:id="rId61"/>
    <p:sldId id="3173" r:id="rId62"/>
    <p:sldId id="4271" r:id="rId63"/>
    <p:sldId id="4245" r:id="rId64"/>
    <p:sldId id="4246" r:id="rId65"/>
    <p:sldId id="4270" r:id="rId66"/>
    <p:sldId id="3195" r:id="rId67"/>
    <p:sldId id="3885" r:id="rId68"/>
    <p:sldId id="3814" r:id="rId69"/>
    <p:sldId id="3815" r:id="rId70"/>
    <p:sldId id="3884" r:id="rId71"/>
    <p:sldId id="3176" r:id="rId72"/>
    <p:sldId id="3030" r:id="rId73"/>
    <p:sldId id="3178" r:id="rId74"/>
    <p:sldId id="3179" r:id="rId75"/>
    <p:sldId id="3180" r:id="rId76"/>
    <p:sldId id="3033" r:id="rId77"/>
    <p:sldId id="3824" r:id="rId78"/>
    <p:sldId id="3501" r:id="rId79"/>
    <p:sldId id="1005" r:id="rId80"/>
    <p:sldId id="1006" r:id="rId81"/>
    <p:sldId id="3883" r:id="rId82"/>
    <p:sldId id="346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7"/>
    <p:restoredTop sz="95321"/>
  </p:normalViewPr>
  <p:slideViewPr>
    <p:cSldViewPr snapToGrid="0" snapToObjects="1">
      <p:cViewPr varScale="1">
        <p:scale>
          <a:sx n="93" d="100"/>
          <a:sy n="93" d="100"/>
        </p:scale>
        <p:origin x="2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Artificial-Intelligence-Deep-Learning-Python/dp/B09QNZBZMN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Fundamentals-Deep-Learning-Next-Generation-Intelligence/dp/149208218X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amazon.com/Health-HIMSS-Book-Tom-Lawry/dp/0367333716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dall-e-2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s://web.ntpu.edu.tw/~myday/cindex.htm#projects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58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30 %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20 %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6180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51284"/>
            <a:ext cx="11222181" cy="5102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Stuart Russell and Peter Norvig (2020),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4th Edition, Pearson.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E64FFC-1130-9DCD-397C-5FF2AECA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9" y="3117164"/>
            <a:ext cx="2739461" cy="344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B8A769-0726-F328-38DB-E85A2C8CB4F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8780"/>
            <a:ext cx="11222181" cy="5294520"/>
          </a:xfrm>
        </p:spPr>
        <p:txBody>
          <a:bodyPr>
            <a:normAutofit fontScale="92500"/>
          </a:bodyPr>
          <a:lstStyle/>
          <a:p>
            <a:r>
              <a:rPr lang="en-US" sz="3600" b="0" dirty="0" err="1"/>
              <a:t>Aurélien</a:t>
            </a:r>
            <a:r>
              <a:rPr lang="en-US" sz="3600" b="0" dirty="0"/>
              <a:t> </a:t>
            </a:r>
            <a:r>
              <a:rPr lang="en-US" sz="3600" b="0" dirty="0" err="1"/>
              <a:t>Géron</a:t>
            </a:r>
            <a:r>
              <a:rPr lang="en-US" sz="3600" b="0" dirty="0"/>
              <a:t> (2019), </a:t>
            </a:r>
            <a:r>
              <a:rPr lang="en-US" sz="3600" b="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600" b="0" dirty="0" err="1">
                <a:solidFill>
                  <a:srgbClr val="C00000"/>
                </a:solidFill>
              </a:rPr>
              <a:t>Keras</a:t>
            </a:r>
            <a:r>
              <a:rPr lang="en-US" sz="3600" b="0" dirty="0">
                <a:solidFill>
                  <a:srgbClr val="C00000"/>
                </a:solidFill>
              </a:rPr>
              <a:t>, and TensorFlow: Concepts, Tools, and Techniques to Build Intelligent Systems</a:t>
            </a:r>
            <a:r>
              <a:rPr lang="en-US" sz="3600" b="0" dirty="0"/>
              <a:t>, 2nd Edition, O’Reilly Media.</a:t>
            </a:r>
          </a:p>
          <a:p>
            <a:r>
              <a:rPr lang="en-US" sz="3600" b="0" dirty="0"/>
              <a:t>Steven </a:t>
            </a:r>
            <a:r>
              <a:rPr lang="en-US" sz="3600" b="0" dirty="0" err="1"/>
              <a:t>D'Ascoli</a:t>
            </a:r>
            <a:r>
              <a:rPr lang="en-US" sz="3600" b="0" dirty="0"/>
              <a:t> (2022), </a:t>
            </a:r>
            <a:r>
              <a:rPr lang="en-US" sz="3600" b="0" dirty="0">
                <a:solidFill>
                  <a:srgbClr val="C00000"/>
                </a:solidFill>
              </a:rPr>
              <a:t>Artificial Intelligence and Deep Learning with Python: Every Line of Code Explained For Readers New to AI and New to Python</a:t>
            </a:r>
            <a:r>
              <a:rPr lang="en-US" sz="3600" b="0" dirty="0"/>
              <a:t>, Independently published.</a:t>
            </a:r>
          </a:p>
          <a:p>
            <a:r>
              <a:rPr lang="en-US" sz="3600" b="0" dirty="0" err="1"/>
              <a:t>Nithin</a:t>
            </a:r>
            <a:r>
              <a:rPr lang="en-US" sz="3600" b="0" dirty="0"/>
              <a:t> </a:t>
            </a:r>
            <a:r>
              <a:rPr lang="en-US" sz="3600" b="0" dirty="0" err="1"/>
              <a:t>Buduma</a:t>
            </a:r>
            <a:r>
              <a:rPr lang="en-US" sz="3600" b="0" dirty="0"/>
              <a:t>, Nikhil </a:t>
            </a:r>
            <a:r>
              <a:rPr lang="en-US" sz="3600" b="0" dirty="0" err="1"/>
              <a:t>Buduma</a:t>
            </a:r>
            <a:r>
              <a:rPr lang="en-US" sz="3600" b="0" dirty="0"/>
              <a:t>, Joe Papa (2022), </a:t>
            </a:r>
            <a:r>
              <a:rPr lang="en-US" sz="3600" b="0" dirty="0">
                <a:solidFill>
                  <a:srgbClr val="C00000"/>
                </a:solidFill>
              </a:rPr>
              <a:t>Fundamentals of Deep Learning: Designing Next-Generation Machine Intelligence Algorithms</a:t>
            </a:r>
            <a:r>
              <a:rPr lang="en-US" sz="3600" b="0" dirty="0"/>
              <a:t>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5375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244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9"/>
            <a:ext cx="11309684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2nd Edition, 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Steven </a:t>
            </a:r>
            <a:r>
              <a:rPr lang="en-US" sz="2400" dirty="0" err="1"/>
              <a:t>D'Ascoli</a:t>
            </a:r>
            <a:r>
              <a:rPr lang="en-US" sz="2400" dirty="0"/>
              <a:t> (2022),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Artificial Intelligence and Deep Learning with Python: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Every Line of Code Explained For Readers New to AI and New to Python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Independently published.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https://www.amazon.com/Artificial-Intelligence-Deep-Learning-Python/dp/B09QNZBZMN/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3CB6-4E4C-3CA1-A0C4-A26DF60F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89" y="2025660"/>
            <a:ext cx="3564021" cy="44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 err="1"/>
              <a:t>Nithin</a:t>
            </a:r>
            <a:r>
              <a:rPr lang="en-US" sz="2400" dirty="0"/>
              <a:t> </a:t>
            </a:r>
            <a:r>
              <a:rPr lang="en-US" sz="2400" dirty="0" err="1"/>
              <a:t>Buduma</a:t>
            </a:r>
            <a:r>
              <a:rPr lang="en-US" sz="2400" dirty="0"/>
              <a:t>, Nikhil </a:t>
            </a:r>
            <a:r>
              <a:rPr lang="en-US" sz="2400" dirty="0" err="1"/>
              <a:t>Buduma</a:t>
            </a:r>
            <a:r>
              <a:rPr lang="en-US" sz="2400" dirty="0"/>
              <a:t>, Joe Papa (2022), </a:t>
            </a:r>
            <a:br>
              <a:rPr lang="en-US" sz="2400" dirty="0"/>
            </a:br>
            <a:r>
              <a:rPr lang="en-US" sz="3200" dirty="0">
                <a:solidFill>
                  <a:srgbClr val="C00000"/>
                </a:solidFill>
              </a:rPr>
              <a:t>Fundamentals of Deep Learning: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Designing Next-Generation Machine Intelligence Algorithms, </a:t>
            </a:r>
            <a:br>
              <a:rPr lang="en-US" sz="2400" dirty="0"/>
            </a:br>
            <a:r>
              <a:rPr lang="en-US" sz="2400" dirty="0"/>
              <a:t>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https://www.amazon.com/Fundamentals-Deep-Learning-Next-Generation-Intelligence/dp/149208218X/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743E-3A94-2ED4-43FE-86893A2C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76" y="1932672"/>
            <a:ext cx="3532605" cy="46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632" y="6597353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82851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A5A2-1AB1-9044-A4A0-3B3CA4D3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9711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48DD-59DD-4B43-BA32-76CBE4A7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8F90D-F14B-1545-BB9A-BDC8EF68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57" y="1268760"/>
            <a:ext cx="8785887" cy="511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CBD42-1192-6E42-A1C1-A86085CB696A}"/>
              </a:ext>
            </a:extLst>
          </p:cNvPr>
          <p:cNvSpPr/>
          <p:nvPr/>
        </p:nvSpPr>
        <p:spPr>
          <a:xfrm>
            <a:off x="2092437" y="6562294"/>
            <a:ext cx="8007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Vivek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Kaul, Sarah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Enslin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Seth A. Gross (2020), "The history of artificial intelligence in medicine." Gastrointestinal endoscopy..</a:t>
            </a:r>
          </a:p>
        </p:txBody>
      </p:sp>
    </p:spTree>
    <p:extLst>
      <p:ext uri="{BB962C8B-B14F-4D97-AF65-F5344CB8AC3E}">
        <p14:creationId xmlns:p14="http://schemas.microsoft.com/office/powerpoint/2010/main" val="234173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111,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2022)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(M6132)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7AF06B-F062-A24C-9E24-B50FD7C3BA8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33FA58-D5D8-2EA3-FEB2-3BF58F0E0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1694841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111640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700808"/>
            <a:ext cx="10491537" cy="4425356"/>
          </a:xfrm>
        </p:spPr>
        <p:txBody>
          <a:bodyPr>
            <a:normAutofit/>
          </a:bodyPr>
          <a:lstStyle/>
          <a:p>
            <a:r>
              <a:rPr lang="en-US" sz="4400" dirty="0"/>
              <a:t>Solving Problems by Searching</a:t>
            </a:r>
          </a:p>
          <a:p>
            <a:r>
              <a:rPr lang="en-US" sz="4400" dirty="0"/>
              <a:t>Search in Complex Environments</a:t>
            </a:r>
          </a:p>
          <a:p>
            <a:r>
              <a:rPr lang="en-US" sz="4400" dirty="0"/>
              <a:t>Adversarial Search and Games</a:t>
            </a:r>
          </a:p>
          <a:p>
            <a:r>
              <a:rPr lang="en-US" sz="44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065085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1" y="1700808"/>
            <a:ext cx="1075107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Logical Agents</a:t>
            </a:r>
          </a:p>
          <a:p>
            <a:r>
              <a:rPr lang="en-US" sz="4400" dirty="0"/>
              <a:t>First-Order Logic</a:t>
            </a:r>
          </a:p>
          <a:p>
            <a:r>
              <a:rPr lang="en-US" sz="4400" dirty="0"/>
              <a:t>Inference in First-Order Logic</a:t>
            </a:r>
          </a:p>
          <a:p>
            <a:r>
              <a:rPr lang="en-US" sz="4400" dirty="0"/>
              <a:t>Knowledge Representation</a:t>
            </a:r>
          </a:p>
          <a:p>
            <a:r>
              <a:rPr lang="en-US" sz="44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222861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700808"/>
            <a:ext cx="10482942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Quantifying Uncertainty</a:t>
            </a:r>
          </a:p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770164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1700808"/>
            <a:ext cx="10180083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73207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1652431"/>
            <a:ext cx="10180083" cy="4556292"/>
          </a:xfrm>
        </p:spPr>
        <p:txBody>
          <a:bodyPr>
            <a:normAutofit/>
          </a:bodyPr>
          <a:lstStyle/>
          <a:p>
            <a:r>
              <a:rPr lang="en-US" sz="4400" dirty="0"/>
              <a:t>Natural Language Processing</a:t>
            </a:r>
          </a:p>
          <a:p>
            <a:r>
              <a:rPr lang="en-US" sz="4400" dirty="0"/>
              <a:t>Deep Learning for Natural Language Processing</a:t>
            </a:r>
          </a:p>
          <a:p>
            <a:r>
              <a:rPr lang="en-US" sz="4400" dirty="0"/>
              <a:t>Computer Vision</a:t>
            </a:r>
          </a:p>
          <a:p>
            <a:r>
              <a:rPr lang="en-US" sz="44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8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3048034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177380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3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0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359240" cy="0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954134" y="4913565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5316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7767434" y="4918617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101042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2665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49130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7364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97009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760334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320951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417656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491936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665118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760160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910066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1030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571964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73641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8680300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9231711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113265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838713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3783000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5238682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6433579" y="330421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8035729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9104165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1089088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2514436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4503934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5926147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7195404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8387830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9612729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11326517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Problem Solving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Representation, Uncertain Knowledge and Reasoning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Learning, Reinforcement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for Natural Language Processing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Philosophy and Ethics of AI and the Future of AI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11" r="52042"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3" t="283" r="167" b="51157"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45" t="51833" r="145" b="-393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Task-Oriented Dialogue (</a:t>
            </a:r>
            <a:r>
              <a:rPr lang="en-US" dirty="0" err="1"/>
              <a:t>ToD</a:t>
            </a:r>
            <a:r>
              <a:rPr lang="en-US" dirty="0"/>
              <a:t>) System</a:t>
            </a:r>
            <a:br>
              <a:rPr lang="en-US" dirty="0"/>
            </a:br>
            <a:r>
              <a:rPr lang="en-US" b="0" dirty="0"/>
              <a:t>Speech, Text,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86A6-346C-BFD1-9492-5353D72B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53" y="1460667"/>
            <a:ext cx="10039493" cy="4958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99782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Razumovskaia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Evgeniia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Goran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Glavas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Olga Majewska,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Edoardo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M. Ponti, Anna Korhonen, and Ivan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Vulic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"Crossing the conversational chasm: A primer on natural language processing for multilingual task-oriented dialogue systems." Journal of Artificial Intelligence Research 74 (2022): 1351-1402.</a:t>
            </a:r>
          </a:p>
        </p:txBody>
      </p:sp>
    </p:spTree>
    <p:extLst>
      <p:ext uri="{BB962C8B-B14F-4D97-AF65-F5344CB8AC3E}">
        <p14:creationId xmlns:p14="http://schemas.microsoft.com/office/powerpoint/2010/main" val="1617451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258237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6664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59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YOLOv7: </a:t>
            </a:r>
            <a:br>
              <a:rPr lang="en-US" dirty="0"/>
            </a:br>
            <a:r>
              <a:rPr lang="en-US" sz="2700" dirty="0"/>
              <a:t>Trainable bag-of-freebies sets new state-of-the-art for real-time object detectors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ADCEB-84EC-A05D-F31A-4242ECFE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371" y="1256276"/>
            <a:ext cx="7003258" cy="5232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-Yao,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Hong-Yuan Mark Liao.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"YOLOv7: Trainable bag-of-freebies sets new state-of-the-art for real-time object detectors."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arXiv:2207.02696 (2022).</a:t>
            </a:r>
          </a:p>
        </p:txBody>
      </p:sp>
    </p:spTree>
    <p:extLst>
      <p:ext uri="{BB962C8B-B14F-4D97-AF65-F5344CB8AC3E}">
        <p14:creationId xmlns:p14="http://schemas.microsoft.com/office/powerpoint/2010/main" val="3205171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766" y="0"/>
            <a:ext cx="8820471" cy="148478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Tom Lawry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AI in Health: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A Leader’s Guide to Winning in the New Age of Intelligent Health Systems,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HIMSS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991545" y="6381329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Tom Lawry (2020), AI in Health: A Leader’s Guide to Winning in the New Age of Intelligent Health Systems, HIMSS Publishing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https://www.amazon.com/Health-HIMSS-Book-Tom-Lawry/dp/0367333716/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D398-B5E8-E746-855A-5C0A0297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27" y="1473588"/>
            <a:ext cx="344134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1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073340"/>
          </a:xfrm>
        </p:spPr>
        <p:txBody>
          <a:bodyPr>
            <a:normAutofit/>
          </a:bodyPr>
          <a:lstStyle/>
          <a:p>
            <a:r>
              <a:rPr lang="en-US" sz="6000" dirty="0"/>
              <a:t>AI in Healthcare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5D757-40B1-6DA9-6BD6-A74BE55FE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493" y="1209753"/>
            <a:ext cx="5517014" cy="53524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Silvana, Davide Calandra, Aurelio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Vivek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Muthurangu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Paolo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Biancone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"The role of artificial intelligence in healthcare: a structured literature review." BMC Medical Informatics and Decision Making 21, no. 1 (2021): 1-23.</a:t>
            </a:r>
          </a:p>
        </p:txBody>
      </p:sp>
    </p:spTree>
    <p:extLst>
      <p:ext uri="{BB962C8B-B14F-4D97-AF65-F5344CB8AC3E}">
        <p14:creationId xmlns:p14="http://schemas.microsoft.com/office/powerpoint/2010/main" val="9697503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30 %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5 %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5 %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5 %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DALL-E 2</a:t>
            </a:r>
            <a:br>
              <a:rPr lang="en-US" dirty="0"/>
            </a:br>
            <a:r>
              <a:rPr lang="en-US" sz="2700" dirty="0"/>
              <a:t>AI system that can create realistic images and art </a:t>
            </a:r>
            <a:br>
              <a:rPr lang="en-US" sz="2700" dirty="0"/>
            </a:br>
            <a:r>
              <a:rPr lang="en-US" sz="2700" dirty="0"/>
              <a:t>from a description in natural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EDDD6-0DC3-73D8-52C1-940383AA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25" y="1460667"/>
            <a:ext cx="8386950" cy="5026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https://openai.com/dall-e-2/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1576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19096"/>
            <a:ext cx="11292113" cy="51737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2020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207150"/>
            <a:ext cx="11470712" cy="524916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Deepen Corporate Sustainability: Enhance the Performance of Corporate Sustainability from AI, Financial, and Strategic Perspectives. </a:t>
            </a:r>
            <a:r>
              <a:rPr lang="en-US" altLang="zh-TW" sz="2400" b="0" dirty="0">
                <a:solidFill>
                  <a:schemeClr val="accent1"/>
                </a:solidFill>
              </a:rPr>
              <a:t>AI for Corporate Sustainability Assessment and Cross Language Corporate Sustainability Reports Generative Mode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111-NTPU_ORDA-F-001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2022/01/01~2022/12/31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Artificial intelligence methods applied for analyzing the introduction of technological innovation: Patent text analysis and image analysis. </a:t>
            </a:r>
            <a:r>
              <a:rPr lang="en-US" altLang="zh-TW" sz="2400" b="0" dirty="0">
                <a:solidFill>
                  <a:schemeClr val="accent1"/>
                </a:solidFill>
              </a:rPr>
              <a:t>Artificial Intelligence for FinTech Knowledge Graph from Patent Textual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111-NTPU_ORDA-F-003,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2022/01/01~2022/12/31</a:t>
            </a:r>
          </a:p>
          <a:p>
            <a:pPr>
              <a:spcAft>
                <a:spcPts val="0"/>
              </a:spcAft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3277489" y="6456317"/>
            <a:ext cx="533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https://web.ntpu.edu.tw/~myday/cindex.htm#projects</a:t>
            </a:r>
            <a:endParaRPr lang="en-US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200" dirty="0"/>
              <a:t>This course introduces the </a:t>
            </a:r>
            <a:r>
              <a:rPr lang="en-US" sz="22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FF0000"/>
                </a:solidFill>
              </a:rPr>
              <a:t>Artificial Intelligence</a:t>
            </a:r>
            <a:r>
              <a:rPr lang="en-US" sz="2200" dirty="0"/>
              <a:t>. </a:t>
            </a:r>
          </a:p>
          <a:p>
            <a:pPr>
              <a:spcAft>
                <a:spcPts val="300"/>
              </a:spcAft>
            </a:pPr>
            <a:r>
              <a:rPr lang="en-US" sz="2200" dirty="0"/>
              <a:t>Topics include: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Introduction to Artificial Intelligence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Artificial Intelligence and Intelligent Agents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Problem Solving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Knowledge, Reasoning and Knowledge Representation, Uncertain Knowledge and Reasoning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Machine Learning: Supervised and Unsupervised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The Theory of Learning and Ensemble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Learning, Reinforcement Learning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Deep Learning for Natural Language Processing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Computer Vision and Robotics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Philosophy and Ethics of AI and the Future of AI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rabicPeriod"/>
            </a:pPr>
            <a:r>
              <a:rPr lang="en-US" sz="2200" dirty="0"/>
              <a:t>Case Study on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26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/>
          </a:bodyPr>
          <a:lstStyle/>
          <a:p>
            <a:pPr algn="l"/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</a:rPr>
              <a:t>Artificial Intelligence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25343</TotalTime>
  <Words>4229</Words>
  <Application>Microsoft Macintosh PowerPoint</Application>
  <PresentationFormat>Widescreen</PresentationFormat>
  <Paragraphs>538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Helvetica Neue</vt:lpstr>
      <vt:lpstr>Office Theme</vt:lpstr>
      <vt:lpstr>Introduction to  Artificial Intelligence</vt:lpstr>
      <vt:lpstr>Min-Yuh Day, Ph.D.</vt:lpstr>
      <vt:lpstr>Course Syllabus National Taipei University Academic Year 111, 1st Semester (Fall 2022)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Stuart Russell and Peter Norvig (2020),  Artificial Intelligence: A Modern Approach,  4th Edition, Pearson</vt:lpstr>
      <vt:lpstr> Aurélien Géron (2019),  Hands-On Machine Learning with Scikit-Learn, Keras, and TensorFlow:  Concepts, Tools, and Techniques to Build Intelligent Systems,  2nd Edition, O’Reilly Media, 2019</vt:lpstr>
      <vt:lpstr>Hands-On Machine Learning with  Scikit-Learn, Keras, and TensorFlow</vt:lpstr>
      <vt:lpstr>Steven D'Ascoli (2022),  Artificial Intelligence and Deep Learning with Python:  Every Line of Code Explained For Readers New to AI and New to Python,  Independently published.</vt:lpstr>
      <vt:lpstr>Nithin Buduma, Nikhil Buduma, Joe Papa (2022),  Fundamentals of Deep Learning:  Designing Next-Generation Machine Intelligence Algorithms,  2nd Edition, ‎O'Reilly Media.</vt:lpstr>
      <vt:lpstr>Artificial Intelligence  (AI) </vt:lpstr>
      <vt:lpstr>AI, Big Data, Cloud Computing Evolution of Decision Support, Business Intelligence, and Analytics</vt:lpstr>
      <vt:lpstr>Artificial Intelligence (A.I.) Timeline </vt:lpstr>
      <vt:lpstr>The Rise of AI</vt:lpstr>
      <vt:lpstr>Artificial Intelligence in Medicine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Machine Learning</vt:lpstr>
      <vt:lpstr>Artificial Intelligence:  6. Communicating, Perceiving, and Acting</vt:lpstr>
      <vt:lpstr>Artificial Intelligence:  Philosophy and Ethics of AI The Future of AI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AI for Text Analytics</vt:lpstr>
      <vt:lpstr>Hugging Face</vt:lpstr>
      <vt:lpstr> The Transformers Timeline</vt:lpstr>
      <vt:lpstr>Transformer Models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Task-Oriented Dialogue (ToD) System Speech, Text, NLP</vt:lpstr>
      <vt:lpstr>wav2vec 2.0:  A framework for self-supervised learning of speech representations</vt:lpstr>
      <vt:lpstr>Computer Vision:  Image Classification, Object Detection,  Object Instance Segmentation</vt:lpstr>
      <vt:lpstr>Computer Vision: Object Detection</vt:lpstr>
      <vt:lpstr>YOLOv7:  Trainable bag-of-freebies sets new state-of-the-art for real-time object detectors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Tom Lawry (2020),  AI in Health:  A Leader’s Guide to Winning in the New Age of Intelligent Health Systems,  HIMSS Publishing</vt:lpstr>
      <vt:lpstr>AI in Healthcare</vt:lpstr>
      <vt:lpstr>FinBrain: when Finance meets AI 2.0 (Zheng et al., 2019)</vt:lpstr>
      <vt:lpstr>Technology-driven  Financial Industry Development</vt:lpstr>
      <vt:lpstr>DALL-E 2 AI system that can create realistic images and art  from a description in natural language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Papers with Code State-of-the-Art (SOTA)</vt:lpstr>
      <vt:lpstr>PowerPoint Presentation</vt:lpstr>
      <vt:lpstr>Teaching</vt:lpstr>
      <vt:lpstr>Research Project</vt:lpstr>
      <vt:lpstr>Summary</vt:lpstr>
      <vt:lpstr>Artificial Intelligence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1326</cp:revision>
  <cp:lastPrinted>2020-12-23T14:44:17Z</cp:lastPrinted>
  <dcterms:created xsi:type="dcterms:W3CDTF">2019-09-12T03:09:52Z</dcterms:created>
  <dcterms:modified xsi:type="dcterms:W3CDTF">2022-09-14T00:55:29Z</dcterms:modified>
  <cp:category/>
</cp:coreProperties>
</file>