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0"/>
  </p:notesMasterIdLst>
  <p:sldIdLst>
    <p:sldId id="3462" r:id="rId2"/>
    <p:sldId id="3786" r:id="rId3"/>
    <p:sldId id="3787" r:id="rId4"/>
    <p:sldId id="3788" r:id="rId5"/>
    <p:sldId id="4512" r:id="rId6"/>
    <p:sldId id="3418" r:id="rId7"/>
    <p:sldId id="4514" r:id="rId8"/>
    <p:sldId id="4515" r:id="rId9"/>
    <p:sldId id="4516" r:id="rId10"/>
    <p:sldId id="4517" r:id="rId11"/>
    <p:sldId id="3858" r:id="rId12"/>
    <p:sldId id="4518" r:id="rId13"/>
    <p:sldId id="4519" r:id="rId14"/>
    <p:sldId id="4520" r:id="rId15"/>
    <p:sldId id="4521" r:id="rId16"/>
    <p:sldId id="1626" r:id="rId17"/>
    <p:sldId id="3175" r:id="rId18"/>
    <p:sldId id="3173" r:id="rId19"/>
    <p:sldId id="2716" r:id="rId20"/>
    <p:sldId id="4522" r:id="rId21"/>
    <p:sldId id="4523" r:id="rId22"/>
    <p:sldId id="4524" r:id="rId23"/>
    <p:sldId id="4525" r:id="rId24"/>
    <p:sldId id="4526" r:id="rId25"/>
    <p:sldId id="4527" r:id="rId26"/>
    <p:sldId id="4528" r:id="rId27"/>
    <p:sldId id="4529" r:id="rId28"/>
    <p:sldId id="4530" r:id="rId29"/>
    <p:sldId id="4531" r:id="rId30"/>
    <p:sldId id="4532" r:id="rId31"/>
    <p:sldId id="4533" r:id="rId32"/>
    <p:sldId id="4534" r:id="rId33"/>
    <p:sldId id="4535" r:id="rId34"/>
    <p:sldId id="4536" r:id="rId35"/>
    <p:sldId id="4537" r:id="rId36"/>
    <p:sldId id="4538" r:id="rId37"/>
    <p:sldId id="4539" r:id="rId38"/>
    <p:sldId id="4540" r:id="rId39"/>
    <p:sldId id="4541" r:id="rId40"/>
    <p:sldId id="4542" r:id="rId41"/>
    <p:sldId id="4543" r:id="rId42"/>
    <p:sldId id="4544" r:id="rId43"/>
    <p:sldId id="4545" r:id="rId44"/>
    <p:sldId id="4546" r:id="rId45"/>
    <p:sldId id="4547" r:id="rId46"/>
    <p:sldId id="4548" r:id="rId47"/>
    <p:sldId id="4549" r:id="rId48"/>
    <p:sldId id="4550" r:id="rId49"/>
    <p:sldId id="4551" r:id="rId50"/>
    <p:sldId id="4552" r:id="rId51"/>
    <p:sldId id="4553" r:id="rId52"/>
    <p:sldId id="4554" r:id="rId53"/>
    <p:sldId id="4555" r:id="rId54"/>
    <p:sldId id="4556" r:id="rId55"/>
    <p:sldId id="4557" r:id="rId56"/>
    <p:sldId id="4558" r:id="rId57"/>
    <p:sldId id="4559" r:id="rId58"/>
    <p:sldId id="4560" r:id="rId59"/>
    <p:sldId id="4561" r:id="rId60"/>
    <p:sldId id="4562" r:id="rId61"/>
    <p:sldId id="4563" r:id="rId62"/>
    <p:sldId id="4564" r:id="rId63"/>
    <p:sldId id="4565" r:id="rId64"/>
    <p:sldId id="4566" r:id="rId65"/>
    <p:sldId id="4567" r:id="rId66"/>
    <p:sldId id="4568" r:id="rId67"/>
    <p:sldId id="4569" r:id="rId68"/>
    <p:sldId id="4570" r:id="rId69"/>
    <p:sldId id="4571" r:id="rId70"/>
    <p:sldId id="4572" r:id="rId71"/>
    <p:sldId id="4573" r:id="rId72"/>
    <p:sldId id="4574" r:id="rId73"/>
    <p:sldId id="4575" r:id="rId74"/>
    <p:sldId id="4576" r:id="rId75"/>
    <p:sldId id="4577" r:id="rId76"/>
    <p:sldId id="4578" r:id="rId77"/>
    <p:sldId id="4579" r:id="rId78"/>
    <p:sldId id="4580" r:id="rId79"/>
    <p:sldId id="4581" r:id="rId80"/>
    <p:sldId id="4582" r:id="rId81"/>
    <p:sldId id="4583" r:id="rId82"/>
    <p:sldId id="4584" r:id="rId83"/>
    <p:sldId id="4585" r:id="rId84"/>
    <p:sldId id="4586" r:id="rId85"/>
    <p:sldId id="4587" r:id="rId86"/>
    <p:sldId id="4588" r:id="rId87"/>
    <p:sldId id="4589" r:id="rId88"/>
    <p:sldId id="4590" r:id="rId89"/>
    <p:sldId id="4591" r:id="rId90"/>
    <p:sldId id="4592" r:id="rId91"/>
    <p:sldId id="4593" r:id="rId92"/>
    <p:sldId id="4594" r:id="rId93"/>
    <p:sldId id="4595" r:id="rId94"/>
    <p:sldId id="4596" r:id="rId95"/>
    <p:sldId id="4597" r:id="rId96"/>
    <p:sldId id="4598" r:id="rId97"/>
    <p:sldId id="4599" r:id="rId98"/>
    <p:sldId id="4600" r:id="rId99"/>
    <p:sldId id="4601" r:id="rId100"/>
    <p:sldId id="4602" r:id="rId101"/>
    <p:sldId id="4603" r:id="rId102"/>
    <p:sldId id="4604" r:id="rId103"/>
    <p:sldId id="4605" r:id="rId104"/>
    <p:sldId id="4606" r:id="rId105"/>
    <p:sldId id="4607" r:id="rId106"/>
    <p:sldId id="4608" r:id="rId107"/>
    <p:sldId id="4609" r:id="rId108"/>
    <p:sldId id="4610" r:id="rId109"/>
    <p:sldId id="4611" r:id="rId110"/>
    <p:sldId id="4612" r:id="rId111"/>
    <p:sldId id="4613" r:id="rId112"/>
    <p:sldId id="4614" r:id="rId113"/>
    <p:sldId id="4615" r:id="rId114"/>
    <p:sldId id="4616" r:id="rId115"/>
    <p:sldId id="4617" r:id="rId116"/>
    <p:sldId id="4618" r:id="rId117"/>
    <p:sldId id="4619" r:id="rId118"/>
    <p:sldId id="4620" r:id="rId119"/>
    <p:sldId id="4621" r:id="rId120"/>
    <p:sldId id="4622" r:id="rId121"/>
    <p:sldId id="4623" r:id="rId122"/>
    <p:sldId id="4624" r:id="rId123"/>
    <p:sldId id="4625" r:id="rId124"/>
    <p:sldId id="4626" r:id="rId125"/>
    <p:sldId id="4627" r:id="rId126"/>
    <p:sldId id="4628" r:id="rId127"/>
    <p:sldId id="4629" r:id="rId128"/>
    <p:sldId id="4630" r:id="rId129"/>
    <p:sldId id="4631" r:id="rId130"/>
    <p:sldId id="4632" r:id="rId131"/>
    <p:sldId id="4633" r:id="rId132"/>
    <p:sldId id="4634" r:id="rId133"/>
    <p:sldId id="4635" r:id="rId134"/>
    <p:sldId id="4636" r:id="rId135"/>
    <p:sldId id="4637" r:id="rId136"/>
    <p:sldId id="4638" r:id="rId137"/>
    <p:sldId id="4639" r:id="rId138"/>
    <p:sldId id="4640" r:id="rId139"/>
    <p:sldId id="4641" r:id="rId140"/>
    <p:sldId id="4642" r:id="rId141"/>
    <p:sldId id="4643" r:id="rId142"/>
    <p:sldId id="4644" r:id="rId143"/>
    <p:sldId id="4645" r:id="rId144"/>
    <p:sldId id="4646" r:id="rId145"/>
    <p:sldId id="4647" r:id="rId146"/>
    <p:sldId id="4648" r:id="rId147"/>
    <p:sldId id="4649" r:id="rId148"/>
    <p:sldId id="4650" r:id="rId149"/>
    <p:sldId id="4651" r:id="rId150"/>
    <p:sldId id="4652" r:id="rId151"/>
    <p:sldId id="4653" r:id="rId152"/>
    <p:sldId id="4654" r:id="rId153"/>
    <p:sldId id="4655" r:id="rId154"/>
    <p:sldId id="4656" r:id="rId155"/>
    <p:sldId id="4657" r:id="rId156"/>
    <p:sldId id="4658" r:id="rId157"/>
    <p:sldId id="4659" r:id="rId158"/>
    <p:sldId id="4660" r:id="rId159"/>
    <p:sldId id="4661" r:id="rId160"/>
    <p:sldId id="4662" r:id="rId161"/>
    <p:sldId id="4663" r:id="rId162"/>
    <p:sldId id="4664" r:id="rId163"/>
    <p:sldId id="4665" r:id="rId164"/>
    <p:sldId id="4666" r:id="rId165"/>
    <p:sldId id="4667" r:id="rId166"/>
    <p:sldId id="4668" r:id="rId167"/>
    <p:sldId id="4669" r:id="rId168"/>
    <p:sldId id="4670" r:id="rId169"/>
    <p:sldId id="4671" r:id="rId170"/>
    <p:sldId id="4672" r:id="rId171"/>
    <p:sldId id="4673" r:id="rId172"/>
    <p:sldId id="4674" r:id="rId173"/>
    <p:sldId id="4675" r:id="rId174"/>
    <p:sldId id="4676" r:id="rId175"/>
    <p:sldId id="4677" r:id="rId176"/>
    <p:sldId id="4678" r:id="rId177"/>
    <p:sldId id="4679" r:id="rId178"/>
    <p:sldId id="4680" r:id="rId179"/>
    <p:sldId id="4681" r:id="rId180"/>
    <p:sldId id="4682" r:id="rId181"/>
    <p:sldId id="4683" r:id="rId182"/>
    <p:sldId id="4684" r:id="rId183"/>
    <p:sldId id="4685" r:id="rId184"/>
    <p:sldId id="4686" r:id="rId185"/>
    <p:sldId id="4687" r:id="rId186"/>
    <p:sldId id="4688" r:id="rId187"/>
    <p:sldId id="4689" r:id="rId188"/>
    <p:sldId id="4690" r:id="rId189"/>
    <p:sldId id="4691" r:id="rId190"/>
    <p:sldId id="4692" r:id="rId191"/>
    <p:sldId id="4693" r:id="rId192"/>
    <p:sldId id="4694" r:id="rId193"/>
    <p:sldId id="4695" r:id="rId194"/>
    <p:sldId id="4696" r:id="rId195"/>
    <p:sldId id="4697" r:id="rId196"/>
    <p:sldId id="4698" r:id="rId197"/>
    <p:sldId id="4699" r:id="rId198"/>
    <p:sldId id="4700" r:id="rId199"/>
    <p:sldId id="4701" r:id="rId200"/>
    <p:sldId id="4702" r:id="rId201"/>
    <p:sldId id="4703" r:id="rId202"/>
    <p:sldId id="4704" r:id="rId203"/>
    <p:sldId id="4705" r:id="rId204"/>
    <p:sldId id="4706" r:id="rId205"/>
    <p:sldId id="4707" r:id="rId206"/>
    <p:sldId id="4708" r:id="rId207"/>
    <p:sldId id="4709" r:id="rId208"/>
    <p:sldId id="4710" r:id="rId209"/>
    <p:sldId id="4711" r:id="rId210"/>
    <p:sldId id="3826" r:id="rId211"/>
    <p:sldId id="4712" r:id="rId212"/>
    <p:sldId id="2885" r:id="rId213"/>
    <p:sldId id="2886" r:id="rId214"/>
    <p:sldId id="2914" r:id="rId215"/>
    <p:sldId id="2909" r:id="rId216"/>
    <p:sldId id="2902" r:id="rId217"/>
    <p:sldId id="2904" r:id="rId218"/>
    <p:sldId id="2903" r:id="rId219"/>
    <p:sldId id="2907" r:id="rId220"/>
    <p:sldId id="2849" r:id="rId221"/>
    <p:sldId id="2887" r:id="rId222"/>
    <p:sldId id="2888" r:id="rId223"/>
    <p:sldId id="2889" r:id="rId224"/>
    <p:sldId id="2901" r:id="rId225"/>
    <p:sldId id="2915" r:id="rId226"/>
    <p:sldId id="2916" r:id="rId227"/>
    <p:sldId id="2917" r:id="rId228"/>
    <p:sldId id="2918" r:id="rId229"/>
    <p:sldId id="2919" r:id="rId230"/>
    <p:sldId id="2921" r:id="rId231"/>
    <p:sldId id="2884" r:id="rId232"/>
    <p:sldId id="2897" r:id="rId233"/>
    <p:sldId id="2898" r:id="rId234"/>
    <p:sldId id="2899" r:id="rId235"/>
    <p:sldId id="2900" r:id="rId236"/>
    <p:sldId id="2891" r:id="rId237"/>
    <p:sldId id="2892" r:id="rId238"/>
    <p:sldId id="2922" r:id="rId239"/>
    <p:sldId id="2925" r:id="rId240"/>
    <p:sldId id="2927" r:id="rId241"/>
    <p:sldId id="2926" r:id="rId242"/>
    <p:sldId id="2893" r:id="rId243"/>
    <p:sldId id="2894" r:id="rId244"/>
    <p:sldId id="2895" r:id="rId245"/>
    <p:sldId id="3860" r:id="rId246"/>
    <p:sldId id="2896" r:id="rId247"/>
    <p:sldId id="2928" r:id="rId248"/>
    <p:sldId id="2930" r:id="rId249"/>
    <p:sldId id="2931" r:id="rId250"/>
    <p:sldId id="2932" r:id="rId251"/>
    <p:sldId id="3859" r:id="rId252"/>
    <p:sldId id="2933" r:id="rId253"/>
    <p:sldId id="2944" r:id="rId254"/>
    <p:sldId id="2956" r:id="rId255"/>
    <p:sldId id="2865" r:id="rId256"/>
    <p:sldId id="2954" r:id="rId257"/>
    <p:sldId id="2951" r:id="rId258"/>
    <p:sldId id="2952" r:id="rId259"/>
    <p:sldId id="2957" r:id="rId260"/>
    <p:sldId id="2861" r:id="rId261"/>
    <p:sldId id="2860" r:id="rId262"/>
    <p:sldId id="2863" r:id="rId263"/>
    <p:sldId id="2950" r:id="rId264"/>
    <p:sldId id="2855" r:id="rId265"/>
    <p:sldId id="2856" r:id="rId266"/>
    <p:sldId id="2906" r:id="rId267"/>
    <p:sldId id="2910" r:id="rId268"/>
    <p:sldId id="2911" r:id="rId269"/>
    <p:sldId id="2912" r:id="rId270"/>
    <p:sldId id="2913" r:id="rId271"/>
    <p:sldId id="2853" r:id="rId272"/>
    <p:sldId id="2858" r:id="rId273"/>
    <p:sldId id="2941" r:id="rId274"/>
    <p:sldId id="2859" r:id="rId275"/>
    <p:sldId id="2943" r:id="rId276"/>
    <p:sldId id="2880" r:id="rId277"/>
    <p:sldId id="2939" r:id="rId278"/>
    <p:sldId id="2945" r:id="rId279"/>
    <p:sldId id="2946" r:id="rId280"/>
    <p:sldId id="2947" r:id="rId281"/>
    <p:sldId id="2948" r:id="rId282"/>
    <p:sldId id="2949" r:id="rId283"/>
    <p:sldId id="2873" r:id="rId284"/>
    <p:sldId id="2940" r:id="rId285"/>
    <p:sldId id="2938" r:id="rId286"/>
    <p:sldId id="2876" r:id="rId287"/>
    <p:sldId id="2877" r:id="rId288"/>
    <p:sldId id="3866" r:id="rId289"/>
    <p:sldId id="3861" r:id="rId290"/>
    <p:sldId id="3862" r:id="rId291"/>
    <p:sldId id="3863" r:id="rId292"/>
    <p:sldId id="3865" r:id="rId293"/>
    <p:sldId id="3864" r:id="rId294"/>
    <p:sldId id="3868" r:id="rId295"/>
    <p:sldId id="3869" r:id="rId296"/>
    <p:sldId id="3870" r:id="rId297"/>
    <p:sldId id="3871" r:id="rId298"/>
    <p:sldId id="2936" r:id="rId299"/>
    <p:sldId id="2937" r:id="rId300"/>
    <p:sldId id="3872" r:id="rId301"/>
    <p:sldId id="4473" r:id="rId302"/>
    <p:sldId id="4474" r:id="rId303"/>
    <p:sldId id="4476" r:id="rId304"/>
    <p:sldId id="4477" r:id="rId305"/>
    <p:sldId id="4478" r:id="rId306"/>
    <p:sldId id="4479" r:id="rId307"/>
    <p:sldId id="4713" r:id="rId308"/>
    <p:sldId id="4393" r:id="rId3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78"/>
    <p:restoredTop sz="95288"/>
  </p:normalViewPr>
  <p:slideViewPr>
    <p:cSldViewPr snapToGrid="0" snapToObjects="1">
      <p:cViewPr varScale="1">
        <p:scale>
          <a:sx n="65" d="100"/>
          <a:sy n="65" d="100"/>
        </p:scale>
        <p:origin x="232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notesMaster" Target="notesMasters/notesMaster1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presProps" Target="presProps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viewProps" Target="viewProps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tableStyles" Target="tableStyles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11/8/22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新細明體" charset="-12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4044C68-D5B3-2D4D-AFFA-DFA7F9DB9649}" type="slidenum">
              <a:rPr kumimoji="0" lang="zh-TW" altLang="en-US" sz="1300">
                <a:latin typeface="Calibri" charset="0"/>
              </a:rPr>
              <a:pPr eaLnBrk="1" hangingPunct="1"/>
              <a:t>150</a:t>
            </a:fld>
            <a:endParaRPr kumimoji="0" lang="zh-TW" altLang="en-US" sz="13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73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11/8/22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11/8/22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11/8/22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tiff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ircAruvnKk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youtube.com/watch?v=IHZwWFHWa-w" TargetMode="Externa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lg3gGewQ5U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-Ol7ZB0MmU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-Ol7ZB0MmU" TargetMode="Externa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-Ol7ZB0MmU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-Ol7ZB0MmU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hyperlink" Target="https://gist.github.com/ardendertat/0fc5515057c47e7386fe04e9334504e3" TargetMode="Externa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hyperlink" Target="http://cs231n.github.io/convolutional-networks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231n.github.io/convolutional-networks/" TargetMode="Externa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://cs231n.github.io/convolutional-networks/" TargetMode="Externa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://deeplearning.net/tutorial/lenet.html" TargetMode="Externa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hyperlink" Target="https://pytorch.org/" TargetMode="Externa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www.tensorflow.org/guide/effective_tf2" TargetMode="Externa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overview/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s://colab.research.google.com/github/tensorflow/docs/blob/master/site/en/tutorials/quickstart/beginner.ipyn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tutorials/keras/classification" TargetMode="Externa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s://www.tensorflow.org/tutorials/keras/classific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www.tensorflow.org/tutorials/keras/text_classification_with_hu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www.tensorflow.org/tutorials/keras/text_classific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tutorials/keras/regression" TargetMode="Externa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tutorials/structured_data/time_series" TargetMode="Externa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9PJOJi1vn1kjcutlzNHjRSLbeVl4kd5z" TargetMode="Externa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github/tensorflow/docs/blob/master/site/en/tutorials/keras/basic_classification.ipynb" TargetMode="Externa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x16h1GhHsLIrLYtPCvCHaoO1W-i_gror" TargetMode="Externa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github/tensorflow/docs/blob/master/site/en/tutorials/keras/basic_text_classification.ipynb" TargetMode="Externa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v4c8ZHTnRtgd2_25K_AURjR6SCVBRdlj" TargetMode="Externa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github/tensorflow/docs/blob/master/site/en/tutorials/keras/basic_regression.ipynb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hyperlink" Target="https://tinyurl.com/imtkupython101" TargetMode="Externa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hyperlink" Target="https://www.youtube.com/watch?v=7L2sUGcOgh0" TargetMode="Externa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gif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hyperlink" Target="https://gym.openai.com/" TargetMode="External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oogle/dopamine" TargetMode="External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hyperlink" Target="https://colab.research.google.com/github/google/dopamine/blob/master/dopamine/colab/agents.ipynb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hyperlink" Target="https://docs.ray.io/en/master/rllib.html" TargetMode="External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jpg"/></Relationships>
</file>

<file path=ppt/slides/_rels/slide302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185.jpeg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hyperlink" Target="http://aima.cs.berkeley.edu/python/readme.html" TargetMode="External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ima.cs.berkeley.edu/python/learning.html" TargetMode="External"/><Relationship Id="rId4" Type="http://schemas.openxmlformats.org/officeDocument/2006/relationships/hyperlink" Target="https://github.com/aimacode/aima-python" TargetMode="Externa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scikit-learn.org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playground.tensorflow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oleObject" Target="../embeddings/oleObject2.bin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2HPcj8lRJE&amp;list=PLjJh1vlSEYgvGod9wWiydumYl8hOXixNu&amp;index=2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2395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6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Deep Learning and </a:t>
            </a:r>
            <a:br>
              <a:rPr lang="en-US" altLang="zh-TW" sz="6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6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Reinforcement Learning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1111AI07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(M6132) (Fall 2022)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2022-11-09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78E06B-0CAA-7F66-FEAA-C40127DC3C9E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A6EDD9-45FD-F2A3-6249-2649AAAAD4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39" y="1700808"/>
            <a:ext cx="10331355" cy="4425356"/>
          </a:xfrm>
        </p:spPr>
        <p:txBody>
          <a:bodyPr>
            <a:normAutofit/>
          </a:bodyPr>
          <a:lstStyle/>
          <a:p>
            <a:r>
              <a:rPr lang="en-US" sz="4400" dirty="0"/>
              <a:t>Learning from Examples</a:t>
            </a:r>
          </a:p>
          <a:p>
            <a:r>
              <a:rPr lang="en-US" sz="4400" dirty="0"/>
              <a:t>Learning Probabilistic Models</a:t>
            </a:r>
          </a:p>
          <a:p>
            <a:r>
              <a:rPr lang="en-US" sz="4400" dirty="0">
                <a:solidFill>
                  <a:srgbClr val="FF0000"/>
                </a:solidFill>
              </a:rPr>
              <a:t>Deep Learning</a:t>
            </a:r>
          </a:p>
          <a:p>
            <a:r>
              <a:rPr lang="en-US" sz="4400" dirty="0">
                <a:solidFill>
                  <a:srgbClr val="FF0000"/>
                </a:solidFill>
              </a:rPr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1387244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W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dirty="0"/>
              <a:t> + </a:t>
            </a:r>
            <a:r>
              <a:rPr lang="en-US" sz="4800" dirty="0">
                <a:solidFill>
                  <a:srgbClr val="C00000"/>
                </a:solidFill>
              </a:rPr>
              <a:t>b </a:t>
            </a:r>
            <a:r>
              <a:rPr lang="en-US" sz="4800" dirty="0"/>
              <a:t>=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>
                <a:solidFill>
                  <a:srgbClr val="00B050"/>
                </a:solidFill>
              </a:rPr>
              <a:t>Y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100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4936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4943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5703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16381" y="2492899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9405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10164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9833" y="5545853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74253" y="5545853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5941140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80680" y="5508762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Logits</a:t>
            </a: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2143412" y="95014"/>
            <a:ext cx="8229600" cy="1196996"/>
          </a:xfrm>
        </p:spPr>
        <p:txBody>
          <a:bodyPr>
            <a:normAutofit fontScale="90000"/>
          </a:bodyPr>
          <a:lstStyle/>
          <a:p>
            <a:r>
              <a:rPr lang="en-US" altLang="zh-TW" sz="9600" dirty="0" err="1">
                <a:solidFill>
                  <a:schemeClr val="accent1"/>
                </a:solidFill>
              </a:rPr>
              <a:t>SoftMAX</a:t>
            </a:r>
            <a:endParaRPr lang="en-US" sz="9600" dirty="0">
              <a:solidFill>
                <a:schemeClr val="accent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41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4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41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84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blipFill>
                <a:blip r:embed="rId2"/>
                <a:stretch>
                  <a:fillRect t="-26866" b="-10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7840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W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dirty="0"/>
              <a:t> + </a:t>
            </a:r>
            <a:r>
              <a:rPr lang="en-US" sz="4800" dirty="0">
                <a:solidFill>
                  <a:srgbClr val="C00000"/>
                </a:solidFill>
              </a:rPr>
              <a:t>b </a:t>
            </a:r>
            <a:r>
              <a:rPr lang="en-US" sz="4800" dirty="0"/>
              <a:t>=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>
                <a:solidFill>
                  <a:srgbClr val="00B050"/>
                </a:solidFill>
              </a:rPr>
              <a:t>Y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101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4936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4943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5703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16381" y="2492899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9405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10164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9833" y="5545853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74253" y="5545853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5941140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80680" y="5508762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Logits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41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4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41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84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blipFill>
                <a:blip r:embed="rId2"/>
                <a:stretch>
                  <a:fillRect t="-26866" b="-10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850718" y="67410"/>
                <a:ext cx="8490353" cy="6857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i="1">
                        <a:latin typeface="Cambria Math" charset="0"/>
                      </a:rPr>
                      <m:t>=0.7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718" y="67410"/>
                <a:ext cx="8490353" cy="685701"/>
              </a:xfrm>
              <a:prstGeom prst="rect">
                <a:avLst/>
              </a:prstGeom>
              <a:blipFill>
                <a:blip r:embed="rId3"/>
                <a:stretch>
                  <a:fillRect l="-1194" t="-16364" b="-8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850718" y="815210"/>
                <a:ext cx="8490353" cy="695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i="1">
                        <a:latin typeface="Cambria Math" charset="0"/>
                      </a:rPr>
                      <m:t>=0.2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718" y="815210"/>
                <a:ext cx="8490353" cy="695960"/>
              </a:xfrm>
              <a:prstGeom prst="rect">
                <a:avLst/>
              </a:prstGeom>
              <a:blipFill>
                <a:blip r:embed="rId4"/>
                <a:stretch>
                  <a:fillRect l="-1194" t="-14286" b="-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50718" y="1483492"/>
                <a:ext cx="8490353" cy="695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0.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i="1">
                        <a:latin typeface="Cambria Math" charset="0"/>
                      </a:rPr>
                      <m:t>=0.1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718" y="1483492"/>
                <a:ext cx="8490353" cy="695960"/>
              </a:xfrm>
              <a:prstGeom prst="rect">
                <a:avLst/>
              </a:prstGeom>
              <a:blipFill>
                <a:blip r:embed="rId5"/>
                <a:stretch>
                  <a:fillRect l="-1194" t="-14286" b="-89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99032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3012"/>
          </a:xfrm>
        </p:spPr>
        <p:txBody>
          <a:bodyPr/>
          <a:lstStyle/>
          <a:p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Training a Network</a:t>
            </a:r>
            <a:b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=</a:t>
            </a:r>
            <a:b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Minimize the Cost Function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3E141C-1A0C-5C4D-BF91-D8FA953D06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24638457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3012"/>
          </a:xfrm>
        </p:spPr>
        <p:txBody>
          <a:bodyPr/>
          <a:lstStyle/>
          <a:p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Training a Network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=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Minimize the </a:t>
            </a:r>
            <a:r>
              <a:rPr lang="en-US" altLang="en-US" sz="5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Cost</a:t>
            </a: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Function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Minimize the </a:t>
            </a:r>
            <a:r>
              <a:rPr lang="en-US" altLang="en-US" sz="5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Loss</a:t>
            </a: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Function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3E141C-1A0C-5C4D-BF91-D8FA953D06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211487636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15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5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34644" y="3212977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1744" y="4178673"/>
            <a:ext cx="636222" cy="17378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15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15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15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15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0299" y="49318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90299" y="4005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0299" y="31029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3279" y="21725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97650" y="6033515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1238" y="6034127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5916" y="5999996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96000" y="2708921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53100" y="4537817"/>
            <a:ext cx="636222" cy="13438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757356" y="2348881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14456" y="4156271"/>
            <a:ext cx="636222" cy="17378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18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418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blipFill>
                <a:blip r:embed="rId2"/>
                <a:stretch>
                  <a:fillRect l="-30000" r="-250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blipFill>
                <a:blip r:embed="rId3"/>
                <a:stretch>
                  <a:fillRect l="-23810" t="-12903" r="-2381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835799" y="3501008"/>
                <a:ext cx="227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799" y="3501008"/>
                <a:ext cx="227948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4295800" y="3212977"/>
            <a:ext cx="0" cy="90851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00269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15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5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34644" y="3212977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1744" y="3631368"/>
            <a:ext cx="636222" cy="228513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15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15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15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15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0299" y="49318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90299" y="4005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0299" y="31029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3279" y="21725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97650" y="6033515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1238" y="6034127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5916" y="5999996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96000" y="2708921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53100" y="3102979"/>
            <a:ext cx="636222" cy="277865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757356" y="2348881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14456" y="2541925"/>
            <a:ext cx="636222" cy="335217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18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418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blipFill>
                <a:blip r:embed="rId2"/>
                <a:stretch>
                  <a:fillRect l="-30000" r="-250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blipFill>
                <a:blip r:embed="rId3"/>
                <a:stretch>
                  <a:fillRect l="-23810" t="-12903" r="-2381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835799" y="3140968"/>
                <a:ext cx="227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799" y="3140968"/>
                <a:ext cx="227948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4295800" y="3212976"/>
            <a:ext cx="0" cy="41839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73796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15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5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34644" y="3212977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1744" y="3472312"/>
            <a:ext cx="636222" cy="244419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15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15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15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15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0299" y="49318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90299" y="4005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0299" y="31029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3279" y="21725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97650" y="6033515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1238" y="6034127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5916" y="5999996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96000" y="2708921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53100" y="2852937"/>
            <a:ext cx="636222" cy="302870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757356" y="2348881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14456" y="2411597"/>
            <a:ext cx="636222" cy="348250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18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418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blipFill>
                <a:blip r:embed="rId2"/>
                <a:stretch>
                  <a:fillRect l="-30000" r="-250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blipFill>
                <a:blip r:embed="rId3"/>
                <a:stretch>
                  <a:fillRect l="-23810" t="-12903" r="-2381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835799" y="3068960"/>
                <a:ext cx="227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799" y="3068960"/>
                <a:ext cx="227948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4295800" y="3212977"/>
            <a:ext cx="0" cy="25933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51149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</a:rPr>
              <a:t>Activation</a:t>
            </a:r>
            <a:r>
              <a:rPr lang="zh-TW" altLang="en-US" sz="9600" dirty="0">
                <a:solidFill>
                  <a:schemeClr val="accent1"/>
                </a:solidFill>
              </a:rPr>
              <a:t> </a:t>
            </a:r>
            <a:r>
              <a:rPr lang="en-US" altLang="zh-TW" sz="9600" dirty="0">
                <a:solidFill>
                  <a:schemeClr val="accent1"/>
                </a:solidFill>
              </a:rPr>
              <a:t>Functions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116743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Activation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108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4871865" y="6597353"/>
            <a:ext cx="29963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://cs231n.github.io/neural-networks-1/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256" y="2772739"/>
            <a:ext cx="2259193" cy="1525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81815" y="1447118"/>
            <a:ext cx="22340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ReLU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dirty="0"/>
              <a:t>(Rectified Linear Unit)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2703778"/>
            <a:ext cx="2493049" cy="15893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82354" y="1492261"/>
            <a:ext cx="15488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Sigmoid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41" y="2708920"/>
            <a:ext cx="2793183" cy="2952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06705" y="1475933"/>
            <a:ext cx="1038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</a:rPr>
              <a:t>TanH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207568" y="2778399"/>
            <a:ext cx="2176882" cy="1379266"/>
          </a:xfrm>
          <a:custGeom>
            <a:avLst/>
            <a:gdLst>
              <a:gd name="connsiteX0" fmla="*/ 0 w 3784600"/>
              <a:gd name="connsiteY0" fmla="*/ 3416300 h 3416300"/>
              <a:gd name="connsiteX1" fmla="*/ 1689100 w 3784600"/>
              <a:gd name="connsiteY1" fmla="*/ 17018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3784600"/>
              <a:gd name="connsiteY0" fmla="*/ 3416300 h 3416300"/>
              <a:gd name="connsiteX1" fmla="*/ 1727200 w 3784600"/>
              <a:gd name="connsiteY1" fmla="*/ 21082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854200 w 4191000"/>
              <a:gd name="connsiteY1" fmla="*/ 22987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634145 w 4191000"/>
              <a:gd name="connsiteY1" fmla="*/ 237288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84626 h 2685395"/>
              <a:gd name="connsiteX1" fmla="*/ 1634145 w 4191000"/>
              <a:gd name="connsiteY1" fmla="*/ 2377806 h 2685395"/>
              <a:gd name="connsiteX2" fmla="*/ 2580000 w 4191000"/>
              <a:gd name="connsiteY2" fmla="*/ 262966 h 2685395"/>
              <a:gd name="connsiteX3" fmla="*/ 4191000 w 4191000"/>
              <a:gd name="connsiteY3" fmla="*/ 4926 h 2685395"/>
              <a:gd name="connsiteX4" fmla="*/ 4191000 w 4191000"/>
              <a:gd name="connsiteY4" fmla="*/ 4926 h 268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0" h="2685395">
                <a:moveTo>
                  <a:pt x="0" y="2684626"/>
                </a:moveTo>
                <a:cubicBezTo>
                  <a:pt x="796925" y="2663459"/>
                  <a:pt x="1204145" y="2781416"/>
                  <a:pt x="1634145" y="2377806"/>
                </a:cubicBezTo>
                <a:cubicBezTo>
                  <a:pt x="2064145" y="1974196"/>
                  <a:pt x="2153858" y="658446"/>
                  <a:pt x="2580000" y="262966"/>
                </a:cubicBezTo>
                <a:cubicBezTo>
                  <a:pt x="3006142" y="-132514"/>
                  <a:pt x="3922500" y="47933"/>
                  <a:pt x="4191000" y="4926"/>
                </a:cubicBezTo>
                <a:lnTo>
                  <a:pt x="4191000" y="4926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804682" y="2841141"/>
            <a:ext cx="2515454" cy="2603340"/>
          </a:xfrm>
          <a:custGeom>
            <a:avLst/>
            <a:gdLst>
              <a:gd name="connsiteX0" fmla="*/ 0 w 3784600"/>
              <a:gd name="connsiteY0" fmla="*/ 3416300 h 3416300"/>
              <a:gd name="connsiteX1" fmla="*/ 1689100 w 3784600"/>
              <a:gd name="connsiteY1" fmla="*/ 17018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3784600"/>
              <a:gd name="connsiteY0" fmla="*/ 3416300 h 3416300"/>
              <a:gd name="connsiteX1" fmla="*/ 1727200 w 3784600"/>
              <a:gd name="connsiteY1" fmla="*/ 21082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854200 w 4191000"/>
              <a:gd name="connsiteY1" fmla="*/ 22987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634145 w 4191000"/>
              <a:gd name="connsiteY1" fmla="*/ 237288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84626 h 2685395"/>
              <a:gd name="connsiteX1" fmla="*/ 1634145 w 4191000"/>
              <a:gd name="connsiteY1" fmla="*/ 2377806 h 2685395"/>
              <a:gd name="connsiteX2" fmla="*/ 2580000 w 4191000"/>
              <a:gd name="connsiteY2" fmla="*/ 262966 h 2685395"/>
              <a:gd name="connsiteX3" fmla="*/ 4191000 w 4191000"/>
              <a:gd name="connsiteY3" fmla="*/ 4926 h 2685395"/>
              <a:gd name="connsiteX4" fmla="*/ 4191000 w 4191000"/>
              <a:gd name="connsiteY4" fmla="*/ 4926 h 2685395"/>
              <a:gd name="connsiteX0" fmla="*/ 0 w 4191000"/>
              <a:gd name="connsiteY0" fmla="*/ 2697892 h 2699605"/>
              <a:gd name="connsiteX1" fmla="*/ 1634145 w 4191000"/>
              <a:gd name="connsiteY1" fmla="*/ 2391072 h 2699605"/>
              <a:gd name="connsiteX2" fmla="*/ 2199130 w 4191000"/>
              <a:gd name="connsiteY2" fmla="*/ 249920 h 2699605"/>
              <a:gd name="connsiteX3" fmla="*/ 4191000 w 4191000"/>
              <a:gd name="connsiteY3" fmla="*/ 18192 h 2699605"/>
              <a:gd name="connsiteX4" fmla="*/ 4191000 w 4191000"/>
              <a:gd name="connsiteY4" fmla="*/ 18192 h 2699605"/>
              <a:gd name="connsiteX0" fmla="*/ 0 w 4191000"/>
              <a:gd name="connsiteY0" fmla="*/ 2701857 h 2727113"/>
              <a:gd name="connsiteX1" fmla="*/ 1888059 w 4191000"/>
              <a:gd name="connsiteY1" fmla="*/ 2460818 h 2727113"/>
              <a:gd name="connsiteX2" fmla="*/ 2199130 w 4191000"/>
              <a:gd name="connsiteY2" fmla="*/ 253885 h 2727113"/>
              <a:gd name="connsiteX3" fmla="*/ 4191000 w 4191000"/>
              <a:gd name="connsiteY3" fmla="*/ 22157 h 2727113"/>
              <a:gd name="connsiteX4" fmla="*/ 4191000 w 4191000"/>
              <a:gd name="connsiteY4" fmla="*/ 22157 h 2727113"/>
              <a:gd name="connsiteX0" fmla="*/ 0 w 4191000"/>
              <a:gd name="connsiteY0" fmla="*/ 2701857 h 2736429"/>
              <a:gd name="connsiteX1" fmla="*/ 1888059 w 4191000"/>
              <a:gd name="connsiteY1" fmla="*/ 2460818 h 2736429"/>
              <a:gd name="connsiteX2" fmla="*/ 2199130 w 4191000"/>
              <a:gd name="connsiteY2" fmla="*/ 253885 h 2736429"/>
              <a:gd name="connsiteX3" fmla="*/ 4191000 w 4191000"/>
              <a:gd name="connsiteY3" fmla="*/ 22157 h 2736429"/>
              <a:gd name="connsiteX4" fmla="*/ 4191000 w 4191000"/>
              <a:gd name="connsiteY4" fmla="*/ 22157 h 2736429"/>
              <a:gd name="connsiteX0" fmla="*/ 0 w 4191000"/>
              <a:gd name="connsiteY0" fmla="*/ 2701857 h 2701857"/>
              <a:gd name="connsiteX1" fmla="*/ 1888059 w 4191000"/>
              <a:gd name="connsiteY1" fmla="*/ 2460818 h 2701857"/>
              <a:gd name="connsiteX2" fmla="*/ 2199130 w 4191000"/>
              <a:gd name="connsiteY2" fmla="*/ 253885 h 2701857"/>
              <a:gd name="connsiteX3" fmla="*/ 4191000 w 4191000"/>
              <a:gd name="connsiteY3" fmla="*/ 22157 h 2701857"/>
              <a:gd name="connsiteX4" fmla="*/ 4191000 w 4191000"/>
              <a:gd name="connsiteY4" fmla="*/ 22157 h 2701857"/>
              <a:gd name="connsiteX0" fmla="*/ 0 w 4191000"/>
              <a:gd name="connsiteY0" fmla="*/ 2701857 h 2703159"/>
              <a:gd name="connsiteX1" fmla="*/ 1888059 w 4191000"/>
              <a:gd name="connsiteY1" fmla="*/ 2460818 h 2703159"/>
              <a:gd name="connsiteX2" fmla="*/ 2199130 w 4191000"/>
              <a:gd name="connsiteY2" fmla="*/ 253885 h 2703159"/>
              <a:gd name="connsiteX3" fmla="*/ 4191000 w 4191000"/>
              <a:gd name="connsiteY3" fmla="*/ 22157 h 2703159"/>
              <a:gd name="connsiteX4" fmla="*/ 4191000 w 4191000"/>
              <a:gd name="connsiteY4" fmla="*/ 22157 h 2703159"/>
              <a:gd name="connsiteX0" fmla="*/ 0 w 4191000"/>
              <a:gd name="connsiteY0" fmla="*/ 2701857 h 2706529"/>
              <a:gd name="connsiteX1" fmla="*/ 1888059 w 4191000"/>
              <a:gd name="connsiteY1" fmla="*/ 2460818 h 2706529"/>
              <a:gd name="connsiteX2" fmla="*/ 2199130 w 4191000"/>
              <a:gd name="connsiteY2" fmla="*/ 253885 h 2706529"/>
              <a:gd name="connsiteX3" fmla="*/ 4191000 w 4191000"/>
              <a:gd name="connsiteY3" fmla="*/ 22157 h 2706529"/>
              <a:gd name="connsiteX4" fmla="*/ 4191000 w 4191000"/>
              <a:gd name="connsiteY4" fmla="*/ 22157 h 2706529"/>
              <a:gd name="connsiteX0" fmla="*/ 0 w 4191000"/>
              <a:gd name="connsiteY0" fmla="*/ 2711651 h 2716323"/>
              <a:gd name="connsiteX1" fmla="*/ 1888059 w 4191000"/>
              <a:gd name="connsiteY1" fmla="*/ 2470612 h 2716323"/>
              <a:gd name="connsiteX2" fmla="*/ 2199130 w 4191000"/>
              <a:gd name="connsiteY2" fmla="*/ 263679 h 2716323"/>
              <a:gd name="connsiteX3" fmla="*/ 4191000 w 4191000"/>
              <a:gd name="connsiteY3" fmla="*/ 31951 h 2716323"/>
              <a:gd name="connsiteX4" fmla="*/ 4191000 w 4191000"/>
              <a:gd name="connsiteY4" fmla="*/ 31951 h 2716323"/>
              <a:gd name="connsiteX0" fmla="*/ 0 w 4191000"/>
              <a:gd name="connsiteY0" fmla="*/ 2704300 h 2728801"/>
              <a:gd name="connsiteX1" fmla="*/ 1888059 w 4191000"/>
              <a:gd name="connsiteY1" fmla="*/ 2463261 h 2728801"/>
              <a:gd name="connsiteX2" fmla="*/ 2304927 w 4191000"/>
              <a:gd name="connsiteY2" fmla="*/ 269484 h 2728801"/>
              <a:gd name="connsiteX3" fmla="*/ 4191000 w 4191000"/>
              <a:gd name="connsiteY3" fmla="*/ 24600 h 2728801"/>
              <a:gd name="connsiteX4" fmla="*/ 4191000 w 4191000"/>
              <a:gd name="connsiteY4" fmla="*/ 24600 h 2728801"/>
              <a:gd name="connsiteX0" fmla="*/ 0 w 4191000"/>
              <a:gd name="connsiteY0" fmla="*/ 2684153 h 2706410"/>
              <a:gd name="connsiteX1" fmla="*/ 1888059 w 4191000"/>
              <a:gd name="connsiteY1" fmla="*/ 2443114 h 2706410"/>
              <a:gd name="connsiteX2" fmla="*/ 2262608 w 4191000"/>
              <a:gd name="connsiteY2" fmla="*/ 288805 h 2706410"/>
              <a:gd name="connsiteX3" fmla="*/ 4191000 w 4191000"/>
              <a:gd name="connsiteY3" fmla="*/ 4453 h 2706410"/>
              <a:gd name="connsiteX4" fmla="*/ 4191000 w 4191000"/>
              <a:gd name="connsiteY4" fmla="*/ 4453 h 2706410"/>
              <a:gd name="connsiteX0" fmla="*/ 0 w 4191000"/>
              <a:gd name="connsiteY0" fmla="*/ 2679700 h 2727716"/>
              <a:gd name="connsiteX1" fmla="*/ 1824580 w 4191000"/>
              <a:gd name="connsiteY1" fmla="*/ 2491286 h 2727716"/>
              <a:gd name="connsiteX2" fmla="*/ 2262608 w 4191000"/>
              <a:gd name="connsiteY2" fmla="*/ 284352 h 2727716"/>
              <a:gd name="connsiteX3" fmla="*/ 4191000 w 4191000"/>
              <a:gd name="connsiteY3" fmla="*/ 0 h 2727716"/>
              <a:gd name="connsiteX4" fmla="*/ 4191000 w 4191000"/>
              <a:gd name="connsiteY4" fmla="*/ 0 h 2727716"/>
              <a:gd name="connsiteX0" fmla="*/ 0 w 4191000"/>
              <a:gd name="connsiteY0" fmla="*/ 2679700 h 2689230"/>
              <a:gd name="connsiteX1" fmla="*/ 1824580 w 4191000"/>
              <a:gd name="connsiteY1" fmla="*/ 2491286 h 2689230"/>
              <a:gd name="connsiteX2" fmla="*/ 2262608 w 4191000"/>
              <a:gd name="connsiteY2" fmla="*/ 284352 h 2689230"/>
              <a:gd name="connsiteX3" fmla="*/ 4191000 w 4191000"/>
              <a:gd name="connsiteY3" fmla="*/ 0 h 2689230"/>
              <a:gd name="connsiteX4" fmla="*/ 4191000 w 4191000"/>
              <a:gd name="connsiteY4" fmla="*/ 0 h 2689230"/>
              <a:gd name="connsiteX0" fmla="*/ 0 w 4191000"/>
              <a:gd name="connsiteY0" fmla="*/ 2679700 h 2689230"/>
              <a:gd name="connsiteX1" fmla="*/ 1824580 w 4191000"/>
              <a:gd name="connsiteY1" fmla="*/ 2491286 h 2689230"/>
              <a:gd name="connsiteX2" fmla="*/ 2262608 w 4191000"/>
              <a:gd name="connsiteY2" fmla="*/ 284352 h 2689230"/>
              <a:gd name="connsiteX3" fmla="*/ 4191000 w 4191000"/>
              <a:gd name="connsiteY3" fmla="*/ 0 h 2689230"/>
              <a:gd name="connsiteX4" fmla="*/ 4191000 w 4191000"/>
              <a:gd name="connsiteY4" fmla="*/ 0 h 2689230"/>
              <a:gd name="connsiteX0" fmla="*/ 0 w 4191000"/>
              <a:gd name="connsiteY0" fmla="*/ 2679700 h 2702749"/>
              <a:gd name="connsiteX1" fmla="*/ 1824580 w 4191000"/>
              <a:gd name="connsiteY1" fmla="*/ 2491286 h 2702749"/>
              <a:gd name="connsiteX2" fmla="*/ 2262608 w 4191000"/>
              <a:gd name="connsiteY2" fmla="*/ 284352 h 2702749"/>
              <a:gd name="connsiteX3" fmla="*/ 4191000 w 4191000"/>
              <a:gd name="connsiteY3" fmla="*/ 0 h 2702749"/>
              <a:gd name="connsiteX4" fmla="*/ 4191000 w 4191000"/>
              <a:gd name="connsiteY4" fmla="*/ 0 h 2702749"/>
              <a:gd name="connsiteX0" fmla="*/ 0 w 4191000"/>
              <a:gd name="connsiteY0" fmla="*/ 2679700 h 2693556"/>
              <a:gd name="connsiteX1" fmla="*/ 1824580 w 4191000"/>
              <a:gd name="connsiteY1" fmla="*/ 2491286 h 2693556"/>
              <a:gd name="connsiteX2" fmla="*/ 2262608 w 4191000"/>
              <a:gd name="connsiteY2" fmla="*/ 284352 h 2693556"/>
              <a:gd name="connsiteX3" fmla="*/ 4191000 w 4191000"/>
              <a:gd name="connsiteY3" fmla="*/ 0 h 2693556"/>
              <a:gd name="connsiteX4" fmla="*/ 4191000 w 4191000"/>
              <a:gd name="connsiteY4" fmla="*/ 0 h 2693556"/>
              <a:gd name="connsiteX0" fmla="*/ 0 w 4191000"/>
              <a:gd name="connsiteY0" fmla="*/ 2679700 h 2699475"/>
              <a:gd name="connsiteX1" fmla="*/ 1782261 w 4191000"/>
              <a:gd name="connsiteY1" fmla="*/ 2504442 h 2699475"/>
              <a:gd name="connsiteX2" fmla="*/ 2262608 w 4191000"/>
              <a:gd name="connsiteY2" fmla="*/ 284352 h 2699475"/>
              <a:gd name="connsiteX3" fmla="*/ 4191000 w 4191000"/>
              <a:gd name="connsiteY3" fmla="*/ 0 h 2699475"/>
              <a:gd name="connsiteX4" fmla="*/ 4191000 w 4191000"/>
              <a:gd name="connsiteY4" fmla="*/ 0 h 2699475"/>
              <a:gd name="connsiteX0" fmla="*/ 0 w 4191000"/>
              <a:gd name="connsiteY0" fmla="*/ 2679700 h 2688196"/>
              <a:gd name="connsiteX1" fmla="*/ 1782261 w 4191000"/>
              <a:gd name="connsiteY1" fmla="*/ 2478129 h 2688196"/>
              <a:gd name="connsiteX2" fmla="*/ 2262608 w 4191000"/>
              <a:gd name="connsiteY2" fmla="*/ 284352 h 2688196"/>
              <a:gd name="connsiteX3" fmla="*/ 4191000 w 4191000"/>
              <a:gd name="connsiteY3" fmla="*/ 0 h 2688196"/>
              <a:gd name="connsiteX4" fmla="*/ 4191000 w 4191000"/>
              <a:gd name="connsiteY4" fmla="*/ 0 h 2688196"/>
              <a:gd name="connsiteX0" fmla="*/ 0 w 4191000"/>
              <a:gd name="connsiteY0" fmla="*/ 2679700 h 2699475"/>
              <a:gd name="connsiteX1" fmla="*/ 1782261 w 4191000"/>
              <a:gd name="connsiteY1" fmla="*/ 2504442 h 2699475"/>
              <a:gd name="connsiteX2" fmla="*/ 2262608 w 4191000"/>
              <a:gd name="connsiteY2" fmla="*/ 284352 h 2699475"/>
              <a:gd name="connsiteX3" fmla="*/ 4191000 w 4191000"/>
              <a:gd name="connsiteY3" fmla="*/ 0 h 2699475"/>
              <a:gd name="connsiteX4" fmla="*/ 4191000 w 4191000"/>
              <a:gd name="connsiteY4" fmla="*/ 0 h 2699475"/>
              <a:gd name="connsiteX0" fmla="*/ 0 w 4191000"/>
              <a:gd name="connsiteY0" fmla="*/ 2685445 h 2741606"/>
              <a:gd name="connsiteX1" fmla="*/ 1782261 w 4191000"/>
              <a:gd name="connsiteY1" fmla="*/ 2510187 h 2741606"/>
              <a:gd name="connsiteX2" fmla="*/ 2326087 w 4191000"/>
              <a:gd name="connsiteY2" fmla="*/ 276941 h 2741606"/>
              <a:gd name="connsiteX3" fmla="*/ 4191000 w 4191000"/>
              <a:gd name="connsiteY3" fmla="*/ 5745 h 2741606"/>
              <a:gd name="connsiteX4" fmla="*/ 4191000 w 4191000"/>
              <a:gd name="connsiteY4" fmla="*/ 5745 h 2741606"/>
              <a:gd name="connsiteX0" fmla="*/ 0 w 4191000"/>
              <a:gd name="connsiteY0" fmla="*/ 2684039 h 2725939"/>
              <a:gd name="connsiteX1" fmla="*/ 1761102 w 4191000"/>
              <a:gd name="connsiteY1" fmla="*/ 2482469 h 2725939"/>
              <a:gd name="connsiteX2" fmla="*/ 2326087 w 4191000"/>
              <a:gd name="connsiteY2" fmla="*/ 275535 h 2725939"/>
              <a:gd name="connsiteX3" fmla="*/ 4191000 w 4191000"/>
              <a:gd name="connsiteY3" fmla="*/ 4339 h 2725939"/>
              <a:gd name="connsiteX4" fmla="*/ 4191000 w 4191000"/>
              <a:gd name="connsiteY4" fmla="*/ 4339 h 2725939"/>
              <a:gd name="connsiteX0" fmla="*/ 0 w 4191000"/>
              <a:gd name="connsiteY0" fmla="*/ 2684039 h 2697437"/>
              <a:gd name="connsiteX1" fmla="*/ 1761102 w 4191000"/>
              <a:gd name="connsiteY1" fmla="*/ 2482469 h 2697437"/>
              <a:gd name="connsiteX2" fmla="*/ 2326087 w 4191000"/>
              <a:gd name="connsiteY2" fmla="*/ 275535 h 2697437"/>
              <a:gd name="connsiteX3" fmla="*/ 4191000 w 4191000"/>
              <a:gd name="connsiteY3" fmla="*/ 4339 h 2697437"/>
              <a:gd name="connsiteX4" fmla="*/ 4191000 w 4191000"/>
              <a:gd name="connsiteY4" fmla="*/ 4339 h 2697437"/>
              <a:gd name="connsiteX0" fmla="*/ 0 w 4191000"/>
              <a:gd name="connsiteY0" fmla="*/ 2684039 h 2697437"/>
              <a:gd name="connsiteX1" fmla="*/ 1761102 w 4191000"/>
              <a:gd name="connsiteY1" fmla="*/ 2482469 h 2697437"/>
              <a:gd name="connsiteX2" fmla="*/ 2326087 w 4191000"/>
              <a:gd name="connsiteY2" fmla="*/ 275535 h 2697437"/>
              <a:gd name="connsiteX3" fmla="*/ 4191000 w 4191000"/>
              <a:gd name="connsiteY3" fmla="*/ 4339 h 2697437"/>
              <a:gd name="connsiteX4" fmla="*/ 4191000 w 4191000"/>
              <a:gd name="connsiteY4" fmla="*/ 4339 h 2697437"/>
              <a:gd name="connsiteX0" fmla="*/ 0 w 4191000"/>
              <a:gd name="connsiteY0" fmla="*/ 2684039 h 2684039"/>
              <a:gd name="connsiteX1" fmla="*/ 1761102 w 4191000"/>
              <a:gd name="connsiteY1" fmla="*/ 2482469 h 2684039"/>
              <a:gd name="connsiteX2" fmla="*/ 2326087 w 4191000"/>
              <a:gd name="connsiteY2" fmla="*/ 275535 h 2684039"/>
              <a:gd name="connsiteX3" fmla="*/ 4191000 w 4191000"/>
              <a:gd name="connsiteY3" fmla="*/ 4339 h 2684039"/>
              <a:gd name="connsiteX4" fmla="*/ 4191000 w 4191000"/>
              <a:gd name="connsiteY4" fmla="*/ 4339 h 2684039"/>
              <a:gd name="connsiteX0" fmla="*/ 0 w 4191000"/>
              <a:gd name="connsiteY0" fmla="*/ 2719353 h 2765488"/>
              <a:gd name="connsiteX1" fmla="*/ 1761102 w 4191000"/>
              <a:gd name="connsiteY1" fmla="*/ 2517783 h 2765488"/>
              <a:gd name="connsiteX2" fmla="*/ 2368406 w 4191000"/>
              <a:gd name="connsiteY2" fmla="*/ 245069 h 2765488"/>
              <a:gd name="connsiteX3" fmla="*/ 4191000 w 4191000"/>
              <a:gd name="connsiteY3" fmla="*/ 39653 h 2765488"/>
              <a:gd name="connsiteX4" fmla="*/ 4191000 w 4191000"/>
              <a:gd name="connsiteY4" fmla="*/ 39653 h 2765488"/>
              <a:gd name="connsiteX0" fmla="*/ 0 w 4191000"/>
              <a:gd name="connsiteY0" fmla="*/ 2679700 h 2725835"/>
              <a:gd name="connsiteX1" fmla="*/ 1761102 w 4191000"/>
              <a:gd name="connsiteY1" fmla="*/ 2478130 h 2725835"/>
              <a:gd name="connsiteX2" fmla="*/ 2368406 w 4191000"/>
              <a:gd name="connsiteY2" fmla="*/ 205416 h 2725835"/>
              <a:gd name="connsiteX3" fmla="*/ 4191000 w 4191000"/>
              <a:gd name="connsiteY3" fmla="*/ 0 h 2725835"/>
              <a:gd name="connsiteX4" fmla="*/ 4191000 w 4191000"/>
              <a:gd name="connsiteY4" fmla="*/ 0 h 2725835"/>
              <a:gd name="connsiteX0" fmla="*/ 0 w 4191000"/>
              <a:gd name="connsiteY0" fmla="*/ 2679700 h 2725835"/>
              <a:gd name="connsiteX1" fmla="*/ 1761102 w 4191000"/>
              <a:gd name="connsiteY1" fmla="*/ 2478130 h 2725835"/>
              <a:gd name="connsiteX2" fmla="*/ 2368406 w 4191000"/>
              <a:gd name="connsiteY2" fmla="*/ 205416 h 2725835"/>
              <a:gd name="connsiteX3" fmla="*/ 4191000 w 4191000"/>
              <a:gd name="connsiteY3" fmla="*/ 0 h 2725835"/>
              <a:gd name="connsiteX4" fmla="*/ 4191000 w 4191000"/>
              <a:gd name="connsiteY4" fmla="*/ 0 h 2725835"/>
              <a:gd name="connsiteX0" fmla="*/ 0 w 4191000"/>
              <a:gd name="connsiteY0" fmla="*/ 2679700 h 2730115"/>
              <a:gd name="connsiteX1" fmla="*/ 1761102 w 4191000"/>
              <a:gd name="connsiteY1" fmla="*/ 2478130 h 2730115"/>
              <a:gd name="connsiteX2" fmla="*/ 2431884 w 4191000"/>
              <a:gd name="connsiteY2" fmla="*/ 139635 h 2730115"/>
              <a:gd name="connsiteX3" fmla="*/ 4191000 w 4191000"/>
              <a:gd name="connsiteY3" fmla="*/ 0 h 2730115"/>
              <a:gd name="connsiteX4" fmla="*/ 4191000 w 4191000"/>
              <a:gd name="connsiteY4" fmla="*/ 0 h 2730115"/>
              <a:gd name="connsiteX0" fmla="*/ 0 w 4191000"/>
              <a:gd name="connsiteY0" fmla="*/ 2694386 h 2747389"/>
              <a:gd name="connsiteX1" fmla="*/ 1761102 w 4191000"/>
              <a:gd name="connsiteY1" fmla="*/ 2492816 h 2747389"/>
              <a:gd name="connsiteX2" fmla="*/ 2495363 w 4191000"/>
              <a:gd name="connsiteY2" fmla="*/ 114853 h 2747389"/>
              <a:gd name="connsiteX3" fmla="*/ 4191000 w 4191000"/>
              <a:gd name="connsiteY3" fmla="*/ 14686 h 2747389"/>
              <a:gd name="connsiteX4" fmla="*/ 4191000 w 4191000"/>
              <a:gd name="connsiteY4" fmla="*/ 14686 h 2747389"/>
              <a:gd name="connsiteX0" fmla="*/ 0 w 4191000"/>
              <a:gd name="connsiteY0" fmla="*/ 2679700 h 2732703"/>
              <a:gd name="connsiteX1" fmla="*/ 1761102 w 4191000"/>
              <a:gd name="connsiteY1" fmla="*/ 2478130 h 2732703"/>
              <a:gd name="connsiteX2" fmla="*/ 2495363 w 4191000"/>
              <a:gd name="connsiteY2" fmla="*/ 100167 h 2732703"/>
              <a:gd name="connsiteX3" fmla="*/ 4191000 w 4191000"/>
              <a:gd name="connsiteY3" fmla="*/ 0 h 2732703"/>
              <a:gd name="connsiteX4" fmla="*/ 4191000 w 4191000"/>
              <a:gd name="connsiteY4" fmla="*/ 0 h 2732703"/>
              <a:gd name="connsiteX0" fmla="*/ 0 w 4191000"/>
              <a:gd name="connsiteY0" fmla="*/ 2684790 h 2737793"/>
              <a:gd name="connsiteX1" fmla="*/ 1761102 w 4191000"/>
              <a:gd name="connsiteY1" fmla="*/ 2483220 h 2737793"/>
              <a:gd name="connsiteX2" fmla="*/ 2495363 w 4191000"/>
              <a:gd name="connsiteY2" fmla="*/ 105257 h 2737793"/>
              <a:gd name="connsiteX3" fmla="*/ 4191000 w 4191000"/>
              <a:gd name="connsiteY3" fmla="*/ 5090 h 2737793"/>
              <a:gd name="connsiteX4" fmla="*/ 4191000 w 4191000"/>
              <a:gd name="connsiteY4" fmla="*/ 5090 h 2737793"/>
              <a:gd name="connsiteX0" fmla="*/ 0 w 4191000"/>
              <a:gd name="connsiteY0" fmla="*/ 2684790 h 2686916"/>
              <a:gd name="connsiteX1" fmla="*/ 1761102 w 4191000"/>
              <a:gd name="connsiteY1" fmla="*/ 2483220 h 2686916"/>
              <a:gd name="connsiteX2" fmla="*/ 2495363 w 4191000"/>
              <a:gd name="connsiteY2" fmla="*/ 105257 h 2686916"/>
              <a:gd name="connsiteX3" fmla="*/ 4191000 w 4191000"/>
              <a:gd name="connsiteY3" fmla="*/ 5090 h 2686916"/>
              <a:gd name="connsiteX4" fmla="*/ 4191000 w 4191000"/>
              <a:gd name="connsiteY4" fmla="*/ 5090 h 2686916"/>
              <a:gd name="connsiteX0" fmla="*/ 0 w 4191000"/>
              <a:gd name="connsiteY0" fmla="*/ 2791388 h 2809467"/>
              <a:gd name="connsiteX1" fmla="*/ 1739942 w 4191000"/>
              <a:gd name="connsiteY1" fmla="*/ 2629287 h 2809467"/>
              <a:gd name="connsiteX2" fmla="*/ 2495363 w 4191000"/>
              <a:gd name="connsiteY2" fmla="*/ 211855 h 2809467"/>
              <a:gd name="connsiteX3" fmla="*/ 4191000 w 4191000"/>
              <a:gd name="connsiteY3" fmla="*/ 111688 h 2809467"/>
              <a:gd name="connsiteX4" fmla="*/ 4191000 w 4191000"/>
              <a:gd name="connsiteY4" fmla="*/ 111688 h 2809467"/>
              <a:gd name="connsiteX0" fmla="*/ 0 w 4191000"/>
              <a:gd name="connsiteY0" fmla="*/ 2791388 h 2791388"/>
              <a:gd name="connsiteX1" fmla="*/ 1739942 w 4191000"/>
              <a:gd name="connsiteY1" fmla="*/ 2629287 h 2791388"/>
              <a:gd name="connsiteX2" fmla="*/ 2495363 w 4191000"/>
              <a:gd name="connsiteY2" fmla="*/ 211855 h 2791388"/>
              <a:gd name="connsiteX3" fmla="*/ 4191000 w 4191000"/>
              <a:gd name="connsiteY3" fmla="*/ 111688 h 2791388"/>
              <a:gd name="connsiteX4" fmla="*/ 4191000 w 4191000"/>
              <a:gd name="connsiteY4" fmla="*/ 111688 h 2791388"/>
              <a:gd name="connsiteX0" fmla="*/ 0 w 4191000"/>
              <a:gd name="connsiteY0" fmla="*/ 2755192 h 2827084"/>
              <a:gd name="connsiteX1" fmla="*/ 1739942 w 4191000"/>
              <a:gd name="connsiteY1" fmla="*/ 2593091 h 2827084"/>
              <a:gd name="connsiteX2" fmla="*/ 2410725 w 4191000"/>
              <a:gd name="connsiteY2" fmla="*/ 228284 h 2827084"/>
              <a:gd name="connsiteX3" fmla="*/ 4191000 w 4191000"/>
              <a:gd name="connsiteY3" fmla="*/ 75492 h 2827084"/>
              <a:gd name="connsiteX4" fmla="*/ 4191000 w 4191000"/>
              <a:gd name="connsiteY4" fmla="*/ 75492 h 2827084"/>
              <a:gd name="connsiteX0" fmla="*/ 0 w 4191000"/>
              <a:gd name="connsiteY0" fmla="*/ 2706850 h 2778742"/>
              <a:gd name="connsiteX1" fmla="*/ 1739942 w 4191000"/>
              <a:gd name="connsiteY1" fmla="*/ 2544749 h 2778742"/>
              <a:gd name="connsiteX2" fmla="*/ 2410725 w 4191000"/>
              <a:gd name="connsiteY2" fmla="*/ 179942 h 2778742"/>
              <a:gd name="connsiteX3" fmla="*/ 4191000 w 4191000"/>
              <a:gd name="connsiteY3" fmla="*/ 27150 h 2778742"/>
              <a:gd name="connsiteX4" fmla="*/ 4191000 w 4191000"/>
              <a:gd name="connsiteY4" fmla="*/ 27150 h 2778742"/>
              <a:gd name="connsiteX0" fmla="*/ 0 w 4191000"/>
              <a:gd name="connsiteY0" fmla="*/ 2692041 h 2763933"/>
              <a:gd name="connsiteX1" fmla="*/ 1739942 w 4191000"/>
              <a:gd name="connsiteY1" fmla="*/ 2529940 h 2763933"/>
              <a:gd name="connsiteX2" fmla="*/ 2410725 w 4191000"/>
              <a:gd name="connsiteY2" fmla="*/ 165133 h 2763933"/>
              <a:gd name="connsiteX3" fmla="*/ 4191000 w 4191000"/>
              <a:gd name="connsiteY3" fmla="*/ 12341 h 2763933"/>
              <a:gd name="connsiteX4" fmla="*/ 4191000 w 4191000"/>
              <a:gd name="connsiteY4" fmla="*/ 12341 h 2763933"/>
              <a:gd name="connsiteX0" fmla="*/ 0 w 4191000"/>
              <a:gd name="connsiteY0" fmla="*/ 2696846 h 2768738"/>
              <a:gd name="connsiteX1" fmla="*/ 1739942 w 4191000"/>
              <a:gd name="connsiteY1" fmla="*/ 2534745 h 2768738"/>
              <a:gd name="connsiteX2" fmla="*/ 2410725 w 4191000"/>
              <a:gd name="connsiteY2" fmla="*/ 169938 h 2768738"/>
              <a:gd name="connsiteX3" fmla="*/ 4191000 w 4191000"/>
              <a:gd name="connsiteY3" fmla="*/ 17146 h 2768738"/>
              <a:gd name="connsiteX4" fmla="*/ 4191000 w 4191000"/>
              <a:gd name="connsiteY4" fmla="*/ 17146 h 2768738"/>
              <a:gd name="connsiteX0" fmla="*/ 0 w 4191000"/>
              <a:gd name="connsiteY0" fmla="*/ 2696846 h 2696846"/>
              <a:gd name="connsiteX1" fmla="*/ 1739942 w 4191000"/>
              <a:gd name="connsiteY1" fmla="*/ 2534745 h 2696846"/>
              <a:gd name="connsiteX2" fmla="*/ 2410725 w 4191000"/>
              <a:gd name="connsiteY2" fmla="*/ 169938 h 2696846"/>
              <a:gd name="connsiteX3" fmla="*/ 4191000 w 4191000"/>
              <a:gd name="connsiteY3" fmla="*/ 17146 h 2696846"/>
              <a:gd name="connsiteX4" fmla="*/ 4191000 w 4191000"/>
              <a:gd name="connsiteY4" fmla="*/ 17146 h 269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0" h="2696846">
                <a:moveTo>
                  <a:pt x="0" y="2696846"/>
                </a:moveTo>
                <a:cubicBezTo>
                  <a:pt x="796925" y="2675679"/>
                  <a:pt x="1507431" y="2758554"/>
                  <a:pt x="1739942" y="2534745"/>
                </a:cubicBezTo>
                <a:cubicBezTo>
                  <a:pt x="1972453" y="2310936"/>
                  <a:pt x="2129170" y="444821"/>
                  <a:pt x="2410725" y="169938"/>
                </a:cubicBezTo>
                <a:cubicBezTo>
                  <a:pt x="2692280" y="-104945"/>
                  <a:pt x="3894288" y="42611"/>
                  <a:pt x="4191000" y="17146"/>
                </a:cubicBezTo>
                <a:lnTo>
                  <a:pt x="4191000" y="17146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7968208" y="2841141"/>
            <a:ext cx="2088232" cy="1316524"/>
          </a:xfrm>
          <a:custGeom>
            <a:avLst/>
            <a:gdLst>
              <a:gd name="connsiteX0" fmla="*/ 0 w 1765300"/>
              <a:gd name="connsiteY0" fmla="*/ 749300 h 749300"/>
              <a:gd name="connsiteX1" fmla="*/ 952500 w 1765300"/>
              <a:gd name="connsiteY1" fmla="*/ 736600 h 749300"/>
              <a:gd name="connsiteX2" fmla="*/ 1765300 w 1765300"/>
              <a:gd name="connsiteY2" fmla="*/ 0 h 749300"/>
              <a:gd name="connsiteX0" fmla="*/ 0 w 1765300"/>
              <a:gd name="connsiteY0" fmla="*/ 749300 h 749300"/>
              <a:gd name="connsiteX1" fmla="*/ 810072 w 1765300"/>
              <a:gd name="connsiteY1" fmla="*/ 743936 h 749300"/>
              <a:gd name="connsiteX2" fmla="*/ 1765300 w 1765300"/>
              <a:gd name="connsiteY2" fmla="*/ 0 h 749300"/>
              <a:gd name="connsiteX0" fmla="*/ 0 w 1765300"/>
              <a:gd name="connsiteY0" fmla="*/ 749300 h 749300"/>
              <a:gd name="connsiteX1" fmla="*/ 853016 w 1765300"/>
              <a:gd name="connsiteY1" fmla="*/ 743936 h 749300"/>
              <a:gd name="connsiteX2" fmla="*/ 1765300 w 1765300"/>
              <a:gd name="connsiteY2" fmla="*/ 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5300" h="749300">
                <a:moveTo>
                  <a:pt x="0" y="749300"/>
                </a:moveTo>
                <a:lnTo>
                  <a:pt x="853016" y="743936"/>
                </a:lnTo>
                <a:lnTo>
                  <a:pt x="176530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033014" y="5868562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f(x) = </a:t>
            </a:r>
            <a:r>
              <a:rPr lang="en-US" sz="2400" b="1" i="1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max(0, x</a:t>
            </a:r>
            <a:r>
              <a:rPr lang="en-US" sz="24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42318" y="5832708"/>
            <a:ext cx="1066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[0, 1]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47928" y="5868562"/>
            <a:ext cx="11913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[-1, 1]</a:t>
            </a:r>
          </a:p>
        </p:txBody>
      </p:sp>
    </p:spTree>
    <p:extLst>
      <p:ext uri="{BB962C8B-B14F-4D97-AF65-F5344CB8AC3E}">
        <p14:creationId xmlns:p14="http://schemas.microsoft.com/office/powerpoint/2010/main" val="11090083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Activation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109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2480520"/>
            <a:ext cx="8989938" cy="2629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1704" y="6638768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adilmoujahid.com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/posts/2016/06/introduction-deep-learning-python-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caffe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96816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" y="1700808"/>
            <a:ext cx="10579505" cy="4759602"/>
          </a:xfrm>
        </p:spPr>
        <p:txBody>
          <a:bodyPr>
            <a:normAutofit/>
          </a:bodyPr>
          <a:lstStyle/>
          <a:p>
            <a:r>
              <a:rPr lang="en-US" dirty="0"/>
              <a:t>Learning from Rewards</a:t>
            </a:r>
          </a:p>
          <a:p>
            <a:r>
              <a:rPr lang="en-US" dirty="0"/>
              <a:t>Passive Reinforcement Learning</a:t>
            </a:r>
          </a:p>
          <a:p>
            <a:r>
              <a:rPr lang="en-US" dirty="0"/>
              <a:t>Active Reinforcement Learning</a:t>
            </a:r>
          </a:p>
          <a:p>
            <a:r>
              <a:rPr lang="en-US" dirty="0"/>
              <a:t>Generalization in Reinforcement Learning</a:t>
            </a:r>
          </a:p>
          <a:p>
            <a:r>
              <a:rPr lang="en-US" dirty="0"/>
              <a:t>Policy Search</a:t>
            </a:r>
          </a:p>
          <a:p>
            <a:r>
              <a:rPr lang="en-US" dirty="0"/>
              <a:t>Apprenticeship and Inverse Reinforcement Learning</a:t>
            </a:r>
          </a:p>
          <a:p>
            <a:r>
              <a:rPr lang="en-US" dirty="0"/>
              <a:t>Applications of Reinforcement Learning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3488352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</a:rPr>
              <a:t>Loss </a:t>
            </a:r>
            <a:br>
              <a:rPr lang="en-US" altLang="zh-TW" sz="9600" dirty="0">
                <a:solidFill>
                  <a:schemeClr val="accent1"/>
                </a:solidFill>
              </a:rPr>
            </a:br>
            <a:r>
              <a:rPr lang="en-US" altLang="zh-TW" sz="9600" dirty="0">
                <a:solidFill>
                  <a:schemeClr val="accent1"/>
                </a:solidFill>
              </a:rPr>
              <a:t>Function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556265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Binary Classification: 2 Class</a:t>
            </a:r>
            <a:br>
              <a:rPr lang="en-US">
                <a:solidFill>
                  <a:schemeClr val="accent1"/>
                </a:solidFill>
              </a:rPr>
            </a:b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Activation </a:t>
            </a:r>
            <a:r>
              <a:rPr lang="en-US" dirty="0">
                <a:solidFill>
                  <a:schemeClr val="accent1"/>
                </a:solidFill>
              </a:rPr>
              <a:t>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Sigmoid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Loss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Binary Cross-Entropy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16735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Multiple Classification: 10 Class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Activation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SoftMAX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Loss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Categorical Cross-Entropy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762114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14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9600" dirty="0">
                <a:solidFill>
                  <a:schemeClr val="accent1"/>
                </a:solidFill>
              </a:rPr>
              <a:t>Dropout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400" y="1772816"/>
            <a:ext cx="8172400" cy="4475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7568" y="6435763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Srivastava,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Nitish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Geoffrey E. Hinton, Alex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Krizhevsky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Ilya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Sutskever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Ruslan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Salakhutdinov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"Dropout: a simple way to prevent neural networks from overfitting."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Journal of machine learning research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15, no. 1 (2014): 1929-1958.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03512" y="1354370"/>
            <a:ext cx="8784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chemeClr val="accent1"/>
                </a:solidFill>
              </a:rPr>
              <a:t>Dropout: a simple way to prevent neural networks from overfitting</a:t>
            </a:r>
          </a:p>
        </p:txBody>
      </p:sp>
    </p:spTree>
    <p:extLst>
      <p:ext uri="{BB962C8B-B14F-4D97-AF65-F5344CB8AC3E}">
        <p14:creationId xmlns:p14="http://schemas.microsoft.com/office/powerpoint/2010/main" val="87052841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Learning Algorithm</a:t>
            </a:r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1631951" y="1844676"/>
            <a:ext cx="8964613" cy="41052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>
                <a:latin typeface="Calibri" charset="0"/>
                <a:ea typeface="標楷體" charset="-120"/>
              </a:rPr>
              <a:t>While not done:</a:t>
            </a:r>
          </a:p>
          <a:p>
            <a:pPr marL="400050" lvl="1" indent="0">
              <a:buNone/>
            </a:pPr>
            <a:r>
              <a:rPr lang="en-US" altLang="en-US">
                <a:latin typeface="Calibri" charset="0"/>
                <a:ea typeface="標楷體" charset="-120"/>
              </a:rPr>
              <a:t>Pick a random training example “(input, label)”</a:t>
            </a:r>
          </a:p>
          <a:p>
            <a:pPr marL="400050" lvl="1" indent="0">
              <a:buNone/>
            </a:pPr>
            <a:r>
              <a:rPr lang="en-US" altLang="en-US">
                <a:latin typeface="Calibri" charset="0"/>
                <a:ea typeface="標楷體" charset="-120"/>
              </a:rPr>
              <a:t>Run neural network on “input”</a:t>
            </a:r>
          </a:p>
          <a:p>
            <a:pPr marL="400050" lvl="1" indent="0">
              <a:buNone/>
            </a:pP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Adjust weights on edges to make output closer to “label”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C3D982F-8771-9741-9D39-98715327AAD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36242810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15580E-8132-694A-B5BE-6F2374C7B7F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475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62476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62477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62478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62479" name="TextBox 216"/>
          <p:cNvSpPr txBox="1">
            <a:spLocks noChangeArrowheads="1"/>
          </p:cNvSpPr>
          <p:nvPr/>
        </p:nvSpPr>
        <p:spPr bwMode="auto">
          <a:xfrm>
            <a:off x="4827904" y="2492376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0" name="TextBox 216"/>
          <p:cNvSpPr txBox="1">
            <a:spLocks noChangeArrowheads="1"/>
          </p:cNvSpPr>
          <p:nvPr/>
        </p:nvSpPr>
        <p:spPr bwMode="auto">
          <a:xfrm>
            <a:off x="4891936" y="3471864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1" name="TextBox 216"/>
          <p:cNvSpPr txBox="1">
            <a:spLocks noChangeArrowheads="1"/>
          </p:cNvSpPr>
          <p:nvPr/>
        </p:nvSpPr>
        <p:spPr bwMode="auto">
          <a:xfrm>
            <a:off x="4887174" y="4695826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0.7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2" name="TextBox 216"/>
          <p:cNvSpPr txBox="1">
            <a:spLocks noChangeArrowheads="1"/>
          </p:cNvSpPr>
          <p:nvPr/>
        </p:nvSpPr>
        <p:spPr bwMode="auto">
          <a:xfrm>
            <a:off x="4756150" y="1557339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62483" name="TextBox 216"/>
          <p:cNvSpPr txBox="1">
            <a:spLocks noChangeArrowheads="1"/>
          </p:cNvSpPr>
          <p:nvPr/>
        </p:nvSpPr>
        <p:spPr bwMode="auto">
          <a:xfrm>
            <a:off x="1793875" y="3644901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62484" name="TextBox 216"/>
          <p:cNvSpPr txBox="1">
            <a:spLocks noChangeArrowheads="1"/>
          </p:cNvSpPr>
          <p:nvPr/>
        </p:nvSpPr>
        <p:spPr bwMode="auto">
          <a:xfrm>
            <a:off x="2208213" y="620713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</p:spTree>
    <p:extLst>
      <p:ext uri="{BB962C8B-B14F-4D97-AF65-F5344CB8AC3E}">
        <p14:creationId xmlns:p14="http://schemas.microsoft.com/office/powerpoint/2010/main" val="299871509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46FD164-2D27-3A41-831A-BFE0C932D0B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499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63500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63501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63502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63503" name="TextBox 216"/>
          <p:cNvSpPr txBox="1">
            <a:spLocks noChangeArrowheads="1"/>
          </p:cNvSpPr>
          <p:nvPr/>
        </p:nvSpPr>
        <p:spPr bwMode="auto">
          <a:xfrm>
            <a:off x="4827904" y="2492376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-0.21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sp>
        <p:nvSpPr>
          <p:cNvPr id="63504" name="TextBox 216"/>
          <p:cNvSpPr txBox="1">
            <a:spLocks noChangeArrowheads="1"/>
          </p:cNvSpPr>
          <p:nvPr/>
        </p:nvSpPr>
        <p:spPr bwMode="auto">
          <a:xfrm>
            <a:off x="4891936" y="3471864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0.3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sp>
        <p:nvSpPr>
          <p:cNvPr id="63505" name="TextBox 216"/>
          <p:cNvSpPr txBox="1">
            <a:spLocks noChangeArrowheads="1"/>
          </p:cNvSpPr>
          <p:nvPr/>
        </p:nvSpPr>
        <p:spPr bwMode="auto">
          <a:xfrm>
            <a:off x="4801413" y="4695826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0.65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06" name="TextBox 216"/>
          <p:cNvSpPr txBox="1">
            <a:spLocks noChangeArrowheads="1"/>
          </p:cNvSpPr>
          <p:nvPr/>
        </p:nvSpPr>
        <p:spPr bwMode="auto">
          <a:xfrm>
            <a:off x="4756150" y="1557339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63507" name="TextBox 216"/>
          <p:cNvSpPr txBox="1">
            <a:spLocks noChangeArrowheads="1"/>
          </p:cNvSpPr>
          <p:nvPr/>
        </p:nvSpPr>
        <p:spPr bwMode="auto">
          <a:xfrm>
            <a:off x="1793875" y="3644901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63508" name="TextBox 216"/>
          <p:cNvSpPr txBox="1">
            <a:spLocks noChangeArrowheads="1"/>
          </p:cNvSpPr>
          <p:nvPr/>
        </p:nvSpPr>
        <p:spPr bwMode="auto">
          <a:xfrm>
            <a:off x="2251075" y="44451"/>
            <a:ext cx="838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/>
              <a:t>Next time:</a:t>
            </a:r>
          </a:p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-0.23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0.31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0.65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  <p:sp>
        <p:nvSpPr>
          <p:cNvPr id="63509" name="TextBox 216"/>
          <p:cNvSpPr txBox="1">
            <a:spLocks noChangeArrowheads="1"/>
          </p:cNvSpPr>
          <p:nvPr/>
        </p:nvSpPr>
        <p:spPr bwMode="auto">
          <a:xfrm>
            <a:off x="2208213" y="1044575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  <p:sp>
        <p:nvSpPr>
          <p:cNvPr id="63510" name="TextBox 216"/>
          <p:cNvSpPr txBox="1">
            <a:spLocks noChangeArrowheads="1"/>
          </p:cNvSpPr>
          <p:nvPr/>
        </p:nvSpPr>
        <p:spPr bwMode="auto">
          <a:xfrm>
            <a:off x="4827904" y="2205039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11" name="TextBox 216"/>
          <p:cNvSpPr txBox="1">
            <a:spLocks noChangeArrowheads="1"/>
          </p:cNvSpPr>
          <p:nvPr/>
        </p:nvSpPr>
        <p:spPr bwMode="auto">
          <a:xfrm>
            <a:off x="4806175" y="3182939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12" name="TextBox 216"/>
          <p:cNvSpPr txBox="1">
            <a:spLocks noChangeArrowheads="1"/>
          </p:cNvSpPr>
          <p:nvPr/>
        </p:nvSpPr>
        <p:spPr bwMode="auto">
          <a:xfrm>
            <a:off x="4879236" y="5013326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0.7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4872038" y="5157788"/>
            <a:ext cx="576262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943476" y="3573463"/>
            <a:ext cx="576263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024438" y="2636838"/>
            <a:ext cx="576262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63509" idx="1"/>
          </p:cNvCxnSpPr>
          <p:nvPr/>
        </p:nvCxnSpPr>
        <p:spPr>
          <a:xfrm>
            <a:off x="2208214" y="1336676"/>
            <a:ext cx="7920037" cy="4763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0176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911669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Optimizer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Stochastic Gradient Descent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(SGD)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117</a:t>
            </a:fld>
            <a:endParaRPr lang="zh-TW" alt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999658" y="2492896"/>
            <a:ext cx="15869" cy="3600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99656" y="6093296"/>
            <a:ext cx="5256584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216"/>
          <p:cNvSpPr txBox="1">
            <a:spLocks noChangeArrowheads="1"/>
          </p:cNvSpPr>
          <p:nvPr/>
        </p:nvSpPr>
        <p:spPr bwMode="auto">
          <a:xfrm>
            <a:off x="5288126" y="6093297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/>
              <a:t>w</a:t>
            </a:r>
            <a:endParaRPr lang="en-US" altLang="en-US" i="1" baseline="-25000"/>
          </a:p>
        </p:txBody>
      </p:sp>
      <p:sp>
        <p:nvSpPr>
          <p:cNvPr id="13" name="TextBox 216"/>
          <p:cNvSpPr txBox="1">
            <a:spLocks noChangeArrowheads="1"/>
          </p:cNvSpPr>
          <p:nvPr/>
        </p:nvSpPr>
        <p:spPr bwMode="auto">
          <a:xfrm>
            <a:off x="2135561" y="3212977"/>
            <a:ext cx="766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/>
              <a:t>J(w</a:t>
            </a:r>
            <a:r>
              <a:rPr lang="en-US" altLang="en-US" i="1" dirty="0"/>
              <a:t>)</a:t>
            </a:r>
          </a:p>
        </p:txBody>
      </p:sp>
      <p:sp>
        <p:nvSpPr>
          <p:cNvPr id="15" name="Freeform 14"/>
          <p:cNvSpPr/>
          <p:nvPr/>
        </p:nvSpPr>
        <p:spPr>
          <a:xfrm>
            <a:off x="3375567" y="2958599"/>
            <a:ext cx="4232602" cy="2694816"/>
          </a:xfrm>
          <a:custGeom>
            <a:avLst/>
            <a:gdLst>
              <a:gd name="connsiteX0" fmla="*/ 0 w 3515932"/>
              <a:gd name="connsiteY0" fmla="*/ 0 h 2691685"/>
              <a:gd name="connsiteX1" fmla="*/ 1725769 w 3515932"/>
              <a:gd name="connsiteY1" fmla="*/ 2691685 h 2691685"/>
              <a:gd name="connsiteX2" fmla="*/ 3515932 w 3515932"/>
              <a:gd name="connsiteY2" fmla="*/ 0 h 2691685"/>
              <a:gd name="connsiteX0" fmla="*/ 0 w 3515932"/>
              <a:gd name="connsiteY0" fmla="*/ 0 h 2744669"/>
              <a:gd name="connsiteX1" fmla="*/ 1896650 w 3515932"/>
              <a:gd name="connsiteY1" fmla="*/ 2744669 h 2744669"/>
              <a:gd name="connsiteX2" fmla="*/ 3515932 w 3515932"/>
              <a:gd name="connsiteY2" fmla="*/ 0 h 2744669"/>
              <a:gd name="connsiteX0" fmla="*/ 0 w 3515932"/>
              <a:gd name="connsiteY0" fmla="*/ 0 h 2745032"/>
              <a:gd name="connsiteX1" fmla="*/ 1896650 w 3515932"/>
              <a:gd name="connsiteY1" fmla="*/ 2744669 h 2745032"/>
              <a:gd name="connsiteX2" fmla="*/ 3515932 w 3515932"/>
              <a:gd name="connsiteY2" fmla="*/ 0 h 2745032"/>
              <a:gd name="connsiteX0" fmla="*/ 0 w 3515932"/>
              <a:gd name="connsiteY0" fmla="*/ 0 h 2745046"/>
              <a:gd name="connsiteX1" fmla="*/ 1896650 w 3515932"/>
              <a:gd name="connsiteY1" fmla="*/ 2744669 h 2745046"/>
              <a:gd name="connsiteX2" fmla="*/ 3515932 w 3515932"/>
              <a:gd name="connsiteY2" fmla="*/ 0 h 2745046"/>
              <a:gd name="connsiteX0" fmla="*/ 0 w 3515932"/>
              <a:gd name="connsiteY0" fmla="*/ 0 h 2745118"/>
              <a:gd name="connsiteX1" fmla="*/ 1896650 w 3515932"/>
              <a:gd name="connsiteY1" fmla="*/ 2744669 h 2745118"/>
              <a:gd name="connsiteX2" fmla="*/ 3515932 w 3515932"/>
              <a:gd name="connsiteY2" fmla="*/ 0 h 2745118"/>
              <a:gd name="connsiteX0" fmla="*/ 0 w 3515932"/>
              <a:gd name="connsiteY0" fmla="*/ 0 h 2771601"/>
              <a:gd name="connsiteX1" fmla="*/ 1811065 w 3515932"/>
              <a:gd name="connsiteY1" fmla="*/ 2771162 h 2771601"/>
              <a:gd name="connsiteX2" fmla="*/ 3515932 w 3515932"/>
              <a:gd name="connsiteY2" fmla="*/ 0 h 2771601"/>
              <a:gd name="connsiteX0" fmla="*/ 0 w 3515932"/>
              <a:gd name="connsiteY0" fmla="*/ 0 h 2771601"/>
              <a:gd name="connsiteX1" fmla="*/ 1875254 w 3515932"/>
              <a:gd name="connsiteY1" fmla="*/ 2771162 h 2771601"/>
              <a:gd name="connsiteX2" fmla="*/ 3515932 w 3515932"/>
              <a:gd name="connsiteY2" fmla="*/ 0 h 27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5932" h="2771601">
                <a:moveTo>
                  <a:pt x="0" y="0"/>
                </a:moveTo>
                <a:cubicBezTo>
                  <a:pt x="142832" y="1624005"/>
                  <a:pt x="465013" y="2797654"/>
                  <a:pt x="1875254" y="2771162"/>
                </a:cubicBezTo>
                <a:cubicBezTo>
                  <a:pt x="3285495" y="2744670"/>
                  <a:pt x="3515932" y="0"/>
                  <a:pt x="3515932" y="0"/>
                </a:cubicBezTo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960096" y="3933056"/>
            <a:ext cx="360040" cy="3207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744072" y="3140970"/>
            <a:ext cx="1008112" cy="2512447"/>
          </a:xfrm>
          <a:prstGeom prst="straightConnector1">
            <a:avLst/>
          </a:prstGeom>
          <a:ln w="38100" cmpd="sng">
            <a:solidFill>
              <a:srgbClr val="C00000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807282" y="4306008"/>
            <a:ext cx="257108" cy="464755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330016" y="4885710"/>
            <a:ext cx="414057" cy="415499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37158" y="5306691"/>
            <a:ext cx="574866" cy="173362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216"/>
          <p:cNvSpPr txBox="1">
            <a:spLocks noChangeArrowheads="1"/>
          </p:cNvSpPr>
          <p:nvPr/>
        </p:nvSpPr>
        <p:spPr bwMode="auto">
          <a:xfrm>
            <a:off x="6043659" y="3147679"/>
            <a:ext cx="10759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Initial </a:t>
            </a:r>
            <a:br>
              <a:rPr lang="en-US" altLang="en-US">
                <a:solidFill>
                  <a:srgbClr val="FF0000"/>
                </a:solidFill>
              </a:rPr>
            </a:br>
            <a:r>
              <a:rPr lang="en-US" altLang="en-US">
                <a:solidFill>
                  <a:srgbClr val="FF0000"/>
                </a:solidFill>
              </a:rPr>
              <a:t>weight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42" name="TextBox 216"/>
          <p:cNvSpPr txBox="1">
            <a:spLocks noChangeArrowheads="1"/>
          </p:cNvSpPr>
          <p:nvPr/>
        </p:nvSpPr>
        <p:spPr bwMode="auto">
          <a:xfrm>
            <a:off x="7583864" y="3332344"/>
            <a:ext cx="14494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C00000"/>
                </a:solidFill>
              </a:rPr>
              <a:t>Gradient</a:t>
            </a:r>
            <a:endParaRPr lang="en-US" altLang="en-US" b="1" baseline="-25000" dirty="0">
              <a:solidFill>
                <a:srgbClr val="C00000"/>
              </a:solidFill>
            </a:endParaRPr>
          </a:p>
        </p:txBody>
      </p:sp>
      <p:sp>
        <p:nvSpPr>
          <p:cNvPr id="43" name="TextBox 216"/>
          <p:cNvSpPr txBox="1">
            <a:spLocks noChangeArrowheads="1"/>
          </p:cNvSpPr>
          <p:nvPr/>
        </p:nvSpPr>
        <p:spPr bwMode="auto">
          <a:xfrm>
            <a:off x="4339884" y="4488657"/>
            <a:ext cx="18101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FF0000"/>
                </a:solidFill>
              </a:rPr>
              <a:t>Global </a:t>
            </a:r>
            <a:r>
              <a:rPr lang="en-US" altLang="en-US">
                <a:solidFill>
                  <a:srgbClr val="FF0000"/>
                </a:solidFill>
              </a:rPr>
              <a:t>cost </a:t>
            </a:r>
            <a:br>
              <a:rPr lang="en-US" altLang="en-US">
                <a:solidFill>
                  <a:srgbClr val="FF0000"/>
                </a:solidFill>
              </a:rPr>
            </a:br>
            <a:r>
              <a:rPr lang="en-US" altLang="en-US">
                <a:solidFill>
                  <a:srgbClr val="FF0000"/>
                </a:solidFill>
              </a:rPr>
              <a:t>minimum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316122" y="5319654"/>
            <a:ext cx="360040" cy="3207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7575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F7E6F0B-2835-984C-A8A8-66B84017790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45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825501"/>
            <a:ext cx="9144000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152679399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003" y="150750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Neural Network and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119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174" y="1556792"/>
            <a:ext cx="8382626" cy="46805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79127" y="6381329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3Blue1Brown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(2017), But what *is* a Neural Network? | Chapter 1, deep learning,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https://www.youtube.com/watch?v=aircAruvnKk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192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87110751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Gradient Descent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how neural networks learn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25216" y="6351712"/>
            <a:ext cx="7643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: 3Blue1Brown (2017), Gradient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descent, how neural networks learn | Chapter 2, deep learning, 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https://www.youtube.com/watch?v=IHZwWFHWa-w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9" y="1988840"/>
            <a:ext cx="848765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8903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Backpropagation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657" y="1628800"/>
            <a:ext cx="8199601" cy="45365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08405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3Blue1Brown (2017), What is backpropagation really doing? | Chapter 3, deep learning,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https://www.youtube.com/watch?v=Ilg3gGewQ5U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4871864" y="1844824"/>
            <a:ext cx="2088232" cy="432048"/>
          </a:xfrm>
          <a:prstGeom prst="rightArrow">
            <a:avLst>
              <a:gd name="adj1" fmla="val 50000"/>
              <a:gd name="adj2" fmla="val 7980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0438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Learning Algorithm</a:t>
            </a:r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1631951" y="1844676"/>
            <a:ext cx="8964613" cy="41052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>
                <a:latin typeface="Calibri" charset="0"/>
                <a:ea typeface="標楷體" charset="-120"/>
              </a:rPr>
              <a:t>While not done:</a:t>
            </a:r>
          </a:p>
          <a:p>
            <a:pPr marL="400050" lvl="1" indent="0">
              <a:buNone/>
            </a:pPr>
            <a:r>
              <a:rPr lang="en-US" altLang="en-US">
                <a:latin typeface="Calibri" charset="0"/>
                <a:ea typeface="標楷體" charset="-120"/>
              </a:rPr>
              <a:t>Pick a random training example “(input, label)”</a:t>
            </a:r>
          </a:p>
          <a:p>
            <a:pPr marL="400050" lvl="1" indent="0">
              <a:buNone/>
            </a:pPr>
            <a:r>
              <a:rPr lang="en-US" altLang="en-US">
                <a:latin typeface="Calibri" charset="0"/>
                <a:ea typeface="標楷體" charset="-120"/>
              </a:rPr>
              <a:t>Run neural network on “input”</a:t>
            </a:r>
          </a:p>
          <a:p>
            <a:pPr marL="400050" lvl="1" indent="0">
              <a:buNone/>
            </a:pP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Adjust weights on edges to make output closer to “label”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C3D982F-8771-9741-9D39-98715327AAD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27826147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625" y="274638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Convolutional Neural Networks 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6289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DAC8-8880-4E46-9CAA-DC6AC31E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57088-C58A-E74C-A3C2-F7CEB7A42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3E97A-69EE-E341-96E2-3077ABB149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100" y="2386614"/>
            <a:ext cx="8813800" cy="2413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D05784-E920-AF4F-A13F-9E34C60ADE2B}"/>
              </a:ext>
            </a:extLst>
          </p:cNvPr>
          <p:cNvSpPr/>
          <p:nvPr/>
        </p:nvSpPr>
        <p:spPr>
          <a:xfrm>
            <a:off x="3231356" y="6260453"/>
            <a:ext cx="57292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http://</a:t>
            </a:r>
            <a:r>
              <a:rPr lang="en-US" sz="1000" dirty="0" err="1"/>
              <a:t>yann.lecun.com</a:t>
            </a:r>
            <a:r>
              <a:rPr lang="en-US" sz="1000" dirty="0"/>
              <a:t>/</a:t>
            </a:r>
            <a:r>
              <a:rPr lang="en-US" sz="1000" dirty="0" err="1"/>
              <a:t>exdb</a:t>
            </a:r>
            <a:r>
              <a:rPr lang="en-US" sz="1000" dirty="0"/>
              <a:t>/</a:t>
            </a:r>
            <a:r>
              <a:rPr lang="en-US" sz="1000" dirty="0" err="1"/>
              <a:t>publis</a:t>
            </a:r>
            <a:r>
              <a:rPr lang="en-US" sz="1000" dirty="0"/>
              <a:t>/pdf/lecun-01a.pdf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6241F6-8032-2B4F-8FAD-00B225CAE4FE}"/>
              </a:ext>
            </a:extLst>
          </p:cNvPr>
          <p:cNvSpPr/>
          <p:nvPr/>
        </p:nvSpPr>
        <p:spPr>
          <a:xfrm>
            <a:off x="1824038" y="6506673"/>
            <a:ext cx="8386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Source: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LeCun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Yann, Léon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Bottou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Yoshua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Bengio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and Patrick Haffner. </a:t>
            </a:r>
            <a:b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"Gradient-based learning applied to document recognition." 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</a:rPr>
              <a:t>Proceedings of the IEEE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 86, no. 11 (1998): 2278-2324.</a:t>
            </a:r>
            <a:endParaRPr lang="en-US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9937A9-CD1E-C14A-9A09-4C35C54F6010}"/>
              </a:ext>
            </a:extLst>
          </p:cNvPr>
          <p:cNvSpPr/>
          <p:nvPr/>
        </p:nvSpPr>
        <p:spPr>
          <a:xfrm>
            <a:off x="1841656" y="4921311"/>
            <a:ext cx="8501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Architecture of LeNet-5 (7 Layers)</a:t>
            </a:r>
          </a:p>
          <a:p>
            <a:pPr algn="ctr"/>
            <a:r>
              <a:rPr lang="en-US" sz="3600" dirty="0">
                <a:solidFill>
                  <a:schemeClr val="accent1"/>
                </a:solidFill>
              </a:rPr>
              <a:t>(</a:t>
            </a:r>
            <a:r>
              <a:rPr lang="en-US" sz="3600" dirty="0" err="1">
                <a:solidFill>
                  <a:schemeClr val="accent1"/>
                </a:solidFill>
              </a:rPr>
              <a:t>LeCun</a:t>
            </a:r>
            <a:r>
              <a:rPr lang="en-US" sz="3600" dirty="0">
                <a:solidFill>
                  <a:schemeClr val="accent1"/>
                </a:solidFill>
              </a:rPr>
              <a:t> et al., 1998) </a:t>
            </a:r>
          </a:p>
        </p:txBody>
      </p:sp>
    </p:spTree>
    <p:extLst>
      <p:ext uri="{BB962C8B-B14F-4D97-AF65-F5344CB8AC3E}">
        <p14:creationId xmlns:p14="http://schemas.microsoft.com/office/powerpoint/2010/main" val="68075968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59CCE-34C9-404D-9013-3BB4D83B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(CNN)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6C1B7-1111-A849-B5A3-5AC7632C7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  <a:p>
            <a:r>
              <a:rPr lang="en-US" dirty="0"/>
              <a:t>Pooling</a:t>
            </a:r>
          </a:p>
          <a:p>
            <a:r>
              <a:rPr lang="en-US" dirty="0"/>
              <a:t>Fully Connection (FC) (Flattening)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871A6-A304-7541-A138-C25492D3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050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22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8818EB-5703-1F4B-8D7E-3852C3A04057}"/>
              </a:ext>
            </a:extLst>
          </p:cNvPr>
          <p:cNvSpPr/>
          <p:nvPr/>
        </p:nvSpPr>
        <p:spPr>
          <a:xfrm>
            <a:off x="2299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8EF9047-B0D6-3F47-8466-DBFA456E67CE}"/>
              </a:ext>
            </a:extLst>
          </p:cNvPr>
          <p:cNvGrpSpPr/>
          <p:nvPr/>
        </p:nvGrpSpPr>
        <p:grpSpPr>
          <a:xfrm>
            <a:off x="1903212" y="3322349"/>
            <a:ext cx="960120" cy="959071"/>
            <a:chOff x="2371784" y="1741790"/>
            <a:chExt cx="960120" cy="9590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72D139-D223-C941-BFAB-E7B4A26A5542}"/>
                </a:ext>
              </a:extLst>
            </p:cNvPr>
            <p:cNvSpPr/>
            <p:nvPr/>
          </p:nvSpPr>
          <p:spPr>
            <a:xfrm>
              <a:off x="237178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80380A-6DED-D146-BA82-878EB71B29C8}"/>
                </a:ext>
              </a:extLst>
            </p:cNvPr>
            <p:cNvSpPr/>
            <p:nvPr/>
          </p:nvSpPr>
          <p:spPr>
            <a:xfrm>
              <a:off x="2691776" y="174179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0075AF-00CD-2E45-8581-DA4A4679E2D6}"/>
                </a:ext>
              </a:extLst>
            </p:cNvPr>
            <p:cNvSpPr/>
            <p:nvPr/>
          </p:nvSpPr>
          <p:spPr>
            <a:xfrm>
              <a:off x="301186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B36311-6252-074C-82FC-E0FE35685A5D}"/>
                </a:ext>
              </a:extLst>
            </p:cNvPr>
            <p:cNvSpPr/>
            <p:nvPr/>
          </p:nvSpPr>
          <p:spPr>
            <a:xfrm>
              <a:off x="237178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654360-EFCD-2542-BF8A-CC1F647043C9}"/>
                </a:ext>
              </a:extLst>
            </p:cNvPr>
            <p:cNvSpPr/>
            <p:nvPr/>
          </p:nvSpPr>
          <p:spPr>
            <a:xfrm>
              <a:off x="301186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9672B2-428D-BB42-9060-363055B06B96}"/>
                </a:ext>
              </a:extLst>
            </p:cNvPr>
            <p:cNvSpPr/>
            <p:nvPr/>
          </p:nvSpPr>
          <p:spPr>
            <a:xfrm>
              <a:off x="2691824" y="205973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190A24-7DF7-0E4E-B723-036DC7A85321}"/>
                </a:ext>
              </a:extLst>
            </p:cNvPr>
            <p:cNvSpPr/>
            <p:nvPr/>
          </p:nvSpPr>
          <p:spPr>
            <a:xfrm>
              <a:off x="2371784" y="238082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1B4A7F-B8DE-4F4C-AE0A-C8A33796F451}"/>
                </a:ext>
              </a:extLst>
            </p:cNvPr>
            <p:cNvSpPr/>
            <p:nvPr/>
          </p:nvSpPr>
          <p:spPr>
            <a:xfrm>
              <a:off x="2691776" y="237977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A161B1-C4D4-7945-8046-5AF9847D9D42}"/>
                </a:ext>
              </a:extLst>
            </p:cNvPr>
            <p:cNvSpPr/>
            <p:nvPr/>
          </p:nvSpPr>
          <p:spPr>
            <a:xfrm>
              <a:off x="3011816" y="237977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1A7243F-A1CE-5444-A0EB-EC713063C865}"/>
              </a:ext>
            </a:extLst>
          </p:cNvPr>
          <p:cNvGrpSpPr/>
          <p:nvPr/>
        </p:nvGrpSpPr>
        <p:grpSpPr>
          <a:xfrm>
            <a:off x="8415513" y="4799290"/>
            <a:ext cx="643830" cy="639031"/>
            <a:chOff x="1665905" y="3848612"/>
            <a:chExt cx="643830" cy="639031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DBE407D-1132-C04E-A93C-597F363E5185}"/>
                </a:ext>
              </a:extLst>
            </p:cNvPr>
            <p:cNvSpPr/>
            <p:nvPr/>
          </p:nvSpPr>
          <p:spPr>
            <a:xfrm>
              <a:off x="1669655" y="38486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EAEC372-EE1D-2349-9407-883251EBC7C3}"/>
                </a:ext>
              </a:extLst>
            </p:cNvPr>
            <p:cNvSpPr/>
            <p:nvPr/>
          </p:nvSpPr>
          <p:spPr>
            <a:xfrm>
              <a:off x="1989647" y="384861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3B6F6B1-2B21-E845-B1E8-04B30267DBD8}"/>
                </a:ext>
              </a:extLst>
            </p:cNvPr>
            <p:cNvSpPr/>
            <p:nvPr/>
          </p:nvSpPr>
          <p:spPr>
            <a:xfrm>
              <a:off x="1669655" y="416760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14F1FA6-7D42-6641-B381-A9DF6BCD1A94}"/>
                </a:ext>
              </a:extLst>
            </p:cNvPr>
            <p:cNvSpPr/>
            <p:nvPr/>
          </p:nvSpPr>
          <p:spPr>
            <a:xfrm>
              <a:off x="1989695" y="41665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CF283CBE-6A2D-9F4D-85B9-04F86F9FE7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5945" y="3854151"/>
              <a:ext cx="320640" cy="3179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E8892B4-D55E-E34E-A891-84BE079FF0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5905" y="4157036"/>
              <a:ext cx="319992" cy="3200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BE4BE57-6123-DE42-A5D1-9BBE78190698}"/>
              </a:ext>
            </a:extLst>
          </p:cNvPr>
          <p:cNvGrpSpPr/>
          <p:nvPr/>
        </p:nvGrpSpPr>
        <p:grpSpPr>
          <a:xfrm>
            <a:off x="8415513" y="2122317"/>
            <a:ext cx="647924" cy="644769"/>
            <a:chOff x="1693772" y="5001617"/>
            <a:chExt cx="647924" cy="644769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0F19EAC-F231-5645-847B-21025929DC3A}"/>
                </a:ext>
              </a:extLst>
            </p:cNvPr>
            <p:cNvSpPr/>
            <p:nvPr/>
          </p:nvSpPr>
          <p:spPr>
            <a:xfrm>
              <a:off x="1693820" y="5001617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7B4CAAD-1A6A-9249-80A3-98A067E58F60}"/>
                </a:ext>
              </a:extLst>
            </p:cNvPr>
            <p:cNvSpPr/>
            <p:nvPr/>
          </p:nvSpPr>
          <p:spPr>
            <a:xfrm>
              <a:off x="2013812" y="500161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C62301A-3BB9-0844-AB38-DE548A2EEC10}"/>
                </a:ext>
              </a:extLst>
            </p:cNvPr>
            <p:cNvSpPr/>
            <p:nvPr/>
          </p:nvSpPr>
          <p:spPr>
            <a:xfrm>
              <a:off x="1693820" y="532060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A7F32001-1FD5-8F43-A43F-175F3AF5D173}"/>
                </a:ext>
              </a:extLst>
            </p:cNvPr>
            <p:cNvSpPr/>
            <p:nvPr/>
          </p:nvSpPr>
          <p:spPr>
            <a:xfrm>
              <a:off x="2013860" y="5319559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7DF9159-252E-A74E-84DA-9278149C8F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93772" y="5012108"/>
              <a:ext cx="327884" cy="3268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117A632-2AEC-2144-9706-4D8BC9B1FA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21656" y="5329494"/>
              <a:ext cx="320040" cy="31689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8" name="Right Arrow 317">
            <a:extLst>
              <a:ext uri="{FF2B5EF4-FFF2-40B4-BE49-F238E27FC236}">
                <a16:creationId xmlns:a16="http://schemas.microsoft.com/office/drawing/2014/main" id="{0C6CFA9A-90A5-A444-ADCB-09B43156A5B1}"/>
              </a:ext>
            </a:extLst>
          </p:cNvPr>
          <p:cNvSpPr/>
          <p:nvPr/>
        </p:nvSpPr>
        <p:spPr>
          <a:xfrm rot="20177811">
            <a:off x="3079306" y="2902798"/>
            <a:ext cx="2621392" cy="16152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0A2D9D-CC25-CF41-A28B-E1403F361546}"/>
              </a:ext>
            </a:extLst>
          </p:cNvPr>
          <p:cNvGrpSpPr/>
          <p:nvPr/>
        </p:nvGrpSpPr>
        <p:grpSpPr>
          <a:xfrm>
            <a:off x="5840719" y="2122317"/>
            <a:ext cx="640080" cy="639031"/>
            <a:chOff x="4108173" y="2122316"/>
            <a:chExt cx="640080" cy="639031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97A5A0BD-B0ED-014D-8942-0358399F7C21}"/>
                </a:ext>
              </a:extLst>
            </p:cNvPr>
            <p:cNvSpPr/>
            <p:nvPr/>
          </p:nvSpPr>
          <p:spPr>
            <a:xfrm>
              <a:off x="4108173" y="212231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A38EBDF6-4DA0-9E4E-AEEB-F000DEF934AE}"/>
                </a:ext>
              </a:extLst>
            </p:cNvPr>
            <p:cNvSpPr/>
            <p:nvPr/>
          </p:nvSpPr>
          <p:spPr>
            <a:xfrm>
              <a:off x="4428165" y="212231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EAEE5E78-F5D2-144B-88A5-D181B2008AAF}"/>
                </a:ext>
              </a:extLst>
            </p:cNvPr>
            <p:cNvSpPr/>
            <p:nvPr/>
          </p:nvSpPr>
          <p:spPr>
            <a:xfrm>
              <a:off x="4108173" y="244130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C8C2B714-FA72-CA43-B1C6-E158A0270F2D}"/>
                </a:ext>
              </a:extLst>
            </p:cNvPr>
            <p:cNvSpPr/>
            <p:nvPr/>
          </p:nvSpPr>
          <p:spPr>
            <a:xfrm>
              <a:off x="4428213" y="244025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B94D121-F7B7-DA4C-8F26-825352EE16E6}"/>
              </a:ext>
            </a:extLst>
          </p:cNvPr>
          <p:cNvGrpSpPr/>
          <p:nvPr/>
        </p:nvGrpSpPr>
        <p:grpSpPr>
          <a:xfrm>
            <a:off x="3673922" y="2122317"/>
            <a:ext cx="640080" cy="639031"/>
            <a:chOff x="2149922" y="2126759"/>
            <a:chExt cx="640080" cy="639031"/>
          </a:xfrm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7E4735C6-82B7-C249-ADCA-6D8FBD0D7DDB}"/>
                </a:ext>
              </a:extLst>
            </p:cNvPr>
            <p:cNvSpPr/>
            <p:nvPr/>
          </p:nvSpPr>
          <p:spPr>
            <a:xfrm>
              <a:off x="2149922" y="2126759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5F3BA8D-B4B0-2A45-B2B8-9F02FB03B682}"/>
                </a:ext>
              </a:extLst>
            </p:cNvPr>
            <p:cNvSpPr/>
            <p:nvPr/>
          </p:nvSpPr>
          <p:spPr>
            <a:xfrm>
              <a:off x="2469914" y="212675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9B0B82A0-80BF-8240-A80F-9F577F7955E1}"/>
                </a:ext>
              </a:extLst>
            </p:cNvPr>
            <p:cNvSpPr/>
            <p:nvPr/>
          </p:nvSpPr>
          <p:spPr>
            <a:xfrm>
              <a:off x="2149922" y="244575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343BD17C-5742-B44B-AF8C-0C36510664ED}"/>
                </a:ext>
              </a:extLst>
            </p:cNvPr>
            <p:cNvSpPr/>
            <p:nvPr/>
          </p:nvSpPr>
          <p:spPr>
            <a:xfrm>
              <a:off x="2469962" y="2444701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C23B15-9621-914B-8988-42A2609D4F4F}"/>
              </a:ext>
            </a:extLst>
          </p:cNvPr>
          <p:cNvGrpSpPr/>
          <p:nvPr/>
        </p:nvGrpSpPr>
        <p:grpSpPr>
          <a:xfrm>
            <a:off x="3673922" y="4799290"/>
            <a:ext cx="640080" cy="639031"/>
            <a:chOff x="2088281" y="4228461"/>
            <a:chExt cx="640080" cy="639031"/>
          </a:xfrm>
        </p:grpSpPr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F88AA81-1D4A-6140-AF76-6D41EEE1CB51}"/>
                </a:ext>
              </a:extLst>
            </p:cNvPr>
            <p:cNvSpPr/>
            <p:nvPr/>
          </p:nvSpPr>
          <p:spPr>
            <a:xfrm>
              <a:off x="2088281" y="422846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D44C63A-B201-5145-969D-69B35ACF2E44}"/>
                </a:ext>
              </a:extLst>
            </p:cNvPr>
            <p:cNvSpPr/>
            <p:nvPr/>
          </p:nvSpPr>
          <p:spPr>
            <a:xfrm>
              <a:off x="2408273" y="4228461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ADF7A3B0-27E5-DF46-B2E3-3B1197D2B2BB}"/>
                </a:ext>
              </a:extLst>
            </p:cNvPr>
            <p:cNvSpPr/>
            <p:nvPr/>
          </p:nvSpPr>
          <p:spPr>
            <a:xfrm>
              <a:off x="2088281" y="4547452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0AF3FBDC-52AA-5949-AF13-CCA8BECCFBE7}"/>
                </a:ext>
              </a:extLst>
            </p:cNvPr>
            <p:cNvSpPr/>
            <p:nvPr/>
          </p:nvSpPr>
          <p:spPr>
            <a:xfrm>
              <a:off x="2408321" y="454640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9F5E31-8AED-C445-B898-D096BFF5D0EF}"/>
              </a:ext>
            </a:extLst>
          </p:cNvPr>
          <p:cNvGrpSpPr/>
          <p:nvPr/>
        </p:nvGrpSpPr>
        <p:grpSpPr>
          <a:xfrm>
            <a:off x="5840719" y="4799290"/>
            <a:ext cx="640080" cy="639031"/>
            <a:chOff x="4108717" y="4227412"/>
            <a:chExt cx="640080" cy="639031"/>
          </a:xfrm>
        </p:grpSpPr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5A1081AC-A8D8-424B-867A-36B1DED9043F}"/>
                </a:ext>
              </a:extLst>
            </p:cNvPr>
            <p:cNvSpPr/>
            <p:nvPr/>
          </p:nvSpPr>
          <p:spPr>
            <a:xfrm>
              <a:off x="4108717" y="42274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D58C37C1-9E6E-4C42-A0C8-3BE54FABE7B2}"/>
                </a:ext>
              </a:extLst>
            </p:cNvPr>
            <p:cNvSpPr/>
            <p:nvPr/>
          </p:nvSpPr>
          <p:spPr>
            <a:xfrm>
              <a:off x="4428709" y="42274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EA0A277B-734F-2048-9803-8D5DD37D6E18}"/>
                </a:ext>
              </a:extLst>
            </p:cNvPr>
            <p:cNvSpPr/>
            <p:nvPr/>
          </p:nvSpPr>
          <p:spPr>
            <a:xfrm>
              <a:off x="4108717" y="454640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AD1D28D-0761-6949-8B28-A63EA8F59F63}"/>
                </a:ext>
              </a:extLst>
            </p:cNvPr>
            <p:cNvSpPr/>
            <p:nvPr/>
          </p:nvSpPr>
          <p:spPr>
            <a:xfrm>
              <a:off x="4428757" y="4545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sp>
        <p:nvSpPr>
          <p:cNvPr id="250" name="Right Arrow 249">
            <a:extLst>
              <a:ext uri="{FF2B5EF4-FFF2-40B4-BE49-F238E27FC236}">
                <a16:creationId xmlns:a16="http://schemas.microsoft.com/office/drawing/2014/main" id="{96657ADC-772C-6247-8700-33A755F64626}"/>
              </a:ext>
            </a:extLst>
          </p:cNvPr>
          <p:cNvSpPr/>
          <p:nvPr/>
        </p:nvSpPr>
        <p:spPr>
          <a:xfrm rot="1268343">
            <a:off x="3053488" y="4274382"/>
            <a:ext cx="2621392" cy="16152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D73948C4-F8A8-8B4A-96C2-2362A008C72E}"/>
              </a:ext>
            </a:extLst>
          </p:cNvPr>
          <p:cNvSpPr/>
          <p:nvPr/>
        </p:nvSpPr>
        <p:spPr>
          <a:xfrm>
            <a:off x="6563955" y="2313561"/>
            <a:ext cx="1802585" cy="2672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ight Arrow 263">
            <a:extLst>
              <a:ext uri="{FF2B5EF4-FFF2-40B4-BE49-F238E27FC236}">
                <a16:creationId xmlns:a16="http://schemas.microsoft.com/office/drawing/2014/main" id="{C1FC7560-0357-0C44-BFEA-1D8D6CA28710}"/>
              </a:ext>
            </a:extLst>
          </p:cNvPr>
          <p:cNvSpPr/>
          <p:nvPr/>
        </p:nvSpPr>
        <p:spPr>
          <a:xfrm>
            <a:off x="6507899" y="5043627"/>
            <a:ext cx="1802585" cy="2672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965DDCDD-06BA-4648-9C91-74DA9807E31E}"/>
              </a:ext>
            </a:extLst>
          </p:cNvPr>
          <p:cNvSpPr/>
          <p:nvPr/>
        </p:nvSpPr>
        <p:spPr>
          <a:xfrm>
            <a:off x="2358979" y="5745404"/>
            <a:ext cx="36417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Convolution Layer</a:t>
            </a: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D9238DD5-98C5-4C46-A91F-9EA94EE8AB83}"/>
              </a:ext>
            </a:extLst>
          </p:cNvPr>
          <p:cNvSpPr/>
          <p:nvPr/>
        </p:nvSpPr>
        <p:spPr>
          <a:xfrm>
            <a:off x="6249971" y="5740158"/>
            <a:ext cx="2951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Pooling Layer</a:t>
            </a:r>
          </a:p>
        </p:txBody>
      </p:sp>
    </p:spTree>
    <p:extLst>
      <p:ext uri="{BB962C8B-B14F-4D97-AF65-F5344CB8AC3E}">
        <p14:creationId xmlns:p14="http://schemas.microsoft.com/office/powerpoint/2010/main" val="150332758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22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8818EB-5703-1F4B-8D7E-3852C3A04057}"/>
              </a:ext>
            </a:extLst>
          </p:cNvPr>
          <p:cNvSpPr/>
          <p:nvPr/>
        </p:nvSpPr>
        <p:spPr>
          <a:xfrm>
            <a:off x="2299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8EF9047-B0D6-3F47-8466-DBFA456E67CE}"/>
              </a:ext>
            </a:extLst>
          </p:cNvPr>
          <p:cNvGrpSpPr/>
          <p:nvPr/>
        </p:nvGrpSpPr>
        <p:grpSpPr>
          <a:xfrm>
            <a:off x="1886384" y="1462481"/>
            <a:ext cx="960120" cy="959071"/>
            <a:chOff x="2371784" y="1741790"/>
            <a:chExt cx="960120" cy="9590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72D139-D223-C941-BFAB-E7B4A26A5542}"/>
                </a:ext>
              </a:extLst>
            </p:cNvPr>
            <p:cNvSpPr/>
            <p:nvPr/>
          </p:nvSpPr>
          <p:spPr>
            <a:xfrm>
              <a:off x="237178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80380A-6DED-D146-BA82-878EB71B29C8}"/>
                </a:ext>
              </a:extLst>
            </p:cNvPr>
            <p:cNvSpPr/>
            <p:nvPr/>
          </p:nvSpPr>
          <p:spPr>
            <a:xfrm>
              <a:off x="2691776" y="174179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0075AF-00CD-2E45-8581-DA4A4679E2D6}"/>
                </a:ext>
              </a:extLst>
            </p:cNvPr>
            <p:cNvSpPr/>
            <p:nvPr/>
          </p:nvSpPr>
          <p:spPr>
            <a:xfrm>
              <a:off x="301186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B36311-6252-074C-82FC-E0FE35685A5D}"/>
                </a:ext>
              </a:extLst>
            </p:cNvPr>
            <p:cNvSpPr/>
            <p:nvPr/>
          </p:nvSpPr>
          <p:spPr>
            <a:xfrm>
              <a:off x="237178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654360-EFCD-2542-BF8A-CC1F647043C9}"/>
                </a:ext>
              </a:extLst>
            </p:cNvPr>
            <p:cNvSpPr/>
            <p:nvPr/>
          </p:nvSpPr>
          <p:spPr>
            <a:xfrm>
              <a:off x="301186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9672B2-428D-BB42-9060-363055B06B96}"/>
                </a:ext>
              </a:extLst>
            </p:cNvPr>
            <p:cNvSpPr/>
            <p:nvPr/>
          </p:nvSpPr>
          <p:spPr>
            <a:xfrm>
              <a:off x="2691824" y="205973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190A24-7DF7-0E4E-B723-036DC7A85321}"/>
                </a:ext>
              </a:extLst>
            </p:cNvPr>
            <p:cNvSpPr/>
            <p:nvPr/>
          </p:nvSpPr>
          <p:spPr>
            <a:xfrm>
              <a:off x="2371784" y="238082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1B4A7F-B8DE-4F4C-AE0A-C8A33796F451}"/>
                </a:ext>
              </a:extLst>
            </p:cNvPr>
            <p:cNvSpPr/>
            <p:nvPr/>
          </p:nvSpPr>
          <p:spPr>
            <a:xfrm>
              <a:off x="2691776" y="237977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A161B1-C4D4-7945-8046-5AF9847D9D42}"/>
                </a:ext>
              </a:extLst>
            </p:cNvPr>
            <p:cNvSpPr/>
            <p:nvPr/>
          </p:nvSpPr>
          <p:spPr>
            <a:xfrm>
              <a:off x="3011816" y="237977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DA74708-ED93-5549-B6C3-5F1FC38AEE70}"/>
              </a:ext>
            </a:extLst>
          </p:cNvPr>
          <p:cNvGrpSpPr/>
          <p:nvPr/>
        </p:nvGrpSpPr>
        <p:grpSpPr>
          <a:xfrm>
            <a:off x="1886384" y="2645641"/>
            <a:ext cx="963434" cy="959546"/>
            <a:chOff x="781484" y="4161099"/>
            <a:chExt cx="963434" cy="95954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2B97F66-F415-844F-B811-00510F02C312}"/>
                </a:ext>
              </a:extLst>
            </p:cNvPr>
            <p:cNvSpPr/>
            <p:nvPr/>
          </p:nvSpPr>
          <p:spPr>
            <a:xfrm>
              <a:off x="1424878" y="4478517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0BCCEFA-934C-2C41-911F-C8C8812C1413}"/>
                </a:ext>
              </a:extLst>
            </p:cNvPr>
            <p:cNvSpPr/>
            <p:nvPr/>
          </p:nvSpPr>
          <p:spPr>
            <a:xfrm>
              <a:off x="781484" y="416309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0292677-7501-6341-A04C-85FB51D56499}"/>
                </a:ext>
              </a:extLst>
            </p:cNvPr>
            <p:cNvSpPr/>
            <p:nvPr/>
          </p:nvSpPr>
          <p:spPr>
            <a:xfrm>
              <a:off x="1101524" y="4161099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FDBA763-BE46-F046-B85D-5FA77C853FDD}"/>
                </a:ext>
              </a:extLst>
            </p:cNvPr>
            <p:cNvSpPr/>
            <p:nvPr/>
          </p:nvSpPr>
          <p:spPr>
            <a:xfrm>
              <a:off x="1421564" y="416313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8E066C7-7C88-3141-9540-E7A183071CB2}"/>
                </a:ext>
              </a:extLst>
            </p:cNvPr>
            <p:cNvSpPr/>
            <p:nvPr/>
          </p:nvSpPr>
          <p:spPr>
            <a:xfrm>
              <a:off x="1101524" y="448113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CD24B51-80B8-CA4E-8FB7-BEFE7F67BA22}"/>
                </a:ext>
              </a:extLst>
            </p:cNvPr>
            <p:cNvSpPr/>
            <p:nvPr/>
          </p:nvSpPr>
          <p:spPr>
            <a:xfrm>
              <a:off x="781484" y="4482084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249C1F6-49F9-834D-8E59-5090E8C9554C}"/>
                </a:ext>
              </a:extLst>
            </p:cNvPr>
            <p:cNvSpPr/>
            <p:nvPr/>
          </p:nvSpPr>
          <p:spPr>
            <a:xfrm>
              <a:off x="781484" y="4800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B313ABC-2259-5F46-86FC-206F07AA26EA}"/>
                </a:ext>
              </a:extLst>
            </p:cNvPr>
            <p:cNvSpPr/>
            <p:nvPr/>
          </p:nvSpPr>
          <p:spPr>
            <a:xfrm>
              <a:off x="1101524" y="480013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3A7D193-B105-BB4B-88E2-E5731BEAD05E}"/>
                </a:ext>
              </a:extLst>
            </p:cNvPr>
            <p:cNvSpPr/>
            <p:nvPr/>
          </p:nvSpPr>
          <p:spPr>
            <a:xfrm>
              <a:off x="1421564" y="479966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CEF7F62-9B3B-C94B-9629-B00B61CF72E3}"/>
              </a:ext>
            </a:extLst>
          </p:cNvPr>
          <p:cNvGrpSpPr/>
          <p:nvPr/>
        </p:nvGrpSpPr>
        <p:grpSpPr>
          <a:xfrm>
            <a:off x="1886384" y="3842076"/>
            <a:ext cx="960120" cy="962182"/>
            <a:chOff x="2352374" y="4347722"/>
            <a:chExt cx="960120" cy="962182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191FAD3-6B22-FF48-A997-D66D0722B1A8}"/>
                </a:ext>
              </a:extLst>
            </p:cNvPr>
            <p:cNvSpPr/>
            <p:nvPr/>
          </p:nvSpPr>
          <p:spPr>
            <a:xfrm>
              <a:off x="2672366" y="434982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9CAC16A-5145-4F4A-927C-78B43F64EB80}"/>
                </a:ext>
              </a:extLst>
            </p:cNvPr>
            <p:cNvSpPr/>
            <p:nvPr/>
          </p:nvSpPr>
          <p:spPr>
            <a:xfrm>
              <a:off x="2992454" y="434982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3620544-F2E3-2145-AEA1-EFB8CDCB3C92}"/>
                </a:ext>
              </a:extLst>
            </p:cNvPr>
            <p:cNvSpPr/>
            <p:nvPr/>
          </p:nvSpPr>
          <p:spPr>
            <a:xfrm>
              <a:off x="2352374" y="466881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DBADDC6-C2DD-E240-8663-CC9CE502B860}"/>
                </a:ext>
              </a:extLst>
            </p:cNvPr>
            <p:cNvSpPr/>
            <p:nvPr/>
          </p:nvSpPr>
          <p:spPr>
            <a:xfrm>
              <a:off x="2992454" y="466881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09A022C-BFE7-3247-8662-E27E6516DF4C}"/>
                </a:ext>
              </a:extLst>
            </p:cNvPr>
            <p:cNvSpPr/>
            <p:nvPr/>
          </p:nvSpPr>
          <p:spPr>
            <a:xfrm>
              <a:off x="2672414" y="466776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276E072-3025-2E4F-A85F-9747935ADDBA}"/>
                </a:ext>
              </a:extLst>
            </p:cNvPr>
            <p:cNvSpPr/>
            <p:nvPr/>
          </p:nvSpPr>
          <p:spPr>
            <a:xfrm>
              <a:off x="2352374" y="498885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2CC48B7-AC00-954D-8622-C7E228859430}"/>
                </a:ext>
              </a:extLst>
            </p:cNvPr>
            <p:cNvSpPr/>
            <p:nvPr/>
          </p:nvSpPr>
          <p:spPr>
            <a:xfrm>
              <a:off x="2672366" y="498780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D1F4053-6B82-E54C-9127-43D44810B109}"/>
                </a:ext>
              </a:extLst>
            </p:cNvPr>
            <p:cNvSpPr/>
            <p:nvPr/>
          </p:nvSpPr>
          <p:spPr>
            <a:xfrm>
              <a:off x="2992358" y="498986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9008C35-BEDC-F44C-8141-D239E7B475F8}"/>
                </a:ext>
              </a:extLst>
            </p:cNvPr>
            <p:cNvSpPr/>
            <p:nvPr/>
          </p:nvSpPr>
          <p:spPr>
            <a:xfrm>
              <a:off x="2352374" y="434772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A4AC527-0CD6-EC49-AC2D-D59F0951DB0D}"/>
              </a:ext>
            </a:extLst>
          </p:cNvPr>
          <p:cNvGrpSpPr/>
          <p:nvPr/>
        </p:nvGrpSpPr>
        <p:grpSpPr>
          <a:xfrm>
            <a:off x="1886384" y="5099824"/>
            <a:ext cx="960216" cy="959595"/>
            <a:chOff x="612497" y="5389855"/>
            <a:chExt cx="960216" cy="959595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FB76A91-13FF-EF49-8160-2F64AAD1248D}"/>
                </a:ext>
              </a:extLst>
            </p:cNvPr>
            <p:cNvSpPr/>
            <p:nvPr/>
          </p:nvSpPr>
          <p:spPr>
            <a:xfrm>
              <a:off x="612593" y="5391428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A380C4A-049C-984E-96B0-5B21B1886C6A}"/>
                </a:ext>
              </a:extLst>
            </p:cNvPr>
            <p:cNvSpPr/>
            <p:nvPr/>
          </p:nvSpPr>
          <p:spPr>
            <a:xfrm>
              <a:off x="932585" y="539142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1D4EAF2-224F-1F45-926B-C0667EA6184F}"/>
                </a:ext>
              </a:extLst>
            </p:cNvPr>
            <p:cNvSpPr/>
            <p:nvPr/>
          </p:nvSpPr>
          <p:spPr>
            <a:xfrm>
              <a:off x="612593" y="571041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A08431A-674D-4F42-98C0-B4CA0D737797}"/>
                </a:ext>
              </a:extLst>
            </p:cNvPr>
            <p:cNvSpPr/>
            <p:nvPr/>
          </p:nvSpPr>
          <p:spPr>
            <a:xfrm>
              <a:off x="1252673" y="571041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5457FB0-5092-A049-8D8F-44215E808D0B}"/>
                </a:ext>
              </a:extLst>
            </p:cNvPr>
            <p:cNvSpPr/>
            <p:nvPr/>
          </p:nvSpPr>
          <p:spPr>
            <a:xfrm>
              <a:off x="932633" y="570937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5C8CC74-4B4A-B84E-AC52-9D6391CB6447}"/>
                </a:ext>
              </a:extLst>
            </p:cNvPr>
            <p:cNvSpPr/>
            <p:nvPr/>
          </p:nvSpPr>
          <p:spPr>
            <a:xfrm>
              <a:off x="932585" y="602941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87769AA-C31B-0543-BEA7-309E97DE0400}"/>
                </a:ext>
              </a:extLst>
            </p:cNvPr>
            <p:cNvSpPr/>
            <p:nvPr/>
          </p:nvSpPr>
          <p:spPr>
            <a:xfrm>
              <a:off x="1252625" y="602941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97E2183-3974-A54D-A7C0-41CB73F41ECE}"/>
                </a:ext>
              </a:extLst>
            </p:cNvPr>
            <p:cNvSpPr/>
            <p:nvPr/>
          </p:nvSpPr>
          <p:spPr>
            <a:xfrm>
              <a:off x="1252625" y="538985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CF97127-CDF6-4848-A55E-AD9F38B12CB6}"/>
                </a:ext>
              </a:extLst>
            </p:cNvPr>
            <p:cNvSpPr/>
            <p:nvPr/>
          </p:nvSpPr>
          <p:spPr>
            <a:xfrm>
              <a:off x="612497" y="602941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26985450-484C-0147-8DE7-9A634D3F22A5}"/>
              </a:ext>
            </a:extLst>
          </p:cNvPr>
          <p:cNvGrpSpPr/>
          <p:nvPr/>
        </p:nvGrpSpPr>
        <p:grpSpPr>
          <a:xfrm>
            <a:off x="3913763" y="1587577"/>
            <a:ext cx="640320" cy="643519"/>
            <a:chOff x="1642208" y="1294234"/>
            <a:chExt cx="640320" cy="643519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3E3BBE8-4DA1-3A41-9CE7-03DCAA04B514}"/>
                </a:ext>
              </a:extLst>
            </p:cNvPr>
            <p:cNvGrpSpPr/>
            <p:nvPr/>
          </p:nvGrpSpPr>
          <p:grpSpPr>
            <a:xfrm>
              <a:off x="1642448" y="1296331"/>
              <a:ext cx="640080" cy="639031"/>
              <a:chOff x="1642448" y="1296331"/>
              <a:chExt cx="640080" cy="639031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12A197A-96C2-F040-9EE4-8EE7F0998E5F}"/>
                  </a:ext>
                </a:extLst>
              </p:cNvPr>
              <p:cNvSpPr/>
              <p:nvPr/>
            </p:nvSpPr>
            <p:spPr>
              <a:xfrm>
                <a:off x="1642448" y="1296331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C738B76-4AC9-D347-B37C-4200DC796BF5}"/>
                  </a:ext>
                </a:extLst>
              </p:cNvPr>
              <p:cNvSpPr/>
              <p:nvPr/>
            </p:nvSpPr>
            <p:spPr>
              <a:xfrm>
                <a:off x="1962440" y="1296331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526267D4-7F0C-B84B-A72E-7BC7283DC793}"/>
                  </a:ext>
                </a:extLst>
              </p:cNvPr>
              <p:cNvSpPr/>
              <p:nvPr/>
            </p:nvSpPr>
            <p:spPr>
              <a:xfrm>
                <a:off x="1642448" y="1615322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00F2697-C1E1-0443-8A4A-3AB91F4DAB1F}"/>
                  </a:ext>
                </a:extLst>
              </p:cNvPr>
              <p:cNvSpPr/>
              <p:nvPr/>
            </p:nvSpPr>
            <p:spPr>
              <a:xfrm>
                <a:off x="1962488" y="1614273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B540CD6-687D-CC46-8CC4-CADD0F9D23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62392" y="1295282"/>
              <a:ext cx="320040" cy="31899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605BA31-B37D-9A45-8552-52D40A52EB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2400" y="1618762"/>
              <a:ext cx="320040" cy="31899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E6D2E08-7009-B241-BD9D-E8CC917F8F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2392" y="1617420"/>
              <a:ext cx="319944" cy="31030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8ADBA1D-A642-5643-9E8B-266F51F023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2208" y="1294234"/>
              <a:ext cx="320184" cy="32003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CAD6880-603F-AB4E-8B50-0D744C42FC52}"/>
              </a:ext>
            </a:extLst>
          </p:cNvPr>
          <p:cNvGrpSpPr/>
          <p:nvPr/>
        </p:nvGrpSpPr>
        <p:grpSpPr>
          <a:xfrm>
            <a:off x="3913583" y="2869912"/>
            <a:ext cx="640680" cy="643520"/>
            <a:chOff x="1641848" y="3879854"/>
            <a:chExt cx="640680" cy="643520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FDF54E5-986D-2A4E-BA87-C8B16AD248C2}"/>
                </a:ext>
              </a:extLst>
            </p:cNvPr>
            <p:cNvSpPr/>
            <p:nvPr/>
          </p:nvSpPr>
          <p:spPr>
            <a:xfrm>
              <a:off x="1642448" y="38798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17ACB97-2EF7-2743-9633-090623F514CC}"/>
                </a:ext>
              </a:extLst>
            </p:cNvPr>
            <p:cNvSpPr/>
            <p:nvPr/>
          </p:nvSpPr>
          <p:spPr>
            <a:xfrm>
              <a:off x="1962440" y="38798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9E4B9E4-9402-AA45-B7DB-2CC7F345981C}"/>
                </a:ext>
              </a:extLst>
            </p:cNvPr>
            <p:cNvSpPr/>
            <p:nvPr/>
          </p:nvSpPr>
          <p:spPr>
            <a:xfrm>
              <a:off x="1642448" y="419884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4D57FEE-4BA4-A34D-BEE0-17AC72BD4822}"/>
                </a:ext>
              </a:extLst>
            </p:cNvPr>
            <p:cNvSpPr/>
            <p:nvPr/>
          </p:nvSpPr>
          <p:spPr>
            <a:xfrm>
              <a:off x="1962488" y="4197796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E6EDB8B-A416-0246-AECF-4FDDC78419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2392" y="3880904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4454EA6-F4FF-B642-A0F2-1270673ED3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1848" y="4207828"/>
              <a:ext cx="319608" cy="30895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57F7E36-FFD8-604A-92CA-A1E8F2855F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1888" y="4198846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54EA7-33DA-1C4E-8DCE-C445773D91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2208" y="3889886"/>
              <a:ext cx="319944" cy="32049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57BEF987-08EF-A04E-9023-4907A677CA55}"/>
              </a:ext>
            </a:extLst>
          </p:cNvPr>
          <p:cNvGrpSpPr/>
          <p:nvPr/>
        </p:nvGrpSpPr>
        <p:grpSpPr>
          <a:xfrm>
            <a:off x="5954640" y="1695097"/>
            <a:ext cx="1269743" cy="330531"/>
            <a:chOff x="3302257" y="1428631"/>
            <a:chExt cx="1269743" cy="330531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670B9D37-DB8B-C846-9D16-BF9F345A48FD}"/>
                </a:ext>
              </a:extLst>
            </p:cNvPr>
            <p:cNvGrpSpPr/>
            <p:nvPr/>
          </p:nvGrpSpPr>
          <p:grpSpPr>
            <a:xfrm>
              <a:off x="3302257" y="1428631"/>
              <a:ext cx="320088" cy="322431"/>
              <a:chOff x="2795902" y="2672926"/>
              <a:chExt cx="320088" cy="322431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0775EB67-74F0-F543-9858-ADF7E50DA1D7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B698EE84-8167-8B47-A3BF-2D728AA06E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FD3299DF-2ABD-844C-8329-D72F25053707}"/>
                </a:ext>
              </a:extLst>
            </p:cNvPr>
            <p:cNvGrpSpPr/>
            <p:nvPr/>
          </p:nvGrpSpPr>
          <p:grpSpPr>
            <a:xfrm>
              <a:off x="4251360" y="1428631"/>
              <a:ext cx="320640" cy="320040"/>
              <a:chOff x="2475358" y="2991917"/>
              <a:chExt cx="320640" cy="320040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4EC70E64-7EBE-3C48-9B94-805491FD5906}"/>
                  </a:ext>
                </a:extLst>
              </p:cNvPr>
              <p:cNvSpPr/>
              <p:nvPr/>
            </p:nvSpPr>
            <p:spPr>
              <a:xfrm>
                <a:off x="2475958" y="2991917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71B67118-1623-FA45-9B79-90AACD41CC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5358" y="3000900"/>
                <a:ext cx="319608" cy="30895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5C44667-4FAB-6744-98E3-EDCFE9C5961A}"/>
                </a:ext>
              </a:extLst>
            </p:cNvPr>
            <p:cNvGrpSpPr/>
            <p:nvPr/>
          </p:nvGrpSpPr>
          <p:grpSpPr>
            <a:xfrm>
              <a:off x="3621961" y="1428631"/>
              <a:ext cx="320640" cy="325578"/>
              <a:chOff x="2795398" y="2990868"/>
              <a:chExt cx="320640" cy="325578"/>
            </a:xfrm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21BC8D4-7BB2-F941-96BD-C35559E60A1C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0B277C99-7FDA-BF4A-AE70-166B0A2A0F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638CFD36-D9AB-894A-A6DF-C82A9EE4AA95}"/>
                </a:ext>
              </a:extLst>
            </p:cNvPr>
            <p:cNvGrpSpPr/>
            <p:nvPr/>
          </p:nvGrpSpPr>
          <p:grpSpPr>
            <a:xfrm>
              <a:off x="3941617" y="1428631"/>
              <a:ext cx="320280" cy="330531"/>
              <a:chOff x="2475718" y="2672926"/>
              <a:chExt cx="320280" cy="330531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85BAE2F-8CC7-5449-A0C1-C91691ACE39D}"/>
                  </a:ext>
                </a:extLst>
              </p:cNvPr>
              <p:cNvSpPr/>
              <p:nvPr/>
            </p:nvSpPr>
            <p:spPr>
              <a:xfrm>
                <a:off x="2475958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C9D0F9DD-B1FC-1549-B810-A9A215A63E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5718" y="2682958"/>
                <a:ext cx="319944" cy="32049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1A7243F-A1CE-5444-A0EB-EC713063C865}"/>
              </a:ext>
            </a:extLst>
          </p:cNvPr>
          <p:cNvGrpSpPr/>
          <p:nvPr/>
        </p:nvGrpSpPr>
        <p:grpSpPr>
          <a:xfrm>
            <a:off x="3912008" y="4010431"/>
            <a:ext cx="643830" cy="639031"/>
            <a:chOff x="1665905" y="3848612"/>
            <a:chExt cx="643830" cy="639031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DBE407D-1132-C04E-A93C-597F363E5185}"/>
                </a:ext>
              </a:extLst>
            </p:cNvPr>
            <p:cNvSpPr/>
            <p:nvPr/>
          </p:nvSpPr>
          <p:spPr>
            <a:xfrm>
              <a:off x="1669655" y="38486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EAEC372-EE1D-2349-9407-883251EBC7C3}"/>
                </a:ext>
              </a:extLst>
            </p:cNvPr>
            <p:cNvSpPr/>
            <p:nvPr/>
          </p:nvSpPr>
          <p:spPr>
            <a:xfrm>
              <a:off x="1989647" y="384861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3B6F6B1-2B21-E845-B1E8-04B30267DBD8}"/>
                </a:ext>
              </a:extLst>
            </p:cNvPr>
            <p:cNvSpPr/>
            <p:nvPr/>
          </p:nvSpPr>
          <p:spPr>
            <a:xfrm>
              <a:off x="1669655" y="416760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14F1FA6-7D42-6641-B381-A9DF6BCD1A94}"/>
                </a:ext>
              </a:extLst>
            </p:cNvPr>
            <p:cNvSpPr/>
            <p:nvPr/>
          </p:nvSpPr>
          <p:spPr>
            <a:xfrm>
              <a:off x="1989695" y="41665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CF283CBE-6A2D-9F4D-85B9-04F86F9FE7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5945" y="3854151"/>
              <a:ext cx="320640" cy="3179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E8892B4-D55E-E34E-A891-84BE079FF0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5905" y="4157036"/>
              <a:ext cx="319992" cy="3200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BE4BE57-6123-DE42-A5D1-9BBE78190698}"/>
              </a:ext>
            </a:extLst>
          </p:cNvPr>
          <p:cNvGrpSpPr/>
          <p:nvPr/>
        </p:nvGrpSpPr>
        <p:grpSpPr>
          <a:xfrm>
            <a:off x="3909961" y="5331603"/>
            <a:ext cx="647924" cy="644769"/>
            <a:chOff x="1693772" y="5001617"/>
            <a:chExt cx="647924" cy="644769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0F19EAC-F231-5645-847B-21025929DC3A}"/>
                </a:ext>
              </a:extLst>
            </p:cNvPr>
            <p:cNvSpPr/>
            <p:nvPr/>
          </p:nvSpPr>
          <p:spPr>
            <a:xfrm>
              <a:off x="1693820" y="5001617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7B4CAAD-1A6A-9249-80A3-98A067E58F60}"/>
                </a:ext>
              </a:extLst>
            </p:cNvPr>
            <p:cNvSpPr/>
            <p:nvPr/>
          </p:nvSpPr>
          <p:spPr>
            <a:xfrm>
              <a:off x="2013812" y="500161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C62301A-3BB9-0844-AB38-DE548A2EEC10}"/>
                </a:ext>
              </a:extLst>
            </p:cNvPr>
            <p:cNvSpPr/>
            <p:nvPr/>
          </p:nvSpPr>
          <p:spPr>
            <a:xfrm>
              <a:off x="1693820" y="532060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A7F32001-1FD5-8F43-A43F-175F3AF5D173}"/>
                </a:ext>
              </a:extLst>
            </p:cNvPr>
            <p:cNvSpPr/>
            <p:nvPr/>
          </p:nvSpPr>
          <p:spPr>
            <a:xfrm>
              <a:off x="2013860" y="5319559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7DF9159-252E-A74E-84DA-9278149C8F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93772" y="5012108"/>
              <a:ext cx="327884" cy="3268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117A632-2AEC-2144-9706-4D8BC9B1FA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21656" y="5329494"/>
              <a:ext cx="320040" cy="31689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FDE8BDA-0FA8-A44A-8C78-98A8FB731773}"/>
              </a:ext>
            </a:extLst>
          </p:cNvPr>
          <p:cNvGrpSpPr/>
          <p:nvPr/>
        </p:nvGrpSpPr>
        <p:grpSpPr>
          <a:xfrm>
            <a:off x="5960160" y="3060110"/>
            <a:ext cx="1269708" cy="330531"/>
            <a:chOff x="3292885" y="2818808"/>
            <a:chExt cx="1269708" cy="330531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014114E8-5AA5-8E4F-8E00-E0679C116AE2}"/>
                </a:ext>
              </a:extLst>
            </p:cNvPr>
            <p:cNvGrpSpPr/>
            <p:nvPr/>
          </p:nvGrpSpPr>
          <p:grpSpPr>
            <a:xfrm>
              <a:off x="3922249" y="2818808"/>
              <a:ext cx="320088" cy="322431"/>
              <a:chOff x="2795902" y="2672926"/>
              <a:chExt cx="320088" cy="322431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CEE7E28-B3CD-D543-BB8B-EE0BBC07F5DD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33B4F277-63FA-4748-A2F5-AFA6AF8D5B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78C74AAC-6FE0-2641-935B-7D6AB175ACCA}"/>
                </a:ext>
              </a:extLst>
            </p:cNvPr>
            <p:cNvGrpSpPr/>
            <p:nvPr/>
          </p:nvGrpSpPr>
          <p:grpSpPr>
            <a:xfrm>
              <a:off x="3602628" y="2818808"/>
              <a:ext cx="320640" cy="320040"/>
              <a:chOff x="2475358" y="2991917"/>
              <a:chExt cx="320640" cy="320040"/>
            </a:xfrm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4139E5C8-0419-A841-88E0-A28AA5E751C7}"/>
                  </a:ext>
                </a:extLst>
              </p:cNvPr>
              <p:cNvSpPr/>
              <p:nvPr/>
            </p:nvSpPr>
            <p:spPr>
              <a:xfrm>
                <a:off x="2475958" y="2991917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B5C43D2D-86E7-D54D-B589-E8635B3DCE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5358" y="3000900"/>
                <a:ext cx="319608" cy="30895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98DA70D-2957-1A4B-8662-97D881319321}"/>
                </a:ext>
              </a:extLst>
            </p:cNvPr>
            <p:cNvGrpSpPr/>
            <p:nvPr/>
          </p:nvGrpSpPr>
          <p:grpSpPr>
            <a:xfrm>
              <a:off x="4241953" y="2818808"/>
              <a:ext cx="320640" cy="325578"/>
              <a:chOff x="2795398" y="2990868"/>
              <a:chExt cx="320640" cy="325578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D010DDF3-E299-C34C-BAFC-F7A844B45618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782660F2-29D3-724E-8BA9-D14C20FF8B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3B369B87-034F-8245-969C-902559E223BE}"/>
                </a:ext>
              </a:extLst>
            </p:cNvPr>
            <p:cNvGrpSpPr/>
            <p:nvPr/>
          </p:nvGrpSpPr>
          <p:grpSpPr>
            <a:xfrm>
              <a:off x="3292885" y="2818808"/>
              <a:ext cx="320280" cy="330531"/>
              <a:chOff x="2475718" y="2672926"/>
              <a:chExt cx="320280" cy="330531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09C199D5-82AC-AD48-8A4E-EC6915362FD8}"/>
                  </a:ext>
                </a:extLst>
              </p:cNvPr>
              <p:cNvSpPr/>
              <p:nvPr/>
            </p:nvSpPr>
            <p:spPr>
              <a:xfrm>
                <a:off x="2475958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D41EC008-C259-B049-9838-C3A4182D29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5718" y="2682958"/>
                <a:ext cx="319944" cy="32049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75C6B441-B0CA-CF41-BD1B-63ACD258F557}"/>
              </a:ext>
            </a:extLst>
          </p:cNvPr>
          <p:cNvGrpSpPr/>
          <p:nvPr/>
        </p:nvGrpSpPr>
        <p:grpSpPr>
          <a:xfrm>
            <a:off x="5960174" y="4241855"/>
            <a:ext cx="1269695" cy="330531"/>
            <a:chOff x="3293173" y="4051354"/>
            <a:chExt cx="1269695" cy="330531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B3E820EE-A4A6-9244-BFA2-E00E1E60186D}"/>
                </a:ext>
              </a:extLst>
            </p:cNvPr>
            <p:cNvSpPr/>
            <p:nvPr/>
          </p:nvSpPr>
          <p:spPr>
            <a:xfrm>
              <a:off x="3293173" y="4051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E0C3548B-B1EF-1A4D-AC5A-1E1E8957E2CC}"/>
                </a:ext>
              </a:extLst>
            </p:cNvPr>
            <p:cNvSpPr/>
            <p:nvPr/>
          </p:nvSpPr>
          <p:spPr>
            <a:xfrm>
              <a:off x="4242828" y="4051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78A6A8C8-3776-F641-A866-0C7548D5D3EC}"/>
                </a:ext>
              </a:extLst>
            </p:cNvPr>
            <p:cNvSpPr/>
            <p:nvPr/>
          </p:nvSpPr>
          <p:spPr>
            <a:xfrm>
              <a:off x="3613429" y="40513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B02E58C1-F587-9B46-A5D2-F1F008FBA0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2829" y="4052404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A66368E-D292-A448-970F-59A48E356314}"/>
                </a:ext>
              </a:extLst>
            </p:cNvPr>
            <p:cNvSpPr/>
            <p:nvPr/>
          </p:nvSpPr>
          <p:spPr>
            <a:xfrm>
              <a:off x="3932725" y="40513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07D8A44B-F927-7B41-9D12-91123F31EB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2485" y="4061386"/>
              <a:ext cx="319944" cy="32049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DC3E5DA2-C99F-074B-A928-DE5E767527C5}"/>
              </a:ext>
            </a:extLst>
          </p:cNvPr>
          <p:cNvGrpSpPr/>
          <p:nvPr/>
        </p:nvGrpSpPr>
        <p:grpSpPr>
          <a:xfrm>
            <a:off x="5964614" y="5419697"/>
            <a:ext cx="1269743" cy="322431"/>
            <a:chOff x="3292741" y="5342605"/>
            <a:chExt cx="1269743" cy="322431"/>
          </a:xfrm>
        </p:grpSpPr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DBB20B08-E4BE-8C46-97AC-6E64F7F45234}"/>
                </a:ext>
              </a:extLst>
            </p:cNvPr>
            <p:cNvSpPr/>
            <p:nvPr/>
          </p:nvSpPr>
          <p:spPr>
            <a:xfrm>
              <a:off x="3292789" y="534260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1EE9D5C0-2928-B843-B452-98E324C1D3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92741" y="5343655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814213FF-42A8-0C43-9B8C-0BD27F15E398}"/>
                </a:ext>
              </a:extLst>
            </p:cNvPr>
            <p:cNvSpPr/>
            <p:nvPr/>
          </p:nvSpPr>
          <p:spPr>
            <a:xfrm>
              <a:off x="4242444" y="534260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F2AC88C9-DBDF-F747-9E68-DC28B21462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1844" y="5351588"/>
              <a:ext cx="319608" cy="30895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775EDE0A-91FC-324B-B0E3-393C77B1A427}"/>
                </a:ext>
              </a:extLst>
            </p:cNvPr>
            <p:cNvSpPr/>
            <p:nvPr/>
          </p:nvSpPr>
          <p:spPr>
            <a:xfrm>
              <a:off x="3613045" y="5342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23ED8D46-C514-F143-91C8-5982F1988FAF}"/>
                </a:ext>
              </a:extLst>
            </p:cNvPr>
            <p:cNvSpPr/>
            <p:nvPr/>
          </p:nvSpPr>
          <p:spPr>
            <a:xfrm>
              <a:off x="3932341" y="5342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1D41F73F-E853-6143-A560-EFA6C660E2BB}"/>
              </a:ext>
            </a:extLst>
          </p:cNvPr>
          <p:cNvGrpSpPr/>
          <p:nvPr/>
        </p:nvGrpSpPr>
        <p:grpSpPr>
          <a:xfrm>
            <a:off x="8576513" y="1609793"/>
            <a:ext cx="1591439" cy="638150"/>
            <a:chOff x="7052512" y="1444693"/>
            <a:chExt cx="1591439" cy="638150"/>
          </a:xfrm>
        </p:grpSpPr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3DBD9504-2768-D04D-9A2B-104BD5FB2E5B}"/>
                </a:ext>
              </a:extLst>
            </p:cNvPr>
            <p:cNvGrpSpPr/>
            <p:nvPr/>
          </p:nvGrpSpPr>
          <p:grpSpPr>
            <a:xfrm>
              <a:off x="7374256" y="1444811"/>
              <a:ext cx="1269695" cy="320040"/>
              <a:chOff x="7402487" y="1444811"/>
              <a:chExt cx="1269695" cy="320040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2CEC2370-295B-164D-997A-30D0F842DEF4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292DDD76-7B30-404F-9BB9-5A2C3B5FE403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4DDCCC39-8C28-F84A-9938-AB5382CB83EA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A64486C-5B3B-074D-B7BD-EBDF76E4D90D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7A86B6B2-F464-C549-B5F0-6F0906EB81F2}"/>
                </a:ext>
              </a:extLst>
            </p:cNvPr>
            <p:cNvGrpSpPr/>
            <p:nvPr/>
          </p:nvGrpSpPr>
          <p:grpSpPr>
            <a:xfrm>
              <a:off x="7374256" y="1758552"/>
              <a:ext cx="1269695" cy="320040"/>
              <a:chOff x="7402487" y="1444811"/>
              <a:chExt cx="1269695" cy="320040"/>
            </a:xfrm>
          </p:grpSpPr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F745C412-8189-AF4E-86AD-5B74E85EF740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C2617934-7DE6-1347-9F3F-CB2DD08E2171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71227EA1-35EF-154A-8307-EB2E0F2E7C87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4F668C3E-A950-5546-B9B7-58FEC30FAEC1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EEB93FB8-0E5D-234A-BD83-EEA784B01359}"/>
                </a:ext>
              </a:extLst>
            </p:cNvPr>
            <p:cNvGrpSpPr/>
            <p:nvPr/>
          </p:nvGrpSpPr>
          <p:grpSpPr>
            <a:xfrm>
              <a:off x="7054552" y="1444693"/>
              <a:ext cx="320088" cy="322431"/>
              <a:chOff x="2795902" y="2672926"/>
              <a:chExt cx="320088" cy="322431"/>
            </a:xfrm>
          </p:grpSpPr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311FECE4-626E-D248-817E-9A519F9AEEE9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A6F0F377-54D2-B146-91C8-6878D81A57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A54AF045-9281-634F-9FAA-7B1869161E93}"/>
                </a:ext>
              </a:extLst>
            </p:cNvPr>
            <p:cNvGrpSpPr/>
            <p:nvPr/>
          </p:nvGrpSpPr>
          <p:grpSpPr>
            <a:xfrm>
              <a:off x="7052512" y="1757265"/>
              <a:ext cx="320640" cy="325578"/>
              <a:chOff x="2795398" y="2990868"/>
              <a:chExt cx="320640" cy="325578"/>
            </a:xfrm>
          </p:grpSpPr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816BC304-E030-1E45-8EF3-2842F9C9C741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277FDCAF-34AF-3847-832A-B35C64CDAB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242BDD9A-7EC4-0F40-8449-29DA3B265B34}"/>
              </a:ext>
            </a:extLst>
          </p:cNvPr>
          <p:cNvGrpSpPr/>
          <p:nvPr/>
        </p:nvGrpSpPr>
        <p:grpSpPr>
          <a:xfrm>
            <a:off x="8576513" y="2841982"/>
            <a:ext cx="1591439" cy="638150"/>
            <a:chOff x="7052512" y="2676882"/>
            <a:chExt cx="1591439" cy="638150"/>
          </a:xfrm>
        </p:grpSpPr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691F6395-1A1B-8A45-96F7-1B49EB6F35C2}"/>
                </a:ext>
              </a:extLst>
            </p:cNvPr>
            <p:cNvSpPr/>
            <p:nvPr/>
          </p:nvSpPr>
          <p:spPr>
            <a:xfrm>
              <a:off x="7374256" y="267700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33D88CD3-A864-5544-9365-31E01AC9BBF6}"/>
                </a:ext>
              </a:extLst>
            </p:cNvPr>
            <p:cNvSpPr/>
            <p:nvPr/>
          </p:nvSpPr>
          <p:spPr>
            <a:xfrm>
              <a:off x="8323911" y="267700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C7BF3F55-2C14-104C-A2D3-AE785ADD3AFD}"/>
                </a:ext>
              </a:extLst>
            </p:cNvPr>
            <p:cNvSpPr/>
            <p:nvPr/>
          </p:nvSpPr>
          <p:spPr>
            <a:xfrm>
              <a:off x="7694512" y="267700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9FC38C04-4E1A-C644-A2DE-77C6F39C6D9B}"/>
                </a:ext>
              </a:extLst>
            </p:cNvPr>
            <p:cNvSpPr/>
            <p:nvPr/>
          </p:nvSpPr>
          <p:spPr>
            <a:xfrm>
              <a:off x="8013808" y="267700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29ADF729-22F9-BA4F-AD5C-E9D4D99EEF91}"/>
                </a:ext>
              </a:extLst>
            </p:cNvPr>
            <p:cNvSpPr/>
            <p:nvPr/>
          </p:nvSpPr>
          <p:spPr>
            <a:xfrm>
              <a:off x="7374256" y="2990741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C79FE563-E6A9-034E-9B73-10C8FBFA9EA2}"/>
                </a:ext>
              </a:extLst>
            </p:cNvPr>
            <p:cNvSpPr/>
            <p:nvPr/>
          </p:nvSpPr>
          <p:spPr>
            <a:xfrm>
              <a:off x="8323911" y="2990741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F8B06A79-6772-3845-B199-C66599B19AEE}"/>
                </a:ext>
              </a:extLst>
            </p:cNvPr>
            <p:cNvSpPr/>
            <p:nvPr/>
          </p:nvSpPr>
          <p:spPr>
            <a:xfrm>
              <a:off x="7694512" y="299074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78F220E0-235C-664B-AD0B-DBBD224EF003}"/>
                </a:ext>
              </a:extLst>
            </p:cNvPr>
            <p:cNvSpPr/>
            <p:nvPr/>
          </p:nvSpPr>
          <p:spPr>
            <a:xfrm>
              <a:off x="8013808" y="299074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A1BC975C-B795-BD45-81D5-E98B335E833A}"/>
                </a:ext>
              </a:extLst>
            </p:cNvPr>
            <p:cNvSpPr/>
            <p:nvPr/>
          </p:nvSpPr>
          <p:spPr>
            <a:xfrm>
              <a:off x="7054600" y="267688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CB812057-DAD1-6940-814B-8A4FC2F7C4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54552" y="2677932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035B8476-B766-1C4A-82D8-2057F295EEB8}"/>
                </a:ext>
              </a:extLst>
            </p:cNvPr>
            <p:cNvSpPr/>
            <p:nvPr/>
          </p:nvSpPr>
          <p:spPr>
            <a:xfrm>
              <a:off x="7053112" y="29894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1A8A6CAF-0CF1-464A-9473-1F54D9A146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2512" y="2990504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F1842125-1A3D-654B-B4D0-46644ED38B82}"/>
              </a:ext>
            </a:extLst>
          </p:cNvPr>
          <p:cNvGrpSpPr/>
          <p:nvPr/>
        </p:nvGrpSpPr>
        <p:grpSpPr>
          <a:xfrm>
            <a:off x="8576513" y="4074171"/>
            <a:ext cx="1591439" cy="638150"/>
            <a:chOff x="7052512" y="3909071"/>
            <a:chExt cx="1591439" cy="638150"/>
          </a:xfrm>
        </p:grpSpPr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21B57789-B093-CB4D-BA36-8603A18BB391}"/>
                </a:ext>
              </a:extLst>
            </p:cNvPr>
            <p:cNvSpPr/>
            <p:nvPr/>
          </p:nvSpPr>
          <p:spPr>
            <a:xfrm>
              <a:off x="7374256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33FBCF15-7506-3C4A-8C90-A20C43074737}"/>
                </a:ext>
              </a:extLst>
            </p:cNvPr>
            <p:cNvSpPr/>
            <p:nvPr/>
          </p:nvSpPr>
          <p:spPr>
            <a:xfrm>
              <a:off x="8323911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8D3485E3-0D45-6B43-9CEA-355F1C9602FD}"/>
                </a:ext>
              </a:extLst>
            </p:cNvPr>
            <p:cNvSpPr/>
            <p:nvPr/>
          </p:nvSpPr>
          <p:spPr>
            <a:xfrm>
              <a:off x="7694512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2A355DE4-8AF0-D746-9590-B943FFC5C139}"/>
                </a:ext>
              </a:extLst>
            </p:cNvPr>
            <p:cNvSpPr/>
            <p:nvPr/>
          </p:nvSpPr>
          <p:spPr>
            <a:xfrm>
              <a:off x="8013808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9ABDC261-5CF0-2547-BC24-A12BF9630C17}"/>
                </a:ext>
              </a:extLst>
            </p:cNvPr>
            <p:cNvSpPr/>
            <p:nvPr/>
          </p:nvSpPr>
          <p:spPr>
            <a:xfrm>
              <a:off x="7374256" y="422293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CEB25E79-2CAE-4046-8642-36DB50942C59}"/>
                </a:ext>
              </a:extLst>
            </p:cNvPr>
            <p:cNvSpPr/>
            <p:nvPr/>
          </p:nvSpPr>
          <p:spPr>
            <a:xfrm>
              <a:off x="8323911" y="422293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AD713462-E6D4-9642-BF61-0787A4BA9A6F}"/>
                </a:ext>
              </a:extLst>
            </p:cNvPr>
            <p:cNvSpPr/>
            <p:nvPr/>
          </p:nvSpPr>
          <p:spPr>
            <a:xfrm>
              <a:off x="7694512" y="422293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478E5399-D559-C640-BC96-814DC6D0EC7E}"/>
                </a:ext>
              </a:extLst>
            </p:cNvPr>
            <p:cNvSpPr/>
            <p:nvPr/>
          </p:nvSpPr>
          <p:spPr>
            <a:xfrm>
              <a:off x="8013808" y="422293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7277606A-7417-E94C-97FB-4E3AE4B7F407}"/>
                </a:ext>
              </a:extLst>
            </p:cNvPr>
            <p:cNvSpPr/>
            <p:nvPr/>
          </p:nvSpPr>
          <p:spPr>
            <a:xfrm>
              <a:off x="7054600" y="3909071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164543D6-AA1D-4146-91F9-5A057E3913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54552" y="3910121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22A2174E-CF08-0F49-A9F1-52B567AA0DE1}"/>
                </a:ext>
              </a:extLst>
            </p:cNvPr>
            <p:cNvSpPr/>
            <p:nvPr/>
          </p:nvSpPr>
          <p:spPr>
            <a:xfrm>
              <a:off x="7053112" y="422164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401B1C9C-7D7A-4A41-AC5E-AAD2F46AA4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2512" y="4222693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E2F81ECD-37BD-E24F-A156-342DDE02A8BC}"/>
              </a:ext>
            </a:extLst>
          </p:cNvPr>
          <p:cNvGrpSpPr/>
          <p:nvPr/>
        </p:nvGrpSpPr>
        <p:grpSpPr>
          <a:xfrm>
            <a:off x="8576513" y="5306361"/>
            <a:ext cx="1591439" cy="638150"/>
            <a:chOff x="7080743" y="1444693"/>
            <a:chExt cx="1591439" cy="638150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9C659E44-CCD7-764E-B66C-E80C0E314F0E}"/>
                </a:ext>
              </a:extLst>
            </p:cNvPr>
            <p:cNvGrpSpPr/>
            <p:nvPr/>
          </p:nvGrpSpPr>
          <p:grpSpPr>
            <a:xfrm>
              <a:off x="7402487" y="1444811"/>
              <a:ext cx="1269695" cy="320040"/>
              <a:chOff x="7402487" y="1444811"/>
              <a:chExt cx="1269695" cy="320040"/>
            </a:xfrm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EA692E6E-64EF-E749-A65B-4893F8C16EF1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C223C556-1693-A443-86BC-075C4D897F06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0D4FC834-A5F8-C242-BFDD-A4B59919D85F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6D1E63-D095-B745-B442-641D30F764ED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DD29B6A8-18F0-0D41-92D3-5AAE53108C77}"/>
                </a:ext>
              </a:extLst>
            </p:cNvPr>
            <p:cNvGrpSpPr/>
            <p:nvPr/>
          </p:nvGrpSpPr>
          <p:grpSpPr>
            <a:xfrm>
              <a:off x="7402487" y="1758552"/>
              <a:ext cx="1269695" cy="320040"/>
              <a:chOff x="7402487" y="1444811"/>
              <a:chExt cx="1269695" cy="320040"/>
            </a:xfrm>
          </p:grpSpPr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AC8E1CC7-07EF-CB4D-9E9E-38CEBBC8CB15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AA74591A-E611-C54F-9880-7A9E1FEF2839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C2EA083A-B100-F045-909A-9832A1E4BDF3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E027F355-627F-D74B-ABC8-AB7C63221CA3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0151FFB2-1480-F946-BED1-7F9C1BE64A5B}"/>
                </a:ext>
              </a:extLst>
            </p:cNvPr>
            <p:cNvGrpSpPr/>
            <p:nvPr/>
          </p:nvGrpSpPr>
          <p:grpSpPr>
            <a:xfrm>
              <a:off x="7082783" y="1444693"/>
              <a:ext cx="320088" cy="322431"/>
              <a:chOff x="2795902" y="2672926"/>
              <a:chExt cx="320088" cy="322431"/>
            </a:xfrm>
          </p:grpSpPr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FC95EFEA-2780-4C45-B5C4-0801641DC449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8FE5688F-ACA3-AB4E-BCCD-00941ED96D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987731F6-60EB-F14E-ABFE-A3087C42F5C6}"/>
                </a:ext>
              </a:extLst>
            </p:cNvPr>
            <p:cNvGrpSpPr/>
            <p:nvPr/>
          </p:nvGrpSpPr>
          <p:grpSpPr>
            <a:xfrm>
              <a:off x="7080743" y="1757265"/>
              <a:ext cx="320640" cy="325578"/>
              <a:chOff x="2795398" y="2990868"/>
              <a:chExt cx="320640" cy="325578"/>
            </a:xfrm>
          </p:grpSpPr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0A444A75-E0A2-7840-AB40-CF5E67F34C70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5A260871-EF9F-5A44-B541-DD226EE6E5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8" name="Right Arrow 317">
            <a:extLst>
              <a:ext uri="{FF2B5EF4-FFF2-40B4-BE49-F238E27FC236}">
                <a16:creationId xmlns:a16="http://schemas.microsoft.com/office/drawing/2014/main" id="{0C6CFA9A-90A5-A444-ADCB-09B43156A5B1}"/>
              </a:ext>
            </a:extLst>
          </p:cNvPr>
          <p:cNvSpPr/>
          <p:nvPr/>
        </p:nvSpPr>
        <p:spPr>
          <a:xfrm>
            <a:off x="2974324" y="1831416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ight Arrow 318">
            <a:extLst>
              <a:ext uri="{FF2B5EF4-FFF2-40B4-BE49-F238E27FC236}">
                <a16:creationId xmlns:a16="http://schemas.microsoft.com/office/drawing/2014/main" id="{594EA246-F336-404C-80AB-4768D6548C1A}"/>
              </a:ext>
            </a:extLst>
          </p:cNvPr>
          <p:cNvSpPr/>
          <p:nvPr/>
        </p:nvSpPr>
        <p:spPr>
          <a:xfrm>
            <a:off x="2974324" y="3039081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ight Arrow 319">
            <a:extLst>
              <a:ext uri="{FF2B5EF4-FFF2-40B4-BE49-F238E27FC236}">
                <a16:creationId xmlns:a16="http://schemas.microsoft.com/office/drawing/2014/main" id="{5F9F9706-E2D9-D84F-BF27-69DC688848C7}"/>
              </a:ext>
            </a:extLst>
          </p:cNvPr>
          <p:cNvSpPr/>
          <p:nvPr/>
        </p:nvSpPr>
        <p:spPr>
          <a:xfrm>
            <a:off x="2974324" y="4223939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Right Arrow 320">
            <a:extLst>
              <a:ext uri="{FF2B5EF4-FFF2-40B4-BE49-F238E27FC236}">
                <a16:creationId xmlns:a16="http://schemas.microsoft.com/office/drawing/2014/main" id="{6EB2A0F3-C0F8-5D46-A6E1-318B6B458F7D}"/>
              </a:ext>
            </a:extLst>
          </p:cNvPr>
          <p:cNvSpPr/>
          <p:nvPr/>
        </p:nvSpPr>
        <p:spPr>
          <a:xfrm>
            <a:off x="2974324" y="5505508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ight Arrow 321">
            <a:extLst>
              <a:ext uri="{FF2B5EF4-FFF2-40B4-BE49-F238E27FC236}">
                <a16:creationId xmlns:a16="http://schemas.microsoft.com/office/drawing/2014/main" id="{C35766E6-BC83-9446-AFF1-6D7C170806A9}"/>
              </a:ext>
            </a:extLst>
          </p:cNvPr>
          <p:cNvSpPr/>
          <p:nvPr/>
        </p:nvSpPr>
        <p:spPr>
          <a:xfrm>
            <a:off x="4967900" y="1842456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Right Arrow 322">
            <a:extLst>
              <a:ext uri="{FF2B5EF4-FFF2-40B4-BE49-F238E27FC236}">
                <a16:creationId xmlns:a16="http://schemas.microsoft.com/office/drawing/2014/main" id="{D147278E-0BDC-C94D-B7D4-0BC5CF6068BD}"/>
              </a:ext>
            </a:extLst>
          </p:cNvPr>
          <p:cNvSpPr/>
          <p:nvPr/>
        </p:nvSpPr>
        <p:spPr>
          <a:xfrm>
            <a:off x="4967900" y="3050121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ight Arrow 323">
            <a:extLst>
              <a:ext uri="{FF2B5EF4-FFF2-40B4-BE49-F238E27FC236}">
                <a16:creationId xmlns:a16="http://schemas.microsoft.com/office/drawing/2014/main" id="{96CD53EA-651F-B844-9759-44EA2AA7ED4B}"/>
              </a:ext>
            </a:extLst>
          </p:cNvPr>
          <p:cNvSpPr/>
          <p:nvPr/>
        </p:nvSpPr>
        <p:spPr>
          <a:xfrm>
            <a:off x="4967900" y="4234979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ight Arrow 324">
            <a:extLst>
              <a:ext uri="{FF2B5EF4-FFF2-40B4-BE49-F238E27FC236}">
                <a16:creationId xmlns:a16="http://schemas.microsoft.com/office/drawing/2014/main" id="{5FF7E0F9-D0F7-414E-B6E1-081237C7E0D3}"/>
              </a:ext>
            </a:extLst>
          </p:cNvPr>
          <p:cNvSpPr/>
          <p:nvPr/>
        </p:nvSpPr>
        <p:spPr>
          <a:xfrm>
            <a:off x="4967900" y="5516548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ight Arrow 325">
            <a:extLst>
              <a:ext uri="{FF2B5EF4-FFF2-40B4-BE49-F238E27FC236}">
                <a16:creationId xmlns:a16="http://schemas.microsoft.com/office/drawing/2014/main" id="{C9AC329D-3A21-3840-B290-2B96303719DB}"/>
              </a:ext>
            </a:extLst>
          </p:cNvPr>
          <p:cNvSpPr/>
          <p:nvPr/>
        </p:nvSpPr>
        <p:spPr>
          <a:xfrm>
            <a:off x="7584304" y="1849924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Right Arrow 326">
            <a:extLst>
              <a:ext uri="{FF2B5EF4-FFF2-40B4-BE49-F238E27FC236}">
                <a16:creationId xmlns:a16="http://schemas.microsoft.com/office/drawing/2014/main" id="{74086202-C4C5-5540-823A-EB016CB06126}"/>
              </a:ext>
            </a:extLst>
          </p:cNvPr>
          <p:cNvSpPr/>
          <p:nvPr/>
        </p:nvSpPr>
        <p:spPr>
          <a:xfrm>
            <a:off x="7584304" y="3057589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ight Arrow 327">
            <a:extLst>
              <a:ext uri="{FF2B5EF4-FFF2-40B4-BE49-F238E27FC236}">
                <a16:creationId xmlns:a16="http://schemas.microsoft.com/office/drawing/2014/main" id="{35C3810F-3F0D-D041-A472-FD74CB598E2F}"/>
              </a:ext>
            </a:extLst>
          </p:cNvPr>
          <p:cNvSpPr/>
          <p:nvPr/>
        </p:nvSpPr>
        <p:spPr>
          <a:xfrm>
            <a:off x="7584304" y="4242447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Right Arrow 328">
            <a:extLst>
              <a:ext uri="{FF2B5EF4-FFF2-40B4-BE49-F238E27FC236}">
                <a16:creationId xmlns:a16="http://schemas.microsoft.com/office/drawing/2014/main" id="{B2806235-AE76-FA4C-85BE-E74350D77D57}"/>
              </a:ext>
            </a:extLst>
          </p:cNvPr>
          <p:cNvSpPr/>
          <p:nvPr/>
        </p:nvSpPr>
        <p:spPr>
          <a:xfrm>
            <a:off x="7584304" y="5524016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5393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22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BB4F07-BE7C-F846-8EF7-E80C810B48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621" y="1302641"/>
            <a:ext cx="8924544" cy="503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1ABB76-A8C0-674D-BF72-F87DC6289F2F}"/>
              </a:ext>
            </a:extLst>
          </p:cNvPr>
          <p:cNvSpPr/>
          <p:nvPr/>
        </p:nvSpPr>
        <p:spPr>
          <a:xfrm>
            <a:off x="2299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8851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A6E16-EC45-9C40-ABE8-F89038981A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02613"/>
            <a:ext cx="9144000" cy="50940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FEE9DDE-BFCE-BA49-9D55-23645A905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22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EB5CCA-C104-1D4E-B9F6-8C4757720770}"/>
              </a:ext>
            </a:extLst>
          </p:cNvPr>
          <p:cNvSpPr/>
          <p:nvPr/>
        </p:nvSpPr>
        <p:spPr>
          <a:xfrm>
            <a:off x="2299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54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1692188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CNN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1608B-635A-E947-9AD6-69A6946D90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737" y="2351527"/>
            <a:ext cx="8686800" cy="22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7352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79" y="21976"/>
            <a:ext cx="8855242" cy="9245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8A5BA-5E88-1043-9735-C03D1C9194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302" y="1678280"/>
            <a:ext cx="7659396" cy="46583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1F4A0A-FD07-9A46-8FED-C9866D65A31E}"/>
              </a:ext>
            </a:extLst>
          </p:cNvPr>
          <p:cNvSpPr/>
          <p:nvPr/>
        </p:nvSpPr>
        <p:spPr>
          <a:xfrm>
            <a:off x="2616200" y="893865"/>
            <a:ext cx="7508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is a </a:t>
            </a:r>
            <a:r>
              <a:rPr lang="en-US" b="1" dirty="0">
                <a:solidFill>
                  <a:schemeClr val="accent1"/>
                </a:solidFill>
              </a:rPr>
              <a:t>mathematical operation </a:t>
            </a:r>
            <a:r>
              <a:rPr lang="en-US" dirty="0">
                <a:solidFill>
                  <a:schemeClr val="accent1"/>
                </a:solidFill>
              </a:rPr>
              <a:t>to </a:t>
            </a:r>
            <a:r>
              <a:rPr lang="en-US" b="1" dirty="0">
                <a:solidFill>
                  <a:schemeClr val="accent1"/>
                </a:solidFill>
              </a:rPr>
              <a:t>merge two sets </a:t>
            </a:r>
            <a:r>
              <a:rPr lang="en-US" dirty="0">
                <a:solidFill>
                  <a:schemeClr val="accent1"/>
                </a:solidFill>
              </a:rPr>
              <a:t>of information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C96A99-5066-6E4D-A5FC-C2A18F9D28AB}"/>
              </a:ext>
            </a:extLst>
          </p:cNvPr>
          <p:cNvSpPr/>
          <p:nvPr/>
        </p:nvSpPr>
        <p:spPr>
          <a:xfrm>
            <a:off x="7592207" y="1185640"/>
            <a:ext cx="2171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3x3 convolution</a:t>
            </a:r>
          </a:p>
        </p:txBody>
      </p:sp>
    </p:spTree>
    <p:extLst>
      <p:ext uri="{BB962C8B-B14F-4D97-AF65-F5344CB8AC3E}">
        <p14:creationId xmlns:p14="http://schemas.microsoft.com/office/powerpoint/2010/main" val="332970911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E3C9D-1E49-4D47-BE6A-3A56471A0A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991" y="2024024"/>
            <a:ext cx="7280123" cy="44338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40181D-F9E5-4D45-8FFD-B24FD52931FD}"/>
              </a:ext>
            </a:extLst>
          </p:cNvPr>
          <p:cNvSpPr/>
          <p:nvPr/>
        </p:nvSpPr>
        <p:spPr>
          <a:xfrm>
            <a:off x="2616201" y="1446227"/>
            <a:ext cx="2564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receptive field: 3x3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9CE283B-CE73-E04D-AA8A-9F9DA540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79" y="21975"/>
            <a:ext cx="8855242" cy="14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Input x Filter --&gt; Feature Map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4087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26480-DB96-4447-B452-A6FF7CB5F7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2210" y="1942526"/>
            <a:ext cx="7347580" cy="45038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9082B7-BCD6-F548-8055-E9FBC2AB0729}"/>
              </a:ext>
            </a:extLst>
          </p:cNvPr>
          <p:cNvSpPr/>
          <p:nvPr/>
        </p:nvSpPr>
        <p:spPr>
          <a:xfrm>
            <a:off x="3065377" y="1478311"/>
            <a:ext cx="2564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receptive field: 3x3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6F6101-B9B9-794A-9477-34C108EC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79" y="21975"/>
            <a:ext cx="8855242" cy="14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Input x Filter --&gt; Feature Map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1200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40816-E035-4749-90AF-39032882A9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274" y="1289765"/>
            <a:ext cx="8409703" cy="48963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AEC0EDF-F723-5C42-802C-91981C0F14E1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D3BFB8-1C57-A240-9BCA-CF4C7FC48766}"/>
              </a:ext>
            </a:extLst>
          </p:cNvPr>
          <p:cNvSpPr/>
          <p:nvPr/>
        </p:nvSpPr>
        <p:spPr>
          <a:xfrm>
            <a:off x="2292576" y="5786138"/>
            <a:ext cx="8050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Example convolution operation shown in 2D using a 3x3 filter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91DC1-FE47-9449-B348-AADCDADD9B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411" y="801935"/>
            <a:ext cx="1604210" cy="9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9629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DBB10-B91E-A24A-A0C5-D922AA6801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917" y="1479557"/>
            <a:ext cx="7746165" cy="446736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F0982CB-8AC9-3742-A3D7-8EB799511C75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</a:p>
          <a:p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54DA61-FA0B-F844-A33B-CBCCB1B7C054}"/>
              </a:ext>
            </a:extLst>
          </p:cNvPr>
          <p:cNvSpPr/>
          <p:nvPr/>
        </p:nvSpPr>
        <p:spPr>
          <a:xfrm>
            <a:off x="4226961" y="912673"/>
            <a:ext cx="1869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different filters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76C489-F45C-6E45-A49D-51D4C0D9AE95}"/>
              </a:ext>
            </a:extLst>
          </p:cNvPr>
          <p:cNvSpPr/>
          <p:nvPr/>
        </p:nvSpPr>
        <p:spPr>
          <a:xfrm>
            <a:off x="6095999" y="897747"/>
            <a:ext cx="3241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feature maps of size 32x32x1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AF7E92-4059-3349-846E-23191A76738A}"/>
              </a:ext>
            </a:extLst>
          </p:cNvPr>
          <p:cNvSpPr/>
          <p:nvPr/>
        </p:nvSpPr>
        <p:spPr>
          <a:xfrm>
            <a:off x="5428338" y="5836233"/>
            <a:ext cx="4780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final output of the convolution layer: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volume of size 32x32x10</a:t>
            </a:r>
          </a:p>
        </p:txBody>
      </p:sp>
    </p:spTree>
    <p:extLst>
      <p:ext uri="{BB962C8B-B14F-4D97-AF65-F5344CB8AC3E}">
        <p14:creationId xmlns:p14="http://schemas.microsoft.com/office/powerpoint/2010/main" val="84031530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B4432-BEE7-E84C-8D10-33AB24B9C4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134" y="1707912"/>
            <a:ext cx="7607732" cy="44597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9919230-88C3-944E-914C-5BEB819B518E}"/>
              </a:ext>
            </a:extLst>
          </p:cNvPr>
          <p:cNvSpPr txBox="1">
            <a:spLocks/>
          </p:cNvSpPr>
          <p:nvPr/>
        </p:nvSpPr>
        <p:spPr>
          <a:xfrm>
            <a:off x="1668379" y="21975"/>
            <a:ext cx="8855242" cy="1395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</a:p>
          <a:p>
            <a:r>
              <a:rPr lang="en-US" b="0" dirty="0">
                <a:solidFill>
                  <a:schemeClr val="accent1"/>
                </a:solidFill>
              </a:rPr>
              <a:t>Sliding operation at 4 locations</a:t>
            </a:r>
          </a:p>
        </p:txBody>
      </p:sp>
    </p:spTree>
    <p:extLst>
      <p:ext uri="{BB962C8B-B14F-4D97-AF65-F5344CB8AC3E}">
        <p14:creationId xmlns:p14="http://schemas.microsoft.com/office/powerpoint/2010/main" val="108232061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D1EAB-393D-944F-A8CF-6C53046F88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30" y="1629944"/>
            <a:ext cx="8398522" cy="44981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3F3304-3385-7547-8BB3-ED0D3EC7ED63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830149-9DB5-314F-9242-6DC314F8B4F1}"/>
              </a:ext>
            </a:extLst>
          </p:cNvPr>
          <p:cNvSpPr/>
          <p:nvPr/>
        </p:nvSpPr>
        <p:spPr>
          <a:xfrm>
            <a:off x="6428474" y="1168279"/>
            <a:ext cx="2384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two feature maps</a:t>
            </a:r>
          </a:p>
        </p:txBody>
      </p:sp>
    </p:spTree>
    <p:extLst>
      <p:ext uri="{BB962C8B-B14F-4D97-AF65-F5344CB8AC3E}">
        <p14:creationId xmlns:p14="http://schemas.microsoft.com/office/powerpoint/2010/main" val="103857934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37832-44CD-3E41-AC09-280A898D54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9917" y="2367152"/>
            <a:ext cx="6994984" cy="40907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FA7B156-62EF-5C45-A092-1C22624268EB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5E8439-E098-0643-9AA8-EC2D09AE2B8A}"/>
              </a:ext>
            </a:extLst>
          </p:cNvPr>
          <p:cNvSpPr/>
          <p:nvPr/>
        </p:nvSpPr>
        <p:spPr>
          <a:xfrm>
            <a:off x="1847528" y="987536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specifies how much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we move the convolution filter at each step</a:t>
            </a:r>
          </a:p>
        </p:txBody>
      </p:sp>
    </p:spTree>
    <p:extLst>
      <p:ext uri="{BB962C8B-B14F-4D97-AF65-F5344CB8AC3E}">
        <p14:creationId xmlns:p14="http://schemas.microsoft.com/office/powerpoint/2010/main" val="374857380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D55A5C-D13F-AF41-ACF7-0160456AE7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093" y="2138610"/>
            <a:ext cx="6667370" cy="42782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810563-C2FE-354A-855B-FFF4E52B8566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6E8F4-A530-1140-8073-94FD990FDB9F}"/>
              </a:ext>
            </a:extLst>
          </p:cNvPr>
          <p:cNvSpPr/>
          <p:nvPr/>
        </p:nvSpPr>
        <p:spPr>
          <a:xfrm>
            <a:off x="1991545" y="987536"/>
            <a:ext cx="80638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specifies how much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we move the convolution filter at each step</a:t>
            </a:r>
          </a:p>
        </p:txBody>
      </p:sp>
    </p:spTree>
    <p:extLst>
      <p:ext uri="{BB962C8B-B14F-4D97-AF65-F5344CB8AC3E}">
        <p14:creationId xmlns:p14="http://schemas.microsoft.com/office/powerpoint/2010/main" val="570962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3733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A5E4B-0A06-5F43-AD47-EF50C8D89B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550" y="1529932"/>
            <a:ext cx="7865459" cy="49029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9B6C959-7F8C-CC4D-B231-B8A3AA830DDB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C07F97-9AA0-014A-99FA-0938138F3806}"/>
              </a:ext>
            </a:extLst>
          </p:cNvPr>
          <p:cNvSpPr/>
          <p:nvPr/>
        </p:nvSpPr>
        <p:spPr>
          <a:xfrm>
            <a:off x="2395301" y="955453"/>
            <a:ext cx="7563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altLang="zh-TW" sz="3200" dirty="0">
                <a:solidFill>
                  <a:schemeClr val="accent1"/>
                </a:solidFill>
              </a:rPr>
              <a:t>1</a:t>
            </a:r>
            <a:r>
              <a:rPr lang="zh-TW" alt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chemeClr val="accent1"/>
                </a:solidFill>
              </a:rPr>
              <a:t>with </a:t>
            </a:r>
            <a:r>
              <a:rPr lang="en-US" sz="3200" b="1" dirty="0">
                <a:solidFill>
                  <a:schemeClr val="accent1"/>
                </a:solidFill>
              </a:rPr>
              <a:t>Padding</a:t>
            </a:r>
          </a:p>
        </p:txBody>
      </p:sp>
    </p:spTree>
    <p:extLst>
      <p:ext uri="{BB962C8B-B14F-4D97-AF65-F5344CB8AC3E}">
        <p14:creationId xmlns:p14="http://schemas.microsoft.com/office/powerpoint/2010/main" val="233377338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85E55-1FBC-C741-85B2-5C673E89D6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081" y="2519276"/>
            <a:ext cx="8256704" cy="30152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7D274F6-7577-BC41-BF91-C539C07D0418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Pooling </a:t>
            </a:r>
            <a:r>
              <a:rPr lang="en-US" dirty="0">
                <a:solidFill>
                  <a:schemeClr val="accent1"/>
                </a:solidFill>
              </a:rPr>
              <a:t>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4D959D-385B-2246-8FE1-D8999AA80510}"/>
              </a:ext>
            </a:extLst>
          </p:cNvPr>
          <p:cNvSpPr/>
          <p:nvPr/>
        </p:nvSpPr>
        <p:spPr>
          <a:xfrm>
            <a:off x="5090374" y="1524665"/>
            <a:ext cx="3235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Max Pooling</a:t>
            </a:r>
          </a:p>
        </p:txBody>
      </p:sp>
    </p:spTree>
    <p:extLst>
      <p:ext uri="{BB962C8B-B14F-4D97-AF65-F5344CB8AC3E}">
        <p14:creationId xmlns:p14="http://schemas.microsoft.com/office/powerpoint/2010/main" val="119759735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D784E-D2FE-C24B-9ABF-E00A328791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201" y="1347776"/>
            <a:ext cx="6780629" cy="504677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A7C2068-385E-BD4F-BA20-50A5C91EEBF9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Pooling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4628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178B2E-075F-9F4F-ABED-4D7C632C72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116" y="2280052"/>
            <a:ext cx="8550442" cy="35381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0426548-375B-9340-B9DF-4DF3647D1AE5}"/>
              </a:ext>
            </a:extLst>
          </p:cNvPr>
          <p:cNvSpPr txBox="1">
            <a:spLocks/>
          </p:cNvSpPr>
          <p:nvPr/>
        </p:nvSpPr>
        <p:spPr>
          <a:xfrm>
            <a:off x="1668379" y="21975"/>
            <a:ext cx="8855242" cy="169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Architecture</a:t>
            </a:r>
          </a:p>
          <a:p>
            <a:r>
              <a:rPr lang="en-US" dirty="0">
                <a:solidFill>
                  <a:schemeClr val="accent1"/>
                </a:solidFill>
              </a:rPr>
              <a:t>4 convolution + pooling layers,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followed by 2 fully 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336861037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616A4-A956-124C-B4A2-A9F2B81F0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FA61C-D625-1648-A5DD-DD751493C7BE}"/>
              </a:ext>
            </a:extLst>
          </p:cNvPr>
          <p:cNvSpPr/>
          <p:nvPr/>
        </p:nvSpPr>
        <p:spPr>
          <a:xfrm>
            <a:off x="1684421" y="2479358"/>
            <a:ext cx="8855242" cy="332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model = Sequential()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(Conv2D(32,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name='conv_1', </a:t>
            </a:r>
          </a:p>
          <a:p>
            <a:r>
              <a:rPr lang="en-US" sz="1400" dirty="0">
                <a:latin typeface="Courier" pitchFamily="2" charset="0"/>
              </a:rPr>
              <a:t>                 </a:t>
            </a:r>
            <a:r>
              <a:rPr lang="en-US" sz="1400" dirty="0" err="1">
                <a:latin typeface="Courier" pitchFamily="2" charset="0"/>
              </a:rPr>
              <a:t>input_shape</a:t>
            </a:r>
            <a:r>
              <a:rPr lang="en-US" sz="1400" dirty="0">
                <a:latin typeface="Courier" pitchFamily="2" charset="0"/>
              </a:rPr>
              <a:t>=(150, 150, 3)))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name='maxpool_1'))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(Conv2D(64,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(Conv2D(128,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name='conv_3'))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name='maxpool_3'))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(Conv2D(128,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name='conv_4'))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name='maxpool_4'))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(Flatten())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(Dropout(0.5))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(Dense(512,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name='dense_1'))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(Dense(128,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name='dense_2'))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(Dense(1, activation='sigmoid', name='output'))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5D99BB-FD10-7F4D-B20D-6081E1E77DE4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4D0DD8-AA98-F64F-9EF6-FF553BCEDAF5}"/>
              </a:ext>
            </a:extLst>
          </p:cNvPr>
          <p:cNvSpPr/>
          <p:nvPr/>
        </p:nvSpPr>
        <p:spPr>
          <a:xfrm>
            <a:off x="2049379" y="1798506"/>
            <a:ext cx="8093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https://gist.github.com/ardendertat/0fc5515057c47e7386fe04e9334504e3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594706-2F14-E347-AF8E-A0F0F9AF3E05}"/>
              </a:ext>
            </a:extLst>
          </p:cNvPr>
          <p:cNvSpPr txBox="1">
            <a:spLocks/>
          </p:cNvSpPr>
          <p:nvPr/>
        </p:nvSpPr>
        <p:spPr>
          <a:xfrm>
            <a:off x="1668379" y="21975"/>
            <a:ext cx="8855242" cy="169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Architecture</a:t>
            </a:r>
          </a:p>
          <a:p>
            <a:r>
              <a:rPr lang="en-US" dirty="0">
                <a:solidFill>
                  <a:schemeClr val="accent1"/>
                </a:solidFill>
              </a:rPr>
              <a:t>4 convolution + pooling layers,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followed by 2 fully 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335730553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2937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Dropout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CD376-14DA-0E4A-A66A-FFA010197F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750" y="2026650"/>
            <a:ext cx="83185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9109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Model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1DCD6-BA81-3041-951C-A94B239507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084" y="899868"/>
            <a:ext cx="3745832" cy="550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146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Visual Recognition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6000" dirty="0">
                <a:solidFill>
                  <a:schemeClr val="accent1"/>
                </a:solidFill>
              </a:rPr>
              <a:t>Image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737306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BC75D5C-6F46-1F41-B7B1-17C13D51AD2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04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863601"/>
            <a:ext cx="91440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156244240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34087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Convolutional Neural Networks </a:t>
            </a:r>
            <a:r>
              <a:rPr lang="en-US" altLang="en-US" sz="7200">
                <a:solidFill>
                  <a:schemeClr val="accent1"/>
                </a:solidFill>
                <a:latin typeface="Calibri" charset="0"/>
                <a:ea typeface="標楷體" charset="-120"/>
              </a:rPr>
              <a:t>(CNNs / ConvNets)</a:t>
            </a:r>
          </a:p>
        </p:txBody>
      </p:sp>
      <p:sp>
        <p:nvSpPr>
          <p:cNvPr id="624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7D85584-062B-4949-B372-80776079170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2711450" y="6488114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2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663800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Agents</a:t>
            </a:r>
            <a:r>
              <a:rPr lang="en-US" dirty="0">
                <a:solidFill>
                  <a:schemeClr val="accent1"/>
                </a:solidFill>
              </a:rPr>
              <a:t> interact with </a:t>
            </a:r>
            <a:r>
              <a:rPr lang="en-US" dirty="0">
                <a:solidFill>
                  <a:srgbClr val="C00000"/>
                </a:solidFill>
              </a:rPr>
              <a:t>environments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r>
              <a:rPr lang="en-US" dirty="0">
                <a:solidFill>
                  <a:srgbClr val="C00000"/>
                </a:solidFill>
              </a:rPr>
              <a:t>sensors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rgbClr val="C00000"/>
                </a:solidFill>
              </a:rPr>
              <a:t>actuators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C127B-33F9-4F41-8F1F-AF413AF8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4" y="1665066"/>
            <a:ext cx="7377453" cy="47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2797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A regular 3-layer Neural Network</a:t>
            </a:r>
          </a:p>
        </p:txBody>
      </p:sp>
      <p:sp>
        <p:nvSpPr>
          <p:cNvPr id="634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1AB996-C069-8F46-896D-91231571D94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34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679576"/>
            <a:ext cx="91440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2711450" y="6488114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4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32284303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858962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 ConvNet arranges its neurons in three dimensions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(width, height, depth)</a:t>
            </a:r>
          </a:p>
        </p:txBody>
      </p:sp>
      <p:sp>
        <p:nvSpPr>
          <p:cNvPr id="655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4F6AA10-2DE6-1246-B1CA-1292EF3D2C1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55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1963" y="2433639"/>
            <a:ext cx="8685212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2711450" y="6488114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12614660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1992313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activations of an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example ConvNet architecture.</a:t>
            </a:r>
          </a:p>
        </p:txBody>
      </p:sp>
      <p:sp>
        <p:nvSpPr>
          <p:cNvPr id="665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24D468F-47B4-CD4F-9971-B954AA789B1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6563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773239"/>
            <a:ext cx="914400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2711450" y="6488114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32768488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2025650" y="0"/>
            <a:ext cx="8229600" cy="1143000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endParaRPr lang="en-US" altLang="en-US" dirty="0">
              <a:latin typeface="Calibri" charset="0"/>
              <a:ea typeface="標楷體" charset="-120"/>
            </a:endParaRPr>
          </a:p>
        </p:txBody>
      </p:sp>
      <p:sp>
        <p:nvSpPr>
          <p:cNvPr id="675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8EAEBD-8DC3-D14F-9FA1-465FC54EB2A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75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75" y="1844675"/>
            <a:ext cx="58928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5"/>
          <p:cNvSpPr>
            <a:spLocks noChangeArrowheads="1"/>
          </p:cNvSpPr>
          <p:nvPr/>
        </p:nvSpPr>
        <p:spPr bwMode="auto">
          <a:xfrm>
            <a:off x="2711450" y="6488114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55B1FB-B173-A54C-8DA0-CD93F04E1636}"/>
              </a:ext>
            </a:extLst>
          </p:cNvPr>
          <p:cNvSpPr/>
          <p:nvPr/>
        </p:nvSpPr>
        <p:spPr>
          <a:xfrm>
            <a:off x="2218156" y="1475343"/>
            <a:ext cx="2826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Roboto"/>
              </a:rPr>
              <a:t>32x32x3 CIFAR-10 image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96B07E-B5B2-6F43-BA88-FDB27EC7906F}"/>
              </a:ext>
            </a:extLst>
          </p:cNvPr>
          <p:cNvSpPr/>
          <p:nvPr/>
        </p:nvSpPr>
        <p:spPr>
          <a:xfrm>
            <a:off x="5946775" y="1415406"/>
            <a:ext cx="3422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/>
              </a:rPr>
              <a:t>first Convolutional layer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5541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686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030878D-8530-3447-95BC-7CE0967B731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86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288" y="1341438"/>
            <a:ext cx="83693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5"/>
          <p:cNvSpPr>
            <a:spLocks noChangeArrowheads="1"/>
          </p:cNvSpPr>
          <p:nvPr/>
        </p:nvSpPr>
        <p:spPr bwMode="auto">
          <a:xfrm>
            <a:off x="2711450" y="6488114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6401497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254"/>
            <a:ext cx="8229600" cy="8191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3103" y="6488668"/>
            <a:ext cx="695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http://cs231n.github.io/convolutional-networks/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954C8A-D660-224F-9CF1-A77E241E40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806" y="899410"/>
            <a:ext cx="6348194" cy="565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2898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1981200" y="26978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endParaRPr lang="en-US" altLang="en-US" dirty="0">
              <a:latin typeface="Calibri" charset="0"/>
              <a:ea typeface="標楷體" charset="-120"/>
            </a:endParaRPr>
          </a:p>
        </p:txBody>
      </p:sp>
      <p:sp>
        <p:nvSpPr>
          <p:cNvPr id="696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8635918-FD0B-B240-9D9E-1C3A85E9E74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963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5457" y="2048111"/>
            <a:ext cx="5621087" cy="444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65DD7F-F74F-3740-9B5A-C64AA1D9FE5F}"/>
              </a:ext>
            </a:extLst>
          </p:cNvPr>
          <p:cNvSpPr/>
          <p:nvPr/>
        </p:nvSpPr>
        <p:spPr>
          <a:xfrm>
            <a:off x="3707402" y="804853"/>
            <a:ext cx="5862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input volume of size [224x224x64]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is pooled with </a:t>
            </a:r>
            <a:r>
              <a:rPr lang="en-US" sz="2400" b="1" dirty="0">
                <a:solidFill>
                  <a:schemeClr val="accent1"/>
                </a:solidFill>
              </a:rPr>
              <a:t>filter</a:t>
            </a:r>
            <a:r>
              <a:rPr lang="en-US" sz="2400" dirty="0">
                <a:solidFill>
                  <a:schemeClr val="accent1"/>
                </a:solidFill>
              </a:rPr>
              <a:t> size 2, </a:t>
            </a:r>
            <a:r>
              <a:rPr lang="en-US" sz="2400" b="1" dirty="0">
                <a:solidFill>
                  <a:schemeClr val="accent1"/>
                </a:solidFill>
              </a:rPr>
              <a:t>stride</a:t>
            </a:r>
            <a:r>
              <a:rPr lang="en-US" sz="2400" dirty="0">
                <a:solidFill>
                  <a:schemeClr val="accent1"/>
                </a:solidFill>
              </a:rPr>
              <a:t> 2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into output volume of size [112x112x64]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3477D3-B697-AB42-9336-F68447FEA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6488114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3"/>
              </a:rPr>
              <a:t>http://cs231n.github.io/convolutional-networks/</a:t>
            </a:r>
            <a:r>
              <a:rPr lang="en-US" alt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09242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570037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max pooling</a:t>
            </a:r>
          </a:p>
        </p:txBody>
      </p:sp>
      <p:sp>
        <p:nvSpPr>
          <p:cNvPr id="706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A845006-7265-3346-81B8-DADBAD9013D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065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916114"/>
            <a:ext cx="91440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6"/>
          <p:cNvSpPr>
            <a:spLocks noChangeArrowheads="1"/>
          </p:cNvSpPr>
          <p:nvPr/>
        </p:nvSpPr>
        <p:spPr bwMode="auto">
          <a:xfrm>
            <a:off x="2711450" y="6488114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3"/>
              </a:rPr>
              <a:t>http://cs231n.github.io/convolutional-networks/</a:t>
            </a:r>
            <a:r>
              <a:rPr lang="en-US" alt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916441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Convolutional Neural Networks (CNN) (LeNet)</a:t>
            </a:r>
          </a:p>
        </p:txBody>
      </p:sp>
      <p:sp>
        <p:nvSpPr>
          <p:cNvPr id="747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353B0F0-5472-2A41-81EC-85641E4B2D5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5050" y="6488114"/>
            <a:ext cx="516413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http://deeplearning.net/tutorial/lenet.html</a:t>
            </a:r>
            <a:endParaRPr lang="en-US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7475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781301"/>
            <a:ext cx="91440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06844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625" y="274638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Recurrent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Neural Networks (RNN)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83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153" y="2060849"/>
            <a:ext cx="10192643" cy="4248471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3639025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160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2527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161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94FFC6-B7E0-1F46-A557-88F9087178AC}"/>
              </a:ext>
            </a:extLst>
          </p:cNvPr>
          <p:cNvSpPr txBox="1"/>
          <p:nvPr/>
        </p:nvSpPr>
        <p:spPr>
          <a:xfrm>
            <a:off x="2429833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382264-1241-B944-96F4-931F9787B6E8}"/>
              </a:ext>
            </a:extLst>
          </p:cNvPr>
          <p:cNvSpPr txBox="1"/>
          <p:nvPr/>
        </p:nvSpPr>
        <p:spPr>
          <a:xfrm>
            <a:off x="4142926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110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978C55-7D7B-024A-8AD7-5BD973CC6C48}"/>
              </a:ext>
            </a:extLst>
          </p:cNvPr>
          <p:cNvSpPr txBox="1"/>
          <p:nvPr/>
        </p:nvSpPr>
        <p:spPr>
          <a:xfrm>
            <a:off x="5807097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593FB1-FA17-E041-9680-5F1E47CF4C5E}"/>
              </a:ext>
            </a:extLst>
          </p:cNvPr>
          <p:cNvSpPr txBox="1"/>
          <p:nvPr/>
        </p:nvSpPr>
        <p:spPr>
          <a:xfrm>
            <a:off x="7576979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130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09E6AC-D3A3-DC4F-9938-224F0F45DB60}"/>
              </a:ext>
            </a:extLst>
          </p:cNvPr>
          <p:cNvSpPr txBox="1"/>
          <p:nvPr/>
        </p:nvSpPr>
        <p:spPr>
          <a:xfrm>
            <a:off x="9263052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140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46C1AD-8BE7-E044-BD50-87813A2F964D}"/>
              </a:ext>
            </a:extLst>
          </p:cNvPr>
          <p:cNvSpPr txBox="1"/>
          <p:nvPr/>
        </p:nvSpPr>
        <p:spPr>
          <a:xfrm>
            <a:off x="2429833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04F17E-ADC9-074B-9709-A269389E8F7A}"/>
              </a:ext>
            </a:extLst>
          </p:cNvPr>
          <p:cNvSpPr txBox="1"/>
          <p:nvPr/>
        </p:nvSpPr>
        <p:spPr>
          <a:xfrm>
            <a:off x="4142926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454F8D-A9B4-7749-AF7E-7D504900DA1F}"/>
              </a:ext>
            </a:extLst>
          </p:cNvPr>
          <p:cNvSpPr txBox="1"/>
          <p:nvPr/>
        </p:nvSpPr>
        <p:spPr>
          <a:xfrm>
            <a:off x="5807097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130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56781F6-F729-BB46-90C0-8C1FDF4C4AFC}"/>
              </a:ext>
            </a:extLst>
          </p:cNvPr>
          <p:cNvSpPr txBox="1"/>
          <p:nvPr/>
        </p:nvSpPr>
        <p:spPr>
          <a:xfrm>
            <a:off x="7576979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140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C093DC-A194-8143-8EF0-1FA9D7364392}"/>
              </a:ext>
            </a:extLst>
          </p:cNvPr>
          <p:cNvSpPr txBox="1"/>
          <p:nvPr/>
        </p:nvSpPr>
        <p:spPr>
          <a:xfrm>
            <a:off x="9263052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150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AEA0C9A0-9A59-AD46-9CC4-60A48F00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Time Series Forecasting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6117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1"/>
            <a:ext cx="8229600" cy="16249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162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15F7CC-A3EE-AE4E-89A7-E72C691388EF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D509B5-1E13-464A-8B92-63C475EE12F8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E699196-F98F-9F47-B922-D7D46250425A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141961751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1"/>
            <a:ext cx="8229600" cy="16249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Sentiment Analysis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163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55529-08EE-8146-8F11-C683138AB657}"/>
              </a:ext>
            </a:extLst>
          </p:cNvPr>
          <p:cNvSpPr txBox="1"/>
          <p:nvPr/>
        </p:nvSpPr>
        <p:spPr>
          <a:xfrm>
            <a:off x="2411400" y="5997965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This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47A610-03AA-B045-A76A-A6C379DE1C4D}"/>
              </a:ext>
            </a:extLst>
          </p:cNvPr>
          <p:cNvSpPr txBox="1"/>
          <p:nvPr/>
        </p:nvSpPr>
        <p:spPr>
          <a:xfrm>
            <a:off x="3991315" y="5997965"/>
            <a:ext cx="954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movie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A17922-3C2E-F548-8ED7-68786659DFDC}"/>
              </a:ext>
            </a:extLst>
          </p:cNvPr>
          <p:cNvSpPr txBox="1"/>
          <p:nvPr/>
        </p:nvSpPr>
        <p:spPr>
          <a:xfrm>
            <a:off x="6071955" y="5997965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239E1B-DAB2-D547-A010-663FEC8B9644}"/>
              </a:ext>
            </a:extLst>
          </p:cNvPr>
          <p:cNvSpPr txBox="1"/>
          <p:nvPr/>
        </p:nvSpPr>
        <p:spPr>
          <a:xfrm>
            <a:off x="7540879" y="5997965"/>
            <a:ext cx="72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very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0D8C70-5779-C14D-A058-B57C50FB72F6}"/>
              </a:ext>
            </a:extLst>
          </p:cNvPr>
          <p:cNvSpPr txBox="1"/>
          <p:nvPr/>
        </p:nvSpPr>
        <p:spPr>
          <a:xfrm>
            <a:off x="9182357" y="5997965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good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385588-B23C-4640-B933-0E3D8646DAB2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2A20BD-4CB8-0441-8E5A-3796BE25C2F8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51478C-B659-CB4D-97CE-1BF7A585E696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pic>
        <p:nvPicPr>
          <p:cNvPr id="43" name="Picture 5">
            <a:extLst>
              <a:ext uri="{FF2B5EF4-FFF2-40B4-BE49-F238E27FC236}">
                <a16:creationId xmlns:a16="http://schemas.microsoft.com/office/drawing/2014/main" id="{3FF200F8-7E77-654E-B6C7-8A69C180D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9797" y="1438562"/>
            <a:ext cx="631508" cy="63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78467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1"/>
            <a:ext cx="8229600" cy="16249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Sentiment Analysis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164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55529-08EE-8146-8F11-C683138AB657}"/>
              </a:ext>
            </a:extLst>
          </p:cNvPr>
          <p:cNvSpPr txBox="1"/>
          <p:nvPr/>
        </p:nvSpPr>
        <p:spPr>
          <a:xfrm>
            <a:off x="2411400" y="5997965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This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47A610-03AA-B045-A76A-A6C379DE1C4D}"/>
              </a:ext>
            </a:extLst>
          </p:cNvPr>
          <p:cNvSpPr txBox="1"/>
          <p:nvPr/>
        </p:nvSpPr>
        <p:spPr>
          <a:xfrm>
            <a:off x="3991315" y="5997965"/>
            <a:ext cx="954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movie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A17922-3C2E-F548-8ED7-68786659DFDC}"/>
              </a:ext>
            </a:extLst>
          </p:cNvPr>
          <p:cNvSpPr txBox="1"/>
          <p:nvPr/>
        </p:nvSpPr>
        <p:spPr>
          <a:xfrm>
            <a:off x="6071955" y="5997965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239E1B-DAB2-D547-A010-663FEC8B9644}"/>
              </a:ext>
            </a:extLst>
          </p:cNvPr>
          <p:cNvSpPr txBox="1"/>
          <p:nvPr/>
        </p:nvSpPr>
        <p:spPr>
          <a:xfrm>
            <a:off x="7540879" y="5997965"/>
            <a:ext cx="72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very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0D8C70-5779-C14D-A058-B57C50FB72F6}"/>
              </a:ext>
            </a:extLst>
          </p:cNvPr>
          <p:cNvSpPr txBox="1"/>
          <p:nvPr/>
        </p:nvSpPr>
        <p:spPr>
          <a:xfrm>
            <a:off x="9092335" y="5997965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boring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385588-B23C-4640-B933-0E3D8646DAB2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2A20BD-4CB8-0441-8E5A-3796BE25C2F8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51478C-B659-CB4D-97CE-1BF7A585E696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pic>
        <p:nvPicPr>
          <p:cNvPr id="44" name="Picture 6">
            <a:extLst>
              <a:ext uri="{FF2B5EF4-FFF2-40B4-BE49-F238E27FC236}">
                <a16:creationId xmlns:a16="http://schemas.microsoft.com/office/drawing/2014/main" id="{4251BFCE-4ABA-324F-B791-DFC0612A2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2030" y="1424909"/>
            <a:ext cx="643551" cy="66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85895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Recurrent Neural Network (RNN)</a:t>
            </a:r>
          </a:p>
        </p:txBody>
      </p:sp>
      <p:sp>
        <p:nvSpPr>
          <p:cNvPr id="460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7D80B84-1ED5-1E45-8175-654B926D6DB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60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1" y="1844675"/>
            <a:ext cx="845661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74826" y="6588126"/>
            <a:ext cx="85693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LeCun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Yoshua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Bengio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and Geoffrey Hinton. "Deep learning." Nature 521, no. 7553 (2015): 436-444.</a:t>
            </a:r>
          </a:p>
        </p:txBody>
      </p:sp>
    </p:spTree>
    <p:extLst>
      <p:ext uri="{BB962C8B-B14F-4D97-AF65-F5344CB8AC3E}">
        <p14:creationId xmlns:p14="http://schemas.microsoft.com/office/powerpoint/2010/main" val="186097341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166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2924945"/>
            <a:ext cx="8408782" cy="22094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60DA10-FFA8-1E4E-A4D4-DEBA09AF2EDA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324854405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86444"/>
            <a:ext cx="8229600" cy="966292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RNN long-term dependencies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167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29" y="1203206"/>
            <a:ext cx="5457429" cy="2515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306" y="3869095"/>
            <a:ext cx="7020272" cy="241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30488" y="6228020"/>
            <a:ext cx="6209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I grew up in France… I speak fluent French.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85E9F2-03D5-8140-BFA1-4138E7AEF379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73722086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168</a:t>
            </a:fld>
            <a:endParaRPr lang="zh-TW" altLang="en-US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882" y="1"/>
            <a:ext cx="8229600" cy="135728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Vanishing Gradient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52C40-7564-7B42-881F-55A64FC7E4D1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FFF70-CBB2-724C-9EB6-6F263BE048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32" y="1357282"/>
            <a:ext cx="5416626" cy="52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7858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169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95870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75612"/>
            <a:ext cx="8831386" cy="212925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Computer Vision: Image </a:t>
            </a:r>
            <a:r>
              <a:rPr lang="en-US" sz="4000" dirty="0">
                <a:solidFill>
                  <a:schemeClr val="accent1"/>
                </a:solidFill>
              </a:rPr>
              <a:t>Classification,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Object Detection,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Object Instance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26FA4-C119-154F-A314-06CA29E8C4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552" y="2564905"/>
            <a:ext cx="8897937" cy="37257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18A56-4DF4-EE4F-918E-D77EAC6C7551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</p:spTree>
    <p:extLst>
      <p:ext uri="{BB962C8B-B14F-4D97-AF65-F5344CB8AC3E}">
        <p14:creationId xmlns:p14="http://schemas.microsoft.com/office/powerpoint/2010/main" val="99794289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3125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170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1"/>
            <a:ext cx="8229600" cy="16515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Vanishing Gradient problem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8443173" y="167649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5056987" y="5890382"/>
            <a:ext cx="3029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if |W| &lt; 1 (Vanishing)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if |W| &gt; 1 (Exploding)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52C40-7564-7B42-881F-55A64FC7E4D1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380502102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3125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171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1"/>
            <a:ext cx="8229600" cy="16515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Vanishing Gradient problem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8443173" y="167649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5056986" y="5890382"/>
            <a:ext cx="3158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 = 0.9 &lt; 1 (Vanishing)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8B472D-CAC7-704A-A358-9DE6CC1F393A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305782280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3125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172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1"/>
            <a:ext cx="8229600" cy="16515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8443173" y="167649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5056987" y="5890382"/>
            <a:ext cx="3174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 = 1.1 &gt; 1 (Exploding)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E0DA53F-7DB9-654D-8E86-B96A0701A6CA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395305192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442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 LSTM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173</a:t>
            </a:fld>
            <a:endParaRPr lang="zh-TW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107" y="971772"/>
            <a:ext cx="7164288" cy="2681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107" y="3839156"/>
            <a:ext cx="7149298" cy="2686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4B93C9-4AC4-2A48-8C5A-B94472465A1F}"/>
              </a:ext>
            </a:extLst>
          </p:cNvPr>
          <p:cNvSpPr txBox="1"/>
          <p:nvPr/>
        </p:nvSpPr>
        <p:spPr>
          <a:xfrm>
            <a:off x="1600327" y="2081448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RNN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038F81-D57C-1D4D-B625-FED90B7C1829}"/>
              </a:ext>
            </a:extLst>
          </p:cNvPr>
          <p:cNvSpPr txBox="1"/>
          <p:nvPr/>
        </p:nvSpPr>
        <p:spPr>
          <a:xfrm>
            <a:off x="1607995" y="5182250"/>
            <a:ext cx="87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LSTM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9097A0-183F-C543-98A4-F37FE790E98F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11671618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5"/>
            <a:ext cx="8229600" cy="1298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Short Term Memory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174</a:t>
            </a:fld>
            <a:endParaRPr lang="zh-TW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556792"/>
            <a:ext cx="8815874" cy="3312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48" y="5157192"/>
            <a:ext cx="6563072" cy="12228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A91859-A6C0-1A40-9ED4-375202A6F66C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36484788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5"/>
            <a:ext cx="8229600" cy="1298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Short Term Memory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175</a:t>
            </a:fld>
            <a:endParaRPr lang="zh-TW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556792"/>
            <a:ext cx="8815874" cy="3312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48" y="5157192"/>
            <a:ext cx="6563072" cy="12228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E861B-50B8-C546-9165-9B03369EA945}"/>
              </a:ext>
            </a:extLst>
          </p:cNvPr>
          <p:cNvSpPr txBox="1"/>
          <p:nvPr/>
        </p:nvSpPr>
        <p:spPr>
          <a:xfrm>
            <a:off x="4752110" y="1888262"/>
            <a:ext cx="73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forget 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57A16-50C4-F94A-AC3D-146602F4363A}"/>
              </a:ext>
            </a:extLst>
          </p:cNvPr>
          <p:cNvSpPr txBox="1"/>
          <p:nvPr/>
        </p:nvSpPr>
        <p:spPr>
          <a:xfrm>
            <a:off x="5546221" y="1888261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input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9DFDB-9978-8744-8689-CF825824AB89}"/>
              </a:ext>
            </a:extLst>
          </p:cNvPr>
          <p:cNvSpPr txBox="1"/>
          <p:nvPr/>
        </p:nvSpPr>
        <p:spPr>
          <a:xfrm>
            <a:off x="6258003" y="1875560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output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1306E3-6B2F-014B-BD07-A485CFB8A394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49571484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Gated Recurrent Unit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(GRU)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176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3633" y="1836192"/>
            <a:ext cx="6649701" cy="45365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0A2815-7900-794C-885F-55790EC4DACC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28338058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Gated Recurrent Unit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(GRU)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177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3633" y="1836192"/>
            <a:ext cx="6649701" cy="4536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A041EA-93BD-0140-9C27-3AE44AE3F412}"/>
              </a:ext>
            </a:extLst>
          </p:cNvPr>
          <p:cNvSpPr txBox="1"/>
          <p:nvPr/>
        </p:nvSpPr>
        <p:spPr>
          <a:xfrm>
            <a:off x="4968009" y="1669255"/>
            <a:ext cx="885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reset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99792-61A8-3049-A6BD-7B75AD6B30AF}"/>
              </a:ext>
            </a:extLst>
          </p:cNvPr>
          <p:cNvSpPr txBox="1"/>
          <p:nvPr/>
        </p:nvSpPr>
        <p:spPr>
          <a:xfrm>
            <a:off x="6020955" y="1669005"/>
            <a:ext cx="1068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update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886AD6-E37B-4641-8A10-5EA3E4C1C30D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332350884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FFB6D-BF93-B148-B81D-A19C4EDC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6281" y="0"/>
            <a:ext cx="6871854" cy="8728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LSTM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202C0-EBA5-8D48-A2CC-29B0F789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A3B0C-9681-C248-BCD1-E38C0FA305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253" y="1002001"/>
            <a:ext cx="6142937" cy="54518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DD00C1-5DE3-324F-9E4D-965414B71EB5}"/>
              </a:ext>
            </a:extLst>
          </p:cNvPr>
          <p:cNvSpPr/>
          <p:nvPr/>
        </p:nvSpPr>
        <p:spPr>
          <a:xfrm>
            <a:off x="1945676" y="6623273"/>
            <a:ext cx="83693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Shi Yan (2016), Understanding LSTM and its diagrams,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mlreview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/understanding-lstm-and-its-diagrams-37e2f46f1714</a:t>
            </a:r>
          </a:p>
        </p:txBody>
      </p:sp>
    </p:spTree>
    <p:extLst>
      <p:ext uri="{BB962C8B-B14F-4D97-AF65-F5344CB8AC3E}">
        <p14:creationId xmlns:p14="http://schemas.microsoft.com/office/powerpoint/2010/main" val="173092568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LSTM vs GRU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179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362" y="1365136"/>
            <a:ext cx="8066608" cy="28559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3673" y="4363636"/>
            <a:ext cx="1110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LSTM</a:t>
            </a:r>
          </a:p>
        </p:txBody>
      </p:sp>
      <p:sp>
        <p:nvSpPr>
          <p:cNvPr id="7" name="Rectangle 6"/>
          <p:cNvSpPr/>
          <p:nvPr/>
        </p:nvSpPr>
        <p:spPr>
          <a:xfrm>
            <a:off x="1981201" y="5085185"/>
            <a:ext cx="4129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f and o are the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input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forget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output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gates, respectively. 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 and c˜ denote the memory cell and the new memory cell content. </a:t>
            </a:r>
          </a:p>
        </p:txBody>
      </p:sp>
      <p:sp>
        <p:nvSpPr>
          <p:cNvPr id="8" name="Rectangle 7"/>
          <p:cNvSpPr/>
          <p:nvPr/>
        </p:nvSpPr>
        <p:spPr>
          <a:xfrm>
            <a:off x="6358668" y="5064691"/>
            <a:ext cx="38521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r and z are the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reset</a:t>
            </a:r>
            <a:r>
              <a:rPr lang="en-US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update</a:t>
            </a:r>
            <a:r>
              <a:rPr lang="en-US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gates, and h and h˜ are the activation and the candidate activation.</a:t>
            </a:r>
          </a:p>
        </p:txBody>
      </p:sp>
      <p:sp>
        <p:nvSpPr>
          <p:cNvPr id="9" name="Rectangle 8"/>
          <p:cNvSpPr/>
          <p:nvPr/>
        </p:nvSpPr>
        <p:spPr>
          <a:xfrm>
            <a:off x="7608169" y="4369693"/>
            <a:ext cx="944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GRU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81200" y="6422287"/>
            <a:ext cx="771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Chung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Junyoung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Caglar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Gulcehre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KyungHyun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Cho,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Yoshua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Bengio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"Empirical evaluation of gated recurrent neural networks on sequence modeling." </a:t>
            </a: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 preprint arXiv:1412.3555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(2014).</a:t>
            </a:r>
          </a:p>
        </p:txBody>
      </p:sp>
    </p:spTree>
    <p:extLst>
      <p:ext uri="{BB962C8B-B14F-4D97-AF65-F5344CB8AC3E}">
        <p14:creationId xmlns:p14="http://schemas.microsoft.com/office/powerpoint/2010/main" val="504405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75613"/>
            <a:ext cx="8651875" cy="7920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Computer Vision: 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5D2339-C731-2843-BD4B-5A131AF7081B}"/>
              </a:ext>
            </a:extLst>
          </p:cNvPr>
          <p:cNvSpPr/>
          <p:nvPr/>
        </p:nvSpPr>
        <p:spPr>
          <a:xfrm>
            <a:off x="2135560" y="6446266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Li Liu,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Wanli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Ouyang,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Xiaogang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Wang, Paul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Fieguth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Jie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Xinwang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Liu, and Matti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Pietikäinen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"Deep learning for generic object detection: A survey." International journal of computer vision 128, no. 2 (2020): 261-318.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807D4-39BD-7344-95E6-7AF2BF4C91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784" y="995276"/>
            <a:ext cx="8460432" cy="53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2620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180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9BFB9B-FB13-964B-966F-75C91470C5F5}"/>
              </a:ext>
            </a:extLst>
          </p:cNvPr>
          <p:cNvSpPr/>
          <p:nvPr/>
        </p:nvSpPr>
        <p:spPr>
          <a:xfrm>
            <a:off x="3662021" y="2771685"/>
            <a:ext cx="4959927" cy="3131127"/>
          </a:xfrm>
          <a:prstGeom prst="roundRect">
            <a:avLst/>
          </a:prstGeom>
          <a:solidFill>
            <a:srgbClr val="8EFA00">
              <a:alpha val="40000"/>
            </a:srgbClr>
          </a:solidFill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6ABA18-76E0-4E44-B68A-0DAF704F2112}"/>
              </a:ext>
            </a:extLst>
          </p:cNvPr>
          <p:cNvCxnSpPr>
            <a:cxnSpLocks/>
          </p:cNvCxnSpPr>
          <p:nvPr/>
        </p:nvCxnSpPr>
        <p:spPr>
          <a:xfrm flipV="1">
            <a:off x="3130345" y="3441866"/>
            <a:ext cx="6086725" cy="16168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956D478-0381-BE41-921C-C5A184203F17}"/>
              </a:ext>
            </a:extLst>
          </p:cNvPr>
          <p:cNvSpPr/>
          <p:nvPr/>
        </p:nvSpPr>
        <p:spPr>
          <a:xfrm>
            <a:off x="4234651" y="3283041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2A5333-4394-224C-950A-EB9F8240CAB4}"/>
              </a:ext>
            </a:extLst>
          </p:cNvPr>
          <p:cNvSpPr/>
          <p:nvPr/>
        </p:nvSpPr>
        <p:spPr>
          <a:xfrm>
            <a:off x="5838164" y="3283041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C0505-7B1B-E646-ABCB-91E23C5AFA19}"/>
              </a:ext>
            </a:extLst>
          </p:cNvPr>
          <p:cNvSpPr txBox="1"/>
          <p:nvPr/>
        </p:nvSpPr>
        <p:spPr>
          <a:xfrm>
            <a:off x="8700234" y="2903107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A21284-73CB-6240-A66C-86DF4348C8FB}"/>
              </a:ext>
            </a:extLst>
          </p:cNvPr>
          <p:cNvSpPr txBox="1"/>
          <p:nvPr/>
        </p:nvSpPr>
        <p:spPr>
          <a:xfrm>
            <a:off x="2890340" y="2985662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EE8239-6FEC-8246-90BA-64BB8B7AF419}"/>
              </a:ext>
            </a:extLst>
          </p:cNvPr>
          <p:cNvSpPr txBox="1"/>
          <p:nvPr/>
        </p:nvSpPr>
        <p:spPr>
          <a:xfrm>
            <a:off x="8790473" y="4747466"/>
            <a:ext cx="4138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6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793C01-4B17-DD4D-877D-3D12A2568351}"/>
              </a:ext>
            </a:extLst>
          </p:cNvPr>
          <p:cNvSpPr txBox="1"/>
          <p:nvPr/>
        </p:nvSpPr>
        <p:spPr>
          <a:xfrm>
            <a:off x="2954837" y="4864991"/>
            <a:ext cx="5982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67FB77-F0C4-FE47-A7FB-A6AB7261B1A8}"/>
              </a:ext>
            </a:extLst>
          </p:cNvPr>
          <p:cNvSpPr txBox="1"/>
          <p:nvPr/>
        </p:nvSpPr>
        <p:spPr>
          <a:xfrm>
            <a:off x="3928320" y="4099789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E821C1-F5F0-E647-952E-45AB01FAC5F8}"/>
              </a:ext>
            </a:extLst>
          </p:cNvPr>
          <p:cNvSpPr txBox="1"/>
          <p:nvPr/>
        </p:nvSpPr>
        <p:spPr>
          <a:xfrm>
            <a:off x="4796340" y="4106417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EE1750-884C-4444-9B7B-EC5FCE38927F}"/>
              </a:ext>
            </a:extLst>
          </p:cNvPr>
          <p:cNvSpPr txBox="1"/>
          <p:nvPr/>
        </p:nvSpPr>
        <p:spPr>
          <a:xfrm>
            <a:off x="6407588" y="4077743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F8C28D-5427-B34B-8420-2D552C763E28}"/>
              </a:ext>
            </a:extLst>
          </p:cNvPr>
          <p:cNvSpPr txBox="1"/>
          <p:nvPr/>
        </p:nvSpPr>
        <p:spPr>
          <a:xfrm>
            <a:off x="7510372" y="2100302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CD9B5F-2D4D-6142-AA82-F275DFBBACF4}"/>
              </a:ext>
            </a:extLst>
          </p:cNvPr>
          <p:cNvSpPr txBox="1"/>
          <p:nvPr/>
        </p:nvSpPr>
        <p:spPr>
          <a:xfrm>
            <a:off x="3583771" y="5850356"/>
            <a:ext cx="3946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6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9D7F736-CB92-8145-B459-8F6D3405608B}"/>
              </a:ext>
            </a:extLst>
          </p:cNvPr>
          <p:cNvCxnSpPr>
            <a:cxnSpLocks/>
          </p:cNvCxnSpPr>
          <p:nvPr/>
        </p:nvCxnSpPr>
        <p:spPr>
          <a:xfrm flipV="1">
            <a:off x="8123583" y="2116193"/>
            <a:ext cx="0" cy="1166848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ent Arrow 38">
            <a:extLst>
              <a:ext uri="{FF2B5EF4-FFF2-40B4-BE49-F238E27FC236}">
                <a16:creationId xmlns:a16="http://schemas.microsoft.com/office/drawing/2014/main" id="{556A3169-5E53-4D46-9262-3091EAE58881}"/>
              </a:ext>
            </a:extLst>
          </p:cNvPr>
          <p:cNvSpPr/>
          <p:nvPr/>
        </p:nvSpPr>
        <p:spPr>
          <a:xfrm rot="10800000" flipH="1">
            <a:off x="7567745" y="3417615"/>
            <a:ext cx="1493844" cy="2018268"/>
          </a:xfrm>
          <a:prstGeom prst="bentArrow">
            <a:avLst>
              <a:gd name="adj1" fmla="val 3051"/>
              <a:gd name="adj2" fmla="val 7929"/>
              <a:gd name="adj3" fmla="val 18497"/>
              <a:gd name="adj4" fmla="val 1285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Bent Arrow 39">
            <a:extLst>
              <a:ext uri="{FF2B5EF4-FFF2-40B4-BE49-F238E27FC236}">
                <a16:creationId xmlns:a16="http://schemas.microsoft.com/office/drawing/2014/main" id="{CA84901E-F809-194F-9A5D-B0652BAEDEE9}"/>
              </a:ext>
            </a:extLst>
          </p:cNvPr>
          <p:cNvSpPr/>
          <p:nvPr/>
        </p:nvSpPr>
        <p:spPr>
          <a:xfrm rot="5400000" flipH="1">
            <a:off x="3769364" y="3067896"/>
            <a:ext cx="1729614" cy="2906194"/>
          </a:xfrm>
          <a:prstGeom prst="bentArrow">
            <a:avLst>
              <a:gd name="adj1" fmla="val 3051"/>
              <a:gd name="adj2" fmla="val 7929"/>
              <a:gd name="adj3" fmla="val 18497"/>
              <a:gd name="adj4" fmla="val 1285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Bent Arrow 41">
            <a:extLst>
              <a:ext uri="{FF2B5EF4-FFF2-40B4-BE49-F238E27FC236}">
                <a16:creationId xmlns:a16="http://schemas.microsoft.com/office/drawing/2014/main" id="{4C267553-3546-B641-9229-FDBDF69E8A95}"/>
              </a:ext>
            </a:extLst>
          </p:cNvPr>
          <p:cNvSpPr/>
          <p:nvPr/>
        </p:nvSpPr>
        <p:spPr>
          <a:xfrm rot="10800000" flipH="1" flipV="1">
            <a:off x="5053751" y="4243155"/>
            <a:ext cx="724199" cy="1110837"/>
          </a:xfrm>
          <a:prstGeom prst="bentArrow">
            <a:avLst>
              <a:gd name="adj1" fmla="val 10478"/>
              <a:gd name="adj2" fmla="val 17214"/>
              <a:gd name="adj3" fmla="val 34280"/>
              <a:gd name="adj4" fmla="val 1285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7FC98E6-AC26-4444-A6B2-8998F24768C3}"/>
              </a:ext>
            </a:extLst>
          </p:cNvPr>
          <p:cNvCxnSpPr>
            <a:cxnSpLocks/>
          </p:cNvCxnSpPr>
          <p:nvPr/>
        </p:nvCxnSpPr>
        <p:spPr>
          <a:xfrm flipH="1" flipV="1">
            <a:off x="4360810" y="3656496"/>
            <a:ext cx="5567" cy="1661706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3D452010-59D7-204C-89CA-5733731416EF}"/>
              </a:ext>
            </a:extLst>
          </p:cNvPr>
          <p:cNvSpPr/>
          <p:nvPr/>
        </p:nvSpPr>
        <p:spPr>
          <a:xfrm>
            <a:off x="4008390" y="3761008"/>
            <a:ext cx="1915913" cy="2447996"/>
          </a:xfrm>
          <a:custGeom>
            <a:avLst/>
            <a:gdLst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291547 w 1989580"/>
              <a:gd name="connsiteY9" fmla="*/ 1298713 h 2372139"/>
              <a:gd name="connsiteX10" fmla="*/ 755373 w 1989580"/>
              <a:gd name="connsiteY10" fmla="*/ 1351722 h 2372139"/>
              <a:gd name="connsiteX11" fmla="*/ 1126434 w 1989580"/>
              <a:gd name="connsiteY11" fmla="*/ 1404731 h 2372139"/>
              <a:gd name="connsiteX12" fmla="*/ 1749286 w 1989580"/>
              <a:gd name="connsiteY12" fmla="*/ 1391478 h 2372139"/>
              <a:gd name="connsiteX13" fmla="*/ 1815547 w 1989580"/>
              <a:gd name="connsiteY13" fmla="*/ 1325217 h 2372139"/>
              <a:gd name="connsiteX14" fmla="*/ 1828800 w 1989580"/>
              <a:gd name="connsiteY14" fmla="*/ 1285461 h 2372139"/>
              <a:gd name="connsiteX15" fmla="*/ 1842052 w 1989580"/>
              <a:gd name="connsiteY15" fmla="*/ 1219200 h 2372139"/>
              <a:gd name="connsiteX16" fmla="*/ 1881808 w 1989580"/>
              <a:gd name="connsiteY16" fmla="*/ 1152939 h 2372139"/>
              <a:gd name="connsiteX17" fmla="*/ 1895060 w 1989580"/>
              <a:gd name="connsiteY17" fmla="*/ 1086678 h 2372139"/>
              <a:gd name="connsiteX18" fmla="*/ 1908313 w 1989580"/>
              <a:gd name="connsiteY18" fmla="*/ 993913 h 2372139"/>
              <a:gd name="connsiteX19" fmla="*/ 1921565 w 1989580"/>
              <a:gd name="connsiteY19" fmla="*/ 954157 h 2372139"/>
              <a:gd name="connsiteX20" fmla="*/ 1934817 w 1989580"/>
              <a:gd name="connsiteY20" fmla="*/ 861391 h 2372139"/>
              <a:gd name="connsiteX21" fmla="*/ 1961321 w 1989580"/>
              <a:gd name="connsiteY21" fmla="*/ 755374 h 2372139"/>
              <a:gd name="connsiteX22" fmla="*/ 1974573 w 1989580"/>
              <a:gd name="connsiteY22" fmla="*/ 622852 h 2372139"/>
              <a:gd name="connsiteX23" fmla="*/ 1987826 w 1989580"/>
              <a:gd name="connsiteY23" fmla="*/ 556591 h 2372139"/>
              <a:gd name="connsiteX24" fmla="*/ 1987826 w 1989580"/>
              <a:gd name="connsiteY24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755373 w 1989580"/>
              <a:gd name="connsiteY9" fmla="*/ 1351722 h 2372139"/>
              <a:gd name="connsiteX10" fmla="*/ 1126434 w 1989580"/>
              <a:gd name="connsiteY10" fmla="*/ 1404731 h 2372139"/>
              <a:gd name="connsiteX11" fmla="*/ 1749286 w 1989580"/>
              <a:gd name="connsiteY11" fmla="*/ 1391478 h 2372139"/>
              <a:gd name="connsiteX12" fmla="*/ 1815547 w 1989580"/>
              <a:gd name="connsiteY12" fmla="*/ 1325217 h 2372139"/>
              <a:gd name="connsiteX13" fmla="*/ 1828800 w 1989580"/>
              <a:gd name="connsiteY13" fmla="*/ 1285461 h 2372139"/>
              <a:gd name="connsiteX14" fmla="*/ 1842052 w 1989580"/>
              <a:gd name="connsiteY14" fmla="*/ 1219200 h 2372139"/>
              <a:gd name="connsiteX15" fmla="*/ 1881808 w 1989580"/>
              <a:gd name="connsiteY15" fmla="*/ 1152939 h 2372139"/>
              <a:gd name="connsiteX16" fmla="*/ 1895060 w 1989580"/>
              <a:gd name="connsiteY16" fmla="*/ 1086678 h 2372139"/>
              <a:gd name="connsiteX17" fmla="*/ 1908313 w 1989580"/>
              <a:gd name="connsiteY17" fmla="*/ 993913 h 2372139"/>
              <a:gd name="connsiteX18" fmla="*/ 1921565 w 1989580"/>
              <a:gd name="connsiteY18" fmla="*/ 954157 h 2372139"/>
              <a:gd name="connsiteX19" fmla="*/ 1934817 w 1989580"/>
              <a:gd name="connsiteY19" fmla="*/ 861391 h 2372139"/>
              <a:gd name="connsiteX20" fmla="*/ 1961321 w 1989580"/>
              <a:gd name="connsiteY20" fmla="*/ 755374 h 2372139"/>
              <a:gd name="connsiteX21" fmla="*/ 1974573 w 1989580"/>
              <a:gd name="connsiteY21" fmla="*/ 622852 h 2372139"/>
              <a:gd name="connsiteX22" fmla="*/ 1987826 w 1989580"/>
              <a:gd name="connsiteY22" fmla="*/ 556591 h 2372139"/>
              <a:gd name="connsiteX23" fmla="*/ 1987826 w 1989580"/>
              <a:gd name="connsiteY23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225286 w 1989580"/>
              <a:gd name="connsiteY6" fmla="*/ 1338470 h 2372139"/>
              <a:gd name="connsiteX7" fmla="*/ 251791 w 1989580"/>
              <a:gd name="connsiteY7" fmla="*/ 1311965 h 2372139"/>
              <a:gd name="connsiteX8" fmla="*/ 755373 w 1989580"/>
              <a:gd name="connsiteY8" fmla="*/ 1351722 h 2372139"/>
              <a:gd name="connsiteX9" fmla="*/ 1126434 w 1989580"/>
              <a:gd name="connsiteY9" fmla="*/ 1404731 h 2372139"/>
              <a:gd name="connsiteX10" fmla="*/ 1749286 w 1989580"/>
              <a:gd name="connsiteY10" fmla="*/ 1391478 h 2372139"/>
              <a:gd name="connsiteX11" fmla="*/ 1815547 w 1989580"/>
              <a:gd name="connsiteY11" fmla="*/ 1325217 h 2372139"/>
              <a:gd name="connsiteX12" fmla="*/ 1828800 w 1989580"/>
              <a:gd name="connsiteY12" fmla="*/ 1285461 h 2372139"/>
              <a:gd name="connsiteX13" fmla="*/ 1842052 w 1989580"/>
              <a:gd name="connsiteY13" fmla="*/ 1219200 h 2372139"/>
              <a:gd name="connsiteX14" fmla="*/ 1881808 w 1989580"/>
              <a:gd name="connsiteY14" fmla="*/ 1152939 h 2372139"/>
              <a:gd name="connsiteX15" fmla="*/ 1895060 w 1989580"/>
              <a:gd name="connsiteY15" fmla="*/ 1086678 h 2372139"/>
              <a:gd name="connsiteX16" fmla="*/ 1908313 w 1989580"/>
              <a:gd name="connsiteY16" fmla="*/ 993913 h 2372139"/>
              <a:gd name="connsiteX17" fmla="*/ 1921565 w 1989580"/>
              <a:gd name="connsiteY17" fmla="*/ 954157 h 2372139"/>
              <a:gd name="connsiteX18" fmla="*/ 1934817 w 1989580"/>
              <a:gd name="connsiteY18" fmla="*/ 861391 h 2372139"/>
              <a:gd name="connsiteX19" fmla="*/ 1961321 w 1989580"/>
              <a:gd name="connsiteY19" fmla="*/ 755374 h 2372139"/>
              <a:gd name="connsiteX20" fmla="*/ 1974573 w 1989580"/>
              <a:gd name="connsiteY20" fmla="*/ 622852 h 2372139"/>
              <a:gd name="connsiteX21" fmla="*/ 1987826 w 1989580"/>
              <a:gd name="connsiteY21" fmla="*/ 556591 h 2372139"/>
              <a:gd name="connsiteX22" fmla="*/ 1987826 w 1989580"/>
              <a:gd name="connsiteY22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106017 w 1989580"/>
              <a:gd name="connsiteY3" fmla="*/ 1563757 h 2372139"/>
              <a:gd name="connsiteX4" fmla="*/ 119269 w 1989580"/>
              <a:gd name="connsiteY4" fmla="*/ 1524000 h 2372139"/>
              <a:gd name="connsiteX5" fmla="*/ 225286 w 1989580"/>
              <a:gd name="connsiteY5" fmla="*/ 1338470 h 2372139"/>
              <a:gd name="connsiteX6" fmla="*/ 251791 w 1989580"/>
              <a:gd name="connsiteY6" fmla="*/ 1311965 h 2372139"/>
              <a:gd name="connsiteX7" fmla="*/ 755373 w 1989580"/>
              <a:gd name="connsiteY7" fmla="*/ 1351722 h 2372139"/>
              <a:gd name="connsiteX8" fmla="*/ 1126434 w 1989580"/>
              <a:gd name="connsiteY8" fmla="*/ 1404731 h 2372139"/>
              <a:gd name="connsiteX9" fmla="*/ 1749286 w 1989580"/>
              <a:gd name="connsiteY9" fmla="*/ 1391478 h 2372139"/>
              <a:gd name="connsiteX10" fmla="*/ 1815547 w 1989580"/>
              <a:gd name="connsiteY10" fmla="*/ 1325217 h 2372139"/>
              <a:gd name="connsiteX11" fmla="*/ 1828800 w 1989580"/>
              <a:gd name="connsiteY11" fmla="*/ 1285461 h 2372139"/>
              <a:gd name="connsiteX12" fmla="*/ 1842052 w 1989580"/>
              <a:gd name="connsiteY12" fmla="*/ 1219200 h 2372139"/>
              <a:gd name="connsiteX13" fmla="*/ 1881808 w 1989580"/>
              <a:gd name="connsiteY13" fmla="*/ 1152939 h 2372139"/>
              <a:gd name="connsiteX14" fmla="*/ 1895060 w 1989580"/>
              <a:gd name="connsiteY14" fmla="*/ 1086678 h 2372139"/>
              <a:gd name="connsiteX15" fmla="*/ 1908313 w 1989580"/>
              <a:gd name="connsiteY15" fmla="*/ 993913 h 2372139"/>
              <a:gd name="connsiteX16" fmla="*/ 1921565 w 1989580"/>
              <a:gd name="connsiteY16" fmla="*/ 954157 h 2372139"/>
              <a:gd name="connsiteX17" fmla="*/ 1934817 w 1989580"/>
              <a:gd name="connsiteY17" fmla="*/ 861391 h 2372139"/>
              <a:gd name="connsiteX18" fmla="*/ 1961321 w 1989580"/>
              <a:gd name="connsiteY18" fmla="*/ 755374 h 2372139"/>
              <a:gd name="connsiteX19" fmla="*/ 1974573 w 1989580"/>
              <a:gd name="connsiteY19" fmla="*/ 622852 h 2372139"/>
              <a:gd name="connsiteX20" fmla="*/ 1987826 w 1989580"/>
              <a:gd name="connsiteY20" fmla="*/ 556591 h 2372139"/>
              <a:gd name="connsiteX21" fmla="*/ 1987826 w 1989580"/>
              <a:gd name="connsiteY21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106017 w 1989580"/>
              <a:gd name="connsiteY2" fmla="*/ 1563757 h 2372139"/>
              <a:gd name="connsiteX3" fmla="*/ 119269 w 1989580"/>
              <a:gd name="connsiteY3" fmla="*/ 1524000 h 2372139"/>
              <a:gd name="connsiteX4" fmla="*/ 225286 w 1989580"/>
              <a:gd name="connsiteY4" fmla="*/ 1338470 h 2372139"/>
              <a:gd name="connsiteX5" fmla="*/ 251791 w 1989580"/>
              <a:gd name="connsiteY5" fmla="*/ 1311965 h 2372139"/>
              <a:gd name="connsiteX6" fmla="*/ 755373 w 1989580"/>
              <a:gd name="connsiteY6" fmla="*/ 1351722 h 2372139"/>
              <a:gd name="connsiteX7" fmla="*/ 1126434 w 1989580"/>
              <a:gd name="connsiteY7" fmla="*/ 1404731 h 2372139"/>
              <a:gd name="connsiteX8" fmla="*/ 1749286 w 1989580"/>
              <a:gd name="connsiteY8" fmla="*/ 1391478 h 2372139"/>
              <a:gd name="connsiteX9" fmla="*/ 1815547 w 1989580"/>
              <a:gd name="connsiteY9" fmla="*/ 1325217 h 2372139"/>
              <a:gd name="connsiteX10" fmla="*/ 1828800 w 1989580"/>
              <a:gd name="connsiteY10" fmla="*/ 1285461 h 2372139"/>
              <a:gd name="connsiteX11" fmla="*/ 1842052 w 1989580"/>
              <a:gd name="connsiteY11" fmla="*/ 1219200 h 2372139"/>
              <a:gd name="connsiteX12" fmla="*/ 1881808 w 1989580"/>
              <a:gd name="connsiteY12" fmla="*/ 1152939 h 2372139"/>
              <a:gd name="connsiteX13" fmla="*/ 1895060 w 1989580"/>
              <a:gd name="connsiteY13" fmla="*/ 1086678 h 2372139"/>
              <a:gd name="connsiteX14" fmla="*/ 1908313 w 1989580"/>
              <a:gd name="connsiteY14" fmla="*/ 993913 h 2372139"/>
              <a:gd name="connsiteX15" fmla="*/ 1921565 w 1989580"/>
              <a:gd name="connsiteY15" fmla="*/ 954157 h 2372139"/>
              <a:gd name="connsiteX16" fmla="*/ 1934817 w 1989580"/>
              <a:gd name="connsiteY16" fmla="*/ 861391 h 2372139"/>
              <a:gd name="connsiteX17" fmla="*/ 1961321 w 1989580"/>
              <a:gd name="connsiteY17" fmla="*/ 755374 h 2372139"/>
              <a:gd name="connsiteX18" fmla="*/ 1974573 w 1989580"/>
              <a:gd name="connsiteY18" fmla="*/ 622852 h 2372139"/>
              <a:gd name="connsiteX19" fmla="*/ 1987826 w 1989580"/>
              <a:gd name="connsiteY19" fmla="*/ 556591 h 2372139"/>
              <a:gd name="connsiteX20" fmla="*/ 1987826 w 1989580"/>
              <a:gd name="connsiteY20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81808 w 1989580"/>
              <a:gd name="connsiteY11" fmla="*/ 1152939 h 2372139"/>
              <a:gd name="connsiteX12" fmla="*/ 1895060 w 1989580"/>
              <a:gd name="connsiteY12" fmla="*/ 1086678 h 2372139"/>
              <a:gd name="connsiteX13" fmla="*/ 1908313 w 1989580"/>
              <a:gd name="connsiteY13" fmla="*/ 993913 h 2372139"/>
              <a:gd name="connsiteX14" fmla="*/ 1921565 w 1989580"/>
              <a:gd name="connsiteY14" fmla="*/ 954157 h 2372139"/>
              <a:gd name="connsiteX15" fmla="*/ 1934817 w 1989580"/>
              <a:gd name="connsiteY15" fmla="*/ 861391 h 2372139"/>
              <a:gd name="connsiteX16" fmla="*/ 1961321 w 1989580"/>
              <a:gd name="connsiteY16" fmla="*/ 755374 h 2372139"/>
              <a:gd name="connsiteX17" fmla="*/ 1974573 w 1989580"/>
              <a:gd name="connsiteY17" fmla="*/ 622852 h 2372139"/>
              <a:gd name="connsiteX18" fmla="*/ 1987826 w 1989580"/>
              <a:gd name="connsiteY18" fmla="*/ 556591 h 2372139"/>
              <a:gd name="connsiteX19" fmla="*/ 1987826 w 1989580"/>
              <a:gd name="connsiteY19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95060 w 1989580"/>
              <a:gd name="connsiteY11" fmla="*/ 1086678 h 2372139"/>
              <a:gd name="connsiteX12" fmla="*/ 1908313 w 1989580"/>
              <a:gd name="connsiteY12" fmla="*/ 993913 h 2372139"/>
              <a:gd name="connsiteX13" fmla="*/ 1921565 w 1989580"/>
              <a:gd name="connsiteY13" fmla="*/ 954157 h 2372139"/>
              <a:gd name="connsiteX14" fmla="*/ 1934817 w 1989580"/>
              <a:gd name="connsiteY14" fmla="*/ 861391 h 2372139"/>
              <a:gd name="connsiteX15" fmla="*/ 1961321 w 1989580"/>
              <a:gd name="connsiteY15" fmla="*/ 755374 h 2372139"/>
              <a:gd name="connsiteX16" fmla="*/ 1974573 w 1989580"/>
              <a:gd name="connsiteY16" fmla="*/ 622852 h 2372139"/>
              <a:gd name="connsiteX17" fmla="*/ 1987826 w 1989580"/>
              <a:gd name="connsiteY17" fmla="*/ 556591 h 2372139"/>
              <a:gd name="connsiteX18" fmla="*/ 1987826 w 1989580"/>
              <a:gd name="connsiteY18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21565 w 1989580"/>
              <a:gd name="connsiteY10" fmla="*/ 954157 h 2372139"/>
              <a:gd name="connsiteX11" fmla="*/ 1934817 w 1989580"/>
              <a:gd name="connsiteY11" fmla="*/ 861391 h 2372139"/>
              <a:gd name="connsiteX12" fmla="*/ 1961321 w 1989580"/>
              <a:gd name="connsiteY12" fmla="*/ 755374 h 2372139"/>
              <a:gd name="connsiteX13" fmla="*/ 1974573 w 1989580"/>
              <a:gd name="connsiteY13" fmla="*/ 622852 h 2372139"/>
              <a:gd name="connsiteX14" fmla="*/ 1987826 w 1989580"/>
              <a:gd name="connsiteY14" fmla="*/ 556591 h 2372139"/>
              <a:gd name="connsiteX15" fmla="*/ 1987826 w 1989580"/>
              <a:gd name="connsiteY15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61321 w 1989580"/>
              <a:gd name="connsiteY11" fmla="*/ 755374 h 2372139"/>
              <a:gd name="connsiteX12" fmla="*/ 1974573 w 1989580"/>
              <a:gd name="connsiteY12" fmla="*/ 622852 h 2372139"/>
              <a:gd name="connsiteX13" fmla="*/ 1987826 w 1989580"/>
              <a:gd name="connsiteY13" fmla="*/ 556591 h 2372139"/>
              <a:gd name="connsiteX14" fmla="*/ 1987826 w 1989580"/>
              <a:gd name="connsiteY14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74573 w 1989580"/>
              <a:gd name="connsiteY11" fmla="*/ 622852 h 2372139"/>
              <a:gd name="connsiteX12" fmla="*/ 1987826 w 1989580"/>
              <a:gd name="connsiteY12" fmla="*/ 556591 h 2372139"/>
              <a:gd name="connsiteX13" fmla="*/ 1987826 w 1989580"/>
              <a:gd name="connsiteY13" fmla="*/ 0 h 2372139"/>
              <a:gd name="connsiteX0" fmla="*/ 0 w 1991752"/>
              <a:gd name="connsiteY0" fmla="*/ 2372139 h 2372139"/>
              <a:gd name="connsiteX1" fmla="*/ 26504 w 1991752"/>
              <a:gd name="connsiteY1" fmla="*/ 1563757 h 2372139"/>
              <a:gd name="connsiteX2" fmla="*/ 225286 w 1991752"/>
              <a:gd name="connsiteY2" fmla="*/ 1338470 h 2372139"/>
              <a:gd name="connsiteX3" fmla="*/ 755373 w 1991752"/>
              <a:gd name="connsiteY3" fmla="*/ 1351722 h 2372139"/>
              <a:gd name="connsiteX4" fmla="*/ 1126434 w 1991752"/>
              <a:gd name="connsiteY4" fmla="*/ 1404731 h 2372139"/>
              <a:gd name="connsiteX5" fmla="*/ 1749286 w 1991752"/>
              <a:gd name="connsiteY5" fmla="*/ 1391478 h 2372139"/>
              <a:gd name="connsiteX6" fmla="*/ 1815547 w 1991752"/>
              <a:gd name="connsiteY6" fmla="*/ 1325217 h 2372139"/>
              <a:gd name="connsiteX7" fmla="*/ 1828800 w 1991752"/>
              <a:gd name="connsiteY7" fmla="*/ 1285461 h 2372139"/>
              <a:gd name="connsiteX8" fmla="*/ 1895060 w 1991752"/>
              <a:gd name="connsiteY8" fmla="*/ 1086678 h 2372139"/>
              <a:gd name="connsiteX9" fmla="*/ 1908313 w 1991752"/>
              <a:gd name="connsiteY9" fmla="*/ 993913 h 2372139"/>
              <a:gd name="connsiteX10" fmla="*/ 1934817 w 1991752"/>
              <a:gd name="connsiteY10" fmla="*/ 861391 h 2372139"/>
              <a:gd name="connsiteX11" fmla="*/ 1987826 w 1991752"/>
              <a:gd name="connsiteY11" fmla="*/ 556591 h 2372139"/>
              <a:gd name="connsiteX12" fmla="*/ 1987826 w 1991752"/>
              <a:gd name="connsiteY12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08313 w 1987826"/>
              <a:gd name="connsiteY9" fmla="*/ 993913 h 2372139"/>
              <a:gd name="connsiteX10" fmla="*/ 1934817 w 1987826"/>
              <a:gd name="connsiteY10" fmla="*/ 861391 h 2372139"/>
              <a:gd name="connsiteX11" fmla="*/ 1987826 w 1987826"/>
              <a:gd name="connsiteY11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34817 w 1987826"/>
              <a:gd name="connsiteY9" fmla="*/ 861391 h 2372139"/>
              <a:gd name="connsiteX10" fmla="*/ 1987826 w 1987826"/>
              <a:gd name="connsiteY10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934817 w 1987826"/>
              <a:gd name="connsiteY8" fmla="*/ 861391 h 2372139"/>
              <a:gd name="connsiteX9" fmla="*/ 1987826 w 1987826"/>
              <a:gd name="connsiteY9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934817 w 1987826"/>
              <a:gd name="connsiteY7" fmla="*/ 861391 h 2372139"/>
              <a:gd name="connsiteX8" fmla="*/ 1987826 w 1987826"/>
              <a:gd name="connsiteY8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934817 w 1987826"/>
              <a:gd name="connsiteY6" fmla="*/ 86139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126434 w 1987826"/>
              <a:gd name="connsiteY3" fmla="*/ 1404731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36112 w 2023938"/>
              <a:gd name="connsiteY0" fmla="*/ 2372139 h 2372139"/>
              <a:gd name="connsiteX1" fmla="*/ 9608 w 2023938"/>
              <a:gd name="connsiteY1" fmla="*/ 1656522 h 2372139"/>
              <a:gd name="connsiteX2" fmla="*/ 261398 w 2023938"/>
              <a:gd name="connsiteY2" fmla="*/ 1338470 h 2372139"/>
              <a:gd name="connsiteX3" fmla="*/ 1692633 w 2023938"/>
              <a:gd name="connsiteY3" fmla="*/ 1431236 h 2372139"/>
              <a:gd name="connsiteX4" fmla="*/ 1785398 w 2023938"/>
              <a:gd name="connsiteY4" fmla="*/ 1391478 h 2372139"/>
              <a:gd name="connsiteX5" fmla="*/ 1970929 w 2023938"/>
              <a:gd name="connsiteY5" fmla="*/ 861391 h 2372139"/>
              <a:gd name="connsiteX6" fmla="*/ 2023938 w 2023938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14914 w 2002740"/>
              <a:gd name="connsiteY0" fmla="*/ 2372139 h 2372139"/>
              <a:gd name="connsiteX1" fmla="*/ 41419 w 2002740"/>
              <a:gd name="connsiteY1" fmla="*/ 1709530 h 2372139"/>
              <a:gd name="connsiteX2" fmla="*/ 545000 w 2002740"/>
              <a:gd name="connsiteY2" fmla="*/ 914401 h 2372139"/>
              <a:gd name="connsiteX3" fmla="*/ 1671435 w 2002740"/>
              <a:gd name="connsiteY3" fmla="*/ 1431236 h 2372139"/>
              <a:gd name="connsiteX4" fmla="*/ 1764200 w 2002740"/>
              <a:gd name="connsiteY4" fmla="*/ 1391478 h 2372139"/>
              <a:gd name="connsiteX5" fmla="*/ 1949731 w 2002740"/>
              <a:gd name="connsiteY5" fmla="*/ 861391 h 2372139"/>
              <a:gd name="connsiteX6" fmla="*/ 2002740 w 2002740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79252 w 2010557"/>
              <a:gd name="connsiteY3" fmla="*/ 143123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2010557 w 2010557"/>
              <a:gd name="connsiteY5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2010557 w 2010557"/>
              <a:gd name="connsiteY4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811773 w 2010557"/>
              <a:gd name="connsiteY3" fmla="*/ 1550506 h 2372139"/>
              <a:gd name="connsiteX4" fmla="*/ 2010557 w 2010557"/>
              <a:gd name="connsiteY4" fmla="*/ 0 h 2372139"/>
              <a:gd name="connsiteX0" fmla="*/ 15891 w 2003717"/>
              <a:gd name="connsiteY0" fmla="*/ 2372139 h 2372139"/>
              <a:gd name="connsiteX1" fmla="*/ 42396 w 2003717"/>
              <a:gd name="connsiteY1" fmla="*/ 1709530 h 2372139"/>
              <a:gd name="connsiteX2" fmla="*/ 559228 w 2003717"/>
              <a:gd name="connsiteY2" fmla="*/ 1537254 h 2372139"/>
              <a:gd name="connsiteX3" fmla="*/ 1804933 w 2003717"/>
              <a:gd name="connsiteY3" fmla="*/ 1550506 h 2372139"/>
              <a:gd name="connsiteX4" fmla="*/ 2003717 w 2003717"/>
              <a:gd name="connsiteY4" fmla="*/ 0 h 2372139"/>
              <a:gd name="connsiteX0" fmla="*/ 108031 w 2095857"/>
              <a:gd name="connsiteY0" fmla="*/ 2372139 h 2372139"/>
              <a:gd name="connsiteX1" fmla="*/ 134536 w 2095857"/>
              <a:gd name="connsiteY1" fmla="*/ 1709530 h 2372139"/>
              <a:gd name="connsiteX2" fmla="*/ 1897073 w 2095857"/>
              <a:gd name="connsiteY2" fmla="*/ 1550506 h 2372139"/>
              <a:gd name="connsiteX3" fmla="*/ 2095857 w 209585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6424 w 1994250"/>
              <a:gd name="connsiteY0" fmla="*/ 2372139 h 2372139"/>
              <a:gd name="connsiteX1" fmla="*/ 205207 w 1994250"/>
              <a:gd name="connsiteY1" fmla="*/ 1669773 h 2372139"/>
              <a:gd name="connsiteX2" fmla="*/ 1795466 w 1994250"/>
              <a:gd name="connsiteY2" fmla="*/ 1550506 h 2372139"/>
              <a:gd name="connsiteX3" fmla="*/ 1994250 w 1994250"/>
              <a:gd name="connsiteY3" fmla="*/ 0 h 2372139"/>
              <a:gd name="connsiteX0" fmla="*/ 10565 w 1998391"/>
              <a:gd name="connsiteY0" fmla="*/ 2372139 h 2372139"/>
              <a:gd name="connsiteX1" fmla="*/ 209348 w 1998391"/>
              <a:gd name="connsiteY1" fmla="*/ 1669773 h 2372139"/>
              <a:gd name="connsiteX2" fmla="*/ 1879120 w 1998391"/>
              <a:gd name="connsiteY2" fmla="*/ 1590263 h 2372139"/>
              <a:gd name="connsiteX3" fmla="*/ 1998391 w 1998391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6162 w 2000352"/>
              <a:gd name="connsiteY0" fmla="*/ 2372139 h 2372139"/>
              <a:gd name="connsiteX1" fmla="*/ 218197 w 2000352"/>
              <a:gd name="connsiteY1" fmla="*/ 1643269 h 2372139"/>
              <a:gd name="connsiteX2" fmla="*/ 1887969 w 2000352"/>
              <a:gd name="connsiteY2" fmla="*/ 1616767 h 2372139"/>
              <a:gd name="connsiteX3" fmla="*/ 1993988 w 2000352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560760 w 2007864"/>
              <a:gd name="connsiteY2" fmla="*/ 1692673 h 2372139"/>
              <a:gd name="connsiteX3" fmla="*/ 1895481 w 2007864"/>
              <a:gd name="connsiteY3" fmla="*/ 1616767 h 2372139"/>
              <a:gd name="connsiteX4" fmla="*/ 2001500 w 2007864"/>
              <a:gd name="connsiteY4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1560760 w 2001500"/>
              <a:gd name="connsiteY2" fmla="*/ 1692673 h 2372139"/>
              <a:gd name="connsiteX3" fmla="*/ 1895481 w 2001500"/>
              <a:gd name="connsiteY3" fmla="*/ 1616767 h 2372139"/>
              <a:gd name="connsiteX4" fmla="*/ 1984829 w 2001500"/>
              <a:gd name="connsiteY4" fmla="*/ 1374621 h 2372139"/>
              <a:gd name="connsiteX5" fmla="*/ 2001500 w 2001500"/>
              <a:gd name="connsiteY5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381316 w 2001500"/>
              <a:gd name="connsiteY2" fmla="*/ 1613160 h 2372139"/>
              <a:gd name="connsiteX3" fmla="*/ 1560760 w 2001500"/>
              <a:gd name="connsiteY3" fmla="*/ 1692673 h 2372139"/>
              <a:gd name="connsiteX4" fmla="*/ 1895481 w 2001500"/>
              <a:gd name="connsiteY4" fmla="*/ 1616767 h 2372139"/>
              <a:gd name="connsiteX5" fmla="*/ 1984829 w 2001500"/>
              <a:gd name="connsiteY5" fmla="*/ 1374621 h 2372139"/>
              <a:gd name="connsiteX6" fmla="*/ 2001500 w 2001500"/>
              <a:gd name="connsiteY6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7802 w 1995628"/>
              <a:gd name="connsiteY0" fmla="*/ 2372139 h 2372139"/>
              <a:gd name="connsiteX1" fmla="*/ 17636 w 1995628"/>
              <a:gd name="connsiteY1" fmla="*/ 1825195 h 2372139"/>
              <a:gd name="connsiteX2" fmla="*/ 219837 w 1995628"/>
              <a:gd name="connsiteY2" fmla="*/ 1643269 h 2372139"/>
              <a:gd name="connsiteX3" fmla="*/ 375444 w 1995628"/>
              <a:gd name="connsiteY3" fmla="*/ 1613160 h 2372139"/>
              <a:gd name="connsiteX4" fmla="*/ 1554888 w 1995628"/>
              <a:gd name="connsiteY4" fmla="*/ 1692673 h 2372139"/>
              <a:gd name="connsiteX5" fmla="*/ 1889609 w 1995628"/>
              <a:gd name="connsiteY5" fmla="*/ 1616767 h 2372139"/>
              <a:gd name="connsiteX6" fmla="*/ 1978957 w 1995628"/>
              <a:gd name="connsiteY6" fmla="*/ 1374621 h 2372139"/>
              <a:gd name="connsiteX7" fmla="*/ 1995628 w 1995628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13160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92545"/>
              <a:gd name="connsiteY0" fmla="*/ 2372139 h 2372139"/>
              <a:gd name="connsiteX1" fmla="*/ 9834 w 1992545"/>
              <a:gd name="connsiteY1" fmla="*/ 1825195 h 2372139"/>
              <a:gd name="connsiteX2" fmla="*/ 92765 w 1992545"/>
              <a:gd name="connsiteY2" fmla="*/ 1616765 h 2372139"/>
              <a:gd name="connsiteX3" fmla="*/ 367642 w 1992545"/>
              <a:gd name="connsiteY3" fmla="*/ 1613160 h 2372139"/>
              <a:gd name="connsiteX4" fmla="*/ 1547086 w 1992545"/>
              <a:gd name="connsiteY4" fmla="*/ 1613160 h 2372139"/>
              <a:gd name="connsiteX5" fmla="*/ 1881807 w 1992545"/>
              <a:gd name="connsiteY5" fmla="*/ 1616767 h 2372139"/>
              <a:gd name="connsiteX6" fmla="*/ 1984407 w 1992545"/>
              <a:gd name="connsiteY6" fmla="*/ 1321612 h 2372139"/>
              <a:gd name="connsiteX7" fmla="*/ 1987826 w 199254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92765 w 1989612"/>
              <a:gd name="connsiteY2" fmla="*/ 1616765 h 2372139"/>
              <a:gd name="connsiteX3" fmla="*/ 367642 w 1989612"/>
              <a:gd name="connsiteY3" fmla="*/ 1613160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43774 w 2033386"/>
              <a:gd name="connsiteY0" fmla="*/ 2372139 h 2372139"/>
              <a:gd name="connsiteX1" fmla="*/ 53608 w 2033386"/>
              <a:gd name="connsiteY1" fmla="*/ 1825195 h 2372139"/>
              <a:gd name="connsiteX2" fmla="*/ 70278 w 2033386"/>
              <a:gd name="connsiteY2" fmla="*/ 1311965 h 2372139"/>
              <a:gd name="connsiteX3" fmla="*/ 411416 w 2033386"/>
              <a:gd name="connsiteY3" fmla="*/ 1613160 h 2372139"/>
              <a:gd name="connsiteX4" fmla="*/ 1590860 w 2033386"/>
              <a:gd name="connsiteY4" fmla="*/ 1613160 h 2372139"/>
              <a:gd name="connsiteX5" fmla="*/ 1965338 w 2033386"/>
              <a:gd name="connsiteY5" fmla="*/ 1603514 h 2372139"/>
              <a:gd name="connsiteX6" fmla="*/ 2028181 w 2033386"/>
              <a:gd name="connsiteY6" fmla="*/ 1321612 h 2372139"/>
              <a:gd name="connsiteX7" fmla="*/ 2031600 w 2033386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613160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546899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94435 w 1989900"/>
              <a:gd name="connsiteY3" fmla="*/ 1626412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5553 w 1995165"/>
              <a:gd name="connsiteY0" fmla="*/ 2372139 h 2372139"/>
              <a:gd name="connsiteX1" fmla="*/ 15387 w 1995165"/>
              <a:gd name="connsiteY1" fmla="*/ 1811942 h 2372139"/>
              <a:gd name="connsiteX2" fmla="*/ 45309 w 1995165"/>
              <a:gd name="connsiteY2" fmla="*/ 1669774 h 2372139"/>
              <a:gd name="connsiteX3" fmla="*/ 399700 w 1995165"/>
              <a:gd name="connsiteY3" fmla="*/ 1626412 h 2372139"/>
              <a:gd name="connsiteX4" fmla="*/ 1552639 w 1995165"/>
              <a:gd name="connsiteY4" fmla="*/ 1613160 h 2372139"/>
              <a:gd name="connsiteX5" fmla="*/ 1927117 w 1995165"/>
              <a:gd name="connsiteY5" fmla="*/ 1603514 h 2372139"/>
              <a:gd name="connsiteX6" fmla="*/ 1989960 w 1995165"/>
              <a:gd name="connsiteY6" fmla="*/ 1321612 h 2372139"/>
              <a:gd name="connsiteX7" fmla="*/ 1993379 w 199516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2193 w 1991805"/>
              <a:gd name="connsiteY0" fmla="*/ 2372139 h 2372139"/>
              <a:gd name="connsiteX1" fmla="*/ 6357 w 1991805"/>
              <a:gd name="connsiteY1" fmla="*/ 1828875 h 2372139"/>
              <a:gd name="connsiteX2" fmla="*/ 41949 w 1991805"/>
              <a:gd name="connsiteY2" fmla="*/ 1669774 h 2372139"/>
              <a:gd name="connsiteX3" fmla="*/ 396340 w 1991805"/>
              <a:gd name="connsiteY3" fmla="*/ 1626412 h 2372139"/>
              <a:gd name="connsiteX4" fmla="*/ 1549279 w 1991805"/>
              <a:gd name="connsiteY4" fmla="*/ 1613160 h 2372139"/>
              <a:gd name="connsiteX5" fmla="*/ 1923757 w 1991805"/>
              <a:gd name="connsiteY5" fmla="*/ 1603514 h 2372139"/>
              <a:gd name="connsiteX6" fmla="*/ 1986600 w 1991805"/>
              <a:gd name="connsiteY6" fmla="*/ 1321612 h 2372139"/>
              <a:gd name="connsiteX7" fmla="*/ 1990019 w 1991805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11724 w 1989612"/>
              <a:gd name="connsiteY1" fmla="*/ 17611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1702 w 1991314"/>
              <a:gd name="connsiteY0" fmla="*/ 2372139 h 2372139"/>
              <a:gd name="connsiteX1" fmla="*/ 41458 w 1991314"/>
              <a:gd name="connsiteY1" fmla="*/ 1669774 h 2372139"/>
              <a:gd name="connsiteX2" fmla="*/ 395849 w 1991314"/>
              <a:gd name="connsiteY2" fmla="*/ 1626412 h 2372139"/>
              <a:gd name="connsiteX3" fmla="*/ 1548788 w 1991314"/>
              <a:gd name="connsiteY3" fmla="*/ 1613160 h 2372139"/>
              <a:gd name="connsiteX4" fmla="*/ 1923266 w 1991314"/>
              <a:gd name="connsiteY4" fmla="*/ 1603514 h 2372139"/>
              <a:gd name="connsiteX5" fmla="*/ 1986109 w 1991314"/>
              <a:gd name="connsiteY5" fmla="*/ 1321612 h 2372139"/>
              <a:gd name="connsiteX6" fmla="*/ 1989528 w 1991314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2002264"/>
              <a:gd name="connsiteY0" fmla="*/ 2516286 h 2516286"/>
              <a:gd name="connsiteX1" fmla="*/ 71308 w 2002264"/>
              <a:gd name="connsiteY1" fmla="*/ 1686708 h 2516286"/>
              <a:gd name="connsiteX2" fmla="*/ 406799 w 2002264"/>
              <a:gd name="connsiteY2" fmla="*/ 1626412 h 2516286"/>
              <a:gd name="connsiteX3" fmla="*/ 1559738 w 2002264"/>
              <a:gd name="connsiteY3" fmla="*/ 1613160 h 2516286"/>
              <a:gd name="connsiteX4" fmla="*/ 1934216 w 2002264"/>
              <a:gd name="connsiteY4" fmla="*/ 1603514 h 2516286"/>
              <a:gd name="connsiteX5" fmla="*/ 1997059 w 2002264"/>
              <a:gd name="connsiteY5" fmla="*/ 1321612 h 2516286"/>
              <a:gd name="connsiteX6" fmla="*/ 2000478 w 2002264"/>
              <a:gd name="connsiteY6" fmla="*/ 0 h 2516286"/>
              <a:gd name="connsiteX0" fmla="*/ 0 w 2007944"/>
              <a:gd name="connsiteY0" fmla="*/ 2516286 h 2516286"/>
              <a:gd name="connsiteX1" fmla="*/ 71308 w 2007944"/>
              <a:gd name="connsiteY1" fmla="*/ 1686708 h 2516286"/>
              <a:gd name="connsiteX2" fmla="*/ 406799 w 2007944"/>
              <a:gd name="connsiteY2" fmla="*/ 1626412 h 2516286"/>
              <a:gd name="connsiteX3" fmla="*/ 1559738 w 2007944"/>
              <a:gd name="connsiteY3" fmla="*/ 1613160 h 2516286"/>
              <a:gd name="connsiteX4" fmla="*/ 1968807 w 2007944"/>
              <a:gd name="connsiteY4" fmla="*/ 1579628 h 2516286"/>
              <a:gd name="connsiteX5" fmla="*/ 1997059 w 2007944"/>
              <a:gd name="connsiteY5" fmla="*/ 1321612 h 2516286"/>
              <a:gd name="connsiteX6" fmla="*/ 2000478 w 2007944"/>
              <a:gd name="connsiteY6" fmla="*/ 0 h 2516286"/>
              <a:gd name="connsiteX0" fmla="*/ 0 w 2001417"/>
              <a:gd name="connsiteY0" fmla="*/ 2516286 h 2516286"/>
              <a:gd name="connsiteX1" fmla="*/ 71308 w 2001417"/>
              <a:gd name="connsiteY1" fmla="*/ 1686708 h 2516286"/>
              <a:gd name="connsiteX2" fmla="*/ 406799 w 2001417"/>
              <a:gd name="connsiteY2" fmla="*/ 1626412 h 2516286"/>
              <a:gd name="connsiteX3" fmla="*/ 1559738 w 2001417"/>
              <a:gd name="connsiteY3" fmla="*/ 1613160 h 2516286"/>
              <a:gd name="connsiteX4" fmla="*/ 1945745 w 2001417"/>
              <a:gd name="connsiteY4" fmla="*/ 1603515 h 2516286"/>
              <a:gd name="connsiteX5" fmla="*/ 1997059 w 2001417"/>
              <a:gd name="connsiteY5" fmla="*/ 1321612 h 2516286"/>
              <a:gd name="connsiteX6" fmla="*/ 2000478 w 2001417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7889 w 2001060"/>
              <a:gd name="connsiteY1" fmla="*/ 18264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720487 w 2000478"/>
              <a:gd name="connsiteY4" fmla="*/ 1613161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2850"/>
              <a:gd name="connsiteY0" fmla="*/ 2516286 h 2516286"/>
              <a:gd name="connsiteX1" fmla="*/ 3018 w 2002850"/>
              <a:gd name="connsiteY1" fmla="*/ 1897127 h 2516286"/>
              <a:gd name="connsiteX2" fmla="*/ 71308 w 2002850"/>
              <a:gd name="connsiteY2" fmla="*/ 1686708 h 2516286"/>
              <a:gd name="connsiteX3" fmla="*/ 406799 w 2002850"/>
              <a:gd name="connsiteY3" fmla="*/ 1626412 h 2516286"/>
              <a:gd name="connsiteX4" fmla="*/ 1662033 w 2002850"/>
              <a:gd name="connsiteY4" fmla="*/ 1618207 h 2516286"/>
              <a:gd name="connsiteX5" fmla="*/ 1926260 w 2002850"/>
              <a:gd name="connsiteY5" fmla="*/ 1593424 h 2516286"/>
              <a:gd name="connsiteX6" fmla="*/ 1997059 w 2002850"/>
              <a:gd name="connsiteY6" fmla="*/ 1321612 h 2516286"/>
              <a:gd name="connsiteX7" fmla="*/ 2000478 w 2002850"/>
              <a:gd name="connsiteY7" fmla="*/ 0 h 2516286"/>
              <a:gd name="connsiteX0" fmla="*/ 0 w 2000704"/>
              <a:gd name="connsiteY0" fmla="*/ 2516286 h 2516286"/>
              <a:gd name="connsiteX1" fmla="*/ 3018 w 2000704"/>
              <a:gd name="connsiteY1" fmla="*/ 1897127 h 2516286"/>
              <a:gd name="connsiteX2" fmla="*/ 71308 w 2000704"/>
              <a:gd name="connsiteY2" fmla="*/ 1686708 h 2516286"/>
              <a:gd name="connsiteX3" fmla="*/ 406799 w 2000704"/>
              <a:gd name="connsiteY3" fmla="*/ 1626412 h 2516286"/>
              <a:gd name="connsiteX4" fmla="*/ 1662033 w 2000704"/>
              <a:gd name="connsiteY4" fmla="*/ 1618207 h 2516286"/>
              <a:gd name="connsiteX5" fmla="*/ 1955487 w 2000704"/>
              <a:gd name="connsiteY5" fmla="*/ 1593424 h 2516286"/>
              <a:gd name="connsiteX6" fmla="*/ 1997059 w 2000704"/>
              <a:gd name="connsiteY6" fmla="*/ 1321612 h 2516286"/>
              <a:gd name="connsiteX7" fmla="*/ 2000478 w 2000704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2132" h="2516286">
                <a:moveTo>
                  <a:pt x="0" y="2516286"/>
                </a:moveTo>
                <a:cubicBezTo>
                  <a:pt x="2938" y="2410570"/>
                  <a:pt x="-2145" y="2035804"/>
                  <a:pt x="3018" y="1897127"/>
                </a:cubicBezTo>
                <a:cubicBezTo>
                  <a:pt x="5160" y="1839591"/>
                  <a:pt x="6447" y="1729304"/>
                  <a:pt x="71308" y="1686708"/>
                </a:cubicBezTo>
                <a:cubicBezTo>
                  <a:pt x="140779" y="1647086"/>
                  <a:pt x="141678" y="1637829"/>
                  <a:pt x="406799" y="1626412"/>
                </a:cubicBezTo>
                <a:cubicBezTo>
                  <a:pt x="671920" y="1614995"/>
                  <a:pt x="1407166" y="1622864"/>
                  <a:pt x="1662033" y="1618207"/>
                </a:cubicBezTo>
                <a:cubicBezTo>
                  <a:pt x="1916900" y="1613550"/>
                  <a:pt x="1875065" y="1621204"/>
                  <a:pt x="1936002" y="1598469"/>
                </a:cubicBezTo>
                <a:cubicBezTo>
                  <a:pt x="1996939" y="1550507"/>
                  <a:pt x="1986313" y="1588023"/>
                  <a:pt x="1997059" y="1321612"/>
                </a:cubicBezTo>
                <a:cubicBezTo>
                  <a:pt x="2007805" y="1055201"/>
                  <a:pt x="1997700" y="229103"/>
                  <a:pt x="2000478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F5075F4D-6D5E-1842-AAD8-1002BE2FCE07}"/>
              </a:ext>
            </a:extLst>
          </p:cNvPr>
          <p:cNvSpPr/>
          <p:nvPr/>
        </p:nvSpPr>
        <p:spPr>
          <a:xfrm>
            <a:off x="3999899" y="4359692"/>
            <a:ext cx="3431869" cy="1852880"/>
          </a:xfrm>
          <a:custGeom>
            <a:avLst/>
            <a:gdLst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291547 w 1989580"/>
              <a:gd name="connsiteY9" fmla="*/ 1298713 h 2372139"/>
              <a:gd name="connsiteX10" fmla="*/ 755373 w 1989580"/>
              <a:gd name="connsiteY10" fmla="*/ 1351722 h 2372139"/>
              <a:gd name="connsiteX11" fmla="*/ 1126434 w 1989580"/>
              <a:gd name="connsiteY11" fmla="*/ 1404731 h 2372139"/>
              <a:gd name="connsiteX12" fmla="*/ 1749286 w 1989580"/>
              <a:gd name="connsiteY12" fmla="*/ 1391478 h 2372139"/>
              <a:gd name="connsiteX13" fmla="*/ 1815547 w 1989580"/>
              <a:gd name="connsiteY13" fmla="*/ 1325217 h 2372139"/>
              <a:gd name="connsiteX14" fmla="*/ 1828800 w 1989580"/>
              <a:gd name="connsiteY14" fmla="*/ 1285461 h 2372139"/>
              <a:gd name="connsiteX15" fmla="*/ 1842052 w 1989580"/>
              <a:gd name="connsiteY15" fmla="*/ 1219200 h 2372139"/>
              <a:gd name="connsiteX16" fmla="*/ 1881808 w 1989580"/>
              <a:gd name="connsiteY16" fmla="*/ 1152939 h 2372139"/>
              <a:gd name="connsiteX17" fmla="*/ 1895060 w 1989580"/>
              <a:gd name="connsiteY17" fmla="*/ 1086678 h 2372139"/>
              <a:gd name="connsiteX18" fmla="*/ 1908313 w 1989580"/>
              <a:gd name="connsiteY18" fmla="*/ 993913 h 2372139"/>
              <a:gd name="connsiteX19" fmla="*/ 1921565 w 1989580"/>
              <a:gd name="connsiteY19" fmla="*/ 954157 h 2372139"/>
              <a:gd name="connsiteX20" fmla="*/ 1934817 w 1989580"/>
              <a:gd name="connsiteY20" fmla="*/ 861391 h 2372139"/>
              <a:gd name="connsiteX21" fmla="*/ 1961321 w 1989580"/>
              <a:gd name="connsiteY21" fmla="*/ 755374 h 2372139"/>
              <a:gd name="connsiteX22" fmla="*/ 1974573 w 1989580"/>
              <a:gd name="connsiteY22" fmla="*/ 622852 h 2372139"/>
              <a:gd name="connsiteX23" fmla="*/ 1987826 w 1989580"/>
              <a:gd name="connsiteY23" fmla="*/ 556591 h 2372139"/>
              <a:gd name="connsiteX24" fmla="*/ 1987826 w 1989580"/>
              <a:gd name="connsiteY24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755373 w 1989580"/>
              <a:gd name="connsiteY9" fmla="*/ 1351722 h 2372139"/>
              <a:gd name="connsiteX10" fmla="*/ 1126434 w 1989580"/>
              <a:gd name="connsiteY10" fmla="*/ 1404731 h 2372139"/>
              <a:gd name="connsiteX11" fmla="*/ 1749286 w 1989580"/>
              <a:gd name="connsiteY11" fmla="*/ 1391478 h 2372139"/>
              <a:gd name="connsiteX12" fmla="*/ 1815547 w 1989580"/>
              <a:gd name="connsiteY12" fmla="*/ 1325217 h 2372139"/>
              <a:gd name="connsiteX13" fmla="*/ 1828800 w 1989580"/>
              <a:gd name="connsiteY13" fmla="*/ 1285461 h 2372139"/>
              <a:gd name="connsiteX14" fmla="*/ 1842052 w 1989580"/>
              <a:gd name="connsiteY14" fmla="*/ 1219200 h 2372139"/>
              <a:gd name="connsiteX15" fmla="*/ 1881808 w 1989580"/>
              <a:gd name="connsiteY15" fmla="*/ 1152939 h 2372139"/>
              <a:gd name="connsiteX16" fmla="*/ 1895060 w 1989580"/>
              <a:gd name="connsiteY16" fmla="*/ 1086678 h 2372139"/>
              <a:gd name="connsiteX17" fmla="*/ 1908313 w 1989580"/>
              <a:gd name="connsiteY17" fmla="*/ 993913 h 2372139"/>
              <a:gd name="connsiteX18" fmla="*/ 1921565 w 1989580"/>
              <a:gd name="connsiteY18" fmla="*/ 954157 h 2372139"/>
              <a:gd name="connsiteX19" fmla="*/ 1934817 w 1989580"/>
              <a:gd name="connsiteY19" fmla="*/ 861391 h 2372139"/>
              <a:gd name="connsiteX20" fmla="*/ 1961321 w 1989580"/>
              <a:gd name="connsiteY20" fmla="*/ 755374 h 2372139"/>
              <a:gd name="connsiteX21" fmla="*/ 1974573 w 1989580"/>
              <a:gd name="connsiteY21" fmla="*/ 622852 h 2372139"/>
              <a:gd name="connsiteX22" fmla="*/ 1987826 w 1989580"/>
              <a:gd name="connsiteY22" fmla="*/ 556591 h 2372139"/>
              <a:gd name="connsiteX23" fmla="*/ 1987826 w 1989580"/>
              <a:gd name="connsiteY23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225286 w 1989580"/>
              <a:gd name="connsiteY6" fmla="*/ 1338470 h 2372139"/>
              <a:gd name="connsiteX7" fmla="*/ 251791 w 1989580"/>
              <a:gd name="connsiteY7" fmla="*/ 1311965 h 2372139"/>
              <a:gd name="connsiteX8" fmla="*/ 755373 w 1989580"/>
              <a:gd name="connsiteY8" fmla="*/ 1351722 h 2372139"/>
              <a:gd name="connsiteX9" fmla="*/ 1126434 w 1989580"/>
              <a:gd name="connsiteY9" fmla="*/ 1404731 h 2372139"/>
              <a:gd name="connsiteX10" fmla="*/ 1749286 w 1989580"/>
              <a:gd name="connsiteY10" fmla="*/ 1391478 h 2372139"/>
              <a:gd name="connsiteX11" fmla="*/ 1815547 w 1989580"/>
              <a:gd name="connsiteY11" fmla="*/ 1325217 h 2372139"/>
              <a:gd name="connsiteX12" fmla="*/ 1828800 w 1989580"/>
              <a:gd name="connsiteY12" fmla="*/ 1285461 h 2372139"/>
              <a:gd name="connsiteX13" fmla="*/ 1842052 w 1989580"/>
              <a:gd name="connsiteY13" fmla="*/ 1219200 h 2372139"/>
              <a:gd name="connsiteX14" fmla="*/ 1881808 w 1989580"/>
              <a:gd name="connsiteY14" fmla="*/ 1152939 h 2372139"/>
              <a:gd name="connsiteX15" fmla="*/ 1895060 w 1989580"/>
              <a:gd name="connsiteY15" fmla="*/ 1086678 h 2372139"/>
              <a:gd name="connsiteX16" fmla="*/ 1908313 w 1989580"/>
              <a:gd name="connsiteY16" fmla="*/ 993913 h 2372139"/>
              <a:gd name="connsiteX17" fmla="*/ 1921565 w 1989580"/>
              <a:gd name="connsiteY17" fmla="*/ 954157 h 2372139"/>
              <a:gd name="connsiteX18" fmla="*/ 1934817 w 1989580"/>
              <a:gd name="connsiteY18" fmla="*/ 861391 h 2372139"/>
              <a:gd name="connsiteX19" fmla="*/ 1961321 w 1989580"/>
              <a:gd name="connsiteY19" fmla="*/ 755374 h 2372139"/>
              <a:gd name="connsiteX20" fmla="*/ 1974573 w 1989580"/>
              <a:gd name="connsiteY20" fmla="*/ 622852 h 2372139"/>
              <a:gd name="connsiteX21" fmla="*/ 1987826 w 1989580"/>
              <a:gd name="connsiteY21" fmla="*/ 556591 h 2372139"/>
              <a:gd name="connsiteX22" fmla="*/ 1987826 w 1989580"/>
              <a:gd name="connsiteY22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106017 w 1989580"/>
              <a:gd name="connsiteY3" fmla="*/ 1563757 h 2372139"/>
              <a:gd name="connsiteX4" fmla="*/ 119269 w 1989580"/>
              <a:gd name="connsiteY4" fmla="*/ 1524000 h 2372139"/>
              <a:gd name="connsiteX5" fmla="*/ 225286 w 1989580"/>
              <a:gd name="connsiteY5" fmla="*/ 1338470 h 2372139"/>
              <a:gd name="connsiteX6" fmla="*/ 251791 w 1989580"/>
              <a:gd name="connsiteY6" fmla="*/ 1311965 h 2372139"/>
              <a:gd name="connsiteX7" fmla="*/ 755373 w 1989580"/>
              <a:gd name="connsiteY7" fmla="*/ 1351722 h 2372139"/>
              <a:gd name="connsiteX8" fmla="*/ 1126434 w 1989580"/>
              <a:gd name="connsiteY8" fmla="*/ 1404731 h 2372139"/>
              <a:gd name="connsiteX9" fmla="*/ 1749286 w 1989580"/>
              <a:gd name="connsiteY9" fmla="*/ 1391478 h 2372139"/>
              <a:gd name="connsiteX10" fmla="*/ 1815547 w 1989580"/>
              <a:gd name="connsiteY10" fmla="*/ 1325217 h 2372139"/>
              <a:gd name="connsiteX11" fmla="*/ 1828800 w 1989580"/>
              <a:gd name="connsiteY11" fmla="*/ 1285461 h 2372139"/>
              <a:gd name="connsiteX12" fmla="*/ 1842052 w 1989580"/>
              <a:gd name="connsiteY12" fmla="*/ 1219200 h 2372139"/>
              <a:gd name="connsiteX13" fmla="*/ 1881808 w 1989580"/>
              <a:gd name="connsiteY13" fmla="*/ 1152939 h 2372139"/>
              <a:gd name="connsiteX14" fmla="*/ 1895060 w 1989580"/>
              <a:gd name="connsiteY14" fmla="*/ 1086678 h 2372139"/>
              <a:gd name="connsiteX15" fmla="*/ 1908313 w 1989580"/>
              <a:gd name="connsiteY15" fmla="*/ 993913 h 2372139"/>
              <a:gd name="connsiteX16" fmla="*/ 1921565 w 1989580"/>
              <a:gd name="connsiteY16" fmla="*/ 954157 h 2372139"/>
              <a:gd name="connsiteX17" fmla="*/ 1934817 w 1989580"/>
              <a:gd name="connsiteY17" fmla="*/ 861391 h 2372139"/>
              <a:gd name="connsiteX18" fmla="*/ 1961321 w 1989580"/>
              <a:gd name="connsiteY18" fmla="*/ 755374 h 2372139"/>
              <a:gd name="connsiteX19" fmla="*/ 1974573 w 1989580"/>
              <a:gd name="connsiteY19" fmla="*/ 622852 h 2372139"/>
              <a:gd name="connsiteX20" fmla="*/ 1987826 w 1989580"/>
              <a:gd name="connsiteY20" fmla="*/ 556591 h 2372139"/>
              <a:gd name="connsiteX21" fmla="*/ 1987826 w 1989580"/>
              <a:gd name="connsiteY21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106017 w 1989580"/>
              <a:gd name="connsiteY2" fmla="*/ 1563757 h 2372139"/>
              <a:gd name="connsiteX3" fmla="*/ 119269 w 1989580"/>
              <a:gd name="connsiteY3" fmla="*/ 1524000 h 2372139"/>
              <a:gd name="connsiteX4" fmla="*/ 225286 w 1989580"/>
              <a:gd name="connsiteY4" fmla="*/ 1338470 h 2372139"/>
              <a:gd name="connsiteX5" fmla="*/ 251791 w 1989580"/>
              <a:gd name="connsiteY5" fmla="*/ 1311965 h 2372139"/>
              <a:gd name="connsiteX6" fmla="*/ 755373 w 1989580"/>
              <a:gd name="connsiteY6" fmla="*/ 1351722 h 2372139"/>
              <a:gd name="connsiteX7" fmla="*/ 1126434 w 1989580"/>
              <a:gd name="connsiteY7" fmla="*/ 1404731 h 2372139"/>
              <a:gd name="connsiteX8" fmla="*/ 1749286 w 1989580"/>
              <a:gd name="connsiteY8" fmla="*/ 1391478 h 2372139"/>
              <a:gd name="connsiteX9" fmla="*/ 1815547 w 1989580"/>
              <a:gd name="connsiteY9" fmla="*/ 1325217 h 2372139"/>
              <a:gd name="connsiteX10" fmla="*/ 1828800 w 1989580"/>
              <a:gd name="connsiteY10" fmla="*/ 1285461 h 2372139"/>
              <a:gd name="connsiteX11" fmla="*/ 1842052 w 1989580"/>
              <a:gd name="connsiteY11" fmla="*/ 1219200 h 2372139"/>
              <a:gd name="connsiteX12" fmla="*/ 1881808 w 1989580"/>
              <a:gd name="connsiteY12" fmla="*/ 1152939 h 2372139"/>
              <a:gd name="connsiteX13" fmla="*/ 1895060 w 1989580"/>
              <a:gd name="connsiteY13" fmla="*/ 1086678 h 2372139"/>
              <a:gd name="connsiteX14" fmla="*/ 1908313 w 1989580"/>
              <a:gd name="connsiteY14" fmla="*/ 993913 h 2372139"/>
              <a:gd name="connsiteX15" fmla="*/ 1921565 w 1989580"/>
              <a:gd name="connsiteY15" fmla="*/ 954157 h 2372139"/>
              <a:gd name="connsiteX16" fmla="*/ 1934817 w 1989580"/>
              <a:gd name="connsiteY16" fmla="*/ 861391 h 2372139"/>
              <a:gd name="connsiteX17" fmla="*/ 1961321 w 1989580"/>
              <a:gd name="connsiteY17" fmla="*/ 755374 h 2372139"/>
              <a:gd name="connsiteX18" fmla="*/ 1974573 w 1989580"/>
              <a:gd name="connsiteY18" fmla="*/ 622852 h 2372139"/>
              <a:gd name="connsiteX19" fmla="*/ 1987826 w 1989580"/>
              <a:gd name="connsiteY19" fmla="*/ 556591 h 2372139"/>
              <a:gd name="connsiteX20" fmla="*/ 1987826 w 1989580"/>
              <a:gd name="connsiteY20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81808 w 1989580"/>
              <a:gd name="connsiteY11" fmla="*/ 1152939 h 2372139"/>
              <a:gd name="connsiteX12" fmla="*/ 1895060 w 1989580"/>
              <a:gd name="connsiteY12" fmla="*/ 1086678 h 2372139"/>
              <a:gd name="connsiteX13" fmla="*/ 1908313 w 1989580"/>
              <a:gd name="connsiteY13" fmla="*/ 993913 h 2372139"/>
              <a:gd name="connsiteX14" fmla="*/ 1921565 w 1989580"/>
              <a:gd name="connsiteY14" fmla="*/ 954157 h 2372139"/>
              <a:gd name="connsiteX15" fmla="*/ 1934817 w 1989580"/>
              <a:gd name="connsiteY15" fmla="*/ 861391 h 2372139"/>
              <a:gd name="connsiteX16" fmla="*/ 1961321 w 1989580"/>
              <a:gd name="connsiteY16" fmla="*/ 755374 h 2372139"/>
              <a:gd name="connsiteX17" fmla="*/ 1974573 w 1989580"/>
              <a:gd name="connsiteY17" fmla="*/ 622852 h 2372139"/>
              <a:gd name="connsiteX18" fmla="*/ 1987826 w 1989580"/>
              <a:gd name="connsiteY18" fmla="*/ 556591 h 2372139"/>
              <a:gd name="connsiteX19" fmla="*/ 1987826 w 1989580"/>
              <a:gd name="connsiteY19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95060 w 1989580"/>
              <a:gd name="connsiteY11" fmla="*/ 1086678 h 2372139"/>
              <a:gd name="connsiteX12" fmla="*/ 1908313 w 1989580"/>
              <a:gd name="connsiteY12" fmla="*/ 993913 h 2372139"/>
              <a:gd name="connsiteX13" fmla="*/ 1921565 w 1989580"/>
              <a:gd name="connsiteY13" fmla="*/ 954157 h 2372139"/>
              <a:gd name="connsiteX14" fmla="*/ 1934817 w 1989580"/>
              <a:gd name="connsiteY14" fmla="*/ 861391 h 2372139"/>
              <a:gd name="connsiteX15" fmla="*/ 1961321 w 1989580"/>
              <a:gd name="connsiteY15" fmla="*/ 755374 h 2372139"/>
              <a:gd name="connsiteX16" fmla="*/ 1974573 w 1989580"/>
              <a:gd name="connsiteY16" fmla="*/ 622852 h 2372139"/>
              <a:gd name="connsiteX17" fmla="*/ 1987826 w 1989580"/>
              <a:gd name="connsiteY17" fmla="*/ 556591 h 2372139"/>
              <a:gd name="connsiteX18" fmla="*/ 1987826 w 1989580"/>
              <a:gd name="connsiteY18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21565 w 1989580"/>
              <a:gd name="connsiteY10" fmla="*/ 954157 h 2372139"/>
              <a:gd name="connsiteX11" fmla="*/ 1934817 w 1989580"/>
              <a:gd name="connsiteY11" fmla="*/ 861391 h 2372139"/>
              <a:gd name="connsiteX12" fmla="*/ 1961321 w 1989580"/>
              <a:gd name="connsiteY12" fmla="*/ 755374 h 2372139"/>
              <a:gd name="connsiteX13" fmla="*/ 1974573 w 1989580"/>
              <a:gd name="connsiteY13" fmla="*/ 622852 h 2372139"/>
              <a:gd name="connsiteX14" fmla="*/ 1987826 w 1989580"/>
              <a:gd name="connsiteY14" fmla="*/ 556591 h 2372139"/>
              <a:gd name="connsiteX15" fmla="*/ 1987826 w 1989580"/>
              <a:gd name="connsiteY15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61321 w 1989580"/>
              <a:gd name="connsiteY11" fmla="*/ 755374 h 2372139"/>
              <a:gd name="connsiteX12" fmla="*/ 1974573 w 1989580"/>
              <a:gd name="connsiteY12" fmla="*/ 622852 h 2372139"/>
              <a:gd name="connsiteX13" fmla="*/ 1987826 w 1989580"/>
              <a:gd name="connsiteY13" fmla="*/ 556591 h 2372139"/>
              <a:gd name="connsiteX14" fmla="*/ 1987826 w 1989580"/>
              <a:gd name="connsiteY14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74573 w 1989580"/>
              <a:gd name="connsiteY11" fmla="*/ 622852 h 2372139"/>
              <a:gd name="connsiteX12" fmla="*/ 1987826 w 1989580"/>
              <a:gd name="connsiteY12" fmla="*/ 556591 h 2372139"/>
              <a:gd name="connsiteX13" fmla="*/ 1987826 w 1989580"/>
              <a:gd name="connsiteY13" fmla="*/ 0 h 2372139"/>
              <a:gd name="connsiteX0" fmla="*/ 0 w 1991752"/>
              <a:gd name="connsiteY0" fmla="*/ 2372139 h 2372139"/>
              <a:gd name="connsiteX1" fmla="*/ 26504 w 1991752"/>
              <a:gd name="connsiteY1" fmla="*/ 1563757 h 2372139"/>
              <a:gd name="connsiteX2" fmla="*/ 225286 w 1991752"/>
              <a:gd name="connsiteY2" fmla="*/ 1338470 h 2372139"/>
              <a:gd name="connsiteX3" fmla="*/ 755373 w 1991752"/>
              <a:gd name="connsiteY3" fmla="*/ 1351722 h 2372139"/>
              <a:gd name="connsiteX4" fmla="*/ 1126434 w 1991752"/>
              <a:gd name="connsiteY4" fmla="*/ 1404731 h 2372139"/>
              <a:gd name="connsiteX5" fmla="*/ 1749286 w 1991752"/>
              <a:gd name="connsiteY5" fmla="*/ 1391478 h 2372139"/>
              <a:gd name="connsiteX6" fmla="*/ 1815547 w 1991752"/>
              <a:gd name="connsiteY6" fmla="*/ 1325217 h 2372139"/>
              <a:gd name="connsiteX7" fmla="*/ 1828800 w 1991752"/>
              <a:gd name="connsiteY7" fmla="*/ 1285461 h 2372139"/>
              <a:gd name="connsiteX8" fmla="*/ 1895060 w 1991752"/>
              <a:gd name="connsiteY8" fmla="*/ 1086678 h 2372139"/>
              <a:gd name="connsiteX9" fmla="*/ 1908313 w 1991752"/>
              <a:gd name="connsiteY9" fmla="*/ 993913 h 2372139"/>
              <a:gd name="connsiteX10" fmla="*/ 1934817 w 1991752"/>
              <a:gd name="connsiteY10" fmla="*/ 861391 h 2372139"/>
              <a:gd name="connsiteX11" fmla="*/ 1987826 w 1991752"/>
              <a:gd name="connsiteY11" fmla="*/ 556591 h 2372139"/>
              <a:gd name="connsiteX12" fmla="*/ 1987826 w 1991752"/>
              <a:gd name="connsiteY12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08313 w 1987826"/>
              <a:gd name="connsiteY9" fmla="*/ 993913 h 2372139"/>
              <a:gd name="connsiteX10" fmla="*/ 1934817 w 1987826"/>
              <a:gd name="connsiteY10" fmla="*/ 861391 h 2372139"/>
              <a:gd name="connsiteX11" fmla="*/ 1987826 w 1987826"/>
              <a:gd name="connsiteY11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34817 w 1987826"/>
              <a:gd name="connsiteY9" fmla="*/ 861391 h 2372139"/>
              <a:gd name="connsiteX10" fmla="*/ 1987826 w 1987826"/>
              <a:gd name="connsiteY10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934817 w 1987826"/>
              <a:gd name="connsiteY8" fmla="*/ 861391 h 2372139"/>
              <a:gd name="connsiteX9" fmla="*/ 1987826 w 1987826"/>
              <a:gd name="connsiteY9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934817 w 1987826"/>
              <a:gd name="connsiteY7" fmla="*/ 861391 h 2372139"/>
              <a:gd name="connsiteX8" fmla="*/ 1987826 w 1987826"/>
              <a:gd name="connsiteY8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934817 w 1987826"/>
              <a:gd name="connsiteY6" fmla="*/ 86139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126434 w 1987826"/>
              <a:gd name="connsiteY3" fmla="*/ 1404731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36112 w 2023938"/>
              <a:gd name="connsiteY0" fmla="*/ 2372139 h 2372139"/>
              <a:gd name="connsiteX1" fmla="*/ 9608 w 2023938"/>
              <a:gd name="connsiteY1" fmla="*/ 1656522 h 2372139"/>
              <a:gd name="connsiteX2" fmla="*/ 261398 w 2023938"/>
              <a:gd name="connsiteY2" fmla="*/ 1338470 h 2372139"/>
              <a:gd name="connsiteX3" fmla="*/ 1692633 w 2023938"/>
              <a:gd name="connsiteY3" fmla="*/ 1431236 h 2372139"/>
              <a:gd name="connsiteX4" fmla="*/ 1785398 w 2023938"/>
              <a:gd name="connsiteY4" fmla="*/ 1391478 h 2372139"/>
              <a:gd name="connsiteX5" fmla="*/ 1970929 w 2023938"/>
              <a:gd name="connsiteY5" fmla="*/ 861391 h 2372139"/>
              <a:gd name="connsiteX6" fmla="*/ 2023938 w 2023938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14914 w 2002740"/>
              <a:gd name="connsiteY0" fmla="*/ 2372139 h 2372139"/>
              <a:gd name="connsiteX1" fmla="*/ 41419 w 2002740"/>
              <a:gd name="connsiteY1" fmla="*/ 1709530 h 2372139"/>
              <a:gd name="connsiteX2" fmla="*/ 545000 w 2002740"/>
              <a:gd name="connsiteY2" fmla="*/ 914401 h 2372139"/>
              <a:gd name="connsiteX3" fmla="*/ 1671435 w 2002740"/>
              <a:gd name="connsiteY3" fmla="*/ 1431236 h 2372139"/>
              <a:gd name="connsiteX4" fmla="*/ 1764200 w 2002740"/>
              <a:gd name="connsiteY4" fmla="*/ 1391478 h 2372139"/>
              <a:gd name="connsiteX5" fmla="*/ 1949731 w 2002740"/>
              <a:gd name="connsiteY5" fmla="*/ 861391 h 2372139"/>
              <a:gd name="connsiteX6" fmla="*/ 2002740 w 2002740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79252 w 2010557"/>
              <a:gd name="connsiteY3" fmla="*/ 143123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2010557 w 2010557"/>
              <a:gd name="connsiteY5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2010557 w 2010557"/>
              <a:gd name="connsiteY4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811773 w 2010557"/>
              <a:gd name="connsiteY3" fmla="*/ 1550506 h 2372139"/>
              <a:gd name="connsiteX4" fmla="*/ 2010557 w 2010557"/>
              <a:gd name="connsiteY4" fmla="*/ 0 h 2372139"/>
              <a:gd name="connsiteX0" fmla="*/ 15891 w 2003717"/>
              <a:gd name="connsiteY0" fmla="*/ 2372139 h 2372139"/>
              <a:gd name="connsiteX1" fmla="*/ 42396 w 2003717"/>
              <a:gd name="connsiteY1" fmla="*/ 1709530 h 2372139"/>
              <a:gd name="connsiteX2" fmla="*/ 559228 w 2003717"/>
              <a:gd name="connsiteY2" fmla="*/ 1537254 h 2372139"/>
              <a:gd name="connsiteX3" fmla="*/ 1804933 w 2003717"/>
              <a:gd name="connsiteY3" fmla="*/ 1550506 h 2372139"/>
              <a:gd name="connsiteX4" fmla="*/ 2003717 w 2003717"/>
              <a:gd name="connsiteY4" fmla="*/ 0 h 2372139"/>
              <a:gd name="connsiteX0" fmla="*/ 108031 w 2095857"/>
              <a:gd name="connsiteY0" fmla="*/ 2372139 h 2372139"/>
              <a:gd name="connsiteX1" fmla="*/ 134536 w 2095857"/>
              <a:gd name="connsiteY1" fmla="*/ 1709530 h 2372139"/>
              <a:gd name="connsiteX2" fmla="*/ 1897073 w 2095857"/>
              <a:gd name="connsiteY2" fmla="*/ 1550506 h 2372139"/>
              <a:gd name="connsiteX3" fmla="*/ 2095857 w 209585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6424 w 1994250"/>
              <a:gd name="connsiteY0" fmla="*/ 2372139 h 2372139"/>
              <a:gd name="connsiteX1" fmla="*/ 205207 w 1994250"/>
              <a:gd name="connsiteY1" fmla="*/ 1669773 h 2372139"/>
              <a:gd name="connsiteX2" fmla="*/ 1795466 w 1994250"/>
              <a:gd name="connsiteY2" fmla="*/ 1550506 h 2372139"/>
              <a:gd name="connsiteX3" fmla="*/ 1994250 w 1994250"/>
              <a:gd name="connsiteY3" fmla="*/ 0 h 2372139"/>
              <a:gd name="connsiteX0" fmla="*/ 10565 w 1998391"/>
              <a:gd name="connsiteY0" fmla="*/ 2372139 h 2372139"/>
              <a:gd name="connsiteX1" fmla="*/ 209348 w 1998391"/>
              <a:gd name="connsiteY1" fmla="*/ 1669773 h 2372139"/>
              <a:gd name="connsiteX2" fmla="*/ 1879120 w 1998391"/>
              <a:gd name="connsiteY2" fmla="*/ 1590263 h 2372139"/>
              <a:gd name="connsiteX3" fmla="*/ 1998391 w 1998391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6162 w 2000352"/>
              <a:gd name="connsiteY0" fmla="*/ 2372139 h 2372139"/>
              <a:gd name="connsiteX1" fmla="*/ 218197 w 2000352"/>
              <a:gd name="connsiteY1" fmla="*/ 1643269 h 2372139"/>
              <a:gd name="connsiteX2" fmla="*/ 1887969 w 2000352"/>
              <a:gd name="connsiteY2" fmla="*/ 1616767 h 2372139"/>
              <a:gd name="connsiteX3" fmla="*/ 1993988 w 2000352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560760 w 2007864"/>
              <a:gd name="connsiteY2" fmla="*/ 1692673 h 2372139"/>
              <a:gd name="connsiteX3" fmla="*/ 1895481 w 2007864"/>
              <a:gd name="connsiteY3" fmla="*/ 1616767 h 2372139"/>
              <a:gd name="connsiteX4" fmla="*/ 2001500 w 2007864"/>
              <a:gd name="connsiteY4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1560760 w 2001500"/>
              <a:gd name="connsiteY2" fmla="*/ 1692673 h 2372139"/>
              <a:gd name="connsiteX3" fmla="*/ 1895481 w 2001500"/>
              <a:gd name="connsiteY3" fmla="*/ 1616767 h 2372139"/>
              <a:gd name="connsiteX4" fmla="*/ 1984829 w 2001500"/>
              <a:gd name="connsiteY4" fmla="*/ 1374621 h 2372139"/>
              <a:gd name="connsiteX5" fmla="*/ 2001500 w 2001500"/>
              <a:gd name="connsiteY5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381316 w 2001500"/>
              <a:gd name="connsiteY2" fmla="*/ 1613160 h 2372139"/>
              <a:gd name="connsiteX3" fmla="*/ 1560760 w 2001500"/>
              <a:gd name="connsiteY3" fmla="*/ 1692673 h 2372139"/>
              <a:gd name="connsiteX4" fmla="*/ 1895481 w 2001500"/>
              <a:gd name="connsiteY4" fmla="*/ 1616767 h 2372139"/>
              <a:gd name="connsiteX5" fmla="*/ 1984829 w 2001500"/>
              <a:gd name="connsiteY5" fmla="*/ 1374621 h 2372139"/>
              <a:gd name="connsiteX6" fmla="*/ 2001500 w 2001500"/>
              <a:gd name="connsiteY6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7802 w 1995628"/>
              <a:gd name="connsiteY0" fmla="*/ 2372139 h 2372139"/>
              <a:gd name="connsiteX1" fmla="*/ 17636 w 1995628"/>
              <a:gd name="connsiteY1" fmla="*/ 1825195 h 2372139"/>
              <a:gd name="connsiteX2" fmla="*/ 219837 w 1995628"/>
              <a:gd name="connsiteY2" fmla="*/ 1643269 h 2372139"/>
              <a:gd name="connsiteX3" fmla="*/ 375444 w 1995628"/>
              <a:gd name="connsiteY3" fmla="*/ 1613160 h 2372139"/>
              <a:gd name="connsiteX4" fmla="*/ 1554888 w 1995628"/>
              <a:gd name="connsiteY4" fmla="*/ 1692673 h 2372139"/>
              <a:gd name="connsiteX5" fmla="*/ 1889609 w 1995628"/>
              <a:gd name="connsiteY5" fmla="*/ 1616767 h 2372139"/>
              <a:gd name="connsiteX6" fmla="*/ 1978957 w 1995628"/>
              <a:gd name="connsiteY6" fmla="*/ 1374621 h 2372139"/>
              <a:gd name="connsiteX7" fmla="*/ 1995628 w 1995628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13160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92545"/>
              <a:gd name="connsiteY0" fmla="*/ 2372139 h 2372139"/>
              <a:gd name="connsiteX1" fmla="*/ 9834 w 1992545"/>
              <a:gd name="connsiteY1" fmla="*/ 1825195 h 2372139"/>
              <a:gd name="connsiteX2" fmla="*/ 92765 w 1992545"/>
              <a:gd name="connsiteY2" fmla="*/ 1616765 h 2372139"/>
              <a:gd name="connsiteX3" fmla="*/ 367642 w 1992545"/>
              <a:gd name="connsiteY3" fmla="*/ 1613160 h 2372139"/>
              <a:gd name="connsiteX4" fmla="*/ 1547086 w 1992545"/>
              <a:gd name="connsiteY4" fmla="*/ 1613160 h 2372139"/>
              <a:gd name="connsiteX5" fmla="*/ 1881807 w 1992545"/>
              <a:gd name="connsiteY5" fmla="*/ 1616767 h 2372139"/>
              <a:gd name="connsiteX6" fmla="*/ 1984407 w 1992545"/>
              <a:gd name="connsiteY6" fmla="*/ 1321612 h 2372139"/>
              <a:gd name="connsiteX7" fmla="*/ 1987826 w 199254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92765 w 1989612"/>
              <a:gd name="connsiteY2" fmla="*/ 1616765 h 2372139"/>
              <a:gd name="connsiteX3" fmla="*/ 367642 w 1989612"/>
              <a:gd name="connsiteY3" fmla="*/ 1613160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43774 w 2033386"/>
              <a:gd name="connsiteY0" fmla="*/ 2372139 h 2372139"/>
              <a:gd name="connsiteX1" fmla="*/ 53608 w 2033386"/>
              <a:gd name="connsiteY1" fmla="*/ 1825195 h 2372139"/>
              <a:gd name="connsiteX2" fmla="*/ 70278 w 2033386"/>
              <a:gd name="connsiteY2" fmla="*/ 1311965 h 2372139"/>
              <a:gd name="connsiteX3" fmla="*/ 411416 w 2033386"/>
              <a:gd name="connsiteY3" fmla="*/ 1613160 h 2372139"/>
              <a:gd name="connsiteX4" fmla="*/ 1590860 w 2033386"/>
              <a:gd name="connsiteY4" fmla="*/ 1613160 h 2372139"/>
              <a:gd name="connsiteX5" fmla="*/ 1965338 w 2033386"/>
              <a:gd name="connsiteY5" fmla="*/ 1603514 h 2372139"/>
              <a:gd name="connsiteX6" fmla="*/ 2028181 w 2033386"/>
              <a:gd name="connsiteY6" fmla="*/ 1321612 h 2372139"/>
              <a:gd name="connsiteX7" fmla="*/ 2031600 w 2033386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613160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546899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94435 w 1989900"/>
              <a:gd name="connsiteY3" fmla="*/ 1626412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5553 w 1995165"/>
              <a:gd name="connsiteY0" fmla="*/ 2372139 h 2372139"/>
              <a:gd name="connsiteX1" fmla="*/ 15387 w 1995165"/>
              <a:gd name="connsiteY1" fmla="*/ 1811942 h 2372139"/>
              <a:gd name="connsiteX2" fmla="*/ 45309 w 1995165"/>
              <a:gd name="connsiteY2" fmla="*/ 1669774 h 2372139"/>
              <a:gd name="connsiteX3" fmla="*/ 399700 w 1995165"/>
              <a:gd name="connsiteY3" fmla="*/ 1626412 h 2372139"/>
              <a:gd name="connsiteX4" fmla="*/ 1552639 w 1995165"/>
              <a:gd name="connsiteY4" fmla="*/ 1613160 h 2372139"/>
              <a:gd name="connsiteX5" fmla="*/ 1927117 w 1995165"/>
              <a:gd name="connsiteY5" fmla="*/ 1603514 h 2372139"/>
              <a:gd name="connsiteX6" fmla="*/ 1989960 w 1995165"/>
              <a:gd name="connsiteY6" fmla="*/ 1321612 h 2372139"/>
              <a:gd name="connsiteX7" fmla="*/ 1993379 w 199516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2193 w 1991805"/>
              <a:gd name="connsiteY0" fmla="*/ 2372139 h 2372139"/>
              <a:gd name="connsiteX1" fmla="*/ 6357 w 1991805"/>
              <a:gd name="connsiteY1" fmla="*/ 1828875 h 2372139"/>
              <a:gd name="connsiteX2" fmla="*/ 41949 w 1991805"/>
              <a:gd name="connsiteY2" fmla="*/ 1669774 h 2372139"/>
              <a:gd name="connsiteX3" fmla="*/ 396340 w 1991805"/>
              <a:gd name="connsiteY3" fmla="*/ 1626412 h 2372139"/>
              <a:gd name="connsiteX4" fmla="*/ 1549279 w 1991805"/>
              <a:gd name="connsiteY4" fmla="*/ 1613160 h 2372139"/>
              <a:gd name="connsiteX5" fmla="*/ 1923757 w 1991805"/>
              <a:gd name="connsiteY5" fmla="*/ 1603514 h 2372139"/>
              <a:gd name="connsiteX6" fmla="*/ 1986600 w 1991805"/>
              <a:gd name="connsiteY6" fmla="*/ 1321612 h 2372139"/>
              <a:gd name="connsiteX7" fmla="*/ 1990019 w 1991805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11724 w 1989612"/>
              <a:gd name="connsiteY1" fmla="*/ 17611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1702 w 1991314"/>
              <a:gd name="connsiteY0" fmla="*/ 2372139 h 2372139"/>
              <a:gd name="connsiteX1" fmla="*/ 41458 w 1991314"/>
              <a:gd name="connsiteY1" fmla="*/ 1669774 h 2372139"/>
              <a:gd name="connsiteX2" fmla="*/ 395849 w 1991314"/>
              <a:gd name="connsiteY2" fmla="*/ 1626412 h 2372139"/>
              <a:gd name="connsiteX3" fmla="*/ 1548788 w 1991314"/>
              <a:gd name="connsiteY3" fmla="*/ 1613160 h 2372139"/>
              <a:gd name="connsiteX4" fmla="*/ 1923266 w 1991314"/>
              <a:gd name="connsiteY4" fmla="*/ 1603514 h 2372139"/>
              <a:gd name="connsiteX5" fmla="*/ 1986109 w 1991314"/>
              <a:gd name="connsiteY5" fmla="*/ 1321612 h 2372139"/>
              <a:gd name="connsiteX6" fmla="*/ 1989528 w 1991314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2002264"/>
              <a:gd name="connsiteY0" fmla="*/ 2516286 h 2516286"/>
              <a:gd name="connsiteX1" fmla="*/ 71308 w 2002264"/>
              <a:gd name="connsiteY1" fmla="*/ 1686708 h 2516286"/>
              <a:gd name="connsiteX2" fmla="*/ 406799 w 2002264"/>
              <a:gd name="connsiteY2" fmla="*/ 1626412 h 2516286"/>
              <a:gd name="connsiteX3" fmla="*/ 1559738 w 2002264"/>
              <a:gd name="connsiteY3" fmla="*/ 1613160 h 2516286"/>
              <a:gd name="connsiteX4" fmla="*/ 1934216 w 2002264"/>
              <a:gd name="connsiteY4" fmla="*/ 1603514 h 2516286"/>
              <a:gd name="connsiteX5" fmla="*/ 1997059 w 2002264"/>
              <a:gd name="connsiteY5" fmla="*/ 1321612 h 2516286"/>
              <a:gd name="connsiteX6" fmla="*/ 2000478 w 2002264"/>
              <a:gd name="connsiteY6" fmla="*/ 0 h 2516286"/>
              <a:gd name="connsiteX0" fmla="*/ 0 w 2007944"/>
              <a:gd name="connsiteY0" fmla="*/ 2516286 h 2516286"/>
              <a:gd name="connsiteX1" fmla="*/ 71308 w 2007944"/>
              <a:gd name="connsiteY1" fmla="*/ 1686708 h 2516286"/>
              <a:gd name="connsiteX2" fmla="*/ 406799 w 2007944"/>
              <a:gd name="connsiteY2" fmla="*/ 1626412 h 2516286"/>
              <a:gd name="connsiteX3" fmla="*/ 1559738 w 2007944"/>
              <a:gd name="connsiteY3" fmla="*/ 1613160 h 2516286"/>
              <a:gd name="connsiteX4" fmla="*/ 1968807 w 2007944"/>
              <a:gd name="connsiteY4" fmla="*/ 1579628 h 2516286"/>
              <a:gd name="connsiteX5" fmla="*/ 1997059 w 2007944"/>
              <a:gd name="connsiteY5" fmla="*/ 1321612 h 2516286"/>
              <a:gd name="connsiteX6" fmla="*/ 2000478 w 2007944"/>
              <a:gd name="connsiteY6" fmla="*/ 0 h 2516286"/>
              <a:gd name="connsiteX0" fmla="*/ 0 w 2001417"/>
              <a:gd name="connsiteY0" fmla="*/ 2516286 h 2516286"/>
              <a:gd name="connsiteX1" fmla="*/ 71308 w 2001417"/>
              <a:gd name="connsiteY1" fmla="*/ 1686708 h 2516286"/>
              <a:gd name="connsiteX2" fmla="*/ 406799 w 2001417"/>
              <a:gd name="connsiteY2" fmla="*/ 1626412 h 2516286"/>
              <a:gd name="connsiteX3" fmla="*/ 1559738 w 2001417"/>
              <a:gd name="connsiteY3" fmla="*/ 1613160 h 2516286"/>
              <a:gd name="connsiteX4" fmla="*/ 1945745 w 2001417"/>
              <a:gd name="connsiteY4" fmla="*/ 1603515 h 2516286"/>
              <a:gd name="connsiteX5" fmla="*/ 1997059 w 2001417"/>
              <a:gd name="connsiteY5" fmla="*/ 1321612 h 2516286"/>
              <a:gd name="connsiteX6" fmla="*/ 2000478 w 2001417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7889 w 2001060"/>
              <a:gd name="connsiteY1" fmla="*/ 18264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720487 w 2000478"/>
              <a:gd name="connsiteY4" fmla="*/ 1613161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2850"/>
              <a:gd name="connsiteY0" fmla="*/ 2516286 h 2516286"/>
              <a:gd name="connsiteX1" fmla="*/ 3018 w 2002850"/>
              <a:gd name="connsiteY1" fmla="*/ 1897127 h 2516286"/>
              <a:gd name="connsiteX2" fmla="*/ 71308 w 2002850"/>
              <a:gd name="connsiteY2" fmla="*/ 1686708 h 2516286"/>
              <a:gd name="connsiteX3" fmla="*/ 406799 w 2002850"/>
              <a:gd name="connsiteY3" fmla="*/ 1626412 h 2516286"/>
              <a:gd name="connsiteX4" fmla="*/ 1662033 w 2002850"/>
              <a:gd name="connsiteY4" fmla="*/ 1618207 h 2516286"/>
              <a:gd name="connsiteX5" fmla="*/ 1926260 w 2002850"/>
              <a:gd name="connsiteY5" fmla="*/ 1593424 h 2516286"/>
              <a:gd name="connsiteX6" fmla="*/ 1997059 w 2002850"/>
              <a:gd name="connsiteY6" fmla="*/ 1321612 h 2516286"/>
              <a:gd name="connsiteX7" fmla="*/ 2000478 w 2002850"/>
              <a:gd name="connsiteY7" fmla="*/ 0 h 2516286"/>
              <a:gd name="connsiteX0" fmla="*/ 0 w 2000704"/>
              <a:gd name="connsiteY0" fmla="*/ 2516286 h 2516286"/>
              <a:gd name="connsiteX1" fmla="*/ 3018 w 2000704"/>
              <a:gd name="connsiteY1" fmla="*/ 1897127 h 2516286"/>
              <a:gd name="connsiteX2" fmla="*/ 71308 w 2000704"/>
              <a:gd name="connsiteY2" fmla="*/ 1686708 h 2516286"/>
              <a:gd name="connsiteX3" fmla="*/ 406799 w 2000704"/>
              <a:gd name="connsiteY3" fmla="*/ 1626412 h 2516286"/>
              <a:gd name="connsiteX4" fmla="*/ 1662033 w 2000704"/>
              <a:gd name="connsiteY4" fmla="*/ 1618207 h 2516286"/>
              <a:gd name="connsiteX5" fmla="*/ 1955487 w 2000704"/>
              <a:gd name="connsiteY5" fmla="*/ 1593424 h 2516286"/>
              <a:gd name="connsiteX6" fmla="*/ 1997059 w 2000704"/>
              <a:gd name="connsiteY6" fmla="*/ 1321612 h 2516286"/>
              <a:gd name="connsiteX7" fmla="*/ 2000478 w 2000704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36002 w 2000478"/>
              <a:gd name="connsiteY5" fmla="*/ 1598469 h 2516286"/>
              <a:gd name="connsiteX6" fmla="*/ 1976770 w 2000478"/>
              <a:gd name="connsiteY6" fmla="*/ 805633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36002 w 2000478"/>
              <a:gd name="connsiteY5" fmla="*/ 1598469 h 2516286"/>
              <a:gd name="connsiteX6" fmla="*/ 1986914 w 2000478"/>
              <a:gd name="connsiteY6" fmla="*/ 1070994 h 2516286"/>
              <a:gd name="connsiteX7" fmla="*/ 2000478 w 2000478"/>
              <a:gd name="connsiteY7" fmla="*/ 0 h 2516286"/>
              <a:gd name="connsiteX0" fmla="*/ 0 w 2003394"/>
              <a:gd name="connsiteY0" fmla="*/ 2516286 h 2516286"/>
              <a:gd name="connsiteX1" fmla="*/ 3018 w 2003394"/>
              <a:gd name="connsiteY1" fmla="*/ 1897127 h 2516286"/>
              <a:gd name="connsiteX2" fmla="*/ 71308 w 2003394"/>
              <a:gd name="connsiteY2" fmla="*/ 1686708 h 2516286"/>
              <a:gd name="connsiteX3" fmla="*/ 406799 w 2003394"/>
              <a:gd name="connsiteY3" fmla="*/ 1626412 h 2516286"/>
              <a:gd name="connsiteX4" fmla="*/ 1662033 w 2003394"/>
              <a:gd name="connsiteY4" fmla="*/ 1618207 h 2516286"/>
              <a:gd name="connsiteX5" fmla="*/ 1936002 w 2003394"/>
              <a:gd name="connsiteY5" fmla="*/ 1598469 h 2516286"/>
              <a:gd name="connsiteX6" fmla="*/ 1986914 w 2003394"/>
              <a:gd name="connsiteY6" fmla="*/ 1070994 h 2516286"/>
              <a:gd name="connsiteX7" fmla="*/ 2002722 w 2003394"/>
              <a:gd name="connsiteY7" fmla="*/ 551806 h 2516286"/>
              <a:gd name="connsiteX8" fmla="*/ 2000478 w 2003394"/>
              <a:gd name="connsiteY8" fmla="*/ 0 h 2516286"/>
              <a:gd name="connsiteX0" fmla="*/ 0 w 2345386"/>
              <a:gd name="connsiteY0" fmla="*/ 2059276 h 2059276"/>
              <a:gd name="connsiteX1" fmla="*/ 3018 w 2345386"/>
              <a:gd name="connsiteY1" fmla="*/ 1440117 h 2059276"/>
              <a:gd name="connsiteX2" fmla="*/ 71308 w 2345386"/>
              <a:gd name="connsiteY2" fmla="*/ 1229698 h 2059276"/>
              <a:gd name="connsiteX3" fmla="*/ 406799 w 2345386"/>
              <a:gd name="connsiteY3" fmla="*/ 1169402 h 2059276"/>
              <a:gd name="connsiteX4" fmla="*/ 1662033 w 2345386"/>
              <a:gd name="connsiteY4" fmla="*/ 1161197 h 2059276"/>
              <a:gd name="connsiteX5" fmla="*/ 1936002 w 2345386"/>
              <a:gd name="connsiteY5" fmla="*/ 1141459 h 2059276"/>
              <a:gd name="connsiteX6" fmla="*/ 1986914 w 2345386"/>
              <a:gd name="connsiteY6" fmla="*/ 613984 h 2059276"/>
              <a:gd name="connsiteX7" fmla="*/ 2002722 w 2345386"/>
              <a:gd name="connsiteY7" fmla="*/ 94796 h 2059276"/>
              <a:gd name="connsiteX8" fmla="*/ 2345386 w 2345386"/>
              <a:gd name="connsiteY8" fmla="*/ 0 h 2059276"/>
              <a:gd name="connsiteX0" fmla="*/ 0 w 2345386"/>
              <a:gd name="connsiteY0" fmla="*/ 2066729 h 2066729"/>
              <a:gd name="connsiteX1" fmla="*/ 3018 w 2345386"/>
              <a:gd name="connsiteY1" fmla="*/ 1447570 h 2066729"/>
              <a:gd name="connsiteX2" fmla="*/ 71308 w 2345386"/>
              <a:gd name="connsiteY2" fmla="*/ 1237151 h 2066729"/>
              <a:gd name="connsiteX3" fmla="*/ 406799 w 2345386"/>
              <a:gd name="connsiteY3" fmla="*/ 1176855 h 2066729"/>
              <a:gd name="connsiteX4" fmla="*/ 1662033 w 2345386"/>
              <a:gd name="connsiteY4" fmla="*/ 1168650 h 2066729"/>
              <a:gd name="connsiteX5" fmla="*/ 1936002 w 2345386"/>
              <a:gd name="connsiteY5" fmla="*/ 1148912 h 2066729"/>
              <a:gd name="connsiteX6" fmla="*/ 1986914 w 2345386"/>
              <a:gd name="connsiteY6" fmla="*/ 621437 h 2066729"/>
              <a:gd name="connsiteX7" fmla="*/ 2002722 w 2345386"/>
              <a:gd name="connsiteY7" fmla="*/ 102249 h 2066729"/>
              <a:gd name="connsiteX8" fmla="*/ 2345386 w 2345386"/>
              <a:gd name="connsiteY8" fmla="*/ 7453 h 2066729"/>
              <a:gd name="connsiteX0" fmla="*/ 0 w 2345386"/>
              <a:gd name="connsiteY0" fmla="*/ 2059276 h 2059276"/>
              <a:gd name="connsiteX1" fmla="*/ 3018 w 2345386"/>
              <a:gd name="connsiteY1" fmla="*/ 1440117 h 2059276"/>
              <a:gd name="connsiteX2" fmla="*/ 71308 w 2345386"/>
              <a:gd name="connsiteY2" fmla="*/ 1229698 h 2059276"/>
              <a:gd name="connsiteX3" fmla="*/ 406799 w 2345386"/>
              <a:gd name="connsiteY3" fmla="*/ 1169402 h 2059276"/>
              <a:gd name="connsiteX4" fmla="*/ 1662033 w 2345386"/>
              <a:gd name="connsiteY4" fmla="*/ 1161197 h 2059276"/>
              <a:gd name="connsiteX5" fmla="*/ 1936002 w 2345386"/>
              <a:gd name="connsiteY5" fmla="*/ 1141459 h 2059276"/>
              <a:gd name="connsiteX6" fmla="*/ 1986914 w 2345386"/>
              <a:gd name="connsiteY6" fmla="*/ 613984 h 2059276"/>
              <a:gd name="connsiteX7" fmla="*/ 1992578 w 2345386"/>
              <a:gd name="connsiteY7" fmla="*/ 139023 h 2059276"/>
              <a:gd name="connsiteX8" fmla="*/ 2345386 w 2345386"/>
              <a:gd name="connsiteY8" fmla="*/ 0 h 2059276"/>
              <a:gd name="connsiteX0" fmla="*/ 0 w 2335242"/>
              <a:gd name="connsiteY0" fmla="*/ 2044534 h 2044534"/>
              <a:gd name="connsiteX1" fmla="*/ 3018 w 2335242"/>
              <a:gd name="connsiteY1" fmla="*/ 1425375 h 2044534"/>
              <a:gd name="connsiteX2" fmla="*/ 71308 w 2335242"/>
              <a:gd name="connsiteY2" fmla="*/ 1214956 h 2044534"/>
              <a:gd name="connsiteX3" fmla="*/ 406799 w 2335242"/>
              <a:gd name="connsiteY3" fmla="*/ 1154660 h 2044534"/>
              <a:gd name="connsiteX4" fmla="*/ 1662033 w 2335242"/>
              <a:gd name="connsiteY4" fmla="*/ 1146455 h 2044534"/>
              <a:gd name="connsiteX5" fmla="*/ 1936002 w 2335242"/>
              <a:gd name="connsiteY5" fmla="*/ 1126717 h 2044534"/>
              <a:gd name="connsiteX6" fmla="*/ 1986914 w 2335242"/>
              <a:gd name="connsiteY6" fmla="*/ 599242 h 2044534"/>
              <a:gd name="connsiteX7" fmla="*/ 1992578 w 2335242"/>
              <a:gd name="connsiteY7" fmla="*/ 124281 h 2044534"/>
              <a:gd name="connsiteX8" fmla="*/ 2335242 w 2335242"/>
              <a:gd name="connsiteY8" fmla="*/ 0 h 2044534"/>
              <a:gd name="connsiteX0" fmla="*/ 0 w 2335242"/>
              <a:gd name="connsiteY0" fmla="*/ 2044534 h 2044534"/>
              <a:gd name="connsiteX1" fmla="*/ 3018 w 2335242"/>
              <a:gd name="connsiteY1" fmla="*/ 1425375 h 2044534"/>
              <a:gd name="connsiteX2" fmla="*/ 71308 w 2335242"/>
              <a:gd name="connsiteY2" fmla="*/ 1214956 h 2044534"/>
              <a:gd name="connsiteX3" fmla="*/ 406799 w 2335242"/>
              <a:gd name="connsiteY3" fmla="*/ 1154660 h 2044534"/>
              <a:gd name="connsiteX4" fmla="*/ 1662033 w 2335242"/>
              <a:gd name="connsiteY4" fmla="*/ 1146455 h 2044534"/>
              <a:gd name="connsiteX5" fmla="*/ 1936002 w 2335242"/>
              <a:gd name="connsiteY5" fmla="*/ 1126717 h 2044534"/>
              <a:gd name="connsiteX6" fmla="*/ 1986914 w 2335242"/>
              <a:gd name="connsiteY6" fmla="*/ 599242 h 2044534"/>
              <a:gd name="connsiteX7" fmla="*/ 1992578 w 2335242"/>
              <a:gd name="connsiteY7" fmla="*/ 168508 h 2044534"/>
              <a:gd name="connsiteX8" fmla="*/ 2335242 w 2335242"/>
              <a:gd name="connsiteY8" fmla="*/ 0 h 2044534"/>
              <a:gd name="connsiteX0" fmla="*/ 0 w 2325098"/>
              <a:gd name="connsiteY0" fmla="*/ 2059277 h 2059277"/>
              <a:gd name="connsiteX1" fmla="*/ 3018 w 2325098"/>
              <a:gd name="connsiteY1" fmla="*/ 1440118 h 2059277"/>
              <a:gd name="connsiteX2" fmla="*/ 71308 w 2325098"/>
              <a:gd name="connsiteY2" fmla="*/ 1229699 h 2059277"/>
              <a:gd name="connsiteX3" fmla="*/ 406799 w 2325098"/>
              <a:gd name="connsiteY3" fmla="*/ 1169403 h 2059277"/>
              <a:gd name="connsiteX4" fmla="*/ 1662033 w 2325098"/>
              <a:gd name="connsiteY4" fmla="*/ 1161198 h 2059277"/>
              <a:gd name="connsiteX5" fmla="*/ 1936002 w 2325098"/>
              <a:gd name="connsiteY5" fmla="*/ 1141460 h 2059277"/>
              <a:gd name="connsiteX6" fmla="*/ 1986914 w 2325098"/>
              <a:gd name="connsiteY6" fmla="*/ 613985 h 2059277"/>
              <a:gd name="connsiteX7" fmla="*/ 1992578 w 2325098"/>
              <a:gd name="connsiteY7" fmla="*/ 183251 h 2059277"/>
              <a:gd name="connsiteX8" fmla="*/ 2325098 w 2325098"/>
              <a:gd name="connsiteY8" fmla="*/ 0 h 2059277"/>
              <a:gd name="connsiteX0" fmla="*/ 0 w 2355531"/>
              <a:gd name="connsiteY0" fmla="*/ 1957426 h 1957426"/>
              <a:gd name="connsiteX1" fmla="*/ 3018 w 2355531"/>
              <a:gd name="connsiteY1" fmla="*/ 1338267 h 1957426"/>
              <a:gd name="connsiteX2" fmla="*/ 71308 w 2355531"/>
              <a:gd name="connsiteY2" fmla="*/ 1127848 h 1957426"/>
              <a:gd name="connsiteX3" fmla="*/ 406799 w 2355531"/>
              <a:gd name="connsiteY3" fmla="*/ 1067552 h 1957426"/>
              <a:gd name="connsiteX4" fmla="*/ 1662033 w 2355531"/>
              <a:gd name="connsiteY4" fmla="*/ 1059347 h 1957426"/>
              <a:gd name="connsiteX5" fmla="*/ 1936002 w 2355531"/>
              <a:gd name="connsiteY5" fmla="*/ 1039609 h 1957426"/>
              <a:gd name="connsiteX6" fmla="*/ 1986914 w 2355531"/>
              <a:gd name="connsiteY6" fmla="*/ 512134 h 1957426"/>
              <a:gd name="connsiteX7" fmla="*/ 1992578 w 2355531"/>
              <a:gd name="connsiteY7" fmla="*/ 81400 h 1957426"/>
              <a:gd name="connsiteX8" fmla="*/ 2355531 w 2355531"/>
              <a:gd name="connsiteY8" fmla="*/ 45572 h 1957426"/>
              <a:gd name="connsiteX0" fmla="*/ 0 w 2355531"/>
              <a:gd name="connsiteY0" fmla="*/ 1927856 h 1927856"/>
              <a:gd name="connsiteX1" fmla="*/ 3018 w 2355531"/>
              <a:gd name="connsiteY1" fmla="*/ 1308697 h 1927856"/>
              <a:gd name="connsiteX2" fmla="*/ 71308 w 2355531"/>
              <a:gd name="connsiteY2" fmla="*/ 1098278 h 1927856"/>
              <a:gd name="connsiteX3" fmla="*/ 406799 w 2355531"/>
              <a:gd name="connsiteY3" fmla="*/ 1037982 h 1927856"/>
              <a:gd name="connsiteX4" fmla="*/ 1662033 w 2355531"/>
              <a:gd name="connsiteY4" fmla="*/ 1029777 h 1927856"/>
              <a:gd name="connsiteX5" fmla="*/ 1936002 w 2355531"/>
              <a:gd name="connsiteY5" fmla="*/ 1010039 h 1927856"/>
              <a:gd name="connsiteX6" fmla="*/ 1986914 w 2355531"/>
              <a:gd name="connsiteY6" fmla="*/ 482564 h 1927856"/>
              <a:gd name="connsiteX7" fmla="*/ 2002722 w 2355531"/>
              <a:gd name="connsiteY7" fmla="*/ 96057 h 1927856"/>
              <a:gd name="connsiteX8" fmla="*/ 2355531 w 2355531"/>
              <a:gd name="connsiteY8" fmla="*/ 16002 h 1927856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86914 w 2355531"/>
              <a:gd name="connsiteY6" fmla="*/ 466562 h 1911854"/>
              <a:gd name="connsiteX7" fmla="*/ 2002722 w 2355531"/>
              <a:gd name="connsiteY7" fmla="*/ 80055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86914 w 2355531"/>
              <a:gd name="connsiteY6" fmla="*/ 466562 h 1911854"/>
              <a:gd name="connsiteX7" fmla="*/ 2002722 w 2355531"/>
              <a:gd name="connsiteY7" fmla="*/ 80055 h 1911854"/>
              <a:gd name="connsiteX8" fmla="*/ 2355531 w 2355531"/>
              <a:gd name="connsiteY8" fmla="*/ 0 h 1911854"/>
              <a:gd name="connsiteX0" fmla="*/ 0 w 2355531"/>
              <a:gd name="connsiteY0" fmla="*/ 1931279 h 1931279"/>
              <a:gd name="connsiteX1" fmla="*/ 3018 w 2355531"/>
              <a:gd name="connsiteY1" fmla="*/ 1312120 h 1931279"/>
              <a:gd name="connsiteX2" fmla="*/ 71308 w 2355531"/>
              <a:gd name="connsiteY2" fmla="*/ 1101701 h 1931279"/>
              <a:gd name="connsiteX3" fmla="*/ 406799 w 2355531"/>
              <a:gd name="connsiteY3" fmla="*/ 1041405 h 1931279"/>
              <a:gd name="connsiteX4" fmla="*/ 1662033 w 2355531"/>
              <a:gd name="connsiteY4" fmla="*/ 1033200 h 1931279"/>
              <a:gd name="connsiteX5" fmla="*/ 1936002 w 2355531"/>
              <a:gd name="connsiteY5" fmla="*/ 1013462 h 1931279"/>
              <a:gd name="connsiteX6" fmla="*/ 1986914 w 2355531"/>
              <a:gd name="connsiteY6" fmla="*/ 485987 h 1931279"/>
              <a:gd name="connsiteX7" fmla="*/ 2053444 w 2355531"/>
              <a:gd name="connsiteY7" fmla="*/ 55254 h 1931279"/>
              <a:gd name="connsiteX8" fmla="*/ 2355531 w 2355531"/>
              <a:gd name="connsiteY8" fmla="*/ 19425 h 1931279"/>
              <a:gd name="connsiteX0" fmla="*/ 0 w 2355531"/>
              <a:gd name="connsiteY0" fmla="*/ 1912103 h 1912103"/>
              <a:gd name="connsiteX1" fmla="*/ 3018 w 2355531"/>
              <a:gd name="connsiteY1" fmla="*/ 1292944 h 1912103"/>
              <a:gd name="connsiteX2" fmla="*/ 71308 w 2355531"/>
              <a:gd name="connsiteY2" fmla="*/ 1082525 h 1912103"/>
              <a:gd name="connsiteX3" fmla="*/ 406799 w 2355531"/>
              <a:gd name="connsiteY3" fmla="*/ 1022229 h 1912103"/>
              <a:gd name="connsiteX4" fmla="*/ 1662033 w 2355531"/>
              <a:gd name="connsiteY4" fmla="*/ 1014024 h 1912103"/>
              <a:gd name="connsiteX5" fmla="*/ 1936002 w 2355531"/>
              <a:gd name="connsiteY5" fmla="*/ 994286 h 1912103"/>
              <a:gd name="connsiteX6" fmla="*/ 1986914 w 2355531"/>
              <a:gd name="connsiteY6" fmla="*/ 466811 h 1912103"/>
              <a:gd name="connsiteX7" fmla="*/ 2033156 w 2355531"/>
              <a:gd name="connsiteY7" fmla="*/ 65563 h 1912103"/>
              <a:gd name="connsiteX8" fmla="*/ 2355531 w 2355531"/>
              <a:gd name="connsiteY8" fmla="*/ 249 h 1912103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86914 w 2355531"/>
              <a:gd name="connsiteY6" fmla="*/ 466562 h 1911854"/>
              <a:gd name="connsiteX7" fmla="*/ 2033156 w 2355531"/>
              <a:gd name="connsiteY7" fmla="*/ 65314 h 1911854"/>
              <a:gd name="connsiteX8" fmla="*/ 2355531 w 2355531"/>
              <a:gd name="connsiteY8" fmla="*/ 0 h 1911854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477105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373910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373910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373910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68880 w 2355531"/>
              <a:gd name="connsiteY6" fmla="*/ 356437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9145 h 1929145"/>
              <a:gd name="connsiteX1" fmla="*/ 3018 w 2355531"/>
              <a:gd name="connsiteY1" fmla="*/ 1309986 h 1929145"/>
              <a:gd name="connsiteX2" fmla="*/ 71308 w 2355531"/>
              <a:gd name="connsiteY2" fmla="*/ 1099567 h 1929145"/>
              <a:gd name="connsiteX3" fmla="*/ 406799 w 2355531"/>
              <a:gd name="connsiteY3" fmla="*/ 1039271 h 1929145"/>
              <a:gd name="connsiteX4" fmla="*/ 1662033 w 2355531"/>
              <a:gd name="connsiteY4" fmla="*/ 1031066 h 1929145"/>
              <a:gd name="connsiteX5" fmla="*/ 1936002 w 2355531"/>
              <a:gd name="connsiteY5" fmla="*/ 1011328 h 1929145"/>
              <a:gd name="connsiteX6" fmla="*/ 1968880 w 2355531"/>
              <a:gd name="connsiteY6" fmla="*/ 363185 h 1929145"/>
              <a:gd name="connsiteX7" fmla="*/ 1994832 w 2355531"/>
              <a:gd name="connsiteY7" fmla="*/ 29640 h 1929145"/>
              <a:gd name="connsiteX8" fmla="*/ 2355531 w 2355531"/>
              <a:gd name="connsiteY8" fmla="*/ 17291 h 1929145"/>
              <a:gd name="connsiteX0" fmla="*/ 0 w 2355531"/>
              <a:gd name="connsiteY0" fmla="*/ 1915958 h 1915958"/>
              <a:gd name="connsiteX1" fmla="*/ 3018 w 2355531"/>
              <a:gd name="connsiteY1" fmla="*/ 1296799 h 1915958"/>
              <a:gd name="connsiteX2" fmla="*/ 71308 w 2355531"/>
              <a:gd name="connsiteY2" fmla="*/ 1086380 h 1915958"/>
              <a:gd name="connsiteX3" fmla="*/ 406799 w 2355531"/>
              <a:gd name="connsiteY3" fmla="*/ 1026084 h 1915958"/>
              <a:gd name="connsiteX4" fmla="*/ 1662033 w 2355531"/>
              <a:gd name="connsiteY4" fmla="*/ 1017879 h 1915958"/>
              <a:gd name="connsiteX5" fmla="*/ 1936002 w 2355531"/>
              <a:gd name="connsiteY5" fmla="*/ 998141 h 1915958"/>
              <a:gd name="connsiteX6" fmla="*/ 1968880 w 2355531"/>
              <a:gd name="connsiteY6" fmla="*/ 349998 h 1915958"/>
              <a:gd name="connsiteX7" fmla="*/ 1994832 w 2355531"/>
              <a:gd name="connsiteY7" fmla="*/ 33926 h 1915958"/>
              <a:gd name="connsiteX8" fmla="*/ 2355531 w 2355531"/>
              <a:gd name="connsiteY8" fmla="*/ 4104 h 1915958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21076 h 1921076"/>
              <a:gd name="connsiteX1" fmla="*/ 3018 w 2355531"/>
              <a:gd name="connsiteY1" fmla="*/ 1301917 h 1921076"/>
              <a:gd name="connsiteX2" fmla="*/ 71308 w 2355531"/>
              <a:gd name="connsiteY2" fmla="*/ 1091498 h 1921076"/>
              <a:gd name="connsiteX3" fmla="*/ 406799 w 2355531"/>
              <a:gd name="connsiteY3" fmla="*/ 1031202 h 1921076"/>
              <a:gd name="connsiteX4" fmla="*/ 1662033 w 2355531"/>
              <a:gd name="connsiteY4" fmla="*/ 1022997 h 1921076"/>
              <a:gd name="connsiteX5" fmla="*/ 1936002 w 2355531"/>
              <a:gd name="connsiteY5" fmla="*/ 1003259 h 1921076"/>
              <a:gd name="connsiteX6" fmla="*/ 1968880 w 2355531"/>
              <a:gd name="connsiteY6" fmla="*/ 355116 h 1921076"/>
              <a:gd name="connsiteX7" fmla="*/ 1964775 w 2355531"/>
              <a:gd name="connsiteY7" fmla="*/ 21572 h 1921076"/>
              <a:gd name="connsiteX8" fmla="*/ 2355531 w 2355531"/>
              <a:gd name="connsiteY8" fmla="*/ 9222 h 1921076"/>
              <a:gd name="connsiteX0" fmla="*/ 0 w 2355531"/>
              <a:gd name="connsiteY0" fmla="*/ 1921076 h 1921076"/>
              <a:gd name="connsiteX1" fmla="*/ 3018 w 2355531"/>
              <a:gd name="connsiteY1" fmla="*/ 1301917 h 1921076"/>
              <a:gd name="connsiteX2" fmla="*/ 71308 w 2355531"/>
              <a:gd name="connsiteY2" fmla="*/ 1091498 h 1921076"/>
              <a:gd name="connsiteX3" fmla="*/ 406799 w 2355531"/>
              <a:gd name="connsiteY3" fmla="*/ 1031202 h 1921076"/>
              <a:gd name="connsiteX4" fmla="*/ 1662033 w 2355531"/>
              <a:gd name="connsiteY4" fmla="*/ 1022997 h 1921076"/>
              <a:gd name="connsiteX5" fmla="*/ 1936002 w 2355531"/>
              <a:gd name="connsiteY5" fmla="*/ 1003259 h 1921076"/>
              <a:gd name="connsiteX6" fmla="*/ 1968880 w 2355531"/>
              <a:gd name="connsiteY6" fmla="*/ 355116 h 1921076"/>
              <a:gd name="connsiteX7" fmla="*/ 1964775 w 2355531"/>
              <a:gd name="connsiteY7" fmla="*/ 21572 h 1921076"/>
              <a:gd name="connsiteX8" fmla="*/ 2355531 w 2355531"/>
              <a:gd name="connsiteY8" fmla="*/ 9222 h 1921076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64775 w 2355531"/>
              <a:gd name="connsiteY7" fmla="*/ 1235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2810 w 2355531"/>
              <a:gd name="connsiteY7" fmla="*/ 1235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436686"/>
              <a:gd name="connsiteY0" fmla="*/ 1911854 h 1911854"/>
              <a:gd name="connsiteX1" fmla="*/ 3018 w 2436686"/>
              <a:gd name="connsiteY1" fmla="*/ 1292695 h 1911854"/>
              <a:gd name="connsiteX2" fmla="*/ 71308 w 2436686"/>
              <a:gd name="connsiteY2" fmla="*/ 1082276 h 1911854"/>
              <a:gd name="connsiteX3" fmla="*/ 406799 w 2436686"/>
              <a:gd name="connsiteY3" fmla="*/ 1021980 h 1911854"/>
              <a:gd name="connsiteX4" fmla="*/ 1662033 w 2436686"/>
              <a:gd name="connsiteY4" fmla="*/ 1013775 h 1911854"/>
              <a:gd name="connsiteX5" fmla="*/ 1936002 w 2436686"/>
              <a:gd name="connsiteY5" fmla="*/ 994037 h 1911854"/>
              <a:gd name="connsiteX6" fmla="*/ 1974891 w 2436686"/>
              <a:gd name="connsiteY6" fmla="*/ 328421 h 1911854"/>
              <a:gd name="connsiteX7" fmla="*/ 2000845 w 2436686"/>
              <a:gd name="connsiteY7" fmla="*/ 38558 h 1911854"/>
              <a:gd name="connsiteX8" fmla="*/ 2436686 w 2436686"/>
              <a:gd name="connsiteY8" fmla="*/ 0 h 191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6686" h="1911854">
                <a:moveTo>
                  <a:pt x="0" y="1911854"/>
                </a:moveTo>
                <a:cubicBezTo>
                  <a:pt x="2938" y="1806138"/>
                  <a:pt x="-2145" y="1431372"/>
                  <a:pt x="3018" y="1292695"/>
                </a:cubicBezTo>
                <a:cubicBezTo>
                  <a:pt x="5160" y="1235159"/>
                  <a:pt x="6447" y="1124872"/>
                  <a:pt x="71308" y="1082276"/>
                </a:cubicBezTo>
                <a:cubicBezTo>
                  <a:pt x="140779" y="1042654"/>
                  <a:pt x="141678" y="1033397"/>
                  <a:pt x="406799" y="1021980"/>
                </a:cubicBezTo>
                <a:cubicBezTo>
                  <a:pt x="671920" y="1010563"/>
                  <a:pt x="1407166" y="1018432"/>
                  <a:pt x="1662033" y="1013775"/>
                </a:cubicBezTo>
                <a:cubicBezTo>
                  <a:pt x="1916900" y="1009118"/>
                  <a:pt x="1875065" y="1016772"/>
                  <a:pt x="1936002" y="994037"/>
                </a:cubicBezTo>
                <a:cubicBezTo>
                  <a:pt x="1996939" y="946075"/>
                  <a:pt x="1969878" y="636544"/>
                  <a:pt x="1974891" y="328421"/>
                </a:cubicBezTo>
                <a:cubicBezTo>
                  <a:pt x="1978050" y="134254"/>
                  <a:pt x="1964019" y="117136"/>
                  <a:pt x="2000845" y="38558"/>
                </a:cubicBezTo>
                <a:cubicBezTo>
                  <a:pt x="2067729" y="6936"/>
                  <a:pt x="2133857" y="15526"/>
                  <a:pt x="2436686" y="0"/>
                </a:cubicBezTo>
              </a:path>
            </a:pathLst>
          </a:custGeom>
          <a:noFill/>
          <a:ln w="762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207C0C-5399-7C47-B4A1-7CBDD975C5B9}"/>
              </a:ext>
            </a:extLst>
          </p:cNvPr>
          <p:cNvSpPr/>
          <p:nvPr/>
        </p:nvSpPr>
        <p:spPr>
          <a:xfrm>
            <a:off x="5777950" y="4168291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F0EC53-76DC-9346-BAA0-CE4B5131454E}"/>
              </a:ext>
            </a:extLst>
          </p:cNvPr>
          <p:cNvGrpSpPr/>
          <p:nvPr/>
        </p:nvGrpSpPr>
        <p:grpSpPr>
          <a:xfrm>
            <a:off x="5527658" y="4293955"/>
            <a:ext cx="425116" cy="543987"/>
            <a:chOff x="8125986" y="6171651"/>
            <a:chExt cx="425116" cy="54398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4565E0-F8E1-CD48-BE8B-C86417309444}"/>
                </a:ext>
              </a:extLst>
            </p:cNvPr>
            <p:cNvSpPr txBox="1"/>
            <p:nvPr/>
          </p:nvSpPr>
          <p:spPr>
            <a:xfrm>
              <a:off x="8125986" y="6284751"/>
              <a:ext cx="4251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2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002BA3-C125-8940-A240-73D6096A1B26}"/>
                </a:ext>
              </a:extLst>
            </p:cNvPr>
            <p:cNvSpPr txBox="1"/>
            <p:nvPr/>
          </p:nvSpPr>
          <p:spPr>
            <a:xfrm>
              <a:off x="8149477" y="6171651"/>
              <a:ext cx="349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∼</a:t>
              </a:r>
              <a:endPara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762419B-C7F2-EC45-9B0F-F27E26BD0CF3}"/>
              </a:ext>
            </a:extLst>
          </p:cNvPr>
          <p:cNvSpPr/>
          <p:nvPr/>
        </p:nvSpPr>
        <p:spPr>
          <a:xfrm>
            <a:off x="6467061" y="4796183"/>
            <a:ext cx="530087" cy="34398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9A05E-1360-CC4E-B1E2-3ADA4EF2A125}"/>
              </a:ext>
            </a:extLst>
          </p:cNvPr>
          <p:cNvSpPr/>
          <p:nvPr/>
        </p:nvSpPr>
        <p:spPr>
          <a:xfrm>
            <a:off x="5565914" y="4796183"/>
            <a:ext cx="700468" cy="31147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A0E833-2DE2-774A-8F54-5B384A6DDA83}"/>
              </a:ext>
            </a:extLst>
          </p:cNvPr>
          <p:cNvSpPr/>
          <p:nvPr/>
        </p:nvSpPr>
        <p:spPr>
          <a:xfrm>
            <a:off x="4835150" y="4797452"/>
            <a:ext cx="530087" cy="34398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AE314E-BAE9-EB4B-A634-6C13313E0C93}"/>
              </a:ext>
            </a:extLst>
          </p:cNvPr>
          <p:cNvSpPr/>
          <p:nvPr/>
        </p:nvSpPr>
        <p:spPr>
          <a:xfrm>
            <a:off x="4102491" y="4779928"/>
            <a:ext cx="530087" cy="34398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3F89F9-EEE8-0844-A4BE-71EB68C6655D}"/>
              </a:ext>
            </a:extLst>
          </p:cNvPr>
          <p:cNvSpPr/>
          <p:nvPr/>
        </p:nvSpPr>
        <p:spPr>
          <a:xfrm>
            <a:off x="7427845" y="4174980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049A36D-5711-9E44-9768-8EC6B08C7C80}"/>
              </a:ext>
            </a:extLst>
          </p:cNvPr>
          <p:cNvSpPr/>
          <p:nvPr/>
        </p:nvSpPr>
        <p:spPr>
          <a:xfrm>
            <a:off x="7215808" y="3761009"/>
            <a:ext cx="742122" cy="2705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tanh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334144D-A780-E544-8381-05F22A4383FC}"/>
              </a:ext>
            </a:extLst>
          </p:cNvPr>
          <p:cNvCxnSpPr>
            <a:cxnSpLocks/>
          </p:cNvCxnSpPr>
          <p:nvPr/>
        </p:nvCxnSpPr>
        <p:spPr>
          <a:xfrm flipV="1">
            <a:off x="8123583" y="3591791"/>
            <a:ext cx="0" cy="172641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>
            <a:extLst>
              <a:ext uri="{FF2B5EF4-FFF2-40B4-BE49-F238E27FC236}">
                <a16:creationId xmlns:a16="http://schemas.microsoft.com/office/drawing/2014/main" id="{3A13BD70-DDC5-1A41-B413-80E85980C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5"/>
            <a:ext cx="8229600" cy="1298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Short Term Memory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D2CAAE-BA16-3C4B-8FC8-7318013B8200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41195408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181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9BFB9B-FB13-964B-966F-75C91470C5F5}"/>
              </a:ext>
            </a:extLst>
          </p:cNvPr>
          <p:cNvSpPr/>
          <p:nvPr/>
        </p:nvSpPr>
        <p:spPr>
          <a:xfrm>
            <a:off x="3662021" y="2771685"/>
            <a:ext cx="4959927" cy="3131127"/>
          </a:xfrm>
          <a:prstGeom prst="roundRect">
            <a:avLst/>
          </a:prstGeom>
          <a:solidFill>
            <a:srgbClr val="8EFA00">
              <a:alpha val="40000"/>
            </a:srgbClr>
          </a:solidFill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6ABA18-76E0-4E44-B68A-0DAF704F2112}"/>
              </a:ext>
            </a:extLst>
          </p:cNvPr>
          <p:cNvCxnSpPr>
            <a:cxnSpLocks/>
          </p:cNvCxnSpPr>
          <p:nvPr/>
        </p:nvCxnSpPr>
        <p:spPr>
          <a:xfrm flipV="1">
            <a:off x="3130345" y="3441866"/>
            <a:ext cx="6086725" cy="16168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956D478-0381-BE41-921C-C5A184203F17}"/>
              </a:ext>
            </a:extLst>
          </p:cNvPr>
          <p:cNvSpPr/>
          <p:nvPr/>
        </p:nvSpPr>
        <p:spPr>
          <a:xfrm>
            <a:off x="4234651" y="3283041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2A5333-4394-224C-950A-EB9F8240CAB4}"/>
              </a:ext>
            </a:extLst>
          </p:cNvPr>
          <p:cNvSpPr/>
          <p:nvPr/>
        </p:nvSpPr>
        <p:spPr>
          <a:xfrm>
            <a:off x="5838164" y="3283041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C0505-7B1B-E646-ABCB-91E23C5AFA19}"/>
              </a:ext>
            </a:extLst>
          </p:cNvPr>
          <p:cNvSpPr txBox="1"/>
          <p:nvPr/>
        </p:nvSpPr>
        <p:spPr>
          <a:xfrm>
            <a:off x="8700234" y="2903107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A21284-73CB-6240-A66C-86DF4348C8FB}"/>
              </a:ext>
            </a:extLst>
          </p:cNvPr>
          <p:cNvSpPr txBox="1"/>
          <p:nvPr/>
        </p:nvSpPr>
        <p:spPr>
          <a:xfrm>
            <a:off x="2890340" y="2985662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EE8239-6FEC-8246-90BA-64BB8B7AF419}"/>
              </a:ext>
            </a:extLst>
          </p:cNvPr>
          <p:cNvSpPr txBox="1"/>
          <p:nvPr/>
        </p:nvSpPr>
        <p:spPr>
          <a:xfrm>
            <a:off x="8790473" y="4747466"/>
            <a:ext cx="4138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6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793C01-4B17-DD4D-877D-3D12A2568351}"/>
              </a:ext>
            </a:extLst>
          </p:cNvPr>
          <p:cNvSpPr txBox="1"/>
          <p:nvPr/>
        </p:nvSpPr>
        <p:spPr>
          <a:xfrm>
            <a:off x="2954837" y="4864991"/>
            <a:ext cx="5982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67FB77-F0C4-FE47-A7FB-A6AB7261B1A8}"/>
              </a:ext>
            </a:extLst>
          </p:cNvPr>
          <p:cNvSpPr txBox="1"/>
          <p:nvPr/>
        </p:nvSpPr>
        <p:spPr>
          <a:xfrm>
            <a:off x="3928320" y="4099789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E821C1-F5F0-E647-952E-45AB01FAC5F8}"/>
              </a:ext>
            </a:extLst>
          </p:cNvPr>
          <p:cNvSpPr txBox="1"/>
          <p:nvPr/>
        </p:nvSpPr>
        <p:spPr>
          <a:xfrm>
            <a:off x="4796340" y="4106417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EE1750-884C-4444-9B7B-EC5FCE38927F}"/>
              </a:ext>
            </a:extLst>
          </p:cNvPr>
          <p:cNvSpPr txBox="1"/>
          <p:nvPr/>
        </p:nvSpPr>
        <p:spPr>
          <a:xfrm>
            <a:off x="6407588" y="4077743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F8C28D-5427-B34B-8420-2D552C763E28}"/>
              </a:ext>
            </a:extLst>
          </p:cNvPr>
          <p:cNvSpPr txBox="1"/>
          <p:nvPr/>
        </p:nvSpPr>
        <p:spPr>
          <a:xfrm>
            <a:off x="7510372" y="2100302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CD9B5F-2D4D-6142-AA82-F275DFBBACF4}"/>
              </a:ext>
            </a:extLst>
          </p:cNvPr>
          <p:cNvSpPr txBox="1"/>
          <p:nvPr/>
        </p:nvSpPr>
        <p:spPr>
          <a:xfrm>
            <a:off x="3583771" y="5850356"/>
            <a:ext cx="3946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6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9D7F736-CB92-8145-B459-8F6D3405608B}"/>
              </a:ext>
            </a:extLst>
          </p:cNvPr>
          <p:cNvCxnSpPr>
            <a:cxnSpLocks/>
          </p:cNvCxnSpPr>
          <p:nvPr/>
        </p:nvCxnSpPr>
        <p:spPr>
          <a:xfrm flipV="1">
            <a:off x="8123583" y="2116193"/>
            <a:ext cx="0" cy="1166848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ent Arrow 38">
            <a:extLst>
              <a:ext uri="{FF2B5EF4-FFF2-40B4-BE49-F238E27FC236}">
                <a16:creationId xmlns:a16="http://schemas.microsoft.com/office/drawing/2014/main" id="{556A3169-5E53-4D46-9262-3091EAE58881}"/>
              </a:ext>
            </a:extLst>
          </p:cNvPr>
          <p:cNvSpPr/>
          <p:nvPr/>
        </p:nvSpPr>
        <p:spPr>
          <a:xfrm rot="10800000" flipH="1">
            <a:off x="7567745" y="3417615"/>
            <a:ext cx="1493844" cy="2018268"/>
          </a:xfrm>
          <a:prstGeom prst="bentArrow">
            <a:avLst>
              <a:gd name="adj1" fmla="val 3051"/>
              <a:gd name="adj2" fmla="val 7929"/>
              <a:gd name="adj3" fmla="val 18497"/>
              <a:gd name="adj4" fmla="val 1285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Bent Arrow 39">
            <a:extLst>
              <a:ext uri="{FF2B5EF4-FFF2-40B4-BE49-F238E27FC236}">
                <a16:creationId xmlns:a16="http://schemas.microsoft.com/office/drawing/2014/main" id="{CA84901E-F809-194F-9A5D-B0652BAEDEE9}"/>
              </a:ext>
            </a:extLst>
          </p:cNvPr>
          <p:cNvSpPr/>
          <p:nvPr/>
        </p:nvSpPr>
        <p:spPr>
          <a:xfrm rot="5400000" flipH="1">
            <a:off x="3769364" y="3067896"/>
            <a:ext cx="1729614" cy="2906194"/>
          </a:xfrm>
          <a:prstGeom prst="bentArrow">
            <a:avLst>
              <a:gd name="adj1" fmla="val 3051"/>
              <a:gd name="adj2" fmla="val 7929"/>
              <a:gd name="adj3" fmla="val 18497"/>
              <a:gd name="adj4" fmla="val 1285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Bent Arrow 41">
            <a:extLst>
              <a:ext uri="{FF2B5EF4-FFF2-40B4-BE49-F238E27FC236}">
                <a16:creationId xmlns:a16="http://schemas.microsoft.com/office/drawing/2014/main" id="{4C267553-3546-B641-9229-FDBDF69E8A95}"/>
              </a:ext>
            </a:extLst>
          </p:cNvPr>
          <p:cNvSpPr/>
          <p:nvPr/>
        </p:nvSpPr>
        <p:spPr>
          <a:xfrm rot="10800000" flipH="1" flipV="1">
            <a:off x="5053751" y="4243155"/>
            <a:ext cx="724199" cy="1110837"/>
          </a:xfrm>
          <a:prstGeom prst="bentArrow">
            <a:avLst>
              <a:gd name="adj1" fmla="val 10478"/>
              <a:gd name="adj2" fmla="val 17214"/>
              <a:gd name="adj3" fmla="val 34280"/>
              <a:gd name="adj4" fmla="val 1285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7FC98E6-AC26-4444-A6B2-8998F24768C3}"/>
              </a:ext>
            </a:extLst>
          </p:cNvPr>
          <p:cNvCxnSpPr>
            <a:cxnSpLocks/>
          </p:cNvCxnSpPr>
          <p:nvPr/>
        </p:nvCxnSpPr>
        <p:spPr>
          <a:xfrm flipH="1" flipV="1">
            <a:off x="4360810" y="3656496"/>
            <a:ext cx="5567" cy="1661706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3D452010-59D7-204C-89CA-5733731416EF}"/>
              </a:ext>
            </a:extLst>
          </p:cNvPr>
          <p:cNvSpPr/>
          <p:nvPr/>
        </p:nvSpPr>
        <p:spPr>
          <a:xfrm>
            <a:off x="4008390" y="3761008"/>
            <a:ext cx="1915913" cy="2447996"/>
          </a:xfrm>
          <a:custGeom>
            <a:avLst/>
            <a:gdLst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291547 w 1989580"/>
              <a:gd name="connsiteY9" fmla="*/ 1298713 h 2372139"/>
              <a:gd name="connsiteX10" fmla="*/ 755373 w 1989580"/>
              <a:gd name="connsiteY10" fmla="*/ 1351722 h 2372139"/>
              <a:gd name="connsiteX11" fmla="*/ 1126434 w 1989580"/>
              <a:gd name="connsiteY11" fmla="*/ 1404731 h 2372139"/>
              <a:gd name="connsiteX12" fmla="*/ 1749286 w 1989580"/>
              <a:gd name="connsiteY12" fmla="*/ 1391478 h 2372139"/>
              <a:gd name="connsiteX13" fmla="*/ 1815547 w 1989580"/>
              <a:gd name="connsiteY13" fmla="*/ 1325217 h 2372139"/>
              <a:gd name="connsiteX14" fmla="*/ 1828800 w 1989580"/>
              <a:gd name="connsiteY14" fmla="*/ 1285461 h 2372139"/>
              <a:gd name="connsiteX15" fmla="*/ 1842052 w 1989580"/>
              <a:gd name="connsiteY15" fmla="*/ 1219200 h 2372139"/>
              <a:gd name="connsiteX16" fmla="*/ 1881808 w 1989580"/>
              <a:gd name="connsiteY16" fmla="*/ 1152939 h 2372139"/>
              <a:gd name="connsiteX17" fmla="*/ 1895060 w 1989580"/>
              <a:gd name="connsiteY17" fmla="*/ 1086678 h 2372139"/>
              <a:gd name="connsiteX18" fmla="*/ 1908313 w 1989580"/>
              <a:gd name="connsiteY18" fmla="*/ 993913 h 2372139"/>
              <a:gd name="connsiteX19" fmla="*/ 1921565 w 1989580"/>
              <a:gd name="connsiteY19" fmla="*/ 954157 h 2372139"/>
              <a:gd name="connsiteX20" fmla="*/ 1934817 w 1989580"/>
              <a:gd name="connsiteY20" fmla="*/ 861391 h 2372139"/>
              <a:gd name="connsiteX21" fmla="*/ 1961321 w 1989580"/>
              <a:gd name="connsiteY21" fmla="*/ 755374 h 2372139"/>
              <a:gd name="connsiteX22" fmla="*/ 1974573 w 1989580"/>
              <a:gd name="connsiteY22" fmla="*/ 622852 h 2372139"/>
              <a:gd name="connsiteX23" fmla="*/ 1987826 w 1989580"/>
              <a:gd name="connsiteY23" fmla="*/ 556591 h 2372139"/>
              <a:gd name="connsiteX24" fmla="*/ 1987826 w 1989580"/>
              <a:gd name="connsiteY24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755373 w 1989580"/>
              <a:gd name="connsiteY9" fmla="*/ 1351722 h 2372139"/>
              <a:gd name="connsiteX10" fmla="*/ 1126434 w 1989580"/>
              <a:gd name="connsiteY10" fmla="*/ 1404731 h 2372139"/>
              <a:gd name="connsiteX11" fmla="*/ 1749286 w 1989580"/>
              <a:gd name="connsiteY11" fmla="*/ 1391478 h 2372139"/>
              <a:gd name="connsiteX12" fmla="*/ 1815547 w 1989580"/>
              <a:gd name="connsiteY12" fmla="*/ 1325217 h 2372139"/>
              <a:gd name="connsiteX13" fmla="*/ 1828800 w 1989580"/>
              <a:gd name="connsiteY13" fmla="*/ 1285461 h 2372139"/>
              <a:gd name="connsiteX14" fmla="*/ 1842052 w 1989580"/>
              <a:gd name="connsiteY14" fmla="*/ 1219200 h 2372139"/>
              <a:gd name="connsiteX15" fmla="*/ 1881808 w 1989580"/>
              <a:gd name="connsiteY15" fmla="*/ 1152939 h 2372139"/>
              <a:gd name="connsiteX16" fmla="*/ 1895060 w 1989580"/>
              <a:gd name="connsiteY16" fmla="*/ 1086678 h 2372139"/>
              <a:gd name="connsiteX17" fmla="*/ 1908313 w 1989580"/>
              <a:gd name="connsiteY17" fmla="*/ 993913 h 2372139"/>
              <a:gd name="connsiteX18" fmla="*/ 1921565 w 1989580"/>
              <a:gd name="connsiteY18" fmla="*/ 954157 h 2372139"/>
              <a:gd name="connsiteX19" fmla="*/ 1934817 w 1989580"/>
              <a:gd name="connsiteY19" fmla="*/ 861391 h 2372139"/>
              <a:gd name="connsiteX20" fmla="*/ 1961321 w 1989580"/>
              <a:gd name="connsiteY20" fmla="*/ 755374 h 2372139"/>
              <a:gd name="connsiteX21" fmla="*/ 1974573 w 1989580"/>
              <a:gd name="connsiteY21" fmla="*/ 622852 h 2372139"/>
              <a:gd name="connsiteX22" fmla="*/ 1987826 w 1989580"/>
              <a:gd name="connsiteY22" fmla="*/ 556591 h 2372139"/>
              <a:gd name="connsiteX23" fmla="*/ 1987826 w 1989580"/>
              <a:gd name="connsiteY23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225286 w 1989580"/>
              <a:gd name="connsiteY6" fmla="*/ 1338470 h 2372139"/>
              <a:gd name="connsiteX7" fmla="*/ 251791 w 1989580"/>
              <a:gd name="connsiteY7" fmla="*/ 1311965 h 2372139"/>
              <a:gd name="connsiteX8" fmla="*/ 755373 w 1989580"/>
              <a:gd name="connsiteY8" fmla="*/ 1351722 h 2372139"/>
              <a:gd name="connsiteX9" fmla="*/ 1126434 w 1989580"/>
              <a:gd name="connsiteY9" fmla="*/ 1404731 h 2372139"/>
              <a:gd name="connsiteX10" fmla="*/ 1749286 w 1989580"/>
              <a:gd name="connsiteY10" fmla="*/ 1391478 h 2372139"/>
              <a:gd name="connsiteX11" fmla="*/ 1815547 w 1989580"/>
              <a:gd name="connsiteY11" fmla="*/ 1325217 h 2372139"/>
              <a:gd name="connsiteX12" fmla="*/ 1828800 w 1989580"/>
              <a:gd name="connsiteY12" fmla="*/ 1285461 h 2372139"/>
              <a:gd name="connsiteX13" fmla="*/ 1842052 w 1989580"/>
              <a:gd name="connsiteY13" fmla="*/ 1219200 h 2372139"/>
              <a:gd name="connsiteX14" fmla="*/ 1881808 w 1989580"/>
              <a:gd name="connsiteY14" fmla="*/ 1152939 h 2372139"/>
              <a:gd name="connsiteX15" fmla="*/ 1895060 w 1989580"/>
              <a:gd name="connsiteY15" fmla="*/ 1086678 h 2372139"/>
              <a:gd name="connsiteX16" fmla="*/ 1908313 w 1989580"/>
              <a:gd name="connsiteY16" fmla="*/ 993913 h 2372139"/>
              <a:gd name="connsiteX17" fmla="*/ 1921565 w 1989580"/>
              <a:gd name="connsiteY17" fmla="*/ 954157 h 2372139"/>
              <a:gd name="connsiteX18" fmla="*/ 1934817 w 1989580"/>
              <a:gd name="connsiteY18" fmla="*/ 861391 h 2372139"/>
              <a:gd name="connsiteX19" fmla="*/ 1961321 w 1989580"/>
              <a:gd name="connsiteY19" fmla="*/ 755374 h 2372139"/>
              <a:gd name="connsiteX20" fmla="*/ 1974573 w 1989580"/>
              <a:gd name="connsiteY20" fmla="*/ 622852 h 2372139"/>
              <a:gd name="connsiteX21" fmla="*/ 1987826 w 1989580"/>
              <a:gd name="connsiteY21" fmla="*/ 556591 h 2372139"/>
              <a:gd name="connsiteX22" fmla="*/ 1987826 w 1989580"/>
              <a:gd name="connsiteY22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106017 w 1989580"/>
              <a:gd name="connsiteY3" fmla="*/ 1563757 h 2372139"/>
              <a:gd name="connsiteX4" fmla="*/ 119269 w 1989580"/>
              <a:gd name="connsiteY4" fmla="*/ 1524000 h 2372139"/>
              <a:gd name="connsiteX5" fmla="*/ 225286 w 1989580"/>
              <a:gd name="connsiteY5" fmla="*/ 1338470 h 2372139"/>
              <a:gd name="connsiteX6" fmla="*/ 251791 w 1989580"/>
              <a:gd name="connsiteY6" fmla="*/ 1311965 h 2372139"/>
              <a:gd name="connsiteX7" fmla="*/ 755373 w 1989580"/>
              <a:gd name="connsiteY7" fmla="*/ 1351722 h 2372139"/>
              <a:gd name="connsiteX8" fmla="*/ 1126434 w 1989580"/>
              <a:gd name="connsiteY8" fmla="*/ 1404731 h 2372139"/>
              <a:gd name="connsiteX9" fmla="*/ 1749286 w 1989580"/>
              <a:gd name="connsiteY9" fmla="*/ 1391478 h 2372139"/>
              <a:gd name="connsiteX10" fmla="*/ 1815547 w 1989580"/>
              <a:gd name="connsiteY10" fmla="*/ 1325217 h 2372139"/>
              <a:gd name="connsiteX11" fmla="*/ 1828800 w 1989580"/>
              <a:gd name="connsiteY11" fmla="*/ 1285461 h 2372139"/>
              <a:gd name="connsiteX12" fmla="*/ 1842052 w 1989580"/>
              <a:gd name="connsiteY12" fmla="*/ 1219200 h 2372139"/>
              <a:gd name="connsiteX13" fmla="*/ 1881808 w 1989580"/>
              <a:gd name="connsiteY13" fmla="*/ 1152939 h 2372139"/>
              <a:gd name="connsiteX14" fmla="*/ 1895060 w 1989580"/>
              <a:gd name="connsiteY14" fmla="*/ 1086678 h 2372139"/>
              <a:gd name="connsiteX15" fmla="*/ 1908313 w 1989580"/>
              <a:gd name="connsiteY15" fmla="*/ 993913 h 2372139"/>
              <a:gd name="connsiteX16" fmla="*/ 1921565 w 1989580"/>
              <a:gd name="connsiteY16" fmla="*/ 954157 h 2372139"/>
              <a:gd name="connsiteX17" fmla="*/ 1934817 w 1989580"/>
              <a:gd name="connsiteY17" fmla="*/ 861391 h 2372139"/>
              <a:gd name="connsiteX18" fmla="*/ 1961321 w 1989580"/>
              <a:gd name="connsiteY18" fmla="*/ 755374 h 2372139"/>
              <a:gd name="connsiteX19" fmla="*/ 1974573 w 1989580"/>
              <a:gd name="connsiteY19" fmla="*/ 622852 h 2372139"/>
              <a:gd name="connsiteX20" fmla="*/ 1987826 w 1989580"/>
              <a:gd name="connsiteY20" fmla="*/ 556591 h 2372139"/>
              <a:gd name="connsiteX21" fmla="*/ 1987826 w 1989580"/>
              <a:gd name="connsiteY21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106017 w 1989580"/>
              <a:gd name="connsiteY2" fmla="*/ 1563757 h 2372139"/>
              <a:gd name="connsiteX3" fmla="*/ 119269 w 1989580"/>
              <a:gd name="connsiteY3" fmla="*/ 1524000 h 2372139"/>
              <a:gd name="connsiteX4" fmla="*/ 225286 w 1989580"/>
              <a:gd name="connsiteY4" fmla="*/ 1338470 h 2372139"/>
              <a:gd name="connsiteX5" fmla="*/ 251791 w 1989580"/>
              <a:gd name="connsiteY5" fmla="*/ 1311965 h 2372139"/>
              <a:gd name="connsiteX6" fmla="*/ 755373 w 1989580"/>
              <a:gd name="connsiteY6" fmla="*/ 1351722 h 2372139"/>
              <a:gd name="connsiteX7" fmla="*/ 1126434 w 1989580"/>
              <a:gd name="connsiteY7" fmla="*/ 1404731 h 2372139"/>
              <a:gd name="connsiteX8" fmla="*/ 1749286 w 1989580"/>
              <a:gd name="connsiteY8" fmla="*/ 1391478 h 2372139"/>
              <a:gd name="connsiteX9" fmla="*/ 1815547 w 1989580"/>
              <a:gd name="connsiteY9" fmla="*/ 1325217 h 2372139"/>
              <a:gd name="connsiteX10" fmla="*/ 1828800 w 1989580"/>
              <a:gd name="connsiteY10" fmla="*/ 1285461 h 2372139"/>
              <a:gd name="connsiteX11" fmla="*/ 1842052 w 1989580"/>
              <a:gd name="connsiteY11" fmla="*/ 1219200 h 2372139"/>
              <a:gd name="connsiteX12" fmla="*/ 1881808 w 1989580"/>
              <a:gd name="connsiteY12" fmla="*/ 1152939 h 2372139"/>
              <a:gd name="connsiteX13" fmla="*/ 1895060 w 1989580"/>
              <a:gd name="connsiteY13" fmla="*/ 1086678 h 2372139"/>
              <a:gd name="connsiteX14" fmla="*/ 1908313 w 1989580"/>
              <a:gd name="connsiteY14" fmla="*/ 993913 h 2372139"/>
              <a:gd name="connsiteX15" fmla="*/ 1921565 w 1989580"/>
              <a:gd name="connsiteY15" fmla="*/ 954157 h 2372139"/>
              <a:gd name="connsiteX16" fmla="*/ 1934817 w 1989580"/>
              <a:gd name="connsiteY16" fmla="*/ 861391 h 2372139"/>
              <a:gd name="connsiteX17" fmla="*/ 1961321 w 1989580"/>
              <a:gd name="connsiteY17" fmla="*/ 755374 h 2372139"/>
              <a:gd name="connsiteX18" fmla="*/ 1974573 w 1989580"/>
              <a:gd name="connsiteY18" fmla="*/ 622852 h 2372139"/>
              <a:gd name="connsiteX19" fmla="*/ 1987826 w 1989580"/>
              <a:gd name="connsiteY19" fmla="*/ 556591 h 2372139"/>
              <a:gd name="connsiteX20" fmla="*/ 1987826 w 1989580"/>
              <a:gd name="connsiteY20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81808 w 1989580"/>
              <a:gd name="connsiteY11" fmla="*/ 1152939 h 2372139"/>
              <a:gd name="connsiteX12" fmla="*/ 1895060 w 1989580"/>
              <a:gd name="connsiteY12" fmla="*/ 1086678 h 2372139"/>
              <a:gd name="connsiteX13" fmla="*/ 1908313 w 1989580"/>
              <a:gd name="connsiteY13" fmla="*/ 993913 h 2372139"/>
              <a:gd name="connsiteX14" fmla="*/ 1921565 w 1989580"/>
              <a:gd name="connsiteY14" fmla="*/ 954157 h 2372139"/>
              <a:gd name="connsiteX15" fmla="*/ 1934817 w 1989580"/>
              <a:gd name="connsiteY15" fmla="*/ 861391 h 2372139"/>
              <a:gd name="connsiteX16" fmla="*/ 1961321 w 1989580"/>
              <a:gd name="connsiteY16" fmla="*/ 755374 h 2372139"/>
              <a:gd name="connsiteX17" fmla="*/ 1974573 w 1989580"/>
              <a:gd name="connsiteY17" fmla="*/ 622852 h 2372139"/>
              <a:gd name="connsiteX18" fmla="*/ 1987826 w 1989580"/>
              <a:gd name="connsiteY18" fmla="*/ 556591 h 2372139"/>
              <a:gd name="connsiteX19" fmla="*/ 1987826 w 1989580"/>
              <a:gd name="connsiteY19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95060 w 1989580"/>
              <a:gd name="connsiteY11" fmla="*/ 1086678 h 2372139"/>
              <a:gd name="connsiteX12" fmla="*/ 1908313 w 1989580"/>
              <a:gd name="connsiteY12" fmla="*/ 993913 h 2372139"/>
              <a:gd name="connsiteX13" fmla="*/ 1921565 w 1989580"/>
              <a:gd name="connsiteY13" fmla="*/ 954157 h 2372139"/>
              <a:gd name="connsiteX14" fmla="*/ 1934817 w 1989580"/>
              <a:gd name="connsiteY14" fmla="*/ 861391 h 2372139"/>
              <a:gd name="connsiteX15" fmla="*/ 1961321 w 1989580"/>
              <a:gd name="connsiteY15" fmla="*/ 755374 h 2372139"/>
              <a:gd name="connsiteX16" fmla="*/ 1974573 w 1989580"/>
              <a:gd name="connsiteY16" fmla="*/ 622852 h 2372139"/>
              <a:gd name="connsiteX17" fmla="*/ 1987826 w 1989580"/>
              <a:gd name="connsiteY17" fmla="*/ 556591 h 2372139"/>
              <a:gd name="connsiteX18" fmla="*/ 1987826 w 1989580"/>
              <a:gd name="connsiteY18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21565 w 1989580"/>
              <a:gd name="connsiteY10" fmla="*/ 954157 h 2372139"/>
              <a:gd name="connsiteX11" fmla="*/ 1934817 w 1989580"/>
              <a:gd name="connsiteY11" fmla="*/ 861391 h 2372139"/>
              <a:gd name="connsiteX12" fmla="*/ 1961321 w 1989580"/>
              <a:gd name="connsiteY12" fmla="*/ 755374 h 2372139"/>
              <a:gd name="connsiteX13" fmla="*/ 1974573 w 1989580"/>
              <a:gd name="connsiteY13" fmla="*/ 622852 h 2372139"/>
              <a:gd name="connsiteX14" fmla="*/ 1987826 w 1989580"/>
              <a:gd name="connsiteY14" fmla="*/ 556591 h 2372139"/>
              <a:gd name="connsiteX15" fmla="*/ 1987826 w 1989580"/>
              <a:gd name="connsiteY15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61321 w 1989580"/>
              <a:gd name="connsiteY11" fmla="*/ 755374 h 2372139"/>
              <a:gd name="connsiteX12" fmla="*/ 1974573 w 1989580"/>
              <a:gd name="connsiteY12" fmla="*/ 622852 h 2372139"/>
              <a:gd name="connsiteX13" fmla="*/ 1987826 w 1989580"/>
              <a:gd name="connsiteY13" fmla="*/ 556591 h 2372139"/>
              <a:gd name="connsiteX14" fmla="*/ 1987826 w 1989580"/>
              <a:gd name="connsiteY14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74573 w 1989580"/>
              <a:gd name="connsiteY11" fmla="*/ 622852 h 2372139"/>
              <a:gd name="connsiteX12" fmla="*/ 1987826 w 1989580"/>
              <a:gd name="connsiteY12" fmla="*/ 556591 h 2372139"/>
              <a:gd name="connsiteX13" fmla="*/ 1987826 w 1989580"/>
              <a:gd name="connsiteY13" fmla="*/ 0 h 2372139"/>
              <a:gd name="connsiteX0" fmla="*/ 0 w 1991752"/>
              <a:gd name="connsiteY0" fmla="*/ 2372139 h 2372139"/>
              <a:gd name="connsiteX1" fmla="*/ 26504 w 1991752"/>
              <a:gd name="connsiteY1" fmla="*/ 1563757 h 2372139"/>
              <a:gd name="connsiteX2" fmla="*/ 225286 w 1991752"/>
              <a:gd name="connsiteY2" fmla="*/ 1338470 h 2372139"/>
              <a:gd name="connsiteX3" fmla="*/ 755373 w 1991752"/>
              <a:gd name="connsiteY3" fmla="*/ 1351722 h 2372139"/>
              <a:gd name="connsiteX4" fmla="*/ 1126434 w 1991752"/>
              <a:gd name="connsiteY4" fmla="*/ 1404731 h 2372139"/>
              <a:gd name="connsiteX5" fmla="*/ 1749286 w 1991752"/>
              <a:gd name="connsiteY5" fmla="*/ 1391478 h 2372139"/>
              <a:gd name="connsiteX6" fmla="*/ 1815547 w 1991752"/>
              <a:gd name="connsiteY6" fmla="*/ 1325217 h 2372139"/>
              <a:gd name="connsiteX7" fmla="*/ 1828800 w 1991752"/>
              <a:gd name="connsiteY7" fmla="*/ 1285461 h 2372139"/>
              <a:gd name="connsiteX8" fmla="*/ 1895060 w 1991752"/>
              <a:gd name="connsiteY8" fmla="*/ 1086678 h 2372139"/>
              <a:gd name="connsiteX9" fmla="*/ 1908313 w 1991752"/>
              <a:gd name="connsiteY9" fmla="*/ 993913 h 2372139"/>
              <a:gd name="connsiteX10" fmla="*/ 1934817 w 1991752"/>
              <a:gd name="connsiteY10" fmla="*/ 861391 h 2372139"/>
              <a:gd name="connsiteX11" fmla="*/ 1987826 w 1991752"/>
              <a:gd name="connsiteY11" fmla="*/ 556591 h 2372139"/>
              <a:gd name="connsiteX12" fmla="*/ 1987826 w 1991752"/>
              <a:gd name="connsiteY12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08313 w 1987826"/>
              <a:gd name="connsiteY9" fmla="*/ 993913 h 2372139"/>
              <a:gd name="connsiteX10" fmla="*/ 1934817 w 1987826"/>
              <a:gd name="connsiteY10" fmla="*/ 861391 h 2372139"/>
              <a:gd name="connsiteX11" fmla="*/ 1987826 w 1987826"/>
              <a:gd name="connsiteY11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34817 w 1987826"/>
              <a:gd name="connsiteY9" fmla="*/ 861391 h 2372139"/>
              <a:gd name="connsiteX10" fmla="*/ 1987826 w 1987826"/>
              <a:gd name="connsiteY10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934817 w 1987826"/>
              <a:gd name="connsiteY8" fmla="*/ 861391 h 2372139"/>
              <a:gd name="connsiteX9" fmla="*/ 1987826 w 1987826"/>
              <a:gd name="connsiteY9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934817 w 1987826"/>
              <a:gd name="connsiteY7" fmla="*/ 861391 h 2372139"/>
              <a:gd name="connsiteX8" fmla="*/ 1987826 w 1987826"/>
              <a:gd name="connsiteY8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934817 w 1987826"/>
              <a:gd name="connsiteY6" fmla="*/ 86139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126434 w 1987826"/>
              <a:gd name="connsiteY3" fmla="*/ 1404731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36112 w 2023938"/>
              <a:gd name="connsiteY0" fmla="*/ 2372139 h 2372139"/>
              <a:gd name="connsiteX1" fmla="*/ 9608 w 2023938"/>
              <a:gd name="connsiteY1" fmla="*/ 1656522 h 2372139"/>
              <a:gd name="connsiteX2" fmla="*/ 261398 w 2023938"/>
              <a:gd name="connsiteY2" fmla="*/ 1338470 h 2372139"/>
              <a:gd name="connsiteX3" fmla="*/ 1692633 w 2023938"/>
              <a:gd name="connsiteY3" fmla="*/ 1431236 h 2372139"/>
              <a:gd name="connsiteX4" fmla="*/ 1785398 w 2023938"/>
              <a:gd name="connsiteY4" fmla="*/ 1391478 h 2372139"/>
              <a:gd name="connsiteX5" fmla="*/ 1970929 w 2023938"/>
              <a:gd name="connsiteY5" fmla="*/ 861391 h 2372139"/>
              <a:gd name="connsiteX6" fmla="*/ 2023938 w 2023938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14914 w 2002740"/>
              <a:gd name="connsiteY0" fmla="*/ 2372139 h 2372139"/>
              <a:gd name="connsiteX1" fmla="*/ 41419 w 2002740"/>
              <a:gd name="connsiteY1" fmla="*/ 1709530 h 2372139"/>
              <a:gd name="connsiteX2" fmla="*/ 545000 w 2002740"/>
              <a:gd name="connsiteY2" fmla="*/ 914401 h 2372139"/>
              <a:gd name="connsiteX3" fmla="*/ 1671435 w 2002740"/>
              <a:gd name="connsiteY3" fmla="*/ 1431236 h 2372139"/>
              <a:gd name="connsiteX4" fmla="*/ 1764200 w 2002740"/>
              <a:gd name="connsiteY4" fmla="*/ 1391478 h 2372139"/>
              <a:gd name="connsiteX5" fmla="*/ 1949731 w 2002740"/>
              <a:gd name="connsiteY5" fmla="*/ 861391 h 2372139"/>
              <a:gd name="connsiteX6" fmla="*/ 2002740 w 2002740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79252 w 2010557"/>
              <a:gd name="connsiteY3" fmla="*/ 143123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2010557 w 2010557"/>
              <a:gd name="connsiteY5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2010557 w 2010557"/>
              <a:gd name="connsiteY4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811773 w 2010557"/>
              <a:gd name="connsiteY3" fmla="*/ 1550506 h 2372139"/>
              <a:gd name="connsiteX4" fmla="*/ 2010557 w 2010557"/>
              <a:gd name="connsiteY4" fmla="*/ 0 h 2372139"/>
              <a:gd name="connsiteX0" fmla="*/ 15891 w 2003717"/>
              <a:gd name="connsiteY0" fmla="*/ 2372139 h 2372139"/>
              <a:gd name="connsiteX1" fmla="*/ 42396 w 2003717"/>
              <a:gd name="connsiteY1" fmla="*/ 1709530 h 2372139"/>
              <a:gd name="connsiteX2" fmla="*/ 559228 w 2003717"/>
              <a:gd name="connsiteY2" fmla="*/ 1537254 h 2372139"/>
              <a:gd name="connsiteX3" fmla="*/ 1804933 w 2003717"/>
              <a:gd name="connsiteY3" fmla="*/ 1550506 h 2372139"/>
              <a:gd name="connsiteX4" fmla="*/ 2003717 w 2003717"/>
              <a:gd name="connsiteY4" fmla="*/ 0 h 2372139"/>
              <a:gd name="connsiteX0" fmla="*/ 108031 w 2095857"/>
              <a:gd name="connsiteY0" fmla="*/ 2372139 h 2372139"/>
              <a:gd name="connsiteX1" fmla="*/ 134536 w 2095857"/>
              <a:gd name="connsiteY1" fmla="*/ 1709530 h 2372139"/>
              <a:gd name="connsiteX2" fmla="*/ 1897073 w 2095857"/>
              <a:gd name="connsiteY2" fmla="*/ 1550506 h 2372139"/>
              <a:gd name="connsiteX3" fmla="*/ 2095857 w 209585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6424 w 1994250"/>
              <a:gd name="connsiteY0" fmla="*/ 2372139 h 2372139"/>
              <a:gd name="connsiteX1" fmla="*/ 205207 w 1994250"/>
              <a:gd name="connsiteY1" fmla="*/ 1669773 h 2372139"/>
              <a:gd name="connsiteX2" fmla="*/ 1795466 w 1994250"/>
              <a:gd name="connsiteY2" fmla="*/ 1550506 h 2372139"/>
              <a:gd name="connsiteX3" fmla="*/ 1994250 w 1994250"/>
              <a:gd name="connsiteY3" fmla="*/ 0 h 2372139"/>
              <a:gd name="connsiteX0" fmla="*/ 10565 w 1998391"/>
              <a:gd name="connsiteY0" fmla="*/ 2372139 h 2372139"/>
              <a:gd name="connsiteX1" fmla="*/ 209348 w 1998391"/>
              <a:gd name="connsiteY1" fmla="*/ 1669773 h 2372139"/>
              <a:gd name="connsiteX2" fmla="*/ 1879120 w 1998391"/>
              <a:gd name="connsiteY2" fmla="*/ 1590263 h 2372139"/>
              <a:gd name="connsiteX3" fmla="*/ 1998391 w 1998391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6162 w 2000352"/>
              <a:gd name="connsiteY0" fmla="*/ 2372139 h 2372139"/>
              <a:gd name="connsiteX1" fmla="*/ 218197 w 2000352"/>
              <a:gd name="connsiteY1" fmla="*/ 1643269 h 2372139"/>
              <a:gd name="connsiteX2" fmla="*/ 1887969 w 2000352"/>
              <a:gd name="connsiteY2" fmla="*/ 1616767 h 2372139"/>
              <a:gd name="connsiteX3" fmla="*/ 1993988 w 2000352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560760 w 2007864"/>
              <a:gd name="connsiteY2" fmla="*/ 1692673 h 2372139"/>
              <a:gd name="connsiteX3" fmla="*/ 1895481 w 2007864"/>
              <a:gd name="connsiteY3" fmla="*/ 1616767 h 2372139"/>
              <a:gd name="connsiteX4" fmla="*/ 2001500 w 2007864"/>
              <a:gd name="connsiteY4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1560760 w 2001500"/>
              <a:gd name="connsiteY2" fmla="*/ 1692673 h 2372139"/>
              <a:gd name="connsiteX3" fmla="*/ 1895481 w 2001500"/>
              <a:gd name="connsiteY3" fmla="*/ 1616767 h 2372139"/>
              <a:gd name="connsiteX4" fmla="*/ 1984829 w 2001500"/>
              <a:gd name="connsiteY4" fmla="*/ 1374621 h 2372139"/>
              <a:gd name="connsiteX5" fmla="*/ 2001500 w 2001500"/>
              <a:gd name="connsiteY5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381316 w 2001500"/>
              <a:gd name="connsiteY2" fmla="*/ 1613160 h 2372139"/>
              <a:gd name="connsiteX3" fmla="*/ 1560760 w 2001500"/>
              <a:gd name="connsiteY3" fmla="*/ 1692673 h 2372139"/>
              <a:gd name="connsiteX4" fmla="*/ 1895481 w 2001500"/>
              <a:gd name="connsiteY4" fmla="*/ 1616767 h 2372139"/>
              <a:gd name="connsiteX5" fmla="*/ 1984829 w 2001500"/>
              <a:gd name="connsiteY5" fmla="*/ 1374621 h 2372139"/>
              <a:gd name="connsiteX6" fmla="*/ 2001500 w 2001500"/>
              <a:gd name="connsiteY6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7802 w 1995628"/>
              <a:gd name="connsiteY0" fmla="*/ 2372139 h 2372139"/>
              <a:gd name="connsiteX1" fmla="*/ 17636 w 1995628"/>
              <a:gd name="connsiteY1" fmla="*/ 1825195 h 2372139"/>
              <a:gd name="connsiteX2" fmla="*/ 219837 w 1995628"/>
              <a:gd name="connsiteY2" fmla="*/ 1643269 h 2372139"/>
              <a:gd name="connsiteX3" fmla="*/ 375444 w 1995628"/>
              <a:gd name="connsiteY3" fmla="*/ 1613160 h 2372139"/>
              <a:gd name="connsiteX4" fmla="*/ 1554888 w 1995628"/>
              <a:gd name="connsiteY4" fmla="*/ 1692673 h 2372139"/>
              <a:gd name="connsiteX5" fmla="*/ 1889609 w 1995628"/>
              <a:gd name="connsiteY5" fmla="*/ 1616767 h 2372139"/>
              <a:gd name="connsiteX6" fmla="*/ 1978957 w 1995628"/>
              <a:gd name="connsiteY6" fmla="*/ 1374621 h 2372139"/>
              <a:gd name="connsiteX7" fmla="*/ 1995628 w 1995628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13160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92545"/>
              <a:gd name="connsiteY0" fmla="*/ 2372139 h 2372139"/>
              <a:gd name="connsiteX1" fmla="*/ 9834 w 1992545"/>
              <a:gd name="connsiteY1" fmla="*/ 1825195 h 2372139"/>
              <a:gd name="connsiteX2" fmla="*/ 92765 w 1992545"/>
              <a:gd name="connsiteY2" fmla="*/ 1616765 h 2372139"/>
              <a:gd name="connsiteX3" fmla="*/ 367642 w 1992545"/>
              <a:gd name="connsiteY3" fmla="*/ 1613160 h 2372139"/>
              <a:gd name="connsiteX4" fmla="*/ 1547086 w 1992545"/>
              <a:gd name="connsiteY4" fmla="*/ 1613160 h 2372139"/>
              <a:gd name="connsiteX5" fmla="*/ 1881807 w 1992545"/>
              <a:gd name="connsiteY5" fmla="*/ 1616767 h 2372139"/>
              <a:gd name="connsiteX6" fmla="*/ 1984407 w 1992545"/>
              <a:gd name="connsiteY6" fmla="*/ 1321612 h 2372139"/>
              <a:gd name="connsiteX7" fmla="*/ 1987826 w 199254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92765 w 1989612"/>
              <a:gd name="connsiteY2" fmla="*/ 1616765 h 2372139"/>
              <a:gd name="connsiteX3" fmla="*/ 367642 w 1989612"/>
              <a:gd name="connsiteY3" fmla="*/ 1613160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43774 w 2033386"/>
              <a:gd name="connsiteY0" fmla="*/ 2372139 h 2372139"/>
              <a:gd name="connsiteX1" fmla="*/ 53608 w 2033386"/>
              <a:gd name="connsiteY1" fmla="*/ 1825195 h 2372139"/>
              <a:gd name="connsiteX2" fmla="*/ 70278 w 2033386"/>
              <a:gd name="connsiteY2" fmla="*/ 1311965 h 2372139"/>
              <a:gd name="connsiteX3" fmla="*/ 411416 w 2033386"/>
              <a:gd name="connsiteY3" fmla="*/ 1613160 h 2372139"/>
              <a:gd name="connsiteX4" fmla="*/ 1590860 w 2033386"/>
              <a:gd name="connsiteY4" fmla="*/ 1613160 h 2372139"/>
              <a:gd name="connsiteX5" fmla="*/ 1965338 w 2033386"/>
              <a:gd name="connsiteY5" fmla="*/ 1603514 h 2372139"/>
              <a:gd name="connsiteX6" fmla="*/ 2028181 w 2033386"/>
              <a:gd name="connsiteY6" fmla="*/ 1321612 h 2372139"/>
              <a:gd name="connsiteX7" fmla="*/ 2031600 w 2033386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613160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546899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94435 w 1989900"/>
              <a:gd name="connsiteY3" fmla="*/ 1626412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5553 w 1995165"/>
              <a:gd name="connsiteY0" fmla="*/ 2372139 h 2372139"/>
              <a:gd name="connsiteX1" fmla="*/ 15387 w 1995165"/>
              <a:gd name="connsiteY1" fmla="*/ 1811942 h 2372139"/>
              <a:gd name="connsiteX2" fmla="*/ 45309 w 1995165"/>
              <a:gd name="connsiteY2" fmla="*/ 1669774 h 2372139"/>
              <a:gd name="connsiteX3" fmla="*/ 399700 w 1995165"/>
              <a:gd name="connsiteY3" fmla="*/ 1626412 h 2372139"/>
              <a:gd name="connsiteX4" fmla="*/ 1552639 w 1995165"/>
              <a:gd name="connsiteY4" fmla="*/ 1613160 h 2372139"/>
              <a:gd name="connsiteX5" fmla="*/ 1927117 w 1995165"/>
              <a:gd name="connsiteY5" fmla="*/ 1603514 h 2372139"/>
              <a:gd name="connsiteX6" fmla="*/ 1989960 w 1995165"/>
              <a:gd name="connsiteY6" fmla="*/ 1321612 h 2372139"/>
              <a:gd name="connsiteX7" fmla="*/ 1993379 w 199516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2193 w 1991805"/>
              <a:gd name="connsiteY0" fmla="*/ 2372139 h 2372139"/>
              <a:gd name="connsiteX1" fmla="*/ 6357 w 1991805"/>
              <a:gd name="connsiteY1" fmla="*/ 1828875 h 2372139"/>
              <a:gd name="connsiteX2" fmla="*/ 41949 w 1991805"/>
              <a:gd name="connsiteY2" fmla="*/ 1669774 h 2372139"/>
              <a:gd name="connsiteX3" fmla="*/ 396340 w 1991805"/>
              <a:gd name="connsiteY3" fmla="*/ 1626412 h 2372139"/>
              <a:gd name="connsiteX4" fmla="*/ 1549279 w 1991805"/>
              <a:gd name="connsiteY4" fmla="*/ 1613160 h 2372139"/>
              <a:gd name="connsiteX5" fmla="*/ 1923757 w 1991805"/>
              <a:gd name="connsiteY5" fmla="*/ 1603514 h 2372139"/>
              <a:gd name="connsiteX6" fmla="*/ 1986600 w 1991805"/>
              <a:gd name="connsiteY6" fmla="*/ 1321612 h 2372139"/>
              <a:gd name="connsiteX7" fmla="*/ 1990019 w 1991805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11724 w 1989612"/>
              <a:gd name="connsiteY1" fmla="*/ 17611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1702 w 1991314"/>
              <a:gd name="connsiteY0" fmla="*/ 2372139 h 2372139"/>
              <a:gd name="connsiteX1" fmla="*/ 41458 w 1991314"/>
              <a:gd name="connsiteY1" fmla="*/ 1669774 h 2372139"/>
              <a:gd name="connsiteX2" fmla="*/ 395849 w 1991314"/>
              <a:gd name="connsiteY2" fmla="*/ 1626412 h 2372139"/>
              <a:gd name="connsiteX3" fmla="*/ 1548788 w 1991314"/>
              <a:gd name="connsiteY3" fmla="*/ 1613160 h 2372139"/>
              <a:gd name="connsiteX4" fmla="*/ 1923266 w 1991314"/>
              <a:gd name="connsiteY4" fmla="*/ 1603514 h 2372139"/>
              <a:gd name="connsiteX5" fmla="*/ 1986109 w 1991314"/>
              <a:gd name="connsiteY5" fmla="*/ 1321612 h 2372139"/>
              <a:gd name="connsiteX6" fmla="*/ 1989528 w 1991314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2002264"/>
              <a:gd name="connsiteY0" fmla="*/ 2516286 h 2516286"/>
              <a:gd name="connsiteX1" fmla="*/ 71308 w 2002264"/>
              <a:gd name="connsiteY1" fmla="*/ 1686708 h 2516286"/>
              <a:gd name="connsiteX2" fmla="*/ 406799 w 2002264"/>
              <a:gd name="connsiteY2" fmla="*/ 1626412 h 2516286"/>
              <a:gd name="connsiteX3" fmla="*/ 1559738 w 2002264"/>
              <a:gd name="connsiteY3" fmla="*/ 1613160 h 2516286"/>
              <a:gd name="connsiteX4" fmla="*/ 1934216 w 2002264"/>
              <a:gd name="connsiteY4" fmla="*/ 1603514 h 2516286"/>
              <a:gd name="connsiteX5" fmla="*/ 1997059 w 2002264"/>
              <a:gd name="connsiteY5" fmla="*/ 1321612 h 2516286"/>
              <a:gd name="connsiteX6" fmla="*/ 2000478 w 2002264"/>
              <a:gd name="connsiteY6" fmla="*/ 0 h 2516286"/>
              <a:gd name="connsiteX0" fmla="*/ 0 w 2007944"/>
              <a:gd name="connsiteY0" fmla="*/ 2516286 h 2516286"/>
              <a:gd name="connsiteX1" fmla="*/ 71308 w 2007944"/>
              <a:gd name="connsiteY1" fmla="*/ 1686708 h 2516286"/>
              <a:gd name="connsiteX2" fmla="*/ 406799 w 2007944"/>
              <a:gd name="connsiteY2" fmla="*/ 1626412 h 2516286"/>
              <a:gd name="connsiteX3" fmla="*/ 1559738 w 2007944"/>
              <a:gd name="connsiteY3" fmla="*/ 1613160 h 2516286"/>
              <a:gd name="connsiteX4" fmla="*/ 1968807 w 2007944"/>
              <a:gd name="connsiteY4" fmla="*/ 1579628 h 2516286"/>
              <a:gd name="connsiteX5" fmla="*/ 1997059 w 2007944"/>
              <a:gd name="connsiteY5" fmla="*/ 1321612 h 2516286"/>
              <a:gd name="connsiteX6" fmla="*/ 2000478 w 2007944"/>
              <a:gd name="connsiteY6" fmla="*/ 0 h 2516286"/>
              <a:gd name="connsiteX0" fmla="*/ 0 w 2001417"/>
              <a:gd name="connsiteY0" fmla="*/ 2516286 h 2516286"/>
              <a:gd name="connsiteX1" fmla="*/ 71308 w 2001417"/>
              <a:gd name="connsiteY1" fmla="*/ 1686708 h 2516286"/>
              <a:gd name="connsiteX2" fmla="*/ 406799 w 2001417"/>
              <a:gd name="connsiteY2" fmla="*/ 1626412 h 2516286"/>
              <a:gd name="connsiteX3" fmla="*/ 1559738 w 2001417"/>
              <a:gd name="connsiteY3" fmla="*/ 1613160 h 2516286"/>
              <a:gd name="connsiteX4" fmla="*/ 1945745 w 2001417"/>
              <a:gd name="connsiteY4" fmla="*/ 1603515 h 2516286"/>
              <a:gd name="connsiteX5" fmla="*/ 1997059 w 2001417"/>
              <a:gd name="connsiteY5" fmla="*/ 1321612 h 2516286"/>
              <a:gd name="connsiteX6" fmla="*/ 2000478 w 2001417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7889 w 2001060"/>
              <a:gd name="connsiteY1" fmla="*/ 18264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720487 w 2000478"/>
              <a:gd name="connsiteY4" fmla="*/ 1613161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2850"/>
              <a:gd name="connsiteY0" fmla="*/ 2516286 h 2516286"/>
              <a:gd name="connsiteX1" fmla="*/ 3018 w 2002850"/>
              <a:gd name="connsiteY1" fmla="*/ 1897127 h 2516286"/>
              <a:gd name="connsiteX2" fmla="*/ 71308 w 2002850"/>
              <a:gd name="connsiteY2" fmla="*/ 1686708 h 2516286"/>
              <a:gd name="connsiteX3" fmla="*/ 406799 w 2002850"/>
              <a:gd name="connsiteY3" fmla="*/ 1626412 h 2516286"/>
              <a:gd name="connsiteX4" fmla="*/ 1662033 w 2002850"/>
              <a:gd name="connsiteY4" fmla="*/ 1618207 h 2516286"/>
              <a:gd name="connsiteX5" fmla="*/ 1926260 w 2002850"/>
              <a:gd name="connsiteY5" fmla="*/ 1593424 h 2516286"/>
              <a:gd name="connsiteX6" fmla="*/ 1997059 w 2002850"/>
              <a:gd name="connsiteY6" fmla="*/ 1321612 h 2516286"/>
              <a:gd name="connsiteX7" fmla="*/ 2000478 w 2002850"/>
              <a:gd name="connsiteY7" fmla="*/ 0 h 2516286"/>
              <a:gd name="connsiteX0" fmla="*/ 0 w 2000704"/>
              <a:gd name="connsiteY0" fmla="*/ 2516286 h 2516286"/>
              <a:gd name="connsiteX1" fmla="*/ 3018 w 2000704"/>
              <a:gd name="connsiteY1" fmla="*/ 1897127 h 2516286"/>
              <a:gd name="connsiteX2" fmla="*/ 71308 w 2000704"/>
              <a:gd name="connsiteY2" fmla="*/ 1686708 h 2516286"/>
              <a:gd name="connsiteX3" fmla="*/ 406799 w 2000704"/>
              <a:gd name="connsiteY3" fmla="*/ 1626412 h 2516286"/>
              <a:gd name="connsiteX4" fmla="*/ 1662033 w 2000704"/>
              <a:gd name="connsiteY4" fmla="*/ 1618207 h 2516286"/>
              <a:gd name="connsiteX5" fmla="*/ 1955487 w 2000704"/>
              <a:gd name="connsiteY5" fmla="*/ 1593424 h 2516286"/>
              <a:gd name="connsiteX6" fmla="*/ 1997059 w 2000704"/>
              <a:gd name="connsiteY6" fmla="*/ 1321612 h 2516286"/>
              <a:gd name="connsiteX7" fmla="*/ 2000478 w 2000704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2132" h="2516286">
                <a:moveTo>
                  <a:pt x="0" y="2516286"/>
                </a:moveTo>
                <a:cubicBezTo>
                  <a:pt x="2938" y="2410570"/>
                  <a:pt x="-2145" y="2035804"/>
                  <a:pt x="3018" y="1897127"/>
                </a:cubicBezTo>
                <a:cubicBezTo>
                  <a:pt x="5160" y="1839591"/>
                  <a:pt x="6447" y="1729304"/>
                  <a:pt x="71308" y="1686708"/>
                </a:cubicBezTo>
                <a:cubicBezTo>
                  <a:pt x="140779" y="1647086"/>
                  <a:pt x="141678" y="1637829"/>
                  <a:pt x="406799" y="1626412"/>
                </a:cubicBezTo>
                <a:cubicBezTo>
                  <a:pt x="671920" y="1614995"/>
                  <a:pt x="1407166" y="1622864"/>
                  <a:pt x="1662033" y="1618207"/>
                </a:cubicBezTo>
                <a:cubicBezTo>
                  <a:pt x="1916900" y="1613550"/>
                  <a:pt x="1875065" y="1621204"/>
                  <a:pt x="1936002" y="1598469"/>
                </a:cubicBezTo>
                <a:cubicBezTo>
                  <a:pt x="1996939" y="1550507"/>
                  <a:pt x="1986313" y="1588023"/>
                  <a:pt x="1997059" y="1321612"/>
                </a:cubicBezTo>
                <a:cubicBezTo>
                  <a:pt x="2007805" y="1055201"/>
                  <a:pt x="1997700" y="229103"/>
                  <a:pt x="2000478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F5075F4D-6D5E-1842-AAD8-1002BE2FCE07}"/>
              </a:ext>
            </a:extLst>
          </p:cNvPr>
          <p:cNvSpPr/>
          <p:nvPr/>
        </p:nvSpPr>
        <p:spPr>
          <a:xfrm>
            <a:off x="3999899" y="4359692"/>
            <a:ext cx="3431869" cy="1852880"/>
          </a:xfrm>
          <a:custGeom>
            <a:avLst/>
            <a:gdLst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291547 w 1989580"/>
              <a:gd name="connsiteY9" fmla="*/ 1298713 h 2372139"/>
              <a:gd name="connsiteX10" fmla="*/ 755373 w 1989580"/>
              <a:gd name="connsiteY10" fmla="*/ 1351722 h 2372139"/>
              <a:gd name="connsiteX11" fmla="*/ 1126434 w 1989580"/>
              <a:gd name="connsiteY11" fmla="*/ 1404731 h 2372139"/>
              <a:gd name="connsiteX12" fmla="*/ 1749286 w 1989580"/>
              <a:gd name="connsiteY12" fmla="*/ 1391478 h 2372139"/>
              <a:gd name="connsiteX13" fmla="*/ 1815547 w 1989580"/>
              <a:gd name="connsiteY13" fmla="*/ 1325217 h 2372139"/>
              <a:gd name="connsiteX14" fmla="*/ 1828800 w 1989580"/>
              <a:gd name="connsiteY14" fmla="*/ 1285461 h 2372139"/>
              <a:gd name="connsiteX15" fmla="*/ 1842052 w 1989580"/>
              <a:gd name="connsiteY15" fmla="*/ 1219200 h 2372139"/>
              <a:gd name="connsiteX16" fmla="*/ 1881808 w 1989580"/>
              <a:gd name="connsiteY16" fmla="*/ 1152939 h 2372139"/>
              <a:gd name="connsiteX17" fmla="*/ 1895060 w 1989580"/>
              <a:gd name="connsiteY17" fmla="*/ 1086678 h 2372139"/>
              <a:gd name="connsiteX18" fmla="*/ 1908313 w 1989580"/>
              <a:gd name="connsiteY18" fmla="*/ 993913 h 2372139"/>
              <a:gd name="connsiteX19" fmla="*/ 1921565 w 1989580"/>
              <a:gd name="connsiteY19" fmla="*/ 954157 h 2372139"/>
              <a:gd name="connsiteX20" fmla="*/ 1934817 w 1989580"/>
              <a:gd name="connsiteY20" fmla="*/ 861391 h 2372139"/>
              <a:gd name="connsiteX21" fmla="*/ 1961321 w 1989580"/>
              <a:gd name="connsiteY21" fmla="*/ 755374 h 2372139"/>
              <a:gd name="connsiteX22" fmla="*/ 1974573 w 1989580"/>
              <a:gd name="connsiteY22" fmla="*/ 622852 h 2372139"/>
              <a:gd name="connsiteX23" fmla="*/ 1987826 w 1989580"/>
              <a:gd name="connsiteY23" fmla="*/ 556591 h 2372139"/>
              <a:gd name="connsiteX24" fmla="*/ 1987826 w 1989580"/>
              <a:gd name="connsiteY24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755373 w 1989580"/>
              <a:gd name="connsiteY9" fmla="*/ 1351722 h 2372139"/>
              <a:gd name="connsiteX10" fmla="*/ 1126434 w 1989580"/>
              <a:gd name="connsiteY10" fmla="*/ 1404731 h 2372139"/>
              <a:gd name="connsiteX11" fmla="*/ 1749286 w 1989580"/>
              <a:gd name="connsiteY11" fmla="*/ 1391478 h 2372139"/>
              <a:gd name="connsiteX12" fmla="*/ 1815547 w 1989580"/>
              <a:gd name="connsiteY12" fmla="*/ 1325217 h 2372139"/>
              <a:gd name="connsiteX13" fmla="*/ 1828800 w 1989580"/>
              <a:gd name="connsiteY13" fmla="*/ 1285461 h 2372139"/>
              <a:gd name="connsiteX14" fmla="*/ 1842052 w 1989580"/>
              <a:gd name="connsiteY14" fmla="*/ 1219200 h 2372139"/>
              <a:gd name="connsiteX15" fmla="*/ 1881808 w 1989580"/>
              <a:gd name="connsiteY15" fmla="*/ 1152939 h 2372139"/>
              <a:gd name="connsiteX16" fmla="*/ 1895060 w 1989580"/>
              <a:gd name="connsiteY16" fmla="*/ 1086678 h 2372139"/>
              <a:gd name="connsiteX17" fmla="*/ 1908313 w 1989580"/>
              <a:gd name="connsiteY17" fmla="*/ 993913 h 2372139"/>
              <a:gd name="connsiteX18" fmla="*/ 1921565 w 1989580"/>
              <a:gd name="connsiteY18" fmla="*/ 954157 h 2372139"/>
              <a:gd name="connsiteX19" fmla="*/ 1934817 w 1989580"/>
              <a:gd name="connsiteY19" fmla="*/ 861391 h 2372139"/>
              <a:gd name="connsiteX20" fmla="*/ 1961321 w 1989580"/>
              <a:gd name="connsiteY20" fmla="*/ 755374 h 2372139"/>
              <a:gd name="connsiteX21" fmla="*/ 1974573 w 1989580"/>
              <a:gd name="connsiteY21" fmla="*/ 622852 h 2372139"/>
              <a:gd name="connsiteX22" fmla="*/ 1987826 w 1989580"/>
              <a:gd name="connsiteY22" fmla="*/ 556591 h 2372139"/>
              <a:gd name="connsiteX23" fmla="*/ 1987826 w 1989580"/>
              <a:gd name="connsiteY23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225286 w 1989580"/>
              <a:gd name="connsiteY6" fmla="*/ 1338470 h 2372139"/>
              <a:gd name="connsiteX7" fmla="*/ 251791 w 1989580"/>
              <a:gd name="connsiteY7" fmla="*/ 1311965 h 2372139"/>
              <a:gd name="connsiteX8" fmla="*/ 755373 w 1989580"/>
              <a:gd name="connsiteY8" fmla="*/ 1351722 h 2372139"/>
              <a:gd name="connsiteX9" fmla="*/ 1126434 w 1989580"/>
              <a:gd name="connsiteY9" fmla="*/ 1404731 h 2372139"/>
              <a:gd name="connsiteX10" fmla="*/ 1749286 w 1989580"/>
              <a:gd name="connsiteY10" fmla="*/ 1391478 h 2372139"/>
              <a:gd name="connsiteX11" fmla="*/ 1815547 w 1989580"/>
              <a:gd name="connsiteY11" fmla="*/ 1325217 h 2372139"/>
              <a:gd name="connsiteX12" fmla="*/ 1828800 w 1989580"/>
              <a:gd name="connsiteY12" fmla="*/ 1285461 h 2372139"/>
              <a:gd name="connsiteX13" fmla="*/ 1842052 w 1989580"/>
              <a:gd name="connsiteY13" fmla="*/ 1219200 h 2372139"/>
              <a:gd name="connsiteX14" fmla="*/ 1881808 w 1989580"/>
              <a:gd name="connsiteY14" fmla="*/ 1152939 h 2372139"/>
              <a:gd name="connsiteX15" fmla="*/ 1895060 w 1989580"/>
              <a:gd name="connsiteY15" fmla="*/ 1086678 h 2372139"/>
              <a:gd name="connsiteX16" fmla="*/ 1908313 w 1989580"/>
              <a:gd name="connsiteY16" fmla="*/ 993913 h 2372139"/>
              <a:gd name="connsiteX17" fmla="*/ 1921565 w 1989580"/>
              <a:gd name="connsiteY17" fmla="*/ 954157 h 2372139"/>
              <a:gd name="connsiteX18" fmla="*/ 1934817 w 1989580"/>
              <a:gd name="connsiteY18" fmla="*/ 861391 h 2372139"/>
              <a:gd name="connsiteX19" fmla="*/ 1961321 w 1989580"/>
              <a:gd name="connsiteY19" fmla="*/ 755374 h 2372139"/>
              <a:gd name="connsiteX20" fmla="*/ 1974573 w 1989580"/>
              <a:gd name="connsiteY20" fmla="*/ 622852 h 2372139"/>
              <a:gd name="connsiteX21" fmla="*/ 1987826 w 1989580"/>
              <a:gd name="connsiteY21" fmla="*/ 556591 h 2372139"/>
              <a:gd name="connsiteX22" fmla="*/ 1987826 w 1989580"/>
              <a:gd name="connsiteY22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106017 w 1989580"/>
              <a:gd name="connsiteY3" fmla="*/ 1563757 h 2372139"/>
              <a:gd name="connsiteX4" fmla="*/ 119269 w 1989580"/>
              <a:gd name="connsiteY4" fmla="*/ 1524000 h 2372139"/>
              <a:gd name="connsiteX5" fmla="*/ 225286 w 1989580"/>
              <a:gd name="connsiteY5" fmla="*/ 1338470 h 2372139"/>
              <a:gd name="connsiteX6" fmla="*/ 251791 w 1989580"/>
              <a:gd name="connsiteY6" fmla="*/ 1311965 h 2372139"/>
              <a:gd name="connsiteX7" fmla="*/ 755373 w 1989580"/>
              <a:gd name="connsiteY7" fmla="*/ 1351722 h 2372139"/>
              <a:gd name="connsiteX8" fmla="*/ 1126434 w 1989580"/>
              <a:gd name="connsiteY8" fmla="*/ 1404731 h 2372139"/>
              <a:gd name="connsiteX9" fmla="*/ 1749286 w 1989580"/>
              <a:gd name="connsiteY9" fmla="*/ 1391478 h 2372139"/>
              <a:gd name="connsiteX10" fmla="*/ 1815547 w 1989580"/>
              <a:gd name="connsiteY10" fmla="*/ 1325217 h 2372139"/>
              <a:gd name="connsiteX11" fmla="*/ 1828800 w 1989580"/>
              <a:gd name="connsiteY11" fmla="*/ 1285461 h 2372139"/>
              <a:gd name="connsiteX12" fmla="*/ 1842052 w 1989580"/>
              <a:gd name="connsiteY12" fmla="*/ 1219200 h 2372139"/>
              <a:gd name="connsiteX13" fmla="*/ 1881808 w 1989580"/>
              <a:gd name="connsiteY13" fmla="*/ 1152939 h 2372139"/>
              <a:gd name="connsiteX14" fmla="*/ 1895060 w 1989580"/>
              <a:gd name="connsiteY14" fmla="*/ 1086678 h 2372139"/>
              <a:gd name="connsiteX15" fmla="*/ 1908313 w 1989580"/>
              <a:gd name="connsiteY15" fmla="*/ 993913 h 2372139"/>
              <a:gd name="connsiteX16" fmla="*/ 1921565 w 1989580"/>
              <a:gd name="connsiteY16" fmla="*/ 954157 h 2372139"/>
              <a:gd name="connsiteX17" fmla="*/ 1934817 w 1989580"/>
              <a:gd name="connsiteY17" fmla="*/ 861391 h 2372139"/>
              <a:gd name="connsiteX18" fmla="*/ 1961321 w 1989580"/>
              <a:gd name="connsiteY18" fmla="*/ 755374 h 2372139"/>
              <a:gd name="connsiteX19" fmla="*/ 1974573 w 1989580"/>
              <a:gd name="connsiteY19" fmla="*/ 622852 h 2372139"/>
              <a:gd name="connsiteX20" fmla="*/ 1987826 w 1989580"/>
              <a:gd name="connsiteY20" fmla="*/ 556591 h 2372139"/>
              <a:gd name="connsiteX21" fmla="*/ 1987826 w 1989580"/>
              <a:gd name="connsiteY21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106017 w 1989580"/>
              <a:gd name="connsiteY2" fmla="*/ 1563757 h 2372139"/>
              <a:gd name="connsiteX3" fmla="*/ 119269 w 1989580"/>
              <a:gd name="connsiteY3" fmla="*/ 1524000 h 2372139"/>
              <a:gd name="connsiteX4" fmla="*/ 225286 w 1989580"/>
              <a:gd name="connsiteY4" fmla="*/ 1338470 h 2372139"/>
              <a:gd name="connsiteX5" fmla="*/ 251791 w 1989580"/>
              <a:gd name="connsiteY5" fmla="*/ 1311965 h 2372139"/>
              <a:gd name="connsiteX6" fmla="*/ 755373 w 1989580"/>
              <a:gd name="connsiteY6" fmla="*/ 1351722 h 2372139"/>
              <a:gd name="connsiteX7" fmla="*/ 1126434 w 1989580"/>
              <a:gd name="connsiteY7" fmla="*/ 1404731 h 2372139"/>
              <a:gd name="connsiteX8" fmla="*/ 1749286 w 1989580"/>
              <a:gd name="connsiteY8" fmla="*/ 1391478 h 2372139"/>
              <a:gd name="connsiteX9" fmla="*/ 1815547 w 1989580"/>
              <a:gd name="connsiteY9" fmla="*/ 1325217 h 2372139"/>
              <a:gd name="connsiteX10" fmla="*/ 1828800 w 1989580"/>
              <a:gd name="connsiteY10" fmla="*/ 1285461 h 2372139"/>
              <a:gd name="connsiteX11" fmla="*/ 1842052 w 1989580"/>
              <a:gd name="connsiteY11" fmla="*/ 1219200 h 2372139"/>
              <a:gd name="connsiteX12" fmla="*/ 1881808 w 1989580"/>
              <a:gd name="connsiteY12" fmla="*/ 1152939 h 2372139"/>
              <a:gd name="connsiteX13" fmla="*/ 1895060 w 1989580"/>
              <a:gd name="connsiteY13" fmla="*/ 1086678 h 2372139"/>
              <a:gd name="connsiteX14" fmla="*/ 1908313 w 1989580"/>
              <a:gd name="connsiteY14" fmla="*/ 993913 h 2372139"/>
              <a:gd name="connsiteX15" fmla="*/ 1921565 w 1989580"/>
              <a:gd name="connsiteY15" fmla="*/ 954157 h 2372139"/>
              <a:gd name="connsiteX16" fmla="*/ 1934817 w 1989580"/>
              <a:gd name="connsiteY16" fmla="*/ 861391 h 2372139"/>
              <a:gd name="connsiteX17" fmla="*/ 1961321 w 1989580"/>
              <a:gd name="connsiteY17" fmla="*/ 755374 h 2372139"/>
              <a:gd name="connsiteX18" fmla="*/ 1974573 w 1989580"/>
              <a:gd name="connsiteY18" fmla="*/ 622852 h 2372139"/>
              <a:gd name="connsiteX19" fmla="*/ 1987826 w 1989580"/>
              <a:gd name="connsiteY19" fmla="*/ 556591 h 2372139"/>
              <a:gd name="connsiteX20" fmla="*/ 1987826 w 1989580"/>
              <a:gd name="connsiteY20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81808 w 1989580"/>
              <a:gd name="connsiteY11" fmla="*/ 1152939 h 2372139"/>
              <a:gd name="connsiteX12" fmla="*/ 1895060 w 1989580"/>
              <a:gd name="connsiteY12" fmla="*/ 1086678 h 2372139"/>
              <a:gd name="connsiteX13" fmla="*/ 1908313 w 1989580"/>
              <a:gd name="connsiteY13" fmla="*/ 993913 h 2372139"/>
              <a:gd name="connsiteX14" fmla="*/ 1921565 w 1989580"/>
              <a:gd name="connsiteY14" fmla="*/ 954157 h 2372139"/>
              <a:gd name="connsiteX15" fmla="*/ 1934817 w 1989580"/>
              <a:gd name="connsiteY15" fmla="*/ 861391 h 2372139"/>
              <a:gd name="connsiteX16" fmla="*/ 1961321 w 1989580"/>
              <a:gd name="connsiteY16" fmla="*/ 755374 h 2372139"/>
              <a:gd name="connsiteX17" fmla="*/ 1974573 w 1989580"/>
              <a:gd name="connsiteY17" fmla="*/ 622852 h 2372139"/>
              <a:gd name="connsiteX18" fmla="*/ 1987826 w 1989580"/>
              <a:gd name="connsiteY18" fmla="*/ 556591 h 2372139"/>
              <a:gd name="connsiteX19" fmla="*/ 1987826 w 1989580"/>
              <a:gd name="connsiteY19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95060 w 1989580"/>
              <a:gd name="connsiteY11" fmla="*/ 1086678 h 2372139"/>
              <a:gd name="connsiteX12" fmla="*/ 1908313 w 1989580"/>
              <a:gd name="connsiteY12" fmla="*/ 993913 h 2372139"/>
              <a:gd name="connsiteX13" fmla="*/ 1921565 w 1989580"/>
              <a:gd name="connsiteY13" fmla="*/ 954157 h 2372139"/>
              <a:gd name="connsiteX14" fmla="*/ 1934817 w 1989580"/>
              <a:gd name="connsiteY14" fmla="*/ 861391 h 2372139"/>
              <a:gd name="connsiteX15" fmla="*/ 1961321 w 1989580"/>
              <a:gd name="connsiteY15" fmla="*/ 755374 h 2372139"/>
              <a:gd name="connsiteX16" fmla="*/ 1974573 w 1989580"/>
              <a:gd name="connsiteY16" fmla="*/ 622852 h 2372139"/>
              <a:gd name="connsiteX17" fmla="*/ 1987826 w 1989580"/>
              <a:gd name="connsiteY17" fmla="*/ 556591 h 2372139"/>
              <a:gd name="connsiteX18" fmla="*/ 1987826 w 1989580"/>
              <a:gd name="connsiteY18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21565 w 1989580"/>
              <a:gd name="connsiteY10" fmla="*/ 954157 h 2372139"/>
              <a:gd name="connsiteX11" fmla="*/ 1934817 w 1989580"/>
              <a:gd name="connsiteY11" fmla="*/ 861391 h 2372139"/>
              <a:gd name="connsiteX12" fmla="*/ 1961321 w 1989580"/>
              <a:gd name="connsiteY12" fmla="*/ 755374 h 2372139"/>
              <a:gd name="connsiteX13" fmla="*/ 1974573 w 1989580"/>
              <a:gd name="connsiteY13" fmla="*/ 622852 h 2372139"/>
              <a:gd name="connsiteX14" fmla="*/ 1987826 w 1989580"/>
              <a:gd name="connsiteY14" fmla="*/ 556591 h 2372139"/>
              <a:gd name="connsiteX15" fmla="*/ 1987826 w 1989580"/>
              <a:gd name="connsiteY15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61321 w 1989580"/>
              <a:gd name="connsiteY11" fmla="*/ 755374 h 2372139"/>
              <a:gd name="connsiteX12" fmla="*/ 1974573 w 1989580"/>
              <a:gd name="connsiteY12" fmla="*/ 622852 h 2372139"/>
              <a:gd name="connsiteX13" fmla="*/ 1987826 w 1989580"/>
              <a:gd name="connsiteY13" fmla="*/ 556591 h 2372139"/>
              <a:gd name="connsiteX14" fmla="*/ 1987826 w 1989580"/>
              <a:gd name="connsiteY14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74573 w 1989580"/>
              <a:gd name="connsiteY11" fmla="*/ 622852 h 2372139"/>
              <a:gd name="connsiteX12" fmla="*/ 1987826 w 1989580"/>
              <a:gd name="connsiteY12" fmla="*/ 556591 h 2372139"/>
              <a:gd name="connsiteX13" fmla="*/ 1987826 w 1989580"/>
              <a:gd name="connsiteY13" fmla="*/ 0 h 2372139"/>
              <a:gd name="connsiteX0" fmla="*/ 0 w 1991752"/>
              <a:gd name="connsiteY0" fmla="*/ 2372139 h 2372139"/>
              <a:gd name="connsiteX1" fmla="*/ 26504 w 1991752"/>
              <a:gd name="connsiteY1" fmla="*/ 1563757 h 2372139"/>
              <a:gd name="connsiteX2" fmla="*/ 225286 w 1991752"/>
              <a:gd name="connsiteY2" fmla="*/ 1338470 h 2372139"/>
              <a:gd name="connsiteX3" fmla="*/ 755373 w 1991752"/>
              <a:gd name="connsiteY3" fmla="*/ 1351722 h 2372139"/>
              <a:gd name="connsiteX4" fmla="*/ 1126434 w 1991752"/>
              <a:gd name="connsiteY4" fmla="*/ 1404731 h 2372139"/>
              <a:gd name="connsiteX5" fmla="*/ 1749286 w 1991752"/>
              <a:gd name="connsiteY5" fmla="*/ 1391478 h 2372139"/>
              <a:gd name="connsiteX6" fmla="*/ 1815547 w 1991752"/>
              <a:gd name="connsiteY6" fmla="*/ 1325217 h 2372139"/>
              <a:gd name="connsiteX7" fmla="*/ 1828800 w 1991752"/>
              <a:gd name="connsiteY7" fmla="*/ 1285461 h 2372139"/>
              <a:gd name="connsiteX8" fmla="*/ 1895060 w 1991752"/>
              <a:gd name="connsiteY8" fmla="*/ 1086678 h 2372139"/>
              <a:gd name="connsiteX9" fmla="*/ 1908313 w 1991752"/>
              <a:gd name="connsiteY9" fmla="*/ 993913 h 2372139"/>
              <a:gd name="connsiteX10" fmla="*/ 1934817 w 1991752"/>
              <a:gd name="connsiteY10" fmla="*/ 861391 h 2372139"/>
              <a:gd name="connsiteX11" fmla="*/ 1987826 w 1991752"/>
              <a:gd name="connsiteY11" fmla="*/ 556591 h 2372139"/>
              <a:gd name="connsiteX12" fmla="*/ 1987826 w 1991752"/>
              <a:gd name="connsiteY12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08313 w 1987826"/>
              <a:gd name="connsiteY9" fmla="*/ 993913 h 2372139"/>
              <a:gd name="connsiteX10" fmla="*/ 1934817 w 1987826"/>
              <a:gd name="connsiteY10" fmla="*/ 861391 h 2372139"/>
              <a:gd name="connsiteX11" fmla="*/ 1987826 w 1987826"/>
              <a:gd name="connsiteY11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34817 w 1987826"/>
              <a:gd name="connsiteY9" fmla="*/ 861391 h 2372139"/>
              <a:gd name="connsiteX10" fmla="*/ 1987826 w 1987826"/>
              <a:gd name="connsiteY10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934817 w 1987826"/>
              <a:gd name="connsiteY8" fmla="*/ 861391 h 2372139"/>
              <a:gd name="connsiteX9" fmla="*/ 1987826 w 1987826"/>
              <a:gd name="connsiteY9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934817 w 1987826"/>
              <a:gd name="connsiteY7" fmla="*/ 861391 h 2372139"/>
              <a:gd name="connsiteX8" fmla="*/ 1987826 w 1987826"/>
              <a:gd name="connsiteY8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934817 w 1987826"/>
              <a:gd name="connsiteY6" fmla="*/ 86139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126434 w 1987826"/>
              <a:gd name="connsiteY3" fmla="*/ 1404731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36112 w 2023938"/>
              <a:gd name="connsiteY0" fmla="*/ 2372139 h 2372139"/>
              <a:gd name="connsiteX1" fmla="*/ 9608 w 2023938"/>
              <a:gd name="connsiteY1" fmla="*/ 1656522 h 2372139"/>
              <a:gd name="connsiteX2" fmla="*/ 261398 w 2023938"/>
              <a:gd name="connsiteY2" fmla="*/ 1338470 h 2372139"/>
              <a:gd name="connsiteX3" fmla="*/ 1692633 w 2023938"/>
              <a:gd name="connsiteY3" fmla="*/ 1431236 h 2372139"/>
              <a:gd name="connsiteX4" fmla="*/ 1785398 w 2023938"/>
              <a:gd name="connsiteY4" fmla="*/ 1391478 h 2372139"/>
              <a:gd name="connsiteX5" fmla="*/ 1970929 w 2023938"/>
              <a:gd name="connsiteY5" fmla="*/ 861391 h 2372139"/>
              <a:gd name="connsiteX6" fmla="*/ 2023938 w 2023938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14914 w 2002740"/>
              <a:gd name="connsiteY0" fmla="*/ 2372139 h 2372139"/>
              <a:gd name="connsiteX1" fmla="*/ 41419 w 2002740"/>
              <a:gd name="connsiteY1" fmla="*/ 1709530 h 2372139"/>
              <a:gd name="connsiteX2" fmla="*/ 545000 w 2002740"/>
              <a:gd name="connsiteY2" fmla="*/ 914401 h 2372139"/>
              <a:gd name="connsiteX3" fmla="*/ 1671435 w 2002740"/>
              <a:gd name="connsiteY3" fmla="*/ 1431236 h 2372139"/>
              <a:gd name="connsiteX4" fmla="*/ 1764200 w 2002740"/>
              <a:gd name="connsiteY4" fmla="*/ 1391478 h 2372139"/>
              <a:gd name="connsiteX5" fmla="*/ 1949731 w 2002740"/>
              <a:gd name="connsiteY5" fmla="*/ 861391 h 2372139"/>
              <a:gd name="connsiteX6" fmla="*/ 2002740 w 2002740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79252 w 2010557"/>
              <a:gd name="connsiteY3" fmla="*/ 143123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2010557 w 2010557"/>
              <a:gd name="connsiteY5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2010557 w 2010557"/>
              <a:gd name="connsiteY4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811773 w 2010557"/>
              <a:gd name="connsiteY3" fmla="*/ 1550506 h 2372139"/>
              <a:gd name="connsiteX4" fmla="*/ 2010557 w 2010557"/>
              <a:gd name="connsiteY4" fmla="*/ 0 h 2372139"/>
              <a:gd name="connsiteX0" fmla="*/ 15891 w 2003717"/>
              <a:gd name="connsiteY0" fmla="*/ 2372139 h 2372139"/>
              <a:gd name="connsiteX1" fmla="*/ 42396 w 2003717"/>
              <a:gd name="connsiteY1" fmla="*/ 1709530 h 2372139"/>
              <a:gd name="connsiteX2" fmla="*/ 559228 w 2003717"/>
              <a:gd name="connsiteY2" fmla="*/ 1537254 h 2372139"/>
              <a:gd name="connsiteX3" fmla="*/ 1804933 w 2003717"/>
              <a:gd name="connsiteY3" fmla="*/ 1550506 h 2372139"/>
              <a:gd name="connsiteX4" fmla="*/ 2003717 w 2003717"/>
              <a:gd name="connsiteY4" fmla="*/ 0 h 2372139"/>
              <a:gd name="connsiteX0" fmla="*/ 108031 w 2095857"/>
              <a:gd name="connsiteY0" fmla="*/ 2372139 h 2372139"/>
              <a:gd name="connsiteX1" fmla="*/ 134536 w 2095857"/>
              <a:gd name="connsiteY1" fmla="*/ 1709530 h 2372139"/>
              <a:gd name="connsiteX2" fmla="*/ 1897073 w 2095857"/>
              <a:gd name="connsiteY2" fmla="*/ 1550506 h 2372139"/>
              <a:gd name="connsiteX3" fmla="*/ 2095857 w 209585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6424 w 1994250"/>
              <a:gd name="connsiteY0" fmla="*/ 2372139 h 2372139"/>
              <a:gd name="connsiteX1" fmla="*/ 205207 w 1994250"/>
              <a:gd name="connsiteY1" fmla="*/ 1669773 h 2372139"/>
              <a:gd name="connsiteX2" fmla="*/ 1795466 w 1994250"/>
              <a:gd name="connsiteY2" fmla="*/ 1550506 h 2372139"/>
              <a:gd name="connsiteX3" fmla="*/ 1994250 w 1994250"/>
              <a:gd name="connsiteY3" fmla="*/ 0 h 2372139"/>
              <a:gd name="connsiteX0" fmla="*/ 10565 w 1998391"/>
              <a:gd name="connsiteY0" fmla="*/ 2372139 h 2372139"/>
              <a:gd name="connsiteX1" fmla="*/ 209348 w 1998391"/>
              <a:gd name="connsiteY1" fmla="*/ 1669773 h 2372139"/>
              <a:gd name="connsiteX2" fmla="*/ 1879120 w 1998391"/>
              <a:gd name="connsiteY2" fmla="*/ 1590263 h 2372139"/>
              <a:gd name="connsiteX3" fmla="*/ 1998391 w 1998391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6162 w 2000352"/>
              <a:gd name="connsiteY0" fmla="*/ 2372139 h 2372139"/>
              <a:gd name="connsiteX1" fmla="*/ 218197 w 2000352"/>
              <a:gd name="connsiteY1" fmla="*/ 1643269 h 2372139"/>
              <a:gd name="connsiteX2" fmla="*/ 1887969 w 2000352"/>
              <a:gd name="connsiteY2" fmla="*/ 1616767 h 2372139"/>
              <a:gd name="connsiteX3" fmla="*/ 1993988 w 2000352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560760 w 2007864"/>
              <a:gd name="connsiteY2" fmla="*/ 1692673 h 2372139"/>
              <a:gd name="connsiteX3" fmla="*/ 1895481 w 2007864"/>
              <a:gd name="connsiteY3" fmla="*/ 1616767 h 2372139"/>
              <a:gd name="connsiteX4" fmla="*/ 2001500 w 2007864"/>
              <a:gd name="connsiteY4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1560760 w 2001500"/>
              <a:gd name="connsiteY2" fmla="*/ 1692673 h 2372139"/>
              <a:gd name="connsiteX3" fmla="*/ 1895481 w 2001500"/>
              <a:gd name="connsiteY3" fmla="*/ 1616767 h 2372139"/>
              <a:gd name="connsiteX4" fmla="*/ 1984829 w 2001500"/>
              <a:gd name="connsiteY4" fmla="*/ 1374621 h 2372139"/>
              <a:gd name="connsiteX5" fmla="*/ 2001500 w 2001500"/>
              <a:gd name="connsiteY5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381316 w 2001500"/>
              <a:gd name="connsiteY2" fmla="*/ 1613160 h 2372139"/>
              <a:gd name="connsiteX3" fmla="*/ 1560760 w 2001500"/>
              <a:gd name="connsiteY3" fmla="*/ 1692673 h 2372139"/>
              <a:gd name="connsiteX4" fmla="*/ 1895481 w 2001500"/>
              <a:gd name="connsiteY4" fmla="*/ 1616767 h 2372139"/>
              <a:gd name="connsiteX5" fmla="*/ 1984829 w 2001500"/>
              <a:gd name="connsiteY5" fmla="*/ 1374621 h 2372139"/>
              <a:gd name="connsiteX6" fmla="*/ 2001500 w 2001500"/>
              <a:gd name="connsiteY6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7802 w 1995628"/>
              <a:gd name="connsiteY0" fmla="*/ 2372139 h 2372139"/>
              <a:gd name="connsiteX1" fmla="*/ 17636 w 1995628"/>
              <a:gd name="connsiteY1" fmla="*/ 1825195 h 2372139"/>
              <a:gd name="connsiteX2" fmla="*/ 219837 w 1995628"/>
              <a:gd name="connsiteY2" fmla="*/ 1643269 h 2372139"/>
              <a:gd name="connsiteX3" fmla="*/ 375444 w 1995628"/>
              <a:gd name="connsiteY3" fmla="*/ 1613160 h 2372139"/>
              <a:gd name="connsiteX4" fmla="*/ 1554888 w 1995628"/>
              <a:gd name="connsiteY4" fmla="*/ 1692673 h 2372139"/>
              <a:gd name="connsiteX5" fmla="*/ 1889609 w 1995628"/>
              <a:gd name="connsiteY5" fmla="*/ 1616767 h 2372139"/>
              <a:gd name="connsiteX6" fmla="*/ 1978957 w 1995628"/>
              <a:gd name="connsiteY6" fmla="*/ 1374621 h 2372139"/>
              <a:gd name="connsiteX7" fmla="*/ 1995628 w 1995628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13160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92545"/>
              <a:gd name="connsiteY0" fmla="*/ 2372139 h 2372139"/>
              <a:gd name="connsiteX1" fmla="*/ 9834 w 1992545"/>
              <a:gd name="connsiteY1" fmla="*/ 1825195 h 2372139"/>
              <a:gd name="connsiteX2" fmla="*/ 92765 w 1992545"/>
              <a:gd name="connsiteY2" fmla="*/ 1616765 h 2372139"/>
              <a:gd name="connsiteX3" fmla="*/ 367642 w 1992545"/>
              <a:gd name="connsiteY3" fmla="*/ 1613160 h 2372139"/>
              <a:gd name="connsiteX4" fmla="*/ 1547086 w 1992545"/>
              <a:gd name="connsiteY4" fmla="*/ 1613160 h 2372139"/>
              <a:gd name="connsiteX5" fmla="*/ 1881807 w 1992545"/>
              <a:gd name="connsiteY5" fmla="*/ 1616767 h 2372139"/>
              <a:gd name="connsiteX6" fmla="*/ 1984407 w 1992545"/>
              <a:gd name="connsiteY6" fmla="*/ 1321612 h 2372139"/>
              <a:gd name="connsiteX7" fmla="*/ 1987826 w 199254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92765 w 1989612"/>
              <a:gd name="connsiteY2" fmla="*/ 1616765 h 2372139"/>
              <a:gd name="connsiteX3" fmla="*/ 367642 w 1989612"/>
              <a:gd name="connsiteY3" fmla="*/ 1613160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43774 w 2033386"/>
              <a:gd name="connsiteY0" fmla="*/ 2372139 h 2372139"/>
              <a:gd name="connsiteX1" fmla="*/ 53608 w 2033386"/>
              <a:gd name="connsiteY1" fmla="*/ 1825195 h 2372139"/>
              <a:gd name="connsiteX2" fmla="*/ 70278 w 2033386"/>
              <a:gd name="connsiteY2" fmla="*/ 1311965 h 2372139"/>
              <a:gd name="connsiteX3" fmla="*/ 411416 w 2033386"/>
              <a:gd name="connsiteY3" fmla="*/ 1613160 h 2372139"/>
              <a:gd name="connsiteX4" fmla="*/ 1590860 w 2033386"/>
              <a:gd name="connsiteY4" fmla="*/ 1613160 h 2372139"/>
              <a:gd name="connsiteX5" fmla="*/ 1965338 w 2033386"/>
              <a:gd name="connsiteY5" fmla="*/ 1603514 h 2372139"/>
              <a:gd name="connsiteX6" fmla="*/ 2028181 w 2033386"/>
              <a:gd name="connsiteY6" fmla="*/ 1321612 h 2372139"/>
              <a:gd name="connsiteX7" fmla="*/ 2031600 w 2033386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613160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546899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94435 w 1989900"/>
              <a:gd name="connsiteY3" fmla="*/ 1626412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5553 w 1995165"/>
              <a:gd name="connsiteY0" fmla="*/ 2372139 h 2372139"/>
              <a:gd name="connsiteX1" fmla="*/ 15387 w 1995165"/>
              <a:gd name="connsiteY1" fmla="*/ 1811942 h 2372139"/>
              <a:gd name="connsiteX2" fmla="*/ 45309 w 1995165"/>
              <a:gd name="connsiteY2" fmla="*/ 1669774 h 2372139"/>
              <a:gd name="connsiteX3" fmla="*/ 399700 w 1995165"/>
              <a:gd name="connsiteY3" fmla="*/ 1626412 h 2372139"/>
              <a:gd name="connsiteX4" fmla="*/ 1552639 w 1995165"/>
              <a:gd name="connsiteY4" fmla="*/ 1613160 h 2372139"/>
              <a:gd name="connsiteX5" fmla="*/ 1927117 w 1995165"/>
              <a:gd name="connsiteY5" fmla="*/ 1603514 h 2372139"/>
              <a:gd name="connsiteX6" fmla="*/ 1989960 w 1995165"/>
              <a:gd name="connsiteY6" fmla="*/ 1321612 h 2372139"/>
              <a:gd name="connsiteX7" fmla="*/ 1993379 w 199516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2193 w 1991805"/>
              <a:gd name="connsiteY0" fmla="*/ 2372139 h 2372139"/>
              <a:gd name="connsiteX1" fmla="*/ 6357 w 1991805"/>
              <a:gd name="connsiteY1" fmla="*/ 1828875 h 2372139"/>
              <a:gd name="connsiteX2" fmla="*/ 41949 w 1991805"/>
              <a:gd name="connsiteY2" fmla="*/ 1669774 h 2372139"/>
              <a:gd name="connsiteX3" fmla="*/ 396340 w 1991805"/>
              <a:gd name="connsiteY3" fmla="*/ 1626412 h 2372139"/>
              <a:gd name="connsiteX4" fmla="*/ 1549279 w 1991805"/>
              <a:gd name="connsiteY4" fmla="*/ 1613160 h 2372139"/>
              <a:gd name="connsiteX5" fmla="*/ 1923757 w 1991805"/>
              <a:gd name="connsiteY5" fmla="*/ 1603514 h 2372139"/>
              <a:gd name="connsiteX6" fmla="*/ 1986600 w 1991805"/>
              <a:gd name="connsiteY6" fmla="*/ 1321612 h 2372139"/>
              <a:gd name="connsiteX7" fmla="*/ 1990019 w 1991805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11724 w 1989612"/>
              <a:gd name="connsiteY1" fmla="*/ 17611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1702 w 1991314"/>
              <a:gd name="connsiteY0" fmla="*/ 2372139 h 2372139"/>
              <a:gd name="connsiteX1" fmla="*/ 41458 w 1991314"/>
              <a:gd name="connsiteY1" fmla="*/ 1669774 h 2372139"/>
              <a:gd name="connsiteX2" fmla="*/ 395849 w 1991314"/>
              <a:gd name="connsiteY2" fmla="*/ 1626412 h 2372139"/>
              <a:gd name="connsiteX3" fmla="*/ 1548788 w 1991314"/>
              <a:gd name="connsiteY3" fmla="*/ 1613160 h 2372139"/>
              <a:gd name="connsiteX4" fmla="*/ 1923266 w 1991314"/>
              <a:gd name="connsiteY4" fmla="*/ 1603514 h 2372139"/>
              <a:gd name="connsiteX5" fmla="*/ 1986109 w 1991314"/>
              <a:gd name="connsiteY5" fmla="*/ 1321612 h 2372139"/>
              <a:gd name="connsiteX6" fmla="*/ 1989528 w 1991314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2002264"/>
              <a:gd name="connsiteY0" fmla="*/ 2516286 h 2516286"/>
              <a:gd name="connsiteX1" fmla="*/ 71308 w 2002264"/>
              <a:gd name="connsiteY1" fmla="*/ 1686708 h 2516286"/>
              <a:gd name="connsiteX2" fmla="*/ 406799 w 2002264"/>
              <a:gd name="connsiteY2" fmla="*/ 1626412 h 2516286"/>
              <a:gd name="connsiteX3" fmla="*/ 1559738 w 2002264"/>
              <a:gd name="connsiteY3" fmla="*/ 1613160 h 2516286"/>
              <a:gd name="connsiteX4" fmla="*/ 1934216 w 2002264"/>
              <a:gd name="connsiteY4" fmla="*/ 1603514 h 2516286"/>
              <a:gd name="connsiteX5" fmla="*/ 1997059 w 2002264"/>
              <a:gd name="connsiteY5" fmla="*/ 1321612 h 2516286"/>
              <a:gd name="connsiteX6" fmla="*/ 2000478 w 2002264"/>
              <a:gd name="connsiteY6" fmla="*/ 0 h 2516286"/>
              <a:gd name="connsiteX0" fmla="*/ 0 w 2007944"/>
              <a:gd name="connsiteY0" fmla="*/ 2516286 h 2516286"/>
              <a:gd name="connsiteX1" fmla="*/ 71308 w 2007944"/>
              <a:gd name="connsiteY1" fmla="*/ 1686708 h 2516286"/>
              <a:gd name="connsiteX2" fmla="*/ 406799 w 2007944"/>
              <a:gd name="connsiteY2" fmla="*/ 1626412 h 2516286"/>
              <a:gd name="connsiteX3" fmla="*/ 1559738 w 2007944"/>
              <a:gd name="connsiteY3" fmla="*/ 1613160 h 2516286"/>
              <a:gd name="connsiteX4" fmla="*/ 1968807 w 2007944"/>
              <a:gd name="connsiteY4" fmla="*/ 1579628 h 2516286"/>
              <a:gd name="connsiteX5" fmla="*/ 1997059 w 2007944"/>
              <a:gd name="connsiteY5" fmla="*/ 1321612 h 2516286"/>
              <a:gd name="connsiteX6" fmla="*/ 2000478 w 2007944"/>
              <a:gd name="connsiteY6" fmla="*/ 0 h 2516286"/>
              <a:gd name="connsiteX0" fmla="*/ 0 w 2001417"/>
              <a:gd name="connsiteY0" fmla="*/ 2516286 h 2516286"/>
              <a:gd name="connsiteX1" fmla="*/ 71308 w 2001417"/>
              <a:gd name="connsiteY1" fmla="*/ 1686708 h 2516286"/>
              <a:gd name="connsiteX2" fmla="*/ 406799 w 2001417"/>
              <a:gd name="connsiteY2" fmla="*/ 1626412 h 2516286"/>
              <a:gd name="connsiteX3" fmla="*/ 1559738 w 2001417"/>
              <a:gd name="connsiteY3" fmla="*/ 1613160 h 2516286"/>
              <a:gd name="connsiteX4" fmla="*/ 1945745 w 2001417"/>
              <a:gd name="connsiteY4" fmla="*/ 1603515 h 2516286"/>
              <a:gd name="connsiteX5" fmla="*/ 1997059 w 2001417"/>
              <a:gd name="connsiteY5" fmla="*/ 1321612 h 2516286"/>
              <a:gd name="connsiteX6" fmla="*/ 2000478 w 2001417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7889 w 2001060"/>
              <a:gd name="connsiteY1" fmla="*/ 18264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720487 w 2000478"/>
              <a:gd name="connsiteY4" fmla="*/ 1613161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2850"/>
              <a:gd name="connsiteY0" fmla="*/ 2516286 h 2516286"/>
              <a:gd name="connsiteX1" fmla="*/ 3018 w 2002850"/>
              <a:gd name="connsiteY1" fmla="*/ 1897127 h 2516286"/>
              <a:gd name="connsiteX2" fmla="*/ 71308 w 2002850"/>
              <a:gd name="connsiteY2" fmla="*/ 1686708 h 2516286"/>
              <a:gd name="connsiteX3" fmla="*/ 406799 w 2002850"/>
              <a:gd name="connsiteY3" fmla="*/ 1626412 h 2516286"/>
              <a:gd name="connsiteX4" fmla="*/ 1662033 w 2002850"/>
              <a:gd name="connsiteY4" fmla="*/ 1618207 h 2516286"/>
              <a:gd name="connsiteX5" fmla="*/ 1926260 w 2002850"/>
              <a:gd name="connsiteY5" fmla="*/ 1593424 h 2516286"/>
              <a:gd name="connsiteX6" fmla="*/ 1997059 w 2002850"/>
              <a:gd name="connsiteY6" fmla="*/ 1321612 h 2516286"/>
              <a:gd name="connsiteX7" fmla="*/ 2000478 w 2002850"/>
              <a:gd name="connsiteY7" fmla="*/ 0 h 2516286"/>
              <a:gd name="connsiteX0" fmla="*/ 0 w 2000704"/>
              <a:gd name="connsiteY0" fmla="*/ 2516286 h 2516286"/>
              <a:gd name="connsiteX1" fmla="*/ 3018 w 2000704"/>
              <a:gd name="connsiteY1" fmla="*/ 1897127 h 2516286"/>
              <a:gd name="connsiteX2" fmla="*/ 71308 w 2000704"/>
              <a:gd name="connsiteY2" fmla="*/ 1686708 h 2516286"/>
              <a:gd name="connsiteX3" fmla="*/ 406799 w 2000704"/>
              <a:gd name="connsiteY3" fmla="*/ 1626412 h 2516286"/>
              <a:gd name="connsiteX4" fmla="*/ 1662033 w 2000704"/>
              <a:gd name="connsiteY4" fmla="*/ 1618207 h 2516286"/>
              <a:gd name="connsiteX5" fmla="*/ 1955487 w 2000704"/>
              <a:gd name="connsiteY5" fmla="*/ 1593424 h 2516286"/>
              <a:gd name="connsiteX6" fmla="*/ 1997059 w 2000704"/>
              <a:gd name="connsiteY6" fmla="*/ 1321612 h 2516286"/>
              <a:gd name="connsiteX7" fmla="*/ 2000478 w 2000704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36002 w 2000478"/>
              <a:gd name="connsiteY5" fmla="*/ 1598469 h 2516286"/>
              <a:gd name="connsiteX6" fmla="*/ 1976770 w 2000478"/>
              <a:gd name="connsiteY6" fmla="*/ 805633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36002 w 2000478"/>
              <a:gd name="connsiteY5" fmla="*/ 1598469 h 2516286"/>
              <a:gd name="connsiteX6" fmla="*/ 1986914 w 2000478"/>
              <a:gd name="connsiteY6" fmla="*/ 1070994 h 2516286"/>
              <a:gd name="connsiteX7" fmla="*/ 2000478 w 2000478"/>
              <a:gd name="connsiteY7" fmla="*/ 0 h 2516286"/>
              <a:gd name="connsiteX0" fmla="*/ 0 w 2003394"/>
              <a:gd name="connsiteY0" fmla="*/ 2516286 h 2516286"/>
              <a:gd name="connsiteX1" fmla="*/ 3018 w 2003394"/>
              <a:gd name="connsiteY1" fmla="*/ 1897127 h 2516286"/>
              <a:gd name="connsiteX2" fmla="*/ 71308 w 2003394"/>
              <a:gd name="connsiteY2" fmla="*/ 1686708 h 2516286"/>
              <a:gd name="connsiteX3" fmla="*/ 406799 w 2003394"/>
              <a:gd name="connsiteY3" fmla="*/ 1626412 h 2516286"/>
              <a:gd name="connsiteX4" fmla="*/ 1662033 w 2003394"/>
              <a:gd name="connsiteY4" fmla="*/ 1618207 h 2516286"/>
              <a:gd name="connsiteX5" fmla="*/ 1936002 w 2003394"/>
              <a:gd name="connsiteY5" fmla="*/ 1598469 h 2516286"/>
              <a:gd name="connsiteX6" fmla="*/ 1986914 w 2003394"/>
              <a:gd name="connsiteY6" fmla="*/ 1070994 h 2516286"/>
              <a:gd name="connsiteX7" fmla="*/ 2002722 w 2003394"/>
              <a:gd name="connsiteY7" fmla="*/ 551806 h 2516286"/>
              <a:gd name="connsiteX8" fmla="*/ 2000478 w 2003394"/>
              <a:gd name="connsiteY8" fmla="*/ 0 h 2516286"/>
              <a:gd name="connsiteX0" fmla="*/ 0 w 2345386"/>
              <a:gd name="connsiteY0" fmla="*/ 2059276 h 2059276"/>
              <a:gd name="connsiteX1" fmla="*/ 3018 w 2345386"/>
              <a:gd name="connsiteY1" fmla="*/ 1440117 h 2059276"/>
              <a:gd name="connsiteX2" fmla="*/ 71308 w 2345386"/>
              <a:gd name="connsiteY2" fmla="*/ 1229698 h 2059276"/>
              <a:gd name="connsiteX3" fmla="*/ 406799 w 2345386"/>
              <a:gd name="connsiteY3" fmla="*/ 1169402 h 2059276"/>
              <a:gd name="connsiteX4" fmla="*/ 1662033 w 2345386"/>
              <a:gd name="connsiteY4" fmla="*/ 1161197 h 2059276"/>
              <a:gd name="connsiteX5" fmla="*/ 1936002 w 2345386"/>
              <a:gd name="connsiteY5" fmla="*/ 1141459 h 2059276"/>
              <a:gd name="connsiteX6" fmla="*/ 1986914 w 2345386"/>
              <a:gd name="connsiteY6" fmla="*/ 613984 h 2059276"/>
              <a:gd name="connsiteX7" fmla="*/ 2002722 w 2345386"/>
              <a:gd name="connsiteY7" fmla="*/ 94796 h 2059276"/>
              <a:gd name="connsiteX8" fmla="*/ 2345386 w 2345386"/>
              <a:gd name="connsiteY8" fmla="*/ 0 h 2059276"/>
              <a:gd name="connsiteX0" fmla="*/ 0 w 2345386"/>
              <a:gd name="connsiteY0" fmla="*/ 2066729 h 2066729"/>
              <a:gd name="connsiteX1" fmla="*/ 3018 w 2345386"/>
              <a:gd name="connsiteY1" fmla="*/ 1447570 h 2066729"/>
              <a:gd name="connsiteX2" fmla="*/ 71308 w 2345386"/>
              <a:gd name="connsiteY2" fmla="*/ 1237151 h 2066729"/>
              <a:gd name="connsiteX3" fmla="*/ 406799 w 2345386"/>
              <a:gd name="connsiteY3" fmla="*/ 1176855 h 2066729"/>
              <a:gd name="connsiteX4" fmla="*/ 1662033 w 2345386"/>
              <a:gd name="connsiteY4" fmla="*/ 1168650 h 2066729"/>
              <a:gd name="connsiteX5" fmla="*/ 1936002 w 2345386"/>
              <a:gd name="connsiteY5" fmla="*/ 1148912 h 2066729"/>
              <a:gd name="connsiteX6" fmla="*/ 1986914 w 2345386"/>
              <a:gd name="connsiteY6" fmla="*/ 621437 h 2066729"/>
              <a:gd name="connsiteX7" fmla="*/ 2002722 w 2345386"/>
              <a:gd name="connsiteY7" fmla="*/ 102249 h 2066729"/>
              <a:gd name="connsiteX8" fmla="*/ 2345386 w 2345386"/>
              <a:gd name="connsiteY8" fmla="*/ 7453 h 2066729"/>
              <a:gd name="connsiteX0" fmla="*/ 0 w 2345386"/>
              <a:gd name="connsiteY0" fmla="*/ 2059276 h 2059276"/>
              <a:gd name="connsiteX1" fmla="*/ 3018 w 2345386"/>
              <a:gd name="connsiteY1" fmla="*/ 1440117 h 2059276"/>
              <a:gd name="connsiteX2" fmla="*/ 71308 w 2345386"/>
              <a:gd name="connsiteY2" fmla="*/ 1229698 h 2059276"/>
              <a:gd name="connsiteX3" fmla="*/ 406799 w 2345386"/>
              <a:gd name="connsiteY3" fmla="*/ 1169402 h 2059276"/>
              <a:gd name="connsiteX4" fmla="*/ 1662033 w 2345386"/>
              <a:gd name="connsiteY4" fmla="*/ 1161197 h 2059276"/>
              <a:gd name="connsiteX5" fmla="*/ 1936002 w 2345386"/>
              <a:gd name="connsiteY5" fmla="*/ 1141459 h 2059276"/>
              <a:gd name="connsiteX6" fmla="*/ 1986914 w 2345386"/>
              <a:gd name="connsiteY6" fmla="*/ 613984 h 2059276"/>
              <a:gd name="connsiteX7" fmla="*/ 1992578 w 2345386"/>
              <a:gd name="connsiteY7" fmla="*/ 139023 h 2059276"/>
              <a:gd name="connsiteX8" fmla="*/ 2345386 w 2345386"/>
              <a:gd name="connsiteY8" fmla="*/ 0 h 2059276"/>
              <a:gd name="connsiteX0" fmla="*/ 0 w 2335242"/>
              <a:gd name="connsiteY0" fmla="*/ 2044534 h 2044534"/>
              <a:gd name="connsiteX1" fmla="*/ 3018 w 2335242"/>
              <a:gd name="connsiteY1" fmla="*/ 1425375 h 2044534"/>
              <a:gd name="connsiteX2" fmla="*/ 71308 w 2335242"/>
              <a:gd name="connsiteY2" fmla="*/ 1214956 h 2044534"/>
              <a:gd name="connsiteX3" fmla="*/ 406799 w 2335242"/>
              <a:gd name="connsiteY3" fmla="*/ 1154660 h 2044534"/>
              <a:gd name="connsiteX4" fmla="*/ 1662033 w 2335242"/>
              <a:gd name="connsiteY4" fmla="*/ 1146455 h 2044534"/>
              <a:gd name="connsiteX5" fmla="*/ 1936002 w 2335242"/>
              <a:gd name="connsiteY5" fmla="*/ 1126717 h 2044534"/>
              <a:gd name="connsiteX6" fmla="*/ 1986914 w 2335242"/>
              <a:gd name="connsiteY6" fmla="*/ 599242 h 2044534"/>
              <a:gd name="connsiteX7" fmla="*/ 1992578 w 2335242"/>
              <a:gd name="connsiteY7" fmla="*/ 124281 h 2044534"/>
              <a:gd name="connsiteX8" fmla="*/ 2335242 w 2335242"/>
              <a:gd name="connsiteY8" fmla="*/ 0 h 2044534"/>
              <a:gd name="connsiteX0" fmla="*/ 0 w 2335242"/>
              <a:gd name="connsiteY0" fmla="*/ 2044534 h 2044534"/>
              <a:gd name="connsiteX1" fmla="*/ 3018 w 2335242"/>
              <a:gd name="connsiteY1" fmla="*/ 1425375 h 2044534"/>
              <a:gd name="connsiteX2" fmla="*/ 71308 w 2335242"/>
              <a:gd name="connsiteY2" fmla="*/ 1214956 h 2044534"/>
              <a:gd name="connsiteX3" fmla="*/ 406799 w 2335242"/>
              <a:gd name="connsiteY3" fmla="*/ 1154660 h 2044534"/>
              <a:gd name="connsiteX4" fmla="*/ 1662033 w 2335242"/>
              <a:gd name="connsiteY4" fmla="*/ 1146455 h 2044534"/>
              <a:gd name="connsiteX5" fmla="*/ 1936002 w 2335242"/>
              <a:gd name="connsiteY5" fmla="*/ 1126717 h 2044534"/>
              <a:gd name="connsiteX6" fmla="*/ 1986914 w 2335242"/>
              <a:gd name="connsiteY6" fmla="*/ 599242 h 2044534"/>
              <a:gd name="connsiteX7" fmla="*/ 1992578 w 2335242"/>
              <a:gd name="connsiteY7" fmla="*/ 168508 h 2044534"/>
              <a:gd name="connsiteX8" fmla="*/ 2335242 w 2335242"/>
              <a:gd name="connsiteY8" fmla="*/ 0 h 2044534"/>
              <a:gd name="connsiteX0" fmla="*/ 0 w 2325098"/>
              <a:gd name="connsiteY0" fmla="*/ 2059277 h 2059277"/>
              <a:gd name="connsiteX1" fmla="*/ 3018 w 2325098"/>
              <a:gd name="connsiteY1" fmla="*/ 1440118 h 2059277"/>
              <a:gd name="connsiteX2" fmla="*/ 71308 w 2325098"/>
              <a:gd name="connsiteY2" fmla="*/ 1229699 h 2059277"/>
              <a:gd name="connsiteX3" fmla="*/ 406799 w 2325098"/>
              <a:gd name="connsiteY3" fmla="*/ 1169403 h 2059277"/>
              <a:gd name="connsiteX4" fmla="*/ 1662033 w 2325098"/>
              <a:gd name="connsiteY4" fmla="*/ 1161198 h 2059277"/>
              <a:gd name="connsiteX5" fmla="*/ 1936002 w 2325098"/>
              <a:gd name="connsiteY5" fmla="*/ 1141460 h 2059277"/>
              <a:gd name="connsiteX6" fmla="*/ 1986914 w 2325098"/>
              <a:gd name="connsiteY6" fmla="*/ 613985 h 2059277"/>
              <a:gd name="connsiteX7" fmla="*/ 1992578 w 2325098"/>
              <a:gd name="connsiteY7" fmla="*/ 183251 h 2059277"/>
              <a:gd name="connsiteX8" fmla="*/ 2325098 w 2325098"/>
              <a:gd name="connsiteY8" fmla="*/ 0 h 2059277"/>
              <a:gd name="connsiteX0" fmla="*/ 0 w 2355531"/>
              <a:gd name="connsiteY0" fmla="*/ 1957426 h 1957426"/>
              <a:gd name="connsiteX1" fmla="*/ 3018 w 2355531"/>
              <a:gd name="connsiteY1" fmla="*/ 1338267 h 1957426"/>
              <a:gd name="connsiteX2" fmla="*/ 71308 w 2355531"/>
              <a:gd name="connsiteY2" fmla="*/ 1127848 h 1957426"/>
              <a:gd name="connsiteX3" fmla="*/ 406799 w 2355531"/>
              <a:gd name="connsiteY3" fmla="*/ 1067552 h 1957426"/>
              <a:gd name="connsiteX4" fmla="*/ 1662033 w 2355531"/>
              <a:gd name="connsiteY4" fmla="*/ 1059347 h 1957426"/>
              <a:gd name="connsiteX5" fmla="*/ 1936002 w 2355531"/>
              <a:gd name="connsiteY5" fmla="*/ 1039609 h 1957426"/>
              <a:gd name="connsiteX6" fmla="*/ 1986914 w 2355531"/>
              <a:gd name="connsiteY6" fmla="*/ 512134 h 1957426"/>
              <a:gd name="connsiteX7" fmla="*/ 1992578 w 2355531"/>
              <a:gd name="connsiteY7" fmla="*/ 81400 h 1957426"/>
              <a:gd name="connsiteX8" fmla="*/ 2355531 w 2355531"/>
              <a:gd name="connsiteY8" fmla="*/ 45572 h 1957426"/>
              <a:gd name="connsiteX0" fmla="*/ 0 w 2355531"/>
              <a:gd name="connsiteY0" fmla="*/ 1927856 h 1927856"/>
              <a:gd name="connsiteX1" fmla="*/ 3018 w 2355531"/>
              <a:gd name="connsiteY1" fmla="*/ 1308697 h 1927856"/>
              <a:gd name="connsiteX2" fmla="*/ 71308 w 2355531"/>
              <a:gd name="connsiteY2" fmla="*/ 1098278 h 1927856"/>
              <a:gd name="connsiteX3" fmla="*/ 406799 w 2355531"/>
              <a:gd name="connsiteY3" fmla="*/ 1037982 h 1927856"/>
              <a:gd name="connsiteX4" fmla="*/ 1662033 w 2355531"/>
              <a:gd name="connsiteY4" fmla="*/ 1029777 h 1927856"/>
              <a:gd name="connsiteX5" fmla="*/ 1936002 w 2355531"/>
              <a:gd name="connsiteY5" fmla="*/ 1010039 h 1927856"/>
              <a:gd name="connsiteX6" fmla="*/ 1986914 w 2355531"/>
              <a:gd name="connsiteY6" fmla="*/ 482564 h 1927856"/>
              <a:gd name="connsiteX7" fmla="*/ 2002722 w 2355531"/>
              <a:gd name="connsiteY7" fmla="*/ 96057 h 1927856"/>
              <a:gd name="connsiteX8" fmla="*/ 2355531 w 2355531"/>
              <a:gd name="connsiteY8" fmla="*/ 16002 h 1927856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86914 w 2355531"/>
              <a:gd name="connsiteY6" fmla="*/ 466562 h 1911854"/>
              <a:gd name="connsiteX7" fmla="*/ 2002722 w 2355531"/>
              <a:gd name="connsiteY7" fmla="*/ 80055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86914 w 2355531"/>
              <a:gd name="connsiteY6" fmla="*/ 466562 h 1911854"/>
              <a:gd name="connsiteX7" fmla="*/ 2002722 w 2355531"/>
              <a:gd name="connsiteY7" fmla="*/ 80055 h 1911854"/>
              <a:gd name="connsiteX8" fmla="*/ 2355531 w 2355531"/>
              <a:gd name="connsiteY8" fmla="*/ 0 h 1911854"/>
              <a:gd name="connsiteX0" fmla="*/ 0 w 2355531"/>
              <a:gd name="connsiteY0" fmla="*/ 1931279 h 1931279"/>
              <a:gd name="connsiteX1" fmla="*/ 3018 w 2355531"/>
              <a:gd name="connsiteY1" fmla="*/ 1312120 h 1931279"/>
              <a:gd name="connsiteX2" fmla="*/ 71308 w 2355531"/>
              <a:gd name="connsiteY2" fmla="*/ 1101701 h 1931279"/>
              <a:gd name="connsiteX3" fmla="*/ 406799 w 2355531"/>
              <a:gd name="connsiteY3" fmla="*/ 1041405 h 1931279"/>
              <a:gd name="connsiteX4" fmla="*/ 1662033 w 2355531"/>
              <a:gd name="connsiteY4" fmla="*/ 1033200 h 1931279"/>
              <a:gd name="connsiteX5" fmla="*/ 1936002 w 2355531"/>
              <a:gd name="connsiteY5" fmla="*/ 1013462 h 1931279"/>
              <a:gd name="connsiteX6" fmla="*/ 1986914 w 2355531"/>
              <a:gd name="connsiteY6" fmla="*/ 485987 h 1931279"/>
              <a:gd name="connsiteX7" fmla="*/ 2053444 w 2355531"/>
              <a:gd name="connsiteY7" fmla="*/ 55254 h 1931279"/>
              <a:gd name="connsiteX8" fmla="*/ 2355531 w 2355531"/>
              <a:gd name="connsiteY8" fmla="*/ 19425 h 1931279"/>
              <a:gd name="connsiteX0" fmla="*/ 0 w 2355531"/>
              <a:gd name="connsiteY0" fmla="*/ 1912103 h 1912103"/>
              <a:gd name="connsiteX1" fmla="*/ 3018 w 2355531"/>
              <a:gd name="connsiteY1" fmla="*/ 1292944 h 1912103"/>
              <a:gd name="connsiteX2" fmla="*/ 71308 w 2355531"/>
              <a:gd name="connsiteY2" fmla="*/ 1082525 h 1912103"/>
              <a:gd name="connsiteX3" fmla="*/ 406799 w 2355531"/>
              <a:gd name="connsiteY3" fmla="*/ 1022229 h 1912103"/>
              <a:gd name="connsiteX4" fmla="*/ 1662033 w 2355531"/>
              <a:gd name="connsiteY4" fmla="*/ 1014024 h 1912103"/>
              <a:gd name="connsiteX5" fmla="*/ 1936002 w 2355531"/>
              <a:gd name="connsiteY5" fmla="*/ 994286 h 1912103"/>
              <a:gd name="connsiteX6" fmla="*/ 1986914 w 2355531"/>
              <a:gd name="connsiteY6" fmla="*/ 466811 h 1912103"/>
              <a:gd name="connsiteX7" fmla="*/ 2033156 w 2355531"/>
              <a:gd name="connsiteY7" fmla="*/ 65563 h 1912103"/>
              <a:gd name="connsiteX8" fmla="*/ 2355531 w 2355531"/>
              <a:gd name="connsiteY8" fmla="*/ 249 h 1912103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86914 w 2355531"/>
              <a:gd name="connsiteY6" fmla="*/ 466562 h 1911854"/>
              <a:gd name="connsiteX7" fmla="*/ 2033156 w 2355531"/>
              <a:gd name="connsiteY7" fmla="*/ 65314 h 1911854"/>
              <a:gd name="connsiteX8" fmla="*/ 2355531 w 2355531"/>
              <a:gd name="connsiteY8" fmla="*/ 0 h 1911854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477105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373910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373910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373910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68880 w 2355531"/>
              <a:gd name="connsiteY6" fmla="*/ 356437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9145 h 1929145"/>
              <a:gd name="connsiteX1" fmla="*/ 3018 w 2355531"/>
              <a:gd name="connsiteY1" fmla="*/ 1309986 h 1929145"/>
              <a:gd name="connsiteX2" fmla="*/ 71308 w 2355531"/>
              <a:gd name="connsiteY2" fmla="*/ 1099567 h 1929145"/>
              <a:gd name="connsiteX3" fmla="*/ 406799 w 2355531"/>
              <a:gd name="connsiteY3" fmla="*/ 1039271 h 1929145"/>
              <a:gd name="connsiteX4" fmla="*/ 1662033 w 2355531"/>
              <a:gd name="connsiteY4" fmla="*/ 1031066 h 1929145"/>
              <a:gd name="connsiteX5" fmla="*/ 1936002 w 2355531"/>
              <a:gd name="connsiteY5" fmla="*/ 1011328 h 1929145"/>
              <a:gd name="connsiteX6" fmla="*/ 1968880 w 2355531"/>
              <a:gd name="connsiteY6" fmla="*/ 363185 h 1929145"/>
              <a:gd name="connsiteX7" fmla="*/ 1994832 w 2355531"/>
              <a:gd name="connsiteY7" fmla="*/ 29640 h 1929145"/>
              <a:gd name="connsiteX8" fmla="*/ 2355531 w 2355531"/>
              <a:gd name="connsiteY8" fmla="*/ 17291 h 1929145"/>
              <a:gd name="connsiteX0" fmla="*/ 0 w 2355531"/>
              <a:gd name="connsiteY0" fmla="*/ 1915958 h 1915958"/>
              <a:gd name="connsiteX1" fmla="*/ 3018 w 2355531"/>
              <a:gd name="connsiteY1" fmla="*/ 1296799 h 1915958"/>
              <a:gd name="connsiteX2" fmla="*/ 71308 w 2355531"/>
              <a:gd name="connsiteY2" fmla="*/ 1086380 h 1915958"/>
              <a:gd name="connsiteX3" fmla="*/ 406799 w 2355531"/>
              <a:gd name="connsiteY3" fmla="*/ 1026084 h 1915958"/>
              <a:gd name="connsiteX4" fmla="*/ 1662033 w 2355531"/>
              <a:gd name="connsiteY4" fmla="*/ 1017879 h 1915958"/>
              <a:gd name="connsiteX5" fmla="*/ 1936002 w 2355531"/>
              <a:gd name="connsiteY5" fmla="*/ 998141 h 1915958"/>
              <a:gd name="connsiteX6" fmla="*/ 1968880 w 2355531"/>
              <a:gd name="connsiteY6" fmla="*/ 349998 h 1915958"/>
              <a:gd name="connsiteX7" fmla="*/ 1994832 w 2355531"/>
              <a:gd name="connsiteY7" fmla="*/ 33926 h 1915958"/>
              <a:gd name="connsiteX8" fmla="*/ 2355531 w 2355531"/>
              <a:gd name="connsiteY8" fmla="*/ 4104 h 1915958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21076 h 1921076"/>
              <a:gd name="connsiteX1" fmla="*/ 3018 w 2355531"/>
              <a:gd name="connsiteY1" fmla="*/ 1301917 h 1921076"/>
              <a:gd name="connsiteX2" fmla="*/ 71308 w 2355531"/>
              <a:gd name="connsiteY2" fmla="*/ 1091498 h 1921076"/>
              <a:gd name="connsiteX3" fmla="*/ 406799 w 2355531"/>
              <a:gd name="connsiteY3" fmla="*/ 1031202 h 1921076"/>
              <a:gd name="connsiteX4" fmla="*/ 1662033 w 2355531"/>
              <a:gd name="connsiteY4" fmla="*/ 1022997 h 1921076"/>
              <a:gd name="connsiteX5" fmla="*/ 1936002 w 2355531"/>
              <a:gd name="connsiteY5" fmla="*/ 1003259 h 1921076"/>
              <a:gd name="connsiteX6" fmla="*/ 1968880 w 2355531"/>
              <a:gd name="connsiteY6" fmla="*/ 355116 h 1921076"/>
              <a:gd name="connsiteX7" fmla="*/ 1964775 w 2355531"/>
              <a:gd name="connsiteY7" fmla="*/ 21572 h 1921076"/>
              <a:gd name="connsiteX8" fmla="*/ 2355531 w 2355531"/>
              <a:gd name="connsiteY8" fmla="*/ 9222 h 1921076"/>
              <a:gd name="connsiteX0" fmla="*/ 0 w 2355531"/>
              <a:gd name="connsiteY0" fmla="*/ 1921076 h 1921076"/>
              <a:gd name="connsiteX1" fmla="*/ 3018 w 2355531"/>
              <a:gd name="connsiteY1" fmla="*/ 1301917 h 1921076"/>
              <a:gd name="connsiteX2" fmla="*/ 71308 w 2355531"/>
              <a:gd name="connsiteY2" fmla="*/ 1091498 h 1921076"/>
              <a:gd name="connsiteX3" fmla="*/ 406799 w 2355531"/>
              <a:gd name="connsiteY3" fmla="*/ 1031202 h 1921076"/>
              <a:gd name="connsiteX4" fmla="*/ 1662033 w 2355531"/>
              <a:gd name="connsiteY4" fmla="*/ 1022997 h 1921076"/>
              <a:gd name="connsiteX5" fmla="*/ 1936002 w 2355531"/>
              <a:gd name="connsiteY5" fmla="*/ 1003259 h 1921076"/>
              <a:gd name="connsiteX6" fmla="*/ 1968880 w 2355531"/>
              <a:gd name="connsiteY6" fmla="*/ 355116 h 1921076"/>
              <a:gd name="connsiteX7" fmla="*/ 1964775 w 2355531"/>
              <a:gd name="connsiteY7" fmla="*/ 21572 h 1921076"/>
              <a:gd name="connsiteX8" fmla="*/ 2355531 w 2355531"/>
              <a:gd name="connsiteY8" fmla="*/ 9222 h 1921076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64775 w 2355531"/>
              <a:gd name="connsiteY7" fmla="*/ 1235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2810 w 2355531"/>
              <a:gd name="connsiteY7" fmla="*/ 1235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436686"/>
              <a:gd name="connsiteY0" fmla="*/ 1911854 h 1911854"/>
              <a:gd name="connsiteX1" fmla="*/ 3018 w 2436686"/>
              <a:gd name="connsiteY1" fmla="*/ 1292695 h 1911854"/>
              <a:gd name="connsiteX2" fmla="*/ 71308 w 2436686"/>
              <a:gd name="connsiteY2" fmla="*/ 1082276 h 1911854"/>
              <a:gd name="connsiteX3" fmla="*/ 406799 w 2436686"/>
              <a:gd name="connsiteY3" fmla="*/ 1021980 h 1911854"/>
              <a:gd name="connsiteX4" fmla="*/ 1662033 w 2436686"/>
              <a:gd name="connsiteY4" fmla="*/ 1013775 h 1911854"/>
              <a:gd name="connsiteX5" fmla="*/ 1936002 w 2436686"/>
              <a:gd name="connsiteY5" fmla="*/ 994037 h 1911854"/>
              <a:gd name="connsiteX6" fmla="*/ 1974891 w 2436686"/>
              <a:gd name="connsiteY6" fmla="*/ 328421 h 1911854"/>
              <a:gd name="connsiteX7" fmla="*/ 2000845 w 2436686"/>
              <a:gd name="connsiteY7" fmla="*/ 38558 h 1911854"/>
              <a:gd name="connsiteX8" fmla="*/ 2436686 w 2436686"/>
              <a:gd name="connsiteY8" fmla="*/ 0 h 191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6686" h="1911854">
                <a:moveTo>
                  <a:pt x="0" y="1911854"/>
                </a:moveTo>
                <a:cubicBezTo>
                  <a:pt x="2938" y="1806138"/>
                  <a:pt x="-2145" y="1431372"/>
                  <a:pt x="3018" y="1292695"/>
                </a:cubicBezTo>
                <a:cubicBezTo>
                  <a:pt x="5160" y="1235159"/>
                  <a:pt x="6447" y="1124872"/>
                  <a:pt x="71308" y="1082276"/>
                </a:cubicBezTo>
                <a:cubicBezTo>
                  <a:pt x="140779" y="1042654"/>
                  <a:pt x="141678" y="1033397"/>
                  <a:pt x="406799" y="1021980"/>
                </a:cubicBezTo>
                <a:cubicBezTo>
                  <a:pt x="671920" y="1010563"/>
                  <a:pt x="1407166" y="1018432"/>
                  <a:pt x="1662033" y="1013775"/>
                </a:cubicBezTo>
                <a:cubicBezTo>
                  <a:pt x="1916900" y="1009118"/>
                  <a:pt x="1875065" y="1016772"/>
                  <a:pt x="1936002" y="994037"/>
                </a:cubicBezTo>
                <a:cubicBezTo>
                  <a:pt x="1996939" y="946075"/>
                  <a:pt x="1969878" y="636544"/>
                  <a:pt x="1974891" y="328421"/>
                </a:cubicBezTo>
                <a:cubicBezTo>
                  <a:pt x="1978050" y="134254"/>
                  <a:pt x="1964019" y="117136"/>
                  <a:pt x="2000845" y="38558"/>
                </a:cubicBezTo>
                <a:cubicBezTo>
                  <a:pt x="2067729" y="6936"/>
                  <a:pt x="2133857" y="15526"/>
                  <a:pt x="2436686" y="0"/>
                </a:cubicBezTo>
              </a:path>
            </a:pathLst>
          </a:custGeom>
          <a:noFill/>
          <a:ln w="762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207C0C-5399-7C47-B4A1-7CBDD975C5B9}"/>
              </a:ext>
            </a:extLst>
          </p:cNvPr>
          <p:cNvSpPr/>
          <p:nvPr/>
        </p:nvSpPr>
        <p:spPr>
          <a:xfrm>
            <a:off x="5777950" y="4168291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F0EC53-76DC-9346-BAA0-CE4B5131454E}"/>
              </a:ext>
            </a:extLst>
          </p:cNvPr>
          <p:cNvGrpSpPr/>
          <p:nvPr/>
        </p:nvGrpSpPr>
        <p:grpSpPr>
          <a:xfrm>
            <a:off x="5527658" y="4293955"/>
            <a:ext cx="425116" cy="543987"/>
            <a:chOff x="8125986" y="6171651"/>
            <a:chExt cx="425116" cy="54398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4565E0-F8E1-CD48-BE8B-C86417309444}"/>
                </a:ext>
              </a:extLst>
            </p:cNvPr>
            <p:cNvSpPr txBox="1"/>
            <p:nvPr/>
          </p:nvSpPr>
          <p:spPr>
            <a:xfrm>
              <a:off x="8125986" y="6284751"/>
              <a:ext cx="4251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2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002BA3-C125-8940-A240-73D6096A1B26}"/>
                </a:ext>
              </a:extLst>
            </p:cNvPr>
            <p:cNvSpPr txBox="1"/>
            <p:nvPr/>
          </p:nvSpPr>
          <p:spPr>
            <a:xfrm>
              <a:off x="8149477" y="6171651"/>
              <a:ext cx="349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∼</a:t>
              </a:r>
              <a:endPara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762419B-C7F2-EC45-9B0F-F27E26BD0CF3}"/>
              </a:ext>
            </a:extLst>
          </p:cNvPr>
          <p:cNvSpPr/>
          <p:nvPr/>
        </p:nvSpPr>
        <p:spPr>
          <a:xfrm>
            <a:off x="6467061" y="4796183"/>
            <a:ext cx="530087" cy="34398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9A05E-1360-CC4E-B1E2-3ADA4EF2A125}"/>
              </a:ext>
            </a:extLst>
          </p:cNvPr>
          <p:cNvSpPr/>
          <p:nvPr/>
        </p:nvSpPr>
        <p:spPr>
          <a:xfrm>
            <a:off x="5565914" y="4796183"/>
            <a:ext cx="700468" cy="31147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A0E833-2DE2-774A-8F54-5B384A6DDA83}"/>
              </a:ext>
            </a:extLst>
          </p:cNvPr>
          <p:cNvSpPr/>
          <p:nvPr/>
        </p:nvSpPr>
        <p:spPr>
          <a:xfrm>
            <a:off x="4835150" y="4797452"/>
            <a:ext cx="530087" cy="34398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AE314E-BAE9-EB4B-A634-6C13313E0C93}"/>
              </a:ext>
            </a:extLst>
          </p:cNvPr>
          <p:cNvSpPr/>
          <p:nvPr/>
        </p:nvSpPr>
        <p:spPr>
          <a:xfrm>
            <a:off x="4102491" y="4779928"/>
            <a:ext cx="530087" cy="34398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3F89F9-EEE8-0844-A4BE-71EB68C6655D}"/>
              </a:ext>
            </a:extLst>
          </p:cNvPr>
          <p:cNvSpPr/>
          <p:nvPr/>
        </p:nvSpPr>
        <p:spPr>
          <a:xfrm>
            <a:off x="7427845" y="4174980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049A36D-5711-9E44-9768-8EC6B08C7C80}"/>
              </a:ext>
            </a:extLst>
          </p:cNvPr>
          <p:cNvSpPr/>
          <p:nvPr/>
        </p:nvSpPr>
        <p:spPr>
          <a:xfrm>
            <a:off x="7215808" y="3761009"/>
            <a:ext cx="742122" cy="2705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tanh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334144D-A780-E544-8381-05F22A4383FC}"/>
              </a:ext>
            </a:extLst>
          </p:cNvPr>
          <p:cNvCxnSpPr>
            <a:cxnSpLocks/>
          </p:cNvCxnSpPr>
          <p:nvPr/>
        </p:nvCxnSpPr>
        <p:spPr>
          <a:xfrm flipV="1">
            <a:off x="8123583" y="3591791"/>
            <a:ext cx="0" cy="172641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>
            <a:extLst>
              <a:ext uri="{FF2B5EF4-FFF2-40B4-BE49-F238E27FC236}">
                <a16:creationId xmlns:a16="http://schemas.microsoft.com/office/drawing/2014/main" id="{3A13BD70-DDC5-1A41-B413-80E85980C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5"/>
            <a:ext cx="8229600" cy="1298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Short Term Memory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A5F172-D88F-8343-A12C-4F0271B218E8}"/>
              </a:ext>
            </a:extLst>
          </p:cNvPr>
          <p:cNvSpPr txBox="1"/>
          <p:nvPr/>
        </p:nvSpPr>
        <p:spPr>
          <a:xfrm>
            <a:off x="3906163" y="1915288"/>
            <a:ext cx="1003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forget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432931-FF5E-7E43-9524-7BC1C709504A}"/>
              </a:ext>
            </a:extLst>
          </p:cNvPr>
          <p:cNvSpPr txBox="1"/>
          <p:nvPr/>
        </p:nvSpPr>
        <p:spPr>
          <a:xfrm>
            <a:off x="5330206" y="1902140"/>
            <a:ext cx="84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input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3AD32F-93B0-7944-8599-512084C8C8FA}"/>
              </a:ext>
            </a:extLst>
          </p:cNvPr>
          <p:cNvSpPr txBox="1"/>
          <p:nvPr/>
        </p:nvSpPr>
        <p:spPr>
          <a:xfrm>
            <a:off x="6340597" y="1902139"/>
            <a:ext cx="10374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output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F9B4BCF-B52A-8A41-BFB2-675C7F7951B1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250973725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F9DBB-6917-F24B-AA7A-F60E71A02C4B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A97BED-E773-1645-9361-0F4781260A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78" r="26605"/>
          <a:stretch/>
        </p:blipFill>
        <p:spPr>
          <a:xfrm>
            <a:off x="2844800" y="1941468"/>
            <a:ext cx="6356206" cy="40148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FED67D-C026-3D40-BD0A-EDB9F0988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3500"/>
            <a:ext cx="8229600" cy="1447800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LSTM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Memory state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22906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3A6684-DF5C-4248-8A1D-AE8AF1C670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050" y="2139950"/>
            <a:ext cx="8343900" cy="25781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2353BD-95AF-8548-9A73-0AB83F7C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3500"/>
            <a:ext cx="8229600" cy="1447800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LSTM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forget gate (f)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C92E79-A065-E643-8EAC-CC7313F79F7B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296520289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F79057-355B-D74B-A123-D0C65FB0F4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050" y="2139950"/>
            <a:ext cx="8343900" cy="25781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22B747C-C7B7-AA4A-9228-C931EB4E4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3500"/>
            <a:ext cx="8229600" cy="1447800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LSTM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input gate (</a:t>
            </a:r>
            <a:r>
              <a:rPr lang="en-US" i="1" dirty="0" err="1">
                <a:solidFill>
                  <a:schemeClr val="accent1"/>
                </a:solidFill>
              </a:rPr>
              <a:t>i</a:t>
            </a:r>
            <a:r>
              <a:rPr lang="en-US" i="1" dirty="0">
                <a:solidFill>
                  <a:schemeClr val="accent1"/>
                </a:solidFill>
              </a:rPr>
              <a:t>)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08D49E-4D2A-F142-B128-43343C10076E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206991621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DEF9E4-A1C2-C147-B921-C2B5884EDF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050" y="2139950"/>
            <a:ext cx="8343900" cy="25781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AF116C-89E5-0943-B04E-AC3C3214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3500"/>
            <a:ext cx="8229600" cy="1473200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LSTM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Memory state (C)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843E63-9A35-B644-8E3A-04C72F9EC6EF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21683515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483A9-F1FA-6C4D-8094-7E14E3CB2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3500"/>
            <a:ext cx="8229600" cy="1447800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LSTM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output gate (o)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79496-3AEA-BB46-A082-2868D405CA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050" y="2139950"/>
            <a:ext cx="8343900" cy="2578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79A222-4FB2-5D43-886C-9BA4E374D5DD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0552154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F2349E-5650-6E47-9998-70DB7B4EF1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950" y="2432050"/>
            <a:ext cx="8611069" cy="2660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8AC0FC8-961C-3947-9C9E-62A841766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0"/>
            <a:ext cx="8737600" cy="2006600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LSTM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forget (f), input (</a:t>
            </a:r>
            <a:r>
              <a:rPr lang="en-US" i="1" dirty="0" err="1">
                <a:solidFill>
                  <a:schemeClr val="accent1"/>
                </a:solidFill>
              </a:rPr>
              <a:t>i</a:t>
            </a:r>
            <a:r>
              <a:rPr lang="en-US" i="1" dirty="0">
                <a:solidFill>
                  <a:schemeClr val="accent1"/>
                </a:solidFill>
              </a:rPr>
              <a:t>), output (o) gates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6363A9-43DD-D040-9C25-87E81053BC2B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29787425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3F66F6-636F-6B40-A910-01F7B799F9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098" y="2724150"/>
            <a:ext cx="9063202" cy="28003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5768551-86C3-6247-8039-12DC7F21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2264618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Gated Recurrent Unit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(GRU)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update (z), reset (r) gates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E98591-9F57-A048-9F35-FA154F716A07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69517598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1992313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LSTM Recurrent Neural Network</a:t>
            </a:r>
          </a:p>
        </p:txBody>
      </p:sp>
      <p:sp>
        <p:nvSpPr>
          <p:cNvPr id="962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5392E5B-9623-CE49-BBFB-ACFCAFB4A04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6611938"/>
            <a:ext cx="65532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/Vict0rSch/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deep_learning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/tree/master/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keras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/recurrent</a:t>
            </a:r>
          </a:p>
        </p:txBody>
      </p:sp>
      <p:pic>
        <p:nvPicPr>
          <p:cNvPr id="96260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222922"/>
            <a:ext cx="9144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0B91F-C33D-CD4D-B199-ABD526E01FAF}"/>
              </a:ext>
            </a:extLst>
          </p:cNvPr>
          <p:cNvSpPr/>
          <p:nvPr/>
        </p:nvSpPr>
        <p:spPr>
          <a:xfrm>
            <a:off x="1703513" y="5426640"/>
            <a:ext cx="10886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Traditional Neural Network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3FCCEF-FBE1-8541-8635-511B376D0A59}"/>
              </a:ext>
            </a:extLst>
          </p:cNvPr>
          <p:cNvSpPr/>
          <p:nvPr/>
        </p:nvSpPr>
        <p:spPr>
          <a:xfrm>
            <a:off x="3008101" y="5426640"/>
            <a:ext cx="1020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Music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Generation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E9A5C5-DB5F-E84C-9054-9EB7AC63AD12}"/>
              </a:ext>
            </a:extLst>
          </p:cNvPr>
          <p:cNvSpPr/>
          <p:nvPr/>
        </p:nvSpPr>
        <p:spPr>
          <a:xfrm>
            <a:off x="4736294" y="5426640"/>
            <a:ext cx="1163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Sentiment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Classification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EB9F50-364F-254D-9FAA-B147FE5CECEA}"/>
              </a:ext>
            </a:extLst>
          </p:cNvPr>
          <p:cNvSpPr/>
          <p:nvPr/>
        </p:nvSpPr>
        <p:spPr>
          <a:xfrm>
            <a:off x="6626847" y="5426640"/>
            <a:ext cx="106920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Name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Entity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Recognition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BB6B54-0E52-E341-8E40-834D0923DC9E}"/>
              </a:ext>
            </a:extLst>
          </p:cNvPr>
          <p:cNvSpPr/>
          <p:nvPr/>
        </p:nvSpPr>
        <p:spPr>
          <a:xfrm>
            <a:off x="9075540" y="5426640"/>
            <a:ext cx="1011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Machine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Translation</a:t>
            </a:r>
          </a:p>
        </p:txBody>
      </p:sp>
    </p:spTree>
    <p:extLst>
      <p:ext uri="{BB962C8B-B14F-4D97-AF65-F5344CB8AC3E}">
        <p14:creationId xmlns:p14="http://schemas.microsoft.com/office/powerpoint/2010/main" val="3364435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Analytics and Text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19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248" y="764705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8966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4241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Long Short Term Memory (LSTM)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for 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190</a:t>
            </a:fld>
            <a:endParaRPr lang="zh-TW" alt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34F2950-E969-3049-AC11-679399698E7A}"/>
              </a:ext>
            </a:extLst>
          </p:cNvPr>
          <p:cNvSpPr/>
          <p:nvPr/>
        </p:nvSpPr>
        <p:spPr>
          <a:xfrm>
            <a:off x="2120533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1720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085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097224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26649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0857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3732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8884FA-7760-AB48-96C3-03AA0DBC5539}"/>
              </a:ext>
            </a:extLst>
          </p:cNvPr>
          <p:cNvSpPr/>
          <p:nvPr/>
        </p:nvSpPr>
        <p:spPr>
          <a:xfrm>
            <a:off x="3827298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9D9AEDE-84C0-1940-8F0F-0C1FF0A11DAE}"/>
              </a:ext>
            </a:extLst>
          </p:cNvPr>
          <p:cNvSpPr/>
          <p:nvPr/>
        </p:nvSpPr>
        <p:spPr>
          <a:xfrm>
            <a:off x="5534062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01378A3-34A6-BD4B-84A0-C28751BCC09C}"/>
              </a:ext>
            </a:extLst>
          </p:cNvPr>
          <p:cNvSpPr/>
          <p:nvPr/>
        </p:nvSpPr>
        <p:spPr>
          <a:xfrm>
            <a:off x="7240827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C1E49FF-762F-E548-8095-BCCC4D85FC7A}"/>
              </a:ext>
            </a:extLst>
          </p:cNvPr>
          <p:cNvSpPr/>
          <p:nvPr/>
        </p:nvSpPr>
        <p:spPr>
          <a:xfrm>
            <a:off x="8947591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4581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932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75065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187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  <a:stCxn id="20" idx="0"/>
            <a:endCxn id="8" idx="2"/>
          </p:cNvCxnSpPr>
          <p:nvPr/>
        </p:nvCxnSpPr>
        <p:spPr>
          <a:xfrm flipH="1" flipV="1">
            <a:off x="2750603" y="4453778"/>
            <a:ext cx="15254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12809" y="4450615"/>
            <a:ext cx="15254" cy="7137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  <a:endCxn id="17" idx="2"/>
          </p:cNvCxnSpPr>
          <p:nvPr/>
        </p:nvCxnSpPr>
        <p:spPr>
          <a:xfrm flipH="1" flipV="1">
            <a:off x="6164132" y="4453777"/>
            <a:ext cx="7628" cy="7408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  <a:stCxn id="11" idx="0"/>
            <a:endCxn id="18" idx="2"/>
          </p:cNvCxnSpPr>
          <p:nvPr/>
        </p:nvCxnSpPr>
        <p:spPr>
          <a:xfrm flipV="1">
            <a:off x="7870897" y="4453778"/>
            <a:ext cx="0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  <a:stCxn id="21" idx="0"/>
            <a:endCxn id="19" idx="2"/>
          </p:cNvCxnSpPr>
          <p:nvPr/>
        </p:nvCxnSpPr>
        <p:spPr>
          <a:xfrm flipH="1" flipV="1">
            <a:off x="9577662" y="4453778"/>
            <a:ext cx="5311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  <a:stCxn id="8" idx="0"/>
            <a:endCxn id="24" idx="4"/>
          </p:cNvCxnSpPr>
          <p:nvPr/>
        </p:nvCxnSpPr>
        <p:spPr>
          <a:xfrm flipV="1">
            <a:off x="2750604" y="2844943"/>
            <a:ext cx="1315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  <a:stCxn id="16" idx="0"/>
            <a:endCxn id="15" idx="4"/>
          </p:cNvCxnSpPr>
          <p:nvPr/>
        </p:nvCxnSpPr>
        <p:spPr>
          <a:xfrm flipV="1">
            <a:off x="4457368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  <a:stCxn id="17" idx="0"/>
            <a:endCxn id="13" idx="4"/>
          </p:cNvCxnSpPr>
          <p:nvPr/>
        </p:nvCxnSpPr>
        <p:spPr>
          <a:xfrm flipH="1" flipV="1">
            <a:off x="6146690" y="2844943"/>
            <a:ext cx="17443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  <a:stCxn id="18" idx="0"/>
            <a:endCxn id="14" idx="4"/>
          </p:cNvCxnSpPr>
          <p:nvPr/>
        </p:nvCxnSpPr>
        <p:spPr>
          <a:xfrm flipV="1">
            <a:off x="7870897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  <a:stCxn id="19" idx="0"/>
            <a:endCxn id="22" idx="4"/>
          </p:cNvCxnSpPr>
          <p:nvPr/>
        </p:nvCxnSpPr>
        <p:spPr>
          <a:xfrm flipV="1">
            <a:off x="9577661" y="2844943"/>
            <a:ext cx="1744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8" idx="3"/>
            <a:endCxn id="16" idx="1"/>
          </p:cNvCxnSpPr>
          <p:nvPr/>
        </p:nvCxnSpPr>
        <p:spPr>
          <a:xfrm>
            <a:off x="3380674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</p:cNvCxnSpPr>
          <p:nvPr/>
        </p:nvCxnSpPr>
        <p:spPr>
          <a:xfrm>
            <a:off x="5087439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</p:cNvCxnSpPr>
          <p:nvPr/>
        </p:nvCxnSpPr>
        <p:spPr>
          <a:xfrm>
            <a:off x="6794203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</p:cNvCxnSpPr>
          <p:nvPr/>
        </p:nvCxnSpPr>
        <p:spPr>
          <a:xfrm>
            <a:off x="8500968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100976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8565346" y="3632877"/>
            <a:ext cx="1275070" cy="9630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2029922" y="3632878"/>
            <a:ext cx="6469553" cy="9630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0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918770" y="1270502"/>
            <a:ext cx="8504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urier" pitchFamily="2" charset="0"/>
              </a:rPr>
              <a:t>[</a:t>
            </a:r>
            <a:r>
              <a:rPr lang="en-US" sz="3600" dirty="0">
                <a:solidFill>
                  <a:schemeClr val="accent1"/>
                </a:solidFill>
                <a:latin typeface="Courier" pitchFamily="2" charset="0"/>
              </a:rPr>
              <a:t>100, 110, 120, 130, 140</a:t>
            </a:r>
            <a:r>
              <a:rPr lang="en-US" sz="3600" dirty="0">
                <a:latin typeface="Courier" pitchFamily="2" charset="0"/>
              </a:rPr>
              <a:t>, </a:t>
            </a:r>
            <a:r>
              <a:rPr lang="en-US" sz="3600" dirty="0">
                <a:solidFill>
                  <a:srgbClr val="C00000"/>
                </a:solidFill>
                <a:latin typeface="Courier" pitchFamily="2" charset="0"/>
              </a:rPr>
              <a:t>150</a:t>
            </a:r>
            <a:r>
              <a:rPr lang="en-US" sz="3600" dirty="0">
                <a:latin typeface="Courier" pitchFamily="2" charset="0"/>
              </a:rPr>
              <a:t>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1977616" y="3794659"/>
            <a:ext cx="7934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[100 110 120 130 140] 150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43872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8963873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9C1E38-E2DB-C047-8B5E-C791789BB3A5}"/>
              </a:ext>
            </a:extLst>
          </p:cNvPr>
          <p:cNvSpPr/>
          <p:nvPr/>
        </p:nvSpPr>
        <p:spPr>
          <a:xfrm>
            <a:off x="4947868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575072-4D45-D545-B47C-E867AC28719F}"/>
              </a:ext>
            </a:extLst>
          </p:cNvPr>
          <p:cNvSpPr/>
          <p:nvPr/>
        </p:nvSpPr>
        <p:spPr>
          <a:xfrm>
            <a:off x="6206010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BD0090-A3CA-E64B-A6AA-E379AEB4F022}"/>
              </a:ext>
            </a:extLst>
          </p:cNvPr>
          <p:cNvSpPr/>
          <p:nvPr/>
        </p:nvSpPr>
        <p:spPr>
          <a:xfrm>
            <a:off x="3689726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584EC0-B59B-6A45-A484-26A45D4A139D}"/>
              </a:ext>
            </a:extLst>
          </p:cNvPr>
          <p:cNvSpPr/>
          <p:nvPr/>
        </p:nvSpPr>
        <p:spPr>
          <a:xfrm>
            <a:off x="2431584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055966-2A68-1244-A6B5-5F6A25EFF115}"/>
              </a:ext>
            </a:extLst>
          </p:cNvPr>
          <p:cNvSpPr/>
          <p:nvPr/>
        </p:nvSpPr>
        <p:spPr>
          <a:xfrm>
            <a:off x="7464152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85061-8C5E-244E-A102-FAC0C0F3F28A}"/>
              </a:ext>
            </a:extLst>
          </p:cNvPr>
          <p:cNvSpPr/>
          <p:nvPr/>
        </p:nvSpPr>
        <p:spPr>
          <a:xfrm>
            <a:off x="8926195" y="2284864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9498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4241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Long Short Term Memory (LSTM)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for 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192</a:t>
            </a:fld>
            <a:endParaRPr lang="zh-TW" alt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34F2950-E969-3049-AC11-679399698E7A}"/>
              </a:ext>
            </a:extLst>
          </p:cNvPr>
          <p:cNvSpPr/>
          <p:nvPr/>
        </p:nvSpPr>
        <p:spPr>
          <a:xfrm>
            <a:off x="2120533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1720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085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097224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26649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0857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3732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8884FA-7760-AB48-96C3-03AA0DBC5539}"/>
              </a:ext>
            </a:extLst>
          </p:cNvPr>
          <p:cNvSpPr/>
          <p:nvPr/>
        </p:nvSpPr>
        <p:spPr>
          <a:xfrm>
            <a:off x="3827298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9D9AEDE-84C0-1940-8F0F-0C1FF0A11DAE}"/>
              </a:ext>
            </a:extLst>
          </p:cNvPr>
          <p:cNvSpPr/>
          <p:nvPr/>
        </p:nvSpPr>
        <p:spPr>
          <a:xfrm>
            <a:off x="5534062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01378A3-34A6-BD4B-84A0-C28751BCC09C}"/>
              </a:ext>
            </a:extLst>
          </p:cNvPr>
          <p:cNvSpPr/>
          <p:nvPr/>
        </p:nvSpPr>
        <p:spPr>
          <a:xfrm>
            <a:off x="7240827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C1E49FF-762F-E548-8095-BCCC4D85FC7A}"/>
              </a:ext>
            </a:extLst>
          </p:cNvPr>
          <p:cNvSpPr/>
          <p:nvPr/>
        </p:nvSpPr>
        <p:spPr>
          <a:xfrm>
            <a:off x="8947591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4581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932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75065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187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  <a:stCxn id="20" idx="0"/>
            <a:endCxn id="8" idx="2"/>
          </p:cNvCxnSpPr>
          <p:nvPr/>
        </p:nvCxnSpPr>
        <p:spPr>
          <a:xfrm flipH="1" flipV="1">
            <a:off x="2750603" y="4453778"/>
            <a:ext cx="15254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12809" y="4450615"/>
            <a:ext cx="15254" cy="7137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  <a:endCxn id="17" idx="2"/>
          </p:cNvCxnSpPr>
          <p:nvPr/>
        </p:nvCxnSpPr>
        <p:spPr>
          <a:xfrm flipH="1" flipV="1">
            <a:off x="6164132" y="4453777"/>
            <a:ext cx="7628" cy="7408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  <a:stCxn id="11" idx="0"/>
            <a:endCxn id="18" idx="2"/>
          </p:cNvCxnSpPr>
          <p:nvPr/>
        </p:nvCxnSpPr>
        <p:spPr>
          <a:xfrm flipV="1">
            <a:off x="7870897" y="4453778"/>
            <a:ext cx="0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  <a:stCxn id="21" idx="0"/>
            <a:endCxn id="19" idx="2"/>
          </p:cNvCxnSpPr>
          <p:nvPr/>
        </p:nvCxnSpPr>
        <p:spPr>
          <a:xfrm flipH="1" flipV="1">
            <a:off x="9577662" y="4453778"/>
            <a:ext cx="5311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  <a:stCxn id="8" idx="0"/>
            <a:endCxn id="24" idx="4"/>
          </p:cNvCxnSpPr>
          <p:nvPr/>
        </p:nvCxnSpPr>
        <p:spPr>
          <a:xfrm flipV="1">
            <a:off x="2750604" y="2844943"/>
            <a:ext cx="1315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  <a:stCxn id="16" idx="0"/>
            <a:endCxn id="15" idx="4"/>
          </p:cNvCxnSpPr>
          <p:nvPr/>
        </p:nvCxnSpPr>
        <p:spPr>
          <a:xfrm flipV="1">
            <a:off x="4457368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  <a:stCxn id="17" idx="0"/>
            <a:endCxn id="13" idx="4"/>
          </p:cNvCxnSpPr>
          <p:nvPr/>
        </p:nvCxnSpPr>
        <p:spPr>
          <a:xfrm flipH="1" flipV="1">
            <a:off x="6146690" y="2844943"/>
            <a:ext cx="17443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  <a:stCxn id="18" idx="0"/>
            <a:endCxn id="14" idx="4"/>
          </p:cNvCxnSpPr>
          <p:nvPr/>
        </p:nvCxnSpPr>
        <p:spPr>
          <a:xfrm flipV="1">
            <a:off x="7870897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  <a:stCxn id="19" idx="0"/>
            <a:endCxn id="22" idx="4"/>
          </p:cNvCxnSpPr>
          <p:nvPr/>
        </p:nvCxnSpPr>
        <p:spPr>
          <a:xfrm flipV="1">
            <a:off x="9577661" y="2844943"/>
            <a:ext cx="1744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8" idx="3"/>
            <a:endCxn id="16" idx="1"/>
          </p:cNvCxnSpPr>
          <p:nvPr/>
        </p:nvCxnSpPr>
        <p:spPr>
          <a:xfrm>
            <a:off x="3380674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</p:cNvCxnSpPr>
          <p:nvPr/>
        </p:nvCxnSpPr>
        <p:spPr>
          <a:xfrm>
            <a:off x="5087439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</p:cNvCxnSpPr>
          <p:nvPr/>
        </p:nvCxnSpPr>
        <p:spPr>
          <a:xfrm>
            <a:off x="6794203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</p:cNvCxnSpPr>
          <p:nvPr/>
        </p:nvCxnSpPr>
        <p:spPr>
          <a:xfrm>
            <a:off x="8500968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96451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6827473" y="2565493"/>
            <a:ext cx="761134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3509527" y="2543505"/>
            <a:ext cx="3209925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848086" y="1122348"/>
            <a:ext cx="84946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Courier" pitchFamily="2" charset="0"/>
              </a:rPr>
              <a:t>[</a:t>
            </a:r>
            <a:r>
              <a:rPr lang="en-US" sz="3000" dirty="0">
                <a:solidFill>
                  <a:schemeClr val="accent1"/>
                </a:solidFill>
                <a:latin typeface="Courier" pitchFamily="2" charset="0"/>
              </a:rPr>
              <a:t>10, 20, 30</a:t>
            </a:r>
            <a:r>
              <a:rPr lang="en-US" sz="3000" dirty="0">
                <a:latin typeface="Courier" pitchFamily="2" charset="0"/>
              </a:rPr>
              <a:t>, </a:t>
            </a:r>
            <a:r>
              <a:rPr lang="en-US" sz="3000" dirty="0">
                <a:solidFill>
                  <a:srgbClr val="C00000"/>
                </a:solidFill>
                <a:latin typeface="Courier" pitchFamily="2" charset="0"/>
              </a:rPr>
              <a:t>40</a:t>
            </a:r>
            <a:r>
              <a:rPr lang="en-US" sz="3000" dirty="0">
                <a:latin typeface="Courier" pitchFamily="2" charset="0"/>
              </a:rPr>
              <a:t>, 50, 60, 70, 80, 90]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3509527" y="254350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 20 30] 40</a:t>
            </a:r>
          </a:p>
          <a:p>
            <a:r>
              <a:rPr lang="en-US" sz="4000" dirty="0">
                <a:latin typeface="Courier" pitchFamily="2" charset="0"/>
              </a:rPr>
              <a:t>[20 30 40] 50</a:t>
            </a:r>
          </a:p>
          <a:p>
            <a:r>
              <a:rPr lang="en-US" sz="4000" dirty="0">
                <a:latin typeface="Courier" pitchFamily="2" charset="0"/>
              </a:rPr>
              <a:t>[30 40 50] 60</a:t>
            </a:r>
          </a:p>
          <a:p>
            <a:r>
              <a:rPr lang="en-US" sz="4000" dirty="0">
                <a:latin typeface="Courier" pitchFamily="2" charset="0"/>
              </a:rPr>
              <a:t>[40 50 60] 70</a:t>
            </a:r>
          </a:p>
          <a:p>
            <a:r>
              <a:rPr lang="en-US" sz="4000" dirty="0">
                <a:latin typeface="Courier" pitchFamily="2" charset="0"/>
              </a:rPr>
              <a:t>[50 60 70] 80</a:t>
            </a:r>
          </a:p>
          <a:p>
            <a:r>
              <a:rPr lang="en-US" sz="4000" dirty="0">
                <a:latin typeface="Courier" pitchFamily="2" charset="0"/>
              </a:rPr>
              <a:t>[60 70 80] 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29492" y="1845122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6969032" y="184138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308096023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30352-F726-E740-BD45-D19990B6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976" y="184699"/>
            <a:ext cx="8229600" cy="96814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3741-CFF2-7E4D-94C8-F89C3A89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4B5AFC-0523-9E42-ADE7-4226BB674CF1}"/>
              </a:ext>
            </a:extLst>
          </p:cNvPr>
          <p:cNvSpPr/>
          <p:nvPr/>
        </p:nvSpPr>
        <p:spPr>
          <a:xfrm>
            <a:off x="4389007" y="6488668"/>
            <a:ext cx="2904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https://www.tensorflow.org/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CB06EC-F663-E248-9D71-29F6C0B4E5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6" y="108240"/>
            <a:ext cx="1681594" cy="377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A1F4-C354-2543-97BD-1FBE21CD98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26498"/>
            <a:ext cx="9144000" cy="47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4070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30352-F726-E740-BD45-D19990B6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976" y="184699"/>
            <a:ext cx="8229600" cy="968149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PyTorch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3741-CFF2-7E4D-94C8-F89C3A89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035BBD-CB75-B640-A0B3-21FBEB1AE1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56623"/>
            <a:ext cx="9144000" cy="51594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234CD6-75F5-EF40-A81C-EA8A8EED6C57}"/>
              </a:ext>
            </a:extLst>
          </p:cNvPr>
          <p:cNvSpPr/>
          <p:nvPr/>
        </p:nvSpPr>
        <p:spPr>
          <a:xfrm>
            <a:off x="5007054" y="6488636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https://pytorch.org/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44508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5BA79-DB90-6246-8E2D-65F7AE20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TensorFlow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13AC8-5C58-D346-BB6B-925352A62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An end-to-end open source </a:t>
            </a:r>
            <a:br>
              <a:rPr lang="en-US" sz="3600" dirty="0"/>
            </a:br>
            <a:r>
              <a:rPr lang="en-US" sz="3600" dirty="0">
                <a:solidFill>
                  <a:schemeClr val="accent1"/>
                </a:solidFill>
              </a:rPr>
              <a:t>machine learning platform</a:t>
            </a:r>
            <a:r>
              <a:rPr lang="en-US" sz="3600" dirty="0"/>
              <a:t>.</a:t>
            </a:r>
          </a:p>
          <a:p>
            <a:r>
              <a:rPr lang="en-US" sz="3600" dirty="0"/>
              <a:t>The core open source library to help you develop and train </a:t>
            </a:r>
            <a:r>
              <a:rPr lang="en-US" sz="3600" dirty="0">
                <a:solidFill>
                  <a:schemeClr val="accent1"/>
                </a:solidFill>
              </a:rPr>
              <a:t>ML models</a:t>
            </a:r>
            <a:r>
              <a:rPr lang="en-US" sz="3600" dirty="0"/>
              <a:t>. </a:t>
            </a:r>
          </a:p>
          <a:p>
            <a:r>
              <a:rPr lang="en-US" sz="3600" dirty="0"/>
              <a:t>Get started quickly by running </a:t>
            </a:r>
            <a:br>
              <a:rPr lang="en-US" sz="3600" dirty="0"/>
            </a:br>
            <a:r>
              <a:rPr lang="en-US" sz="3600" dirty="0" err="1">
                <a:solidFill>
                  <a:schemeClr val="accent1"/>
                </a:solidFill>
              </a:rPr>
              <a:t>Colab</a:t>
            </a:r>
            <a:r>
              <a:rPr lang="en-US" sz="3600" dirty="0">
                <a:solidFill>
                  <a:schemeClr val="accent1"/>
                </a:solidFill>
              </a:rPr>
              <a:t> notebooks</a:t>
            </a:r>
            <a:r>
              <a:rPr lang="en-US" sz="3600" dirty="0"/>
              <a:t> directly in your browser.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AD30B-1A33-6741-B35C-CE9E2880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BE9CC8-2A25-FA4A-9598-7AEA33CF5BFC}"/>
              </a:ext>
            </a:extLst>
          </p:cNvPr>
          <p:cNvSpPr/>
          <p:nvPr/>
        </p:nvSpPr>
        <p:spPr>
          <a:xfrm>
            <a:off x="4389007" y="6488668"/>
            <a:ext cx="2904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https://www.tensorflow.org/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68E5B-60A3-CB4D-A5B4-B71AF2673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206" y="138220"/>
            <a:ext cx="2717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0126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CEA7E-51F2-E84E-A61E-DB3DBC506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986" y="256323"/>
            <a:ext cx="8229600" cy="95455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Why TensorFlow 2.0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0FDB5-2969-AF4D-8BA8-2D4D34E50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15B122-BD85-0048-BAE2-F64C6C8A78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386" y="1417639"/>
            <a:ext cx="8686800" cy="4775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B4BFA1-DDF5-A348-9B8E-47A12B03E4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98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026EC-8115-764B-B087-3811EC1EF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TensorFlow 2.0 vs. 1.X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40274-375D-4440-94AA-A85AC8DF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8DE8A1-E708-6644-B09A-0C813AB89298}"/>
              </a:ext>
            </a:extLst>
          </p:cNvPr>
          <p:cNvSpPr/>
          <p:nvPr/>
        </p:nvSpPr>
        <p:spPr>
          <a:xfrm>
            <a:off x="1691929" y="2220427"/>
            <a:ext cx="8888672" cy="2308324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D81B60"/>
                </a:solidFill>
                <a:latin typeface="Courier" pitchFamily="2" charset="0"/>
              </a:rPr>
              <a:t># TensorFlow 2.0</a:t>
            </a:r>
            <a:br>
              <a:rPr lang="en-US" sz="3200" dirty="0">
                <a:latin typeface="Courier" pitchFamily="2" charset="0"/>
              </a:rPr>
            </a:br>
            <a:r>
              <a:rPr lang="en-US" sz="3200" dirty="0">
                <a:latin typeface="Courier" pitchFamily="2" charset="0"/>
              </a:rPr>
              <a:t>outputs = f(input)</a:t>
            </a:r>
          </a:p>
          <a:p>
            <a:endParaRPr lang="en-US" sz="1600" dirty="0">
              <a:solidFill>
                <a:srgbClr val="D81B60"/>
              </a:solidFill>
              <a:latin typeface="Courier" pitchFamily="2" charset="0"/>
            </a:endParaRPr>
          </a:p>
          <a:p>
            <a:r>
              <a:rPr lang="en-US" sz="3200" dirty="0">
                <a:solidFill>
                  <a:srgbClr val="D81B60"/>
                </a:solidFill>
                <a:latin typeface="Courier" pitchFamily="2" charset="0"/>
              </a:rPr>
              <a:t># TensorFlow 1.X</a:t>
            </a:r>
            <a:br>
              <a:rPr lang="en-US" sz="1600" dirty="0">
                <a:latin typeface="Courier" pitchFamily="2" charset="0"/>
              </a:rPr>
            </a:br>
            <a:r>
              <a:rPr lang="en-US" sz="1600" dirty="0">
                <a:latin typeface="Courier" pitchFamily="2" charset="0"/>
              </a:rPr>
              <a:t>outputs = </a:t>
            </a:r>
            <a:r>
              <a:rPr lang="en-US" sz="1600" dirty="0" err="1">
                <a:latin typeface="Courier" pitchFamily="2" charset="0"/>
              </a:rPr>
              <a:t>session.run</a:t>
            </a:r>
            <a:r>
              <a:rPr lang="en-US" sz="1600" dirty="0">
                <a:latin typeface="Courier" pitchFamily="2" charset="0"/>
              </a:rPr>
              <a:t>(f(placeholder), </a:t>
            </a:r>
            <a:r>
              <a:rPr lang="en-US" sz="1600" dirty="0" err="1">
                <a:latin typeface="Courier" pitchFamily="2" charset="0"/>
              </a:rPr>
              <a:t>feed_dict</a:t>
            </a:r>
            <a:r>
              <a:rPr lang="en-US" sz="1600" dirty="0">
                <a:latin typeface="Courier" pitchFamily="2" charset="0"/>
              </a:rPr>
              <a:t>={placeholder: input})</a:t>
            </a:r>
            <a:br>
              <a:rPr lang="en-US" sz="1600" dirty="0">
                <a:latin typeface="Courier" pitchFamily="2" charset="0"/>
              </a:rPr>
            </a:br>
            <a:endParaRPr lang="en-US" sz="1600" dirty="0">
              <a:latin typeface="Courier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4AE433-D689-0E42-B8B4-26AA94FE0EB9}"/>
              </a:ext>
            </a:extLst>
          </p:cNvPr>
          <p:cNvSpPr txBox="1"/>
          <p:nvPr/>
        </p:nvSpPr>
        <p:spPr>
          <a:xfrm>
            <a:off x="3253947" y="6558777"/>
            <a:ext cx="607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https://www.tensorflow.org/guide/effective_tf2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39663E-637E-E64A-90A4-7D2F7DDCF8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932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3BC6-A982-0E4E-9FD1-6F36A172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4932"/>
            <a:ext cx="8229600" cy="72219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TensorFlow 2.0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5629-A0D8-3D48-84B6-E4287114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407480-FE1F-5049-A936-4FA920CCBF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174" y="846254"/>
            <a:ext cx="6976870" cy="56751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2E1BB6-4F4E-AA4E-BBD8-F35DA6F2D2E2}"/>
              </a:ext>
            </a:extLst>
          </p:cNvPr>
          <p:cNvSpPr/>
          <p:nvPr/>
        </p:nvSpPr>
        <p:spPr>
          <a:xfrm>
            <a:off x="3812729" y="6466443"/>
            <a:ext cx="38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https://www.tensorflow.org/overview/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FF8798-4DD7-7B41-A494-5DE1DDAB09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91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2022/09/14  Introduction to Artificial Intelligence</a:t>
            </a:r>
          </a:p>
          <a:p>
            <a:pPr marL="0" indent="0">
              <a:buNone/>
            </a:pPr>
            <a:r>
              <a:rPr lang="en-US" sz="2800" dirty="0"/>
              <a:t>2  2022/09/21  Artificial Intelligence and Intelligent Agents</a:t>
            </a:r>
          </a:p>
          <a:p>
            <a:pPr marL="0" indent="0">
              <a:buNone/>
            </a:pPr>
            <a:r>
              <a:rPr lang="en-US" sz="2800" dirty="0"/>
              <a:t>3  2022/09/28  Problem Solving</a:t>
            </a:r>
          </a:p>
          <a:p>
            <a:pPr marL="0" indent="0">
              <a:buNone/>
            </a:pPr>
            <a:r>
              <a:rPr lang="en-US" sz="2800" dirty="0"/>
              <a:t>4  2022/10/05  Knowledge, Reasoning and Knowledge Representation;</a:t>
            </a:r>
            <a:br>
              <a:rPr lang="en-US" sz="2800" dirty="0"/>
            </a:br>
            <a:r>
              <a:rPr lang="en-US" sz="2800" dirty="0"/>
              <a:t>                            Uncertain Knowledge and Reasoning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2022/10/12  Case Study on Artificial Intelligence I </a:t>
            </a:r>
          </a:p>
          <a:p>
            <a:pPr marL="0" indent="0">
              <a:buNone/>
            </a:pPr>
            <a:r>
              <a:rPr lang="en-US" sz="2800" dirty="0"/>
              <a:t>6  2022/10/19  Machine Learning: Supervised and Unsupervised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6600" dirty="0">
                <a:solidFill>
                  <a:srgbClr val="C00000"/>
                </a:solidFill>
              </a:rPr>
              <a:t>Deep learning for financial applications: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A survey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2972596031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3BC6-A982-0E4E-9FD1-6F36A172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TensorFlow 2 Quick Start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5629-A0D8-3D48-84B6-E4287114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200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2E1BB6-4F4E-AA4E-BBD8-F35DA6F2D2E2}"/>
              </a:ext>
            </a:extLst>
          </p:cNvPr>
          <p:cNvSpPr/>
          <p:nvPr/>
        </p:nvSpPr>
        <p:spPr>
          <a:xfrm>
            <a:off x="2208779" y="6542012"/>
            <a:ext cx="74394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2"/>
              </a:rPr>
              <a:t>https://colab.research.google.com/github/tensorflow/docs/blob/master/site/en/tutorials/quickstart/beginner.ipynb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B0EE5-093D-7648-AD4D-C1BD2C74A8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378" y="1417638"/>
            <a:ext cx="8686800" cy="4963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1F10A5-3B65-6546-B3B4-7BC71CFD34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6233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4C5-64A6-8349-BA59-E8F0B7FB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TensorFlow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Image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02EA2-2DCF-ED44-93D7-519C6645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BA261-46F5-B648-9FEF-D51A3DC359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802" y="1417639"/>
            <a:ext cx="8747315" cy="49675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4A97A8-2BDE-0B4F-A24D-136CDC697A65}"/>
              </a:ext>
            </a:extLst>
          </p:cNvPr>
          <p:cNvSpPr/>
          <p:nvPr/>
        </p:nvSpPr>
        <p:spPr>
          <a:xfrm>
            <a:off x="2925581" y="6536350"/>
            <a:ext cx="5988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https://www.tensorflow.org/tutorials/keras/classification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CB4AE-D2E7-D64A-92E7-52C0FB1C72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87794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4C5-64A6-8349-BA59-E8F0B7FB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Image Classification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Fashion MNIST 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02EA2-2DCF-ED44-93D7-519C6645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4A97A8-2BDE-0B4F-A24D-136CDC697A65}"/>
              </a:ext>
            </a:extLst>
          </p:cNvPr>
          <p:cNvSpPr/>
          <p:nvPr/>
        </p:nvSpPr>
        <p:spPr>
          <a:xfrm>
            <a:off x="2925581" y="6536350"/>
            <a:ext cx="5988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https://www.tensorflow.org/tutorials/keras/classification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99D19-E33A-204E-9EC8-0A47A458BF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439" y="1528816"/>
            <a:ext cx="5859122" cy="4896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67E56A-E3E0-4A41-91AD-1A78CF562B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0494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4C5-64A6-8349-BA59-E8F0B7FB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with TF Hub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02EA2-2DCF-ED44-93D7-519C6645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4A97A8-2BDE-0B4F-A24D-136CDC697A65}"/>
              </a:ext>
            </a:extLst>
          </p:cNvPr>
          <p:cNvSpPr/>
          <p:nvPr/>
        </p:nvSpPr>
        <p:spPr>
          <a:xfrm>
            <a:off x="2453391" y="6514036"/>
            <a:ext cx="7285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https://www.tensorflow.org/tutorials/keras/text_classification_with_hub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CB4AE-D2E7-D64A-92E7-52C0FB1C72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6" y="108240"/>
            <a:ext cx="1681594" cy="377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04D6AB-D20F-C74D-80B9-F8410E423E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97719"/>
            <a:ext cx="9144000" cy="516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6860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4C5-64A6-8349-BA59-E8F0B7FB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with Pre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02EA2-2DCF-ED44-93D7-519C6645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4A97A8-2BDE-0B4F-A24D-136CDC697A65}"/>
              </a:ext>
            </a:extLst>
          </p:cNvPr>
          <p:cNvSpPr/>
          <p:nvPr/>
        </p:nvSpPr>
        <p:spPr>
          <a:xfrm>
            <a:off x="2557770" y="6525313"/>
            <a:ext cx="6778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https://www.tensorflow.org/tutorials/keras/text_classification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CB4AE-D2E7-D64A-92E7-52C0FB1C72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6" y="108240"/>
            <a:ext cx="1681594" cy="377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66F19-C334-6E4E-813E-D4AAD79083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73819"/>
            <a:ext cx="9144000" cy="51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6216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A12A1-6339-F948-A101-F7B855EA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A6FC2-20A4-7A46-B407-2205229E8D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72669"/>
            <a:ext cx="9144000" cy="51512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65051E-0BE7-694F-B4C1-AF34FDBFC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Regression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4357D5-EB3C-C446-A7A8-807751DD21A7}"/>
              </a:ext>
            </a:extLst>
          </p:cNvPr>
          <p:cNvSpPr/>
          <p:nvPr/>
        </p:nvSpPr>
        <p:spPr>
          <a:xfrm>
            <a:off x="2925581" y="6536350"/>
            <a:ext cx="5988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https://www.tensorflow.org/tutorials/keras/regression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F34578-F481-D849-8353-0DBF295203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0448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3BC6-A982-0E4E-9FD1-6F36A172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47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TensorFlow 2.0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5629-A0D8-3D48-84B6-E4287114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18275-46F4-0B4A-AFB1-21E848057C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519" y="1462608"/>
            <a:ext cx="8757560" cy="48043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3FDA5F-AA9C-BC41-81A9-D53D3161D0B1}"/>
              </a:ext>
            </a:extLst>
          </p:cNvPr>
          <p:cNvSpPr/>
          <p:nvPr/>
        </p:nvSpPr>
        <p:spPr>
          <a:xfrm>
            <a:off x="2550826" y="6466443"/>
            <a:ext cx="674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https://www.tensorflow.org/tutorials/structured_data/time_series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45783A-B202-534C-A564-2E094C3270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3874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D018-8EF2-0A45-9170-DCCB5408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41667"/>
            <a:ext cx="8229600" cy="10759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Basic Classification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Fashion MNIST Image Classification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A30E-D012-BF44-9FDE-15C839D8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139CF-281D-AD43-8025-AE0B0C691A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44683"/>
            <a:ext cx="9144000" cy="50565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E32EE7-C0C2-5B43-B232-6D1D61C6DD51}"/>
              </a:ext>
            </a:extLst>
          </p:cNvPr>
          <p:cNvSpPr/>
          <p:nvPr/>
        </p:nvSpPr>
        <p:spPr>
          <a:xfrm>
            <a:off x="1631505" y="1228700"/>
            <a:ext cx="878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https://colab.research.google.com/drive/19PJOJi1vn1kjcutlzNHjRSLbeVl4kd5z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EAB57-D6D2-C04C-8052-2630197CEEFD}"/>
              </a:ext>
            </a:extLst>
          </p:cNvPr>
          <p:cNvSpPr/>
          <p:nvPr/>
        </p:nvSpPr>
        <p:spPr>
          <a:xfrm>
            <a:off x="1900707" y="6608428"/>
            <a:ext cx="8390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https://colab.research.google.com/github/tensorflow/docs/blob/master/site/en/tutorials/keras/basic_classification.ipynb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47166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D018-8EF2-0A45-9170-DCCB5408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0305"/>
            <a:ext cx="8229600" cy="9272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IMDB Movie Reviews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A30E-D012-BF44-9FDE-15C839D8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9E968-112C-1943-9A96-9880F35F1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12333"/>
            <a:ext cx="9144000" cy="51212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7311D2-704C-584F-9B22-964B6127EFC7}"/>
              </a:ext>
            </a:extLst>
          </p:cNvPr>
          <p:cNvSpPr/>
          <p:nvPr/>
        </p:nvSpPr>
        <p:spPr>
          <a:xfrm>
            <a:off x="1631504" y="1141341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https://colab.research.google.com/drive/1x16h1GhHsLIrLYtPCvCHaoO1W-i_gror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344DEA-84E5-C546-99DE-B8FC458B6A10}"/>
              </a:ext>
            </a:extLst>
          </p:cNvPr>
          <p:cNvSpPr/>
          <p:nvPr/>
        </p:nvSpPr>
        <p:spPr>
          <a:xfrm>
            <a:off x="1900707" y="6608428"/>
            <a:ext cx="8390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hlinkClick r:id="rId4"/>
              </a:rPr>
              <a:t>https://colab.research.google.com/github/tensorflow/docs/blob/master/site/en/tutorials/keras/basic_text_classification.ipynb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2809600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D018-8EF2-0A45-9170-DCCB5408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1514"/>
            <a:ext cx="8229600" cy="11790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Basic Regression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Predict House Prices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A30E-D012-BF44-9FDE-15C839D8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13F92E-A0CD-C14A-8D47-C5A45FD4DC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19612"/>
            <a:ext cx="9144000" cy="51066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F4AA8B-B2BE-CC43-907D-A86189093CD0}"/>
              </a:ext>
            </a:extLst>
          </p:cNvPr>
          <p:cNvSpPr/>
          <p:nvPr/>
        </p:nvSpPr>
        <p:spPr>
          <a:xfrm>
            <a:off x="1710744" y="1163158"/>
            <a:ext cx="8777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https://colab.research.google.com/drive/1v4c8ZHTnRtgd2_25K_AURjR6SCVBRdlj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8AF4B7-337F-5B4F-B33F-9D83C6175316}"/>
              </a:ext>
            </a:extLst>
          </p:cNvPr>
          <p:cNvSpPr/>
          <p:nvPr/>
        </p:nvSpPr>
        <p:spPr>
          <a:xfrm>
            <a:off x="1900707" y="6608428"/>
            <a:ext cx="8390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https://colab.research.google.com/github/tensorflow/docs/blob/master/site/en/tutorials/keras/basic_regression.ipynb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59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05303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Financial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time series forecasting with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deep learning: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 systematic literature review: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2005–2019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A systematic literature review: 2005–2019." Applied Soft Computing 90 (2020): 106181.</a:t>
            </a:r>
          </a:p>
        </p:txBody>
      </p:sp>
    </p:spTree>
    <p:extLst>
      <p:ext uri="{BB962C8B-B14F-4D97-AF65-F5344CB8AC3E}">
        <p14:creationId xmlns:p14="http://schemas.microsoft.com/office/powerpoint/2010/main" val="401762249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59521-B762-384A-804C-A14839A717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704" y="1340997"/>
            <a:ext cx="9144000" cy="501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5281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3723" y="274638"/>
            <a:ext cx="10603523" cy="6245225"/>
          </a:xfrm>
        </p:spPr>
        <p:txBody>
          <a:bodyPr/>
          <a:lstStyle/>
          <a:p>
            <a:r>
              <a:rPr lang="en-US" altLang="zh-TW" sz="9600" dirty="0">
                <a:solidFill>
                  <a:srgbClr val="C00000"/>
                </a:solidFill>
              </a:rPr>
              <a:t>Reinforcement Learning </a:t>
            </a:r>
            <a:endParaRPr lang="zh-TW" altLang="en-US" sz="96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986772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6763"/>
            <a:ext cx="8229600" cy="9262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212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1BE402-EC7D-8C42-B5A4-72576A470591}"/>
              </a:ext>
            </a:extLst>
          </p:cNvPr>
          <p:cNvSpPr/>
          <p:nvPr/>
        </p:nvSpPr>
        <p:spPr>
          <a:xfrm>
            <a:off x="5740953" y="192071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4593554" y="1323473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C98327-F682-184A-A640-7297FDDB34A8}"/>
              </a:ext>
            </a:extLst>
          </p:cNvPr>
          <p:cNvSpPr/>
          <p:nvPr/>
        </p:nvSpPr>
        <p:spPr>
          <a:xfrm>
            <a:off x="3481236" y="192071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4D472D-BF66-AC42-8E59-60459C008A53}"/>
              </a:ext>
            </a:extLst>
          </p:cNvPr>
          <p:cNvSpPr/>
          <p:nvPr/>
        </p:nvSpPr>
        <p:spPr>
          <a:xfrm>
            <a:off x="3466313" y="317309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3A8E1D-8C45-3349-9B58-064EF249FC52}"/>
              </a:ext>
            </a:extLst>
          </p:cNvPr>
          <p:cNvSpPr/>
          <p:nvPr/>
        </p:nvSpPr>
        <p:spPr>
          <a:xfrm>
            <a:off x="4566562" y="3781250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C5F91A-B81F-B545-9D71-C4C20DEB664B}"/>
              </a:ext>
            </a:extLst>
          </p:cNvPr>
          <p:cNvSpPr/>
          <p:nvPr/>
        </p:nvSpPr>
        <p:spPr>
          <a:xfrm>
            <a:off x="5733036" y="3169098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A009AB-0444-5A4E-B75C-3406D36698B2}"/>
              </a:ext>
            </a:extLst>
          </p:cNvPr>
          <p:cNvSpPr/>
          <p:nvPr/>
        </p:nvSpPr>
        <p:spPr>
          <a:xfrm>
            <a:off x="4616278" y="2565443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390B4-F828-EC41-87CB-454D1C3089DF}"/>
              </a:ext>
            </a:extLst>
          </p:cNvPr>
          <p:cNvSpPr txBox="1"/>
          <p:nvPr/>
        </p:nvSpPr>
        <p:spPr>
          <a:xfrm>
            <a:off x="3483268" y="2828747"/>
            <a:ext cx="11512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CA6577-C083-454D-9F61-CD90E22C235F}"/>
              </a:ext>
            </a:extLst>
          </p:cNvPr>
          <p:cNvSpPr txBox="1"/>
          <p:nvPr/>
        </p:nvSpPr>
        <p:spPr>
          <a:xfrm>
            <a:off x="3450800" y="4576262"/>
            <a:ext cx="11977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24463-E6A3-084D-BADB-EF411644FB24}"/>
              </a:ext>
            </a:extLst>
          </p:cNvPr>
          <p:cNvSpPr txBox="1"/>
          <p:nvPr/>
        </p:nvSpPr>
        <p:spPr>
          <a:xfrm>
            <a:off x="5342474" y="5971046"/>
            <a:ext cx="10759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A7ED3-4C70-6044-81A9-39E813E8F184}"/>
              </a:ext>
            </a:extLst>
          </p:cNvPr>
          <p:cNvSpPr txBox="1"/>
          <p:nvPr/>
        </p:nvSpPr>
        <p:spPr>
          <a:xfrm>
            <a:off x="7223854" y="4609696"/>
            <a:ext cx="11240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Psychology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546734-429B-8C49-8D08-33CC7300C327}"/>
              </a:ext>
            </a:extLst>
          </p:cNvPr>
          <p:cNvSpPr txBox="1"/>
          <p:nvPr/>
        </p:nvSpPr>
        <p:spPr>
          <a:xfrm>
            <a:off x="7154581" y="2928154"/>
            <a:ext cx="12811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Neuroscience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FCFF7-A7BD-294A-BD69-22CED7120327}"/>
              </a:ext>
            </a:extLst>
          </p:cNvPr>
          <p:cNvSpPr txBox="1"/>
          <p:nvPr/>
        </p:nvSpPr>
        <p:spPr>
          <a:xfrm>
            <a:off x="5116451" y="1567042"/>
            <a:ext cx="16514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Computer Science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1B1B76-E80A-8D4F-8B60-DEBF3A3A8629}"/>
              </a:ext>
            </a:extLst>
          </p:cNvPr>
          <p:cNvSpPr txBox="1"/>
          <p:nvPr/>
        </p:nvSpPr>
        <p:spPr>
          <a:xfrm>
            <a:off x="5515069" y="2847784"/>
            <a:ext cx="9012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890D54-5FDC-9D43-B26B-1E2B8B4A83FF}"/>
              </a:ext>
            </a:extLst>
          </p:cNvPr>
          <p:cNvSpPr txBox="1"/>
          <p:nvPr/>
        </p:nvSpPr>
        <p:spPr>
          <a:xfrm>
            <a:off x="6366917" y="3163748"/>
            <a:ext cx="8338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C9EB73-F418-6D49-A867-778E952A3A6B}"/>
              </a:ext>
            </a:extLst>
          </p:cNvPr>
          <p:cNvSpPr txBox="1"/>
          <p:nvPr/>
        </p:nvSpPr>
        <p:spPr>
          <a:xfrm>
            <a:off x="5876219" y="4074489"/>
            <a:ext cx="16514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Classical/Operant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2E849C-22D6-024F-86A5-A81398A8D77B}"/>
              </a:ext>
            </a:extLst>
          </p:cNvPr>
          <p:cNvSpPr txBox="1"/>
          <p:nvPr/>
        </p:nvSpPr>
        <p:spPr>
          <a:xfrm>
            <a:off x="5445339" y="4595644"/>
            <a:ext cx="10406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Bounded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82277D-4F23-4046-B019-39501D5C958A}"/>
              </a:ext>
            </a:extLst>
          </p:cNvPr>
          <p:cNvSpPr txBox="1"/>
          <p:nvPr/>
        </p:nvSpPr>
        <p:spPr>
          <a:xfrm>
            <a:off x="4683531" y="4092831"/>
            <a:ext cx="11144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841C29-F561-C94F-A39D-07596FF2CBC6}"/>
              </a:ext>
            </a:extLst>
          </p:cNvPr>
          <p:cNvSpPr txBox="1"/>
          <p:nvPr/>
        </p:nvSpPr>
        <p:spPr>
          <a:xfrm>
            <a:off x="4750922" y="3132028"/>
            <a:ext cx="8066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37AB89-420C-0A45-B485-D154CB1B8193}"/>
              </a:ext>
            </a:extLst>
          </p:cNvPr>
          <p:cNvSpPr txBox="1"/>
          <p:nvPr/>
        </p:nvSpPr>
        <p:spPr>
          <a:xfrm>
            <a:off x="5085161" y="3582194"/>
            <a:ext cx="167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 </a:t>
            </a:r>
            <a:b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D68CB0-5E0B-D445-9301-5688ADB9510F}"/>
              </a:ext>
            </a:extLst>
          </p:cNvPr>
          <p:cNvSpPr/>
          <p:nvPr/>
        </p:nvSpPr>
        <p:spPr>
          <a:xfrm>
            <a:off x="1979398" y="6602605"/>
            <a:ext cx="82314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7069300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397" y="117321"/>
            <a:ext cx="8229600" cy="10256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Branches of Machine Learning (ML)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Reinforcement Learning (RL)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213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5434288" y="1823410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546734-429B-8C49-8D08-33CC7300C327}"/>
              </a:ext>
            </a:extLst>
          </p:cNvPr>
          <p:cNvSpPr txBox="1"/>
          <p:nvPr/>
        </p:nvSpPr>
        <p:spPr>
          <a:xfrm>
            <a:off x="6808610" y="2893389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Unsupervised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FC0393-FE5A-0941-96B9-2281A25912F3}"/>
              </a:ext>
            </a:extLst>
          </p:cNvPr>
          <p:cNvSpPr txBox="1"/>
          <p:nvPr/>
        </p:nvSpPr>
        <p:spPr>
          <a:xfrm>
            <a:off x="5510551" y="3359457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</a:t>
            </a:r>
            <a:b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723BFD-ADA9-B64C-A93D-9CE48B28C9AD}"/>
              </a:ext>
            </a:extLst>
          </p:cNvPr>
          <p:cNvSpPr txBox="1"/>
          <p:nvPr/>
        </p:nvSpPr>
        <p:spPr>
          <a:xfrm>
            <a:off x="5243235" y="5186185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 </a:t>
            </a:r>
            <a:b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3354D3-2399-F747-BB31-C055C4D864B8}"/>
              </a:ext>
            </a:extLst>
          </p:cNvPr>
          <p:cNvSpPr txBox="1"/>
          <p:nvPr/>
        </p:nvSpPr>
        <p:spPr>
          <a:xfrm>
            <a:off x="3805771" y="2883718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Supervised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0020CFC-4D98-CC46-9C00-54B2D11206DF}"/>
              </a:ext>
            </a:extLst>
          </p:cNvPr>
          <p:cNvSpPr/>
          <p:nvPr/>
        </p:nvSpPr>
        <p:spPr>
          <a:xfrm>
            <a:off x="3743594" y="1804354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665E109-4724-104A-A490-FF4AA0D2475C}"/>
              </a:ext>
            </a:extLst>
          </p:cNvPr>
          <p:cNvSpPr/>
          <p:nvPr/>
        </p:nvSpPr>
        <p:spPr>
          <a:xfrm>
            <a:off x="4624661" y="3285498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C9EF6F3-AB11-0341-9980-6E870B928FFB}"/>
              </a:ext>
            </a:extLst>
          </p:cNvPr>
          <p:cNvSpPr/>
          <p:nvPr/>
        </p:nvSpPr>
        <p:spPr>
          <a:xfrm>
            <a:off x="3581402" y="1277858"/>
            <a:ext cx="5120640" cy="511660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F5172E-471B-5F4D-9790-3382FA2F3E85}"/>
              </a:ext>
            </a:extLst>
          </p:cNvPr>
          <p:cNvSpPr txBox="1"/>
          <p:nvPr/>
        </p:nvSpPr>
        <p:spPr>
          <a:xfrm>
            <a:off x="1862093" y="1669466"/>
            <a:ext cx="2000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Labeled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Direct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3D8005-5231-EE49-BFDE-A7C7A0C1988C}"/>
              </a:ext>
            </a:extLst>
          </p:cNvPr>
          <p:cNvSpPr txBox="1"/>
          <p:nvPr/>
        </p:nvSpPr>
        <p:spPr>
          <a:xfrm>
            <a:off x="8134562" y="1460809"/>
            <a:ext cx="2582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 Labels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Find hidden structure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D887AB-6460-634D-BA55-7E2731239784}"/>
              </a:ext>
            </a:extLst>
          </p:cNvPr>
          <p:cNvSpPr txBox="1"/>
          <p:nvPr/>
        </p:nvSpPr>
        <p:spPr>
          <a:xfrm>
            <a:off x="7900644" y="5518014"/>
            <a:ext cx="2709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series of actions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9888AA8-AF18-294C-90DE-BBDB9EE58CB1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83030570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691A-A83C-0F4A-9241-2CBAB3EB8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9943"/>
            <a:ext cx="10245397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David Silver (2015),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Introduction to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85284-5B5E-B349-9B24-1CC68356D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22" y="1389929"/>
            <a:ext cx="10779369" cy="5199626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400" dirty="0"/>
              <a:t>Elementary Reinforcement Learning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1: Introduction to Reinforcement Learning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2: Markov Decision Processes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3: Planning by Dynamic Programming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4: Model-Free Prediction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5: Model-Free Control</a:t>
            </a:r>
          </a:p>
          <a:p>
            <a:pPr>
              <a:spcAft>
                <a:spcPts val="300"/>
              </a:spcAft>
            </a:pPr>
            <a:r>
              <a:rPr lang="en-US" sz="2400" dirty="0"/>
              <a:t>Reinforcement Learning in Practice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6: Value Function Approximation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7: Policy Gradient Methods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8: Integrating Learning and Planning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9: Exploration and Exploitation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10: Case Study: RL in Classic Games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37C13-6962-7541-956F-13D36248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1A726C-B706-394D-B891-0FD7BD7711FE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21978556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6D4FE-D4E8-EA4D-A70F-E9B62E39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422" y="126356"/>
            <a:ext cx="8699157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AlphaZero</a:t>
            </a:r>
            <a:r>
              <a:rPr lang="en-US" dirty="0">
                <a:solidFill>
                  <a:schemeClr val="accent1"/>
                </a:solidFill>
              </a:rPr>
              <a:t> (AZ) and AlphaGo Zero (AZ0)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8B955-5BDB-4842-A4FD-DDC92C846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AlphaZero</a:t>
            </a:r>
            <a:r>
              <a:rPr lang="en-US" dirty="0"/>
              <a:t> (Silver et al., 2018)</a:t>
            </a:r>
          </a:p>
          <a:p>
            <a:pPr lvl="1"/>
            <a:r>
              <a:rPr lang="en-US" dirty="0"/>
              <a:t>A general reinforcement learning algorithm that masters chess, shogi, and Go through self-play. (Science)</a:t>
            </a:r>
          </a:p>
          <a:p>
            <a:r>
              <a:rPr lang="en-US" dirty="0"/>
              <a:t>AlphaGo Zero (Silver et al., 2017)</a:t>
            </a:r>
          </a:p>
          <a:p>
            <a:pPr lvl="1"/>
            <a:r>
              <a:rPr lang="en-US" dirty="0"/>
              <a:t>Mastering the game of Go without human knowledge (Nature)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096FC-BD01-5947-8FD9-EBD2F1405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6579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722A2-85A3-F542-B727-1C7E38DE9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4141"/>
            <a:ext cx="8229600" cy="2000487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AlphaZero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Shedding new light on the grand games of chess, shogi and 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67BA4-AB10-104E-8DD0-E33CF5358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C7C2E5-64BC-9F4F-981D-E00F16D40191}"/>
              </a:ext>
            </a:extLst>
          </p:cNvPr>
          <p:cNvSpPr/>
          <p:nvPr/>
        </p:nvSpPr>
        <p:spPr>
          <a:xfrm>
            <a:off x="3501081" y="6351684"/>
            <a:ext cx="5362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https://www.youtube.com/watch?v=7L2sUGcOgh0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90B02D-DB3F-C54D-BE07-6787BA27B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247" y="2148769"/>
            <a:ext cx="85725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83745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FAA0F-DAEF-EF43-A97B-02C00437A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217</a:t>
            </a:fld>
            <a:endParaRPr lang="en-US"/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C39F933-0A40-EC40-BB97-6B8E56300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857" y="111767"/>
            <a:ext cx="8847438" cy="123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AlphaZero</a:t>
            </a:r>
            <a:endParaRPr lang="en-GB" altLang="en-US" b="1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algn="ctr"/>
            <a:r>
              <a:rPr lang="en-GB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A general reinforcement learning algorithm </a:t>
            </a:r>
            <a:br>
              <a:rPr lang="en-GB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en-GB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that masters chess, shogi, and Go through self-play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F46FE1D-ADB3-3E4D-B4F7-EE98575C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1812" y="1210963"/>
            <a:ext cx="4549528" cy="52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53D7467C-8B81-5441-9E00-2D5604D88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418" y="6669361"/>
            <a:ext cx="8291383" cy="16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David Silver et al. (2018), "A general reinforcement learning algorithm that masters chess, shogi, and Go through self-play." Science 362, no. 6419 (2018): 1140-1144.</a:t>
            </a:r>
          </a:p>
        </p:txBody>
      </p:sp>
    </p:spTree>
    <p:extLst>
      <p:ext uri="{BB962C8B-B14F-4D97-AF65-F5344CB8AC3E}">
        <p14:creationId xmlns:p14="http://schemas.microsoft.com/office/powerpoint/2010/main" val="1700503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5FBF7-6BFE-AE4B-881B-FE12B8D5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6996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AlphaZero’s</a:t>
            </a:r>
            <a:r>
              <a:rPr lang="en-US" dirty="0">
                <a:solidFill>
                  <a:schemeClr val="accent1"/>
                </a:solidFill>
              </a:rPr>
              <a:t> search procedure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95D02-B4F1-244C-842E-74F526D1F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218</a:t>
            </a:fld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2386457-5C23-E242-9210-63C0AC981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2749" y="969962"/>
            <a:ext cx="3859636" cy="555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C00F106-F099-E842-B4BD-DFAFD4981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418" y="6669361"/>
            <a:ext cx="8291383" cy="16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David Silver et al. (2018), "A general reinforcement learning algorithm that masters chess, shogi, and Go through self-play." Science 362, no. 6419 (2018): 1140-1144.</a:t>
            </a:r>
          </a:p>
        </p:txBody>
      </p:sp>
    </p:spTree>
    <p:extLst>
      <p:ext uri="{BB962C8B-B14F-4D97-AF65-F5344CB8AC3E}">
        <p14:creationId xmlns:p14="http://schemas.microsoft.com/office/powerpoint/2010/main" val="2620009089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53C5-8AC5-134F-BEC4-855D368E7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07" y="444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Self-play reinforcement learning in AlphaGo Zero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70ADC-5E72-0949-AD23-A442582B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B44DF-328D-EF41-9089-50107E2C9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902" y="1336648"/>
            <a:ext cx="5967411" cy="52531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3EBEE6-52AD-9F4D-9459-AEDEC18D7036}"/>
              </a:ext>
            </a:extLst>
          </p:cNvPr>
          <p:cNvSpPr/>
          <p:nvPr/>
        </p:nvSpPr>
        <p:spPr>
          <a:xfrm>
            <a:off x="2255204" y="6597906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</p:spTree>
    <p:extLst>
      <p:ext uri="{BB962C8B-B14F-4D97-AF65-F5344CB8AC3E}">
        <p14:creationId xmlns:p14="http://schemas.microsoft.com/office/powerpoint/2010/main" val="3948077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81D16-FAB3-544A-BEC7-67428D12B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80" y="1412777"/>
            <a:ext cx="7620936" cy="50485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45F777-8F90-8241-BBA7-F767920674A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84429593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Richard S. Sutton &amp; Andrew G. </a:t>
            </a:r>
            <a:r>
              <a:rPr lang="en-US" sz="2400" dirty="0" err="1">
                <a:solidFill>
                  <a:schemeClr val="accent1"/>
                </a:solidFill>
              </a:rPr>
              <a:t>Barto</a:t>
            </a:r>
            <a:r>
              <a:rPr lang="en-US" sz="2400" dirty="0">
                <a:solidFill>
                  <a:schemeClr val="accent1"/>
                </a:solidFill>
              </a:rPr>
              <a:t> (2018),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Reinforcement Learning: An Introduction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2</a:t>
            </a:r>
            <a:r>
              <a:rPr lang="en-US" sz="2400" baseline="30000" dirty="0">
                <a:solidFill>
                  <a:schemeClr val="accent1"/>
                </a:solidFill>
              </a:rPr>
              <a:t>nd</a:t>
            </a:r>
            <a:r>
              <a:rPr lang="en-US" sz="2400" dirty="0">
                <a:solidFill>
                  <a:schemeClr val="accent1"/>
                </a:solidFill>
              </a:rPr>
              <a:t> Edition, A Bradford 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745CF-80CB-7448-A9D1-BCC754A6D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377" y="1362220"/>
            <a:ext cx="3726297" cy="5126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435537"/>
            <a:ext cx="82314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/Reinforcement-Learning-Introduction-Adaptive-Computation/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/0262039249</a:t>
            </a:r>
          </a:p>
        </p:txBody>
      </p:sp>
    </p:spTree>
    <p:extLst>
      <p:ext uri="{BB962C8B-B14F-4D97-AF65-F5344CB8AC3E}">
        <p14:creationId xmlns:p14="http://schemas.microsoft.com/office/powerpoint/2010/main" val="1338421540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Reinforcement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Reinforcement learning is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learning what to do</a:t>
            </a:r>
            <a:br>
              <a:rPr lang="en-US" sz="4000" dirty="0"/>
            </a:br>
            <a:r>
              <a:rPr lang="en-US" sz="4000" dirty="0"/>
              <a:t>—how to map </a:t>
            </a:r>
            <a:r>
              <a:rPr lang="en-US" sz="4000" dirty="0">
                <a:solidFill>
                  <a:srgbClr val="C00000"/>
                </a:solidFill>
              </a:rPr>
              <a:t>situations</a:t>
            </a:r>
            <a:r>
              <a:rPr lang="en-US" sz="4000" dirty="0"/>
              <a:t> to </a:t>
            </a:r>
            <a:r>
              <a:rPr lang="en-US" sz="4000" dirty="0">
                <a:solidFill>
                  <a:srgbClr val="C00000"/>
                </a:solidFill>
              </a:rPr>
              <a:t>actions</a:t>
            </a:r>
            <a:br>
              <a:rPr lang="en-US" sz="4000" dirty="0"/>
            </a:br>
            <a:r>
              <a:rPr lang="en-US" sz="4000" dirty="0"/>
              <a:t>—so as to maximize a numerical </a:t>
            </a:r>
            <a:r>
              <a:rPr lang="en-US" sz="4000" dirty="0">
                <a:solidFill>
                  <a:srgbClr val="C00000"/>
                </a:solidFill>
              </a:rPr>
              <a:t>reward</a:t>
            </a:r>
            <a:r>
              <a:rPr lang="en-US" sz="4000" dirty="0"/>
              <a:t> signal.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F2F6FD-A645-FB45-9096-13954B079440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882064153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Two most important distinguishing features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trial-and-error search </a:t>
            </a:r>
          </a:p>
          <a:p>
            <a:r>
              <a:rPr lang="en-US" sz="4000" dirty="0"/>
              <a:t>delayed reward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F2F6FD-A645-FB45-9096-13954B079440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3123297458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3602692533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50954460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84481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Agent and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714" y="1700701"/>
            <a:ext cx="4942497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At each step </a:t>
            </a:r>
            <a:r>
              <a:rPr lang="en-US" i="1" dirty="0"/>
              <a:t>t</a:t>
            </a:r>
            <a:r>
              <a:rPr lang="en-US" dirty="0"/>
              <a:t> the agent: </a:t>
            </a:r>
          </a:p>
          <a:p>
            <a:pPr lvl="1"/>
            <a:r>
              <a:rPr lang="en-US" dirty="0"/>
              <a:t>Executes </a:t>
            </a:r>
            <a:r>
              <a:rPr lang="en-US" dirty="0">
                <a:solidFill>
                  <a:srgbClr val="C00000"/>
                </a:solidFill>
              </a:rPr>
              <a:t>action</a:t>
            </a:r>
            <a:r>
              <a:rPr lang="en-US" dirty="0"/>
              <a:t> </a:t>
            </a:r>
            <a:r>
              <a:rPr lang="en-US" i="1" dirty="0"/>
              <a:t>A</a:t>
            </a:r>
            <a:r>
              <a:rPr lang="en-US" i="1" baseline="-25000" dirty="0"/>
              <a:t>t</a:t>
            </a:r>
          </a:p>
          <a:p>
            <a:pPr lvl="1"/>
            <a:r>
              <a:rPr lang="en-US" dirty="0"/>
              <a:t>Receives </a:t>
            </a:r>
            <a:r>
              <a:rPr lang="en-US" dirty="0">
                <a:solidFill>
                  <a:srgbClr val="C00000"/>
                </a:solidFill>
              </a:rPr>
              <a:t>observation</a:t>
            </a:r>
            <a:r>
              <a:rPr lang="en-US" dirty="0"/>
              <a:t> </a:t>
            </a:r>
            <a:r>
              <a:rPr lang="en-US" i="1" dirty="0" err="1"/>
              <a:t>O</a:t>
            </a:r>
            <a:r>
              <a:rPr lang="en-US" i="1" baseline="-25000" dirty="0" err="1"/>
              <a:t>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Receives scalar </a:t>
            </a:r>
            <a:r>
              <a:rPr lang="en-US" dirty="0">
                <a:solidFill>
                  <a:srgbClr val="C00000"/>
                </a:solidFill>
              </a:rPr>
              <a:t>reward</a:t>
            </a:r>
            <a:r>
              <a:rPr lang="en-US" dirty="0"/>
              <a:t> </a:t>
            </a:r>
            <a:r>
              <a:rPr lang="en-US" i="1" dirty="0" err="1"/>
              <a:t>R</a:t>
            </a:r>
            <a:r>
              <a:rPr lang="en-US" i="1" baseline="-25000" dirty="0" err="1"/>
              <a:t>t</a:t>
            </a:r>
            <a:endParaRPr lang="en-US" i="1" baseline="-25000" dirty="0"/>
          </a:p>
          <a:p>
            <a:r>
              <a:rPr lang="en-US" dirty="0"/>
              <a:t>The environment: </a:t>
            </a:r>
          </a:p>
          <a:p>
            <a:pPr lvl="1"/>
            <a:r>
              <a:rPr lang="en-US" dirty="0"/>
              <a:t>Receives action </a:t>
            </a:r>
            <a:r>
              <a:rPr lang="en-US" i="1" dirty="0"/>
              <a:t>A</a:t>
            </a:r>
            <a:r>
              <a:rPr lang="en-US" i="1" baseline="-25000" dirty="0"/>
              <a:t>t</a:t>
            </a:r>
          </a:p>
          <a:p>
            <a:pPr lvl="1"/>
            <a:r>
              <a:rPr lang="en-US" dirty="0"/>
              <a:t>Emits observation </a:t>
            </a:r>
            <a:r>
              <a:rPr lang="en-US" i="1" dirty="0"/>
              <a:t>O</a:t>
            </a:r>
            <a:r>
              <a:rPr lang="en-US" i="1" baseline="-25000" dirty="0"/>
              <a:t>t+1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Emits scalar reward </a:t>
            </a:r>
            <a:r>
              <a:rPr lang="en-US" i="1" dirty="0"/>
              <a:t>R</a:t>
            </a:r>
            <a:r>
              <a:rPr lang="en-US" i="1" baseline="-25000" dirty="0"/>
              <a:t>t+1</a:t>
            </a:r>
          </a:p>
          <a:p>
            <a:r>
              <a:rPr lang="en-US" dirty="0"/>
              <a:t>t increments at </a:t>
            </a:r>
            <a:r>
              <a:rPr lang="en-US" dirty="0" err="1"/>
              <a:t>env</a:t>
            </a:r>
            <a:r>
              <a:rPr lang="en-US" dirty="0"/>
              <a:t>. step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226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2AB4129-FF8A-2346-86EA-AFBDD84D2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101" y="2546046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8769686-2257-DF4E-AA05-331AD26CA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0690" y="4183543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7AC8B7EE-B920-9F40-A9D6-4143BD4F0794}"/>
              </a:ext>
            </a:extLst>
          </p:cNvPr>
          <p:cNvCxnSpPr>
            <a:cxnSpLocks/>
            <a:stCxn id="5" idx="3"/>
            <a:endCxn id="6" idx="3"/>
          </p:cNvCxnSpPr>
          <p:nvPr/>
        </p:nvCxnSpPr>
        <p:spPr>
          <a:xfrm>
            <a:off x="9321730" y="2929702"/>
            <a:ext cx="590903" cy="1694270"/>
          </a:xfrm>
          <a:prstGeom prst="bentConnector3">
            <a:avLst>
              <a:gd name="adj1" fmla="val 165385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DF5C2DB3-06CC-C741-9E0F-029221C590FA}"/>
              </a:ext>
            </a:extLst>
          </p:cNvPr>
          <p:cNvCxnSpPr>
            <a:cxnSpLocks/>
            <a:stCxn id="6" idx="1"/>
            <a:endCxn id="5" idx="1"/>
          </p:cNvCxnSpPr>
          <p:nvPr/>
        </p:nvCxnSpPr>
        <p:spPr>
          <a:xfrm rot="10800000" flipH="1">
            <a:off x="7430689" y="2929702"/>
            <a:ext cx="617411" cy="1694270"/>
          </a:xfrm>
          <a:prstGeom prst="bentConnector3">
            <a:avLst>
              <a:gd name="adj1" fmla="val -48538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0FCCB9-6A12-5B47-9B36-6C4B57660621}"/>
              </a:ext>
            </a:extLst>
          </p:cNvPr>
          <p:cNvCxnSpPr>
            <a:cxnSpLocks/>
            <a:stCxn id="6" idx="0"/>
            <a:endCxn id="5" idx="2"/>
          </p:cNvCxnSpPr>
          <p:nvPr/>
        </p:nvCxnSpPr>
        <p:spPr>
          <a:xfrm flipV="1">
            <a:off x="8671661" y="3313358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9840084-ABCB-CE47-B118-7CF94DE5B48D}"/>
              </a:ext>
            </a:extLst>
          </p:cNvPr>
          <p:cNvSpPr txBox="1"/>
          <p:nvPr/>
        </p:nvSpPr>
        <p:spPr>
          <a:xfrm>
            <a:off x="9395887" y="2482018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F31CA8-FA2B-4146-89A9-6D9041C93FCA}"/>
              </a:ext>
            </a:extLst>
          </p:cNvPr>
          <p:cNvSpPr txBox="1"/>
          <p:nvPr/>
        </p:nvSpPr>
        <p:spPr>
          <a:xfrm>
            <a:off x="7653582" y="3611837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1406D0-B254-ED48-8B70-AE79FC33F612}"/>
              </a:ext>
            </a:extLst>
          </p:cNvPr>
          <p:cNvSpPr txBox="1"/>
          <p:nvPr/>
        </p:nvSpPr>
        <p:spPr>
          <a:xfrm>
            <a:off x="6611230" y="2365442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665530-6B1E-5741-B115-421DB8FC2715}"/>
              </a:ext>
            </a:extLst>
          </p:cNvPr>
          <p:cNvSpPr txBox="1"/>
          <p:nvPr/>
        </p:nvSpPr>
        <p:spPr>
          <a:xfrm>
            <a:off x="9572327" y="2907083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8BDD81-1916-EB42-89AF-3DBE7EA1618B}"/>
              </a:ext>
            </a:extLst>
          </p:cNvPr>
          <p:cNvSpPr txBox="1"/>
          <p:nvPr/>
        </p:nvSpPr>
        <p:spPr>
          <a:xfrm>
            <a:off x="8678288" y="3595212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3B8B9E-7F95-0C4A-8533-E0338250B60F}"/>
              </a:ext>
            </a:extLst>
          </p:cNvPr>
          <p:cNvSpPr txBox="1"/>
          <p:nvPr/>
        </p:nvSpPr>
        <p:spPr>
          <a:xfrm>
            <a:off x="7231301" y="2907083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771901523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536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History and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714" y="1700701"/>
            <a:ext cx="8462087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history</a:t>
            </a:r>
            <a:r>
              <a:rPr lang="en-US" dirty="0"/>
              <a:t> is the sequence of observations, actions, rewards 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1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O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,...,A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,O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,R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endParaRPr lang="en-US" dirty="0"/>
          </a:p>
          <a:p>
            <a:r>
              <a:rPr lang="en-US" dirty="0"/>
              <a:t>i.e. all observable variables up to time t</a:t>
            </a:r>
          </a:p>
          <a:p>
            <a:r>
              <a:rPr lang="en-US" dirty="0"/>
              <a:t>i.e. the sensorimotor stream of a robot or embodied agent </a:t>
            </a:r>
          </a:p>
          <a:p>
            <a:r>
              <a:rPr lang="en-US" dirty="0"/>
              <a:t>What happens next depends on the history:</a:t>
            </a:r>
          </a:p>
          <a:p>
            <a:pPr lvl="1"/>
            <a:r>
              <a:rPr lang="en-US" dirty="0"/>
              <a:t>The agent selects actions</a:t>
            </a:r>
          </a:p>
          <a:p>
            <a:pPr lvl="1"/>
            <a:r>
              <a:rPr lang="en-US" dirty="0"/>
              <a:t>The environment selects observations/rewards</a:t>
            </a:r>
          </a:p>
          <a:p>
            <a:r>
              <a:rPr lang="en-US" dirty="0">
                <a:solidFill>
                  <a:srgbClr val="C00000"/>
                </a:solidFill>
              </a:rPr>
              <a:t>State</a:t>
            </a:r>
            <a:r>
              <a:rPr lang="en-US" dirty="0"/>
              <a:t> is the information used to determine what happens next </a:t>
            </a:r>
          </a:p>
          <a:p>
            <a:r>
              <a:rPr lang="en-US" dirty="0"/>
              <a:t>Formally, state is a function of the history: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=f(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227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9600601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8914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Information State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714" y="1417639"/>
            <a:ext cx="8725323" cy="505243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An </a:t>
            </a:r>
            <a:r>
              <a:rPr lang="en-US" dirty="0">
                <a:solidFill>
                  <a:srgbClr val="C00000"/>
                </a:solidFill>
              </a:rPr>
              <a:t>information state </a:t>
            </a:r>
            <a:r>
              <a:rPr lang="en-US" dirty="0"/>
              <a:t>(a.k.a. </a:t>
            </a:r>
            <a:r>
              <a:rPr lang="en-US" dirty="0">
                <a:solidFill>
                  <a:srgbClr val="C00000"/>
                </a:solidFill>
              </a:rPr>
              <a:t>Markov state</a:t>
            </a:r>
            <a:r>
              <a:rPr lang="en-US" dirty="0"/>
              <a:t>) contains all useful information from the history.</a:t>
            </a:r>
          </a:p>
          <a:p>
            <a:r>
              <a:rPr lang="en-US" dirty="0"/>
              <a:t>Definition</a:t>
            </a:r>
          </a:p>
          <a:p>
            <a:pPr marL="800100" lvl="2" indent="0">
              <a:buNone/>
            </a:pPr>
            <a:r>
              <a:rPr lang="en-US" sz="2600" dirty="0"/>
              <a:t>A state </a:t>
            </a:r>
            <a:r>
              <a:rPr lang="en-US" sz="2600" i="1" dirty="0"/>
              <a:t>S</a:t>
            </a:r>
            <a:r>
              <a:rPr lang="en-US" sz="2600" i="1" baseline="-25000" dirty="0"/>
              <a:t>t</a:t>
            </a:r>
            <a:r>
              <a:rPr lang="en-US" sz="2600" dirty="0"/>
              <a:t> is </a:t>
            </a:r>
            <a:r>
              <a:rPr lang="en-US" sz="2600" dirty="0">
                <a:solidFill>
                  <a:srgbClr val="C00000"/>
                </a:solidFill>
              </a:rPr>
              <a:t>Markov</a:t>
            </a:r>
            <a:r>
              <a:rPr lang="en-US" sz="2600" dirty="0"/>
              <a:t> if and only if</a:t>
            </a:r>
          </a:p>
          <a:p>
            <a:pPr marL="800100" lvl="2" indent="0">
              <a:buNone/>
            </a:pPr>
            <a:r>
              <a:rPr lang="en-US" sz="2600" i="1" dirty="0"/>
              <a:t>		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P[S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P[S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,...,S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US" dirty="0"/>
              <a:t>“The future is independent of the past given the present”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S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t+1:∞</a:t>
            </a:r>
          </a:p>
          <a:p>
            <a:r>
              <a:rPr lang="en-US" dirty="0"/>
              <a:t>Once the state is known, the history may be thrown away i.e. The state is a sufficient statistic of the future</a:t>
            </a:r>
          </a:p>
          <a:p>
            <a:r>
              <a:rPr lang="en-US" dirty="0"/>
              <a:t>The environment state </a:t>
            </a:r>
            <a:r>
              <a:rPr lang="en-US" i="1" dirty="0"/>
              <a:t>S</a:t>
            </a:r>
            <a:r>
              <a:rPr lang="en-US" i="1" baseline="-25000" dirty="0"/>
              <a:t>t</a:t>
            </a:r>
            <a:r>
              <a:rPr lang="en-US" i="1" baseline="30000" dirty="0"/>
              <a:t>e</a:t>
            </a:r>
            <a:r>
              <a:rPr lang="en-US" dirty="0"/>
              <a:t> is Markov</a:t>
            </a:r>
          </a:p>
          <a:p>
            <a:r>
              <a:rPr lang="en-US" dirty="0"/>
              <a:t>The history </a:t>
            </a:r>
            <a:r>
              <a:rPr lang="en-US" i="1" dirty="0" err="1"/>
              <a:t>H</a:t>
            </a:r>
            <a:r>
              <a:rPr lang="en-US" i="1" baseline="-25000" dirty="0" err="1"/>
              <a:t>t</a:t>
            </a:r>
            <a:r>
              <a:rPr lang="en-US" dirty="0"/>
              <a:t> is Markov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228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4290748640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8914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Fully Observable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714" y="1417639"/>
            <a:ext cx="4735214" cy="50524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Full observability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agent </a:t>
            </a:r>
            <a:r>
              <a:rPr lang="en-US" dirty="0">
                <a:solidFill>
                  <a:srgbClr val="C00000"/>
                </a:solidFill>
              </a:rPr>
              <a:t>directly</a:t>
            </a:r>
            <a:r>
              <a:rPr lang="en-US" dirty="0"/>
              <a:t> observes environment state</a:t>
            </a:r>
          </a:p>
          <a:p>
            <a:pPr lvl="1"/>
            <a:r>
              <a:rPr lang="en-US" dirty="0"/>
              <a:t>Agent state = environment state = information state </a:t>
            </a:r>
          </a:p>
          <a:p>
            <a:pPr lvl="1"/>
            <a:r>
              <a:rPr lang="en-US" dirty="0"/>
              <a:t>Formally, this is a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Markov decision process (MDP)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229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21C275-F3F7-E442-BDE5-03633660A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101" y="2546046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3DB0A76-2276-4D40-ABC7-B250B00D6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0690" y="4183543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4935A828-8620-3F4F-9BEB-73A36034730F}"/>
              </a:ext>
            </a:extLst>
          </p:cNvPr>
          <p:cNvCxnSpPr>
            <a:cxnSpLocks/>
            <a:stCxn id="6" idx="3"/>
            <a:endCxn id="7" idx="3"/>
          </p:cNvCxnSpPr>
          <p:nvPr/>
        </p:nvCxnSpPr>
        <p:spPr>
          <a:xfrm>
            <a:off x="9321730" y="2929702"/>
            <a:ext cx="590903" cy="1694270"/>
          </a:xfrm>
          <a:prstGeom prst="bentConnector3">
            <a:avLst>
              <a:gd name="adj1" fmla="val 165385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C8219A72-85E3-8248-9ED8-B0D94FDF3BA3}"/>
              </a:ext>
            </a:extLst>
          </p:cNvPr>
          <p:cNvCxnSpPr>
            <a:cxnSpLocks/>
            <a:stCxn id="7" idx="1"/>
            <a:endCxn id="6" idx="1"/>
          </p:cNvCxnSpPr>
          <p:nvPr/>
        </p:nvCxnSpPr>
        <p:spPr>
          <a:xfrm rot="10800000" flipH="1">
            <a:off x="7430689" y="2929702"/>
            <a:ext cx="617411" cy="1694270"/>
          </a:xfrm>
          <a:prstGeom prst="bentConnector3">
            <a:avLst>
              <a:gd name="adj1" fmla="val -48538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4C9568-D253-B141-AE7F-3D9AE264DC39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>
          <a:xfrm flipV="1">
            <a:off x="8671661" y="3313358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4352710-D1F3-6449-B7AF-1B7708134AF9}"/>
              </a:ext>
            </a:extLst>
          </p:cNvPr>
          <p:cNvSpPr txBox="1"/>
          <p:nvPr/>
        </p:nvSpPr>
        <p:spPr>
          <a:xfrm>
            <a:off x="9395887" y="2482018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B5E8B-DB97-F44D-9DA7-A48F5E17EEE6}"/>
              </a:ext>
            </a:extLst>
          </p:cNvPr>
          <p:cNvSpPr txBox="1"/>
          <p:nvPr/>
        </p:nvSpPr>
        <p:spPr>
          <a:xfrm>
            <a:off x="7653582" y="3611837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B44642-6D1C-2149-8564-30747CBD556C}"/>
              </a:ext>
            </a:extLst>
          </p:cNvPr>
          <p:cNvSpPr txBox="1"/>
          <p:nvPr/>
        </p:nvSpPr>
        <p:spPr>
          <a:xfrm>
            <a:off x="7041654" y="2463326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90DE0D-5F3C-9E46-90E3-4D6C7B4C503B}"/>
              </a:ext>
            </a:extLst>
          </p:cNvPr>
          <p:cNvSpPr txBox="1"/>
          <p:nvPr/>
        </p:nvSpPr>
        <p:spPr>
          <a:xfrm>
            <a:off x="9572327" y="2907083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4EBCBF-A63B-6B4C-9746-20D546E7F37D}"/>
              </a:ext>
            </a:extLst>
          </p:cNvPr>
          <p:cNvSpPr txBox="1"/>
          <p:nvPr/>
        </p:nvSpPr>
        <p:spPr>
          <a:xfrm>
            <a:off x="8678288" y="3595212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AF6B16-4C0B-224D-9BDD-6E20264DE913}"/>
              </a:ext>
            </a:extLst>
          </p:cNvPr>
          <p:cNvSpPr txBox="1"/>
          <p:nvPr/>
        </p:nvSpPr>
        <p:spPr>
          <a:xfrm>
            <a:off x="7231301" y="2907083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684599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Deep Learning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36F4E-76FD-754E-AD74-D5653D311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481438"/>
            <a:ext cx="8132278" cy="48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33367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8914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Partially Observable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714" y="1417639"/>
            <a:ext cx="8586777" cy="5052435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Partial observability</a:t>
            </a:r>
            <a:r>
              <a:rPr lang="en-US" dirty="0"/>
              <a:t>: agent </a:t>
            </a:r>
            <a:r>
              <a:rPr lang="en-US" dirty="0">
                <a:solidFill>
                  <a:srgbClr val="C00000"/>
                </a:solidFill>
              </a:rPr>
              <a:t>indirectly</a:t>
            </a:r>
            <a:r>
              <a:rPr lang="en-US" dirty="0"/>
              <a:t> observes environment</a:t>
            </a:r>
          </a:p>
          <a:p>
            <a:pPr lvl="1"/>
            <a:r>
              <a:rPr lang="en-US" dirty="0"/>
              <a:t>A robot with camera vision isn’t told its absolute location</a:t>
            </a:r>
          </a:p>
          <a:p>
            <a:pPr lvl="1"/>
            <a:r>
              <a:rPr lang="en-US" dirty="0"/>
              <a:t>A trading agent only observes current prices</a:t>
            </a:r>
          </a:p>
          <a:p>
            <a:pPr lvl="1"/>
            <a:r>
              <a:rPr lang="en-US" dirty="0"/>
              <a:t>A poker playing agent only observes public cards</a:t>
            </a:r>
          </a:p>
          <a:p>
            <a:r>
              <a:rPr lang="en-US" dirty="0"/>
              <a:t>Now agent state ≠ environment state</a:t>
            </a:r>
          </a:p>
          <a:p>
            <a:r>
              <a:rPr lang="en-US" dirty="0"/>
              <a:t>Formally this is a </a:t>
            </a:r>
            <a:r>
              <a:rPr lang="en-US" dirty="0">
                <a:solidFill>
                  <a:srgbClr val="C00000"/>
                </a:solidFill>
              </a:rPr>
              <a:t>partially observable Markov decision process (POMDP)</a:t>
            </a:r>
          </a:p>
          <a:p>
            <a:r>
              <a:rPr lang="en-US" dirty="0"/>
              <a:t>Agent must construct its own state representation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, e.g.</a:t>
            </a:r>
          </a:p>
          <a:p>
            <a:pPr lvl="1"/>
            <a:r>
              <a:rPr lang="en-US" dirty="0"/>
              <a:t>Complete history: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solidFill>
                  <a:srgbClr val="C00000"/>
                </a:solidFill>
              </a:rPr>
              <a:t>Beliefs</a:t>
            </a:r>
            <a:r>
              <a:rPr lang="en-US" dirty="0"/>
              <a:t> of environment state: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(P[S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s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],...,P[S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])</a:t>
            </a:r>
          </a:p>
          <a:p>
            <a:pPr lvl="1"/>
            <a:r>
              <a:rPr lang="en-US" dirty="0"/>
              <a:t>Recurrent neural network: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230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776251485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The Agent-Environment Interaction</a:t>
            </a:r>
            <a:br>
              <a:rPr lang="en-US" sz="3200" b="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in a Markov Decision Process (MDP)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7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</p:cNvCxnSpPr>
          <p:nvPr/>
        </p:nvCxnSpPr>
        <p:spPr>
          <a:xfrm rot="10800000" flipH="1">
            <a:off x="4062751" y="2757357"/>
            <a:ext cx="1472384" cy="2025441"/>
          </a:xfrm>
          <a:prstGeom prst="bentConnector3">
            <a:avLst>
              <a:gd name="adj1" fmla="val -64274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</p:cNvCxnSpPr>
          <p:nvPr/>
        </p:nvCxnSpPr>
        <p:spPr>
          <a:xfrm flipH="1">
            <a:off x="4108173" y="4776161"/>
            <a:ext cx="838042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05BFD19-DCD3-4B49-8FA3-5D12B4403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517" y="4759939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FEF91A7-F316-A542-9641-AE460E4A7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517" y="4361735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5B58F88-CA01-FD46-B389-019D3A685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5901" y="3019629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88BA462-382F-DB45-9181-9A5153CDD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5901" y="2734498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91055E4-971C-D140-8082-F8511E4EDE8C}"/>
              </a:ext>
            </a:extLst>
          </p:cNvPr>
          <p:cNvCxnSpPr/>
          <p:nvPr/>
        </p:nvCxnSpPr>
        <p:spPr>
          <a:xfrm>
            <a:off x="4081989" y="4138657"/>
            <a:ext cx="0" cy="88085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59D3074-8B58-C640-A42E-A6EAC33D38E8}"/>
              </a:ext>
            </a:extLst>
          </p:cNvPr>
          <p:cNvCxnSpPr>
            <a:cxnSpLocks/>
          </p:cNvCxnSpPr>
          <p:nvPr/>
        </p:nvCxnSpPr>
        <p:spPr>
          <a:xfrm flipH="1">
            <a:off x="4108173" y="4397025"/>
            <a:ext cx="838042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5CA5AB06-FA01-7C40-92B5-E93323C33B0B}"/>
              </a:ext>
            </a:extLst>
          </p:cNvPr>
          <p:cNvCxnSpPr>
            <a:cxnSpLocks/>
            <a:stCxn id="30" idx="1"/>
          </p:cNvCxnSpPr>
          <p:nvPr/>
        </p:nvCxnSpPr>
        <p:spPr>
          <a:xfrm rot="10800000" flipH="1">
            <a:off x="4043516" y="3065348"/>
            <a:ext cx="1510856" cy="1319246"/>
          </a:xfrm>
          <a:prstGeom prst="bentConnector3">
            <a:avLst>
              <a:gd name="adj1" fmla="val -41812"/>
            </a:avLst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8967020" y="3440074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D0C20AC-E433-244F-98C3-A2DD10F2C381}"/>
              </a:ext>
            </a:extLst>
          </p:cNvPr>
          <p:cNvSpPr txBox="1"/>
          <p:nvPr/>
        </p:nvSpPr>
        <p:spPr>
          <a:xfrm>
            <a:off x="8967019" y="3747954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4CF2DF-0F52-624A-8A01-C33BB4FCFCA0}"/>
              </a:ext>
            </a:extLst>
          </p:cNvPr>
          <p:cNvSpPr txBox="1"/>
          <p:nvPr/>
        </p:nvSpPr>
        <p:spPr>
          <a:xfrm>
            <a:off x="3417863" y="3665838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B5F200B-D103-3241-AF8A-C797CB9EB0B5}"/>
              </a:ext>
            </a:extLst>
          </p:cNvPr>
          <p:cNvSpPr txBox="1"/>
          <p:nvPr/>
        </p:nvSpPr>
        <p:spPr>
          <a:xfrm>
            <a:off x="2537875" y="3660926"/>
            <a:ext cx="3786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3413643" y="3327038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2386123" y="3324861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02BBFA-128E-744F-AB14-C41026716A04}"/>
              </a:ext>
            </a:extLst>
          </p:cNvPr>
          <p:cNvSpPr txBox="1"/>
          <p:nvPr/>
        </p:nvSpPr>
        <p:spPr>
          <a:xfrm>
            <a:off x="4302283" y="4355106"/>
            <a:ext cx="5998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5E518F-A199-574F-A69F-7059380BC701}"/>
              </a:ext>
            </a:extLst>
          </p:cNvPr>
          <p:cNvSpPr txBox="1"/>
          <p:nvPr/>
        </p:nvSpPr>
        <p:spPr>
          <a:xfrm>
            <a:off x="4317374" y="3989897"/>
            <a:ext cx="6319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2437842310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Characteristics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 supervisor, only a </a:t>
            </a:r>
            <a:r>
              <a:rPr lang="en-US" sz="4000" dirty="0">
                <a:solidFill>
                  <a:srgbClr val="C00000"/>
                </a:solidFill>
              </a:rPr>
              <a:t>reward</a:t>
            </a:r>
            <a:r>
              <a:rPr lang="en-US" sz="4000" dirty="0"/>
              <a:t> signal</a:t>
            </a:r>
          </a:p>
          <a:p>
            <a:r>
              <a:rPr lang="en-US" sz="4000" dirty="0"/>
              <a:t>Feedback is </a:t>
            </a:r>
            <a:r>
              <a:rPr lang="en-US" sz="4000" dirty="0">
                <a:solidFill>
                  <a:srgbClr val="C00000"/>
                </a:solidFill>
              </a:rPr>
              <a:t>delayed</a:t>
            </a:r>
            <a:r>
              <a:rPr lang="en-US" sz="4000" dirty="0"/>
              <a:t>, not instantaneous</a:t>
            </a:r>
          </a:p>
          <a:p>
            <a:r>
              <a:rPr lang="en-US" sz="4000" dirty="0">
                <a:solidFill>
                  <a:srgbClr val="C00000"/>
                </a:solidFill>
              </a:rPr>
              <a:t>Time</a:t>
            </a:r>
            <a:r>
              <a:rPr lang="en-US" sz="4000" dirty="0"/>
              <a:t> really matters </a:t>
            </a:r>
            <a:br>
              <a:rPr lang="en-US" sz="4000" dirty="0"/>
            </a:br>
            <a:r>
              <a:rPr lang="en-US" sz="4000" dirty="0"/>
              <a:t>(</a:t>
            </a:r>
            <a:r>
              <a:rPr lang="en-US" sz="4000" dirty="0">
                <a:solidFill>
                  <a:srgbClr val="C00000"/>
                </a:solidFill>
              </a:rPr>
              <a:t>sequential</a:t>
            </a:r>
            <a:r>
              <a:rPr lang="en-US" sz="4000" dirty="0"/>
              <a:t>, non </a:t>
            </a:r>
            <a:r>
              <a:rPr lang="en-US" sz="4000" dirty="0" err="1"/>
              <a:t>i.i.d</a:t>
            </a:r>
            <a:r>
              <a:rPr lang="en-US" sz="4000" dirty="0"/>
              <a:t> data)</a:t>
            </a:r>
          </a:p>
          <a:p>
            <a:r>
              <a:rPr lang="en-US" sz="4000" dirty="0"/>
              <a:t>Agent’s </a:t>
            </a:r>
            <a:r>
              <a:rPr lang="en-US" sz="4000" dirty="0">
                <a:solidFill>
                  <a:srgbClr val="C00000"/>
                </a:solidFill>
              </a:rPr>
              <a:t>actions</a:t>
            </a:r>
            <a:r>
              <a:rPr lang="en-US" sz="4000" dirty="0"/>
              <a:t> affect the subsequent data it receives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B757D-B0B4-6E48-B54F-42E603D70A95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485033875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382" y="1600201"/>
            <a:ext cx="8645236" cy="4525963"/>
          </a:xfrm>
        </p:spPr>
        <p:txBody>
          <a:bodyPr>
            <a:normAutofit/>
          </a:bodyPr>
          <a:lstStyle/>
          <a:p>
            <a:r>
              <a:rPr lang="en-US" dirty="0"/>
              <a:t>Make a humanoid robot walk</a:t>
            </a:r>
          </a:p>
          <a:p>
            <a:r>
              <a:rPr lang="en-US" dirty="0"/>
              <a:t>Play may different Atari games better than humans</a:t>
            </a:r>
          </a:p>
          <a:p>
            <a:r>
              <a:rPr lang="en-US" dirty="0"/>
              <a:t>Manage an investment portfolio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340364-E24D-4C48-A15E-066A30B224E3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837185755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Examples of Rewards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382" y="1600201"/>
            <a:ext cx="8645236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Make a humanoid robot walk</a:t>
            </a:r>
          </a:p>
          <a:p>
            <a:pPr lvl="1"/>
            <a:r>
              <a:rPr lang="en-US" dirty="0"/>
              <a:t>+</a:t>
            </a:r>
            <a:r>
              <a:rPr lang="en-US" dirty="0" err="1"/>
              <a:t>ve</a:t>
            </a:r>
            <a:r>
              <a:rPr lang="en-US" dirty="0"/>
              <a:t> reward for forward motion</a:t>
            </a:r>
          </a:p>
          <a:p>
            <a:pPr lvl="1"/>
            <a:r>
              <a:rPr lang="en-US" dirty="0"/>
              <a:t>-</a:t>
            </a:r>
            <a:r>
              <a:rPr lang="en-US" dirty="0" err="1"/>
              <a:t>ve</a:t>
            </a:r>
            <a:r>
              <a:rPr lang="en-US" dirty="0"/>
              <a:t> reward for falling over</a:t>
            </a:r>
          </a:p>
          <a:p>
            <a:r>
              <a:rPr lang="en-US" dirty="0"/>
              <a:t>Play may different Atari games better than humans</a:t>
            </a:r>
          </a:p>
          <a:p>
            <a:pPr lvl="1"/>
            <a:r>
              <a:rPr lang="en-US" dirty="0"/>
              <a:t>+/-</a:t>
            </a:r>
            <a:r>
              <a:rPr lang="en-US" dirty="0" err="1"/>
              <a:t>ve</a:t>
            </a:r>
            <a:r>
              <a:rPr lang="en-US" dirty="0"/>
              <a:t> reward for increasing/decreasing score</a:t>
            </a:r>
          </a:p>
          <a:p>
            <a:r>
              <a:rPr lang="en-US" dirty="0"/>
              <a:t>Manage an investment portfolio</a:t>
            </a:r>
          </a:p>
          <a:p>
            <a:pPr lvl="1"/>
            <a:r>
              <a:rPr lang="en-US" dirty="0"/>
              <a:t>+</a:t>
            </a:r>
            <a:r>
              <a:rPr lang="en-US" dirty="0" err="1"/>
              <a:t>ve</a:t>
            </a:r>
            <a:r>
              <a:rPr lang="en-US" dirty="0"/>
              <a:t> reward for each $ in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CFBE88-E35B-1542-9D93-E8A0327DD619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601709392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Sequential 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635" y="1600201"/>
            <a:ext cx="8437418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Goal: </a:t>
            </a:r>
            <a:r>
              <a:rPr lang="en-US" sz="2800" dirty="0">
                <a:solidFill>
                  <a:srgbClr val="C00000"/>
                </a:solidFill>
              </a:rPr>
              <a:t>select actions to maximize total future reward</a:t>
            </a:r>
          </a:p>
          <a:p>
            <a:r>
              <a:rPr lang="en-US" sz="2800" dirty="0">
                <a:solidFill>
                  <a:srgbClr val="C00000"/>
                </a:solidFill>
              </a:rPr>
              <a:t>Actions</a:t>
            </a:r>
            <a:r>
              <a:rPr lang="en-US" sz="2800" dirty="0"/>
              <a:t> may have long term consequence</a:t>
            </a:r>
          </a:p>
          <a:p>
            <a:r>
              <a:rPr lang="en-US" sz="2800" dirty="0">
                <a:solidFill>
                  <a:srgbClr val="C00000"/>
                </a:solidFill>
              </a:rPr>
              <a:t>Reward</a:t>
            </a:r>
            <a:r>
              <a:rPr lang="en-US" sz="2800" dirty="0"/>
              <a:t> may be delayed</a:t>
            </a:r>
          </a:p>
          <a:p>
            <a:r>
              <a:rPr lang="en-US" sz="2800" dirty="0"/>
              <a:t>It may be better to sacrifice immediate reward to gain more long-term reward</a:t>
            </a:r>
          </a:p>
          <a:p>
            <a:r>
              <a:rPr lang="en-US" sz="2800" dirty="0"/>
              <a:t>Examples:</a:t>
            </a:r>
          </a:p>
          <a:p>
            <a:pPr lvl="1"/>
            <a:r>
              <a:rPr lang="en-US" sz="2400" dirty="0"/>
              <a:t>A financial investment (may take months to mature)</a:t>
            </a:r>
          </a:p>
          <a:p>
            <a:pPr lvl="1"/>
            <a:r>
              <a:rPr lang="en-US" sz="2400" dirty="0"/>
              <a:t>Blocking opponent moves (might help winning chances many moves from now)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9734AE-89A7-BD44-AFA8-68C9A5727101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433142518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Elements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Agent</a:t>
            </a:r>
          </a:p>
          <a:p>
            <a:r>
              <a:rPr lang="en-US" sz="3600" dirty="0"/>
              <a:t>Environment</a:t>
            </a:r>
          </a:p>
          <a:p>
            <a:r>
              <a:rPr lang="en-US" sz="3600" dirty="0">
                <a:solidFill>
                  <a:srgbClr val="C00000"/>
                </a:solidFill>
              </a:rPr>
              <a:t>Policy</a:t>
            </a:r>
          </a:p>
          <a:p>
            <a:r>
              <a:rPr lang="en-US" sz="3600" dirty="0">
                <a:solidFill>
                  <a:srgbClr val="C00000"/>
                </a:solidFill>
              </a:rPr>
              <a:t>Reward signal</a:t>
            </a:r>
          </a:p>
          <a:p>
            <a:r>
              <a:rPr lang="en-US" sz="3600" dirty="0">
                <a:solidFill>
                  <a:srgbClr val="C00000"/>
                </a:solidFill>
              </a:rPr>
              <a:t>Value function</a:t>
            </a:r>
          </a:p>
          <a:p>
            <a:r>
              <a:rPr lang="en-US" sz="3600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AFEE3C-6258-2943-ACBA-B0141A333F63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3401524988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Elements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71626"/>
            <a:ext cx="82296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Policy</a:t>
            </a:r>
          </a:p>
          <a:p>
            <a:pPr lvl="1"/>
            <a:r>
              <a:rPr lang="en-US" dirty="0"/>
              <a:t>Agent’s </a:t>
            </a:r>
            <a:r>
              <a:rPr lang="en-US" dirty="0">
                <a:solidFill>
                  <a:srgbClr val="C00000"/>
                </a:solidFill>
              </a:rPr>
              <a:t>behavior</a:t>
            </a:r>
            <a:endParaRPr lang="en-US" dirty="0"/>
          </a:p>
          <a:p>
            <a:pPr lvl="1"/>
            <a:r>
              <a:rPr lang="en-US" dirty="0"/>
              <a:t>It is a map from state to action</a:t>
            </a:r>
          </a:p>
          <a:p>
            <a:r>
              <a:rPr lang="en-US" dirty="0"/>
              <a:t>Reward signal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goal</a:t>
            </a:r>
            <a:r>
              <a:rPr lang="en-US" dirty="0"/>
              <a:t> of a reinforcement learning problem</a:t>
            </a:r>
          </a:p>
          <a:p>
            <a:r>
              <a:rPr lang="en-US" dirty="0"/>
              <a:t>Value function</a:t>
            </a:r>
          </a:p>
          <a:p>
            <a:pPr lvl="1"/>
            <a:r>
              <a:rPr lang="en-US" dirty="0"/>
              <a:t>How good is each state and/or action</a:t>
            </a:r>
          </a:p>
          <a:p>
            <a:pPr lvl="1"/>
            <a:r>
              <a:rPr lang="en-US" dirty="0"/>
              <a:t>A prediction of future reward</a:t>
            </a:r>
          </a:p>
          <a:p>
            <a:r>
              <a:rPr lang="en-US" dirty="0"/>
              <a:t>Model</a:t>
            </a:r>
          </a:p>
          <a:p>
            <a:pPr lvl="1"/>
            <a:r>
              <a:rPr lang="en-US" dirty="0"/>
              <a:t>Agent’s representation of the 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01C063-FEE0-D240-BBEF-05BCB732B065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134960829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Major Components of an RL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Policy</a:t>
            </a:r>
            <a:r>
              <a:rPr lang="en-US" sz="3600" dirty="0"/>
              <a:t>: agent’s </a:t>
            </a:r>
            <a:r>
              <a:rPr lang="en-US" sz="3600" dirty="0" err="1"/>
              <a:t>behaviour</a:t>
            </a:r>
            <a:r>
              <a:rPr lang="en-US" sz="3600" dirty="0"/>
              <a:t> function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Value</a:t>
            </a:r>
            <a:r>
              <a:rPr lang="en-US" sz="3600" dirty="0"/>
              <a:t> function: how good is each state and/or action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Model</a:t>
            </a:r>
            <a:r>
              <a:rPr lang="en-US" sz="3600" dirty="0"/>
              <a:t>: agent’s representation of the 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090249861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policy</a:t>
            </a:r>
            <a:r>
              <a:rPr lang="en-US" dirty="0"/>
              <a:t> is the agent’s </a:t>
            </a:r>
            <a:r>
              <a:rPr lang="en-US" dirty="0" err="1"/>
              <a:t>behaviour</a:t>
            </a:r>
            <a:endParaRPr lang="en-US" dirty="0"/>
          </a:p>
          <a:p>
            <a:r>
              <a:rPr lang="en-US" dirty="0"/>
              <a:t>It is a map from state to action, e.g.</a:t>
            </a:r>
          </a:p>
          <a:p>
            <a:pPr lvl="1"/>
            <a:r>
              <a:rPr lang="en-US" sz="3200" dirty="0"/>
              <a:t>Deterministic policy: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</a:t>
            </a:r>
          </a:p>
          <a:p>
            <a:pPr lvl="1"/>
            <a:r>
              <a:rPr lang="en-US" sz="3200" dirty="0"/>
              <a:t>Stochastic policy: 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π(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a|s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P[A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a|S</a:t>
            </a:r>
            <a:r>
              <a:rPr lang="en-US" sz="3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115270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03612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Value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Value function </a:t>
            </a:r>
            <a:r>
              <a:rPr lang="en-US" dirty="0"/>
              <a:t>is a prediction of future reward </a:t>
            </a:r>
          </a:p>
          <a:p>
            <a:r>
              <a:rPr lang="en-US" dirty="0"/>
              <a:t>Used to evaluate the goodness/badness of states </a:t>
            </a:r>
          </a:p>
          <a:p>
            <a:r>
              <a:rPr lang="en-US" dirty="0"/>
              <a:t>And therefore to select between actions, e.g.</a:t>
            </a:r>
          </a:p>
          <a:p>
            <a:pPr marL="1257300" lvl="3" indent="0">
              <a:buNone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l-GR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s)=E</a:t>
            </a:r>
            <a:r>
              <a:rPr lang="el-GR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t+2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t+3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+...|S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172731514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model</a:t>
            </a:r>
            <a:r>
              <a:rPr lang="en-US" dirty="0"/>
              <a:t> predicts what the environment will do next 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predicts the next state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predicts the next (immediate) reward, e.g.</a:t>
            </a:r>
          </a:p>
          <a:p>
            <a:pPr marL="857250" lvl="2" indent="0">
              <a:buNone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ss′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P[S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=s′ |S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=s, 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=a] </a:t>
            </a:r>
          </a:p>
          <a:p>
            <a:pPr marL="857250" lvl="2" indent="0">
              <a:buNone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E[R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=s, 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=a]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682864991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71626"/>
            <a:ext cx="82296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Value Based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 Policy (Implicit)</a:t>
            </a:r>
          </a:p>
          <a:p>
            <a:pPr lvl="1"/>
            <a:r>
              <a:rPr lang="en-US" dirty="0"/>
              <a:t>Value Function</a:t>
            </a:r>
          </a:p>
          <a:p>
            <a:r>
              <a:rPr lang="en-US" dirty="0"/>
              <a:t>Policy Based</a:t>
            </a:r>
          </a:p>
          <a:p>
            <a:pPr lvl="1"/>
            <a:r>
              <a:rPr lang="en-US" dirty="0"/>
              <a:t>Policy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 Value Function</a:t>
            </a:r>
          </a:p>
          <a:p>
            <a:r>
              <a:rPr lang="en-US" dirty="0"/>
              <a:t>Actor Critic</a:t>
            </a:r>
          </a:p>
          <a:p>
            <a:pPr lvl="1"/>
            <a:r>
              <a:rPr lang="en-US" dirty="0"/>
              <a:t>Policy</a:t>
            </a:r>
          </a:p>
          <a:p>
            <a:pPr lvl="1"/>
            <a:r>
              <a:rPr lang="en-US" dirty="0"/>
              <a:t>Value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BBA09C-6453-FD4D-B0E0-6E0C9DDAD14C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958025008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71626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/>
              <a:t>Model Free</a:t>
            </a:r>
          </a:p>
          <a:p>
            <a:pPr lvl="1"/>
            <a:r>
              <a:rPr lang="en-US" dirty="0"/>
              <a:t>Policy and/or Value Function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 Model</a:t>
            </a:r>
          </a:p>
          <a:p>
            <a:r>
              <a:rPr lang="en-US" dirty="0"/>
              <a:t>Model Based</a:t>
            </a:r>
          </a:p>
          <a:p>
            <a:pPr lvl="1"/>
            <a:r>
              <a:rPr lang="en-US" dirty="0"/>
              <a:t>Policy and/or Value Function</a:t>
            </a:r>
          </a:p>
          <a:p>
            <a:pPr lvl="1"/>
            <a:r>
              <a:rPr lang="en-US" dirty="0"/>
              <a:t>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573F1D-0B33-CB49-9837-CDC478C5E0B6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804029796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397" y="117321"/>
            <a:ext cx="8229600" cy="10256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 Taxonomy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244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5434288" y="1823410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FC0393-FE5A-0941-96B9-2281A25912F3}"/>
              </a:ext>
            </a:extLst>
          </p:cNvPr>
          <p:cNvSpPr txBox="1"/>
          <p:nvPr/>
        </p:nvSpPr>
        <p:spPr>
          <a:xfrm>
            <a:off x="5734163" y="3001550"/>
            <a:ext cx="720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b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723BFD-ADA9-B64C-A93D-9CE48B28C9AD}"/>
              </a:ext>
            </a:extLst>
          </p:cNvPr>
          <p:cNvSpPr txBox="1"/>
          <p:nvPr/>
        </p:nvSpPr>
        <p:spPr>
          <a:xfrm>
            <a:off x="5749783" y="5186184"/>
            <a:ext cx="85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0020CFC-4D98-CC46-9C00-54B2D11206DF}"/>
              </a:ext>
            </a:extLst>
          </p:cNvPr>
          <p:cNvSpPr/>
          <p:nvPr/>
        </p:nvSpPr>
        <p:spPr>
          <a:xfrm>
            <a:off x="3743594" y="1804354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665E109-4724-104A-A490-FF4AA0D2475C}"/>
              </a:ext>
            </a:extLst>
          </p:cNvPr>
          <p:cNvSpPr/>
          <p:nvPr/>
        </p:nvSpPr>
        <p:spPr>
          <a:xfrm>
            <a:off x="4624661" y="3285498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650ED9-9772-3446-82E6-28558D5712CE}"/>
              </a:ext>
            </a:extLst>
          </p:cNvPr>
          <p:cNvSpPr txBox="1"/>
          <p:nvPr/>
        </p:nvSpPr>
        <p:spPr>
          <a:xfrm>
            <a:off x="6810082" y="4001049"/>
            <a:ext cx="1471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Policy-Based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66300E-4FAC-8B48-94B8-1AD0775C26A0}"/>
              </a:ext>
            </a:extLst>
          </p:cNvPr>
          <p:cNvSpPr txBox="1"/>
          <p:nvPr/>
        </p:nvSpPr>
        <p:spPr>
          <a:xfrm>
            <a:off x="7226188" y="2879500"/>
            <a:ext cx="86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767334-D20F-7D43-ADE7-166D27024EC3}"/>
              </a:ext>
            </a:extLst>
          </p:cNvPr>
          <p:cNvSpPr txBox="1"/>
          <p:nvPr/>
        </p:nvSpPr>
        <p:spPr>
          <a:xfrm>
            <a:off x="3704414" y="2873149"/>
            <a:ext cx="182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Function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D38AF-EE95-3F43-8E13-4E5B64DBA758}"/>
              </a:ext>
            </a:extLst>
          </p:cNvPr>
          <p:cNvSpPr txBox="1"/>
          <p:nvPr/>
        </p:nvSpPr>
        <p:spPr>
          <a:xfrm>
            <a:off x="5493538" y="2288100"/>
            <a:ext cx="1279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Model-Free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F0477A-4F31-6546-ABDF-6CB4F25DBF77}"/>
              </a:ext>
            </a:extLst>
          </p:cNvPr>
          <p:cNvSpPr txBox="1"/>
          <p:nvPr/>
        </p:nvSpPr>
        <p:spPr>
          <a:xfrm>
            <a:off x="4124498" y="4067343"/>
            <a:ext cx="140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Value-Based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C87F04-DA0C-424C-A4AE-2701CAB741D8}"/>
              </a:ext>
            </a:extLst>
          </p:cNvPr>
          <p:cNvSpPr txBox="1"/>
          <p:nvPr/>
        </p:nvSpPr>
        <p:spPr>
          <a:xfrm>
            <a:off x="5402970" y="3898066"/>
            <a:ext cx="1460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Model-Based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F2080C-751F-AD4F-BD15-DE900BB2444D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112224323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397" y="117321"/>
            <a:ext cx="8229600" cy="10256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Taxonomy of RL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245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F2080C-751F-AD4F-BD15-DE900BB2444D}"/>
              </a:ext>
            </a:extLst>
          </p:cNvPr>
          <p:cNvSpPr/>
          <p:nvPr/>
        </p:nvSpPr>
        <p:spPr>
          <a:xfrm>
            <a:off x="1979398" y="6602606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spinningup.openai.com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/latest/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spinningup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/rl_intro2.html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67D1C-0CFB-BC4C-9B4B-903883F6F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1654490"/>
            <a:ext cx="88519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4909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104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Learning and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68" y="1251383"/>
            <a:ext cx="10638693" cy="518861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Two fundamental problems in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sequential decision making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Reinforcement Learning</a:t>
            </a:r>
          </a:p>
          <a:p>
            <a:pPr lvl="2"/>
            <a:r>
              <a:rPr lang="en-US" sz="2600" dirty="0"/>
              <a:t>The environment is initially unknown</a:t>
            </a:r>
          </a:p>
          <a:p>
            <a:pPr lvl="2"/>
            <a:r>
              <a:rPr lang="en-US" sz="2600" dirty="0"/>
              <a:t>The agent interacts with environment</a:t>
            </a:r>
          </a:p>
          <a:p>
            <a:pPr lvl="2"/>
            <a:r>
              <a:rPr lang="en-US" sz="2600" dirty="0"/>
              <a:t>The agent improves its policy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Planning</a:t>
            </a:r>
          </a:p>
          <a:p>
            <a:pPr lvl="2"/>
            <a:r>
              <a:rPr lang="en-US" sz="2600" dirty="0"/>
              <a:t>A model of the environment is known</a:t>
            </a:r>
          </a:p>
          <a:p>
            <a:pPr lvl="2"/>
            <a:r>
              <a:rPr lang="en-US" sz="2600" dirty="0"/>
              <a:t>The agent performs computations with its model </a:t>
            </a:r>
            <a:br>
              <a:rPr lang="en-US" sz="2600" dirty="0"/>
            </a:br>
            <a:r>
              <a:rPr lang="en-US" sz="2600" dirty="0"/>
              <a:t>(without any external interaction)</a:t>
            </a:r>
          </a:p>
          <a:p>
            <a:pPr lvl="2"/>
            <a:r>
              <a:rPr lang="en-US" sz="2600" dirty="0"/>
              <a:t>The agent improves its policy</a:t>
            </a:r>
          </a:p>
          <a:p>
            <a:pPr lvl="2"/>
            <a:r>
              <a:rPr lang="en-US" sz="2600" dirty="0" err="1"/>
              <a:t>a.k.a</a:t>
            </a:r>
            <a:r>
              <a:rPr lang="en-US" sz="2600" dirty="0"/>
              <a:t> deliberation, reasoning, introspection, pondering, thought,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269665893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104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Atari Example: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5164" y="1607127"/>
            <a:ext cx="4561736" cy="4832874"/>
          </a:xfrm>
        </p:spPr>
        <p:txBody>
          <a:bodyPr>
            <a:normAutofit/>
          </a:bodyPr>
          <a:lstStyle/>
          <a:p>
            <a:r>
              <a:rPr lang="en-US" dirty="0"/>
              <a:t>Rules of the game are unknown</a:t>
            </a:r>
          </a:p>
          <a:p>
            <a:r>
              <a:rPr lang="en-US" dirty="0"/>
              <a:t>Learn directly from interactive game-play</a:t>
            </a:r>
          </a:p>
          <a:p>
            <a:r>
              <a:rPr lang="en-US" dirty="0"/>
              <a:t>Pick actions on joystick, see pixels and scores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A5B07-0D7E-4241-BF84-9EEF9A2E8A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983" y="1963883"/>
            <a:ext cx="4253346" cy="319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94701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1"/>
            <a:ext cx="8229600" cy="12469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Atari Example: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137" y="1534205"/>
            <a:ext cx="5157482" cy="506840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Rules of the game are known </a:t>
            </a:r>
          </a:p>
          <a:p>
            <a:r>
              <a:rPr lang="en-US" dirty="0"/>
              <a:t>Can query emulator</a:t>
            </a:r>
          </a:p>
          <a:p>
            <a:pPr lvl="1"/>
            <a:r>
              <a:rPr lang="en-US" dirty="0"/>
              <a:t>perfect model inside agent’s brain </a:t>
            </a:r>
          </a:p>
          <a:p>
            <a:r>
              <a:rPr lang="en-US" dirty="0"/>
              <a:t>If I take action a from state s:</a:t>
            </a:r>
          </a:p>
          <a:p>
            <a:pPr lvl="1"/>
            <a:r>
              <a:rPr lang="en-US" dirty="0"/>
              <a:t>what would the next state be? </a:t>
            </a:r>
          </a:p>
          <a:p>
            <a:pPr lvl="1"/>
            <a:r>
              <a:rPr lang="en-US" dirty="0"/>
              <a:t>what would the score be?</a:t>
            </a:r>
          </a:p>
          <a:p>
            <a:r>
              <a:rPr lang="en-US" dirty="0"/>
              <a:t>Plan ahead to find optimal policy </a:t>
            </a:r>
          </a:p>
          <a:p>
            <a:pPr lvl="1"/>
            <a:r>
              <a:rPr lang="en-US" dirty="0"/>
              <a:t>e.g. tree search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E4D04B-E235-7D45-8785-078143114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894" y="1994773"/>
            <a:ext cx="3503308" cy="367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59942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1"/>
            <a:ext cx="8229600" cy="12469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Exploration and Exploitation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137" y="1534205"/>
            <a:ext cx="8550063" cy="5068401"/>
          </a:xfrm>
        </p:spPr>
        <p:txBody>
          <a:bodyPr>
            <a:normAutofit/>
          </a:bodyPr>
          <a:lstStyle/>
          <a:p>
            <a:r>
              <a:rPr lang="en-US" sz="2800" dirty="0"/>
              <a:t>Reinforcement learning is like </a:t>
            </a:r>
            <a:r>
              <a:rPr lang="en-US" sz="2800" dirty="0">
                <a:solidFill>
                  <a:srgbClr val="C00000"/>
                </a:solidFill>
              </a:rPr>
              <a:t>trial-and-error</a:t>
            </a:r>
            <a:r>
              <a:rPr lang="en-US" sz="2800" dirty="0"/>
              <a:t> learning </a:t>
            </a:r>
          </a:p>
          <a:p>
            <a:r>
              <a:rPr lang="en-US" sz="2800" dirty="0"/>
              <a:t>The agent should discover a good </a:t>
            </a:r>
            <a:r>
              <a:rPr lang="en-US" sz="2800" dirty="0">
                <a:solidFill>
                  <a:srgbClr val="C00000"/>
                </a:solidFill>
              </a:rPr>
              <a:t>policy</a:t>
            </a:r>
          </a:p>
          <a:p>
            <a:r>
              <a:rPr lang="en-US" sz="2800" dirty="0"/>
              <a:t>From its </a:t>
            </a:r>
            <a:r>
              <a:rPr lang="en-US" sz="2800" dirty="0">
                <a:solidFill>
                  <a:srgbClr val="C00000"/>
                </a:solidFill>
              </a:rPr>
              <a:t>experiences</a:t>
            </a:r>
            <a:r>
              <a:rPr lang="en-US" sz="2800" dirty="0"/>
              <a:t> of the environment</a:t>
            </a:r>
          </a:p>
          <a:p>
            <a:r>
              <a:rPr lang="en-US" sz="2800" dirty="0"/>
              <a:t>Without losing too much </a:t>
            </a:r>
            <a:r>
              <a:rPr lang="en-US" sz="2800" dirty="0">
                <a:solidFill>
                  <a:srgbClr val="C00000"/>
                </a:solidFill>
              </a:rPr>
              <a:t>reward</a:t>
            </a:r>
            <a:r>
              <a:rPr lang="en-US" sz="2800" dirty="0"/>
              <a:t> along the way</a:t>
            </a:r>
          </a:p>
          <a:p>
            <a:r>
              <a:rPr lang="en-US" sz="2800" dirty="0">
                <a:solidFill>
                  <a:srgbClr val="C00000"/>
                </a:solidFill>
              </a:rPr>
              <a:t>Exploration</a:t>
            </a:r>
            <a:r>
              <a:rPr lang="en-US" sz="2800" dirty="0"/>
              <a:t> finds more information about the environment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Exploitation</a:t>
            </a:r>
            <a:r>
              <a:rPr lang="en-US" sz="2800" dirty="0"/>
              <a:t> exploits known information to </a:t>
            </a:r>
            <a:r>
              <a:rPr lang="en-US" sz="2800" dirty="0" err="1"/>
              <a:t>maximise</a:t>
            </a:r>
            <a:r>
              <a:rPr lang="en-US" sz="2800" dirty="0"/>
              <a:t> reward </a:t>
            </a:r>
          </a:p>
          <a:p>
            <a:r>
              <a:rPr lang="en-US" sz="2800" dirty="0"/>
              <a:t>It is usually important to explore as well as exploit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687673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83322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981"/>
            <a:ext cx="8229600" cy="12469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Exploration and Exploitation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137" y="1399310"/>
            <a:ext cx="8550063" cy="5203296"/>
          </a:xfrm>
        </p:spPr>
        <p:txBody>
          <a:bodyPr>
            <a:noAutofit/>
          </a:bodyPr>
          <a:lstStyle/>
          <a:p>
            <a:r>
              <a:rPr lang="en-US" dirty="0"/>
              <a:t>Restaurant Selection</a:t>
            </a:r>
          </a:p>
          <a:p>
            <a:pPr lvl="1"/>
            <a:r>
              <a:rPr lang="en-US" sz="3200" dirty="0"/>
              <a:t>Exploitation: Go to your favorite restaurant</a:t>
            </a:r>
          </a:p>
          <a:p>
            <a:pPr lvl="1"/>
            <a:r>
              <a:rPr lang="en-US" sz="3200" dirty="0"/>
              <a:t>Exploration: Try a new restaurant</a:t>
            </a:r>
          </a:p>
          <a:p>
            <a:r>
              <a:rPr lang="en-US" dirty="0"/>
              <a:t> Online Banner Advertisements</a:t>
            </a:r>
          </a:p>
          <a:p>
            <a:pPr lvl="1"/>
            <a:r>
              <a:rPr lang="en-US" sz="3200" dirty="0"/>
              <a:t>Exploitation: Show the most successful advert</a:t>
            </a:r>
          </a:p>
          <a:p>
            <a:pPr lvl="1"/>
            <a:r>
              <a:rPr lang="en-US" sz="3200" dirty="0"/>
              <a:t>Exploration: Show a different advert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784858735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981"/>
            <a:ext cx="8229600" cy="12469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Exploration and Exploitation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137" y="1399310"/>
            <a:ext cx="8550063" cy="5203296"/>
          </a:xfrm>
        </p:spPr>
        <p:txBody>
          <a:bodyPr>
            <a:noAutofit/>
          </a:bodyPr>
          <a:lstStyle/>
          <a:p>
            <a:r>
              <a:rPr lang="en-US" dirty="0"/>
              <a:t>Oil Drilling</a:t>
            </a:r>
          </a:p>
          <a:p>
            <a:pPr lvl="1"/>
            <a:r>
              <a:rPr lang="en-US" sz="3200" dirty="0"/>
              <a:t>Exploitation: Drill at the best known location</a:t>
            </a:r>
          </a:p>
          <a:p>
            <a:pPr lvl="1"/>
            <a:r>
              <a:rPr lang="en-US" sz="3200" dirty="0"/>
              <a:t>Exploration: Drill at a new location </a:t>
            </a:r>
          </a:p>
          <a:p>
            <a:r>
              <a:rPr lang="en-US" dirty="0"/>
              <a:t>Game Playing</a:t>
            </a:r>
          </a:p>
          <a:p>
            <a:pPr lvl="1"/>
            <a:r>
              <a:rPr lang="en-US" sz="3200" dirty="0"/>
              <a:t>Exploitation: Play the move you believe is best </a:t>
            </a:r>
          </a:p>
          <a:p>
            <a:pPr lvl="1"/>
            <a:r>
              <a:rPr lang="en-US" sz="3200" dirty="0"/>
              <a:t>Exploration: Play an experimental move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193529503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981"/>
            <a:ext cx="8229600" cy="12469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Prediction and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137" y="1399310"/>
            <a:ext cx="8550063" cy="5203296"/>
          </a:xfrm>
        </p:spPr>
        <p:txBody>
          <a:bodyPr>
            <a:noAutofit/>
          </a:bodyPr>
          <a:lstStyle/>
          <a:p>
            <a:r>
              <a:rPr lang="en-US" sz="4000" dirty="0"/>
              <a:t>Prediction: evaluate the future </a:t>
            </a:r>
          </a:p>
          <a:p>
            <a:pPr lvl="1"/>
            <a:r>
              <a:rPr lang="en-US" sz="4000" dirty="0"/>
              <a:t>Given a policy</a:t>
            </a:r>
          </a:p>
          <a:p>
            <a:r>
              <a:rPr lang="en-US" sz="4000" dirty="0"/>
              <a:t>Control: optimize the future </a:t>
            </a:r>
          </a:p>
          <a:p>
            <a:pPr lvl="1"/>
            <a:r>
              <a:rPr lang="en-US" sz="4000" dirty="0"/>
              <a:t>Find the best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523773729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6BDE-0486-5147-8E56-5DFD97C6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1565"/>
            <a:ext cx="8229600" cy="130549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Markov Decision Processes (MDP)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Example: </a:t>
            </a:r>
            <a:r>
              <a:rPr lang="en-US" sz="4000">
                <a:solidFill>
                  <a:schemeClr val="accent1"/>
                </a:solidFill>
              </a:rPr>
              <a:t>Student MDP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3BD46-88DC-8749-A598-78DAD18C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688196-DA7A-2B4B-9092-26863394F3E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DDFD8D-D47B-654B-8D41-70C83AB55F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865" y="1347055"/>
            <a:ext cx="5756633" cy="525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74089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Generalized Policy Iteration (GPI)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0A4FA-DF97-5146-831E-D75DF76584B2}"/>
              </a:ext>
            </a:extLst>
          </p:cNvPr>
          <p:cNvSpPr txBox="1"/>
          <p:nvPr/>
        </p:nvSpPr>
        <p:spPr>
          <a:xfrm>
            <a:off x="2933675" y="1472338"/>
            <a:ext cx="205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F173BF-3EC2-954D-A372-4031E75D8D93}"/>
              </a:ext>
            </a:extLst>
          </p:cNvPr>
          <p:cNvSpPr txBox="1"/>
          <p:nvPr/>
        </p:nvSpPr>
        <p:spPr>
          <a:xfrm>
            <a:off x="2714113" y="4962417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0C6759-A3CD-4241-8314-6C52D63FE7B4}"/>
              </a:ext>
            </a:extLst>
          </p:cNvPr>
          <p:cNvSpPr txBox="1"/>
          <p:nvPr/>
        </p:nvSpPr>
        <p:spPr>
          <a:xfrm>
            <a:off x="1913653" y="3135929"/>
            <a:ext cx="519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09A7C-DB1B-D340-93E2-97D0740FF695}"/>
              </a:ext>
            </a:extLst>
          </p:cNvPr>
          <p:cNvSpPr txBox="1"/>
          <p:nvPr/>
        </p:nvSpPr>
        <p:spPr>
          <a:xfrm>
            <a:off x="5266415" y="3135929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E33A3-94F0-F84B-A19F-2266F198A954}"/>
              </a:ext>
            </a:extLst>
          </p:cNvPr>
          <p:cNvSpPr txBox="1"/>
          <p:nvPr/>
        </p:nvSpPr>
        <p:spPr>
          <a:xfrm>
            <a:off x="2757396" y="4174943"/>
            <a:ext cx="23791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  → 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greedy (</a:t>
            </a:r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EC95DB-0946-1147-8DDA-2F61AD98861E}"/>
              </a:ext>
            </a:extLst>
          </p:cNvPr>
          <p:cNvSpPr txBox="1"/>
          <p:nvPr/>
        </p:nvSpPr>
        <p:spPr>
          <a:xfrm>
            <a:off x="3216062" y="2106533"/>
            <a:ext cx="11805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 → v</a:t>
            </a:r>
            <a:r>
              <a:rPr lang="en-US" sz="26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  <a:endParaRPr lang="en-US" sz="2600" dirty="0"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13ACD27A-9B07-4247-A9B2-A6E2A9EAC312}"/>
              </a:ext>
            </a:extLst>
          </p:cNvPr>
          <p:cNvSpPr/>
          <p:nvPr/>
        </p:nvSpPr>
        <p:spPr>
          <a:xfrm>
            <a:off x="2267482" y="2057113"/>
            <a:ext cx="3373394" cy="2610273"/>
          </a:xfrm>
          <a:prstGeom prst="arc">
            <a:avLst>
              <a:gd name="adj1" fmla="val 11373599"/>
              <a:gd name="adj2" fmla="val 2108678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0EAEF1D-714B-984F-A0E5-0003BB905157}"/>
              </a:ext>
            </a:extLst>
          </p:cNvPr>
          <p:cNvSpPr/>
          <p:nvPr/>
        </p:nvSpPr>
        <p:spPr>
          <a:xfrm>
            <a:off x="2262810" y="2387790"/>
            <a:ext cx="3373394" cy="2610273"/>
          </a:xfrm>
          <a:prstGeom prst="arc">
            <a:avLst>
              <a:gd name="adj1" fmla="val 582389"/>
              <a:gd name="adj2" fmla="val 1033426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81465C-EF23-BA49-9349-B5A2C0A8E1BE}"/>
              </a:ext>
            </a:extLst>
          </p:cNvPr>
          <p:cNvCxnSpPr>
            <a:cxnSpLocks/>
          </p:cNvCxnSpPr>
          <p:nvPr/>
        </p:nvCxnSpPr>
        <p:spPr>
          <a:xfrm flipH="1">
            <a:off x="3216062" y="6295098"/>
            <a:ext cx="1202748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BC16F43-6DFE-FB47-A5E7-402D043B6154}"/>
              </a:ext>
            </a:extLst>
          </p:cNvPr>
          <p:cNvSpPr txBox="1"/>
          <p:nvPr/>
        </p:nvSpPr>
        <p:spPr>
          <a:xfrm>
            <a:off x="4418810" y="5676422"/>
            <a:ext cx="622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</a:t>
            </a:r>
            <a:r>
              <a:rPr lang="en-US" sz="44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4F85E0-412C-194A-BF5F-C8B0BD8F61A0}"/>
              </a:ext>
            </a:extLst>
          </p:cNvPr>
          <p:cNvSpPr txBox="1"/>
          <p:nvPr/>
        </p:nvSpPr>
        <p:spPr>
          <a:xfrm>
            <a:off x="2433348" y="5746154"/>
            <a:ext cx="7072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  <a:r>
              <a:rPr lang="en-US" sz="44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*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697008-3AAC-5845-9402-FD4E7B6093A7}"/>
              </a:ext>
            </a:extLst>
          </p:cNvPr>
          <p:cNvCxnSpPr>
            <a:cxnSpLocks/>
          </p:cNvCxnSpPr>
          <p:nvPr/>
        </p:nvCxnSpPr>
        <p:spPr>
          <a:xfrm>
            <a:off x="3229222" y="6130873"/>
            <a:ext cx="1189589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9A2867B-E6F9-D94D-AA5F-C1E9D0BDC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481" y="2245639"/>
            <a:ext cx="4357357" cy="332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08473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Generalized Policy Iteration (GPI)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B14FCA-DFD4-9643-B635-6E5FF93CEDB9}"/>
              </a:ext>
            </a:extLst>
          </p:cNvPr>
          <p:cNvSpPr txBox="1"/>
          <p:nvPr/>
        </p:nvSpPr>
        <p:spPr>
          <a:xfrm>
            <a:off x="2085430" y="1247964"/>
            <a:ext cx="85779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iteration of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evaluation </a:t>
            </a: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improvement</a:t>
            </a: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of their granularity.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0A4FA-DF97-5146-831E-D75DF76584B2}"/>
              </a:ext>
            </a:extLst>
          </p:cNvPr>
          <p:cNvSpPr txBox="1"/>
          <p:nvPr/>
        </p:nvSpPr>
        <p:spPr>
          <a:xfrm>
            <a:off x="4734772" y="2317467"/>
            <a:ext cx="205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F173BF-3EC2-954D-A372-4031E75D8D93}"/>
              </a:ext>
            </a:extLst>
          </p:cNvPr>
          <p:cNvSpPr txBox="1"/>
          <p:nvPr/>
        </p:nvSpPr>
        <p:spPr>
          <a:xfrm>
            <a:off x="4515210" y="5807546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0C6759-A3CD-4241-8314-6C52D63FE7B4}"/>
              </a:ext>
            </a:extLst>
          </p:cNvPr>
          <p:cNvSpPr txBox="1"/>
          <p:nvPr/>
        </p:nvSpPr>
        <p:spPr>
          <a:xfrm>
            <a:off x="3714750" y="3981058"/>
            <a:ext cx="519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09A7C-DB1B-D340-93E2-97D0740FF695}"/>
              </a:ext>
            </a:extLst>
          </p:cNvPr>
          <p:cNvSpPr txBox="1"/>
          <p:nvPr/>
        </p:nvSpPr>
        <p:spPr>
          <a:xfrm>
            <a:off x="7067513" y="3981058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err="1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Ｑ</a:t>
            </a:r>
            <a:endParaRPr lang="en-US" sz="4400" i="1" dirty="0"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E33A3-94F0-F84B-A19F-2266F198A954}"/>
              </a:ext>
            </a:extLst>
          </p:cNvPr>
          <p:cNvSpPr txBox="1"/>
          <p:nvPr/>
        </p:nvSpPr>
        <p:spPr>
          <a:xfrm>
            <a:off x="4558492" y="5020072"/>
            <a:ext cx="25090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  → 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greedy (</a:t>
            </a:r>
            <a:r>
              <a:rPr lang="en-US" sz="2600" i="1" dirty="0" err="1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Ｑ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EC95DB-0946-1147-8DDA-2F61AD98861E}"/>
              </a:ext>
            </a:extLst>
          </p:cNvPr>
          <p:cNvSpPr txBox="1"/>
          <p:nvPr/>
        </p:nvSpPr>
        <p:spPr>
          <a:xfrm>
            <a:off x="5017159" y="2951662"/>
            <a:ext cx="13163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err="1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Ｑ</a:t>
            </a:r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 → q</a:t>
            </a:r>
            <a:r>
              <a:rPr lang="en-US" sz="26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  <a:endParaRPr lang="en-US" sz="2600" dirty="0"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13ACD27A-9B07-4247-A9B2-A6E2A9EAC312}"/>
              </a:ext>
            </a:extLst>
          </p:cNvPr>
          <p:cNvSpPr/>
          <p:nvPr/>
        </p:nvSpPr>
        <p:spPr>
          <a:xfrm>
            <a:off x="4068579" y="2902242"/>
            <a:ext cx="3373394" cy="2610273"/>
          </a:xfrm>
          <a:prstGeom prst="arc">
            <a:avLst>
              <a:gd name="adj1" fmla="val 11373599"/>
              <a:gd name="adj2" fmla="val 2108678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0EAEF1D-714B-984F-A0E5-0003BB905157}"/>
              </a:ext>
            </a:extLst>
          </p:cNvPr>
          <p:cNvSpPr/>
          <p:nvPr/>
        </p:nvSpPr>
        <p:spPr>
          <a:xfrm>
            <a:off x="4063907" y="3232919"/>
            <a:ext cx="3373394" cy="2610273"/>
          </a:xfrm>
          <a:prstGeom prst="arc">
            <a:avLst>
              <a:gd name="adj1" fmla="val 582389"/>
              <a:gd name="adj2" fmla="val 1033426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85448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A7CA7-1BBC-E84E-B14E-A7179BE05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Sarsa</a:t>
            </a:r>
            <a:r>
              <a:rPr lang="en-US" sz="4000" dirty="0"/>
              <a:t>: On-policy TD Control </a:t>
            </a:r>
          </a:p>
          <a:p>
            <a:r>
              <a:rPr lang="en-US" sz="4000" dirty="0"/>
              <a:t>Q-learning: Off-policy TD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1D73A-689D-424E-AC00-81D45680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A38942-772C-5A4F-B6CF-54F70FED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Temporal-Difference (TD) Learning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7E4356-09B3-1544-A987-E412B4E98759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404811715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209930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SARSA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(state-action-reward-state-action)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On-policy TD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220982-0BC0-8B45-8F78-80DABA1A5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594957"/>
            <a:ext cx="8395855" cy="739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←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[R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]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4556D8-9CE7-2749-80A1-EC0A347C7044}"/>
              </a:ext>
            </a:extLst>
          </p:cNvPr>
          <p:cNvSpPr/>
          <p:nvPr/>
        </p:nvSpPr>
        <p:spPr>
          <a:xfrm>
            <a:off x="5349720" y="353400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0362C7-8BF0-1245-9FE2-7D9E5C4C8C9F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5441161" y="371688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52FA5A3-098F-F24D-9E4A-A7A55AD2B3EA}"/>
              </a:ext>
            </a:extLst>
          </p:cNvPr>
          <p:cNvSpPr/>
          <p:nvPr/>
        </p:nvSpPr>
        <p:spPr>
          <a:xfrm>
            <a:off x="5304000" y="435805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6BAF39-1D7D-5B42-B031-1F2C37AC75E6}"/>
              </a:ext>
            </a:extLst>
          </p:cNvPr>
          <p:cNvSpPr/>
          <p:nvPr/>
        </p:nvSpPr>
        <p:spPr>
          <a:xfrm>
            <a:off x="5349720" y="54295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6DDA80-E15E-2941-A448-D9E4F95E0C7F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441160" y="463237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F1AB7C6-16FB-D94B-B702-5CDB8727B1E7}"/>
              </a:ext>
            </a:extLst>
          </p:cNvPr>
          <p:cNvSpPr/>
          <p:nvPr/>
        </p:nvSpPr>
        <p:spPr>
          <a:xfrm>
            <a:off x="4852138" y="5864051"/>
            <a:ext cx="1178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SARSA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5E4973-A1A0-744B-A20E-0BB95A63F3BA}"/>
              </a:ext>
            </a:extLst>
          </p:cNvPr>
          <p:cNvSpPr/>
          <p:nvPr/>
        </p:nvSpPr>
        <p:spPr>
          <a:xfrm>
            <a:off x="5657475" y="3303170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BBD1F2-48C9-CA45-984A-AE5B7D6626F9}"/>
              </a:ext>
            </a:extLst>
          </p:cNvPr>
          <p:cNvSpPr/>
          <p:nvPr/>
        </p:nvSpPr>
        <p:spPr>
          <a:xfrm>
            <a:off x="5668808" y="3727699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35EF01-D0F9-5146-9775-BC7282AE2C16}"/>
              </a:ext>
            </a:extLst>
          </p:cNvPr>
          <p:cNvSpPr/>
          <p:nvPr/>
        </p:nvSpPr>
        <p:spPr>
          <a:xfrm>
            <a:off x="5698988" y="4245673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87CFC2-5D37-F743-969C-98EC5FD82600}"/>
              </a:ext>
            </a:extLst>
          </p:cNvPr>
          <p:cNvSpPr/>
          <p:nvPr/>
        </p:nvSpPr>
        <p:spPr>
          <a:xfrm>
            <a:off x="5625751" y="5255593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1934845246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0C2B-54FB-3848-92BE-66916A9E8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5123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Q-learning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Off-policy TD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AAD7E-431E-704F-80D8-D99DD5F72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733" y="2249004"/>
            <a:ext cx="8395855" cy="8647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←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[R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a) -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4E542-C891-4845-8DE7-A314D8E9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8DE6C2-64D3-C24D-AD9C-B8633CA296A9}"/>
              </a:ext>
            </a:extLst>
          </p:cNvPr>
          <p:cNvSpPr/>
          <p:nvPr/>
        </p:nvSpPr>
        <p:spPr>
          <a:xfrm>
            <a:off x="8069574" y="569140"/>
            <a:ext cx="2141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(Watkins, 1989)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DC7F9-865F-F94C-8185-EEA9100CFA63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1CD8A1-9B3B-5C47-9D55-A5C084B4D993}"/>
              </a:ext>
            </a:extLst>
          </p:cNvPr>
          <p:cNvSpPr/>
          <p:nvPr/>
        </p:nvSpPr>
        <p:spPr>
          <a:xfrm>
            <a:off x="5349720" y="345780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8A9E8F-CBA4-E746-B406-A1CAD28B17C0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5441161" y="364068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DCE8182-06E2-C841-BAAC-CF05A2DAA0CF}"/>
              </a:ext>
            </a:extLst>
          </p:cNvPr>
          <p:cNvSpPr/>
          <p:nvPr/>
        </p:nvSpPr>
        <p:spPr>
          <a:xfrm>
            <a:off x="4800139" y="53533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1FBF8D-9972-6F44-8BAD-9F25102B3440}"/>
              </a:ext>
            </a:extLst>
          </p:cNvPr>
          <p:cNvSpPr/>
          <p:nvPr/>
        </p:nvSpPr>
        <p:spPr>
          <a:xfrm>
            <a:off x="5304000" y="428185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3F5E33-A127-D34E-BBCE-FDCBBF4E3279}"/>
              </a:ext>
            </a:extLst>
          </p:cNvPr>
          <p:cNvSpPr/>
          <p:nvPr/>
        </p:nvSpPr>
        <p:spPr>
          <a:xfrm>
            <a:off x="5349720" y="53533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1C6F6A-563D-BF4D-99B8-7579582C7813}"/>
              </a:ext>
            </a:extLst>
          </p:cNvPr>
          <p:cNvSpPr/>
          <p:nvPr/>
        </p:nvSpPr>
        <p:spPr>
          <a:xfrm>
            <a:off x="5904839" y="53533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B4BC06-5951-5E4C-8EB7-299777A558AE}"/>
              </a:ext>
            </a:extLst>
          </p:cNvPr>
          <p:cNvCxnSpPr>
            <a:cxnSpLocks/>
            <a:stCxn id="11" idx="3"/>
            <a:endCxn id="10" idx="0"/>
          </p:cNvCxnSpPr>
          <p:nvPr/>
        </p:nvCxnSpPr>
        <p:spPr>
          <a:xfrm flipH="1">
            <a:off x="4891579" y="4516000"/>
            <a:ext cx="452594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888289-C90E-4B44-90D4-85D947E790CA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441160" y="455617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FCCFD5-BC5B-AA47-858E-BEF7CA20411E}"/>
              </a:ext>
            </a:extLst>
          </p:cNvPr>
          <p:cNvCxnSpPr>
            <a:cxnSpLocks/>
            <a:stCxn id="11" idx="5"/>
            <a:endCxn id="13" idx="0"/>
          </p:cNvCxnSpPr>
          <p:nvPr/>
        </p:nvCxnSpPr>
        <p:spPr>
          <a:xfrm>
            <a:off x="5538147" y="4516000"/>
            <a:ext cx="458132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CD822B60-645B-C947-AFB2-DF01085E4B00}"/>
              </a:ext>
            </a:extLst>
          </p:cNvPr>
          <p:cNvSpPr/>
          <p:nvPr/>
        </p:nvSpPr>
        <p:spPr>
          <a:xfrm>
            <a:off x="5117876" y="4344302"/>
            <a:ext cx="611592" cy="486191"/>
          </a:xfrm>
          <a:prstGeom prst="arc">
            <a:avLst>
              <a:gd name="adj1" fmla="val 2135946"/>
              <a:gd name="adj2" fmla="val 8349457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4D3FC2-7B62-B74C-B4F5-2EBB49A478CF}"/>
              </a:ext>
            </a:extLst>
          </p:cNvPr>
          <p:cNvSpPr/>
          <p:nvPr/>
        </p:nvSpPr>
        <p:spPr>
          <a:xfrm>
            <a:off x="4698722" y="5697367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Q-learning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765992-8AD2-2544-997F-E3B52DE1B733}"/>
              </a:ext>
            </a:extLst>
          </p:cNvPr>
          <p:cNvSpPr/>
          <p:nvPr/>
        </p:nvSpPr>
        <p:spPr>
          <a:xfrm>
            <a:off x="5657475" y="3226970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B8BACF-7476-9448-9BD9-F8F2A75C5D89}"/>
              </a:ext>
            </a:extLst>
          </p:cNvPr>
          <p:cNvSpPr/>
          <p:nvPr/>
        </p:nvSpPr>
        <p:spPr>
          <a:xfrm>
            <a:off x="5668808" y="3651499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30596A-CA65-3149-A895-ABAECBC35C1E}"/>
              </a:ext>
            </a:extLst>
          </p:cNvPr>
          <p:cNvSpPr/>
          <p:nvPr/>
        </p:nvSpPr>
        <p:spPr>
          <a:xfrm>
            <a:off x="5698988" y="4169473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DD53F3-EDE8-8740-9B5B-EF33082203BE}"/>
              </a:ext>
            </a:extLst>
          </p:cNvPr>
          <p:cNvSpPr/>
          <p:nvPr/>
        </p:nvSpPr>
        <p:spPr>
          <a:xfrm>
            <a:off x="6127288" y="5170482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1780964085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0C2B-54FB-3848-92BE-66916A9E8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5123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Q-learning</a:t>
            </a:r>
            <a:r>
              <a:rPr lang="en-US" dirty="0">
                <a:solidFill>
                  <a:schemeClr val="accent1"/>
                </a:solidFill>
              </a:rPr>
              <a:t> and Expected SARSA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4E542-C891-4845-8DE7-A314D8E9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DC7F9-865F-F94C-8185-EEA9100CFA63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1CD8A1-9B3B-5C47-9D55-A5C084B4D993}"/>
              </a:ext>
            </a:extLst>
          </p:cNvPr>
          <p:cNvSpPr/>
          <p:nvPr/>
        </p:nvSpPr>
        <p:spPr>
          <a:xfrm>
            <a:off x="3429480" y="263484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8A9E8F-CBA4-E746-B406-A1CAD28B17C0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3520921" y="281772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DCE8182-06E2-C841-BAAC-CF05A2DAA0CF}"/>
              </a:ext>
            </a:extLst>
          </p:cNvPr>
          <p:cNvSpPr/>
          <p:nvPr/>
        </p:nvSpPr>
        <p:spPr>
          <a:xfrm>
            <a:off x="2879899" y="453039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1FBF8D-9972-6F44-8BAD-9F25102B3440}"/>
              </a:ext>
            </a:extLst>
          </p:cNvPr>
          <p:cNvSpPr/>
          <p:nvPr/>
        </p:nvSpPr>
        <p:spPr>
          <a:xfrm>
            <a:off x="3383760" y="345889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3F5E33-A127-D34E-BBCE-FDCBBF4E3279}"/>
              </a:ext>
            </a:extLst>
          </p:cNvPr>
          <p:cNvSpPr/>
          <p:nvPr/>
        </p:nvSpPr>
        <p:spPr>
          <a:xfrm>
            <a:off x="3429480" y="453039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1C6F6A-563D-BF4D-99B8-7579582C7813}"/>
              </a:ext>
            </a:extLst>
          </p:cNvPr>
          <p:cNvSpPr/>
          <p:nvPr/>
        </p:nvSpPr>
        <p:spPr>
          <a:xfrm>
            <a:off x="3984599" y="453039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B4BC06-5951-5E4C-8EB7-299777A558AE}"/>
              </a:ext>
            </a:extLst>
          </p:cNvPr>
          <p:cNvCxnSpPr>
            <a:cxnSpLocks/>
            <a:stCxn id="11" idx="3"/>
            <a:endCxn id="10" idx="0"/>
          </p:cNvCxnSpPr>
          <p:nvPr/>
        </p:nvCxnSpPr>
        <p:spPr>
          <a:xfrm flipH="1">
            <a:off x="2971339" y="3693040"/>
            <a:ext cx="452594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888289-C90E-4B44-90D4-85D947E790CA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3520920" y="373321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FCCFD5-BC5B-AA47-858E-BEF7CA20411E}"/>
              </a:ext>
            </a:extLst>
          </p:cNvPr>
          <p:cNvCxnSpPr>
            <a:cxnSpLocks/>
            <a:stCxn id="11" idx="5"/>
            <a:endCxn id="13" idx="0"/>
          </p:cNvCxnSpPr>
          <p:nvPr/>
        </p:nvCxnSpPr>
        <p:spPr>
          <a:xfrm>
            <a:off x="3617907" y="3693040"/>
            <a:ext cx="458132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CD822B60-645B-C947-AFB2-DF01085E4B00}"/>
              </a:ext>
            </a:extLst>
          </p:cNvPr>
          <p:cNvSpPr/>
          <p:nvPr/>
        </p:nvSpPr>
        <p:spPr>
          <a:xfrm>
            <a:off x="3197636" y="3521342"/>
            <a:ext cx="611592" cy="486191"/>
          </a:xfrm>
          <a:prstGeom prst="arc">
            <a:avLst>
              <a:gd name="adj1" fmla="val 2135946"/>
              <a:gd name="adj2" fmla="val 8349457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4D3FC2-7B62-B74C-B4F5-2EBB49A478CF}"/>
              </a:ext>
            </a:extLst>
          </p:cNvPr>
          <p:cNvSpPr/>
          <p:nvPr/>
        </p:nvSpPr>
        <p:spPr>
          <a:xfrm>
            <a:off x="2778482" y="4874407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Q-learning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765992-8AD2-2544-997F-E3B52DE1B733}"/>
              </a:ext>
            </a:extLst>
          </p:cNvPr>
          <p:cNvSpPr/>
          <p:nvPr/>
        </p:nvSpPr>
        <p:spPr>
          <a:xfrm>
            <a:off x="3737235" y="2404010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B8BACF-7476-9448-9BD9-F8F2A75C5D89}"/>
              </a:ext>
            </a:extLst>
          </p:cNvPr>
          <p:cNvSpPr/>
          <p:nvPr/>
        </p:nvSpPr>
        <p:spPr>
          <a:xfrm>
            <a:off x="3748568" y="2828539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30596A-CA65-3149-A895-ABAECBC35C1E}"/>
              </a:ext>
            </a:extLst>
          </p:cNvPr>
          <p:cNvSpPr/>
          <p:nvPr/>
        </p:nvSpPr>
        <p:spPr>
          <a:xfrm>
            <a:off x="3778748" y="3346513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DD53F3-EDE8-8740-9B5B-EF33082203BE}"/>
              </a:ext>
            </a:extLst>
          </p:cNvPr>
          <p:cNvSpPr/>
          <p:nvPr/>
        </p:nvSpPr>
        <p:spPr>
          <a:xfrm>
            <a:off x="4207048" y="4347522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1DBA956-9427-B14A-974A-B14D49D5B25A}"/>
              </a:ext>
            </a:extLst>
          </p:cNvPr>
          <p:cNvSpPr/>
          <p:nvPr/>
        </p:nvSpPr>
        <p:spPr>
          <a:xfrm>
            <a:off x="7986240" y="256962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F9BDC4A-F58E-F844-9800-C57D49F654FD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8077681" y="275250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C310D0FC-7467-2047-B2EE-48F1F0825328}"/>
              </a:ext>
            </a:extLst>
          </p:cNvPr>
          <p:cNvSpPr/>
          <p:nvPr/>
        </p:nvSpPr>
        <p:spPr>
          <a:xfrm>
            <a:off x="7436659" y="446517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825E1A-CBC5-794E-9EFB-70CCFAA5C576}"/>
              </a:ext>
            </a:extLst>
          </p:cNvPr>
          <p:cNvSpPr/>
          <p:nvPr/>
        </p:nvSpPr>
        <p:spPr>
          <a:xfrm>
            <a:off x="7940520" y="339367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0275CC4-80CA-3843-A9A9-738A8D3E1F9E}"/>
              </a:ext>
            </a:extLst>
          </p:cNvPr>
          <p:cNvSpPr/>
          <p:nvPr/>
        </p:nvSpPr>
        <p:spPr>
          <a:xfrm>
            <a:off x="7986240" y="446517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2842840-6DAE-E24A-8F27-8555896B3D7A}"/>
              </a:ext>
            </a:extLst>
          </p:cNvPr>
          <p:cNvSpPr/>
          <p:nvPr/>
        </p:nvSpPr>
        <p:spPr>
          <a:xfrm>
            <a:off x="8541359" y="446517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A303272-F641-3C4F-932F-5BDD7DC8A19C}"/>
              </a:ext>
            </a:extLst>
          </p:cNvPr>
          <p:cNvCxnSpPr>
            <a:cxnSpLocks/>
            <a:stCxn id="27" idx="3"/>
            <a:endCxn id="26" idx="0"/>
          </p:cNvCxnSpPr>
          <p:nvPr/>
        </p:nvCxnSpPr>
        <p:spPr>
          <a:xfrm flipH="1">
            <a:off x="7528099" y="3627820"/>
            <a:ext cx="452594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AEE6227-A7C3-7147-B924-E9CE05D0BA40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8077680" y="366799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E4BF1E7-41B1-E840-ACAC-67F6FFDC4EDF}"/>
              </a:ext>
            </a:extLst>
          </p:cNvPr>
          <p:cNvCxnSpPr>
            <a:cxnSpLocks/>
            <a:stCxn id="27" idx="5"/>
            <a:endCxn id="29" idx="0"/>
          </p:cNvCxnSpPr>
          <p:nvPr/>
        </p:nvCxnSpPr>
        <p:spPr>
          <a:xfrm>
            <a:off x="8174667" y="3627820"/>
            <a:ext cx="458132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E222AFFA-D511-9F40-A63A-E6657A117C5F}"/>
              </a:ext>
            </a:extLst>
          </p:cNvPr>
          <p:cNvSpPr/>
          <p:nvPr/>
        </p:nvSpPr>
        <p:spPr>
          <a:xfrm>
            <a:off x="6983902" y="4871891"/>
            <a:ext cx="2398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Expected SARSA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0884DC-6E90-0746-BB0A-3291835EC9E2}"/>
              </a:ext>
            </a:extLst>
          </p:cNvPr>
          <p:cNvSpPr/>
          <p:nvPr/>
        </p:nvSpPr>
        <p:spPr>
          <a:xfrm>
            <a:off x="8293995" y="2338790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0E512D-6C7F-124B-B258-E2626E4735FA}"/>
              </a:ext>
            </a:extLst>
          </p:cNvPr>
          <p:cNvSpPr/>
          <p:nvPr/>
        </p:nvSpPr>
        <p:spPr>
          <a:xfrm>
            <a:off x="8305328" y="2763319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E0B3052-9CD5-3140-BE92-3D816C30B73E}"/>
              </a:ext>
            </a:extLst>
          </p:cNvPr>
          <p:cNvSpPr/>
          <p:nvPr/>
        </p:nvSpPr>
        <p:spPr>
          <a:xfrm>
            <a:off x="8335508" y="3281293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6A2CB60-139C-F34E-8EEB-8371D4AB0AD2}"/>
              </a:ext>
            </a:extLst>
          </p:cNvPr>
          <p:cNvSpPr/>
          <p:nvPr/>
        </p:nvSpPr>
        <p:spPr>
          <a:xfrm>
            <a:off x="8763808" y="4282302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2874009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0608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2239"/>
            <a:ext cx="10814538" cy="95042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Q-learning and Double Q-learning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D7C97-9E2C-7E46-8B26-6F09371BB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55" y="1468899"/>
            <a:ext cx="8593270" cy="50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42243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79216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n-step methods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sate-action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6AC77E-C25B-E74B-87F3-631660179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624" y="1310641"/>
            <a:ext cx="7385239" cy="529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93854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Actor-Critic (AC)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BCB825-0147-CB4A-AF85-BE9153418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8" y="1584649"/>
            <a:ext cx="5037447" cy="49644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424D6F-6760-D944-B055-5998E2A6E7B2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www.kdnuggets.com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/2018/03/5-things-reinforcement-learning.html</a:t>
            </a:r>
          </a:p>
        </p:txBody>
      </p:sp>
    </p:spTree>
    <p:extLst>
      <p:ext uri="{BB962C8B-B14F-4D97-AF65-F5344CB8AC3E}">
        <p14:creationId xmlns:p14="http://schemas.microsoft.com/office/powerpoint/2010/main" val="3354965386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04749975-D91A-8041-8A1C-357D7CD1D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939" y="1513010"/>
            <a:ext cx="3079009" cy="2935422"/>
          </a:xfrm>
          <a:prstGeom prst="roundRect">
            <a:avLst>
              <a:gd name="adj" fmla="val 5639"/>
            </a:avLst>
          </a:prstGeom>
          <a:noFill/>
          <a:ln w="1905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873" y="103891"/>
            <a:ext cx="10362254" cy="124524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Actor-Critic (AC) Learning Methods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263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8474" y="1638688"/>
            <a:ext cx="2462997" cy="992025"/>
          </a:xfrm>
          <a:prstGeom prst="roundRect">
            <a:avLst>
              <a:gd name="adj" fmla="val 1363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409" y="5231792"/>
            <a:ext cx="3893127" cy="984292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7561471" y="2134700"/>
            <a:ext cx="715065" cy="3589238"/>
          </a:xfrm>
          <a:prstGeom prst="bentConnector3">
            <a:avLst>
              <a:gd name="adj1" fmla="val 21146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383408" y="2134700"/>
            <a:ext cx="715065" cy="3589238"/>
          </a:xfrm>
          <a:prstGeom prst="bentConnector3">
            <a:avLst>
              <a:gd name="adj1" fmla="val -142565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16" idx="2"/>
          </p:cNvCxnSpPr>
          <p:nvPr/>
        </p:nvCxnSpPr>
        <p:spPr>
          <a:xfrm flipV="1">
            <a:off x="6329972" y="4302904"/>
            <a:ext cx="0" cy="928888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919002" y="21347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6425624" y="4559034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579913" y="2185631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1E26119-8529-A34E-B0A4-35DF6C9A2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8474" y="3312476"/>
            <a:ext cx="2462997" cy="990429"/>
          </a:xfrm>
          <a:prstGeom prst="roundRect">
            <a:avLst>
              <a:gd name="adj" fmla="val 1363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Value Table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40FF5EC-5FDA-2549-907A-73C177534C2F}"/>
              </a:ext>
            </a:extLst>
          </p:cNvPr>
          <p:cNvCxnSpPr>
            <a:cxnSpLocks/>
            <a:stCxn id="16" idx="0"/>
            <a:endCxn id="8" idx="2"/>
          </p:cNvCxnSpPr>
          <p:nvPr/>
        </p:nvCxnSpPr>
        <p:spPr>
          <a:xfrm flipV="1">
            <a:off x="6329972" y="2630713"/>
            <a:ext cx="0" cy="681763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5300938-C500-114A-AAA5-D39B55FF7B00}"/>
              </a:ext>
            </a:extLst>
          </p:cNvPr>
          <p:cNvSpPr txBox="1"/>
          <p:nvPr/>
        </p:nvSpPr>
        <p:spPr>
          <a:xfrm>
            <a:off x="4168620" y="4375407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7F91FFCB-640D-9B48-9F45-A6339255F1BF}"/>
              </a:ext>
            </a:extLst>
          </p:cNvPr>
          <p:cNvCxnSpPr>
            <a:cxnSpLocks/>
            <a:stCxn id="9" idx="1"/>
            <a:endCxn id="16" idx="1"/>
          </p:cNvCxnSpPr>
          <p:nvPr/>
        </p:nvCxnSpPr>
        <p:spPr>
          <a:xfrm rot="10800000" flipH="1">
            <a:off x="4383408" y="3807690"/>
            <a:ext cx="715065" cy="1916248"/>
          </a:xfrm>
          <a:prstGeom prst="bentConnector3">
            <a:avLst>
              <a:gd name="adj1" fmla="val -31969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4F25EDE-1EE8-A441-86B3-FC67035478E0}"/>
              </a:ext>
            </a:extLst>
          </p:cNvPr>
          <p:cNvSpPr txBox="1"/>
          <p:nvPr/>
        </p:nvSpPr>
        <p:spPr>
          <a:xfrm>
            <a:off x="6434239" y="2731287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Critique</a:t>
            </a:r>
          </a:p>
        </p:txBody>
      </p:sp>
    </p:spTree>
    <p:extLst>
      <p:ext uri="{BB962C8B-B14F-4D97-AF65-F5344CB8AC3E}">
        <p14:creationId xmlns:p14="http://schemas.microsoft.com/office/powerpoint/2010/main" val="3319028261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2238"/>
            <a:ext cx="10111154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53499-C1EE-1043-B448-95ED200CD8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21" y="1274687"/>
            <a:ext cx="6679045" cy="528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76584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122238"/>
            <a:ext cx="10867293" cy="89101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Monte Carlo Tree Search (MCTS)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D15D5-E731-514B-B175-DCD42C3E51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518" y="926757"/>
            <a:ext cx="7256879" cy="558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09089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F9472-87D5-9240-9359-40A55E5F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8012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Monte Carlo Tree Search (MCTS)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E51C0-18F7-1046-BD3D-B118EE0F41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268" y="2620031"/>
            <a:ext cx="8845826" cy="24060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2255204" y="6597906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</p:spTree>
    <p:extLst>
      <p:ext uri="{BB962C8B-B14F-4D97-AF65-F5344CB8AC3E}">
        <p14:creationId xmlns:p14="http://schemas.microsoft.com/office/powerpoint/2010/main" val="3025999961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F9472-87D5-9240-9359-40A55E5F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86" y="30893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E51C0-18F7-1046-BD3D-B118EE0F41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055" y="927671"/>
            <a:ext cx="3130463" cy="4100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2255204" y="6597906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1642508" y="4950203"/>
            <a:ext cx="88575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a:</a:t>
            </a:r>
            <a:r>
              <a:rPr lang="en-US" sz="2400" dirty="0">
                <a:solidFill>
                  <a:schemeClr val="accent1"/>
                </a:solidFill>
              </a:rPr>
              <a:t> Each simulation traverses the tree by selecting the edge with maximum action value Q, plus an upper confidence bound U that depends on a stored prior probability P and visit count N for that edge (which is incremented once traversed).</a:t>
            </a:r>
          </a:p>
        </p:txBody>
      </p:sp>
    </p:spTree>
    <p:extLst>
      <p:ext uri="{BB962C8B-B14F-4D97-AF65-F5344CB8AC3E}">
        <p14:creationId xmlns:p14="http://schemas.microsoft.com/office/powerpoint/2010/main" val="1895095012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2255204" y="6597906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1807133" y="5217087"/>
            <a:ext cx="8577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b:</a:t>
            </a:r>
            <a:r>
              <a:rPr lang="en-US" sz="2400" dirty="0">
                <a:solidFill>
                  <a:schemeClr val="accent1"/>
                </a:solidFill>
              </a:rPr>
              <a:t> The leaf node is expanded and the associated position s is evaluated by the neural network (P(s, ·),V(s)) =   f</a:t>
            </a:r>
            <a:r>
              <a:rPr lang="el-GR" sz="2400" baseline="-25000" dirty="0">
                <a:solidFill>
                  <a:schemeClr val="accent1"/>
                </a:solidFill>
              </a:rPr>
              <a:t>θ</a:t>
            </a:r>
            <a:r>
              <a:rPr lang="el-GR" sz="2400" dirty="0">
                <a:solidFill>
                  <a:schemeClr val="accent1"/>
                </a:solidFill>
              </a:rPr>
              <a:t>(</a:t>
            </a:r>
            <a:r>
              <a:rPr lang="en-US" sz="2400" dirty="0">
                <a:solidFill>
                  <a:schemeClr val="accent1"/>
                </a:solidFill>
              </a:rPr>
              <a:t>s); the vector of P values are stored in the outgoing edges from 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094C361-5AF4-1D42-975C-9605C849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86" y="30893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9FF4FE-B96E-E445-9986-591622DACB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729" y="936022"/>
            <a:ext cx="3385752" cy="41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2715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2255204" y="6597906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2055342" y="5255256"/>
            <a:ext cx="8130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c</a:t>
            </a:r>
            <a:r>
              <a:rPr lang="en-US" sz="2400" dirty="0">
                <a:solidFill>
                  <a:schemeClr val="accent1"/>
                </a:solidFill>
              </a:rPr>
              <a:t>: Action value Q is updated to track the mean of all evaluations V in the subtree below that action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649E08F-6B91-2645-9D1A-C4BA11E9D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86" y="30893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E03511-76F6-5944-8D29-DAD67049F6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5989" y="1041176"/>
            <a:ext cx="4127157" cy="41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80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77"/>
          <a:stretch/>
        </p:blipFill>
        <p:spPr>
          <a:xfrm>
            <a:off x="1991545" y="1052736"/>
            <a:ext cx="8317209" cy="54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87091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270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2255204" y="6597906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2055342" y="5028245"/>
            <a:ext cx="81307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d:</a:t>
            </a:r>
            <a:r>
              <a:rPr lang="en-US" sz="2400" dirty="0">
                <a:solidFill>
                  <a:schemeClr val="accent1"/>
                </a:solidFill>
              </a:rPr>
              <a:t> Once the search is complete, search probabilities </a:t>
            </a:r>
            <a:r>
              <a:rPr lang="el-GR" sz="2400" dirty="0">
                <a:solidFill>
                  <a:schemeClr val="accent1"/>
                </a:solidFill>
              </a:rPr>
              <a:t>π </a:t>
            </a:r>
            <a:r>
              <a:rPr lang="en-US" sz="2400" dirty="0">
                <a:solidFill>
                  <a:schemeClr val="accent1"/>
                </a:solidFill>
              </a:rPr>
              <a:t>are returned, proportional to N</a:t>
            </a:r>
            <a:r>
              <a:rPr lang="en-US" sz="2400" baseline="30000" dirty="0">
                <a:solidFill>
                  <a:schemeClr val="accent1"/>
                </a:solidFill>
              </a:rPr>
              <a:t>1/</a:t>
            </a:r>
            <a:r>
              <a:rPr lang="el-GR" sz="2400" baseline="30000" dirty="0">
                <a:solidFill>
                  <a:schemeClr val="accent1"/>
                </a:solidFill>
              </a:rPr>
              <a:t>τ</a:t>
            </a:r>
            <a:r>
              <a:rPr lang="el-GR" sz="2400" dirty="0">
                <a:solidFill>
                  <a:schemeClr val="accent1"/>
                </a:solidFill>
              </a:rPr>
              <a:t>, </a:t>
            </a:r>
            <a:r>
              <a:rPr lang="en-US" sz="2400" dirty="0">
                <a:solidFill>
                  <a:schemeClr val="accent1"/>
                </a:solidFill>
              </a:rPr>
              <a:t>where N is the visit count of each move from the root state and </a:t>
            </a:r>
            <a:r>
              <a:rPr lang="el-GR" sz="2400" dirty="0">
                <a:solidFill>
                  <a:schemeClr val="accent1"/>
                </a:solidFill>
              </a:rPr>
              <a:t>τ </a:t>
            </a:r>
            <a:r>
              <a:rPr lang="en-US" sz="2400" dirty="0">
                <a:solidFill>
                  <a:schemeClr val="accent1"/>
                </a:solidFill>
              </a:rPr>
              <a:t>is a parameter controlling temperature.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7661D45-FB84-2E4B-8A6B-73AA8B9F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86" y="30893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001447-0EF4-E24E-BB55-72E179BFFE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9308" y="927671"/>
            <a:ext cx="2245120" cy="41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7377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Actor Critic ANN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5B4AE-96D2-604A-BCFD-FF020C9DF5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3971" y="1623478"/>
            <a:ext cx="8749706" cy="493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91425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Up-Down Arrow 23">
            <a:extLst>
              <a:ext uri="{FF2B5EF4-FFF2-40B4-BE49-F238E27FC236}">
                <a16:creationId xmlns:a16="http://schemas.microsoft.com/office/drawing/2014/main" id="{741A0D3F-E1F4-FF46-A55A-CF1BBD5B8991}"/>
              </a:ext>
            </a:extLst>
          </p:cNvPr>
          <p:cNvSpPr/>
          <p:nvPr/>
        </p:nvSpPr>
        <p:spPr>
          <a:xfrm>
            <a:off x="5632541" y="2850675"/>
            <a:ext cx="415328" cy="2462730"/>
          </a:xfrm>
          <a:prstGeom prst="up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General Dyna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B2906C5-3237-3849-8657-195A2ED54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563" y="5313406"/>
            <a:ext cx="2371125" cy="616466"/>
          </a:xfrm>
          <a:prstGeom prst="roundRect">
            <a:avLst>
              <a:gd name="adj" fmla="val 25326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4ACCE8-57E6-5F48-A568-E3DE760BEC12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6456981" y="4313801"/>
            <a:ext cx="941281" cy="851325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E67BC0D-2B64-C94E-A5CB-1C4E9A8B7230}"/>
              </a:ext>
            </a:extLst>
          </p:cNvPr>
          <p:cNvSpPr txBox="1"/>
          <p:nvPr/>
        </p:nvSpPr>
        <p:spPr>
          <a:xfrm>
            <a:off x="8087838" y="3992490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search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0ACE83-E0F4-184E-8C33-261017AD7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8262" y="4794422"/>
            <a:ext cx="1379155" cy="741406"/>
          </a:xfrm>
          <a:prstGeom prst="roundRect">
            <a:avLst>
              <a:gd name="adj" fmla="val 327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6CB777-DD8E-5547-82C2-1F292575810B}"/>
              </a:ext>
            </a:extLst>
          </p:cNvPr>
          <p:cNvCxnSpPr>
            <a:cxnSpLocks/>
            <a:stCxn id="13" idx="0"/>
            <a:endCxn id="22" idx="2"/>
          </p:cNvCxnSpPr>
          <p:nvPr/>
        </p:nvCxnSpPr>
        <p:spPr>
          <a:xfrm flipH="1" flipV="1">
            <a:off x="8087839" y="3836600"/>
            <a:ext cx="1" cy="957822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2C9FF19-4FBD-184D-9637-1C8E94655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1445" y="3121286"/>
            <a:ext cx="1712787" cy="715314"/>
          </a:xfrm>
          <a:prstGeom prst="roundRect">
            <a:avLst>
              <a:gd name="adj" fmla="val 46055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simulated experience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BA5DD6F-3C2A-C947-803E-C3E543384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7723" y="3598486"/>
            <a:ext cx="1712787" cy="715314"/>
          </a:xfrm>
          <a:prstGeom prst="roundRect">
            <a:avLst>
              <a:gd name="adj" fmla="val 46055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real experience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9B3D44-1A50-764A-8225-935BFFCED7C9}"/>
              </a:ext>
            </a:extLst>
          </p:cNvPr>
          <p:cNvSpPr txBox="1"/>
          <p:nvPr/>
        </p:nvSpPr>
        <p:spPr>
          <a:xfrm>
            <a:off x="6759085" y="4099637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6D1B87-D298-5D40-972C-2CE42A4D0FDD}"/>
              </a:ext>
            </a:extLst>
          </p:cNvPr>
          <p:cNvSpPr txBox="1"/>
          <p:nvPr/>
        </p:nvSpPr>
        <p:spPr>
          <a:xfrm>
            <a:off x="6682689" y="275531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planning update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02CC22-5FB9-AB40-9F57-B2E9A65281F8}"/>
              </a:ext>
            </a:extLst>
          </p:cNvPr>
          <p:cNvSpPr txBox="1"/>
          <p:nvPr/>
        </p:nvSpPr>
        <p:spPr>
          <a:xfrm>
            <a:off x="3149222" y="3247281"/>
            <a:ext cx="1201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direct DL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F9923AA0-89C3-3A4C-90C0-D2ED29AA5CC0}"/>
              </a:ext>
            </a:extLst>
          </p:cNvPr>
          <p:cNvSpPr/>
          <p:nvPr/>
        </p:nvSpPr>
        <p:spPr>
          <a:xfrm>
            <a:off x="5970166" y="1732923"/>
            <a:ext cx="1272746" cy="1827724"/>
          </a:xfrm>
          <a:custGeom>
            <a:avLst/>
            <a:gdLst>
              <a:gd name="connsiteX0" fmla="*/ 1272746 w 1272746"/>
              <a:gd name="connsiteY0" fmla="*/ 1618735 h 1643479"/>
              <a:gd name="connsiteX1" fmla="*/ 803190 w 1272746"/>
              <a:gd name="connsiteY1" fmla="*/ 1421027 h 1643479"/>
              <a:gd name="connsiteX2" fmla="*/ 0 w 1272746"/>
              <a:gd name="connsiteY2" fmla="*/ 0 h 1643479"/>
              <a:gd name="connsiteX0" fmla="*/ 1272746 w 1272746"/>
              <a:gd name="connsiteY0" fmla="*/ 1618735 h 1637601"/>
              <a:gd name="connsiteX1" fmla="*/ 790833 w 1272746"/>
              <a:gd name="connsiteY1" fmla="*/ 1396314 h 1637601"/>
              <a:gd name="connsiteX2" fmla="*/ 0 w 1272746"/>
              <a:gd name="connsiteY2" fmla="*/ 0 h 1637601"/>
              <a:gd name="connsiteX0" fmla="*/ 1272746 w 1272746"/>
              <a:gd name="connsiteY0" fmla="*/ 1618735 h 1639947"/>
              <a:gd name="connsiteX1" fmla="*/ 790833 w 1272746"/>
              <a:gd name="connsiteY1" fmla="*/ 1396314 h 1639947"/>
              <a:gd name="connsiteX2" fmla="*/ 0 w 1272746"/>
              <a:gd name="connsiteY2" fmla="*/ 0 h 1639947"/>
              <a:gd name="connsiteX0" fmla="*/ 1272746 w 1272746"/>
              <a:gd name="connsiteY0" fmla="*/ 1618735 h 1623565"/>
              <a:gd name="connsiteX1" fmla="*/ 790833 w 1272746"/>
              <a:gd name="connsiteY1" fmla="*/ 1396314 h 1623565"/>
              <a:gd name="connsiteX2" fmla="*/ 0 w 1272746"/>
              <a:gd name="connsiteY2" fmla="*/ 0 h 1623565"/>
              <a:gd name="connsiteX0" fmla="*/ 1272746 w 1272746"/>
              <a:gd name="connsiteY0" fmla="*/ 1618735 h 1623565"/>
              <a:gd name="connsiteX1" fmla="*/ 889687 w 1272746"/>
              <a:gd name="connsiteY1" fmla="*/ 1396314 h 1623565"/>
              <a:gd name="connsiteX2" fmla="*/ 0 w 1272746"/>
              <a:gd name="connsiteY2" fmla="*/ 0 h 1623565"/>
              <a:gd name="connsiteX0" fmla="*/ 1272746 w 1272746"/>
              <a:gd name="connsiteY0" fmla="*/ 1618735 h 1618735"/>
              <a:gd name="connsiteX1" fmla="*/ 889687 w 1272746"/>
              <a:gd name="connsiteY1" fmla="*/ 1396314 h 1618735"/>
              <a:gd name="connsiteX2" fmla="*/ 0 w 1272746"/>
              <a:gd name="connsiteY2" fmla="*/ 0 h 161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2746" h="1618735">
                <a:moveTo>
                  <a:pt x="1272746" y="1618735"/>
                </a:moveTo>
                <a:cubicBezTo>
                  <a:pt x="995749" y="1617705"/>
                  <a:pt x="1052385" y="1619539"/>
                  <a:pt x="889687" y="1396314"/>
                </a:cubicBezTo>
                <a:cubicBezTo>
                  <a:pt x="726989" y="1173089"/>
                  <a:pt x="295533" y="575619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CC5FCDD2-477A-DD45-8855-C7B207C0A84A}"/>
              </a:ext>
            </a:extLst>
          </p:cNvPr>
          <p:cNvSpPr/>
          <p:nvPr/>
        </p:nvSpPr>
        <p:spPr>
          <a:xfrm>
            <a:off x="4201505" y="1746049"/>
            <a:ext cx="1091306" cy="2229407"/>
          </a:xfrm>
          <a:custGeom>
            <a:avLst/>
            <a:gdLst>
              <a:gd name="connsiteX0" fmla="*/ 957491 w 1241697"/>
              <a:gd name="connsiteY0" fmla="*/ 2075935 h 2075935"/>
              <a:gd name="connsiteX1" fmla="*/ 129589 w 1241697"/>
              <a:gd name="connsiteY1" fmla="*/ 1767016 h 2075935"/>
              <a:gd name="connsiteX2" fmla="*/ 117232 w 1241697"/>
              <a:gd name="connsiteY2" fmla="*/ 1198605 h 2075935"/>
              <a:gd name="connsiteX3" fmla="*/ 1241697 w 1241697"/>
              <a:gd name="connsiteY3" fmla="*/ 0 h 2075935"/>
              <a:gd name="connsiteX0" fmla="*/ 926096 w 1210302"/>
              <a:gd name="connsiteY0" fmla="*/ 2075935 h 2086381"/>
              <a:gd name="connsiteX1" fmla="*/ 172334 w 1210302"/>
              <a:gd name="connsiteY1" fmla="*/ 2026508 h 2086381"/>
              <a:gd name="connsiteX2" fmla="*/ 85837 w 1210302"/>
              <a:gd name="connsiteY2" fmla="*/ 1198605 h 2086381"/>
              <a:gd name="connsiteX3" fmla="*/ 1210302 w 1210302"/>
              <a:gd name="connsiteY3" fmla="*/ 0 h 2086381"/>
              <a:gd name="connsiteX0" fmla="*/ 939123 w 1223329"/>
              <a:gd name="connsiteY0" fmla="*/ 2075935 h 2075935"/>
              <a:gd name="connsiteX1" fmla="*/ 185361 w 1223329"/>
              <a:gd name="connsiteY1" fmla="*/ 2026508 h 2075935"/>
              <a:gd name="connsiteX2" fmla="*/ 98864 w 1223329"/>
              <a:gd name="connsiteY2" fmla="*/ 1198605 h 2075935"/>
              <a:gd name="connsiteX3" fmla="*/ 1223329 w 1223329"/>
              <a:gd name="connsiteY3" fmla="*/ 0 h 2075935"/>
              <a:gd name="connsiteX0" fmla="*/ 890535 w 1174741"/>
              <a:gd name="connsiteY0" fmla="*/ 2075935 h 2075935"/>
              <a:gd name="connsiteX1" fmla="*/ 136773 w 1174741"/>
              <a:gd name="connsiteY1" fmla="*/ 2026508 h 2075935"/>
              <a:gd name="connsiteX2" fmla="*/ 99703 w 1174741"/>
              <a:gd name="connsiteY2" fmla="*/ 1482810 h 2075935"/>
              <a:gd name="connsiteX3" fmla="*/ 1174741 w 1174741"/>
              <a:gd name="connsiteY3" fmla="*/ 0 h 2075935"/>
              <a:gd name="connsiteX0" fmla="*/ 835855 w 1120061"/>
              <a:gd name="connsiteY0" fmla="*/ 2075935 h 2075935"/>
              <a:gd name="connsiteX1" fmla="*/ 82093 w 1120061"/>
              <a:gd name="connsiteY1" fmla="*/ 2026508 h 2075935"/>
              <a:gd name="connsiteX2" fmla="*/ 45023 w 1120061"/>
              <a:gd name="connsiteY2" fmla="*/ 1482810 h 2075935"/>
              <a:gd name="connsiteX3" fmla="*/ 1120061 w 1120061"/>
              <a:gd name="connsiteY3" fmla="*/ 0 h 2075935"/>
              <a:gd name="connsiteX0" fmla="*/ 906493 w 1190699"/>
              <a:gd name="connsiteY0" fmla="*/ 2075935 h 2075935"/>
              <a:gd name="connsiteX1" fmla="*/ 152731 w 1190699"/>
              <a:gd name="connsiteY1" fmla="*/ 2026508 h 2075935"/>
              <a:gd name="connsiteX2" fmla="*/ 115661 w 1190699"/>
              <a:gd name="connsiteY2" fmla="*/ 1482810 h 2075935"/>
              <a:gd name="connsiteX3" fmla="*/ 1190699 w 1190699"/>
              <a:gd name="connsiteY3" fmla="*/ 0 h 2075935"/>
              <a:gd name="connsiteX0" fmla="*/ 827580 w 1111786"/>
              <a:gd name="connsiteY0" fmla="*/ 2075935 h 2075935"/>
              <a:gd name="connsiteX1" fmla="*/ 73818 w 1111786"/>
              <a:gd name="connsiteY1" fmla="*/ 2026508 h 2075935"/>
              <a:gd name="connsiteX2" fmla="*/ 36748 w 1111786"/>
              <a:gd name="connsiteY2" fmla="*/ 1482810 h 2075935"/>
              <a:gd name="connsiteX3" fmla="*/ 1111786 w 1111786"/>
              <a:gd name="connsiteY3" fmla="*/ 0 h 2075935"/>
              <a:gd name="connsiteX0" fmla="*/ 854519 w 1138725"/>
              <a:gd name="connsiteY0" fmla="*/ 2075935 h 2075935"/>
              <a:gd name="connsiteX1" fmla="*/ 100757 w 1138725"/>
              <a:gd name="connsiteY1" fmla="*/ 2026508 h 2075935"/>
              <a:gd name="connsiteX2" fmla="*/ 63687 w 1138725"/>
              <a:gd name="connsiteY2" fmla="*/ 1482810 h 2075935"/>
              <a:gd name="connsiteX3" fmla="*/ 1138725 w 1138725"/>
              <a:gd name="connsiteY3" fmla="*/ 0 h 2075935"/>
              <a:gd name="connsiteX0" fmla="*/ 827580 w 1111786"/>
              <a:gd name="connsiteY0" fmla="*/ 2075935 h 2075935"/>
              <a:gd name="connsiteX1" fmla="*/ 73818 w 1111786"/>
              <a:gd name="connsiteY1" fmla="*/ 2026508 h 2075935"/>
              <a:gd name="connsiteX2" fmla="*/ 36748 w 1111786"/>
              <a:gd name="connsiteY2" fmla="*/ 1482810 h 2075935"/>
              <a:gd name="connsiteX3" fmla="*/ 1111786 w 1111786"/>
              <a:gd name="connsiteY3" fmla="*/ 0 h 2075935"/>
              <a:gd name="connsiteX0" fmla="*/ 816905 w 1101111"/>
              <a:gd name="connsiteY0" fmla="*/ 2075935 h 2075935"/>
              <a:gd name="connsiteX1" fmla="*/ 63143 w 1101111"/>
              <a:gd name="connsiteY1" fmla="*/ 2026508 h 2075935"/>
              <a:gd name="connsiteX2" fmla="*/ 26073 w 1101111"/>
              <a:gd name="connsiteY2" fmla="*/ 1482810 h 2075935"/>
              <a:gd name="connsiteX3" fmla="*/ 1101111 w 1101111"/>
              <a:gd name="connsiteY3" fmla="*/ 0 h 2075935"/>
              <a:gd name="connsiteX0" fmla="*/ 862797 w 1147003"/>
              <a:gd name="connsiteY0" fmla="*/ 2075935 h 2075935"/>
              <a:gd name="connsiteX1" fmla="*/ 183176 w 1147003"/>
              <a:gd name="connsiteY1" fmla="*/ 2038865 h 2075935"/>
              <a:gd name="connsiteX2" fmla="*/ 71965 w 1147003"/>
              <a:gd name="connsiteY2" fmla="*/ 1482810 h 2075935"/>
              <a:gd name="connsiteX3" fmla="*/ 1147003 w 1147003"/>
              <a:gd name="connsiteY3" fmla="*/ 0 h 2075935"/>
              <a:gd name="connsiteX0" fmla="*/ 847617 w 1131823"/>
              <a:gd name="connsiteY0" fmla="*/ 2075935 h 2118709"/>
              <a:gd name="connsiteX1" fmla="*/ 167996 w 1131823"/>
              <a:gd name="connsiteY1" fmla="*/ 2038865 h 2118709"/>
              <a:gd name="connsiteX2" fmla="*/ 56785 w 1131823"/>
              <a:gd name="connsiteY2" fmla="*/ 1482810 h 2118709"/>
              <a:gd name="connsiteX3" fmla="*/ 1131823 w 1131823"/>
              <a:gd name="connsiteY3" fmla="*/ 0 h 2118709"/>
              <a:gd name="connsiteX0" fmla="*/ 847617 w 1131823"/>
              <a:gd name="connsiteY0" fmla="*/ 2075935 h 2075935"/>
              <a:gd name="connsiteX1" fmla="*/ 167996 w 1131823"/>
              <a:gd name="connsiteY1" fmla="*/ 2038865 h 2075935"/>
              <a:gd name="connsiteX2" fmla="*/ 56785 w 1131823"/>
              <a:gd name="connsiteY2" fmla="*/ 1482810 h 2075935"/>
              <a:gd name="connsiteX3" fmla="*/ 1131823 w 1131823"/>
              <a:gd name="connsiteY3" fmla="*/ 0 h 2075935"/>
              <a:gd name="connsiteX0" fmla="*/ 802910 w 1087116"/>
              <a:gd name="connsiteY0" fmla="*/ 2075935 h 2075935"/>
              <a:gd name="connsiteX1" fmla="*/ 123289 w 1087116"/>
              <a:gd name="connsiteY1" fmla="*/ 2038865 h 2075935"/>
              <a:gd name="connsiteX2" fmla="*/ 12078 w 1087116"/>
              <a:gd name="connsiteY2" fmla="*/ 1482810 h 2075935"/>
              <a:gd name="connsiteX3" fmla="*/ 1087116 w 1087116"/>
              <a:gd name="connsiteY3" fmla="*/ 0 h 2075935"/>
              <a:gd name="connsiteX0" fmla="*/ 832029 w 1116235"/>
              <a:gd name="connsiteY0" fmla="*/ 2075935 h 2075935"/>
              <a:gd name="connsiteX1" fmla="*/ 152408 w 1116235"/>
              <a:gd name="connsiteY1" fmla="*/ 2038865 h 2075935"/>
              <a:gd name="connsiteX2" fmla="*/ 41197 w 1116235"/>
              <a:gd name="connsiteY2" fmla="*/ 1482810 h 2075935"/>
              <a:gd name="connsiteX3" fmla="*/ 1116235 w 1116235"/>
              <a:gd name="connsiteY3" fmla="*/ 0 h 2075935"/>
              <a:gd name="connsiteX0" fmla="*/ 832029 w 1116235"/>
              <a:gd name="connsiteY0" fmla="*/ 2075935 h 2075935"/>
              <a:gd name="connsiteX1" fmla="*/ 152408 w 1116235"/>
              <a:gd name="connsiteY1" fmla="*/ 2038865 h 2075935"/>
              <a:gd name="connsiteX2" fmla="*/ 41197 w 1116235"/>
              <a:gd name="connsiteY2" fmla="*/ 1482810 h 2075935"/>
              <a:gd name="connsiteX3" fmla="*/ 1116235 w 1116235"/>
              <a:gd name="connsiteY3" fmla="*/ 0 h 2075935"/>
              <a:gd name="connsiteX0" fmla="*/ 837378 w 1121584"/>
              <a:gd name="connsiteY0" fmla="*/ 2075935 h 2157016"/>
              <a:gd name="connsiteX1" fmla="*/ 157757 w 1121584"/>
              <a:gd name="connsiteY1" fmla="*/ 2038865 h 2157016"/>
              <a:gd name="connsiteX2" fmla="*/ 46546 w 1121584"/>
              <a:gd name="connsiteY2" fmla="*/ 1482810 h 2157016"/>
              <a:gd name="connsiteX3" fmla="*/ 1121584 w 1121584"/>
              <a:gd name="connsiteY3" fmla="*/ 0 h 2157016"/>
              <a:gd name="connsiteX0" fmla="*/ 832029 w 1116235"/>
              <a:gd name="connsiteY0" fmla="*/ 2075935 h 2075935"/>
              <a:gd name="connsiteX1" fmla="*/ 152408 w 1116235"/>
              <a:gd name="connsiteY1" fmla="*/ 2038865 h 2075935"/>
              <a:gd name="connsiteX2" fmla="*/ 41197 w 1116235"/>
              <a:gd name="connsiteY2" fmla="*/ 1482810 h 2075935"/>
              <a:gd name="connsiteX3" fmla="*/ 1116235 w 1116235"/>
              <a:gd name="connsiteY3" fmla="*/ 0 h 2075935"/>
              <a:gd name="connsiteX0" fmla="*/ 842160 w 1126366"/>
              <a:gd name="connsiteY0" fmla="*/ 2075935 h 2075935"/>
              <a:gd name="connsiteX1" fmla="*/ 187252 w 1126366"/>
              <a:gd name="connsiteY1" fmla="*/ 2038865 h 2075935"/>
              <a:gd name="connsiteX2" fmla="*/ 51328 w 1126366"/>
              <a:gd name="connsiteY2" fmla="*/ 1482810 h 2075935"/>
              <a:gd name="connsiteX3" fmla="*/ 1126366 w 1126366"/>
              <a:gd name="connsiteY3" fmla="*/ 0 h 2075935"/>
              <a:gd name="connsiteX0" fmla="*/ 857751 w 1141957"/>
              <a:gd name="connsiteY0" fmla="*/ 2075935 h 2118709"/>
              <a:gd name="connsiteX1" fmla="*/ 202843 w 1141957"/>
              <a:gd name="connsiteY1" fmla="*/ 2038865 h 2118709"/>
              <a:gd name="connsiteX2" fmla="*/ 66919 w 1141957"/>
              <a:gd name="connsiteY2" fmla="*/ 1482810 h 2118709"/>
              <a:gd name="connsiteX3" fmla="*/ 1141957 w 1141957"/>
              <a:gd name="connsiteY3" fmla="*/ 0 h 2118709"/>
              <a:gd name="connsiteX0" fmla="*/ 803769 w 1087975"/>
              <a:gd name="connsiteY0" fmla="*/ 2075935 h 2118709"/>
              <a:gd name="connsiteX1" fmla="*/ 148861 w 1087975"/>
              <a:gd name="connsiteY1" fmla="*/ 2038865 h 2118709"/>
              <a:gd name="connsiteX2" fmla="*/ 12937 w 1087975"/>
              <a:gd name="connsiteY2" fmla="*/ 1482810 h 2118709"/>
              <a:gd name="connsiteX3" fmla="*/ 1087975 w 1087975"/>
              <a:gd name="connsiteY3" fmla="*/ 0 h 2118709"/>
              <a:gd name="connsiteX0" fmla="*/ 857751 w 1141957"/>
              <a:gd name="connsiteY0" fmla="*/ 2075935 h 2118709"/>
              <a:gd name="connsiteX1" fmla="*/ 202843 w 1141957"/>
              <a:gd name="connsiteY1" fmla="*/ 2038865 h 2118709"/>
              <a:gd name="connsiteX2" fmla="*/ 66919 w 1141957"/>
              <a:gd name="connsiteY2" fmla="*/ 1482810 h 2118709"/>
              <a:gd name="connsiteX3" fmla="*/ 1141957 w 1141957"/>
              <a:gd name="connsiteY3" fmla="*/ 0 h 2118709"/>
              <a:gd name="connsiteX0" fmla="*/ 814367 w 1098573"/>
              <a:gd name="connsiteY0" fmla="*/ 2075935 h 2118709"/>
              <a:gd name="connsiteX1" fmla="*/ 159459 w 1098573"/>
              <a:gd name="connsiteY1" fmla="*/ 2038865 h 2118709"/>
              <a:gd name="connsiteX2" fmla="*/ 23535 w 1098573"/>
              <a:gd name="connsiteY2" fmla="*/ 1482810 h 2118709"/>
              <a:gd name="connsiteX3" fmla="*/ 1098573 w 1098573"/>
              <a:gd name="connsiteY3" fmla="*/ 0 h 2118709"/>
              <a:gd name="connsiteX0" fmla="*/ 830803 w 1115009"/>
              <a:gd name="connsiteY0" fmla="*/ 2075935 h 2075935"/>
              <a:gd name="connsiteX1" fmla="*/ 175895 w 1115009"/>
              <a:gd name="connsiteY1" fmla="*/ 2038865 h 2075935"/>
              <a:gd name="connsiteX2" fmla="*/ 39971 w 1115009"/>
              <a:gd name="connsiteY2" fmla="*/ 1482810 h 2075935"/>
              <a:gd name="connsiteX3" fmla="*/ 1115009 w 1115009"/>
              <a:gd name="connsiteY3" fmla="*/ 0 h 2075935"/>
              <a:gd name="connsiteX0" fmla="*/ 830803 w 1115009"/>
              <a:gd name="connsiteY0" fmla="*/ 2075935 h 2093624"/>
              <a:gd name="connsiteX1" fmla="*/ 175895 w 1115009"/>
              <a:gd name="connsiteY1" fmla="*/ 2038865 h 2093624"/>
              <a:gd name="connsiteX2" fmla="*/ 39971 w 1115009"/>
              <a:gd name="connsiteY2" fmla="*/ 1482810 h 2093624"/>
              <a:gd name="connsiteX3" fmla="*/ 1115009 w 1115009"/>
              <a:gd name="connsiteY3" fmla="*/ 0 h 2093624"/>
              <a:gd name="connsiteX0" fmla="*/ 847150 w 1131356"/>
              <a:gd name="connsiteY0" fmla="*/ 2075935 h 2090152"/>
              <a:gd name="connsiteX1" fmla="*/ 278739 w 1131356"/>
              <a:gd name="connsiteY1" fmla="*/ 2026508 h 2090152"/>
              <a:gd name="connsiteX2" fmla="*/ 56318 w 1131356"/>
              <a:gd name="connsiteY2" fmla="*/ 1482810 h 2090152"/>
              <a:gd name="connsiteX3" fmla="*/ 1131356 w 1131356"/>
              <a:gd name="connsiteY3" fmla="*/ 0 h 2090152"/>
              <a:gd name="connsiteX0" fmla="*/ 889223 w 1173429"/>
              <a:gd name="connsiteY0" fmla="*/ 2075935 h 2093624"/>
              <a:gd name="connsiteX1" fmla="*/ 197245 w 1173429"/>
              <a:gd name="connsiteY1" fmla="*/ 2038864 h 2093624"/>
              <a:gd name="connsiteX2" fmla="*/ 98391 w 1173429"/>
              <a:gd name="connsiteY2" fmla="*/ 1482810 h 2093624"/>
              <a:gd name="connsiteX3" fmla="*/ 1173429 w 1173429"/>
              <a:gd name="connsiteY3" fmla="*/ 0 h 2093624"/>
              <a:gd name="connsiteX0" fmla="*/ 861568 w 1145774"/>
              <a:gd name="connsiteY0" fmla="*/ 2075935 h 2120120"/>
              <a:gd name="connsiteX1" fmla="*/ 169590 w 1145774"/>
              <a:gd name="connsiteY1" fmla="*/ 2038864 h 2120120"/>
              <a:gd name="connsiteX2" fmla="*/ 70736 w 1145774"/>
              <a:gd name="connsiteY2" fmla="*/ 1482810 h 2120120"/>
              <a:gd name="connsiteX3" fmla="*/ 1145774 w 1145774"/>
              <a:gd name="connsiteY3" fmla="*/ 0 h 2120120"/>
              <a:gd name="connsiteX0" fmla="*/ 861568 w 1145774"/>
              <a:gd name="connsiteY0" fmla="*/ 2075935 h 2097227"/>
              <a:gd name="connsiteX1" fmla="*/ 169590 w 1145774"/>
              <a:gd name="connsiteY1" fmla="*/ 2038864 h 2097227"/>
              <a:gd name="connsiteX2" fmla="*/ 70736 w 1145774"/>
              <a:gd name="connsiteY2" fmla="*/ 1482810 h 2097227"/>
              <a:gd name="connsiteX3" fmla="*/ 1145774 w 1145774"/>
              <a:gd name="connsiteY3" fmla="*/ 0 h 2097227"/>
              <a:gd name="connsiteX0" fmla="*/ 807100 w 1091306"/>
              <a:gd name="connsiteY0" fmla="*/ 2075935 h 2097227"/>
              <a:gd name="connsiteX1" fmla="*/ 115122 w 1091306"/>
              <a:gd name="connsiteY1" fmla="*/ 2038864 h 2097227"/>
              <a:gd name="connsiteX2" fmla="*/ 16268 w 1091306"/>
              <a:gd name="connsiteY2" fmla="*/ 1482810 h 2097227"/>
              <a:gd name="connsiteX3" fmla="*/ 1091306 w 1091306"/>
              <a:gd name="connsiteY3" fmla="*/ 0 h 209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306" h="2097227">
                <a:moveTo>
                  <a:pt x="807100" y="2075935"/>
                </a:moveTo>
                <a:cubicBezTo>
                  <a:pt x="438456" y="2105797"/>
                  <a:pt x="222213" y="2113003"/>
                  <a:pt x="115122" y="2038864"/>
                </a:cubicBezTo>
                <a:cubicBezTo>
                  <a:pt x="8031" y="1964725"/>
                  <a:pt x="-22861" y="1649626"/>
                  <a:pt x="16268" y="1482810"/>
                </a:cubicBezTo>
                <a:cubicBezTo>
                  <a:pt x="55397" y="1315994"/>
                  <a:pt x="646462" y="501478"/>
                  <a:pt x="1091306" y="0"/>
                </a:cubicBezTo>
              </a:path>
            </a:pathLst>
          </a:custGeom>
          <a:noFill/>
          <a:ln w="25400">
            <a:solidFill>
              <a:schemeClr val="tx1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934975B-F75C-124A-8EB5-05CF362E6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862" y="1989788"/>
            <a:ext cx="2731265" cy="799102"/>
          </a:xfrm>
          <a:prstGeom prst="roundRect">
            <a:avLst>
              <a:gd name="adj" fmla="val 327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Policy/value functions</a:t>
            </a:r>
          </a:p>
        </p:txBody>
      </p:sp>
    </p:spTree>
    <p:extLst>
      <p:ext uri="{BB962C8B-B14F-4D97-AF65-F5344CB8AC3E}">
        <p14:creationId xmlns:p14="http://schemas.microsoft.com/office/powerpoint/2010/main" val="171491803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Dyna: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Integrated Planning, Acting, and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D60A0-CFC7-304C-9563-88012496A576}"/>
              </a:ext>
            </a:extLst>
          </p:cNvPr>
          <p:cNvSpPr txBox="1"/>
          <p:nvPr/>
        </p:nvSpPr>
        <p:spPr>
          <a:xfrm>
            <a:off x="4917091" y="153060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value/policy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60D87-150D-5942-B9B2-8A2C49552DA8}"/>
              </a:ext>
            </a:extLst>
          </p:cNvPr>
          <p:cNvSpPr txBox="1"/>
          <p:nvPr/>
        </p:nvSpPr>
        <p:spPr>
          <a:xfrm>
            <a:off x="6749752" y="4454929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3D75A3D-6766-024E-A355-00A1EDB3C2B0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18295081"/>
              <a:gd name="adj2" fmla="val 1417547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39FA6AD-D19B-B14E-A313-4DB800556AA2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2410704"/>
              <a:gd name="adj2" fmla="val 8148719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74ACDA9-958A-F34C-92B5-73A3D9E15FCA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9311306"/>
              <a:gd name="adj2" fmla="val 14061900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24EFBA79-6E3C-2A43-9CB2-C762493CE9BC}"/>
              </a:ext>
            </a:extLst>
          </p:cNvPr>
          <p:cNvSpPr/>
          <p:nvPr/>
        </p:nvSpPr>
        <p:spPr>
          <a:xfrm>
            <a:off x="5899690" y="376157"/>
            <a:ext cx="4324027" cy="4380193"/>
          </a:xfrm>
          <a:prstGeom prst="arc">
            <a:avLst>
              <a:gd name="adj1" fmla="val 7206714"/>
              <a:gd name="adj2" fmla="val 11199667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BFED2-4FB9-244F-AFF0-C29DE19FF46D}"/>
              </a:ext>
            </a:extLst>
          </p:cNvPr>
          <p:cNvSpPr txBox="1"/>
          <p:nvPr/>
        </p:nvSpPr>
        <p:spPr>
          <a:xfrm>
            <a:off x="3677362" y="445492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FA6BF-BEF8-F448-94E4-AD64B1180E30}"/>
              </a:ext>
            </a:extLst>
          </p:cNvPr>
          <p:cNvSpPr txBox="1"/>
          <p:nvPr/>
        </p:nvSpPr>
        <p:spPr>
          <a:xfrm>
            <a:off x="2586600" y="2996309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3DD47-E25E-A640-9683-4636D766E9FB}"/>
              </a:ext>
            </a:extLst>
          </p:cNvPr>
          <p:cNvSpPr txBox="1"/>
          <p:nvPr/>
        </p:nvSpPr>
        <p:spPr>
          <a:xfrm>
            <a:off x="5374366" y="5760831"/>
            <a:ext cx="128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7DBD5-8BAC-2A4E-8D0C-7D85AFC0DF02}"/>
              </a:ext>
            </a:extLst>
          </p:cNvPr>
          <p:cNvSpPr txBox="1"/>
          <p:nvPr/>
        </p:nvSpPr>
        <p:spPr>
          <a:xfrm>
            <a:off x="8002133" y="256188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85FBBC-7F8C-194F-A3C2-D938B879B2F8}"/>
              </a:ext>
            </a:extLst>
          </p:cNvPr>
          <p:cNvSpPr txBox="1"/>
          <p:nvPr/>
        </p:nvSpPr>
        <p:spPr>
          <a:xfrm>
            <a:off x="6095258" y="3068311"/>
            <a:ext cx="1023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RL</a:t>
            </a:r>
          </a:p>
        </p:txBody>
      </p:sp>
    </p:spTree>
    <p:extLst>
      <p:ext uri="{BB962C8B-B14F-4D97-AF65-F5344CB8AC3E}">
        <p14:creationId xmlns:p14="http://schemas.microsoft.com/office/powerpoint/2010/main" val="2014252554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Model-Based RL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D60A0-CFC7-304C-9563-88012496A576}"/>
              </a:ext>
            </a:extLst>
          </p:cNvPr>
          <p:cNvSpPr txBox="1"/>
          <p:nvPr/>
        </p:nvSpPr>
        <p:spPr>
          <a:xfrm>
            <a:off x="4917091" y="153060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value/policy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60D87-150D-5942-B9B2-8A2C49552DA8}"/>
              </a:ext>
            </a:extLst>
          </p:cNvPr>
          <p:cNvSpPr txBox="1"/>
          <p:nvPr/>
        </p:nvSpPr>
        <p:spPr>
          <a:xfrm>
            <a:off x="6749752" y="4454929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3D75A3D-6766-024E-A355-00A1EDB3C2B0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18295081"/>
              <a:gd name="adj2" fmla="val 1417547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39FA6AD-D19B-B14E-A313-4DB800556AA2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2410704"/>
              <a:gd name="adj2" fmla="val 8148719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74ACDA9-958A-F34C-92B5-73A3D9E15FCA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9311306"/>
              <a:gd name="adj2" fmla="val 14061900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BFED2-4FB9-244F-AFF0-C29DE19FF46D}"/>
              </a:ext>
            </a:extLst>
          </p:cNvPr>
          <p:cNvSpPr txBox="1"/>
          <p:nvPr/>
        </p:nvSpPr>
        <p:spPr>
          <a:xfrm>
            <a:off x="3677362" y="445492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FA6BF-BEF8-F448-94E4-AD64B1180E30}"/>
              </a:ext>
            </a:extLst>
          </p:cNvPr>
          <p:cNvSpPr txBox="1"/>
          <p:nvPr/>
        </p:nvSpPr>
        <p:spPr>
          <a:xfrm>
            <a:off x="2586600" y="2996309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3DD47-E25E-A640-9683-4636D766E9FB}"/>
              </a:ext>
            </a:extLst>
          </p:cNvPr>
          <p:cNvSpPr txBox="1"/>
          <p:nvPr/>
        </p:nvSpPr>
        <p:spPr>
          <a:xfrm>
            <a:off x="5374366" y="5760831"/>
            <a:ext cx="128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7DBD5-8BAC-2A4E-8D0C-7D85AFC0DF02}"/>
              </a:ext>
            </a:extLst>
          </p:cNvPr>
          <p:cNvSpPr txBox="1"/>
          <p:nvPr/>
        </p:nvSpPr>
        <p:spPr>
          <a:xfrm>
            <a:off x="8002133" y="256188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</a:p>
        </p:txBody>
      </p:sp>
    </p:spTree>
    <p:extLst>
      <p:ext uri="{BB962C8B-B14F-4D97-AF65-F5344CB8AC3E}">
        <p14:creationId xmlns:p14="http://schemas.microsoft.com/office/powerpoint/2010/main" val="612693281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Model-Free RL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(DQN, A3C)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D60A0-CFC7-304C-9563-88012496A576}"/>
              </a:ext>
            </a:extLst>
          </p:cNvPr>
          <p:cNvSpPr txBox="1"/>
          <p:nvPr/>
        </p:nvSpPr>
        <p:spPr>
          <a:xfrm>
            <a:off x="4917091" y="153060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value/policy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60D87-150D-5942-B9B2-8A2C49552DA8}"/>
              </a:ext>
            </a:extLst>
          </p:cNvPr>
          <p:cNvSpPr txBox="1"/>
          <p:nvPr/>
        </p:nvSpPr>
        <p:spPr>
          <a:xfrm>
            <a:off x="6749752" y="4454929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3D75A3D-6766-024E-A355-00A1EDB3C2B0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18295081"/>
              <a:gd name="adj2" fmla="val 1417547"/>
            </a:avLst>
          </a:prstGeom>
          <a:ln w="63500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39FA6AD-D19B-B14E-A313-4DB800556AA2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2410704"/>
              <a:gd name="adj2" fmla="val 8148719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74ACDA9-958A-F34C-92B5-73A3D9E15FCA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9311306"/>
              <a:gd name="adj2" fmla="val 14061900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24EFBA79-6E3C-2A43-9CB2-C762493CE9BC}"/>
              </a:ext>
            </a:extLst>
          </p:cNvPr>
          <p:cNvSpPr/>
          <p:nvPr/>
        </p:nvSpPr>
        <p:spPr>
          <a:xfrm>
            <a:off x="5899690" y="376157"/>
            <a:ext cx="4324027" cy="4380193"/>
          </a:xfrm>
          <a:prstGeom prst="arc">
            <a:avLst>
              <a:gd name="adj1" fmla="val 7206714"/>
              <a:gd name="adj2" fmla="val 11199667"/>
            </a:avLst>
          </a:prstGeom>
          <a:ln w="63500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BFED2-4FB9-244F-AFF0-C29DE19FF46D}"/>
              </a:ext>
            </a:extLst>
          </p:cNvPr>
          <p:cNvSpPr txBox="1"/>
          <p:nvPr/>
        </p:nvSpPr>
        <p:spPr>
          <a:xfrm>
            <a:off x="3677362" y="445492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FA6BF-BEF8-F448-94E4-AD64B1180E30}"/>
              </a:ext>
            </a:extLst>
          </p:cNvPr>
          <p:cNvSpPr txBox="1"/>
          <p:nvPr/>
        </p:nvSpPr>
        <p:spPr>
          <a:xfrm>
            <a:off x="2586600" y="2996309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3DD47-E25E-A640-9683-4636D766E9FB}"/>
              </a:ext>
            </a:extLst>
          </p:cNvPr>
          <p:cNvSpPr txBox="1"/>
          <p:nvPr/>
        </p:nvSpPr>
        <p:spPr>
          <a:xfrm>
            <a:off x="5374366" y="5760831"/>
            <a:ext cx="128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7DBD5-8BAC-2A4E-8D0C-7D85AFC0DF02}"/>
              </a:ext>
            </a:extLst>
          </p:cNvPr>
          <p:cNvSpPr txBox="1"/>
          <p:nvPr/>
        </p:nvSpPr>
        <p:spPr>
          <a:xfrm>
            <a:off x="8002133" y="256188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85FBBC-7F8C-194F-A3C2-D938B879B2F8}"/>
              </a:ext>
            </a:extLst>
          </p:cNvPr>
          <p:cNvSpPr txBox="1"/>
          <p:nvPr/>
        </p:nvSpPr>
        <p:spPr>
          <a:xfrm>
            <a:off x="6095258" y="3068311"/>
            <a:ext cx="1023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b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RL</a:t>
            </a:r>
          </a:p>
        </p:txBody>
      </p:sp>
    </p:spTree>
    <p:extLst>
      <p:ext uri="{BB962C8B-B14F-4D97-AF65-F5344CB8AC3E}">
        <p14:creationId xmlns:p14="http://schemas.microsoft.com/office/powerpoint/2010/main" val="286508328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"/>
            <a:ext cx="8229600" cy="129267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7CB32-7577-8743-B905-0DF4910B03CC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amitray.com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/deep-learning-past-present-and-future-a-review/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4E64153-ECCC-B844-9D6A-247FABEDF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714" y="3240084"/>
            <a:ext cx="7963693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Q-Learning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AD1E63D-4531-294D-BE9D-5B565F4B8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713" y="3900485"/>
            <a:ext cx="2660396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TD Learning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89EE963-067A-804F-9ED0-10450E20E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109" y="3900485"/>
            <a:ext cx="2660396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Partially Observable MDP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(POMDP)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9B8C693-CB57-234C-8181-6B53582B0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8059" y="3900485"/>
            <a:ext cx="2629664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Actor-Critic Methods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DBE7BFF-E37D-B546-8151-A55447D5D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031" y="1327582"/>
            <a:ext cx="7963693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Deep Reinforcement Learning (DRL)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7244AB3-3D39-B347-ADEC-AA6AA8E70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030" y="1993350"/>
            <a:ext cx="2660396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Dynamic Programming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2F67369-1863-1149-916B-083709354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426" y="1993350"/>
            <a:ext cx="2660396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Markov Decision Process (MDP)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1947D82-DE44-ED46-B696-4A33D22D6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0377" y="1993350"/>
            <a:ext cx="2637347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Monte Carlo Method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11DDDC8-6203-F44A-91B5-0BDE0B811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763" y="5152586"/>
            <a:ext cx="7963693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Deep Q Network (DQN)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A36B1DC-9B4B-4B47-8E09-0C35395C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762" y="5812987"/>
            <a:ext cx="1861493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Double DQN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373D5F7-F275-784A-881F-36ABFB687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254" y="5812987"/>
            <a:ext cx="2064328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Neural Fitted Q Learning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87FF02F-7661-D145-9BC0-89475612E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148" y="5812987"/>
            <a:ext cx="2023344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Deep Recurrent Q Network (DQRN)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00BDDDE-31B2-7546-964B-2B9FF5BC7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9493" y="5812987"/>
            <a:ext cx="942108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A3C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3E513FB0-D077-6840-82BC-686F7ECB16C2}"/>
              </a:ext>
            </a:extLst>
          </p:cNvPr>
          <p:cNvSpPr/>
          <p:nvPr/>
        </p:nvSpPr>
        <p:spPr>
          <a:xfrm>
            <a:off x="5577017" y="2676095"/>
            <a:ext cx="926757" cy="5165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2E290E47-583F-0A41-B576-1EE0A99E2071}"/>
              </a:ext>
            </a:extLst>
          </p:cNvPr>
          <p:cNvSpPr/>
          <p:nvPr/>
        </p:nvSpPr>
        <p:spPr>
          <a:xfrm>
            <a:off x="5562770" y="4601166"/>
            <a:ext cx="926757" cy="5165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A3B279E-038E-244C-8652-5E6FF658E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2" y="5812987"/>
            <a:ext cx="1063805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Rainbow</a:t>
            </a:r>
          </a:p>
        </p:txBody>
      </p:sp>
    </p:spTree>
    <p:extLst>
      <p:ext uri="{BB962C8B-B14F-4D97-AF65-F5344CB8AC3E}">
        <p14:creationId xmlns:p14="http://schemas.microsoft.com/office/powerpoint/2010/main" val="2540362892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10A07-5E2B-CF47-868B-4F40F9506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24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Human-level control through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deep reinforcement</a:t>
            </a: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learning</a:t>
            </a: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(DQN)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EF3DA-2C92-374F-9B62-4295495FB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0B850F-FF27-8641-860E-E1673EA60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730" y="1431498"/>
            <a:ext cx="7826539" cy="45499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3D8C2C-737E-0443-B087-AE7760329637}"/>
              </a:ext>
            </a:extLst>
          </p:cNvPr>
          <p:cNvSpPr/>
          <p:nvPr/>
        </p:nvSpPr>
        <p:spPr>
          <a:xfrm>
            <a:off x="1981198" y="6519446"/>
            <a:ext cx="822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Volodymyr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Mnih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Koray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Kavukcuoglu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David Silver, Andrei A.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Rusu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Joel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Veness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Marc G.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Bellemare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Alex Graves et al. "Human-level control through deep reinforcement learning." Nature 518, no. 7540 (2015): 529.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11920C-56B0-C54E-9F09-3566B44ED59E}"/>
              </a:ext>
            </a:extLst>
          </p:cNvPr>
          <p:cNvSpPr/>
          <p:nvPr/>
        </p:nvSpPr>
        <p:spPr>
          <a:xfrm>
            <a:off x="2835493" y="6037366"/>
            <a:ext cx="6702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Schematic illustration of the convolutional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398386363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30BF9-0DE7-634E-ADA2-EB903E73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1805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Deep Q-Network (DQN)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70FCA-C6F5-7E4C-8352-7044AC34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FA296A-5484-A949-9B38-C585FBBEC4AD}"/>
              </a:ext>
            </a:extLst>
          </p:cNvPr>
          <p:cNvSpPr/>
          <p:nvPr/>
        </p:nvSpPr>
        <p:spPr>
          <a:xfrm>
            <a:off x="2775030" y="6599657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neuro.cs.ut.ee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/demystifying-deep-reinforcement-learning/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DA977CF-68F0-6A40-B77A-DDACE20C6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3793" y="5084619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2E1EF6C-C008-0A4D-A52C-197F32396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0109" y="5084619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69E3D83-370E-6C44-8C19-14035C980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374" y="5009921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760748A-1656-A54B-80C1-D72F3D0B1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772" y="5009921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48C698B-B040-6646-9723-817DE62CC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0627" y="5009921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9190909-EFF7-834C-AF1C-6AAA8898F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0249" y="1713028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33971E1-2FE7-3048-9E42-3EF067619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971" y="1713028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 1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3606426-FC38-7E46-A0BE-D19488C03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765" y="1713028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 2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9FB7AC3-925B-AD41-A661-051D12948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1559" y="1701229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 3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99B437-8F3D-2A46-B3CB-A41CFA30F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8182" y="3374161"/>
            <a:ext cx="2108510" cy="1012488"/>
          </a:xfrm>
          <a:prstGeom prst="roundRect">
            <a:avLst>
              <a:gd name="adj" fmla="val 4768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B74C964-9483-9F46-9449-4E0351930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272" y="3374719"/>
            <a:ext cx="2108510" cy="1012488"/>
          </a:xfrm>
          <a:prstGeom prst="roundRect">
            <a:avLst>
              <a:gd name="adj" fmla="val 4768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44C359-E92D-264B-BE6D-8D5D0E45A4E1}"/>
              </a:ext>
            </a:extLst>
          </p:cNvPr>
          <p:cNvCxnSpPr>
            <a:cxnSpLocks/>
            <a:stCxn id="17" idx="0"/>
            <a:endCxn id="13" idx="2"/>
          </p:cNvCxnSpPr>
          <p:nvPr/>
        </p:nvCxnSpPr>
        <p:spPr>
          <a:xfrm flipH="1" flipV="1">
            <a:off x="3464011" y="2545493"/>
            <a:ext cx="8426" cy="828669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CD9E01-60D1-D642-A3C7-E0EE6810DBD5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2557859" y="4386650"/>
            <a:ext cx="1002769" cy="62327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6448759-B655-D848-8365-F733C3C94FB7}"/>
              </a:ext>
            </a:extLst>
          </p:cNvPr>
          <p:cNvCxnSpPr>
            <a:cxnSpLocks/>
            <a:stCxn id="12" idx="0"/>
            <a:endCxn id="17" idx="2"/>
          </p:cNvCxnSpPr>
          <p:nvPr/>
        </p:nvCxnSpPr>
        <p:spPr>
          <a:xfrm flipH="1" flipV="1">
            <a:off x="3472437" y="4386650"/>
            <a:ext cx="702276" cy="623271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7DB48A-3997-7648-B901-7FA46AF52BE9}"/>
              </a:ext>
            </a:extLst>
          </p:cNvPr>
          <p:cNvCxnSpPr>
            <a:cxnSpLocks/>
            <a:stCxn id="10" idx="0"/>
            <a:endCxn id="18" idx="2"/>
          </p:cNvCxnSpPr>
          <p:nvPr/>
        </p:nvCxnSpPr>
        <p:spPr>
          <a:xfrm flipV="1">
            <a:off x="7739461" y="4387208"/>
            <a:ext cx="12067" cy="622713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DD33E8C-284B-574F-99CA-5A69D17BCFBA}"/>
              </a:ext>
            </a:extLst>
          </p:cNvPr>
          <p:cNvCxnSpPr>
            <a:cxnSpLocks/>
            <a:stCxn id="18" idx="0"/>
            <a:endCxn id="16" idx="2"/>
          </p:cNvCxnSpPr>
          <p:nvPr/>
        </p:nvCxnSpPr>
        <p:spPr>
          <a:xfrm flipV="1">
            <a:off x="7751527" y="2533693"/>
            <a:ext cx="1853794" cy="841026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B969C34-0F2E-644B-A573-711FC2463BCB}"/>
              </a:ext>
            </a:extLst>
          </p:cNvPr>
          <p:cNvCxnSpPr>
            <a:cxnSpLocks/>
            <a:stCxn id="18" idx="0"/>
            <a:endCxn id="14" idx="2"/>
          </p:cNvCxnSpPr>
          <p:nvPr/>
        </p:nvCxnSpPr>
        <p:spPr>
          <a:xfrm flipH="1" flipV="1">
            <a:off x="5897733" y="2545493"/>
            <a:ext cx="1853794" cy="829227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4FAF2F3-9C4E-774B-A952-646C7ABCE4E9}"/>
              </a:ext>
            </a:extLst>
          </p:cNvPr>
          <p:cNvCxnSpPr>
            <a:cxnSpLocks/>
            <a:stCxn id="18" idx="0"/>
            <a:endCxn id="15" idx="2"/>
          </p:cNvCxnSpPr>
          <p:nvPr/>
        </p:nvCxnSpPr>
        <p:spPr>
          <a:xfrm flipV="1">
            <a:off x="7751527" y="2545493"/>
            <a:ext cx="0" cy="829227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144987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E40A4-BFAA-7449-B315-30EDDA7BE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with policy represented via DNN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BB5AD-BE93-5246-9252-17A2BE0C1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AD29E4-0EEE-7B46-835A-21A8C077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509" y="2139371"/>
            <a:ext cx="8630793" cy="38180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8EF3FF-DE1A-8B4B-8C9E-17200680ADB3}"/>
              </a:ext>
            </a:extLst>
          </p:cNvPr>
          <p:cNvSpPr/>
          <p:nvPr/>
        </p:nvSpPr>
        <p:spPr>
          <a:xfrm>
            <a:off x="1981201" y="6435665"/>
            <a:ext cx="8074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Hongzi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Mao, Mohammad Alizadeh,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Ishai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Menache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Srikanth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Kandula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(2016) "Resource management with deep reinforcement learning." In Proceedings of the 15th ACM Workshop on Hot Topics in Networks, pp. 50-56. ACM, 2016.</a:t>
            </a:r>
          </a:p>
        </p:txBody>
      </p:sp>
    </p:spTree>
    <p:extLst>
      <p:ext uri="{BB962C8B-B14F-4D97-AF65-F5344CB8AC3E}">
        <p14:creationId xmlns:p14="http://schemas.microsoft.com/office/powerpoint/2010/main" val="2708726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50"/>
          <a:stretch/>
        </p:blipFill>
        <p:spPr>
          <a:xfrm>
            <a:off x="1991545" y="2060848"/>
            <a:ext cx="8317209" cy="2016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27D28-20C9-E546-8876-45E9B56DD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116"/>
          <a:stretch/>
        </p:blipFill>
        <p:spPr>
          <a:xfrm>
            <a:off x="1991545" y="1052736"/>
            <a:ext cx="8317209" cy="3600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</p:spTree>
    <p:extLst>
      <p:ext uri="{BB962C8B-B14F-4D97-AF65-F5344CB8AC3E}">
        <p14:creationId xmlns:p14="http://schemas.microsoft.com/office/powerpoint/2010/main" val="1972170900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08264-169B-5549-AE09-A9CE9D46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983"/>
            <a:ext cx="8229600" cy="114992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Reinforcement Learning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Deep Q-Learning in FIFA 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3669D-41F6-9B4C-95E3-96E8E22B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F9F811-B5D5-8848-B00E-66ACB0BA3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500768"/>
            <a:ext cx="8082362" cy="47400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6C7ADF-AE62-4649-9D7B-F50BB5EFC929}"/>
              </a:ext>
            </a:extLst>
          </p:cNvPr>
          <p:cNvSpPr/>
          <p:nvPr/>
        </p:nvSpPr>
        <p:spPr>
          <a:xfrm>
            <a:off x="2475209" y="6611780"/>
            <a:ext cx="72415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/using-deep-q-learning-in-fifa-18-to-perfect-the-art-of-free-kicks-f2e4e979ee66</a:t>
            </a:r>
          </a:p>
        </p:txBody>
      </p:sp>
    </p:spTree>
    <p:extLst>
      <p:ext uri="{BB962C8B-B14F-4D97-AF65-F5344CB8AC3E}">
        <p14:creationId xmlns:p14="http://schemas.microsoft.com/office/powerpoint/2010/main" val="279325998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08264-169B-5549-AE09-A9CE9D46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982"/>
            <a:ext cx="8229600" cy="123305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Asynchronous Advantage Actor-Critic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(A3C)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3669D-41F6-9B4C-95E3-96E8E22B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6C7ADF-AE62-4649-9D7B-F50BB5EFC929}"/>
              </a:ext>
            </a:extLst>
          </p:cNvPr>
          <p:cNvSpPr/>
          <p:nvPr/>
        </p:nvSpPr>
        <p:spPr>
          <a:xfrm>
            <a:off x="1856509" y="6597924"/>
            <a:ext cx="83542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/emergent-future/simple-reinforcement-learning-with-tensorflow-part-8-asynchronous-actor-critic-agents-a3c-c88f72a5e9f2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BE2D4-EAF7-134D-B61D-3ED150E0C4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70" t="4700" r="7115" b="3465"/>
          <a:stretch/>
        </p:blipFill>
        <p:spPr>
          <a:xfrm>
            <a:off x="3411803" y="1414743"/>
            <a:ext cx="5368394" cy="509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37063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08264-169B-5549-AE09-A9CE9D46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983"/>
            <a:ext cx="8229600" cy="114992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Training workflow of each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worker agent in A3C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3669D-41F6-9B4C-95E3-96E8E22B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70ED9-84F0-DB46-BF69-D92846F925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768" y="1383093"/>
            <a:ext cx="6008465" cy="52231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214AD1-9363-A24B-AE7B-664B648A5D79}"/>
              </a:ext>
            </a:extLst>
          </p:cNvPr>
          <p:cNvSpPr/>
          <p:nvPr/>
        </p:nvSpPr>
        <p:spPr>
          <a:xfrm>
            <a:off x="1856509" y="6597924"/>
            <a:ext cx="83542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/emergent-future/simple-reinforcement-learning-with-tensorflow-part-8-asynchronous-actor-critic-agents-a3c-c88f72a5e9f2</a:t>
            </a:r>
          </a:p>
        </p:txBody>
      </p:sp>
    </p:spTree>
    <p:extLst>
      <p:ext uri="{BB962C8B-B14F-4D97-AF65-F5344CB8AC3E}">
        <p14:creationId xmlns:p14="http://schemas.microsoft.com/office/powerpoint/2010/main" val="491065488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Example: PCMAN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www.kdnuggets.com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/2018/03/5-things-reinforcement-learning.html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40D006-5183-E044-9D85-BEE0AA3EC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974" y="2148635"/>
            <a:ext cx="8279744" cy="367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00100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7AD1-578A-2548-BC67-CE3D9A124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9363"/>
            <a:ext cx="8229600" cy="8174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Dueling Network </a:t>
            </a:r>
            <a:r>
              <a:rPr lang="en-US" dirty="0">
                <a:solidFill>
                  <a:schemeClr val="accent1"/>
                </a:solidFill>
              </a:rPr>
              <a:t>Architectures for Deep 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6D85D-575D-1E47-A25F-654EA2984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8EA8FD-92EC-9245-A43C-F3967BE8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960" y="1419845"/>
            <a:ext cx="6342081" cy="51864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C297D0-A611-4946-9403-1923EA4C8DA1}"/>
              </a:ext>
            </a:extLst>
          </p:cNvPr>
          <p:cNvSpPr/>
          <p:nvPr/>
        </p:nvSpPr>
        <p:spPr>
          <a:xfrm>
            <a:off x="3810859" y="1232937"/>
            <a:ext cx="3739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Single stream Q-network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01FD9F-1E34-7B45-A235-6DD838BFC159}"/>
              </a:ext>
            </a:extLst>
          </p:cNvPr>
          <p:cNvSpPr/>
          <p:nvPr/>
        </p:nvSpPr>
        <p:spPr>
          <a:xfrm>
            <a:off x="4192288" y="3898815"/>
            <a:ext cx="2728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Dueling Q-network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39E7C0-7027-BB41-8724-7C08A3F25163}"/>
              </a:ext>
            </a:extLst>
          </p:cNvPr>
          <p:cNvSpPr/>
          <p:nvPr/>
        </p:nvSpPr>
        <p:spPr>
          <a:xfrm>
            <a:off x="2036621" y="6588071"/>
            <a:ext cx="80742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 et al. (2015). "Dueling network architectures for deep reinforcement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arXiv:1511.06581 (2015)</a:t>
            </a:r>
          </a:p>
        </p:txBody>
      </p:sp>
    </p:spTree>
    <p:extLst>
      <p:ext uri="{BB962C8B-B14F-4D97-AF65-F5344CB8AC3E}">
        <p14:creationId xmlns:p14="http://schemas.microsoft.com/office/powerpoint/2010/main" val="3715033433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987F4-337F-B742-9EA9-5F7976CE8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08" y="110837"/>
            <a:ext cx="8478982" cy="106333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Rainbow</a:t>
            </a:r>
            <a:r>
              <a:rPr lang="en-US" sz="4000" dirty="0">
                <a:solidFill>
                  <a:schemeClr val="accent1"/>
                </a:solidFill>
              </a:rPr>
              <a:t>: Combining improvements in deep 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9387F-9F78-0D41-B503-9AA7D208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4CD3E9-C0A4-7B41-A278-8D627CA546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997" y="1265210"/>
            <a:ext cx="5532004" cy="51926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5F49A7-ACF0-964D-A669-3E701D3F1F0F}"/>
              </a:ext>
            </a:extLst>
          </p:cNvPr>
          <p:cNvSpPr/>
          <p:nvPr/>
        </p:nvSpPr>
        <p:spPr>
          <a:xfrm>
            <a:off x="2058895" y="6457890"/>
            <a:ext cx="8074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Matteo Hessel, Joseph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Modayil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Hado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Van Hasselt, Tom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Schaul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Georg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Ostrovski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Will Dabney, Dan Horgan, Bilal Piot, Mohammad Azar, and David Silver (2017). "Rainbow: Combining improvements in deep reinforcement learning."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preprint arXiv:1710.02298 (2017).</a:t>
            </a:r>
          </a:p>
        </p:txBody>
      </p:sp>
    </p:spTree>
    <p:extLst>
      <p:ext uri="{BB962C8B-B14F-4D97-AF65-F5344CB8AC3E}">
        <p14:creationId xmlns:p14="http://schemas.microsoft.com/office/powerpoint/2010/main" val="2932600173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Typical Strategy Development Workflow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www.wildml.com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/2018/02/introduction-to-learning-to-trade-with-reinforcement-learning/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3C2B1D-D76A-E64D-AB53-8B75ED8FF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697" y="2997199"/>
            <a:ext cx="8215248" cy="136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58721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 in Trading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www.wildml.com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/2018/02/introduction-to-learning-to-trade-with-reinforcement-learning/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13BE2-F99C-B641-89E2-945E31E07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2" y="2866638"/>
            <a:ext cx="8475876" cy="235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56216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"/>
            <a:ext cx="8229600" cy="129490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Portfolio management system in equity market neutral using reinforcement learning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(Wu et al., 2021)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Mu-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En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Wu, Jia-Hao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Syu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Jerry Chun-Wei Lin, and Jan-Ming Ho. "Portfolio management system in equity market neutral using reinforcement learning."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Applied Intelligence (2021): 1-13.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E76B8-DC41-6741-97D1-E424833DC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552" y="1366914"/>
            <a:ext cx="8117986" cy="515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95536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7"/>
            <a:ext cx="8229600" cy="1618128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FinRL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 Deep Reinforcement Learning Library for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Automated Stock Trading in Quantitative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8DC972-F11A-3F49-B99F-42D9AE7EB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334" y="1767354"/>
            <a:ext cx="8629138" cy="47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38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Classification (buy–sell signal, or trend detection) based </a:t>
            </a: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8BDB0-2361-3647-A658-93E06C924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1098289"/>
            <a:ext cx="6303032" cy="542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06792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506563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FinRL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Deep Reinforcement Learning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DD8C9-BFF7-0C42-BBBC-3A203082D7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997" y="1984048"/>
            <a:ext cx="8714007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54338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6E37AB-F477-2A44-81EC-D6A1B9736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615" y="3573016"/>
            <a:ext cx="8546771" cy="21602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8315ACA-E5A3-3C4E-9704-814415EE82AE}"/>
              </a:ext>
            </a:extLst>
          </p:cNvPr>
          <p:cNvSpPr txBox="1">
            <a:spLocks/>
          </p:cNvSpPr>
          <p:nvPr/>
        </p:nvSpPr>
        <p:spPr bwMode="auto">
          <a:xfrm>
            <a:off x="1965542" y="35171"/>
            <a:ext cx="8229600" cy="292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 err="1">
                <a:solidFill>
                  <a:schemeClr val="accent1"/>
                </a:solidFill>
              </a:rPr>
              <a:t>FinRL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 Deep Reinforcement Learning Library for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Automated Stock Trading in Quantitative Finance</a:t>
            </a:r>
          </a:p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Evaluation of Trading Performance</a:t>
            </a:r>
          </a:p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Training-Validation-Testing Flow</a:t>
            </a:r>
          </a:p>
        </p:txBody>
      </p:sp>
    </p:spTree>
    <p:extLst>
      <p:ext uri="{BB962C8B-B14F-4D97-AF65-F5344CB8AC3E}">
        <p14:creationId xmlns:p14="http://schemas.microsoft.com/office/powerpoint/2010/main" val="4208853185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229865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Performance of single stock trading 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using Proximal policy optimization (PPO) in the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FinRL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7E0BB-938E-8946-A3DC-51A2567F1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18" y="2564905"/>
            <a:ext cx="8799565" cy="392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73897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965220-C605-A64A-BF9B-83063AE9B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3175620"/>
            <a:ext cx="8537004" cy="331683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A104C9C-D2CA-D64B-BCCB-106F26AE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7"/>
            <a:ext cx="8229600" cy="32865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Performance of multiple stock trading and portfolio allocation 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using the </a:t>
            </a:r>
            <a:r>
              <a:rPr lang="en-US" sz="3800" dirty="0" err="1">
                <a:solidFill>
                  <a:schemeClr val="accent6">
                    <a:lumMod val="50000"/>
                  </a:schemeClr>
                </a:solidFill>
              </a:rPr>
              <a:t>FinRL</a:t>
            </a: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 library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61114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104C9C-D2CA-D64B-BCCB-106F26AE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7"/>
            <a:ext cx="8229600" cy="32865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Performance of single stock trading 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using Proximal policy optimization (PPO) in the </a:t>
            </a:r>
            <a:r>
              <a:rPr lang="en-US" sz="3800" dirty="0" err="1">
                <a:solidFill>
                  <a:schemeClr val="accent6">
                    <a:lumMod val="50000"/>
                  </a:schemeClr>
                </a:solidFill>
              </a:rPr>
              <a:t>FinRL</a:t>
            </a: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 library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31A978-956E-154E-9B61-C94AA1637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867" y="3466047"/>
            <a:ext cx="8750267" cy="272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59830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104C9C-D2CA-D64B-BCCB-106F26AE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7"/>
            <a:ext cx="8229600" cy="32865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/>
              <a:t>Performance of </a:t>
            </a: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multiple stock trading </a:t>
            </a:r>
            <a:r>
              <a:rPr lang="en-US" sz="3800" dirty="0"/>
              <a:t>and </a:t>
            </a:r>
            <a:r>
              <a:rPr lang="en-US" sz="3800" dirty="0">
                <a:solidFill>
                  <a:srgbClr val="00B0F0"/>
                </a:solidFill>
              </a:rPr>
              <a:t>portfolio allocation </a:t>
            </a:r>
            <a:br>
              <a:rPr lang="en-US" sz="3800" dirty="0"/>
            </a:br>
            <a:r>
              <a:rPr lang="en-US" sz="2400" dirty="0"/>
              <a:t>over the DJIA constituents stocks using the </a:t>
            </a:r>
            <a:r>
              <a:rPr lang="en-US" sz="2400" dirty="0" err="1"/>
              <a:t>FinRL</a:t>
            </a:r>
            <a:r>
              <a:rPr lang="en-US" sz="2400" dirty="0"/>
              <a:t> library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3EDAD-58C4-4F4B-AB43-65B516967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409" y="3466761"/>
            <a:ext cx="8739183" cy="253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01882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A7CA7-1BBC-E84E-B14E-A7179BE05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44824"/>
            <a:ext cx="8229600" cy="4464496"/>
          </a:xfrm>
        </p:spPr>
        <p:txBody>
          <a:bodyPr>
            <a:normAutofit/>
          </a:bodyPr>
          <a:lstStyle/>
          <a:p>
            <a:r>
              <a:rPr lang="en-US" sz="4000" dirty="0" err="1"/>
              <a:t>OpenAI</a:t>
            </a:r>
            <a:r>
              <a:rPr lang="en-US" sz="4000" dirty="0"/>
              <a:t> Gym</a:t>
            </a:r>
          </a:p>
          <a:p>
            <a:r>
              <a:rPr lang="en-US" sz="4000" dirty="0"/>
              <a:t>Google Dopamine</a:t>
            </a:r>
          </a:p>
          <a:p>
            <a:r>
              <a:rPr lang="en-US" sz="4000" dirty="0" err="1"/>
              <a:t>RLlib</a:t>
            </a:r>
            <a:endParaRPr lang="en-US" sz="4000" dirty="0"/>
          </a:p>
          <a:p>
            <a:r>
              <a:rPr lang="en-US" sz="4000" dirty="0"/>
              <a:t>Horizon</a:t>
            </a:r>
          </a:p>
          <a:p>
            <a:r>
              <a:rPr lang="en-US" sz="4000" dirty="0" err="1"/>
              <a:t>FinRL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1D73A-689D-424E-AC00-81D45680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A38942-772C-5A4F-B6CF-54F70FED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Deep Reinforcement Learning Library </a:t>
            </a:r>
          </a:p>
        </p:txBody>
      </p:sp>
    </p:spTree>
    <p:extLst>
      <p:ext uri="{BB962C8B-B14F-4D97-AF65-F5344CB8AC3E}">
        <p14:creationId xmlns:p14="http://schemas.microsoft.com/office/powerpoint/2010/main" val="2870869662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0D38-ED22-AC42-9D78-C2902542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576"/>
            <a:ext cx="8229600" cy="74316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Open AI Gym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BF742-A303-F742-AF83-3CD6862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297</a:t>
            </a:fld>
            <a:endParaRPr lang="zh-TW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47289F-A8A5-7B47-BBBB-D4696E370198}"/>
              </a:ext>
            </a:extLst>
          </p:cNvPr>
          <p:cNvSpPr/>
          <p:nvPr/>
        </p:nvSpPr>
        <p:spPr>
          <a:xfrm>
            <a:off x="4778972" y="6476092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https://gym.openai.com/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20F59-BE05-6A40-A70A-B6D309291A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451" y="988543"/>
            <a:ext cx="8551430" cy="532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77703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0D38-ED22-AC42-9D78-C2902542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Google Dopamine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BF742-A303-F742-AF83-3CD6862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298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F77492-7F35-FD4F-A300-4201BB969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8" y="1700808"/>
            <a:ext cx="4130800" cy="3024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077921-6781-9743-87E7-3CD33782CF27}"/>
              </a:ext>
            </a:extLst>
          </p:cNvPr>
          <p:cNvSpPr/>
          <p:nvPr/>
        </p:nvSpPr>
        <p:spPr>
          <a:xfrm>
            <a:off x="1970856" y="486916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Dopamine is a research framework </a:t>
            </a:r>
            <a:br>
              <a:rPr lang="en-US" sz="3200" dirty="0"/>
            </a:br>
            <a:r>
              <a:rPr lang="en-US" sz="3200" dirty="0"/>
              <a:t>for fast prototyping of </a:t>
            </a:r>
            <a:br>
              <a:rPr lang="en-US" sz="3200" dirty="0"/>
            </a:br>
            <a:r>
              <a:rPr lang="en-US" sz="3200" dirty="0"/>
              <a:t>reinforcement learning algorithms.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47289F-A8A5-7B47-BBBB-D4696E370198}"/>
              </a:ext>
            </a:extLst>
          </p:cNvPr>
          <p:cNvSpPr/>
          <p:nvPr/>
        </p:nvSpPr>
        <p:spPr>
          <a:xfrm>
            <a:off x="4176244" y="6476092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https://github.com/google/dopamine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28377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340C0-2F0F-4C48-BB03-0DDB6BFF8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40823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Deep Reinforcement Learning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Dopamine </a:t>
            </a:r>
            <a:r>
              <a:rPr lang="en-US" sz="3200" dirty="0" err="1">
                <a:solidFill>
                  <a:schemeClr val="accent1"/>
                </a:solidFill>
              </a:rPr>
              <a:t>Colab</a:t>
            </a:r>
            <a:r>
              <a:rPr lang="en-US" sz="3200" dirty="0">
                <a:solidFill>
                  <a:schemeClr val="accent1"/>
                </a:solidFill>
              </a:rPr>
              <a:t> Examples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DQN Rainbow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05DC8-2330-A445-9756-D997EF6C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48F78A-344F-324E-810E-996047C5EE0B}"/>
              </a:ext>
            </a:extLst>
          </p:cNvPr>
          <p:cNvSpPr/>
          <p:nvPr/>
        </p:nvSpPr>
        <p:spPr>
          <a:xfrm>
            <a:off x="2035122" y="6550224"/>
            <a:ext cx="81217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https://colab.research.google.com/github/google/dopamine/blob/master/dopamine/colab/agents.ipynb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46BD4-5D72-A340-B746-6B7F81319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08234"/>
            <a:ext cx="9144000" cy="51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34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2022/10/26  The Theory of Learning and Ensemble Learning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2022/11/02  Midterm Project Report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9  2022/11/09  Deep Learning and Reinforcement Learning </a:t>
            </a:r>
          </a:p>
          <a:p>
            <a:pPr marL="0" indent="0">
              <a:buNone/>
            </a:pPr>
            <a:r>
              <a:rPr lang="en-US" sz="2800" dirty="0"/>
              <a:t>10  2022/11/16  Deep Learning for Natural Language Processing 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 2022/11/23  Invited Talk: AI for Information Retrieval 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2022/11/30  Case Study on Artificial Intelligence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27337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Stand-alone and/or other algorithmic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094F2-9482-8B49-89F2-E9BC5943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287" y="1633016"/>
            <a:ext cx="8856079" cy="43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55045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0D38-ED22-AC42-9D78-C2902542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5332"/>
            <a:ext cx="8229600" cy="144945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RLlib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Scalable 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BF742-A303-F742-AF83-3CD6862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300</a:t>
            </a:fld>
            <a:endParaRPr lang="zh-TW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47289F-A8A5-7B47-BBBB-D4696E370198}"/>
              </a:ext>
            </a:extLst>
          </p:cNvPr>
          <p:cNvSpPr/>
          <p:nvPr/>
        </p:nvSpPr>
        <p:spPr>
          <a:xfrm>
            <a:off x="4101448" y="6476092"/>
            <a:ext cx="3989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https://docs.ray.io/en/master/rllib.html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816C6-0672-934C-81AE-F91415781B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716" y="1628800"/>
            <a:ext cx="879677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10786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84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Hands-On Machine Learning with </a:t>
            </a:r>
            <a:r>
              <a:rPr lang="en-US" sz="2200" dirty="0" err="1">
                <a:solidFill>
                  <a:srgbClr val="FF0000"/>
                </a:solidFill>
              </a:rPr>
              <a:t>Scikit</a:t>
            </a:r>
            <a:r>
              <a:rPr lang="en-US" sz="2200" dirty="0">
                <a:solidFill>
                  <a:srgbClr val="FF0000"/>
                </a:solidFill>
              </a:rPr>
              <a:t>-Learn, </a:t>
            </a:r>
            <a:r>
              <a:rPr lang="en-US" sz="2200" dirty="0" err="1">
                <a:solidFill>
                  <a:srgbClr val="FF0000"/>
                </a:solidFill>
              </a:rPr>
              <a:t>Keras</a:t>
            </a:r>
            <a:r>
              <a:rPr lang="en-US" sz="2200" dirty="0">
                <a:solidFill>
                  <a:srgbClr val="FF0000"/>
                </a:solidFill>
              </a:rPr>
              <a:t>, and TensorFlow: 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2nd Edition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4080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29358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07" y="57177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2611396" y="983642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Machine Learning landscape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Machine Learning project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Classification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Models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Vector Machines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Decision Trees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0"/>
              </a:rPr>
              <a:t>Unsupervised Learning Techniques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1"/>
              </a:rPr>
              <a:t>Artificial Neural Nets with Keras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2"/>
              </a:rPr>
              <a:t>Training Deep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3"/>
              </a:rPr>
              <a:t>Custom Models and Training with TensorFlow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4"/>
              </a:rPr>
              <a:t>Loading and Preprocessing Data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5"/>
              </a:rPr>
              <a:t>Deep Computer Vision Using Convolutional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6"/>
              </a:rPr>
              <a:t>Processing Sequences Using RNNs and CNNs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7"/>
              </a:rPr>
              <a:t>Natural Language Processing with RNNs and Attention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8"/>
              </a:rPr>
              <a:t>Representation Learning Using Autoencoders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9"/>
              </a:rPr>
              <a:t>Reinforcement Learning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4269455" y="6610538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09412" y="1115150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56004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91625800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41A09-2FE6-F54A-B2A4-9ACADA4E9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555" y="960972"/>
            <a:ext cx="10426890" cy="539511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C00000"/>
                </a:solidFill>
              </a:rPr>
              <a:t>Artificial Intelligence: A Modern Approach (AIMA)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2"/>
              </a:rPr>
              <a:t>http://aima.cs.berkeley.edu/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AIMA Python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3"/>
              </a:rPr>
              <a:t>http://aima.cs.berkeley.edu/python/readme.html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4"/>
              </a:rPr>
              <a:t>https://github.com/aimacode/aima-python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Learning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5"/>
              </a:rPr>
              <a:t>http://aima.cs.berkeley.edu/python/learning.html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AC70CA-BCFA-843F-8568-E4594D09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</p:spTree>
    <p:extLst>
      <p:ext uri="{BB962C8B-B14F-4D97-AF65-F5344CB8AC3E}">
        <p14:creationId xmlns:p14="http://schemas.microsoft.com/office/powerpoint/2010/main" val="2764420605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38371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http://aima.cs.berkeley.edu/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3CA481-D259-2E68-6DC8-4971908191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155" y="777806"/>
            <a:ext cx="9529687" cy="57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52226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970" y="1308533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43957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78" y="140677"/>
            <a:ext cx="10650414" cy="883261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7" y="1023938"/>
            <a:ext cx="10955215" cy="5559424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Deep Learning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Neural Networks (NN)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Convolutional Neural Networks (CNN)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Recurrent Neural Networks (RNN)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Reinforcement Learning (RL)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Markov Decision Processes (MDP)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Deep Reinforcement Learning (DRL) Algorithms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SARSA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Q-Learning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DQN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A3C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Rainbow</a:t>
            </a:r>
          </a:p>
          <a:p>
            <a:endParaRPr lang="en-US" sz="4400" dirty="0"/>
          </a:p>
          <a:p>
            <a:endParaRPr lang="en-US" sz="44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7860076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38" y="951930"/>
            <a:ext cx="11060724" cy="5789439"/>
          </a:xfrm>
        </p:spPr>
        <p:txBody>
          <a:bodyPr>
            <a:noAutofit/>
          </a:bodyPr>
          <a:lstStyle/>
          <a:p>
            <a:pPr marL="228600" indent="-228600">
              <a:spcAft>
                <a:spcPts val="300"/>
              </a:spcAft>
            </a:pPr>
            <a:r>
              <a:rPr lang="en-US" altLang="zh-TW" sz="1000" b="0" dirty="0"/>
              <a:t>Stuart Russell and Peter </a:t>
            </a:r>
            <a:r>
              <a:rPr lang="en-US" altLang="zh-TW" sz="1000" b="0" dirty="0" err="1"/>
              <a:t>Norvig</a:t>
            </a:r>
            <a:r>
              <a:rPr lang="en-US" altLang="zh-TW" sz="1000" b="0" dirty="0"/>
              <a:t> (2020), Artificial Intelligence: A Modern Approach, 4th Edition, Pearson.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000" b="0" dirty="0" err="1"/>
              <a:t>Aurélien</a:t>
            </a:r>
            <a:r>
              <a:rPr lang="en-US" altLang="zh-TW" sz="1000" b="0" dirty="0"/>
              <a:t> </a:t>
            </a:r>
            <a:r>
              <a:rPr lang="en-US" altLang="zh-TW" sz="1000" b="0" dirty="0" err="1"/>
              <a:t>Géron</a:t>
            </a:r>
            <a:r>
              <a:rPr lang="en-US" altLang="zh-TW" sz="1000" b="0" dirty="0"/>
              <a:t> (2019), Hands-On Machine Learning with Scikit-Learn, </a:t>
            </a:r>
            <a:r>
              <a:rPr lang="en-US" altLang="zh-TW" sz="1000" b="0" dirty="0" err="1"/>
              <a:t>Keras</a:t>
            </a:r>
            <a:r>
              <a:rPr lang="en-US" altLang="zh-TW" sz="1000" b="0" dirty="0"/>
              <a:t>, and TensorFlow: Concepts, Tools, and Techniques to Build Intelligent Systems, 2nd Edition, O’Reilly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Steven </a:t>
            </a:r>
            <a:r>
              <a:rPr lang="en-US" sz="1000" b="0" dirty="0" err="1"/>
              <a:t>D'Ascoli</a:t>
            </a:r>
            <a:r>
              <a:rPr lang="en-US" sz="1000" b="0" dirty="0"/>
              <a:t> (2022), Artificial Intelligence and Deep Learning with Python:  Every Line of Code Explained For Readers New to AI and New to Python, Independently published.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 err="1"/>
              <a:t>Nithin</a:t>
            </a:r>
            <a:r>
              <a:rPr lang="en-US" sz="1000" b="0" dirty="0"/>
              <a:t> </a:t>
            </a:r>
            <a:r>
              <a:rPr lang="en-US" sz="1000" b="0" dirty="0" err="1"/>
              <a:t>Buduma</a:t>
            </a:r>
            <a:r>
              <a:rPr lang="en-US" sz="1000" b="0" dirty="0"/>
              <a:t>, Nikhil </a:t>
            </a:r>
            <a:r>
              <a:rPr lang="en-US" sz="1000" b="0" dirty="0" err="1"/>
              <a:t>Buduma</a:t>
            </a:r>
            <a:r>
              <a:rPr lang="en-US" sz="1000" b="0" dirty="0"/>
              <a:t>, Joe Papa (2022), Fundamentals of Deep Learning: Designing Next-Generation Machine Intelligence Algorithms, 2nd Edition, ‎O'Reilly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Ahmet Murat </a:t>
            </a:r>
            <a:r>
              <a:rPr lang="en-US" sz="1000" b="0" dirty="0" err="1"/>
              <a:t>Ozbayoglu</a:t>
            </a:r>
            <a:r>
              <a:rPr lang="en-US" sz="1000" b="0" dirty="0"/>
              <a:t>, Mehmet </a:t>
            </a:r>
            <a:r>
              <a:rPr lang="en-US" sz="1000" b="0" dirty="0" err="1"/>
              <a:t>Ugur</a:t>
            </a:r>
            <a:r>
              <a:rPr lang="en-US" sz="1000" b="0" dirty="0"/>
              <a:t> </a:t>
            </a:r>
            <a:r>
              <a:rPr lang="en-US" sz="1000" b="0" dirty="0" err="1"/>
              <a:t>Gudelek</a:t>
            </a:r>
            <a:r>
              <a:rPr lang="en-US" sz="1000" b="0" dirty="0"/>
              <a:t>, and Omer </a:t>
            </a:r>
            <a:r>
              <a:rPr lang="en-US" sz="1000" b="0" dirty="0" err="1"/>
              <a:t>Berat</a:t>
            </a:r>
            <a:r>
              <a:rPr lang="en-US" sz="1000" b="0" dirty="0"/>
              <a:t> </a:t>
            </a:r>
            <a:r>
              <a:rPr lang="en-US" sz="1000" b="0" dirty="0" err="1"/>
              <a:t>Sezer</a:t>
            </a:r>
            <a:r>
              <a:rPr lang="en-US" sz="1000" b="0" dirty="0"/>
              <a:t> (2020). "Deep learning for financial applications: A survey." Applied Soft Computing (2020): 106384.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Omer </a:t>
            </a:r>
            <a:r>
              <a:rPr lang="en-US" sz="1000" b="0" dirty="0" err="1"/>
              <a:t>Berat</a:t>
            </a:r>
            <a:r>
              <a:rPr lang="en-US" sz="1000" b="0" dirty="0"/>
              <a:t> </a:t>
            </a:r>
            <a:r>
              <a:rPr lang="en-US" sz="1000" b="0" dirty="0" err="1"/>
              <a:t>Sezer</a:t>
            </a:r>
            <a:r>
              <a:rPr lang="en-US" sz="1000" b="0" dirty="0"/>
              <a:t>, Mehmet </a:t>
            </a:r>
            <a:r>
              <a:rPr lang="en-US" sz="1000" b="0" dirty="0" err="1"/>
              <a:t>Ugur</a:t>
            </a:r>
            <a:r>
              <a:rPr lang="en-US" sz="1000" b="0" dirty="0"/>
              <a:t> </a:t>
            </a:r>
            <a:r>
              <a:rPr lang="en-US" sz="1000" b="0" dirty="0" err="1"/>
              <a:t>Gudelek</a:t>
            </a:r>
            <a:r>
              <a:rPr lang="en-US" sz="1000" b="0" dirty="0"/>
              <a:t>, and Ahmet Murat </a:t>
            </a:r>
            <a:r>
              <a:rPr lang="en-US" sz="1000" b="0" dirty="0" err="1"/>
              <a:t>Ozbayoglu</a:t>
            </a:r>
            <a:r>
              <a:rPr lang="en-US" sz="1000" b="0" dirty="0"/>
              <a:t> (2020), "Financial time series forecasting with deep learning: A systematic literature review: 2005–2019." Applied Soft Computing 90 (2020): 106181.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Deep Learning Basics: Neural Networks Demystified, </a:t>
            </a:r>
            <a:br>
              <a:rPr lang="en-US" sz="1000" b="0" dirty="0"/>
            </a:br>
            <a:r>
              <a:rPr lang="en-US" sz="1000" b="0" dirty="0"/>
              <a:t>https://</a:t>
            </a:r>
            <a:r>
              <a:rPr lang="en-US" sz="1000" b="0" dirty="0" err="1"/>
              <a:t>www.youtube.com</a:t>
            </a:r>
            <a:r>
              <a:rPr lang="en-US" sz="1000" b="0" dirty="0"/>
              <a:t>/</a:t>
            </a:r>
            <a:r>
              <a:rPr lang="en-US" sz="1000" b="0" dirty="0" err="1"/>
              <a:t>playlist?list</a:t>
            </a:r>
            <a:r>
              <a:rPr lang="en-US" sz="1000" b="0" dirty="0"/>
              <a:t>=PLiaHhY2iBX9hdHaRr6b7XevZtgZRa1PoU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Deep Learning SIMPLIFIED, </a:t>
            </a:r>
            <a:br>
              <a:rPr lang="en-US" sz="1000" b="0" dirty="0"/>
            </a:br>
            <a:r>
              <a:rPr lang="en-US" sz="1000" b="0" dirty="0"/>
              <a:t>https://</a:t>
            </a:r>
            <a:r>
              <a:rPr lang="en-US" sz="1000" b="0" dirty="0" err="1"/>
              <a:t>www.youtube.com</a:t>
            </a:r>
            <a:r>
              <a:rPr lang="en-US" sz="1000" b="0" dirty="0"/>
              <a:t>/</a:t>
            </a:r>
            <a:r>
              <a:rPr lang="en-US" sz="1000" b="0" dirty="0" err="1"/>
              <a:t>playlist?list</a:t>
            </a:r>
            <a:r>
              <a:rPr lang="en-US" sz="1000" b="0" dirty="0"/>
              <a:t>=PLjJh1vlSEYgvGod9wWiydumYl8hOXixNu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3Blue1Brown (2017), But what *is* a Neural Network? | Chapter 1, deep learning, https://</a:t>
            </a:r>
            <a:r>
              <a:rPr lang="en-US" sz="1000" b="0" dirty="0" err="1"/>
              <a:t>www.youtube.com</a:t>
            </a:r>
            <a:r>
              <a:rPr lang="en-US" sz="1000" b="0" dirty="0"/>
              <a:t>/</a:t>
            </a:r>
            <a:r>
              <a:rPr lang="en-US" sz="1000" b="0" dirty="0" err="1"/>
              <a:t>watch?v</a:t>
            </a:r>
            <a:r>
              <a:rPr lang="en-US" sz="1000" b="0" dirty="0"/>
              <a:t>=</a:t>
            </a:r>
            <a:r>
              <a:rPr lang="en-US" sz="1000" b="0" dirty="0" err="1"/>
              <a:t>aircAruvnKk</a:t>
            </a:r>
            <a:endParaRPr lang="en-US" sz="1000" b="0" dirty="0"/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3Blue1Brown (2017), Gradient descent, how neural networks learn | Chapter 2, deep learning, https://</a:t>
            </a:r>
            <a:r>
              <a:rPr lang="en-US" sz="1000" b="0" dirty="0" err="1"/>
              <a:t>www.youtube.com</a:t>
            </a:r>
            <a:r>
              <a:rPr lang="en-US" sz="1000" b="0" dirty="0"/>
              <a:t>/</a:t>
            </a:r>
            <a:r>
              <a:rPr lang="en-US" sz="1000" b="0" dirty="0" err="1"/>
              <a:t>watch?v</a:t>
            </a:r>
            <a:r>
              <a:rPr lang="en-US" sz="1000" b="0" dirty="0"/>
              <a:t>=</a:t>
            </a:r>
            <a:r>
              <a:rPr lang="en-US" sz="1000" b="0" dirty="0" err="1"/>
              <a:t>IHZwWFHWa</a:t>
            </a:r>
            <a:r>
              <a:rPr lang="en-US" sz="1000" b="0" dirty="0"/>
              <a:t>-w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3Blue1Brown (2017), What is backpropagation really doing? | Chapter 3, deep learning, https://</a:t>
            </a:r>
            <a:r>
              <a:rPr lang="en-US" sz="1000" b="0" dirty="0" err="1"/>
              <a:t>www.youtube.com</a:t>
            </a:r>
            <a:r>
              <a:rPr lang="en-US" sz="1000" b="0" dirty="0"/>
              <a:t>/</a:t>
            </a:r>
            <a:r>
              <a:rPr lang="en-US" sz="1000" b="0" dirty="0" err="1"/>
              <a:t>watch?v</a:t>
            </a:r>
            <a:r>
              <a:rPr lang="en-US" sz="1000" b="0" dirty="0"/>
              <a:t>=Ilg3gGewQ5U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Richard S. Sutton &amp; Andrew G. </a:t>
            </a:r>
            <a:r>
              <a:rPr lang="en-US" sz="1000" b="0" dirty="0" err="1"/>
              <a:t>Barto</a:t>
            </a:r>
            <a:r>
              <a:rPr lang="en-US" sz="1000" b="0" dirty="0"/>
              <a:t> (2018), Reinforcement Learning: An Introduction, 2nd Edition, A Bradford Book.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David Silver (2015), Introduction to reinforcement learning, https://</a:t>
            </a:r>
            <a:r>
              <a:rPr lang="en-US" sz="1000" b="0" dirty="0" err="1"/>
              <a:t>www.youtube.com</a:t>
            </a:r>
            <a:r>
              <a:rPr lang="en-US" sz="1000" b="0" dirty="0"/>
              <a:t>/</a:t>
            </a:r>
            <a:r>
              <a:rPr lang="en-US" sz="1000" b="0" dirty="0" err="1"/>
              <a:t>playlist?list</a:t>
            </a:r>
            <a:r>
              <a:rPr lang="en-US" sz="1000" b="0" dirty="0"/>
              <a:t>=PLqYmG7hTraZDM-OYHWgPebj2MfCFzFObQ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David Silver, Thomas Hubert, Julian </a:t>
            </a:r>
            <a:r>
              <a:rPr lang="en-US" sz="1000" b="0" dirty="0" err="1"/>
              <a:t>Schrittwieser</a:t>
            </a:r>
            <a:r>
              <a:rPr lang="en-US" sz="1000" b="0" dirty="0"/>
              <a:t>, </a:t>
            </a:r>
            <a:r>
              <a:rPr lang="en-US" sz="1000" b="0" dirty="0" err="1"/>
              <a:t>Ioannis</a:t>
            </a:r>
            <a:r>
              <a:rPr lang="en-US" sz="1000" b="0" dirty="0"/>
              <a:t> </a:t>
            </a:r>
            <a:r>
              <a:rPr lang="en-US" sz="1000" b="0" dirty="0" err="1"/>
              <a:t>Antonoglou</a:t>
            </a:r>
            <a:r>
              <a:rPr lang="en-US" sz="1000" b="0" dirty="0"/>
              <a:t>, Matthew Lai, Arthur </a:t>
            </a:r>
            <a:r>
              <a:rPr lang="en-US" sz="1000" b="0" dirty="0" err="1"/>
              <a:t>Guez</a:t>
            </a:r>
            <a:r>
              <a:rPr lang="en-US" sz="1000" b="0" dirty="0"/>
              <a:t>, Marc </a:t>
            </a:r>
            <a:r>
              <a:rPr lang="en-US" sz="1000" b="0" dirty="0" err="1"/>
              <a:t>Lanctot</a:t>
            </a:r>
            <a:r>
              <a:rPr lang="en-US" sz="1000" b="0" dirty="0"/>
              <a:t>, Laurent </a:t>
            </a:r>
            <a:r>
              <a:rPr lang="en-US" sz="1000" b="0" dirty="0" err="1"/>
              <a:t>Sifre</a:t>
            </a:r>
            <a:r>
              <a:rPr lang="en-US" sz="1000" b="0" dirty="0"/>
              <a:t>, </a:t>
            </a:r>
            <a:r>
              <a:rPr lang="en-US" sz="1000" b="0" dirty="0" err="1"/>
              <a:t>Dharshan</a:t>
            </a:r>
            <a:r>
              <a:rPr lang="en-US" sz="1000" b="0" dirty="0"/>
              <a:t> Kumaran, </a:t>
            </a:r>
            <a:r>
              <a:rPr lang="en-US" sz="1000" b="0" dirty="0" err="1"/>
              <a:t>Thore</a:t>
            </a:r>
            <a:r>
              <a:rPr lang="en-US" sz="1000" b="0" dirty="0"/>
              <a:t> Graepel, Timothy </a:t>
            </a:r>
            <a:r>
              <a:rPr lang="en-US" sz="1000" b="0" dirty="0" err="1"/>
              <a:t>Lillicrap</a:t>
            </a:r>
            <a:r>
              <a:rPr lang="en-US" sz="1000" b="0" dirty="0"/>
              <a:t>, Karen </a:t>
            </a:r>
            <a:r>
              <a:rPr lang="en-US" sz="1000" b="0" dirty="0" err="1"/>
              <a:t>Simonyan</a:t>
            </a:r>
            <a:r>
              <a:rPr lang="en-US" sz="1000" b="0" dirty="0"/>
              <a:t>, </a:t>
            </a:r>
            <a:r>
              <a:rPr lang="en-US" sz="1000" b="0" dirty="0" err="1"/>
              <a:t>Demis</a:t>
            </a:r>
            <a:r>
              <a:rPr lang="en-US" sz="1000" b="0" dirty="0"/>
              <a:t> Hassabis (2018), "A general reinforcement learning algorithm that masters chess, shogi, and Go through self-play." Science 362, no. 6419 (2018): 1140-1144.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David Silver, Julian </a:t>
            </a:r>
            <a:r>
              <a:rPr lang="en-US" sz="1000" b="0" dirty="0" err="1"/>
              <a:t>Schrittwieser</a:t>
            </a:r>
            <a:r>
              <a:rPr lang="en-US" sz="1000" b="0" dirty="0"/>
              <a:t>, Karen </a:t>
            </a:r>
            <a:r>
              <a:rPr lang="en-US" sz="1000" b="0" dirty="0" err="1"/>
              <a:t>Simonyan</a:t>
            </a:r>
            <a:r>
              <a:rPr lang="en-US" sz="1000" b="0" dirty="0"/>
              <a:t>, </a:t>
            </a:r>
            <a:r>
              <a:rPr lang="en-US" sz="1000" b="0" dirty="0" err="1"/>
              <a:t>Ioannis</a:t>
            </a:r>
            <a:r>
              <a:rPr lang="en-US" sz="1000" b="0" dirty="0"/>
              <a:t> </a:t>
            </a:r>
            <a:r>
              <a:rPr lang="en-US" sz="1000" b="0" dirty="0" err="1"/>
              <a:t>Antonoglou</a:t>
            </a:r>
            <a:r>
              <a:rPr lang="en-US" sz="1000" b="0" dirty="0"/>
              <a:t>, Aja Huang, Arthur </a:t>
            </a:r>
            <a:r>
              <a:rPr lang="en-US" sz="1000" b="0" dirty="0" err="1"/>
              <a:t>Guez</a:t>
            </a:r>
            <a:r>
              <a:rPr lang="en-US" sz="1000" b="0" dirty="0"/>
              <a:t>, Thomas Hubert, Lucas Baker, Matthew Lai, Adrian Bolton, </a:t>
            </a:r>
            <a:r>
              <a:rPr lang="en-US" sz="1000" b="0" dirty="0" err="1"/>
              <a:t>Yutian</a:t>
            </a:r>
            <a:r>
              <a:rPr lang="en-US" sz="1000" b="0" dirty="0"/>
              <a:t> Chen, Timothy </a:t>
            </a:r>
            <a:r>
              <a:rPr lang="en-US" sz="1000" b="0" dirty="0" err="1"/>
              <a:t>Lillicrap</a:t>
            </a:r>
            <a:r>
              <a:rPr lang="en-US" sz="1000" b="0" dirty="0"/>
              <a:t>, Fan Hui, Laurent </a:t>
            </a:r>
            <a:r>
              <a:rPr lang="en-US" sz="1000" b="0" dirty="0" err="1"/>
              <a:t>Sifre</a:t>
            </a:r>
            <a:r>
              <a:rPr lang="en-US" sz="1000" b="0" dirty="0"/>
              <a:t>, George van den </a:t>
            </a:r>
            <a:r>
              <a:rPr lang="en-US" sz="1000" b="0" dirty="0" err="1"/>
              <a:t>Driessche</a:t>
            </a:r>
            <a:r>
              <a:rPr lang="en-US" sz="1000" b="0" dirty="0"/>
              <a:t>, </a:t>
            </a:r>
            <a:r>
              <a:rPr lang="en-US" sz="1000" b="0" dirty="0" err="1"/>
              <a:t>Thore</a:t>
            </a:r>
            <a:r>
              <a:rPr lang="en-US" sz="1000" b="0" dirty="0"/>
              <a:t> Graepel, and </a:t>
            </a:r>
            <a:r>
              <a:rPr lang="en-US" sz="1000" b="0" dirty="0" err="1"/>
              <a:t>Demis</a:t>
            </a:r>
            <a:r>
              <a:rPr lang="en-US" sz="1000" b="0" dirty="0"/>
              <a:t> Hassabis (2017), "Mastering the game of Go without human knowledge." Nature 550 (2017): 354–359.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 err="1"/>
              <a:t>Hado</a:t>
            </a:r>
            <a:r>
              <a:rPr lang="en-US" sz="1000" b="0" dirty="0"/>
              <a:t> Van Hasselt, Arthur </a:t>
            </a:r>
            <a:r>
              <a:rPr lang="en-US" sz="1000" b="0" dirty="0" err="1"/>
              <a:t>Guez</a:t>
            </a:r>
            <a:r>
              <a:rPr lang="en-US" sz="1000" b="0" dirty="0"/>
              <a:t>, and David Silver (2016). "Deep Reinforcement Learning with Double Q-Learning." In AAAI, vol. 2, p. 5. 2016.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Matteo Hessel, Joseph </a:t>
            </a:r>
            <a:r>
              <a:rPr lang="en-US" sz="1000" b="0" dirty="0" err="1"/>
              <a:t>Modayil</a:t>
            </a:r>
            <a:r>
              <a:rPr lang="en-US" sz="1000" b="0" dirty="0"/>
              <a:t>, </a:t>
            </a:r>
            <a:r>
              <a:rPr lang="en-US" sz="1000" b="0" dirty="0" err="1"/>
              <a:t>Hado</a:t>
            </a:r>
            <a:r>
              <a:rPr lang="en-US" sz="1000" b="0" dirty="0"/>
              <a:t> Van Hasselt, Tom </a:t>
            </a:r>
            <a:r>
              <a:rPr lang="en-US" sz="1000" b="0" dirty="0" err="1"/>
              <a:t>Schaul</a:t>
            </a:r>
            <a:r>
              <a:rPr lang="en-US" sz="1000" b="0" dirty="0"/>
              <a:t>, Georg </a:t>
            </a:r>
            <a:r>
              <a:rPr lang="en-US" sz="1000" b="0" dirty="0" err="1"/>
              <a:t>Ostrovski</a:t>
            </a:r>
            <a:r>
              <a:rPr lang="en-US" sz="1000" b="0" dirty="0"/>
              <a:t>, Will Dabney, Dan Horgan, Bilal Piot, Mohammad Azar, and David Silver (2017). "Rainbow: Combining improvements in deep reinforcement learning." </a:t>
            </a:r>
            <a:r>
              <a:rPr lang="en-US" sz="1000" b="0" dirty="0" err="1"/>
              <a:t>arXiv</a:t>
            </a:r>
            <a:r>
              <a:rPr lang="en-US" sz="1000" b="0" dirty="0"/>
              <a:t> preprint arXiv:1710.02298 (2017).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Volodymyr </a:t>
            </a:r>
            <a:r>
              <a:rPr lang="en-US" sz="1000" b="0" dirty="0" err="1"/>
              <a:t>Mnih</a:t>
            </a:r>
            <a:r>
              <a:rPr lang="en-US" sz="1000" b="0" dirty="0"/>
              <a:t>, </a:t>
            </a:r>
            <a:r>
              <a:rPr lang="en-US" sz="1000" b="0" dirty="0" err="1"/>
              <a:t>Koray</a:t>
            </a:r>
            <a:r>
              <a:rPr lang="en-US" sz="1000" b="0" dirty="0"/>
              <a:t> </a:t>
            </a:r>
            <a:r>
              <a:rPr lang="en-US" sz="1000" b="0" dirty="0" err="1"/>
              <a:t>Kavukcuoglu</a:t>
            </a:r>
            <a:r>
              <a:rPr lang="en-US" sz="1000" b="0" dirty="0"/>
              <a:t>, David Silver, Andrei A. </a:t>
            </a:r>
            <a:r>
              <a:rPr lang="en-US" sz="1000" b="0" dirty="0" err="1"/>
              <a:t>Rusu</a:t>
            </a:r>
            <a:r>
              <a:rPr lang="en-US" sz="1000" b="0" dirty="0"/>
              <a:t>, Joel </a:t>
            </a:r>
            <a:r>
              <a:rPr lang="en-US" sz="1000" b="0" dirty="0" err="1"/>
              <a:t>Veness</a:t>
            </a:r>
            <a:r>
              <a:rPr lang="en-US" sz="1000" b="0" dirty="0"/>
              <a:t>, Marc G. Bellemare, Alex Graves et al. (2015) "Human-level control through deep reinforcement learning." Nature 518, no. 7540 (2015): 529.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 err="1"/>
              <a:t>Ziyu</a:t>
            </a:r>
            <a:r>
              <a:rPr lang="en-US" sz="1000" b="0" dirty="0"/>
              <a:t> Wang, Tom </a:t>
            </a:r>
            <a:r>
              <a:rPr lang="en-US" sz="1000" b="0" dirty="0" err="1"/>
              <a:t>Schaul</a:t>
            </a:r>
            <a:r>
              <a:rPr lang="en-US" sz="1000" b="0" dirty="0"/>
              <a:t>, Matteo Hessel, </a:t>
            </a:r>
            <a:r>
              <a:rPr lang="en-US" sz="1000" b="0" dirty="0" err="1"/>
              <a:t>Hado</a:t>
            </a:r>
            <a:r>
              <a:rPr lang="en-US" sz="1000" b="0" dirty="0"/>
              <a:t> Van Hasselt, Marc </a:t>
            </a:r>
            <a:r>
              <a:rPr lang="en-US" sz="1000" b="0" dirty="0" err="1"/>
              <a:t>Lanctot</a:t>
            </a:r>
            <a:r>
              <a:rPr lang="en-US" sz="1000" b="0" dirty="0"/>
              <a:t>, and Nando De Freitas (2015). "Dueling network architectures for deep reinforcement learning." </a:t>
            </a:r>
            <a:r>
              <a:rPr lang="en-US" sz="1000" b="0" dirty="0" err="1"/>
              <a:t>arXiv</a:t>
            </a:r>
            <a:r>
              <a:rPr lang="en-US" sz="1000" b="0" dirty="0"/>
              <a:t> preprint arXiv:1511.06581 (2015). 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Xiao-Yang Liu, </a:t>
            </a:r>
            <a:r>
              <a:rPr lang="en-US" sz="1000" b="0" dirty="0" err="1"/>
              <a:t>Hongyang</a:t>
            </a:r>
            <a:r>
              <a:rPr lang="en-US" sz="1000" b="0" dirty="0"/>
              <a:t> Yang, Qian Chen, </a:t>
            </a:r>
            <a:r>
              <a:rPr lang="en-US" sz="1000" b="0" dirty="0" err="1"/>
              <a:t>Runjia</a:t>
            </a:r>
            <a:r>
              <a:rPr lang="en-US" sz="1000" b="0" dirty="0"/>
              <a:t> Zhang, </a:t>
            </a:r>
            <a:r>
              <a:rPr lang="en-US" sz="1000" b="0" dirty="0" err="1"/>
              <a:t>Liuqing</a:t>
            </a:r>
            <a:r>
              <a:rPr lang="en-US" sz="1000" b="0" dirty="0"/>
              <a:t> Yang, Bowen Xiao, and Christina Dan Wang (2020). "</a:t>
            </a:r>
            <a:r>
              <a:rPr lang="en-US" sz="1000" b="0" dirty="0" err="1"/>
              <a:t>FinRL</a:t>
            </a:r>
            <a:r>
              <a:rPr lang="en-US" sz="1000" b="0" dirty="0"/>
              <a:t>: A Deep Reinforcement Learning Library for Automated Stock Trading in Quantitative Finance." </a:t>
            </a:r>
            <a:r>
              <a:rPr lang="en-US" sz="1000" b="0" dirty="0" err="1"/>
              <a:t>arXiv</a:t>
            </a:r>
            <a:r>
              <a:rPr lang="en-US" sz="1000" b="0" dirty="0"/>
              <a:t> preprint arXiv:2011.09607 (2020).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Mu-</a:t>
            </a:r>
            <a:r>
              <a:rPr lang="en-US" sz="1000" b="0" dirty="0" err="1"/>
              <a:t>En</a:t>
            </a:r>
            <a:r>
              <a:rPr lang="en-US" sz="1000" b="0" dirty="0"/>
              <a:t> Wu, Jia-Hao </a:t>
            </a:r>
            <a:r>
              <a:rPr lang="en-US" sz="1000" b="0" dirty="0" err="1"/>
              <a:t>Syu</a:t>
            </a:r>
            <a:r>
              <a:rPr lang="en-US" sz="1000" b="0" dirty="0"/>
              <a:t>, Jerry Chun-Wei Lin, and Jan-Ming Ho. "Portfolio management system in equity market neutral using reinforcement learning." Applied Intelligence (2021): 1-13.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Min-Yuh Day (2022), Python 101, </a:t>
            </a:r>
            <a:r>
              <a:rPr lang="en-US" sz="1000" b="0" dirty="0">
                <a:hlinkClick r:id="rId2"/>
              </a:rPr>
              <a:t>https://tinyurl.com/aintpupython101</a:t>
            </a:r>
            <a:endParaRPr lang="en-US" sz="1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163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15212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Credit scoring or classification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82BEC-6372-2647-91AD-26B9290A6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3" y="1700808"/>
            <a:ext cx="889030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38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Financial distress, bankruptcy, bank risk, mortgage risk, crisis forecasting studies.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377FE-1DBA-EF49-9669-16CC6666D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044" y="1114709"/>
            <a:ext cx="6962324" cy="53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4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Fraud detection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AC51AE-62A6-B54C-8F82-B5EA3E84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145720"/>
            <a:ext cx="6932398" cy="53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94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8012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Portfolio management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427DB-4E13-0646-AD81-D719A9783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326" y="1158626"/>
            <a:ext cx="6641042" cy="52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51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400" dirty="0">
                <a:solidFill>
                  <a:srgbClr val="C00000"/>
                </a:solidFill>
              </a:rPr>
              <a:t>Asset pricing and derivatives market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E50ED-220E-F94A-ACDC-B9D4C769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772816"/>
            <a:ext cx="869577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03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Cryptocurrency and blockchain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84EA45-686C-E947-B886-EE70B9EFF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5" y="1340768"/>
            <a:ext cx="888107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98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for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CDDFB-2524-2C42-A79E-E20C75549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031" y="1632262"/>
            <a:ext cx="8558578" cy="446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49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514" y="1114710"/>
            <a:ext cx="8591967" cy="53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4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074"/>
          <a:stretch/>
        </p:blipFill>
        <p:spPr>
          <a:xfrm>
            <a:off x="1824514" y="1114710"/>
            <a:ext cx="8591967" cy="370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9D042-C355-8E42-A7C8-E875A08C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412" y="1844824"/>
            <a:ext cx="858803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18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2022/12/07  Computer Vision and Robotics </a:t>
            </a:r>
          </a:p>
          <a:p>
            <a:pPr marL="0" indent="0">
              <a:buNone/>
            </a:pPr>
            <a:r>
              <a:rPr lang="en-US" sz="2800" dirty="0"/>
              <a:t>14  2022/12/14  Philosophy and Ethics of AI and the Future of AI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2022/12/21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2022/12/28  Final Project Report II </a:t>
            </a:r>
          </a:p>
          <a:p>
            <a:pPr marL="0" indent="0">
              <a:buNone/>
            </a:pPr>
            <a:r>
              <a:rPr lang="en-US" sz="2800" dirty="0"/>
              <a:t>17  2023/01/04  Self-learning </a:t>
            </a:r>
          </a:p>
          <a:p>
            <a:pPr marL="0" indent="0">
              <a:buNone/>
            </a:pPr>
            <a:r>
              <a:rPr lang="en-US" sz="2800" dirty="0"/>
              <a:t>18  2023/01/11  Self-learning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without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F38DE1-6D6F-914A-992A-0AFD44F5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976" y="1078693"/>
            <a:ext cx="8653512" cy="53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3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B7543-09F3-2848-85C4-3B84AC15D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46" y="1772816"/>
            <a:ext cx="8710366" cy="43204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text mining studies</a:t>
            </a:r>
          </a:p>
        </p:txBody>
      </p:sp>
    </p:spTree>
    <p:extLst>
      <p:ext uri="{BB962C8B-B14F-4D97-AF65-F5344CB8AC3E}">
        <p14:creationId xmlns:p14="http://schemas.microsoft.com/office/powerpoint/2010/main" val="1628199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theoretical or conceptual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40CCD-83F7-D34C-A1F0-3A0B67BB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825948"/>
            <a:ext cx="8823528" cy="10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355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financial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ADB31-2EA8-B34C-93B5-CD1152760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670666"/>
            <a:ext cx="8566894" cy="34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472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Financial time series forecasting with deep learning: Topic-model heatmap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1054B-3BD6-9348-8665-CD773123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255468"/>
            <a:ext cx="4707160" cy="51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838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Stock price forecasting using only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raw time series data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24B616-95D9-474B-A985-B18D404F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248006"/>
            <a:ext cx="7637218" cy="520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420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631437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price forecasting using various data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A796A-D226-FB40-80F1-92409CB2F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360" y="641047"/>
            <a:ext cx="6965962" cy="58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954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Quimbaya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"Stock Market Movement Forecast: A Systematic Review."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7284"/>
            <a:ext cx="8712968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556792"/>
            <a:ext cx="8737295" cy="48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160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5158879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1835111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3723" y="274638"/>
            <a:ext cx="10603523" cy="6245225"/>
          </a:xfrm>
        </p:spPr>
        <p:txBody>
          <a:bodyPr/>
          <a:lstStyle/>
          <a:p>
            <a:r>
              <a:rPr lang="en-US" altLang="zh-TW" sz="9600" dirty="0">
                <a:solidFill>
                  <a:srgbClr val="C00000"/>
                </a:solidFill>
              </a:rPr>
              <a:t>Deep Learning and </a:t>
            </a:r>
            <a:br>
              <a:rPr lang="en-US" altLang="zh-TW" sz="9600" dirty="0">
                <a:solidFill>
                  <a:srgbClr val="C00000"/>
                </a:solidFill>
              </a:rPr>
            </a:br>
            <a:r>
              <a:rPr lang="en-US" altLang="zh-TW" sz="9600" dirty="0">
                <a:solidFill>
                  <a:srgbClr val="C00000"/>
                </a:solidFill>
              </a:rPr>
              <a:t>Reinforcement Learning </a:t>
            </a:r>
            <a:endParaRPr lang="zh-TW" altLang="en-US" sz="96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5461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202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81200" y="188914"/>
            <a:ext cx="8229600" cy="93662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Machine Learning Models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110B95A-611E-CD4F-AC69-036E7F9ECD6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063750" y="1412876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Deep Learning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6240464" y="2457451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Ensemble 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063750" y="4581526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Clustering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6240464" y="4581526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Regression Analysis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6240464" y="1412876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Kernel 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6240464" y="350043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Dimensionality reduction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2063750" y="350043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Decision tree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6240464" y="558958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Instance based</a:t>
            </a:r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2063750" y="558958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Bayesian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2063750" y="2457451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Association rules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16275" y="6581776"/>
            <a:ext cx="57594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Sunila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Gollapudi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Practical Machine Learning,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18961679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2063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03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19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19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51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51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51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951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40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40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40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040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040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3215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3215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5447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5447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5447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5447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7464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7464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7464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7464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7464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7464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8040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716157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3215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0447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1" y="0"/>
            <a:ext cx="8775828" cy="119675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Tasks and Methods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60C957C-9A1F-6547-9534-1246106C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 err="1">
                <a:solidFill>
                  <a:srgbClr val="A6A6A6"/>
                </a:solidFill>
              </a:rPr>
              <a:t>Liye</a:t>
            </a:r>
            <a:r>
              <a:rPr lang="en-US" altLang="zh-TW" sz="1000" dirty="0">
                <a:solidFill>
                  <a:srgbClr val="A6A6A6"/>
                </a:solidFill>
              </a:rPr>
              <a:t> Ma and </a:t>
            </a:r>
            <a:r>
              <a:rPr lang="en-US" altLang="zh-TW" sz="1000" dirty="0" err="1">
                <a:solidFill>
                  <a:srgbClr val="A6A6A6"/>
                </a:solidFill>
              </a:rPr>
              <a:t>Baohong</a:t>
            </a:r>
            <a:r>
              <a:rPr lang="en-US" altLang="zh-TW" sz="1000" dirty="0">
                <a:solidFill>
                  <a:srgbClr val="A6A6A6"/>
                </a:solidFill>
              </a:rPr>
              <a:t> Sun (2020), "Machine learning and AI in marketing – Connecting computing power to human insights." International Journal of Research in Marketing, 37, no. 3, 481-504.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F5D8D8-F9B4-544C-92E9-70E25262F2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801" y="1340768"/>
            <a:ext cx="8761758" cy="502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625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Machine Learning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49455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sz="12000" dirty="0" err="1">
                <a:solidFill>
                  <a:srgbClr val="C00000"/>
                </a:solidFill>
              </a:rPr>
              <a:t>Scikit</a:t>
            </a:r>
            <a:r>
              <a:rPr lang="en-US" sz="12000" dirty="0">
                <a:solidFill>
                  <a:srgbClr val="C00000"/>
                </a:solidFill>
              </a:rPr>
              <a:t>-Learn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5000" dirty="0">
                <a:solidFill>
                  <a:srgbClr val="C00000"/>
                </a:solidFill>
              </a:rPr>
              <a:t>Machine Learning in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24366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8572-07A1-8845-8094-354D34EB9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69269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02850-E1F7-AF49-BE9A-347F822A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AF49D2-7BAB-264E-A6B3-BC56FEC71D08}"/>
              </a:ext>
            </a:extLst>
          </p:cNvPr>
          <p:cNvSpPr/>
          <p:nvPr/>
        </p:nvSpPr>
        <p:spPr>
          <a:xfrm>
            <a:off x="5004194" y="6597353"/>
            <a:ext cx="2091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http://scikit-learn.org/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40DC4-80B5-AD4F-B1C1-84B25315BC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81304"/>
            <a:ext cx="9144000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243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81661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1847528" y="393239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9806422" y="3701562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61720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6291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68FB8-1B0F-374E-8FEE-C2D0B325CC38}"/>
              </a:ext>
            </a:extLst>
          </p:cNvPr>
          <p:cNvSpPr txBox="1"/>
          <p:nvPr/>
        </p:nvSpPr>
        <p:spPr>
          <a:xfrm>
            <a:off x="3503712" y="910921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453CC-A6F8-7947-B00A-04A450A2D21F}"/>
              </a:ext>
            </a:extLst>
          </p:cNvPr>
          <p:cNvSpPr txBox="1"/>
          <p:nvPr/>
        </p:nvSpPr>
        <p:spPr>
          <a:xfrm>
            <a:off x="2233085" y="2808438"/>
            <a:ext cx="60516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w</a:t>
            </a:r>
            <a:r>
              <a:rPr lang="en-US" sz="90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9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18137-F748-BC49-BDA4-EF6E033D96BF}"/>
              </a:ext>
            </a:extLst>
          </p:cNvPr>
          <p:cNvSpPr txBox="1"/>
          <p:nvPr/>
        </p:nvSpPr>
        <p:spPr>
          <a:xfrm>
            <a:off x="2233084" y="4687976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w</a:t>
            </a:r>
            <a:r>
              <a:rPr lang="en-US" sz="90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9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936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78" y="140677"/>
            <a:ext cx="10650414" cy="883261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7" y="1023938"/>
            <a:ext cx="10955215" cy="5559424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Deep Learning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Neural Networks (NN)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Convolutional Neural Networks (CNN)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Recurrent Neural Networks (RNN)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Reinforcement Learning (RL)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Markov Decision Processes (MDP)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Deep Reinforcement Learning (DRL) Algorithms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SARSA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Q-Learning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DQN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A3C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5100" dirty="0"/>
              <a:t>Rainbow</a:t>
            </a:r>
          </a:p>
          <a:p>
            <a:endParaRPr lang="en-US" sz="4400" dirty="0"/>
          </a:p>
          <a:p>
            <a:endParaRPr lang="en-US" sz="44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354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Regression Weight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DA7BB-22E0-194D-AF10-63B0C2D7DF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841" y="2734296"/>
            <a:ext cx="8703630" cy="3214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5EF7E-8B1A-1A48-96A9-762574F83312}"/>
              </a:ext>
            </a:extLst>
          </p:cNvPr>
          <p:cNvSpPr txBox="1"/>
          <p:nvPr/>
        </p:nvSpPr>
        <p:spPr>
          <a:xfrm>
            <a:off x="2054197" y="943560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w</a:t>
            </a:r>
            <a:r>
              <a:rPr lang="en-US" sz="90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9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307DD-91E1-2D43-85AA-AFB818609DDD}"/>
              </a:ext>
            </a:extLst>
          </p:cNvPr>
          <p:cNvSpPr txBox="1"/>
          <p:nvPr/>
        </p:nvSpPr>
        <p:spPr>
          <a:xfrm>
            <a:off x="5992657" y="5984774"/>
            <a:ext cx="4500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function for Weights (w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420028-7E1A-0B42-98D9-3F1BC5A03D3D}"/>
              </a:ext>
            </a:extLst>
          </p:cNvPr>
          <p:cNvSpPr txBox="1"/>
          <p:nvPr/>
        </p:nvSpPr>
        <p:spPr>
          <a:xfrm>
            <a:off x="2652734" y="5991672"/>
            <a:ext cx="236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0.232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+ 246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339CF-4A62-9245-AA36-3CF5D2F15CDB}"/>
              </a:ext>
            </a:extLst>
          </p:cNvPr>
          <p:cNvSpPr txBox="1"/>
          <p:nvPr/>
        </p:nvSpPr>
        <p:spPr>
          <a:xfrm>
            <a:off x="6254891" y="2456382"/>
            <a:ext cx="4089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w*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argmin</a:t>
            </a:r>
            <a:r>
              <a:rPr lang="en-US" sz="3200" b="1" i="1" baseline="-250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Loss(</a:t>
            </a:r>
            <a:r>
              <a:rPr lang="en-US" sz="32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i="1" baseline="-25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i="1" baseline="-250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5780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Deep Learning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92575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34087"/>
          </a:xfrm>
        </p:spPr>
        <p:txBody>
          <a:bodyPr/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C69DD-A79F-CC46-81A9-C60C3FDAB3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402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1992313" y="30164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TensorFlow Playground</a:t>
            </a:r>
          </a:p>
        </p:txBody>
      </p:sp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2E231C0-1742-2548-8F5C-943C1D97A3D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4367214" y="6488114"/>
            <a:ext cx="3481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http://playground.tensorflow.org/</a:t>
            </a:r>
            <a:endParaRPr lang="en-US" altLang="en-US" sz="1800"/>
          </a:p>
        </p:txBody>
      </p:sp>
      <p:pic>
        <p:nvPicPr>
          <p:cNvPr id="34820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919163"/>
            <a:ext cx="9144000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38" y="33338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0342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# 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# 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# 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# 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64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83114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38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8345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7443828" y="492784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6354873" y="1700809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6611869" y="3082186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4439639" y="4869161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10200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4439816" y="4894113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6524346" y="3068961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8837838" y="3068961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1944008" y="369674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1929133" y="1639253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1960839" y="3206923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1871969" y="5112545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6276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34087"/>
          </a:xfrm>
        </p:spPr>
        <p:txBody>
          <a:bodyPr/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C69DD-A79F-CC46-81A9-C60C3FDAB3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818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altLang="zh-TW" sz="8800" dirty="0">
                <a:solidFill>
                  <a:schemeClr val="accent1"/>
                </a:solidFill>
              </a:rPr>
              <a:t>Deep Learning Foundations: </a:t>
            </a:r>
            <a:br>
              <a:rPr lang="en-US" altLang="zh-TW" sz="8800" dirty="0">
                <a:solidFill>
                  <a:schemeClr val="accent1"/>
                </a:solidFill>
              </a:rPr>
            </a:br>
            <a:r>
              <a:rPr lang="en-US" altLang="zh-TW" sz="8800" dirty="0">
                <a:solidFill>
                  <a:srgbClr val="FF0000"/>
                </a:solidFill>
              </a:rPr>
              <a:t>Neural Networks</a:t>
            </a: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F1D03E8-FF17-4F01-A2FF-4ABF1F4BD2C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683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68</a:t>
            </a:fld>
            <a:endParaRPr lang="zh-TW" altLang="en-US"/>
          </a:p>
        </p:txBody>
      </p:sp>
      <p:sp>
        <p:nvSpPr>
          <p:cNvPr id="5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3084514" y="1412876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12" name="Straight Arrow Connector 27"/>
          <p:cNvCxnSpPr>
            <a:stCxn id="5" idx="6"/>
            <a:endCxn id="7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2"/>
          <p:cNvCxnSpPr>
            <a:stCxn id="6" idx="6"/>
            <a:endCxn id="7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4"/>
          <p:cNvCxnSpPr>
            <a:stCxn id="5" idx="6"/>
            <a:endCxn id="9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5"/>
          <p:cNvCxnSpPr>
            <a:stCxn id="6" idx="6"/>
            <a:endCxn id="8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0"/>
          <p:cNvCxnSpPr>
            <a:stCxn id="5" idx="6"/>
            <a:endCxn id="8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0"/>
          <p:cNvCxnSpPr>
            <a:stCxn id="6" idx="6"/>
            <a:endCxn id="9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0"/>
          <p:cNvCxnSpPr>
            <a:stCxn id="8" idx="6"/>
            <a:endCxn id="10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3"/>
          <p:cNvCxnSpPr>
            <a:stCxn id="7" idx="6"/>
            <a:endCxn id="10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1"/>
          <p:cNvCxnSpPr>
            <a:stCxn id="9" idx="6"/>
            <a:endCxn id="10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22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  <p:cxnSp>
        <p:nvCxnSpPr>
          <p:cNvPr id="23" name="Straight Arrow Connector 205"/>
          <p:cNvCxnSpPr>
            <a:stCxn id="10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5" name="Straight Arrow Connector 210"/>
          <p:cNvCxnSpPr>
            <a:endCxn id="5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13"/>
          <p:cNvCxnSpPr>
            <a:endCxn id="6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28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X2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39686854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69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  <p:sp>
        <p:nvSpPr>
          <p:cNvPr id="6" name="Oval 6"/>
          <p:cNvSpPr/>
          <p:nvPr/>
        </p:nvSpPr>
        <p:spPr>
          <a:xfrm>
            <a:off x="3035300" y="2924175"/>
            <a:ext cx="431800" cy="43338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7"/>
          <p:cNvSpPr/>
          <p:nvPr/>
        </p:nvSpPr>
        <p:spPr>
          <a:xfrm>
            <a:off x="3035300" y="41132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8"/>
          <p:cNvSpPr/>
          <p:nvPr/>
        </p:nvSpPr>
        <p:spPr>
          <a:xfrm>
            <a:off x="3035300" y="53006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Oval 12"/>
          <p:cNvSpPr/>
          <p:nvPr/>
        </p:nvSpPr>
        <p:spPr>
          <a:xfrm>
            <a:off x="4872038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13"/>
          <p:cNvSpPr/>
          <p:nvPr/>
        </p:nvSpPr>
        <p:spPr>
          <a:xfrm>
            <a:off x="4872038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4"/>
          <p:cNvSpPr/>
          <p:nvPr/>
        </p:nvSpPr>
        <p:spPr>
          <a:xfrm>
            <a:off x="4872038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Oval 15"/>
          <p:cNvSpPr/>
          <p:nvPr/>
        </p:nvSpPr>
        <p:spPr>
          <a:xfrm>
            <a:off x="8688388" y="34655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Oval 16"/>
          <p:cNvSpPr/>
          <p:nvPr/>
        </p:nvSpPr>
        <p:spPr>
          <a:xfrm>
            <a:off x="8688388" y="46529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Oval 19"/>
          <p:cNvSpPr/>
          <p:nvPr/>
        </p:nvSpPr>
        <p:spPr>
          <a:xfrm>
            <a:off x="4872038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Oval 20"/>
          <p:cNvSpPr/>
          <p:nvPr/>
        </p:nvSpPr>
        <p:spPr>
          <a:xfrm>
            <a:off x="6888163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Oval 21"/>
          <p:cNvSpPr/>
          <p:nvPr/>
        </p:nvSpPr>
        <p:spPr>
          <a:xfrm>
            <a:off x="6888163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22"/>
          <p:cNvSpPr/>
          <p:nvPr/>
        </p:nvSpPr>
        <p:spPr>
          <a:xfrm>
            <a:off x="6888163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23"/>
          <p:cNvSpPr/>
          <p:nvPr/>
        </p:nvSpPr>
        <p:spPr>
          <a:xfrm>
            <a:off x="6888163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2135188" y="1301750"/>
            <a:ext cx="1725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Input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(X)</a:t>
            </a:r>
          </a:p>
        </p:txBody>
      </p:sp>
      <p:cxnSp>
        <p:nvCxnSpPr>
          <p:cNvPr id="20" name="Straight Arrow Connector 26"/>
          <p:cNvCxnSpPr>
            <a:stCxn id="14" idx="6"/>
            <a:endCxn id="18" idx="2"/>
          </p:cNvCxnSpPr>
          <p:nvPr/>
        </p:nvCxnSpPr>
        <p:spPr>
          <a:xfrm>
            <a:off x="5303839" y="24923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7"/>
          <p:cNvCxnSpPr>
            <a:stCxn id="6" idx="6"/>
            <a:endCxn id="9" idx="1"/>
          </p:cNvCxnSpPr>
          <p:nvPr/>
        </p:nvCxnSpPr>
        <p:spPr>
          <a:xfrm>
            <a:off x="3467100" y="3141663"/>
            <a:ext cx="1468438" cy="36195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8"/>
          <p:cNvCxnSpPr>
            <a:stCxn id="11" idx="6"/>
            <a:endCxn id="15" idx="3"/>
          </p:cNvCxnSpPr>
          <p:nvPr/>
        </p:nvCxnSpPr>
        <p:spPr>
          <a:xfrm flipV="1">
            <a:off x="5303839" y="38100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31"/>
          <p:cNvCxnSpPr>
            <a:stCxn id="7" idx="6"/>
            <a:endCxn id="11" idx="1"/>
          </p:cNvCxnSpPr>
          <p:nvPr/>
        </p:nvCxnSpPr>
        <p:spPr>
          <a:xfrm>
            <a:off x="3467100" y="4329113"/>
            <a:ext cx="1468438" cy="15033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/>
          <p:cNvCxnSpPr>
            <a:stCxn id="7" idx="6"/>
            <a:endCxn id="9" idx="2"/>
          </p:cNvCxnSpPr>
          <p:nvPr/>
        </p:nvCxnSpPr>
        <p:spPr>
          <a:xfrm flipV="1">
            <a:off x="3467100" y="3657601"/>
            <a:ext cx="1404938" cy="6715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/>
          <p:cNvCxnSpPr>
            <a:stCxn id="6" idx="6"/>
            <a:endCxn id="11" idx="0"/>
          </p:cNvCxnSpPr>
          <p:nvPr/>
        </p:nvCxnSpPr>
        <p:spPr>
          <a:xfrm>
            <a:off x="3467100" y="3141663"/>
            <a:ext cx="1620838" cy="2627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34"/>
          <p:cNvCxnSpPr>
            <a:stCxn id="6" idx="6"/>
            <a:endCxn id="14" idx="1"/>
          </p:cNvCxnSpPr>
          <p:nvPr/>
        </p:nvCxnSpPr>
        <p:spPr>
          <a:xfrm flipV="1">
            <a:off x="3467100" y="2339975"/>
            <a:ext cx="1468438" cy="8016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35"/>
          <p:cNvCxnSpPr>
            <a:stCxn id="7" idx="6"/>
            <a:endCxn id="10" idx="2"/>
          </p:cNvCxnSpPr>
          <p:nvPr/>
        </p:nvCxnSpPr>
        <p:spPr>
          <a:xfrm>
            <a:off x="3467100" y="4329114"/>
            <a:ext cx="1404938" cy="4921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40"/>
          <p:cNvCxnSpPr>
            <a:stCxn id="6" idx="6"/>
            <a:endCxn id="10" idx="1"/>
          </p:cNvCxnSpPr>
          <p:nvPr/>
        </p:nvCxnSpPr>
        <p:spPr>
          <a:xfrm>
            <a:off x="3467100" y="3141664"/>
            <a:ext cx="1468438" cy="15271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50"/>
          <p:cNvCxnSpPr>
            <a:stCxn id="8" idx="6"/>
            <a:endCxn id="14" idx="3"/>
          </p:cNvCxnSpPr>
          <p:nvPr/>
        </p:nvCxnSpPr>
        <p:spPr>
          <a:xfrm flipV="1">
            <a:off x="3467100" y="2646363"/>
            <a:ext cx="1468438" cy="2870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51"/>
          <p:cNvCxnSpPr>
            <a:stCxn id="8" idx="6"/>
            <a:endCxn id="10" idx="3"/>
          </p:cNvCxnSpPr>
          <p:nvPr/>
        </p:nvCxnSpPr>
        <p:spPr>
          <a:xfrm flipV="1">
            <a:off x="3467100" y="4973639"/>
            <a:ext cx="1468438" cy="5429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52"/>
          <p:cNvCxnSpPr>
            <a:stCxn id="8" idx="6"/>
            <a:endCxn id="11" idx="2"/>
          </p:cNvCxnSpPr>
          <p:nvPr/>
        </p:nvCxnSpPr>
        <p:spPr>
          <a:xfrm>
            <a:off x="3467100" y="5516563"/>
            <a:ext cx="1404938" cy="468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63"/>
          <p:cNvCxnSpPr>
            <a:stCxn id="11" idx="6"/>
            <a:endCxn id="16" idx="3"/>
          </p:cNvCxnSpPr>
          <p:nvPr/>
        </p:nvCxnSpPr>
        <p:spPr>
          <a:xfrm flipV="1">
            <a:off x="5303839" y="4973639"/>
            <a:ext cx="1647825" cy="101123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64"/>
          <p:cNvCxnSpPr>
            <a:stCxn id="11" idx="6"/>
            <a:endCxn id="17" idx="2"/>
          </p:cNvCxnSpPr>
          <p:nvPr/>
        </p:nvCxnSpPr>
        <p:spPr>
          <a:xfrm>
            <a:off x="5303839" y="59848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65"/>
          <p:cNvCxnSpPr>
            <a:stCxn id="8" idx="6"/>
            <a:endCxn id="9" idx="3"/>
          </p:cNvCxnSpPr>
          <p:nvPr/>
        </p:nvCxnSpPr>
        <p:spPr>
          <a:xfrm flipV="1">
            <a:off x="3467100" y="3810001"/>
            <a:ext cx="1468438" cy="17065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80"/>
          <p:cNvCxnSpPr>
            <a:stCxn id="7" idx="6"/>
            <a:endCxn id="14" idx="2"/>
          </p:cNvCxnSpPr>
          <p:nvPr/>
        </p:nvCxnSpPr>
        <p:spPr>
          <a:xfrm flipV="1">
            <a:off x="3467100" y="2492375"/>
            <a:ext cx="1404938" cy="18367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97"/>
          <p:cNvCxnSpPr>
            <a:stCxn id="11" idx="6"/>
            <a:endCxn id="18" idx="3"/>
          </p:cNvCxnSpPr>
          <p:nvPr/>
        </p:nvCxnSpPr>
        <p:spPr>
          <a:xfrm flipV="1">
            <a:off x="5303839" y="2646363"/>
            <a:ext cx="1647825" cy="33385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100"/>
          <p:cNvCxnSpPr>
            <a:stCxn id="10" idx="6"/>
            <a:endCxn id="15" idx="2"/>
          </p:cNvCxnSpPr>
          <p:nvPr/>
        </p:nvCxnSpPr>
        <p:spPr>
          <a:xfrm flipV="1"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03"/>
          <p:cNvCxnSpPr>
            <a:stCxn id="9" idx="6"/>
            <a:endCxn id="15" idx="2"/>
          </p:cNvCxnSpPr>
          <p:nvPr/>
        </p:nvCxnSpPr>
        <p:spPr>
          <a:xfrm>
            <a:off x="5303839" y="3657600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06"/>
          <p:cNvCxnSpPr>
            <a:stCxn id="10" idx="6"/>
            <a:endCxn id="16" idx="2"/>
          </p:cNvCxnSpPr>
          <p:nvPr/>
        </p:nvCxnSpPr>
        <p:spPr>
          <a:xfrm>
            <a:off x="5303839" y="4821238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109"/>
          <p:cNvCxnSpPr>
            <a:endCxn id="17" idx="2"/>
          </p:cNvCxnSpPr>
          <p:nvPr/>
        </p:nvCxnSpPr>
        <p:spPr>
          <a:xfrm>
            <a:off x="5303839" y="4752975"/>
            <a:ext cx="1584325" cy="12319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10"/>
          <p:cNvCxnSpPr>
            <a:stCxn id="9" idx="6"/>
            <a:endCxn id="18" idx="2"/>
          </p:cNvCxnSpPr>
          <p:nvPr/>
        </p:nvCxnSpPr>
        <p:spPr>
          <a:xfrm flipV="1">
            <a:off x="5303839" y="2492376"/>
            <a:ext cx="1584325" cy="11652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18"/>
          <p:cNvCxnSpPr>
            <a:stCxn id="10" idx="6"/>
            <a:endCxn id="18" idx="3"/>
          </p:cNvCxnSpPr>
          <p:nvPr/>
        </p:nvCxnSpPr>
        <p:spPr>
          <a:xfrm flipV="1">
            <a:off x="5303839" y="2646364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121"/>
          <p:cNvCxnSpPr>
            <a:stCxn id="9" idx="6"/>
            <a:endCxn id="16" idx="2"/>
          </p:cNvCxnSpPr>
          <p:nvPr/>
        </p:nvCxnSpPr>
        <p:spPr>
          <a:xfrm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24"/>
          <p:cNvCxnSpPr>
            <a:stCxn id="9" idx="6"/>
            <a:endCxn id="17" idx="1"/>
          </p:cNvCxnSpPr>
          <p:nvPr/>
        </p:nvCxnSpPr>
        <p:spPr>
          <a:xfrm>
            <a:off x="5303839" y="36576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27"/>
          <p:cNvCxnSpPr>
            <a:stCxn id="14" idx="6"/>
            <a:endCxn id="17" idx="1"/>
          </p:cNvCxnSpPr>
          <p:nvPr/>
        </p:nvCxnSpPr>
        <p:spPr>
          <a:xfrm>
            <a:off x="5303839" y="2492375"/>
            <a:ext cx="1647825" cy="33401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31"/>
          <p:cNvCxnSpPr>
            <a:stCxn id="14" idx="6"/>
            <a:endCxn id="15" idx="1"/>
          </p:cNvCxnSpPr>
          <p:nvPr/>
        </p:nvCxnSpPr>
        <p:spPr>
          <a:xfrm>
            <a:off x="5303839" y="2492375"/>
            <a:ext cx="1647825" cy="10112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34"/>
          <p:cNvCxnSpPr>
            <a:stCxn id="14" idx="6"/>
            <a:endCxn id="16" idx="1"/>
          </p:cNvCxnSpPr>
          <p:nvPr/>
        </p:nvCxnSpPr>
        <p:spPr>
          <a:xfrm>
            <a:off x="5303839" y="2492376"/>
            <a:ext cx="1647825" cy="21764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5"/>
          <p:cNvCxnSpPr>
            <a:stCxn id="18" idx="6"/>
            <a:endCxn id="13" idx="0"/>
          </p:cNvCxnSpPr>
          <p:nvPr/>
        </p:nvCxnSpPr>
        <p:spPr>
          <a:xfrm>
            <a:off x="7319964" y="2492375"/>
            <a:ext cx="1584325" cy="21605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6"/>
          <p:cNvCxnSpPr>
            <a:stCxn id="16" idx="6"/>
            <a:endCxn id="13" idx="2"/>
          </p:cNvCxnSpPr>
          <p:nvPr/>
        </p:nvCxnSpPr>
        <p:spPr>
          <a:xfrm>
            <a:off x="7319964" y="4821239"/>
            <a:ext cx="1368425" cy="476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147"/>
          <p:cNvCxnSpPr>
            <a:stCxn id="17" idx="6"/>
            <a:endCxn id="12" idx="4"/>
          </p:cNvCxnSpPr>
          <p:nvPr/>
        </p:nvCxnSpPr>
        <p:spPr>
          <a:xfrm flipV="1">
            <a:off x="7319964" y="3897313"/>
            <a:ext cx="1584325" cy="20875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148"/>
          <p:cNvCxnSpPr>
            <a:stCxn id="15" idx="6"/>
            <a:endCxn id="13" idx="1"/>
          </p:cNvCxnSpPr>
          <p:nvPr/>
        </p:nvCxnSpPr>
        <p:spPr>
          <a:xfrm>
            <a:off x="7319964" y="3657601"/>
            <a:ext cx="1431925" cy="10588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149"/>
          <p:cNvCxnSpPr>
            <a:stCxn id="18" idx="6"/>
            <a:endCxn id="12" idx="1"/>
          </p:cNvCxnSpPr>
          <p:nvPr/>
        </p:nvCxnSpPr>
        <p:spPr>
          <a:xfrm>
            <a:off x="7319964" y="2492375"/>
            <a:ext cx="1431925" cy="1036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151"/>
          <p:cNvCxnSpPr>
            <a:stCxn id="15" idx="6"/>
            <a:endCxn id="12" idx="2"/>
          </p:cNvCxnSpPr>
          <p:nvPr/>
        </p:nvCxnSpPr>
        <p:spPr>
          <a:xfrm>
            <a:off x="7319964" y="3657601"/>
            <a:ext cx="1368425" cy="238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155"/>
          <p:cNvCxnSpPr>
            <a:stCxn id="17" idx="6"/>
            <a:endCxn id="13" idx="3"/>
          </p:cNvCxnSpPr>
          <p:nvPr/>
        </p:nvCxnSpPr>
        <p:spPr>
          <a:xfrm flipV="1">
            <a:off x="7319964" y="5021263"/>
            <a:ext cx="1431925" cy="9636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156"/>
          <p:cNvCxnSpPr>
            <a:stCxn id="16" idx="6"/>
            <a:endCxn id="12" idx="3"/>
          </p:cNvCxnSpPr>
          <p:nvPr/>
        </p:nvCxnSpPr>
        <p:spPr>
          <a:xfrm flipV="1">
            <a:off x="7319964" y="3833814"/>
            <a:ext cx="1431925" cy="9874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181"/>
          <p:cNvSpPr txBox="1">
            <a:spLocks noChangeArrowheads="1"/>
          </p:cNvSpPr>
          <p:nvPr/>
        </p:nvSpPr>
        <p:spPr bwMode="auto">
          <a:xfrm>
            <a:off x="8472488" y="1373188"/>
            <a:ext cx="1966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Output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(Y)</a:t>
            </a:r>
          </a:p>
        </p:txBody>
      </p:sp>
      <p:sp>
        <p:nvSpPr>
          <p:cNvPr id="57" name="TextBox 182"/>
          <p:cNvSpPr txBox="1">
            <a:spLocks noChangeArrowheads="1"/>
          </p:cNvSpPr>
          <p:nvPr/>
        </p:nvSpPr>
        <p:spPr bwMode="auto">
          <a:xfrm>
            <a:off x="5016501" y="1301750"/>
            <a:ext cx="2017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</p:spTree>
    <p:extLst>
      <p:ext uri="{BB962C8B-B14F-4D97-AF65-F5344CB8AC3E}">
        <p14:creationId xmlns:p14="http://schemas.microsoft.com/office/powerpoint/2010/main" val="402697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730931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70</a:t>
            </a:fld>
            <a:endParaRPr lang="zh-TW" altLang="en-US"/>
          </a:p>
        </p:txBody>
      </p:sp>
      <p:sp>
        <p:nvSpPr>
          <p:cNvPr id="5" name="Oval 6"/>
          <p:cNvSpPr/>
          <p:nvPr/>
        </p:nvSpPr>
        <p:spPr>
          <a:xfrm>
            <a:off x="1992314" y="383698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Oval 7"/>
          <p:cNvSpPr/>
          <p:nvPr/>
        </p:nvSpPr>
        <p:spPr>
          <a:xfrm>
            <a:off x="1992314" y="502443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12"/>
          <p:cNvSpPr/>
          <p:nvPr/>
        </p:nvSpPr>
        <p:spPr>
          <a:xfrm>
            <a:off x="3503614" y="4352926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" name="Oval 13"/>
          <p:cNvSpPr/>
          <p:nvPr/>
        </p:nvSpPr>
        <p:spPr>
          <a:xfrm>
            <a:off x="3503614" y="5516564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Oval 19"/>
          <p:cNvSpPr/>
          <p:nvPr/>
        </p:nvSpPr>
        <p:spPr>
          <a:xfrm>
            <a:off x="3503614" y="3189289"/>
            <a:ext cx="720725" cy="71913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Oval 20"/>
          <p:cNvSpPr/>
          <p:nvPr/>
        </p:nvSpPr>
        <p:spPr>
          <a:xfrm>
            <a:off x="94091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1774826" y="1412876"/>
            <a:ext cx="184467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12" name="Straight Arrow Connector 27"/>
          <p:cNvCxnSpPr>
            <a:stCxn id="5" idx="6"/>
            <a:endCxn id="7" idx="1"/>
          </p:cNvCxnSpPr>
          <p:nvPr/>
        </p:nvCxnSpPr>
        <p:spPr>
          <a:xfrm>
            <a:off x="2711450" y="4197350"/>
            <a:ext cx="896938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2"/>
          <p:cNvCxnSpPr>
            <a:stCxn id="6" idx="6"/>
            <a:endCxn id="7" idx="3"/>
          </p:cNvCxnSpPr>
          <p:nvPr/>
        </p:nvCxnSpPr>
        <p:spPr>
          <a:xfrm flipV="1">
            <a:off x="2711450" y="4967288"/>
            <a:ext cx="896938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4"/>
          <p:cNvCxnSpPr>
            <a:stCxn id="5" idx="6"/>
            <a:endCxn id="9" idx="2"/>
          </p:cNvCxnSpPr>
          <p:nvPr/>
        </p:nvCxnSpPr>
        <p:spPr>
          <a:xfrm flipV="1">
            <a:off x="2711451" y="3549650"/>
            <a:ext cx="792163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5"/>
          <p:cNvCxnSpPr>
            <a:stCxn id="6" idx="6"/>
            <a:endCxn id="8" idx="2"/>
          </p:cNvCxnSpPr>
          <p:nvPr/>
        </p:nvCxnSpPr>
        <p:spPr>
          <a:xfrm>
            <a:off x="2711451" y="5384801"/>
            <a:ext cx="792163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0"/>
          <p:cNvCxnSpPr>
            <a:stCxn id="5" idx="6"/>
            <a:endCxn id="8" idx="1"/>
          </p:cNvCxnSpPr>
          <p:nvPr/>
        </p:nvCxnSpPr>
        <p:spPr>
          <a:xfrm>
            <a:off x="2711450" y="4197351"/>
            <a:ext cx="896938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0"/>
          <p:cNvCxnSpPr>
            <a:stCxn id="6" idx="6"/>
            <a:endCxn id="9" idx="3"/>
          </p:cNvCxnSpPr>
          <p:nvPr/>
        </p:nvCxnSpPr>
        <p:spPr>
          <a:xfrm flipV="1">
            <a:off x="2711450" y="3803650"/>
            <a:ext cx="896938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0"/>
          <p:cNvCxnSpPr>
            <a:stCxn id="36" idx="6"/>
            <a:endCxn id="10" idx="3"/>
          </p:cNvCxnSpPr>
          <p:nvPr/>
        </p:nvCxnSpPr>
        <p:spPr>
          <a:xfrm flipV="1">
            <a:off x="8975726" y="4967288"/>
            <a:ext cx="538163" cy="9334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3"/>
          <p:cNvCxnSpPr>
            <a:stCxn id="35" idx="6"/>
            <a:endCxn id="10" idx="2"/>
          </p:cNvCxnSpPr>
          <p:nvPr/>
        </p:nvCxnSpPr>
        <p:spPr>
          <a:xfrm flipV="1">
            <a:off x="8975725" y="4713288"/>
            <a:ext cx="433388" cy="238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1"/>
          <p:cNvCxnSpPr>
            <a:stCxn id="37" idx="6"/>
            <a:endCxn id="10" idx="1"/>
          </p:cNvCxnSpPr>
          <p:nvPr/>
        </p:nvCxnSpPr>
        <p:spPr>
          <a:xfrm>
            <a:off x="8975726" y="3573464"/>
            <a:ext cx="538163" cy="8858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8328026" y="1412876"/>
            <a:ext cx="210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22" name="TextBox 182"/>
          <p:cNvSpPr txBox="1">
            <a:spLocks noChangeArrowheads="1"/>
          </p:cNvSpPr>
          <p:nvPr/>
        </p:nvSpPr>
        <p:spPr bwMode="auto">
          <a:xfrm>
            <a:off x="5010151" y="1412876"/>
            <a:ext cx="2170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Layers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23" name="Oval 29"/>
          <p:cNvSpPr/>
          <p:nvPr/>
        </p:nvSpPr>
        <p:spPr>
          <a:xfrm>
            <a:off x="444023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4" name="Oval 30"/>
          <p:cNvSpPr/>
          <p:nvPr/>
        </p:nvSpPr>
        <p:spPr>
          <a:xfrm>
            <a:off x="444023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5" name="Oval 31"/>
          <p:cNvSpPr/>
          <p:nvPr/>
        </p:nvSpPr>
        <p:spPr>
          <a:xfrm>
            <a:off x="444023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6" name="Oval 38"/>
          <p:cNvSpPr/>
          <p:nvPr/>
        </p:nvSpPr>
        <p:spPr>
          <a:xfrm>
            <a:off x="5375276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" name="Oval 39"/>
          <p:cNvSpPr/>
          <p:nvPr/>
        </p:nvSpPr>
        <p:spPr>
          <a:xfrm>
            <a:off x="5375276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8" name="Oval 41"/>
          <p:cNvSpPr/>
          <p:nvPr/>
        </p:nvSpPr>
        <p:spPr>
          <a:xfrm>
            <a:off x="5375276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9" name="Oval 42"/>
          <p:cNvSpPr/>
          <p:nvPr/>
        </p:nvSpPr>
        <p:spPr>
          <a:xfrm>
            <a:off x="6311901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0" name="Oval 43"/>
          <p:cNvSpPr/>
          <p:nvPr/>
        </p:nvSpPr>
        <p:spPr>
          <a:xfrm>
            <a:off x="6311901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1" name="Oval 44"/>
          <p:cNvSpPr/>
          <p:nvPr/>
        </p:nvSpPr>
        <p:spPr>
          <a:xfrm>
            <a:off x="6311901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Oval 45"/>
          <p:cNvSpPr/>
          <p:nvPr/>
        </p:nvSpPr>
        <p:spPr>
          <a:xfrm>
            <a:off x="7248525" y="4376739"/>
            <a:ext cx="719138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" name="Oval 46"/>
          <p:cNvSpPr/>
          <p:nvPr/>
        </p:nvSpPr>
        <p:spPr>
          <a:xfrm>
            <a:off x="7248525" y="5541964"/>
            <a:ext cx="719138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4" name="Oval 47"/>
          <p:cNvSpPr/>
          <p:nvPr/>
        </p:nvSpPr>
        <p:spPr>
          <a:xfrm>
            <a:off x="7248525" y="3213100"/>
            <a:ext cx="719138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5" name="Oval 51"/>
          <p:cNvSpPr/>
          <p:nvPr/>
        </p:nvSpPr>
        <p:spPr>
          <a:xfrm>
            <a:off x="825658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6" name="Oval 52"/>
          <p:cNvSpPr/>
          <p:nvPr/>
        </p:nvSpPr>
        <p:spPr>
          <a:xfrm>
            <a:off x="825658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7" name="Oval 53"/>
          <p:cNvSpPr/>
          <p:nvPr/>
        </p:nvSpPr>
        <p:spPr>
          <a:xfrm>
            <a:off x="825658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8" name="TextBox 56"/>
          <p:cNvSpPr txBox="1">
            <a:spLocks noChangeArrowheads="1"/>
          </p:cNvSpPr>
          <p:nvPr/>
        </p:nvSpPr>
        <p:spPr bwMode="auto">
          <a:xfrm>
            <a:off x="4367213" y="2349501"/>
            <a:ext cx="3281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Deep Neural Networks</a:t>
            </a:r>
          </a:p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Deep Learning</a:t>
            </a: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33044513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Deep Learning </a:t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and </a:t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Deep Neural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90041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7488" y="332656"/>
            <a:ext cx="2448844" cy="2448272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Neural Networks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(NN)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760" y="116632"/>
            <a:ext cx="4324975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857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568" y="115402"/>
            <a:ext cx="7776864" cy="64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955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548680"/>
            <a:ext cx="9022114" cy="58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548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792" y="2053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r>
              <a:rPr lang="en-US" sz="2400" dirty="0">
                <a:solidFill>
                  <a:schemeClr val="accent1"/>
                </a:solidFill>
              </a:rPr>
              <a:t>(CNN or Deep </a:t>
            </a:r>
            <a:r>
              <a:rPr lang="en-US" sz="2400">
                <a:solidFill>
                  <a:schemeClr val="accent1"/>
                </a:solidFill>
              </a:rPr>
              <a:t>Convolutional Neural Networks</a:t>
            </a:r>
            <a:r>
              <a:rPr lang="en-US" sz="2400" dirty="0">
                <a:solidFill>
                  <a:schemeClr val="accent1"/>
                </a:solidFill>
              </a:rPr>
              <a:t>, DCNN)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576" y="1366467"/>
            <a:ext cx="7787208" cy="47921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9" name="Rectangle 8"/>
          <p:cNvSpPr/>
          <p:nvPr/>
        </p:nvSpPr>
        <p:spPr>
          <a:xfrm>
            <a:off x="2304852" y="6471502"/>
            <a:ext cx="77836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LeCun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Yann, et al. “Gradient-based learning applied to document recognition.” Proceedings of the IEEE 86.11 (1998): 2278-2324.</a:t>
            </a:r>
          </a:p>
        </p:txBody>
      </p:sp>
    </p:spTree>
    <p:extLst>
      <p:ext uri="{BB962C8B-B14F-4D97-AF65-F5344CB8AC3E}">
        <p14:creationId xmlns:p14="http://schemas.microsoft.com/office/powerpoint/2010/main" val="25942417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1505711"/>
            <a:ext cx="5729312" cy="44588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(RNN)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8" name="Rectangle 7"/>
          <p:cNvSpPr/>
          <p:nvPr/>
        </p:nvSpPr>
        <p:spPr>
          <a:xfrm>
            <a:off x="3395259" y="6495148"/>
            <a:ext cx="55141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Elman, Jeffrey L. “Finding structure in time.” Cognitive science 14.2 (1990): 179-211</a:t>
            </a:r>
          </a:p>
        </p:txBody>
      </p:sp>
    </p:spTree>
    <p:extLst>
      <p:ext uri="{BB962C8B-B14F-4D97-AF65-F5344CB8AC3E}">
        <p14:creationId xmlns:p14="http://schemas.microsoft.com/office/powerpoint/2010/main" val="18999913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/ Short Term Memory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1628800"/>
            <a:ext cx="5740400" cy="4546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11624" y="6453337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Hochreiter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Sepp, and Jürgen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Schmidhuber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“Long short-term memory.” Neural computation 9.8 (1997): 1735-1780.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</p:spTree>
    <p:extLst>
      <p:ext uri="{BB962C8B-B14F-4D97-AF65-F5344CB8AC3E}">
        <p14:creationId xmlns:p14="http://schemas.microsoft.com/office/powerpoint/2010/main" val="24748402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Gated Recurrent </a:t>
            </a:r>
            <a:r>
              <a:rPr lang="en-US">
                <a:solidFill>
                  <a:schemeClr val="accent1"/>
                </a:solidFill>
              </a:rPr>
              <a:t>Units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(</a:t>
            </a:r>
            <a:r>
              <a:rPr lang="en-US" dirty="0">
                <a:solidFill>
                  <a:schemeClr val="accent1"/>
                </a:solidFill>
              </a:rPr>
              <a:t>GRU)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00" y="1657350"/>
            <a:ext cx="6070600" cy="4622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8" name="Rectangle 7"/>
          <p:cNvSpPr/>
          <p:nvPr/>
        </p:nvSpPr>
        <p:spPr>
          <a:xfrm>
            <a:off x="2000162" y="6489271"/>
            <a:ext cx="86678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Chung,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Junyoung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et al. “Empirical evaluation of gated recurrent neural networks on sequence modeling.”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arXiv:1412.3555 (2014).</a:t>
            </a:r>
          </a:p>
        </p:txBody>
      </p:sp>
    </p:spTree>
    <p:extLst>
      <p:ext uri="{BB962C8B-B14F-4D97-AF65-F5344CB8AC3E}">
        <p14:creationId xmlns:p14="http://schemas.microsoft.com/office/powerpoint/2010/main" val="10093254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Generative </a:t>
            </a:r>
            <a:r>
              <a:rPr lang="en-US">
                <a:solidFill>
                  <a:schemeClr val="accent1"/>
                </a:solidFill>
              </a:rPr>
              <a:t>Adversarial Networks </a:t>
            </a:r>
            <a:r>
              <a:rPr lang="en-US" dirty="0">
                <a:solidFill>
                  <a:schemeClr val="accent1"/>
                </a:solidFill>
              </a:rPr>
              <a:t>(GAN)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75514"/>
            <a:ext cx="8388424" cy="3429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0102" y="6639164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9464" y="6423140"/>
            <a:ext cx="72330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Goodfellow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Ian, et al. “Generative adversarial nets.” Advances in Neural Information Processing Systems. 2014.</a:t>
            </a:r>
          </a:p>
        </p:txBody>
      </p:sp>
    </p:spTree>
    <p:extLst>
      <p:ext uri="{BB962C8B-B14F-4D97-AF65-F5344CB8AC3E}">
        <p14:creationId xmlns:p14="http://schemas.microsoft.com/office/powerpoint/2010/main" val="981061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27520401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Support Vector Machines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(SVM)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80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1784350"/>
            <a:ext cx="5740400" cy="436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4788" y="6381329"/>
            <a:ext cx="6102424" cy="24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Cortes, Corinna, and Vladimir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Vapnik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“Support-vector networks.” Machine learning 20.3 (1995): 273-297.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0102" y="6639164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</p:spTree>
    <p:extLst>
      <p:ext uri="{BB962C8B-B14F-4D97-AF65-F5344CB8AC3E}">
        <p14:creationId xmlns:p14="http://schemas.microsoft.com/office/powerpoint/2010/main" val="17167320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471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5D2FC38-EEDE-504A-B0FF-0BDB695E774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710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88913"/>
            <a:ext cx="91440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7535863" y="-26988"/>
            <a:ext cx="3097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 From image to text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4826" y="6588126"/>
            <a:ext cx="85693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LeCun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Yoshua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Bengio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and Geoffrey Hinton. "Deep learning." Nature 521, no. 7553 (2015): 436-444.</a:t>
            </a:r>
          </a:p>
        </p:txBody>
      </p:sp>
    </p:spTree>
    <p:extLst>
      <p:ext uri="{BB962C8B-B14F-4D97-AF65-F5344CB8AC3E}">
        <p14:creationId xmlns:p14="http://schemas.microsoft.com/office/powerpoint/2010/main" val="29880162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2063750" y="260350"/>
            <a:ext cx="8229600" cy="1512888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From image to text </a:t>
            </a:r>
            <a:b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000">
                <a:latin typeface="Calibri" charset="0"/>
                <a:ea typeface="標楷體" charset="-120"/>
              </a:rPr>
              <a:t>Image: deep </a:t>
            </a:r>
            <a:r>
              <a:rPr lang="en-US" altLang="en-US" sz="3000">
                <a:solidFill>
                  <a:schemeClr val="accent1"/>
                </a:solidFill>
                <a:latin typeface="Calibri" charset="0"/>
                <a:ea typeface="標楷體" charset="-120"/>
              </a:rPr>
              <a:t>convolution neural network (CNN)</a:t>
            </a:r>
            <a:br>
              <a:rPr lang="en-US" altLang="en-US" sz="3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000">
                <a:latin typeface="Calibri" charset="0"/>
                <a:ea typeface="標楷體" charset="-120"/>
              </a:rPr>
              <a:t>Text: </a:t>
            </a:r>
            <a:r>
              <a:rPr lang="en-US" altLang="en-US" sz="3000">
                <a:solidFill>
                  <a:srgbClr val="4F81BD"/>
                </a:solidFill>
                <a:latin typeface="Calibri" charset="0"/>
                <a:ea typeface="標楷體" charset="-120"/>
              </a:rPr>
              <a:t>recurrent neural network (RNN) </a:t>
            </a:r>
          </a:p>
        </p:txBody>
      </p:sp>
      <p:sp>
        <p:nvSpPr>
          <p:cNvPr id="481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4DF155-98D4-5049-93F9-59EC33563DB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813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314" y="2060576"/>
            <a:ext cx="811688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74826" y="6588126"/>
            <a:ext cx="85693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LeCun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Yoshua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Bengio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and Geoffrey Hinton. "Deep learning." Nature 521, no. 7553 (2015): 436-444.</a:t>
            </a:r>
          </a:p>
        </p:txBody>
      </p:sp>
    </p:spTree>
    <p:extLst>
      <p:ext uri="{BB962C8B-B14F-4D97-AF65-F5344CB8AC3E}">
        <p14:creationId xmlns:p14="http://schemas.microsoft.com/office/powerpoint/2010/main" val="28206889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45DDD4-0098-A74E-AA44-4D42FC08105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9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30740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3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6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30747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18022779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E980D03-847A-E745-B7E6-24B0EF26EA2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Neuron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56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7357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7358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sp>
        <p:nvSpPr>
          <p:cNvPr id="57359" name="TextBox 216"/>
          <p:cNvSpPr txBox="1">
            <a:spLocks noChangeArrowheads="1"/>
          </p:cNvSpPr>
          <p:nvPr/>
        </p:nvSpPr>
        <p:spPr bwMode="auto">
          <a:xfrm>
            <a:off x="4828224" y="40052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0" name="TextBox 216"/>
          <p:cNvSpPr txBox="1">
            <a:spLocks noChangeArrowheads="1"/>
          </p:cNvSpPr>
          <p:nvPr/>
        </p:nvSpPr>
        <p:spPr bwMode="auto">
          <a:xfrm>
            <a:off x="3257392" y="42211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1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2" name="TextBox 216"/>
          <p:cNvSpPr txBox="1">
            <a:spLocks noChangeArrowheads="1"/>
          </p:cNvSpPr>
          <p:nvPr/>
        </p:nvSpPr>
        <p:spPr bwMode="auto">
          <a:xfrm>
            <a:off x="4932065" y="2535239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7363" name="TextBox 216"/>
          <p:cNvSpPr txBox="1">
            <a:spLocks noChangeArrowheads="1"/>
          </p:cNvSpPr>
          <p:nvPr/>
        </p:nvSpPr>
        <p:spPr bwMode="auto">
          <a:xfrm>
            <a:off x="4938415" y="33575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7364" name="TextBox 216"/>
          <p:cNvSpPr txBox="1">
            <a:spLocks noChangeArrowheads="1"/>
          </p:cNvSpPr>
          <p:nvPr/>
        </p:nvSpPr>
        <p:spPr bwMode="auto">
          <a:xfrm>
            <a:off x="4932065" y="46529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1131464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Neuron and Synapse</a:t>
            </a:r>
          </a:p>
        </p:txBody>
      </p:sp>
      <p:sp>
        <p:nvSpPr>
          <p:cNvPr id="583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1195BA6-8622-2341-B055-E7D992C31C5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83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088" y="836613"/>
            <a:ext cx="781050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20176" y="6581776"/>
            <a:ext cx="30404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en.wikipedia.org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/wiki/Neuron</a:t>
            </a:r>
          </a:p>
        </p:txBody>
      </p:sp>
    </p:spTree>
    <p:extLst>
      <p:ext uri="{BB962C8B-B14F-4D97-AF65-F5344CB8AC3E}">
        <p14:creationId xmlns:p14="http://schemas.microsoft.com/office/powerpoint/2010/main" val="2695768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2C96A3C-475C-EE4E-A8A6-61A6E178564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Neuron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80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8381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8382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sp>
        <p:nvSpPr>
          <p:cNvPr id="58383" name="TextBox 216"/>
          <p:cNvSpPr txBox="1">
            <a:spLocks noChangeArrowheads="1"/>
          </p:cNvSpPr>
          <p:nvPr/>
        </p:nvSpPr>
        <p:spPr bwMode="auto">
          <a:xfrm>
            <a:off x="4828224" y="40052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4" name="TextBox 216"/>
          <p:cNvSpPr txBox="1">
            <a:spLocks noChangeArrowheads="1"/>
          </p:cNvSpPr>
          <p:nvPr/>
        </p:nvSpPr>
        <p:spPr bwMode="auto">
          <a:xfrm>
            <a:off x="3257392" y="42211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5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6" name="TextBox 216"/>
          <p:cNvSpPr txBox="1">
            <a:spLocks noChangeArrowheads="1"/>
          </p:cNvSpPr>
          <p:nvPr/>
        </p:nvSpPr>
        <p:spPr bwMode="auto">
          <a:xfrm>
            <a:off x="4932065" y="2535239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8387" name="TextBox 216"/>
          <p:cNvSpPr txBox="1">
            <a:spLocks noChangeArrowheads="1"/>
          </p:cNvSpPr>
          <p:nvPr/>
        </p:nvSpPr>
        <p:spPr bwMode="auto">
          <a:xfrm>
            <a:off x="4938415" y="33575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8388" name="TextBox 216"/>
          <p:cNvSpPr txBox="1">
            <a:spLocks noChangeArrowheads="1"/>
          </p:cNvSpPr>
          <p:nvPr/>
        </p:nvSpPr>
        <p:spPr bwMode="auto">
          <a:xfrm>
            <a:off x="4932065" y="46529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graphicFrame>
        <p:nvGraphicFramePr>
          <p:cNvPr id="58389" name="Object 27"/>
          <p:cNvGraphicFramePr>
            <a:graphicFrameLocks noChangeAspect="1"/>
          </p:cNvGraphicFramePr>
          <p:nvPr/>
        </p:nvGraphicFramePr>
        <p:xfrm>
          <a:off x="5951538" y="908050"/>
          <a:ext cx="2767012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100" imgH="482600" progId="Equation.3">
                  <p:embed/>
                </p:oleObj>
              </mc:Choice>
              <mc:Fallback>
                <p:oleObj name="Equation" r:id="rId2" imgW="927100" imgH="482600" progId="Equation.3">
                  <p:embed/>
                  <p:pic>
                    <p:nvPicPr>
                      <p:cNvPr id="58389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1538" y="908050"/>
                        <a:ext cx="2767012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90" name="Object 30"/>
          <p:cNvGraphicFramePr>
            <a:graphicFrameLocks noChangeAspect="1"/>
          </p:cNvGraphicFramePr>
          <p:nvPr/>
        </p:nvGraphicFramePr>
        <p:xfrm>
          <a:off x="5880100" y="6043613"/>
          <a:ext cx="2497138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54100" imgH="203200" progId="Equation.3">
                  <p:embed/>
                </p:oleObj>
              </mc:Choice>
              <mc:Fallback>
                <p:oleObj name="Equation" r:id="rId4" imgW="1054100" imgH="203200" progId="Equation.3">
                  <p:embed/>
                  <p:pic>
                    <p:nvPicPr>
                      <p:cNvPr id="5839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0" y="6043613"/>
                        <a:ext cx="2497138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8391" name="Group 38"/>
          <p:cNvGrpSpPr>
            <a:grpSpLocks/>
          </p:cNvGrpSpPr>
          <p:nvPr/>
        </p:nvGrpSpPr>
        <p:grpSpPr bwMode="auto">
          <a:xfrm>
            <a:off x="6240464" y="5013326"/>
            <a:ext cx="2016125" cy="1008063"/>
            <a:chOff x="4716016" y="5013176"/>
            <a:chExt cx="2016224" cy="1008112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4716016" y="6021288"/>
              <a:ext cx="100970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5724127" y="5013176"/>
              <a:ext cx="1008113" cy="100811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05722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EE6D685-6CD0-F146-BBB0-80159A361E3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03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9404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9405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59406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9407" name="TextBox 216"/>
          <p:cNvSpPr txBox="1">
            <a:spLocks noChangeArrowheads="1"/>
          </p:cNvSpPr>
          <p:nvPr/>
        </p:nvSpPr>
        <p:spPr bwMode="auto">
          <a:xfrm>
            <a:off x="4827904" y="2492376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08" name="TextBox 216"/>
          <p:cNvSpPr txBox="1">
            <a:spLocks noChangeArrowheads="1"/>
          </p:cNvSpPr>
          <p:nvPr/>
        </p:nvSpPr>
        <p:spPr bwMode="auto">
          <a:xfrm>
            <a:off x="4891936" y="3471864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09" name="TextBox 216"/>
          <p:cNvSpPr txBox="1">
            <a:spLocks noChangeArrowheads="1"/>
          </p:cNvSpPr>
          <p:nvPr/>
        </p:nvSpPr>
        <p:spPr bwMode="auto">
          <a:xfrm>
            <a:off x="4887174" y="4695826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0.7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10" name="TextBox 216"/>
          <p:cNvSpPr txBox="1">
            <a:spLocks noChangeArrowheads="1"/>
          </p:cNvSpPr>
          <p:nvPr/>
        </p:nvSpPr>
        <p:spPr bwMode="auto">
          <a:xfrm>
            <a:off x="4756150" y="1557339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59411" name="TextBox 216"/>
          <p:cNvSpPr txBox="1">
            <a:spLocks noChangeArrowheads="1"/>
          </p:cNvSpPr>
          <p:nvPr/>
        </p:nvSpPr>
        <p:spPr bwMode="auto">
          <a:xfrm>
            <a:off x="1793875" y="3644901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59412" name="TextBox 216"/>
          <p:cNvSpPr txBox="1">
            <a:spLocks noChangeArrowheads="1"/>
          </p:cNvSpPr>
          <p:nvPr/>
        </p:nvSpPr>
        <p:spPr bwMode="auto">
          <a:xfrm>
            <a:off x="2208213" y="620713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</p:spTree>
    <p:extLst>
      <p:ext uri="{BB962C8B-B14F-4D97-AF65-F5344CB8AC3E}">
        <p14:creationId xmlns:p14="http://schemas.microsoft.com/office/powerpoint/2010/main" val="31376716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B15DBF6-FB84-4E42-BE1A-6DD00CC7CCA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6405337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D42DFE1-4502-7546-AB0C-B7871DA94E3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15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5316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19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22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55323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2681687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Intelligence: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6879253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1081087"/>
          </a:xfrm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C6EC55D-AE13-404B-95D3-278A2828ED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992314" y="383698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992314" y="502443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503614" y="4352926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03614" y="5516564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03614" y="3189289"/>
            <a:ext cx="720725" cy="71913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94091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886395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2711450" y="4197350"/>
            <a:ext cx="896938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2711450" y="4967288"/>
            <a:ext cx="896938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2711451" y="3549650"/>
            <a:ext cx="792163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2711451" y="5384801"/>
            <a:ext cx="792163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2711450" y="4197351"/>
            <a:ext cx="896938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2711450" y="3803650"/>
            <a:ext cx="896938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3" idx="6"/>
            <a:endCxn id="21" idx="3"/>
          </p:cNvCxnSpPr>
          <p:nvPr/>
        </p:nvCxnSpPr>
        <p:spPr>
          <a:xfrm flipV="1">
            <a:off x="8975726" y="4967288"/>
            <a:ext cx="538163" cy="9334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52" idx="6"/>
            <a:endCxn id="21" idx="2"/>
          </p:cNvCxnSpPr>
          <p:nvPr/>
        </p:nvCxnSpPr>
        <p:spPr>
          <a:xfrm flipV="1">
            <a:off x="8975725" y="4713288"/>
            <a:ext cx="433388" cy="238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54" idx="6"/>
            <a:endCxn id="21" idx="1"/>
          </p:cNvCxnSpPr>
          <p:nvPr/>
        </p:nvCxnSpPr>
        <p:spPr>
          <a:xfrm>
            <a:off x="8975726" y="3573464"/>
            <a:ext cx="538163" cy="8858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39" name="TextBox 181"/>
          <p:cNvSpPr txBox="1">
            <a:spLocks noChangeArrowheads="1"/>
          </p:cNvSpPr>
          <p:nvPr/>
        </p:nvSpPr>
        <p:spPr bwMode="auto">
          <a:xfrm>
            <a:off x="8328026" y="1412876"/>
            <a:ext cx="210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6340" name="TextBox 182"/>
          <p:cNvSpPr txBox="1">
            <a:spLocks noChangeArrowheads="1"/>
          </p:cNvSpPr>
          <p:nvPr/>
        </p:nvSpPr>
        <p:spPr bwMode="auto">
          <a:xfrm>
            <a:off x="5010151" y="1412876"/>
            <a:ext cx="2170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Layers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sp>
        <p:nvSpPr>
          <p:cNvPr id="30" name="Oval 29"/>
          <p:cNvSpPr/>
          <p:nvPr/>
        </p:nvSpPr>
        <p:spPr>
          <a:xfrm>
            <a:off x="444023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44023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44023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5375276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375276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375276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311901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6311901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6311901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248525" y="4376739"/>
            <a:ext cx="719138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248525" y="5541964"/>
            <a:ext cx="719138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248525" y="3213100"/>
            <a:ext cx="719138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825658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825658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825658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6357" name="TextBox 56"/>
          <p:cNvSpPr txBox="1">
            <a:spLocks noChangeArrowheads="1"/>
          </p:cNvSpPr>
          <p:nvPr/>
        </p:nvSpPr>
        <p:spPr bwMode="auto">
          <a:xfrm>
            <a:off x="4367213" y="2349501"/>
            <a:ext cx="3281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Deep Neural Networks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31378585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81F0FC3-266A-404B-8202-EA1DA05E2EF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3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7364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7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70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57371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84466" y="3213101"/>
            <a:ext cx="12053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新細明體" charset="0"/>
                <a:cs typeface="新細明體" charset="0"/>
              </a:rPr>
              <a:t>Synapse</a:t>
            </a:r>
          </a:p>
        </p:txBody>
      </p:sp>
      <p:sp>
        <p:nvSpPr>
          <p:cNvPr id="57373" name="TextBox 37"/>
          <p:cNvSpPr txBox="1">
            <a:spLocks noChangeArrowheads="1"/>
          </p:cNvSpPr>
          <p:nvPr/>
        </p:nvSpPr>
        <p:spPr bwMode="auto">
          <a:xfrm>
            <a:off x="5168901" y="2420939"/>
            <a:ext cx="2035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accent1"/>
                </a:solidFill>
              </a:rPr>
              <a:t>Neuron</a:t>
            </a:r>
          </a:p>
        </p:txBody>
      </p:sp>
      <p:sp>
        <p:nvSpPr>
          <p:cNvPr id="57374" name="TextBox 38"/>
          <p:cNvSpPr txBox="1">
            <a:spLocks noChangeArrowheads="1"/>
          </p:cNvSpPr>
          <p:nvPr/>
        </p:nvSpPr>
        <p:spPr bwMode="auto">
          <a:xfrm>
            <a:off x="7896226" y="3500439"/>
            <a:ext cx="2035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accent1"/>
                </a:solidFill>
              </a:rPr>
              <a:t>Neuron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88722" y="3357564"/>
            <a:ext cx="12053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新細明體" charset="0"/>
                <a:cs typeface="新細明體" charset="0"/>
              </a:rPr>
              <a:t>Synapse</a:t>
            </a:r>
          </a:p>
        </p:txBody>
      </p:sp>
    </p:spTree>
    <p:extLst>
      <p:ext uri="{BB962C8B-B14F-4D97-AF65-F5344CB8AC3E}">
        <p14:creationId xmlns:p14="http://schemas.microsoft.com/office/powerpoint/2010/main" val="19247587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604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7CD5A17-1543-D74E-A123-8203FCE4800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35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60436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39" name="TextBox 209"/>
          <p:cNvSpPr txBox="1">
            <a:spLocks noChangeArrowheads="1"/>
          </p:cNvSpPr>
          <p:nvPr/>
        </p:nvSpPr>
        <p:spPr bwMode="auto">
          <a:xfrm>
            <a:off x="9139238" y="4479926"/>
            <a:ext cx="989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Score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42" name="TextBox 216"/>
          <p:cNvSpPr txBox="1">
            <a:spLocks noChangeArrowheads="1"/>
          </p:cNvSpPr>
          <p:nvPr/>
        </p:nvSpPr>
        <p:spPr bwMode="auto">
          <a:xfrm>
            <a:off x="1992314" y="3789363"/>
            <a:ext cx="1004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Hours</a:t>
            </a:r>
            <a:br>
              <a:rPr lang="en-US" altLang="en-US">
                <a:solidFill>
                  <a:srgbClr val="4F81BD"/>
                </a:solidFill>
              </a:rPr>
            </a:br>
            <a:r>
              <a:rPr lang="en-US" altLang="en-US">
                <a:solidFill>
                  <a:srgbClr val="4F81BD"/>
                </a:solidFill>
              </a:rPr>
              <a:t>Sleep</a:t>
            </a:r>
          </a:p>
        </p:txBody>
      </p:sp>
      <p:sp>
        <p:nvSpPr>
          <p:cNvPr id="60443" name="TextBox 29"/>
          <p:cNvSpPr txBox="1">
            <a:spLocks noChangeArrowheads="1"/>
          </p:cNvSpPr>
          <p:nvPr/>
        </p:nvSpPr>
        <p:spPr bwMode="auto">
          <a:xfrm>
            <a:off x="2063750" y="5013326"/>
            <a:ext cx="1004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Hours</a:t>
            </a:r>
            <a:br>
              <a:rPr lang="en-US" altLang="en-US">
                <a:solidFill>
                  <a:srgbClr val="4F81BD"/>
                </a:solidFill>
              </a:rPr>
            </a:br>
            <a:r>
              <a:rPr lang="en-US" altLang="en-US">
                <a:solidFill>
                  <a:srgbClr val="4F81BD"/>
                </a:solidFill>
              </a:rPr>
              <a:t>Study</a:t>
            </a:r>
          </a:p>
        </p:txBody>
      </p:sp>
    </p:spTree>
    <p:extLst>
      <p:ext uri="{BB962C8B-B14F-4D97-AF65-F5344CB8AC3E}">
        <p14:creationId xmlns:p14="http://schemas.microsoft.com/office/powerpoint/2010/main" val="40868583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614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ECA6013-4564-1844-8748-B5F440D9B6E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9650" y="6611938"/>
            <a:ext cx="7416800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https://www.youtube.com/watch?v=P2HPcj8lRJE&amp;list=PLjJh1vlSEYgvGod9wWiydumYl8hOXixNu&amp;index=2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035300" y="2924175"/>
            <a:ext cx="431800" cy="43338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035300" y="41132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35300" y="53006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872038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872038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872038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8688388" y="34655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8688388" y="46529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872038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888163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6888163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888163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6888163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457" name="TextBox 24"/>
          <p:cNvSpPr txBox="1">
            <a:spLocks noChangeArrowheads="1"/>
          </p:cNvSpPr>
          <p:nvPr/>
        </p:nvSpPr>
        <p:spPr bwMode="auto">
          <a:xfrm>
            <a:off x="2135188" y="1301750"/>
            <a:ext cx="1725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Input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(X)</a:t>
            </a:r>
          </a:p>
        </p:txBody>
      </p:sp>
      <p:cxnSp>
        <p:nvCxnSpPr>
          <p:cNvPr id="27" name="Straight Arrow Connector 26"/>
          <p:cNvCxnSpPr>
            <a:stCxn id="20" idx="6"/>
            <a:endCxn id="24" idx="2"/>
          </p:cNvCxnSpPr>
          <p:nvPr/>
        </p:nvCxnSpPr>
        <p:spPr>
          <a:xfrm>
            <a:off x="5303839" y="24923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3467100" y="3141663"/>
            <a:ext cx="1468438" cy="36195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6"/>
            <a:endCxn id="21" idx="3"/>
          </p:cNvCxnSpPr>
          <p:nvPr/>
        </p:nvCxnSpPr>
        <p:spPr>
          <a:xfrm flipV="1">
            <a:off x="5303839" y="38100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8" idx="6"/>
            <a:endCxn id="15" idx="1"/>
          </p:cNvCxnSpPr>
          <p:nvPr/>
        </p:nvCxnSpPr>
        <p:spPr>
          <a:xfrm>
            <a:off x="3467100" y="4329113"/>
            <a:ext cx="1468438" cy="15033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2"/>
          </p:cNvCxnSpPr>
          <p:nvPr/>
        </p:nvCxnSpPr>
        <p:spPr>
          <a:xfrm flipV="1">
            <a:off x="3467100" y="3657601"/>
            <a:ext cx="1404938" cy="6715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7" idx="6"/>
            <a:endCxn id="15" idx="0"/>
          </p:cNvCxnSpPr>
          <p:nvPr/>
        </p:nvCxnSpPr>
        <p:spPr>
          <a:xfrm>
            <a:off x="3467100" y="3141663"/>
            <a:ext cx="1620838" cy="2627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1"/>
          </p:cNvCxnSpPr>
          <p:nvPr/>
        </p:nvCxnSpPr>
        <p:spPr>
          <a:xfrm flipV="1">
            <a:off x="3467100" y="2339975"/>
            <a:ext cx="1468438" cy="8016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3467100" y="4329114"/>
            <a:ext cx="1404938" cy="4921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3467100" y="3141664"/>
            <a:ext cx="1468438" cy="15271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9" idx="6"/>
            <a:endCxn id="20" idx="3"/>
          </p:cNvCxnSpPr>
          <p:nvPr/>
        </p:nvCxnSpPr>
        <p:spPr>
          <a:xfrm flipV="1">
            <a:off x="3467100" y="2646363"/>
            <a:ext cx="1468438" cy="2870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9" idx="6"/>
            <a:endCxn id="14" idx="3"/>
          </p:cNvCxnSpPr>
          <p:nvPr/>
        </p:nvCxnSpPr>
        <p:spPr>
          <a:xfrm flipV="1">
            <a:off x="3467100" y="4973639"/>
            <a:ext cx="1468438" cy="5429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9" idx="6"/>
            <a:endCxn id="15" idx="2"/>
          </p:cNvCxnSpPr>
          <p:nvPr/>
        </p:nvCxnSpPr>
        <p:spPr>
          <a:xfrm>
            <a:off x="3467100" y="5516563"/>
            <a:ext cx="1404938" cy="468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15" idx="6"/>
            <a:endCxn id="22" idx="3"/>
          </p:cNvCxnSpPr>
          <p:nvPr/>
        </p:nvCxnSpPr>
        <p:spPr>
          <a:xfrm flipV="1">
            <a:off x="5303839" y="4973639"/>
            <a:ext cx="1647825" cy="101123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5" idx="6"/>
            <a:endCxn id="23" idx="2"/>
          </p:cNvCxnSpPr>
          <p:nvPr/>
        </p:nvCxnSpPr>
        <p:spPr>
          <a:xfrm>
            <a:off x="5303839" y="59848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9" idx="6"/>
            <a:endCxn id="13" idx="3"/>
          </p:cNvCxnSpPr>
          <p:nvPr/>
        </p:nvCxnSpPr>
        <p:spPr>
          <a:xfrm flipV="1">
            <a:off x="3467100" y="3810001"/>
            <a:ext cx="1468438" cy="17065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2"/>
          </p:cNvCxnSpPr>
          <p:nvPr/>
        </p:nvCxnSpPr>
        <p:spPr>
          <a:xfrm flipV="1">
            <a:off x="3467100" y="2492375"/>
            <a:ext cx="1404938" cy="18367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5" idx="6"/>
            <a:endCxn id="24" idx="3"/>
          </p:cNvCxnSpPr>
          <p:nvPr/>
        </p:nvCxnSpPr>
        <p:spPr>
          <a:xfrm flipV="1">
            <a:off x="5303839" y="2646363"/>
            <a:ext cx="1647825" cy="33385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2"/>
          </p:cNvCxnSpPr>
          <p:nvPr/>
        </p:nvCxnSpPr>
        <p:spPr>
          <a:xfrm flipV="1"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5303839" y="3657600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14" idx="6"/>
            <a:endCxn id="22" idx="2"/>
          </p:cNvCxnSpPr>
          <p:nvPr/>
        </p:nvCxnSpPr>
        <p:spPr>
          <a:xfrm>
            <a:off x="5303839" y="4821238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endCxn id="23" idx="2"/>
          </p:cNvCxnSpPr>
          <p:nvPr/>
        </p:nvCxnSpPr>
        <p:spPr>
          <a:xfrm>
            <a:off x="5303839" y="4752975"/>
            <a:ext cx="1584325" cy="12319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13" idx="6"/>
            <a:endCxn id="24" idx="2"/>
          </p:cNvCxnSpPr>
          <p:nvPr/>
        </p:nvCxnSpPr>
        <p:spPr>
          <a:xfrm flipV="1">
            <a:off x="5303839" y="2492376"/>
            <a:ext cx="1584325" cy="11652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4" idx="6"/>
            <a:endCxn id="24" idx="3"/>
          </p:cNvCxnSpPr>
          <p:nvPr/>
        </p:nvCxnSpPr>
        <p:spPr>
          <a:xfrm flipV="1">
            <a:off x="5303839" y="2646364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3" idx="6"/>
            <a:endCxn id="22" idx="2"/>
          </p:cNvCxnSpPr>
          <p:nvPr/>
        </p:nvCxnSpPr>
        <p:spPr>
          <a:xfrm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3" idx="6"/>
            <a:endCxn id="23" idx="1"/>
          </p:cNvCxnSpPr>
          <p:nvPr/>
        </p:nvCxnSpPr>
        <p:spPr>
          <a:xfrm>
            <a:off x="5303839" y="36576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20" idx="6"/>
            <a:endCxn id="23" idx="1"/>
          </p:cNvCxnSpPr>
          <p:nvPr/>
        </p:nvCxnSpPr>
        <p:spPr>
          <a:xfrm>
            <a:off x="5303839" y="2492375"/>
            <a:ext cx="1647825" cy="33401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5303839" y="2492375"/>
            <a:ext cx="1647825" cy="10112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20" idx="6"/>
            <a:endCxn id="22" idx="1"/>
          </p:cNvCxnSpPr>
          <p:nvPr/>
        </p:nvCxnSpPr>
        <p:spPr>
          <a:xfrm>
            <a:off x="5303839" y="2492376"/>
            <a:ext cx="1647825" cy="21764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stCxn id="24" idx="6"/>
            <a:endCxn id="17" idx="0"/>
          </p:cNvCxnSpPr>
          <p:nvPr/>
        </p:nvCxnSpPr>
        <p:spPr>
          <a:xfrm>
            <a:off x="7319964" y="2492375"/>
            <a:ext cx="1584325" cy="21605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22" idx="6"/>
            <a:endCxn id="17" idx="2"/>
          </p:cNvCxnSpPr>
          <p:nvPr/>
        </p:nvCxnSpPr>
        <p:spPr>
          <a:xfrm>
            <a:off x="7319964" y="4821239"/>
            <a:ext cx="1368425" cy="476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>
            <a:stCxn id="23" idx="6"/>
            <a:endCxn id="16" idx="4"/>
          </p:cNvCxnSpPr>
          <p:nvPr/>
        </p:nvCxnSpPr>
        <p:spPr>
          <a:xfrm flipV="1">
            <a:off x="7319964" y="3897313"/>
            <a:ext cx="1584325" cy="20875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21" idx="6"/>
            <a:endCxn id="17" idx="1"/>
          </p:cNvCxnSpPr>
          <p:nvPr/>
        </p:nvCxnSpPr>
        <p:spPr>
          <a:xfrm>
            <a:off x="7319964" y="3657601"/>
            <a:ext cx="1431925" cy="10588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stCxn id="24" idx="6"/>
            <a:endCxn id="16" idx="1"/>
          </p:cNvCxnSpPr>
          <p:nvPr/>
        </p:nvCxnSpPr>
        <p:spPr>
          <a:xfrm>
            <a:off x="7319964" y="2492375"/>
            <a:ext cx="1431925" cy="1036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21" idx="6"/>
            <a:endCxn id="16" idx="2"/>
          </p:cNvCxnSpPr>
          <p:nvPr/>
        </p:nvCxnSpPr>
        <p:spPr>
          <a:xfrm>
            <a:off x="7319964" y="3657601"/>
            <a:ext cx="1368425" cy="238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>
            <a:stCxn id="23" idx="6"/>
            <a:endCxn id="17" idx="3"/>
          </p:cNvCxnSpPr>
          <p:nvPr/>
        </p:nvCxnSpPr>
        <p:spPr>
          <a:xfrm flipV="1">
            <a:off x="7319964" y="5021263"/>
            <a:ext cx="1431925" cy="9636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22" idx="6"/>
            <a:endCxn id="16" idx="3"/>
          </p:cNvCxnSpPr>
          <p:nvPr/>
        </p:nvCxnSpPr>
        <p:spPr>
          <a:xfrm flipV="1">
            <a:off x="7319964" y="3833814"/>
            <a:ext cx="1431925" cy="9874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94" name="TextBox 181"/>
          <p:cNvSpPr txBox="1">
            <a:spLocks noChangeArrowheads="1"/>
          </p:cNvSpPr>
          <p:nvPr/>
        </p:nvSpPr>
        <p:spPr bwMode="auto">
          <a:xfrm>
            <a:off x="8472488" y="1373188"/>
            <a:ext cx="1966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Output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(Y)</a:t>
            </a:r>
          </a:p>
        </p:txBody>
      </p:sp>
      <p:sp>
        <p:nvSpPr>
          <p:cNvPr id="61495" name="TextBox 182"/>
          <p:cNvSpPr txBox="1">
            <a:spLocks noChangeArrowheads="1"/>
          </p:cNvSpPr>
          <p:nvPr/>
        </p:nvSpPr>
        <p:spPr bwMode="auto">
          <a:xfrm>
            <a:off x="5016501" y="1301750"/>
            <a:ext cx="2017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</p:spTree>
    <p:extLst>
      <p:ext uri="{BB962C8B-B14F-4D97-AF65-F5344CB8AC3E}">
        <p14:creationId xmlns:p14="http://schemas.microsoft.com/office/powerpoint/2010/main" val="17256040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45DDD4-0098-A74E-AA44-4D42FC08105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9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30740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3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6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30747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20753514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652490B-6C98-6C4E-99C4-9455A496F46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8439" y="2205039"/>
            <a:ext cx="30622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3     5    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75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68751" y="3213100"/>
            <a:ext cx="30638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5     1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82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8075" y="4221164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10     2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93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19513" y="5300664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8     3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1814" y="1052513"/>
            <a:ext cx="1728787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Sleep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9513" y="0"/>
            <a:ext cx="44640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X       </a:t>
            </a:r>
            <a:r>
              <a:rPr lang="en-US" sz="6000" b="1" dirty="0">
                <a:solidFill>
                  <a:srgbClr val="008000"/>
                </a:solidFill>
                <a:ea typeface="新細明體" charset="0"/>
                <a:cs typeface="新細明體" charset="0"/>
              </a:rPr>
              <a:t>Y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3287713" y="2205038"/>
            <a:ext cx="4392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3143251" y="5229225"/>
            <a:ext cx="4392613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6024563" y="620714"/>
            <a:ext cx="0" cy="55451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6240463" y="1412875"/>
            <a:ext cx="16557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Score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56138" y="1052513"/>
            <a:ext cx="1439862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Study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06082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1548156-0E96-AC45-B7C1-42B1C371884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8439" y="2205039"/>
            <a:ext cx="30622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3     5    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75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68751" y="3213100"/>
            <a:ext cx="30638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5     1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82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8075" y="4221164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10     2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93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19513" y="5300664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8     3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1814" y="1052513"/>
            <a:ext cx="1728787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Sleep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9513" y="0"/>
            <a:ext cx="44640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X       </a:t>
            </a:r>
            <a:r>
              <a:rPr lang="en-US" sz="6000" b="1" dirty="0">
                <a:solidFill>
                  <a:srgbClr val="008000"/>
                </a:solidFill>
                <a:ea typeface="新細明體" charset="0"/>
                <a:cs typeface="新細明體" charset="0"/>
              </a:rPr>
              <a:t>Y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3287713" y="2205038"/>
            <a:ext cx="4392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3143251" y="5229225"/>
            <a:ext cx="4392613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6024563" y="620714"/>
            <a:ext cx="0" cy="55451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6240463" y="1412875"/>
            <a:ext cx="16557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Score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56138" y="1052513"/>
            <a:ext cx="1439862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Study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37902" name="TextBox 14"/>
          <p:cNvSpPr txBox="1">
            <a:spLocks noChangeArrowheads="1"/>
          </p:cNvSpPr>
          <p:nvPr/>
        </p:nvSpPr>
        <p:spPr bwMode="auto">
          <a:xfrm>
            <a:off x="1524001" y="3141663"/>
            <a:ext cx="2060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</a:rPr>
              <a:t>Training </a:t>
            </a:r>
          </a:p>
        </p:txBody>
      </p:sp>
      <p:sp>
        <p:nvSpPr>
          <p:cNvPr id="37903" name="TextBox 15"/>
          <p:cNvSpPr txBox="1">
            <a:spLocks noChangeArrowheads="1"/>
          </p:cNvSpPr>
          <p:nvPr/>
        </p:nvSpPr>
        <p:spPr bwMode="auto">
          <a:xfrm>
            <a:off x="1536701" y="5445125"/>
            <a:ext cx="2060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</a:rPr>
              <a:t>Testing </a:t>
            </a:r>
          </a:p>
        </p:txBody>
      </p:sp>
    </p:spTree>
    <p:extLst>
      <p:ext uri="{BB962C8B-B14F-4D97-AF65-F5344CB8AC3E}">
        <p14:creationId xmlns:p14="http://schemas.microsoft.com/office/powerpoint/2010/main" val="140379969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2420889"/>
            <a:ext cx="8712968" cy="1598949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dirty="0">
                <a:solidFill>
                  <a:srgbClr val="00B050"/>
                </a:solidFill>
              </a:rPr>
              <a:t>Y</a:t>
            </a:r>
            <a:r>
              <a:rPr lang="en-US" sz="9600" dirty="0"/>
              <a:t> = </a:t>
            </a:r>
            <a:r>
              <a:rPr lang="en-US" sz="9600" dirty="0">
                <a:solidFill>
                  <a:srgbClr val="FF0000"/>
                </a:solidFill>
              </a:rPr>
              <a:t>W</a:t>
            </a:r>
            <a:r>
              <a:rPr lang="en-US" sz="9600" dirty="0"/>
              <a:t> </a:t>
            </a:r>
            <a:r>
              <a:rPr lang="en-US" sz="96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9600" dirty="0"/>
              <a:t> + </a:t>
            </a:r>
            <a:r>
              <a:rPr lang="en-US" sz="96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97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</p:spTree>
    <p:extLst>
      <p:ext uri="{BB962C8B-B14F-4D97-AF65-F5344CB8AC3E}">
        <p14:creationId xmlns:p14="http://schemas.microsoft.com/office/powerpoint/2010/main" val="262710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2420889"/>
            <a:ext cx="8712968" cy="1598949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dirty="0">
                <a:solidFill>
                  <a:srgbClr val="00B050"/>
                </a:solidFill>
              </a:rPr>
              <a:t>Y</a:t>
            </a:r>
            <a:r>
              <a:rPr lang="en-US" sz="9600" dirty="0"/>
              <a:t> = </a:t>
            </a:r>
            <a:r>
              <a:rPr lang="en-US" sz="9600" dirty="0">
                <a:solidFill>
                  <a:srgbClr val="FF0000"/>
                </a:solidFill>
              </a:rPr>
              <a:t>W</a:t>
            </a:r>
            <a:r>
              <a:rPr lang="en-US" sz="9600" dirty="0"/>
              <a:t> </a:t>
            </a:r>
            <a:r>
              <a:rPr lang="en-US" sz="96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9600" dirty="0"/>
              <a:t> + </a:t>
            </a:r>
            <a:r>
              <a:rPr lang="en-US" sz="96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98</a:t>
            </a:fld>
            <a:endParaRPr lang="zh-TW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795385" y="4570165"/>
            <a:ext cx="1538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Weights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31238" y="4540548"/>
            <a:ext cx="853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bias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1674" y="1541060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Output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70482" y="154106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input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575720" y="2150096"/>
            <a:ext cx="0" cy="48681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780271" y="2150096"/>
            <a:ext cx="0" cy="48681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591944" y="4019837"/>
            <a:ext cx="0" cy="4320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499475" y="4019837"/>
            <a:ext cx="0" cy="4320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10836" y="5394157"/>
            <a:ext cx="1727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Trained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735960" y="5154939"/>
            <a:ext cx="717892" cy="23921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6" idx="2"/>
          </p:cNvCxnSpPr>
          <p:nvPr/>
        </p:nvCxnSpPr>
        <p:spPr>
          <a:xfrm flipV="1">
            <a:off x="8115781" y="5125322"/>
            <a:ext cx="342017" cy="28905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</p:spTree>
    <p:extLst>
      <p:ext uri="{BB962C8B-B14F-4D97-AF65-F5344CB8AC3E}">
        <p14:creationId xmlns:p14="http://schemas.microsoft.com/office/powerpoint/2010/main" val="37272276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W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dirty="0"/>
              <a:t> + </a:t>
            </a:r>
            <a:r>
              <a:rPr lang="en-US" sz="4800" dirty="0">
                <a:solidFill>
                  <a:srgbClr val="C00000"/>
                </a:solidFill>
              </a:rPr>
              <a:t>b </a:t>
            </a:r>
            <a:r>
              <a:rPr lang="en-US" sz="4800" dirty="0"/>
              <a:t>=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>
                <a:solidFill>
                  <a:srgbClr val="00B050"/>
                </a:solidFill>
              </a:rPr>
              <a:t>Y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99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4936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4943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5703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16381" y="2492899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9405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10164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9833" y="5545853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74253" y="5545853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5941140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41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4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41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84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81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31249</TotalTime>
  <Words>14512</Words>
  <Application>Microsoft Macintosh PowerPoint</Application>
  <PresentationFormat>Widescreen</PresentationFormat>
  <Paragraphs>2211</Paragraphs>
  <Slides>308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308</vt:i4>
      </vt:variant>
    </vt:vector>
  </HeadingPairs>
  <TitlesOfParts>
    <vt:vector size="319" baseType="lpstr">
      <vt:lpstr>Arial</vt:lpstr>
      <vt:lpstr>Calibri</vt:lpstr>
      <vt:lpstr>Calibri Light</vt:lpstr>
      <vt:lpstr>Cambria Math</vt:lpstr>
      <vt:lpstr>Courier</vt:lpstr>
      <vt:lpstr>Helvetica Neue</vt:lpstr>
      <vt:lpstr>Roboto</vt:lpstr>
      <vt:lpstr>Times</vt:lpstr>
      <vt:lpstr>Times New Roman</vt:lpstr>
      <vt:lpstr>Office Theme</vt:lpstr>
      <vt:lpstr>Equation</vt:lpstr>
      <vt:lpstr>Deep Learning and  Reinforcement Learning </vt:lpstr>
      <vt:lpstr>Syllabus</vt:lpstr>
      <vt:lpstr>Syllabus</vt:lpstr>
      <vt:lpstr>Syllabus</vt:lpstr>
      <vt:lpstr>Deep Learning and  Reinforcement Learning </vt:lpstr>
      <vt:lpstr>Outline</vt:lpstr>
      <vt:lpstr>Stuart Russell and Peter Norvig (2020),  Artificial Intelligence: A Modern Approach,  4th Edition, Pearson</vt:lpstr>
      <vt:lpstr>Artificial Intelligence:  A Modern Approach </vt:lpstr>
      <vt:lpstr>Artificial Intelligence:  Machine Learning</vt:lpstr>
      <vt:lpstr>Artificial Intelligence:  5. Machine Learning</vt:lpstr>
      <vt:lpstr>Artificial Intelligence:  Reinforcement Learning</vt:lpstr>
      <vt:lpstr>Reinforcement Learning (DL)</vt:lpstr>
      <vt:lpstr>Reinforcement Learning (DL)</vt:lpstr>
      <vt:lpstr>Reinforcement Learning (DL)</vt:lpstr>
      <vt:lpstr>Agents interact with environments through sensors and actuators</vt:lpstr>
      <vt:lpstr>AI Acting Humanly: The Turing Test Approach (Alan Turing, 1950)</vt:lpstr>
      <vt:lpstr>Computer Vision: Image Classification, Object Detection,  Object Instance Segmentation</vt:lpstr>
      <vt:lpstr>Computer Vision: Object Detection</vt:lpstr>
      <vt:lpstr>Text Analytics and Text Mining</vt:lpstr>
      <vt:lpstr>Deep learning for financial applications:  A survey Applied Soft Computing (2020)</vt:lpstr>
      <vt:lpstr>Financial  time series forecasting with  deep learning:  A systematic literature review:  2005–2019 Applied Soft Computing (2020)</vt:lpstr>
      <vt:lpstr>Deep learning for financial applications: Topics</vt:lpstr>
      <vt:lpstr>Deep learning for financial applications: Deep Learning Models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Deep learning for financial applications: Algo-trading applications embedded with time series forecasting models</vt:lpstr>
      <vt:lpstr>Deep learning for financial applications: Algo-trading applications embedded with time series forecasting models</vt:lpstr>
      <vt:lpstr>Deep learning for financial applications: Classification (buy–sell signal, or trend detection) based algo-trading models</vt:lpstr>
      <vt:lpstr>Deep learning for financial applications: Stand-alone and/or other algorithmic models</vt:lpstr>
      <vt:lpstr>Deep learning for financial applications: Credit scoring or classification studies</vt:lpstr>
      <vt:lpstr>Deep learning for financial applications: Financial distress, bankruptcy, bank risk, mortgage risk, crisis forecasting studies.</vt:lpstr>
      <vt:lpstr>Deep learning for financial applications: Fraud detection studies</vt:lpstr>
      <vt:lpstr>Deep learning for financial applications: Portfolio management studies</vt:lpstr>
      <vt:lpstr>Deep learning for financial applications: Asset pricing and derivatives market studies</vt:lpstr>
      <vt:lpstr>Deep learning for financial applications: Cryptocurrency and blockchain studies</vt:lpstr>
      <vt:lpstr>Deep learning for financial applications: Financial sentiment studies coupled with text mining for forecasting</vt:lpstr>
      <vt:lpstr>Deep learning for financial applications: Text mining studies without sentiment analysis for forecasting</vt:lpstr>
      <vt:lpstr>Deep learning for financial applications: Text mining studies without sentiment analysis for forecasting</vt:lpstr>
      <vt:lpstr>Deep learning for financial applications: Financial sentiment studies coupled with text mining without forecasting</vt:lpstr>
      <vt:lpstr>Deep learning for financial applications: Other text mining studies</vt:lpstr>
      <vt:lpstr>Deep learning for financial applications: Other theoretical or conceptual studies</vt:lpstr>
      <vt:lpstr>Deep learning for financial applications: Other financial applications</vt:lpstr>
      <vt:lpstr>Financial time series forecasting with deep learning: Topic-model heatmap</vt:lpstr>
      <vt:lpstr>Stock price forecasting using only  raw time series data</vt:lpstr>
      <vt:lpstr>Stock price forecasting using various data</vt:lpstr>
      <vt:lpstr>Stock Market Movement Forecast: Phases of the stock market modeling</vt:lpstr>
      <vt:lpstr>AI, ML, DL</vt:lpstr>
      <vt:lpstr>3 Machine Learning Algorithms</vt:lpstr>
      <vt:lpstr>Machine Learning (ML)</vt:lpstr>
      <vt:lpstr>Machine Learning Models</vt:lpstr>
      <vt:lpstr>Machine Learning (ML) / Deep Learning (DL)</vt:lpstr>
      <vt:lpstr>Machine Learning Tasks and Methods</vt:lpstr>
      <vt:lpstr>Machine Learning</vt:lpstr>
      <vt:lpstr>Scikit-Learn Machine Learning in Python</vt:lpstr>
      <vt:lpstr>Scikit-Learn</vt:lpstr>
      <vt:lpstr>Machine Learning Supervised Learning (Classification) Learning from Examples</vt:lpstr>
      <vt:lpstr>Machine Learning Supervised Learning (Classification) Learning from Examples</vt:lpstr>
      <vt:lpstr>Linear function</vt:lpstr>
      <vt:lpstr>Linear Regression Weight Space</vt:lpstr>
      <vt:lpstr>Deep Learning</vt:lpstr>
      <vt:lpstr>Deep Learning  and  Neural Networks</vt:lpstr>
      <vt:lpstr>TensorFlow Playground</vt:lpstr>
      <vt:lpstr>Tensor</vt:lpstr>
      <vt:lpstr>PowerPoint Presentation</vt:lpstr>
      <vt:lpstr>Deep Learning  and  Neural Networks</vt:lpstr>
      <vt:lpstr>Deep Learning Foundations:  Neural Networks</vt:lpstr>
      <vt:lpstr>Deep Learning and  Neural Networks</vt:lpstr>
      <vt:lpstr>Deep Learning and  Neural Networks</vt:lpstr>
      <vt:lpstr>Deep Learning and  Neural Networks</vt:lpstr>
      <vt:lpstr>Deep Learning  and  Deep Neural Networks</vt:lpstr>
      <vt:lpstr>Neural Networks (NN)</vt:lpstr>
      <vt:lpstr>PowerPoint Presentation</vt:lpstr>
      <vt:lpstr>PowerPoint Presentation</vt:lpstr>
      <vt:lpstr>Convolutional Neural Networks (CNN or Deep Convolutional Neural Networks, DCNN)</vt:lpstr>
      <vt:lpstr>Recurrent Neural Networks  (RNN)</vt:lpstr>
      <vt:lpstr>Long / Short Term Memory  (LSTM)</vt:lpstr>
      <vt:lpstr>Gated Recurrent Units  (GRU)</vt:lpstr>
      <vt:lpstr>Generative Adversarial Networks (GAN)</vt:lpstr>
      <vt:lpstr>Support Vector Machines  (SVM)</vt:lpstr>
      <vt:lpstr>PowerPoint Presentation</vt:lpstr>
      <vt:lpstr>From image to text  Image: deep convolution neural network (CNN) Text: recurrent neural network (RNN) </vt:lpstr>
      <vt:lpstr>Neural Networks</vt:lpstr>
      <vt:lpstr>The Neuron</vt:lpstr>
      <vt:lpstr>Neuron and Synapse</vt:lpstr>
      <vt:lpstr>The Neuron</vt:lpstr>
      <vt:lpstr>PowerPoint Presentation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SoftMAX</vt:lpstr>
      <vt:lpstr>PowerPoint Presentation</vt:lpstr>
      <vt:lpstr>Training a Network = Minimize the Cost Function</vt:lpstr>
      <vt:lpstr>Training a Network = Minimize the Cost Function  Minimize the Loss Function</vt:lpstr>
      <vt:lpstr>Error = Predict Y - Actual Y Error : Cost : Loss</vt:lpstr>
      <vt:lpstr>Error = Predict Y - Actual Y Error : Cost : Loss</vt:lpstr>
      <vt:lpstr>Error = Predict Y - Actual Y Error : Cost : Loss</vt:lpstr>
      <vt:lpstr>Activation Functions</vt:lpstr>
      <vt:lpstr>Activation Functions</vt:lpstr>
      <vt:lpstr>Activation Functions</vt:lpstr>
      <vt:lpstr>Loss  Function</vt:lpstr>
      <vt:lpstr>Binary Classification: 2 Class  Activation Function:  Sigmoid  Loss Function:  Binary Cross-Entropy</vt:lpstr>
      <vt:lpstr>Multiple Classification: 10 Class  Activation Function:  SoftMAX  Loss Function:  Categorical Cross-Entropy</vt:lpstr>
      <vt:lpstr>Dropout</vt:lpstr>
      <vt:lpstr>Learning Algorithm</vt:lpstr>
      <vt:lpstr>PowerPoint Presentation</vt:lpstr>
      <vt:lpstr>PowerPoint Presentation</vt:lpstr>
      <vt:lpstr>Optimizer:  Stochastic Gradient Descent (SGD)</vt:lpstr>
      <vt:lpstr>PowerPoint Presentation</vt:lpstr>
      <vt:lpstr>Neural Network and Deep Learning</vt:lpstr>
      <vt:lpstr>Gradient Descent  how neural networks learn </vt:lpstr>
      <vt:lpstr>Backpropagation </vt:lpstr>
      <vt:lpstr>Learning Algorithm</vt:lpstr>
      <vt:lpstr>Convolutional Neural Networks (CNN)</vt:lpstr>
      <vt:lpstr>Convolutional Neural Networks  (CNN)</vt:lpstr>
      <vt:lpstr>Convolutional Neural Networks  (CNN)</vt:lpstr>
      <vt:lpstr>A friendly introduction to  Convolutional Neural Networks and Image Recognition</vt:lpstr>
      <vt:lpstr>A friendly introduction to  Convolutional Neural Networks and Image Recognition</vt:lpstr>
      <vt:lpstr>A friendly introduction to  Convolutional Neural Networks and Image Recognition</vt:lpstr>
      <vt:lpstr>A friendly introduction to  Convolutional Neural Networks and Image Recognition</vt:lpstr>
      <vt:lpstr>CNN Architecture</vt:lpstr>
      <vt:lpstr>CNN Convolution Layer</vt:lpstr>
      <vt:lpstr>CNN Convolution Layer Input x Filter --&gt; Feature Map</vt:lpstr>
      <vt:lpstr>CNN Convolution Layer Input x Filter --&gt; Feature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Dropout</vt:lpstr>
      <vt:lpstr>Model Performance</vt:lpstr>
      <vt:lpstr>Visual Recognition  Image Classification</vt:lpstr>
      <vt:lpstr>PowerPoint Presentation</vt:lpstr>
      <vt:lpstr>Convolutional Neural Networks (CNNs / ConvNets)</vt:lpstr>
      <vt:lpstr>A regular 3-layer Neural Network</vt:lpstr>
      <vt:lpstr>A ConvNet arranges its neurons in three dimensions  (width, height, depth)</vt:lpstr>
      <vt:lpstr>The activations of an  example ConvNet architecture.</vt:lpstr>
      <vt:lpstr>ConvNets</vt:lpstr>
      <vt:lpstr>ConvNets</vt:lpstr>
      <vt:lpstr>Convolution Demo</vt:lpstr>
      <vt:lpstr>ConvNets</vt:lpstr>
      <vt:lpstr>ConvNets max pooling</vt:lpstr>
      <vt:lpstr>Convolutional Neural Networks (CNN) (LeNet)</vt:lpstr>
      <vt:lpstr>Recurrent  Neural Networks (RNN)</vt:lpstr>
      <vt:lpstr>Recurrent Neural Networks (RNN) </vt:lpstr>
      <vt:lpstr>Recurrent Neural Networks (RNN) Time Series Forecasting</vt:lpstr>
      <vt:lpstr>Recurrent Neural Networks (RNN) </vt:lpstr>
      <vt:lpstr>Recurrent Neural Networks (RNN) Sentiment Analysis</vt:lpstr>
      <vt:lpstr>Recurrent Neural Networks (RNN) Sentiment Analysis</vt:lpstr>
      <vt:lpstr>Recurrent Neural Network (RNN)</vt:lpstr>
      <vt:lpstr>RNN</vt:lpstr>
      <vt:lpstr>RNN long-term dependencies</vt:lpstr>
      <vt:lpstr>Vanishing Gradient  Exploding Gradient</vt:lpstr>
      <vt:lpstr>Recurrent Neural Networks (RNN) </vt:lpstr>
      <vt:lpstr>RNN Vanishing Gradient problem  Exploding Gradient problem</vt:lpstr>
      <vt:lpstr>RNN Vanishing Gradient problem </vt:lpstr>
      <vt:lpstr>RNN Exploding Gradient problem</vt:lpstr>
      <vt:lpstr>RNN LSTM</vt:lpstr>
      <vt:lpstr>Long Short Term Memory (LSTM)</vt:lpstr>
      <vt:lpstr>Long Short Term Memory (LSTM)</vt:lpstr>
      <vt:lpstr>Gated Recurrent Unit  (GRU)</vt:lpstr>
      <vt:lpstr>Gated Recurrent Unit  (GRU)</vt:lpstr>
      <vt:lpstr>LSTM</vt:lpstr>
      <vt:lpstr>LSTM vs GRU</vt:lpstr>
      <vt:lpstr>Long Short Term Memory (LSTM)</vt:lpstr>
      <vt:lpstr>Long Short Term Memory (LSTM)</vt:lpstr>
      <vt:lpstr>LSTM Memory state (C)</vt:lpstr>
      <vt:lpstr>LSTM forget gate (f)</vt:lpstr>
      <vt:lpstr>LSTM input gate (i)</vt:lpstr>
      <vt:lpstr>LSTM Memory state (C)</vt:lpstr>
      <vt:lpstr>LSTM output gate (o)</vt:lpstr>
      <vt:lpstr>LSTM forget (f), input (i), output (o) gates</vt:lpstr>
      <vt:lpstr>Gated Recurrent Unit  (GRU) update (z), reset (r) gates</vt:lpstr>
      <vt:lpstr> LSTM Recurrent Neural Network</vt:lpstr>
      <vt:lpstr>Long Short Term Memory (LSTM)  for Time Series Forecasting</vt:lpstr>
      <vt:lpstr>Time Series Data</vt:lpstr>
      <vt:lpstr>Long Short Term Memory (LSTM)  for Time Series Forecasting</vt:lpstr>
      <vt:lpstr>Time Series Data</vt:lpstr>
      <vt:lpstr>TensorFlow</vt:lpstr>
      <vt:lpstr>PyTorch</vt:lpstr>
      <vt:lpstr>TensorFlow</vt:lpstr>
      <vt:lpstr>Why TensorFlow 2.0</vt:lpstr>
      <vt:lpstr>TensorFlow 2.0 vs. 1.X</vt:lpstr>
      <vt:lpstr>TensorFlow 2.0</vt:lpstr>
      <vt:lpstr>TensorFlow 2 Quick Start</vt:lpstr>
      <vt:lpstr>TensorFlow Image Classification</vt:lpstr>
      <vt:lpstr>Image Classification Fashion MNIST dataset</vt:lpstr>
      <vt:lpstr>Text Classification with TF Hub</vt:lpstr>
      <vt:lpstr>Text Classification with Pre Text</vt:lpstr>
      <vt:lpstr>Regression</vt:lpstr>
      <vt:lpstr>TensorFlow 2.0  Time Series Forecasting</vt:lpstr>
      <vt:lpstr>Basic Classification  Fashion MNIST Image Classification</vt:lpstr>
      <vt:lpstr>Text Classification IMDB Movie Reviews</vt:lpstr>
      <vt:lpstr>Basic Regression Predict House Prices</vt:lpstr>
      <vt:lpstr>PowerPoint Presentation</vt:lpstr>
      <vt:lpstr>Reinforcement Learning </vt:lpstr>
      <vt:lpstr>Reinforcement Learning (RL)</vt:lpstr>
      <vt:lpstr>Branches of Machine Learning (ML) Reinforcement Learning (RL) </vt:lpstr>
      <vt:lpstr>David Silver (2015),  Introduction to reinforcement learning</vt:lpstr>
      <vt:lpstr>Reinforcement Learning AlphaZero (AZ) and AlphaGo Zero (AZ0)</vt:lpstr>
      <vt:lpstr>AlphaZero:  Shedding new light on the grand games of chess, shogi and Go</vt:lpstr>
      <vt:lpstr>PowerPoint Presentation</vt:lpstr>
      <vt:lpstr>AlphaZero’s search procedure</vt:lpstr>
      <vt:lpstr>Self-play reinforcement learning in AlphaGo Zero</vt:lpstr>
      <vt:lpstr>Richard S. Sutton &amp; Andrew G. Barto (2018),  Reinforcement Learning: An Introduction,  2nd Edition, A Bradford Book</vt:lpstr>
      <vt:lpstr>Reinforcement learning </vt:lpstr>
      <vt:lpstr>Two most important distinguishing features of reinforcement learning</vt:lpstr>
      <vt:lpstr>Reinforcement Learning (DL)</vt:lpstr>
      <vt:lpstr>Reinforcement Learning (DL)</vt:lpstr>
      <vt:lpstr>Reinforcement Learning (DL)</vt:lpstr>
      <vt:lpstr>Agent and Environment</vt:lpstr>
      <vt:lpstr>History and State</vt:lpstr>
      <vt:lpstr>Information State </vt:lpstr>
      <vt:lpstr>Fully Observable Environments</vt:lpstr>
      <vt:lpstr>Partially Observable Environments</vt:lpstr>
      <vt:lpstr>Reinforcement Learning (DL) The Agent-Environment Interaction in a Markov Decision Process (MDP)</vt:lpstr>
      <vt:lpstr>Characteristics of  Reinforcement Learning</vt:lpstr>
      <vt:lpstr>Examples of Reinforcement Learning</vt:lpstr>
      <vt:lpstr>Examples of Rewards</vt:lpstr>
      <vt:lpstr>Sequential Decision Making</vt:lpstr>
      <vt:lpstr>Elements of Reinforcement Learning</vt:lpstr>
      <vt:lpstr>Elements of Reinforcement Learning</vt:lpstr>
      <vt:lpstr>Major Components of an RL Agent</vt:lpstr>
      <vt:lpstr>Policy</vt:lpstr>
      <vt:lpstr>Value Function</vt:lpstr>
      <vt:lpstr>Model</vt:lpstr>
      <vt:lpstr>Reinforcement Learning</vt:lpstr>
      <vt:lpstr>Reinforcement Learning</vt:lpstr>
      <vt:lpstr>Reinforcement Learning (RL) Taxonomy </vt:lpstr>
      <vt:lpstr>Reinforcement Learning (RL) A Taxonomy of RL Algorithms</vt:lpstr>
      <vt:lpstr>Learning and Planning</vt:lpstr>
      <vt:lpstr>Atari Example:  Reinforcement Learning</vt:lpstr>
      <vt:lpstr>Atari Example:  Planning</vt:lpstr>
      <vt:lpstr>Exploration and Exploitation</vt:lpstr>
      <vt:lpstr>Exploration and Exploitation Examples</vt:lpstr>
      <vt:lpstr>Exploration and Exploitation Examples</vt:lpstr>
      <vt:lpstr>Prediction and Control</vt:lpstr>
      <vt:lpstr>Markov Decision Processes (MDP)  Example: Student MDP</vt:lpstr>
      <vt:lpstr>Generalized Policy Iteration (GPI)</vt:lpstr>
      <vt:lpstr>Generalized Policy Iteration (GPI)</vt:lpstr>
      <vt:lpstr>Temporal-Difference (TD) Learning</vt:lpstr>
      <vt:lpstr>SARSA  (state-action-reward-state-action) On-policy TD Control</vt:lpstr>
      <vt:lpstr>Q-learning Off-policy TD Control</vt:lpstr>
      <vt:lpstr>Q-learning and Expected SARSA</vt:lpstr>
      <vt:lpstr>Q-learning and Double Q-learning</vt:lpstr>
      <vt:lpstr>n-step methods for  sate-action value</vt:lpstr>
      <vt:lpstr>Reinforcement Learning Actor-Critic (AC) Architecture</vt:lpstr>
      <vt:lpstr>Reinforcement Learning Actor-Critic (AC) Learning Methods</vt:lpstr>
      <vt:lpstr>Reinforcement Learning Methods</vt:lpstr>
      <vt:lpstr>Monte Carlo Tree Search (MCTS)</vt:lpstr>
      <vt:lpstr>Monte Carlo Tree Search (MCTS) MCTS in AlphaGo Zero</vt:lpstr>
      <vt:lpstr>MCTS in AlphaGo Zero</vt:lpstr>
      <vt:lpstr>MCTS in AlphaGo Zero</vt:lpstr>
      <vt:lpstr>MCTS in AlphaGo Zero</vt:lpstr>
      <vt:lpstr>MCTS in AlphaGo Zero</vt:lpstr>
      <vt:lpstr>Reinforcement Learning Actor Critic ANN</vt:lpstr>
      <vt:lpstr>Reinforcement Learning General Dyna Architecture</vt:lpstr>
      <vt:lpstr>Dyna:  Integrated Planning, Acting, and Learning</vt:lpstr>
      <vt:lpstr>Model-Based RL</vt:lpstr>
      <vt:lpstr>Model-Free RL (DQN, A3C) </vt:lpstr>
      <vt:lpstr>Reinforcement Learning Algorithms</vt:lpstr>
      <vt:lpstr>Human-level control through  deep reinforcement learning (DQN)</vt:lpstr>
      <vt:lpstr>Deep Q-Network (DQN)</vt:lpstr>
      <vt:lpstr>Reinforcement Learning  with policy represented via DNN</vt:lpstr>
      <vt:lpstr>Reinforcement Learning Deep Q-Learning in FIFA 18</vt:lpstr>
      <vt:lpstr>Asynchronous Advantage Actor-Critic  (A3C)</vt:lpstr>
      <vt:lpstr>Training workflow of each  worker agent in A3C</vt:lpstr>
      <vt:lpstr>Reinforcement Learning Example: PCMAN</vt:lpstr>
      <vt:lpstr>Dueling Network Architectures for Deep Reinforcement Learning</vt:lpstr>
      <vt:lpstr>Rainbow: Combining improvements in deep reinforcement learning</vt:lpstr>
      <vt:lpstr>A Typical Strategy Development Workflow</vt:lpstr>
      <vt:lpstr>Reinforcement Learning (RL) in Trading Strategies</vt:lpstr>
      <vt:lpstr>Portfolio management system in equity market neutral using reinforcement learning (Wu et al., 2021)</vt:lpstr>
      <vt:lpstr>FinRL: A Deep Reinforcement Learning Library for  Automated Stock Trading in Quantitative Finance</vt:lpstr>
      <vt:lpstr>FinRL  Deep Reinforcement Learning Algorithms</vt:lpstr>
      <vt:lpstr>PowerPoint Presentation</vt:lpstr>
      <vt:lpstr>Reinforcement Learning (RL) FinRL Performance of single stock trading  using Proximal policy optimization (PPO) in the FinRL library</vt:lpstr>
      <vt:lpstr>Reinforcement Learning (RL) FinRL Performance of multiple stock trading and portfolio allocation  using the FinRL library </vt:lpstr>
      <vt:lpstr>Reinforcement Learning (RL) FinRL Performance of single stock trading  using Proximal policy optimization (PPO) in the FinRL library</vt:lpstr>
      <vt:lpstr>Reinforcement Learning (RL) FinRL Performance of multiple stock trading and portfolio allocation  over the DJIA constituents stocks using the FinRL library</vt:lpstr>
      <vt:lpstr>Deep Reinforcement Learning Library </vt:lpstr>
      <vt:lpstr>Open AI Gym</vt:lpstr>
      <vt:lpstr>Google Dopamine</vt:lpstr>
      <vt:lpstr>Deep Reinforcement Learning  Dopamine Colab Examples DQN Rainbow</vt:lpstr>
      <vt:lpstr>RLlib:  Scalable Reinforcement Learning</vt:lpstr>
      <vt:lpstr> Aurélien Géron (2019),  Hands-On Machine Learning with Scikit-Learn, Keras, and TensorFlow: Concepts, Tools, and Techniques to Build Intelligent Systems, 2nd Edition O’Reilly Media, 2019</vt:lpstr>
      <vt:lpstr>Hands-On Machine Learning with  Scikit-Learn, Keras, and TensorFlow</vt:lpstr>
      <vt:lpstr>Stuart Russell and Peter Norvig (2020),  Artificial Intelligence: A Modern Approach,  4th Edition, Pearson</vt:lpstr>
      <vt:lpstr>Artificial Intelligence: A Modern Approach (AIMA)</vt:lpstr>
      <vt:lpstr>Artificial Intelligence: A Modern Approach (AIMA)</vt:lpstr>
      <vt:lpstr>Papers with Code State-of-the-Art (SOTA)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subject/>
  <dc:creator>Min-Yuh Day</dc:creator>
  <cp:keywords>Artificial Intelligence, AI</cp:keywords>
  <dc:description>Artificial Intelligence</dc:description>
  <cp:lastModifiedBy>imyday@gmail.com</cp:lastModifiedBy>
  <cp:revision>1488</cp:revision>
  <cp:lastPrinted>2020-12-23T14:44:17Z</cp:lastPrinted>
  <dcterms:created xsi:type="dcterms:W3CDTF">2019-09-12T03:09:52Z</dcterms:created>
  <dcterms:modified xsi:type="dcterms:W3CDTF">2022-11-07T20:29:05Z</dcterms:modified>
  <cp:category/>
</cp:coreProperties>
</file>