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0"/>
  </p:notesMasterIdLst>
  <p:sldIdLst>
    <p:sldId id="3462" r:id="rId2"/>
    <p:sldId id="3463" r:id="rId3"/>
    <p:sldId id="3464" r:id="rId4"/>
    <p:sldId id="3778" r:id="rId5"/>
    <p:sldId id="3472" r:id="rId6"/>
    <p:sldId id="3779" r:id="rId7"/>
    <p:sldId id="3474" r:id="rId8"/>
    <p:sldId id="3475" r:id="rId9"/>
    <p:sldId id="3476" r:id="rId10"/>
    <p:sldId id="3786" r:id="rId11"/>
    <p:sldId id="3787" r:id="rId12"/>
    <p:sldId id="3788" r:id="rId13"/>
    <p:sldId id="3789" r:id="rId14"/>
    <p:sldId id="3792" r:id="rId15"/>
    <p:sldId id="3797" r:id="rId16"/>
    <p:sldId id="3799" r:id="rId17"/>
    <p:sldId id="3812" r:id="rId18"/>
    <p:sldId id="3486" r:id="rId19"/>
    <p:sldId id="3487" r:id="rId20"/>
    <p:sldId id="3488" r:id="rId21"/>
    <p:sldId id="3865" r:id="rId22"/>
    <p:sldId id="3864" r:id="rId23"/>
    <p:sldId id="3489" r:id="rId24"/>
    <p:sldId id="1270" r:id="rId25"/>
    <p:sldId id="1151" r:id="rId26"/>
    <p:sldId id="1266" r:id="rId27"/>
    <p:sldId id="1273" r:id="rId28"/>
    <p:sldId id="3793" r:id="rId29"/>
    <p:sldId id="3222" r:id="rId30"/>
    <p:sldId id="3164" r:id="rId31"/>
    <p:sldId id="1413" r:id="rId32"/>
    <p:sldId id="1414" r:id="rId33"/>
    <p:sldId id="1415" r:id="rId34"/>
    <p:sldId id="1416" r:id="rId35"/>
    <p:sldId id="1498" r:id="rId36"/>
    <p:sldId id="1625" r:id="rId37"/>
    <p:sldId id="1626" r:id="rId38"/>
    <p:sldId id="944" r:id="rId39"/>
    <p:sldId id="1110" r:id="rId40"/>
    <p:sldId id="945" r:id="rId41"/>
    <p:sldId id="946" r:id="rId42"/>
    <p:sldId id="947" r:id="rId43"/>
    <p:sldId id="1219" r:id="rId44"/>
    <p:sldId id="1220" r:id="rId45"/>
    <p:sldId id="1223" r:id="rId46"/>
    <p:sldId id="1225" r:id="rId47"/>
    <p:sldId id="1227" r:id="rId48"/>
    <p:sldId id="1229" r:id="rId49"/>
    <p:sldId id="1231" r:id="rId50"/>
    <p:sldId id="1233" r:id="rId51"/>
    <p:sldId id="3863" r:id="rId52"/>
    <p:sldId id="3814" r:id="rId53"/>
    <p:sldId id="1942" r:id="rId54"/>
    <p:sldId id="3815" r:id="rId55"/>
    <p:sldId id="3176" r:id="rId56"/>
    <p:sldId id="3030" r:id="rId57"/>
    <p:sldId id="2998" r:id="rId58"/>
    <p:sldId id="3177" r:id="rId59"/>
    <p:sldId id="3178" r:id="rId60"/>
    <p:sldId id="3179" r:id="rId61"/>
    <p:sldId id="3180" r:id="rId62"/>
    <p:sldId id="3181" r:id="rId63"/>
    <p:sldId id="3182" r:id="rId64"/>
    <p:sldId id="3183" r:id="rId65"/>
    <p:sldId id="3184" r:id="rId66"/>
    <p:sldId id="3185" r:id="rId67"/>
    <p:sldId id="3186" r:id="rId68"/>
    <p:sldId id="3187" r:id="rId69"/>
    <p:sldId id="3188" r:id="rId70"/>
    <p:sldId id="3189" r:id="rId71"/>
    <p:sldId id="3190" r:id="rId72"/>
    <p:sldId id="3191" r:id="rId73"/>
    <p:sldId id="3024" r:id="rId74"/>
    <p:sldId id="3192" r:id="rId75"/>
    <p:sldId id="3193" r:id="rId76"/>
    <p:sldId id="3194" r:id="rId77"/>
    <p:sldId id="3195" r:id="rId78"/>
    <p:sldId id="3028" r:id="rId79"/>
    <p:sldId id="3033" r:id="rId80"/>
    <p:sldId id="3031" r:id="rId81"/>
    <p:sldId id="3032" r:id="rId82"/>
    <p:sldId id="3034" r:id="rId83"/>
    <p:sldId id="1499" r:id="rId84"/>
    <p:sldId id="3811" r:id="rId85"/>
    <p:sldId id="3547" r:id="rId86"/>
    <p:sldId id="3546" r:id="rId87"/>
    <p:sldId id="3501" r:id="rId88"/>
    <p:sldId id="3545" r:id="rId89"/>
    <p:sldId id="3570" r:id="rId90"/>
    <p:sldId id="3620" r:id="rId91"/>
    <p:sldId id="3621" r:id="rId92"/>
    <p:sldId id="3729" r:id="rId93"/>
    <p:sldId id="3730" r:id="rId94"/>
    <p:sldId id="3731" r:id="rId95"/>
    <p:sldId id="3732" r:id="rId96"/>
    <p:sldId id="3733" r:id="rId97"/>
    <p:sldId id="3739" r:id="rId98"/>
    <p:sldId id="3740" r:id="rId99"/>
    <p:sldId id="3741" r:id="rId100"/>
    <p:sldId id="3743" r:id="rId101"/>
    <p:sldId id="3744" r:id="rId102"/>
    <p:sldId id="3745" r:id="rId103"/>
    <p:sldId id="3742" r:id="rId104"/>
    <p:sldId id="3746" r:id="rId105"/>
    <p:sldId id="1005" r:id="rId106"/>
    <p:sldId id="1006" r:id="rId107"/>
    <p:sldId id="3810" r:id="rId108"/>
    <p:sldId id="3466" r:id="rId10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7"/>
    <p:restoredTop sz="89225"/>
  </p:normalViewPr>
  <p:slideViewPr>
    <p:cSldViewPr snapToGrid="0" snapToObjects="1">
      <p:cViewPr varScale="1">
        <p:scale>
          <a:sx n="80" d="100"/>
          <a:sy n="80" d="100"/>
        </p:scale>
        <p:origin x="9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10/3/22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9212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0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63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117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5667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567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0284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449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0079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54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03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3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41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27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58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64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3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31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10/3/22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10/3/22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10/3/22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10/3/22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10/3/22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10/3/22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10/3/22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10/3/22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10/3/22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10/3/22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10/3/22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10/3/22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hyperlink" Target="https://meet.google.com/paj-zhhj-m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hyperlink" Target="https://tinyurl.com/imtkupython101" TargetMode="Externa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hyperlink" Target="https://tinyurl.com/imtkupython101" TargetMode="Externa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hyperlink" Target="https://tinyurl.com/imtkupython101" TargetMode="Externa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hyperlink" Target="https://tinyurl.com/imtkupython101" TargetMode="Externa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hyperlink" Target="https://tinyurl.com/aintpupython101" TargetMode="External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hyperlink" Target="https://tinyurl.com/imtkupython101" TargetMode="Externa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eb.ntpu.edu.tw/~myday/teaching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7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hyperlink" Target="https://web.ntpu.edu.tw/~myday/cindex.htm#projects" TargetMode="Externa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hyperlink" Target="https://www.ntpu.edu.tw/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93.jpeg"/><Relationship Id="rId2" Type="http://schemas.openxmlformats.org/officeDocument/2006/relationships/hyperlink" Target="http://www.mis.ntpu.edu.tw/e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image" Target="../media/image8.tiff"/><Relationship Id="rId4" Type="http://schemas.openxmlformats.org/officeDocument/2006/relationships/hyperlink" Target="http://web.ntpu.edu.tw/~myday/" TargetMode="Externa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Finance-Python-Based-Guide/dp/1492055433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Finance-Python-Based-Guide/dp/1492055433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www.amazon.com/Python-Algorithmic-Trading-Cloud-Deployment/dp/149205335X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image" Target="../media/image11.png"/><Relationship Id="rId7" Type="http://schemas.openxmlformats.org/officeDocument/2006/relationships/image" Target="../media/image8.tiff"/><Relationship Id="rId12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jpeg"/><Relationship Id="rId10" Type="http://schemas.openxmlformats.org/officeDocument/2006/relationships/image" Target="../media/image17.jpg"/><Relationship Id="rId4" Type="http://schemas.openxmlformats.org/officeDocument/2006/relationships/image" Target="../media/image12.png"/><Relationship Id="rId9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www.amazon.com/Financial-Theory-Python-Gentle-Introduction/dp/1098104358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www.amazon.com/Machine-Learning-Algorithmic-Trading-alternative/dp/1839217715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www.amazon.com/Quantitative-Finance-Python-Engineering-Mathematics/dp/1032014431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s://www.amazon.com/DeFi-Future-Finance-Campbell-Harvey-ebook/dp/B09DJV2QLC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https://www.amazon.com/Python-Finance-Mastering-Data-Driven/dp/1492024333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hyperlink" Target="https://www.amazon.com/Python-Finance-powerful-quantitative-analysis/dp/1787125696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meet.google.com/paj-zhhj-my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Finance-Python-Based-Guide/dp/1492055433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yhilpisch/aiif/tree/main/code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github.com/yhilpisch/aiif/tree/main/cod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tinyurl.com/aintpupython101" TargetMode="External"/><Relationship Id="rId4" Type="http://schemas.openxmlformats.org/officeDocument/2006/relationships/hyperlink" Target="https://colab.research.google.com/drive/1FEG6DnGvwfUbeo4zJ1zTunjMqf2RkCrT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hyperlink" Target="https://tinyurl.com/imtkupython101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hyperlink" Target="https://tinyurl.com/imtkupython101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hyperlink" Target="https://tinyurl.com/imtkupython101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hyperlink" Target="https://tinyurl.com/imtkupython101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hyperlink" Target="https://tinyurl.com/imtkupython101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hyperlink" Target="https://tinyurl.com/imtkupython101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hyperlink" Target="https://tinyurl.com/imtkupython101" TargetMode="Externa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hyperlink" Target="https://tinyurl.com/imtkupython101" TargetMode="Externa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hyperlink" Target="https://tinyurl.com/imtkupython101" TargetMode="Externa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hyperlink" Target="https://tinyurl.com/imtkupython101" TargetMode="Externa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hyperlink" Target="https://tinyurl.com/imtkupython10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672156" cy="212350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Introduction to Artificial Intelligence in Finance and Quantitative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105238"/>
            <a:ext cx="9293027" cy="5880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3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 in Finance and Quantitative Analysis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1111AIFQA01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(M6132) (Fall 2022)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2, 3, 4 (9:10-12:00) (B8F40)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2022-09-13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DBB581-E02B-0641-8942-DCE742BF271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606" y="3143523"/>
            <a:ext cx="1779394" cy="17793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469D20B-C574-4E4A-9464-E6AC325AD393}"/>
              </a:ext>
            </a:extLst>
          </p:cNvPr>
          <p:cNvSpPr txBox="1"/>
          <p:nvPr/>
        </p:nvSpPr>
        <p:spPr>
          <a:xfrm>
            <a:off x="10471279" y="4775201"/>
            <a:ext cx="1582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dirty="0">
                <a:solidFill>
                  <a:schemeClr val="accent1"/>
                </a:solidFill>
                <a:hlinkClick r:id="rId16"/>
              </a:rPr>
              <a:t>https://meet.google.com/paj-zhhj-mya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1   2022/09/13   Introduction to Artificial Intelligence in Finance and</a:t>
            </a:r>
            <a:br>
              <a:rPr lang="en-US" sz="2800" dirty="0">
                <a:solidFill>
                  <a:srgbClr val="C00000"/>
                </a:solidFill>
              </a:rPr>
            </a:br>
            <a:r>
              <a:rPr lang="en-US" sz="2800" dirty="0">
                <a:solidFill>
                  <a:srgbClr val="C00000"/>
                </a:solidFill>
              </a:rPr>
              <a:t>                              Quantitative Analysis</a:t>
            </a:r>
          </a:p>
          <a:p>
            <a:pPr marL="0" indent="0">
              <a:buNone/>
            </a:pPr>
            <a:r>
              <a:rPr lang="en-US" sz="2800" dirty="0"/>
              <a:t>2   2022/09/20   AI in FinTech: Metaverse, Web3, </a:t>
            </a:r>
            <a:r>
              <a:rPr lang="en-US" sz="2800" dirty="0" err="1"/>
              <a:t>DeFi</a:t>
            </a:r>
            <a:r>
              <a:rPr lang="en-US" sz="2800" dirty="0"/>
              <a:t>, NFT, </a:t>
            </a:r>
            <a:br>
              <a:rPr lang="en-US" sz="2800" dirty="0"/>
            </a:br>
            <a:r>
              <a:rPr lang="en-US" sz="2800" dirty="0"/>
              <a:t>                              Financial Services Innovation and Applications </a:t>
            </a:r>
          </a:p>
          <a:p>
            <a:pPr marL="0" indent="0">
              <a:buNone/>
            </a:pPr>
            <a:r>
              <a:rPr lang="en-US" sz="2800" dirty="0"/>
              <a:t>3   2022/09/27   Investing Psychology and Behavioral Finance </a:t>
            </a:r>
          </a:p>
          <a:p>
            <a:pPr marL="0" indent="0">
              <a:buNone/>
            </a:pPr>
            <a:r>
              <a:rPr lang="en-US" sz="2800" dirty="0"/>
              <a:t>4   2022/10/04   Event Studies in Finance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5   2022/10/11   Case Study on AI in Finance and Quantitative Analysis I </a:t>
            </a:r>
          </a:p>
          <a:p>
            <a:pPr marL="0" indent="0">
              <a:buNone/>
            </a:pPr>
            <a:r>
              <a:rPr lang="en-US" sz="2800" dirty="0"/>
              <a:t>6   2022/10/18   Finance Theory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100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5B1F6C-9C39-2247-8A72-D39B79B18F6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21" y="713214"/>
            <a:ext cx="11111345" cy="574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8257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101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812637-E3E3-5642-B8E6-5ED595FA7F0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527" y="625636"/>
            <a:ext cx="11286485" cy="59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3869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9F138C-DA00-0443-AA24-2AA628153F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37" y="662844"/>
            <a:ext cx="11425536" cy="589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6929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EEF39C-9616-B84B-B74C-E0E238DEE07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94" y="654446"/>
            <a:ext cx="10820400" cy="57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520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D8640A-B4E7-AD4D-B9DE-0B8392F311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492" y="1603083"/>
            <a:ext cx="7073772" cy="7481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05C619-E3D1-054D-8E5F-FCCB03DAF1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493" y="2338702"/>
            <a:ext cx="7073767" cy="33249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09DD7A-9B07-564A-9F09-F7C2AABE814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494" y="5663623"/>
            <a:ext cx="7073767" cy="7481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C69CD1-D21D-2641-88F8-3CCB25A5762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492" y="655547"/>
            <a:ext cx="7073767" cy="91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500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F5E1F-18BA-6C45-BEDD-6784A2C2D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357"/>
            <a:ext cx="10515600" cy="106923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Teaching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828BF-56B8-E24F-A70E-26BDB7567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1319096"/>
            <a:ext cx="11292113" cy="517378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zh-TW" sz="9600" dirty="0">
                <a:solidFill>
                  <a:srgbClr val="C00000"/>
                </a:solidFill>
              </a:rPr>
              <a:t>Artificial Intelligence in Finance and Quantitative</a:t>
            </a:r>
            <a:endParaRPr lang="en-US" sz="9600" dirty="0">
              <a:solidFill>
                <a:srgbClr val="C00000"/>
              </a:solidFill>
            </a:endParaRP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8000" dirty="0">
                <a:solidFill>
                  <a:schemeClr val="accent1"/>
                </a:solidFill>
              </a:rPr>
              <a:t>Fall 2021, Fall 2022</a:t>
            </a:r>
            <a:endParaRPr lang="en-US" altLang="zh-TW" sz="8000" dirty="0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9600" dirty="0">
                <a:solidFill>
                  <a:srgbClr val="C00000"/>
                </a:solidFill>
              </a:rPr>
              <a:t>Artificial Intelligence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8000" dirty="0">
                <a:solidFill>
                  <a:schemeClr val="accent1"/>
                </a:solidFill>
              </a:rPr>
              <a:t>Spring 2021, Fall 2022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9600" dirty="0">
                <a:solidFill>
                  <a:srgbClr val="C00000"/>
                </a:solidFill>
              </a:rPr>
              <a:t>Software Engineering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8000" dirty="0">
                <a:solidFill>
                  <a:schemeClr val="accent1"/>
                </a:solidFill>
              </a:rPr>
              <a:t>Fall 2020, Fall, 2021, Spring 2022, Spring 2023</a:t>
            </a:r>
            <a:endParaRPr lang="en-US" altLang="zh-TW" sz="9600" dirty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zh-TW" sz="9600" dirty="0">
                <a:solidFill>
                  <a:srgbClr val="C00000"/>
                </a:solidFill>
              </a:rPr>
              <a:t>Artificial Intelligence for Text Analytics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8000" dirty="0">
                <a:solidFill>
                  <a:schemeClr val="accent1"/>
                </a:solidFill>
              </a:rPr>
              <a:t>Spring 2022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80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Data Mining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64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Spring 2021</a:t>
            </a:r>
            <a:endParaRPr lang="en-US" altLang="zh-TW" sz="64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80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Big Data Analytics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64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Fall 2020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80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Foundation of Business Cloud Computing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64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Spring 2021, Spring 2022, Spring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D5E44-3B38-9C4F-B2D8-95F5F119A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105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2E051C-BD89-D14E-B845-B89ED34E70FA}"/>
              </a:ext>
            </a:extLst>
          </p:cNvPr>
          <p:cNvSpPr/>
          <p:nvPr/>
        </p:nvSpPr>
        <p:spPr>
          <a:xfrm>
            <a:off x="1549400" y="6501590"/>
            <a:ext cx="86178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2"/>
              </a:rPr>
              <a:t>https://web.ntpu.edu.tw/~myday/teaching.htm</a:t>
            </a:r>
            <a:endParaRPr lang="en-US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BF373B-3C22-3B4E-9C8F-33C9D4A8D6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50" y="249866"/>
            <a:ext cx="962066" cy="6206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71D10C-A354-8548-B19A-47108FBF46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42" y="923543"/>
            <a:ext cx="964282" cy="235043"/>
          </a:xfrm>
          <a:prstGeom prst="rect">
            <a:avLst/>
          </a:prstGeom>
        </p:spPr>
      </p:pic>
      <p:pic>
        <p:nvPicPr>
          <p:cNvPr id="16" name="Picture 4" descr="http://mail.tku.edu.tw/myday/images/Myday_Photo.jpg">
            <a:extLst>
              <a:ext uri="{FF2B5EF4-FFF2-40B4-BE49-F238E27FC236}">
                <a16:creationId xmlns:a16="http://schemas.microsoft.com/office/drawing/2014/main" id="{472F2561-404D-924E-9052-C8A4C2514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4724" y="73779"/>
            <a:ext cx="785772" cy="9728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540307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F5E1F-18BA-6C45-BEDD-6784A2C2D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356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Research Project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828BF-56B8-E24F-A70E-26BDB7567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459" y="1414919"/>
            <a:ext cx="11470712" cy="5041398"/>
          </a:xfrm>
        </p:spPr>
        <p:txBody>
          <a:bodyPr>
            <a:noAutofit/>
          </a:bodyPr>
          <a:lstStyle/>
          <a:p>
            <a:r>
              <a:rPr lang="en-US" altLang="zh-TW" sz="28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Applying AI technology to construct knowledge graphs of cryptocurrency anti-money laundering: a few-shot learning model</a:t>
            </a:r>
          </a:p>
          <a:p>
            <a:pPr lvl="1"/>
            <a:r>
              <a:rPr lang="en-US" altLang="zh-TW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MOST, 110-2410-H-305-013-MY2, 2021/08/01~2023/07/31 </a:t>
            </a:r>
          </a:p>
          <a:p>
            <a:r>
              <a:rPr lang="en-US" altLang="zh-TW" sz="2800" dirty="0"/>
              <a:t>AI for Corporate Sustainability Assessment and Cross Language Corporate Sustainability Reports Generative Mode</a:t>
            </a:r>
          </a:p>
          <a:p>
            <a:pPr lvl="1"/>
            <a:r>
              <a:rPr lang="en-US" altLang="zh-TW" b="0" dirty="0"/>
              <a:t>NTPU, 111-NTPU_ORDA-F-001</a:t>
            </a:r>
            <a:r>
              <a:rPr lang="zh-TW" altLang="en-US" b="0" dirty="0"/>
              <a:t>，</a:t>
            </a:r>
            <a:r>
              <a:rPr lang="en-US" altLang="zh-TW" b="0" dirty="0"/>
              <a:t>2022/01/01~2022/12/31</a:t>
            </a:r>
          </a:p>
          <a:p>
            <a:r>
              <a:rPr lang="en-US" altLang="zh-TW" sz="2800" dirty="0"/>
              <a:t>Artificial Intelligence for FinTech Knowledge Graph from Patent Textual Analytics</a:t>
            </a:r>
          </a:p>
          <a:p>
            <a:pPr lvl="1"/>
            <a:r>
              <a:rPr lang="en-US" altLang="zh-TW" b="0" dirty="0"/>
              <a:t>NTPU, 111-NTPU_ORDA-F-003,</a:t>
            </a:r>
            <a:r>
              <a:rPr lang="zh-TW" altLang="en-US" b="0" dirty="0"/>
              <a:t> </a:t>
            </a:r>
            <a:r>
              <a:rPr lang="en-US" altLang="zh-TW" b="0" dirty="0"/>
              <a:t> 2022/01/01~2022/12/31</a:t>
            </a:r>
            <a:endParaRPr lang="en-US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D5E44-3B38-9C4F-B2D8-95F5F119A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C34D8F-18C3-7640-85A9-5C6313A623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50" y="249866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4504D6-33E0-734E-A30F-A37528CCCD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42" y="923543"/>
            <a:ext cx="964282" cy="2350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95F36D-3476-8B4A-9E6F-DC6AE12C0FF4}"/>
              </a:ext>
            </a:extLst>
          </p:cNvPr>
          <p:cNvSpPr/>
          <p:nvPr/>
        </p:nvSpPr>
        <p:spPr>
          <a:xfrm>
            <a:off x="3277489" y="6456317"/>
            <a:ext cx="5336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https://web.ntpu.edu.tw/~myday/cindex.htm#projects</a:t>
            </a:r>
            <a:endParaRPr lang="en-US" dirty="0"/>
          </a:p>
        </p:txBody>
      </p:sp>
      <p:pic>
        <p:nvPicPr>
          <p:cNvPr id="8" name="Picture 4" descr="http://mail.tku.edu.tw/myday/images/Myday_Photo.jpg">
            <a:extLst>
              <a:ext uri="{FF2B5EF4-FFF2-40B4-BE49-F238E27FC236}">
                <a16:creationId xmlns:a16="http://schemas.microsoft.com/office/drawing/2014/main" id="{177A3DFE-65D6-6440-8E10-8B3E7492B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4724" y="73779"/>
            <a:ext cx="785772" cy="9728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403930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4335B-D133-054C-9D2A-3D5B6F49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42864"/>
            <a:ext cx="11222181" cy="971550"/>
          </a:xfrm>
        </p:spPr>
        <p:txBody>
          <a:bodyPr>
            <a:no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F7E46-0ED1-0C4E-AE3E-A101A75A3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57294"/>
            <a:ext cx="11222181" cy="559069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dirty="0"/>
              <a:t>This course introduces the </a:t>
            </a:r>
            <a:r>
              <a:rPr lang="en-US" dirty="0">
                <a:solidFill>
                  <a:srgbClr val="C00000"/>
                </a:solidFill>
              </a:rPr>
              <a:t>fundamental concepts, research issues, and hands-on practices</a:t>
            </a:r>
            <a:r>
              <a:rPr lang="en-US" dirty="0"/>
              <a:t> of </a:t>
            </a:r>
            <a:r>
              <a:rPr lang="en-US" dirty="0">
                <a:solidFill>
                  <a:srgbClr val="FF0000"/>
                </a:solidFill>
              </a:rPr>
              <a:t>AI in Finance and Quantitative Analysis</a:t>
            </a:r>
            <a:r>
              <a:rPr lang="en-US" dirty="0"/>
              <a:t>. 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dirty="0"/>
              <a:t>Topics include: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Introduction to Artificial Intelligence in Finance and Quantitative Analysis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AI in FinTech: Metaverse, Web3, </a:t>
            </a:r>
            <a:r>
              <a:rPr lang="en-US" dirty="0" err="1"/>
              <a:t>DeFi</a:t>
            </a:r>
            <a:r>
              <a:rPr lang="en-US" dirty="0"/>
              <a:t>, NFT, Financial Services Innovation and Applications,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Investing Psychology and Behavioral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Event Studies in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Finance Theory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Data-Driven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Financial Econometrics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AI-First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Deep Learning in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Reinforcement Learning in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Algorithmic Trading, Risk Management, Trading Bot and Event-Based </a:t>
            </a:r>
            <a:r>
              <a:rPr lang="en-US" dirty="0" err="1"/>
              <a:t>Backtesting</a:t>
            </a:r>
            <a:endParaRPr lang="en-US" dirty="0"/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Case Study on AI in Finance and Quantitative Analysis.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BA82B-040A-2147-9093-B00AF360A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F6C06-F73B-AB42-8F44-80848BEB42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44B99A-FA19-F644-9DF7-6F0C9E85BE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2829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982B7-9F96-1347-A4FE-8244FBD0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136" y="66413"/>
            <a:ext cx="8435939" cy="1266237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4400" dirty="0">
                <a:solidFill>
                  <a:srgbClr val="C00000"/>
                </a:solidFill>
                <a:ea typeface="Heiti TC Medium" pitchFamily="2" charset="-128"/>
              </a:rPr>
              <a:t>AI in Finance and Quantitative Analysis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20208-5AAF-174A-BBCF-0F64DC2BB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3135" y="2486061"/>
            <a:ext cx="9191163" cy="4280003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altLang="zh-TW" sz="5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Min-</a:t>
            </a:r>
            <a:r>
              <a:rPr lang="en-US" altLang="zh-TW" sz="5800" dirty="0" err="1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Yuh</a:t>
            </a:r>
            <a:r>
              <a:rPr lang="en-US" altLang="zh-TW" sz="5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Day, Ph.D.</a:t>
            </a:r>
            <a:endParaRPr lang="zh-TW" altLang="en-US" sz="58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altLang="zh-TW" sz="58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Associate Professor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2"/>
              </a:rPr>
              <a:t>Institute of Information Management</a:t>
            </a: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, </a:t>
            </a: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3"/>
              </a:rPr>
              <a:t>National Taipei University</a:t>
            </a:r>
            <a:br>
              <a:rPr lang="en-US" sz="36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endParaRPr lang="en-US" altLang="zh-TW" sz="18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Tel: 02-86741111 ext. 66873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Office:</a:t>
            </a:r>
            <a:r>
              <a:rPr lang="zh-TW" altLang="en-US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B8F12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Address</a:t>
            </a:r>
            <a:r>
              <a:rPr lang="en-US" altLang="zh-TW" sz="4000" b="0" dirty="0"/>
              <a:t>: 151, University Rd., San Shia District, New Taipei City, 23741 Taiwan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/>
              <a:t>Email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: </a:t>
            </a:r>
            <a:r>
              <a:rPr lang="en-US" altLang="zh-TW" sz="4000" b="0" dirty="0" err="1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myday@gm.ntpu.edu.tw</a:t>
            </a:r>
            <a:endParaRPr lang="en-US" altLang="zh-TW" sz="4000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Web: 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4"/>
              </a:rPr>
              <a:t>http://web.ntpu.edu.tw/~myday/</a:t>
            </a:r>
            <a:endParaRPr lang="en-US" sz="4000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06F8D-0162-0C4F-80D9-42457C32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8" y="6582720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108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DF210-999B-B543-BB08-55CA178F373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51" y="2180184"/>
            <a:ext cx="1311157" cy="1590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CDE749-A11A-4B4B-B93C-D23011400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197" y="5290161"/>
            <a:ext cx="1499864" cy="1499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8A6C2B-5B98-E645-BB38-226FE4E9A9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197" y="3780120"/>
            <a:ext cx="1499864" cy="1499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678771-3ADB-CF49-99A2-83DC529401A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620" y="88466"/>
            <a:ext cx="1314378" cy="847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A6B40-66E6-5D46-92CE-45FA16B46ED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9512" y="1011533"/>
            <a:ext cx="1317405" cy="321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E94920-FFB6-4749-8B58-CBD2482335A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B4A6350-74C3-D94B-AD70-E4FD3D7F20E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426" y="1635008"/>
            <a:ext cx="1317406" cy="594125"/>
          </a:xfrm>
          <a:prstGeom prst="rect">
            <a:avLst/>
          </a:prstGeom>
        </p:spPr>
      </p:pic>
      <p:pic>
        <p:nvPicPr>
          <p:cNvPr id="18" name="Picture 4" descr="http://mail.tku.edu.tw/myday/images/Myday_Photo.jpg">
            <a:extLst>
              <a:ext uri="{FF2B5EF4-FFF2-40B4-BE49-F238E27FC236}">
                <a16:creationId xmlns:a16="http://schemas.microsoft.com/office/drawing/2014/main" id="{22AB4522-29E3-1547-A495-77E5F7548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91" y="106718"/>
            <a:ext cx="1075954" cy="1332133"/>
          </a:xfrm>
          <a:prstGeom prst="rect">
            <a:avLst/>
          </a:prstGeom>
          <a:noFill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1086F19-EF80-644F-8A7C-1CCA1F31F8FE}"/>
              </a:ext>
            </a:extLst>
          </p:cNvPr>
          <p:cNvSpPr txBox="1"/>
          <p:nvPr/>
        </p:nvSpPr>
        <p:spPr>
          <a:xfrm>
            <a:off x="1963135" y="1568899"/>
            <a:ext cx="843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  <a:latin typeface="Calibri" charset="0"/>
                <a:ea typeface="標楷體" charset="-120"/>
              </a:rPr>
              <a:t>Contact Information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893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7   2022/10/25   Data-Driven Finance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  2022/11/01   Midterm Project Report </a:t>
            </a:r>
          </a:p>
          <a:p>
            <a:pPr marL="0" indent="0">
              <a:buNone/>
            </a:pPr>
            <a:r>
              <a:rPr lang="en-US" sz="2800" dirty="0"/>
              <a:t>9   2022/11/08   Financial Econometrics </a:t>
            </a:r>
          </a:p>
          <a:p>
            <a:pPr marL="0" indent="0">
              <a:buNone/>
            </a:pPr>
            <a:r>
              <a:rPr lang="en-US" sz="2800" dirty="0"/>
              <a:t>10   2022/11/15   AI-First Finance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11   2022/11/22   Industry Practices of AI in Finance and Quantitative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      Analysis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  2022/11/29   Case Study on AI in Finance and Quantitative Analysis II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3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  2022/12/06   Deep Learning in Finance; </a:t>
            </a:r>
            <a:br>
              <a:rPr lang="en-US" sz="2800" dirty="0"/>
            </a:br>
            <a:r>
              <a:rPr lang="en-US" sz="2800" dirty="0"/>
              <a:t>                                Reinforcement Learning in Finance </a:t>
            </a:r>
          </a:p>
          <a:p>
            <a:pPr marL="0" indent="0">
              <a:buNone/>
            </a:pPr>
            <a:r>
              <a:rPr lang="en-US" sz="2800" dirty="0"/>
              <a:t>14   2022/12/13   Algorithmic Trading; Risk Management; </a:t>
            </a:r>
            <a:br>
              <a:rPr lang="en-US" sz="2800" dirty="0"/>
            </a:br>
            <a:r>
              <a:rPr lang="en-US" sz="2800" dirty="0"/>
              <a:t>                                Trading Bot and Event-Based </a:t>
            </a:r>
            <a:r>
              <a:rPr lang="en-US" sz="2800" dirty="0" err="1"/>
              <a:t>Backtesting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  2022/12/20   Final Project Report I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  2022/12/27   Final Project Report II </a:t>
            </a:r>
          </a:p>
          <a:p>
            <a:pPr marL="0" indent="0">
              <a:buNone/>
            </a:pPr>
            <a:r>
              <a:rPr lang="en-US" sz="2800" dirty="0"/>
              <a:t>17   2023/01/03   Self-learning </a:t>
            </a:r>
          </a:p>
          <a:p>
            <a:pPr marL="0" indent="0">
              <a:buNone/>
            </a:pPr>
            <a:r>
              <a:rPr lang="en-US" sz="2800" dirty="0"/>
              <a:t>18   2023/01/10   Self-learning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64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E6A0-995E-544B-8048-4B8CA818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Teaching Methods and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362E-3F6E-8848-B119-3F9F8888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sz="4400" dirty="0"/>
              <a:t>Lecture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sz="4400" dirty="0"/>
              <a:t>Discussion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sz="4400" dirty="0"/>
              <a:t>Practicum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F02-943A-7540-9F54-FA26476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4686A-5B9A-A74E-8FF1-56B3ECA291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6518B-0624-8745-8572-1FD93BD389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87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E6A0-995E-544B-8048-4B8CA818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Evaluation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362E-3F6E-8848-B119-3F9F8888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Individual Presentation 60 %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Group Presentation 10 %</a:t>
            </a:r>
            <a:endParaRPr lang="zh-TW" altLang="en-US" sz="4400" dirty="0"/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Case Report 10 %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Class Participation 10 %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Assignment 10 %</a:t>
            </a: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F02-943A-7540-9F54-FA26476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4686A-5B9A-A74E-8FF1-56B3ECA291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6518B-0624-8745-8572-1FD93BD389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07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Required Texts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Yves </a:t>
            </a:r>
            <a:r>
              <a:rPr lang="en-US" sz="3600" dirty="0" err="1"/>
              <a:t>Hilpisch</a:t>
            </a:r>
            <a:r>
              <a:rPr lang="en-US" sz="3600" dirty="0"/>
              <a:t> (2020), </a:t>
            </a:r>
            <a:br>
              <a:rPr lang="en-US" sz="3600" dirty="0"/>
            </a:br>
            <a:r>
              <a:rPr lang="en-US" sz="3600" dirty="0"/>
              <a:t>Artificial Intelligence in Finance: A Python-Based Guide, </a:t>
            </a:r>
            <a:br>
              <a:rPr lang="en-US" sz="3600" dirty="0"/>
            </a:br>
            <a:r>
              <a:rPr lang="en-US" sz="3600" dirty="0"/>
              <a:t>O’Reilly Media.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E91402-0776-B347-B066-374484BF3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776" y="3343904"/>
            <a:ext cx="2511256" cy="3291067"/>
          </a:xfrm>
          <a:prstGeom prst="rect">
            <a:avLst/>
          </a:prstGeom>
        </p:spPr>
      </p:pic>
      <p:sp>
        <p:nvSpPr>
          <p:cNvPr id="6" name="矩形 4">
            <a:extLst>
              <a:ext uri="{FF2B5EF4-FFF2-40B4-BE49-F238E27FC236}">
                <a16:creationId xmlns:a16="http://schemas.microsoft.com/office/drawing/2014/main" id="{5DA0E18C-F8D3-2345-821F-C99222047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3"/>
              </a:rPr>
              <a:t>https://www.amazon.com/Artificial-Intelligence-Finance-Python-Based-Guide/dp/1492055433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044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14732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Reference Books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58780"/>
            <a:ext cx="11222181" cy="5294520"/>
          </a:xfrm>
        </p:spPr>
        <p:txBody>
          <a:bodyPr>
            <a:normAutofit fontScale="62500" lnSpcReduction="20000"/>
          </a:bodyPr>
          <a:lstStyle/>
          <a:p>
            <a:r>
              <a:rPr lang="en-US" sz="3600" dirty="0"/>
              <a:t>Stefan Jansen (2020), Machine Learning for Algorithmic Trading: Predictive models to extract signals from market and alternative data for systematic trading strategies with Python, 2nd Edition, </a:t>
            </a:r>
            <a:r>
              <a:rPr lang="en-US" sz="3600" dirty="0" err="1"/>
              <a:t>Packt</a:t>
            </a:r>
            <a:r>
              <a:rPr lang="en-US" sz="3600" dirty="0"/>
              <a:t> Publishing.</a:t>
            </a:r>
          </a:p>
          <a:p>
            <a:r>
              <a:rPr lang="en-US" sz="3600" dirty="0" err="1"/>
              <a:t>Aurélien</a:t>
            </a:r>
            <a:r>
              <a:rPr lang="en-US" sz="3600" dirty="0"/>
              <a:t> </a:t>
            </a:r>
            <a:r>
              <a:rPr lang="en-US" sz="3600" dirty="0" err="1"/>
              <a:t>Géron</a:t>
            </a:r>
            <a:r>
              <a:rPr lang="en-US" sz="3600" dirty="0"/>
              <a:t> (2019), Hands-On Machine Learning with Scikit-Learn, </a:t>
            </a:r>
            <a:r>
              <a:rPr lang="en-US" sz="3600" dirty="0" err="1"/>
              <a:t>Keras</a:t>
            </a:r>
            <a:r>
              <a:rPr lang="en-US" sz="3600" dirty="0"/>
              <a:t>, and TensorFlow: Concepts, Tools, and Techniques to Build Intelligent Systems, 2nd Edition, O’Reilly Media.</a:t>
            </a:r>
          </a:p>
          <a:p>
            <a:r>
              <a:rPr lang="en-US" sz="3600" dirty="0" err="1"/>
              <a:t>Hariom</a:t>
            </a:r>
            <a:r>
              <a:rPr lang="en-US" sz="3600" dirty="0"/>
              <a:t> </a:t>
            </a:r>
            <a:r>
              <a:rPr lang="en-US" sz="3600" dirty="0" err="1"/>
              <a:t>Tatsat</a:t>
            </a:r>
            <a:r>
              <a:rPr lang="en-US" sz="3600" dirty="0"/>
              <a:t>, Sahil Puri, Brad </a:t>
            </a:r>
            <a:r>
              <a:rPr lang="en-US" sz="3600" dirty="0" err="1"/>
              <a:t>Lookabaugh</a:t>
            </a:r>
            <a:r>
              <a:rPr lang="en-US" sz="3600" dirty="0"/>
              <a:t> (2020), Machine Learning and Data Science Blueprints for Finance: From Building Trading Strategies to Robo-Advisors Using Python, O'Reilly Media</a:t>
            </a:r>
          </a:p>
          <a:p>
            <a:r>
              <a:rPr lang="en-US" sz="3600" dirty="0"/>
              <a:t>Chris </a:t>
            </a:r>
            <a:r>
              <a:rPr lang="en-US" sz="3600" dirty="0" err="1"/>
              <a:t>Kelliher</a:t>
            </a:r>
            <a:r>
              <a:rPr lang="en-US" sz="3600" dirty="0"/>
              <a:t> (2022), Quantitative Finance With Python: A Practical Guide to Investment Management, Trading, and Financial Engineering, Chapman and Hall/CRC.</a:t>
            </a:r>
          </a:p>
          <a:p>
            <a:r>
              <a:rPr lang="en-US" sz="3600" dirty="0"/>
              <a:t>Abdullah </a:t>
            </a:r>
            <a:r>
              <a:rPr lang="en-US" sz="3600" dirty="0" err="1"/>
              <a:t>Karasan</a:t>
            </a:r>
            <a:r>
              <a:rPr lang="en-US" sz="3600" dirty="0"/>
              <a:t> (2021), Machine Learning for Financial Risk Management with Python: Algorithms for Modeling Risk, O’Reilly Media.</a:t>
            </a:r>
          </a:p>
          <a:p>
            <a:r>
              <a:rPr lang="en-US" sz="3600" dirty="0"/>
              <a:t>Yves </a:t>
            </a:r>
            <a:r>
              <a:rPr lang="en-US" sz="3600" dirty="0" err="1"/>
              <a:t>Hilpisch</a:t>
            </a:r>
            <a:r>
              <a:rPr lang="en-US" sz="3600" dirty="0"/>
              <a:t> (2018), Python for Finance: Mastering Data-Driven Finance, 2nd Edition, O'Reilly Media.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21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Other References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600" dirty="0"/>
              <a:t>Paolo </a:t>
            </a:r>
            <a:r>
              <a:rPr lang="en-US" sz="3600" dirty="0" err="1"/>
              <a:t>Sironi</a:t>
            </a:r>
            <a:r>
              <a:rPr lang="en-US" sz="3600" dirty="0"/>
              <a:t> (2016), FinTech Innovation: From Robo-Advisors to Goal Based Investing and Gamification, Wiley.</a:t>
            </a:r>
          </a:p>
          <a:p>
            <a:r>
              <a:rPr lang="en-US" sz="3600" dirty="0"/>
              <a:t>Yves </a:t>
            </a:r>
            <a:r>
              <a:rPr lang="en-US" sz="3600" dirty="0" err="1"/>
              <a:t>Hilpisch</a:t>
            </a:r>
            <a:r>
              <a:rPr lang="en-US" sz="3600" dirty="0"/>
              <a:t> (2020), Financial Theory with Python: A Gentle Introduction, O’Reilly Media.</a:t>
            </a:r>
          </a:p>
          <a:p>
            <a:r>
              <a:rPr lang="en-US" sz="3600" dirty="0"/>
              <a:t>Yves </a:t>
            </a:r>
            <a:r>
              <a:rPr lang="en-US" sz="3600" dirty="0" err="1"/>
              <a:t>Hilpisch</a:t>
            </a:r>
            <a:r>
              <a:rPr lang="en-US" sz="3600" dirty="0"/>
              <a:t> (2020), Python for Algorithmic Trading: From Idea to Cloud Deployment, O’Reilly Media.</a:t>
            </a:r>
          </a:p>
          <a:p>
            <a:r>
              <a:rPr lang="en-US" sz="3600" dirty="0" err="1"/>
              <a:t>Yuxing</a:t>
            </a:r>
            <a:r>
              <a:rPr lang="en-US" sz="3600" dirty="0"/>
              <a:t> Yan (2017), Python for Finance: Apply powerful finance models and quantitative analysis with Python, Second Edition, </a:t>
            </a:r>
            <a:r>
              <a:rPr lang="en-US" sz="3600" dirty="0" err="1"/>
              <a:t>Packt</a:t>
            </a:r>
            <a:r>
              <a:rPr lang="en-US" sz="3600" dirty="0"/>
              <a:t> Publishing.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09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Yves </a:t>
            </a:r>
            <a:r>
              <a:rPr lang="en-US" sz="3200" dirty="0" err="1"/>
              <a:t>Hilpisch</a:t>
            </a:r>
            <a:r>
              <a:rPr lang="en-US" sz="3200" dirty="0"/>
              <a:t> (2020),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Artificial Intelligence in Finance: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A Python-Based Guide</a:t>
            </a:r>
            <a:r>
              <a:rPr lang="en-US" sz="3200" dirty="0"/>
              <a:t>, </a:t>
            </a:r>
            <a:br>
              <a:rPr lang="en-US" sz="3200" dirty="0"/>
            </a:br>
            <a:r>
              <a:rPr lang="en-US" sz="2400" dirty="0"/>
              <a:t>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0D198D-8FBC-0246-87BA-DA0DA4519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724" y="1951892"/>
            <a:ext cx="3517940" cy="4610352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3"/>
              </a:rPr>
              <a:t>https://www.amazon.com/Artificial-Intelligence-Finance-Python-Based-Guide/dp/1492055433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893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Yves </a:t>
            </a:r>
            <a:r>
              <a:rPr lang="en-US" sz="3200" dirty="0" err="1"/>
              <a:t>Hilpisch</a:t>
            </a:r>
            <a:r>
              <a:rPr lang="en-US" sz="3200" dirty="0"/>
              <a:t> (2020),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Python for Algorithmic Trading: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2600" dirty="0">
                <a:solidFill>
                  <a:srgbClr val="FF0000"/>
                </a:solidFill>
              </a:rPr>
              <a:t>From Idea to Cloud Deployment</a:t>
            </a:r>
            <a:r>
              <a:rPr lang="en-US" sz="2600" dirty="0"/>
              <a:t>,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2400" dirty="0"/>
              <a:t>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https://www.amazon.com/Python-Algorithmic-Trading-Cloud-Deployment/dp/149205335X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7892D6-0D19-F047-97DA-6F55F8228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673" y="2039815"/>
            <a:ext cx="3437054" cy="450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34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982B7-9F96-1347-A4FE-8244FBD0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7322" y="88992"/>
            <a:ext cx="5877356" cy="1367336"/>
          </a:xfrm>
        </p:spPr>
        <p:txBody>
          <a:bodyPr>
            <a:normAutofit/>
          </a:bodyPr>
          <a:lstStyle/>
          <a:p>
            <a:r>
              <a:rPr lang="en-US" altLang="zh-TW" sz="5400" dirty="0">
                <a:latin typeface="Calibri" pitchFamily="34" charset="0"/>
                <a:ea typeface="標楷體" pitchFamily="65" charset="-120"/>
              </a:rPr>
              <a:t>Min-</a:t>
            </a:r>
            <a:r>
              <a:rPr lang="en-US" altLang="zh-TW" sz="5400" dirty="0" err="1">
                <a:latin typeface="Calibri" pitchFamily="34" charset="0"/>
                <a:ea typeface="標楷體" pitchFamily="65" charset="-120"/>
              </a:rPr>
              <a:t>Yuh</a:t>
            </a:r>
            <a:r>
              <a:rPr lang="en-US" altLang="zh-TW" sz="5400" dirty="0">
                <a:latin typeface="Calibri" pitchFamily="34" charset="0"/>
                <a:ea typeface="標楷體" pitchFamily="65" charset="-120"/>
              </a:rPr>
              <a:t> Day, Ph.D.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20208-5AAF-174A-BBCF-0F64DC2BB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3770" y="1557891"/>
            <a:ext cx="9024079" cy="3561446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altLang="zh-TW" sz="2800" dirty="0">
                <a:solidFill>
                  <a:srgbClr val="C00000"/>
                </a:solidFill>
              </a:rPr>
              <a:t>Associate Professor, Information Management, NTPU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3600" dirty="0">
                <a:solidFill>
                  <a:schemeClr val="tx2"/>
                </a:solidFill>
              </a:rPr>
              <a:t>Visiting Scholar, IIS, Academia </a:t>
            </a:r>
            <a:r>
              <a:rPr lang="en-US" altLang="zh-TW" sz="3600" dirty="0" err="1">
                <a:solidFill>
                  <a:schemeClr val="tx2"/>
                </a:solidFill>
              </a:rPr>
              <a:t>Sinica</a:t>
            </a:r>
            <a:endParaRPr lang="en-US" altLang="zh-TW" sz="3600" dirty="0">
              <a:solidFill>
                <a:schemeClr val="tx2"/>
              </a:solidFill>
            </a:endParaRP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3600" dirty="0">
                <a:solidFill>
                  <a:srgbClr val="984807"/>
                </a:solidFill>
              </a:rPr>
              <a:t>Ph.D., Information Management, NTU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2200" dirty="0">
                <a:solidFill>
                  <a:schemeClr val="accent2"/>
                </a:solidFill>
              </a:rPr>
              <a:t>Director, Intelligent Financial Innovation Technology, IFIT Lab, IM, NTPU</a:t>
            </a:r>
            <a:endParaRPr lang="en-US" altLang="zh-TW" sz="2200" dirty="0">
              <a:solidFill>
                <a:srgbClr val="984807"/>
              </a:solidFill>
            </a:endParaRPr>
          </a:p>
          <a:p>
            <a:pPr marL="0" indent="0" algn="ctr">
              <a:spcAft>
                <a:spcPts val="600"/>
              </a:spcAft>
              <a:buNone/>
            </a:pPr>
            <a:endParaRPr lang="en-US" altLang="zh-TW" sz="1900" dirty="0">
              <a:solidFill>
                <a:srgbClr val="17375E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Intelligence, Financial Technology, Big Data Analytics, </a:t>
            </a:r>
            <a:b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Data Mining and Text Mining, Electronic Commerce</a:t>
            </a:r>
            <a:endParaRPr lang="zh-TW" altLang="en-US" sz="1900" dirty="0">
              <a:solidFill>
                <a:srgbClr val="17375E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06F8D-0162-0C4F-80D9-42457C32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8" y="6582720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DF210-999B-B543-BB08-55CA178F37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51" y="2180184"/>
            <a:ext cx="1311157" cy="1590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CDE749-A11A-4B4B-B93C-D23011400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97" y="5290161"/>
            <a:ext cx="1499864" cy="1499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8A6C2B-5B98-E645-BB38-226FE4E9A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97" y="3780120"/>
            <a:ext cx="1499864" cy="1499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678771-3ADB-CF49-99A2-83DC529401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32" y="221752"/>
            <a:ext cx="1314378" cy="847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A6B40-66E6-5D46-92CE-45FA16B46ED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24" y="1144819"/>
            <a:ext cx="1317405" cy="321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E94920-FFB6-4749-8B58-CBD2482335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pic>
        <p:nvPicPr>
          <p:cNvPr id="11" name="Picture 2" descr="http://mail.tku.edu.tw/myday/images/AS_Logo1.gif">
            <a:extLst>
              <a:ext uri="{FF2B5EF4-FFF2-40B4-BE49-F238E27FC236}">
                <a16:creationId xmlns:a16="http://schemas.microsoft.com/office/drawing/2014/main" id="{21A7643E-D757-6C4E-BA60-6DD316B11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473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ttp://mail.tku.edu.tw/myday/images/NTU_logo.jpg">
            <a:extLst>
              <a:ext uri="{FF2B5EF4-FFF2-40B4-BE49-F238E27FC236}">
                <a16:creationId xmlns:a16="http://schemas.microsoft.com/office/drawing/2014/main" id="{DD4095AA-1C8D-4D40-BE13-12AE2C2A2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689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D298B8C-812E-4242-B99C-1FE21191A3C4}"/>
              </a:ext>
            </a:extLst>
          </p:cNvPr>
          <p:cNvGrpSpPr/>
          <p:nvPr/>
        </p:nvGrpSpPr>
        <p:grpSpPr>
          <a:xfrm>
            <a:off x="3220823" y="5178296"/>
            <a:ext cx="1563618" cy="1491064"/>
            <a:chOff x="1940523" y="5229200"/>
            <a:chExt cx="1563618" cy="149106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E5E5D47-46B4-3746-AE25-62ED375E0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8B756A3-2536-5946-A56A-4994F9B6B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B4A6350-74C3-D94B-AD70-E4FD3D7F20E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426" y="1635008"/>
            <a:ext cx="1317406" cy="5941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4E4C50-8BEC-6840-B59B-579F85F628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36099" y="364819"/>
            <a:ext cx="2253148" cy="1016127"/>
          </a:xfrm>
          <a:prstGeom prst="rect">
            <a:avLst/>
          </a:prstGeom>
        </p:spPr>
      </p:pic>
      <p:pic>
        <p:nvPicPr>
          <p:cNvPr id="18" name="Picture 4" descr="http://mail.tku.edu.tw/myday/images/Myday_Photo.jpg">
            <a:extLst>
              <a:ext uri="{FF2B5EF4-FFF2-40B4-BE49-F238E27FC236}">
                <a16:creationId xmlns:a16="http://schemas.microsoft.com/office/drawing/2014/main" id="{22AB4522-29E3-1547-A495-77E5F7548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431" y="88466"/>
            <a:ext cx="1104812" cy="1367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8184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Yves </a:t>
            </a:r>
            <a:r>
              <a:rPr lang="en-US" sz="3200" dirty="0" err="1"/>
              <a:t>Hilpisch</a:t>
            </a:r>
            <a:r>
              <a:rPr lang="en-US" sz="3200" dirty="0"/>
              <a:t> (2021),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Financial Theory with Python: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A Gentle Introduction</a:t>
            </a:r>
            <a:r>
              <a:rPr lang="en-US" sz="2600" dirty="0"/>
              <a:t>,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2400" dirty="0"/>
              <a:t>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https://www.amazon.com/Financial-Theory-Python-Gentle-Introduction/dp/1098104358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7AE3B-D78D-EE47-A7F4-DEC5D6E18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269" y="1963637"/>
            <a:ext cx="3508977" cy="459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93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2400" dirty="0"/>
              <a:t>Stefan Jansen (2020), </a:t>
            </a:r>
            <a:br>
              <a:rPr lang="en-US" sz="3200" dirty="0"/>
            </a:br>
            <a:r>
              <a:rPr lang="en-US" sz="3200" dirty="0">
                <a:solidFill>
                  <a:srgbClr val="FF0000"/>
                </a:solidFill>
              </a:rPr>
              <a:t>Machine Learning for Algorithmic Trading</a:t>
            </a:r>
            <a:r>
              <a:rPr lang="en-US" sz="3200" dirty="0"/>
              <a:t>: </a:t>
            </a:r>
            <a:br>
              <a:rPr lang="en-US" sz="3200" dirty="0"/>
            </a:br>
            <a:r>
              <a:rPr lang="en-US" sz="2000" dirty="0"/>
              <a:t>Predictive models to extract signals from market and alternative data for systematic trading strategies with Python, 2nd Edition, </a:t>
            </a:r>
            <a:br>
              <a:rPr lang="en-US" sz="2000" dirty="0"/>
            </a:br>
            <a:r>
              <a:rPr lang="en-US" sz="2000" dirty="0" err="1"/>
              <a:t>Packt</a:t>
            </a:r>
            <a:r>
              <a:rPr lang="en-US" sz="2000" dirty="0"/>
              <a:t> Publishing.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https://www.amazon.com/Machine-Learning-Algorithmic-Trading-alternative/dp/1839217715/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331AB9-D421-2CB8-19BD-9DC60233D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795" y="1904726"/>
            <a:ext cx="3695367" cy="45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56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Chris </a:t>
            </a:r>
            <a:r>
              <a:rPr lang="en-US" sz="3200" dirty="0" err="1"/>
              <a:t>Kelliher</a:t>
            </a:r>
            <a:r>
              <a:rPr lang="en-US" sz="3200" dirty="0"/>
              <a:t> (2022), </a:t>
            </a:r>
            <a:br>
              <a:rPr lang="en-US" sz="3200" dirty="0"/>
            </a:br>
            <a:r>
              <a:rPr lang="en-US" sz="3200" dirty="0">
                <a:solidFill>
                  <a:srgbClr val="FF0000"/>
                </a:solidFill>
              </a:rPr>
              <a:t>Quantitative Finance With Python: 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A Practical Guide to Investment Management, Trading, and Financial Engineering</a:t>
            </a:r>
            <a:r>
              <a:rPr lang="en-US" sz="2400" dirty="0"/>
              <a:t>, Chapman and Hall/CRC.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https://www.amazon.com/Quantitative-Finance-Python-Engineering-Mathematics/dp/1032014431/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69367C-BCA8-1386-F50A-1CB88D4A5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199" y="1954202"/>
            <a:ext cx="3164559" cy="460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68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 </a:t>
            </a:r>
            <a:r>
              <a:rPr lang="en-US" sz="2400" dirty="0"/>
              <a:t>Campbell R. Harvey, Ashwin Ramachandran, Joey Santoro, Fred Ehrsam (2021), </a:t>
            </a:r>
            <a:br>
              <a:rPr lang="en-US" sz="3200" dirty="0"/>
            </a:br>
            <a:r>
              <a:rPr lang="en-US" sz="4400" dirty="0" err="1">
                <a:solidFill>
                  <a:srgbClr val="FF0000"/>
                </a:solidFill>
              </a:rPr>
              <a:t>DeFi</a:t>
            </a:r>
            <a:r>
              <a:rPr lang="en-US" sz="4400" dirty="0">
                <a:solidFill>
                  <a:srgbClr val="FF0000"/>
                </a:solidFill>
              </a:rPr>
              <a:t> and the Future of Finance</a:t>
            </a:r>
            <a:r>
              <a:rPr lang="en-US" sz="2600" dirty="0"/>
              <a:t>,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2400" dirty="0"/>
              <a:t>Wiley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https://www.amazon.com/DeFi-Future-Finance-Campbell-Harvey-ebook/dp/B09DJV2QLC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A5EA06-49B0-AC44-B769-D4D2A54A3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521" y="1762733"/>
            <a:ext cx="3300958" cy="483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671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1524001" y="0"/>
            <a:ext cx="8964488" cy="1557338"/>
          </a:xfrm>
        </p:spPr>
        <p:txBody>
          <a:bodyPr/>
          <a:lstStyle/>
          <a:p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Yves </a:t>
            </a:r>
            <a:r>
              <a:rPr lang="en-US" altLang="zh-TW" sz="32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Hilpisch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(2018),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FF0000"/>
                </a:solidFill>
              </a:rPr>
              <a:t>Python for Finance: Mastering Data-Driven Finance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2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O'Reilly</a:t>
            </a:r>
            <a:endParaRPr lang="zh-TW" altLang="en-US" sz="26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4579" name="矩形 4"/>
          <p:cNvSpPr>
            <a:spLocks noChangeArrowheads="1"/>
          </p:cNvSpPr>
          <p:nvPr/>
        </p:nvSpPr>
        <p:spPr bwMode="auto">
          <a:xfrm>
            <a:off x="3648075" y="6611939"/>
            <a:ext cx="53038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https://www.amazon.com/Python-Finance-Mastering-Data-Driven/dp/1492024333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9741C4-AA1B-B84D-84D2-0FA93F2A1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808" y="1556793"/>
            <a:ext cx="3775248" cy="494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26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841" y="1637317"/>
            <a:ext cx="3255569" cy="4984334"/>
          </a:xfrm>
          <a:prstGeom prst="rect">
            <a:avLst/>
          </a:prstGeom>
        </p:spPr>
      </p:pic>
      <p:sp>
        <p:nvSpPr>
          <p:cNvPr id="6" name="矩形 4"/>
          <p:cNvSpPr/>
          <p:nvPr/>
        </p:nvSpPr>
        <p:spPr>
          <a:xfrm>
            <a:off x="2676037" y="6639164"/>
            <a:ext cx="68399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Source: https://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www.amazon.com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FinTech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-Innovation-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Robo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-Advisors-Investing-Gamification/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dp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/1119226988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1981200" y="396"/>
            <a:ext cx="8435280" cy="1619409"/>
          </a:xfrm>
        </p:spPr>
        <p:txBody>
          <a:bodyPr>
            <a:normAutofit fontScale="90000"/>
          </a:bodyPr>
          <a:lstStyle/>
          <a:p>
            <a:r>
              <a:rPr lang="en-US" altLang="zh-TW" sz="2400" dirty="0">
                <a:solidFill>
                  <a:schemeClr val="accent1"/>
                </a:solidFill>
              </a:rPr>
              <a:t>Paolo </a:t>
            </a:r>
            <a:r>
              <a:rPr lang="en-US" altLang="zh-TW" sz="2400" dirty="0" err="1">
                <a:solidFill>
                  <a:schemeClr val="accent1"/>
                </a:solidFill>
              </a:rPr>
              <a:t>Sironi</a:t>
            </a:r>
            <a:r>
              <a:rPr lang="en-US" altLang="zh-TW" sz="2400" dirty="0">
                <a:solidFill>
                  <a:schemeClr val="accent1"/>
                </a:solidFill>
              </a:rPr>
              <a:t> (2016)</a:t>
            </a:r>
            <a:br>
              <a:rPr lang="en-US" altLang="zh-TW" sz="2400" dirty="0">
                <a:solidFill>
                  <a:schemeClr val="accent1"/>
                </a:solidFill>
              </a:rPr>
            </a:br>
            <a:r>
              <a:rPr lang="en-US" altLang="zh-TW" sz="3200" dirty="0">
                <a:solidFill>
                  <a:srgbClr val="FF0000"/>
                </a:solidFill>
              </a:rPr>
              <a:t>FinTech Innovation: </a:t>
            </a:r>
            <a:br>
              <a:rPr lang="en-US" altLang="zh-TW" sz="2400" dirty="0">
                <a:solidFill>
                  <a:schemeClr val="accent1"/>
                </a:solidFill>
              </a:rPr>
            </a:br>
            <a:r>
              <a:rPr lang="en-US" altLang="zh-TW" sz="2400" dirty="0">
                <a:solidFill>
                  <a:srgbClr val="FF0000"/>
                </a:solidFill>
              </a:rPr>
              <a:t>From </a:t>
            </a:r>
            <a:r>
              <a:rPr lang="en-US" altLang="zh-TW" sz="2400" dirty="0" err="1">
                <a:solidFill>
                  <a:srgbClr val="FF0000"/>
                </a:solidFill>
              </a:rPr>
              <a:t>Robo</a:t>
            </a:r>
            <a:r>
              <a:rPr lang="en-US" altLang="zh-TW" sz="2400" dirty="0">
                <a:solidFill>
                  <a:srgbClr val="FF0000"/>
                </a:solidFill>
              </a:rPr>
              <a:t>-Advisors to Goal Based Investing and Gamification</a:t>
            </a:r>
            <a:r>
              <a:rPr lang="en-US" altLang="zh-TW" sz="2400" dirty="0">
                <a:solidFill>
                  <a:schemeClr val="accent1"/>
                </a:solidFill>
              </a:rPr>
              <a:t>, </a:t>
            </a:r>
            <a:br>
              <a:rPr lang="en-US" altLang="zh-TW" sz="2400" dirty="0">
                <a:solidFill>
                  <a:schemeClr val="accent1"/>
                </a:solidFill>
              </a:rPr>
            </a:br>
            <a:r>
              <a:rPr lang="en-US" altLang="zh-TW" sz="2400" dirty="0">
                <a:solidFill>
                  <a:schemeClr val="accent1"/>
                </a:solidFill>
              </a:rPr>
              <a:t>Wiley</a:t>
            </a:r>
          </a:p>
        </p:txBody>
      </p:sp>
    </p:spTree>
    <p:extLst>
      <p:ext uri="{BB962C8B-B14F-4D97-AF65-F5344CB8AC3E}">
        <p14:creationId xmlns:p14="http://schemas.microsoft.com/office/powerpoint/2010/main" val="1013733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184"/>
            <a:ext cx="8229600" cy="1817640"/>
          </a:xfrm>
        </p:spPr>
        <p:txBody>
          <a:bodyPr>
            <a:normAutofit fontScale="90000"/>
          </a:bodyPr>
          <a:lstStyle/>
          <a:p>
            <a:r>
              <a:rPr lang="en-US" sz="2400" dirty="0" err="1">
                <a:solidFill>
                  <a:schemeClr val="accent1"/>
                </a:solidFill>
              </a:rPr>
              <a:t>Doron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Kliger</a:t>
            </a:r>
            <a:r>
              <a:rPr lang="en-US" sz="2400" dirty="0">
                <a:solidFill>
                  <a:schemeClr val="accent1"/>
                </a:solidFill>
              </a:rPr>
              <a:t> and Gregory </a:t>
            </a:r>
            <a:r>
              <a:rPr lang="en-US" sz="2400" dirty="0" err="1">
                <a:solidFill>
                  <a:schemeClr val="accent1"/>
                </a:solidFill>
              </a:rPr>
              <a:t>Gurevich</a:t>
            </a:r>
            <a:r>
              <a:rPr lang="en-US" sz="2400" dirty="0">
                <a:solidFill>
                  <a:schemeClr val="accent1"/>
                </a:solidFill>
              </a:rPr>
              <a:t> (2014),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Event Studies for Financial Research</a:t>
            </a:r>
            <a:r>
              <a:rPr lang="en-US" sz="3600" dirty="0">
                <a:solidFill>
                  <a:schemeClr val="accent1"/>
                </a:solidFill>
              </a:rPr>
              <a:t>: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A Comprehensive Guide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Palgrave Macmillan </a:t>
            </a:r>
            <a:endParaRPr lang="en-US" sz="24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856" y="1969740"/>
            <a:ext cx="2883226" cy="4454272"/>
          </a:xfrm>
          <a:prstGeom prst="rect">
            <a:avLst/>
          </a:prstGeom>
        </p:spPr>
      </p:pic>
      <p:sp>
        <p:nvSpPr>
          <p:cNvPr id="6" name="矩形 4"/>
          <p:cNvSpPr/>
          <p:nvPr/>
        </p:nvSpPr>
        <p:spPr>
          <a:xfrm>
            <a:off x="2189774" y="6567156"/>
            <a:ext cx="78124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Source</a:t>
            </a:r>
            <a:r>
              <a:rPr lang="en-US" altLang="zh-TW" sz="1000">
                <a:solidFill>
                  <a:schemeClr val="bg1">
                    <a:lumMod val="65000"/>
                  </a:schemeClr>
                </a:solidFill>
                <a:latin typeface="+mj-lt"/>
              </a:rPr>
              <a:t>: https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://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www.amazon.com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/Event-Studies-Financial-Research-Comprehensive/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dp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/1137435380/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810592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116633"/>
            <a:ext cx="8229600" cy="1584175"/>
          </a:xfrm>
        </p:spPr>
        <p:txBody>
          <a:bodyPr>
            <a:normAutofit fontScale="90000"/>
          </a:bodyPr>
          <a:lstStyle/>
          <a:p>
            <a:r>
              <a:rPr lang="en-US" sz="2400" dirty="0" err="1">
                <a:solidFill>
                  <a:schemeClr val="accent1"/>
                </a:solidFill>
              </a:rPr>
              <a:t>Yuxing</a:t>
            </a:r>
            <a:r>
              <a:rPr lang="en-US" sz="2400" dirty="0">
                <a:solidFill>
                  <a:schemeClr val="accent1"/>
                </a:solidFill>
              </a:rPr>
              <a:t> Yan (2017),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Python for Finance: Apply powerful finance models and quantitative analysis with Python</a:t>
            </a:r>
            <a:r>
              <a:rPr lang="en-US" sz="2400" dirty="0">
                <a:solidFill>
                  <a:schemeClr val="accent1"/>
                </a:solidFill>
              </a:rPr>
              <a:t>, Second Edition, </a:t>
            </a:r>
            <a:r>
              <a:rPr lang="en-US" sz="2400" dirty="0" err="1">
                <a:solidFill>
                  <a:schemeClr val="accent1"/>
                </a:solidFill>
              </a:rPr>
              <a:t>Packt</a:t>
            </a:r>
            <a:r>
              <a:rPr lang="en-US" sz="2400" dirty="0">
                <a:solidFill>
                  <a:schemeClr val="accent1"/>
                </a:solidFill>
              </a:rPr>
              <a:t>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sp>
        <p:nvSpPr>
          <p:cNvPr id="6" name="矩形 4"/>
          <p:cNvSpPr/>
          <p:nvPr/>
        </p:nvSpPr>
        <p:spPr>
          <a:xfrm>
            <a:off x="2189774" y="6567156"/>
            <a:ext cx="78124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Source: 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  <a:hlinkClick r:id="rId2"/>
              </a:rPr>
              <a:t>https://www.amazon.com/Python-Finance-powerful-quantitative-analysis/dp/1787125696</a:t>
            </a:r>
            <a:endParaRPr lang="en-US" altLang="zh-TW" sz="1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077814-CBB2-E74A-BC69-9B6ED6B7E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972" y="1844496"/>
            <a:ext cx="3712744" cy="457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13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529" y="320100"/>
            <a:ext cx="10726328" cy="6217800"/>
          </a:xfrm>
        </p:spPr>
        <p:txBody>
          <a:bodyPr/>
          <a:lstStyle/>
          <a:p>
            <a:r>
              <a:rPr lang="en-US" sz="8800" dirty="0">
                <a:solidFill>
                  <a:srgbClr val="C00000"/>
                </a:solidFill>
              </a:rPr>
              <a:t>Artificial Intelligence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(AI)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68266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350E-C22F-3744-B665-0859223A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22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AI, Big Data, Cloud Computing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Evolution of Decision Support, Business Intelligence, and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3333-FD96-FF4B-B82B-483AD29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29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390DC-1A50-9148-B677-58C96BA3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956" y="2780928"/>
            <a:ext cx="8744533" cy="324036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513A895-9AA5-F241-B415-FB2F9BEEF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4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DD6DB-96C9-1849-8048-C37BF82BF676}"/>
              </a:ext>
            </a:extLst>
          </p:cNvPr>
          <p:cNvSpPr txBox="1"/>
          <p:nvPr/>
        </p:nvSpPr>
        <p:spPr>
          <a:xfrm>
            <a:off x="1927508" y="2356510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D32C1E-8C48-F44A-A823-7251F95BB278}"/>
              </a:ext>
            </a:extLst>
          </p:cNvPr>
          <p:cNvSpPr txBox="1"/>
          <p:nvPr/>
        </p:nvSpPr>
        <p:spPr>
          <a:xfrm>
            <a:off x="5421014" y="2356510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Cloud 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B8E16-E0F5-F345-AEEA-5798AFEEDD52}"/>
              </a:ext>
            </a:extLst>
          </p:cNvPr>
          <p:cNvSpPr txBox="1"/>
          <p:nvPr/>
        </p:nvSpPr>
        <p:spPr>
          <a:xfrm>
            <a:off x="8300293" y="2356510"/>
            <a:ext cx="12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Big Data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7F7362-9C56-344B-A504-E283CA3FB680}"/>
              </a:ext>
            </a:extLst>
          </p:cNvPr>
          <p:cNvSpPr/>
          <p:nvPr/>
        </p:nvSpPr>
        <p:spPr>
          <a:xfrm rot="2617693">
            <a:off x="2072700" y="3557554"/>
            <a:ext cx="35257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FC055B-2A76-1C4D-BAF5-3F808415766D}"/>
              </a:ext>
            </a:extLst>
          </p:cNvPr>
          <p:cNvSpPr/>
          <p:nvPr/>
        </p:nvSpPr>
        <p:spPr>
          <a:xfrm rot="2617693">
            <a:off x="5783288" y="3766321"/>
            <a:ext cx="154436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20D1D3-6FEE-9444-8450-509EF5EA063B}"/>
              </a:ext>
            </a:extLst>
          </p:cNvPr>
          <p:cNvSpPr/>
          <p:nvPr/>
        </p:nvSpPr>
        <p:spPr>
          <a:xfrm rot="2617693">
            <a:off x="7584527" y="4081603"/>
            <a:ext cx="1732476" cy="332094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3D91960-0BB2-9F43-8442-3021FB9CE124}"/>
              </a:ext>
            </a:extLst>
          </p:cNvPr>
          <p:cNvSpPr/>
          <p:nvPr/>
        </p:nvSpPr>
        <p:spPr>
          <a:xfrm rot="2617693">
            <a:off x="6783993" y="4022111"/>
            <a:ext cx="184405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DD7452-ED3A-764D-8069-7032C158C7FD}"/>
              </a:ext>
            </a:extLst>
          </p:cNvPr>
          <p:cNvSpPr/>
          <p:nvPr/>
        </p:nvSpPr>
        <p:spPr>
          <a:xfrm rot="2617693">
            <a:off x="6482205" y="4071423"/>
            <a:ext cx="1652419" cy="308163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35EB1-85BC-AD44-9178-76EA6EA478FD}"/>
              </a:ext>
            </a:extLst>
          </p:cNvPr>
          <p:cNvSpPr txBox="1"/>
          <p:nvPr/>
        </p:nvSpPr>
        <p:spPr>
          <a:xfrm>
            <a:off x="6231501" y="2931021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5ACF1-27D9-3F4B-8974-307A8393827A}"/>
              </a:ext>
            </a:extLst>
          </p:cNvPr>
          <p:cNvSpPr txBox="1"/>
          <p:nvPr/>
        </p:nvSpPr>
        <p:spPr>
          <a:xfrm>
            <a:off x="6853643" y="2910423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247676A-FAFB-6244-AB52-DAB57304C3D2}"/>
              </a:ext>
            </a:extLst>
          </p:cNvPr>
          <p:cNvSpPr/>
          <p:nvPr/>
        </p:nvSpPr>
        <p:spPr>
          <a:xfrm>
            <a:off x="1849021" y="1834675"/>
            <a:ext cx="8534400" cy="595030"/>
          </a:xfrm>
          <a:prstGeom prst="rightArrow">
            <a:avLst>
              <a:gd name="adj1" fmla="val 62806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287989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EBE8F-8E77-634C-8332-BB199982B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769757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ea typeface="Heiti TC Medium" pitchFamily="2" charset="-128"/>
              </a:rPr>
              <a:t>Course Syllabus</a:t>
            </a:r>
            <a:br>
              <a:rPr lang="en-US" altLang="zh-TW" dirty="0">
                <a:ea typeface="Heiti TC Medium" pitchFamily="2" charset="-128"/>
              </a:rPr>
            </a:br>
            <a:r>
              <a:rPr lang="en-US" altLang="zh-TW" dirty="0">
                <a:ea typeface="Heiti TC Medium" pitchFamily="2" charset="-128"/>
              </a:rPr>
              <a:t>National Taipei University</a:t>
            </a:r>
            <a:br>
              <a:rPr lang="en-US" altLang="zh-TW" dirty="0">
                <a:ea typeface="Heiti TC Medium" pitchFamily="2" charset="-128"/>
              </a:rPr>
            </a:br>
            <a:r>
              <a:rPr lang="en-US" altLang="zh-TW" dirty="0">
                <a:ea typeface="Heiti TC Medium" pitchFamily="2" charset="-128"/>
              </a:rPr>
              <a:t>Academic Year 111, 1</a:t>
            </a:r>
            <a:r>
              <a:rPr lang="en-US" altLang="zh-TW" baseline="30000" dirty="0">
                <a:ea typeface="Heiti TC Medium" pitchFamily="2" charset="-128"/>
              </a:rPr>
              <a:t>st</a:t>
            </a:r>
            <a:r>
              <a:rPr lang="en-US" altLang="zh-TW" dirty="0">
                <a:ea typeface="Heiti TC Medium" pitchFamily="2" charset="-128"/>
              </a:rPr>
              <a:t> Semester (Fall 2022)</a:t>
            </a:r>
            <a:endParaRPr lang="en-US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8585B-1D8F-6C47-AA13-A968D1CE3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078182"/>
            <a:ext cx="11222181" cy="435824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zh-TW" dirty="0"/>
              <a:t>Course Title: </a:t>
            </a:r>
            <a:r>
              <a:rPr lang="en-US" altLang="zh-TW" dirty="0">
                <a:solidFill>
                  <a:srgbClr val="C00000"/>
                </a:solidFill>
              </a:rPr>
              <a:t>Artificial Intelligence in Finance and Quantitative Analysis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Instructor: Min-</a:t>
            </a:r>
            <a:r>
              <a:rPr lang="en-US" altLang="zh-TW" dirty="0" err="1"/>
              <a:t>Yuh</a:t>
            </a:r>
            <a:r>
              <a:rPr lang="en-US" altLang="zh-TW" dirty="0"/>
              <a:t> Day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Course Class: MBA, IM, NTPU (3 Credits, Elective) 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Details</a:t>
            </a:r>
          </a:p>
          <a:p>
            <a:pPr lvl="1">
              <a:spcAft>
                <a:spcPts val="600"/>
              </a:spcAft>
            </a:pPr>
            <a:r>
              <a:rPr lang="en-US" altLang="zh-TW" dirty="0"/>
              <a:t>In-Class and Distance Learning EMI Course </a:t>
            </a:r>
            <a:br>
              <a:rPr lang="en-US" altLang="zh-TW" dirty="0"/>
            </a:br>
            <a:r>
              <a:rPr lang="en-US" altLang="zh-TW" dirty="0"/>
              <a:t>(3 </a:t>
            </a:r>
            <a:r>
              <a:rPr lang="en-US" dirty="0"/>
              <a:t>Credits, Elective, </a:t>
            </a:r>
            <a:r>
              <a:rPr lang="en-US" altLang="zh-TW" dirty="0"/>
              <a:t>One Semester</a:t>
            </a:r>
            <a:r>
              <a:rPr lang="en-US" dirty="0"/>
              <a:t>) (M6132)</a:t>
            </a:r>
            <a:endParaRPr lang="en-US" altLang="zh-TW" dirty="0"/>
          </a:p>
          <a:p>
            <a:pPr>
              <a:spcAft>
                <a:spcPts val="600"/>
              </a:spcAft>
            </a:pPr>
            <a:r>
              <a:rPr lang="en-US" altLang="zh-TW" dirty="0"/>
              <a:t>Time &amp; Place: Tue, 2, 3, 4, (9:10-12:00) (B8F40)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Google Meet</a:t>
            </a:r>
            <a:r>
              <a:rPr lang="en-US" sz="2400" dirty="0">
                <a:solidFill>
                  <a:schemeClr val="accent1"/>
                </a:solidFill>
              </a:rPr>
              <a:t>: </a:t>
            </a:r>
            <a:r>
              <a:rPr lang="en-US" sz="2400" b="0" dirty="0">
                <a:solidFill>
                  <a:schemeClr val="accent1"/>
                </a:solidFill>
                <a:hlinkClick r:id="rId2"/>
              </a:rPr>
              <a:t>https://meet.google.com/paj-zhhj-mya</a:t>
            </a:r>
            <a:endParaRPr lang="en-US" sz="2400" b="0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b="0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19933-A934-BD47-AD81-7D08DAF68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2E2DD3-DD0E-B549-9C9F-47B1F513AC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FFE905-387B-D749-8B47-4EEFCCBD81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A2520A-8442-8743-B27C-32E125A66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296" y="2829822"/>
            <a:ext cx="2285964" cy="22859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702077-207D-0C46-90C5-453A00FA9D2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66A584-9BBF-7F4E-8671-096FC64EF196}"/>
              </a:ext>
            </a:extLst>
          </p:cNvPr>
          <p:cNvSpPr txBox="1"/>
          <p:nvPr/>
        </p:nvSpPr>
        <p:spPr>
          <a:xfrm>
            <a:off x="10028421" y="4877827"/>
            <a:ext cx="185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0" dirty="0">
                <a:solidFill>
                  <a:schemeClr val="accent1"/>
                </a:solidFill>
                <a:hlinkClick r:id="rId2"/>
              </a:rPr>
              <a:t>https://meet.google.com/paj-zhhj-mya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4333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0D90D-A554-BF4A-B3C6-F3F13AB35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Rise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809F-13C7-7341-8AFC-8F934CE41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5BE83D-1FF1-8344-AE69-5A5CFEEC5A36}"/>
              </a:ext>
            </a:extLst>
          </p:cNvPr>
          <p:cNvSpPr/>
          <p:nvPr/>
        </p:nvSpPr>
        <p:spPr>
          <a:xfrm>
            <a:off x="2792022" y="6457890"/>
            <a:ext cx="6607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DHL (2018), Artificial Intelligence in Logistics, 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www.globalhha.com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doclib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/data/upload/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doc_con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/5e50c53c5bf67.pdf/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99BAE8-51A7-7D49-B3DB-AEC28A3C3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934" y="1052737"/>
            <a:ext cx="8929563" cy="519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473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Definition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of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Artificial Intelligence (A.I.)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48616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Artificial Intelligence </a:t>
            </a:r>
            <a:br>
              <a:rPr lang="en-US" sz="6000" dirty="0"/>
            </a:br>
            <a:br>
              <a:rPr lang="en-US" b="1" dirty="0"/>
            </a:br>
            <a:r>
              <a:rPr lang="en-US" b="1" dirty="0"/>
              <a:t>“… </a:t>
            </a:r>
            <a:r>
              <a:rPr lang="en-US" b="1" dirty="0">
                <a:solidFill>
                  <a:srgbClr val="FF0000"/>
                </a:solidFill>
              </a:rPr>
              <a:t>the </a:t>
            </a:r>
            <a:r>
              <a:rPr lang="en-US" sz="6000" dirty="0">
                <a:solidFill>
                  <a:srgbClr val="FF0000"/>
                </a:solidFill>
              </a:rPr>
              <a:t>science</a:t>
            </a:r>
            <a:r>
              <a:rPr lang="en-US" b="1" dirty="0">
                <a:solidFill>
                  <a:srgbClr val="FF0000"/>
                </a:solidFill>
              </a:rPr>
              <a:t> and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engineering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of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making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intelligent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6000" dirty="0">
                <a:solidFill>
                  <a:srgbClr val="FF0000"/>
                </a:solidFill>
              </a:rPr>
              <a:t>machines</a:t>
            </a:r>
            <a:r>
              <a:rPr lang="en-US" b="1" dirty="0"/>
              <a:t>” </a:t>
            </a:r>
            <a:br>
              <a:rPr lang="en-US" b="1" dirty="0"/>
            </a:br>
            <a:r>
              <a:rPr lang="en-US" sz="3600" dirty="0"/>
              <a:t>(John McCarthy, 1955)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18015703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technology that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thinks and acts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like humans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30382837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intelligence</a:t>
            </a:r>
            <a:r>
              <a:rPr lang="en-US" sz="7200" dirty="0"/>
              <a:t> exhibited by </a:t>
            </a:r>
            <a:r>
              <a:rPr lang="en-US" sz="7200" dirty="0">
                <a:solidFill>
                  <a:srgbClr val="FF0000"/>
                </a:solidFill>
              </a:rPr>
              <a:t>machines</a:t>
            </a:r>
            <a:r>
              <a:rPr lang="en-US" sz="7200" dirty="0"/>
              <a:t> or </a:t>
            </a:r>
            <a:r>
              <a:rPr lang="en-US" sz="7200" dirty="0">
                <a:solidFill>
                  <a:srgbClr val="FF0000"/>
                </a:solidFill>
              </a:rPr>
              <a:t>software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21305665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116633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1063472"/>
          <a:ext cx="8603148" cy="5389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2264BB9-0532-2E4A-BB32-E00C293A33F5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4929542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44625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1.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accent1"/>
                          </a:solidFill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2090871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AI Acting Humanly: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The Turing Test Approach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(Alan Turing, 1950)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380" y="2132856"/>
            <a:ext cx="10373194" cy="4176464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Knowledge Representation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Automated Reasoning</a:t>
            </a:r>
          </a:p>
          <a:p>
            <a:r>
              <a:rPr lang="en-US" b="1" dirty="0">
                <a:solidFill>
                  <a:srgbClr val="FF0000"/>
                </a:solidFill>
              </a:rPr>
              <a:t>Machine Learning (ML)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</a:rPr>
              <a:t>Deep Learning (DL)</a:t>
            </a:r>
          </a:p>
          <a:p>
            <a:r>
              <a:rPr lang="en-US" b="1" dirty="0">
                <a:solidFill>
                  <a:srgbClr val="C00000"/>
                </a:solidFill>
              </a:rPr>
              <a:t>Computer Vision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(Image, Video)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Natural Language Processing (NLP)</a:t>
            </a:r>
          </a:p>
          <a:p>
            <a:r>
              <a:rPr lang="en-US" b="1" dirty="0">
                <a:solidFill>
                  <a:srgbClr val="C00000"/>
                </a:solidFill>
              </a:rPr>
              <a:t>Robotics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5260358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altLang="zh-TW" sz="20000">
                <a:solidFill>
                  <a:srgbClr val="FF0000"/>
                </a:solidFill>
              </a:rPr>
              <a:t>FinTech</a:t>
            </a:r>
            <a:endParaRPr lang="zh-TW" altLang="en-US" sz="20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26516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altLang="zh-TW" sz="13000" u="sng" dirty="0">
                <a:solidFill>
                  <a:srgbClr val="FF0000"/>
                </a:solidFill>
              </a:rPr>
              <a:t>Fin</a:t>
            </a:r>
            <a:r>
              <a:rPr lang="en-US" altLang="zh-TW" sz="13000" dirty="0">
                <a:solidFill>
                  <a:srgbClr val="FF0000"/>
                </a:solidFill>
              </a:rPr>
              <a:t>ancial </a:t>
            </a:r>
            <a:r>
              <a:rPr lang="en-US" altLang="zh-TW" sz="13000" u="sng" dirty="0">
                <a:solidFill>
                  <a:srgbClr val="FF0000"/>
                </a:solidFill>
              </a:rPr>
              <a:t>Tech</a:t>
            </a:r>
            <a:r>
              <a:rPr lang="en-US" altLang="zh-TW" sz="13000" dirty="0">
                <a:solidFill>
                  <a:srgbClr val="FF0000"/>
                </a:solidFill>
              </a:rPr>
              <a:t>nology</a:t>
            </a:r>
            <a:endParaRPr lang="zh-TW" altLang="en-US" sz="13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593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861F-CEA4-6E4C-A3B3-ED608C05D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7EB9-AC82-9844-9538-EA95F8E73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zh-TW" sz="3600" dirty="0"/>
              <a:t>Understand the </a:t>
            </a:r>
            <a:r>
              <a:rPr lang="en-US" altLang="zh-TW" sz="3600" dirty="0">
                <a:solidFill>
                  <a:srgbClr val="C00000"/>
                </a:solidFill>
              </a:rPr>
              <a:t>fundamental concepts </a:t>
            </a:r>
            <a:r>
              <a:rPr lang="en-US" altLang="zh-TW" sz="3600" dirty="0"/>
              <a:t>and </a:t>
            </a:r>
            <a:r>
              <a:rPr lang="en-US" altLang="zh-TW" sz="3600" dirty="0">
                <a:solidFill>
                  <a:srgbClr val="C00000"/>
                </a:solidFill>
              </a:rPr>
              <a:t>research issues </a:t>
            </a:r>
            <a:r>
              <a:rPr lang="en-US" altLang="zh-TW" sz="3600" dirty="0"/>
              <a:t>of </a:t>
            </a:r>
            <a:r>
              <a:rPr lang="en-US" altLang="zh-TW" sz="3600" u="sng" dirty="0">
                <a:solidFill>
                  <a:srgbClr val="FF0000"/>
                </a:solidFill>
              </a:rPr>
              <a:t>Artificial Intelligence in Finance and Quantitative Analysis</a:t>
            </a:r>
            <a:r>
              <a:rPr lang="en-US" altLang="zh-TW" sz="36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3600" dirty="0"/>
              <a:t>Equip with </a:t>
            </a:r>
            <a:r>
              <a:rPr lang="en-US" altLang="zh-TW" sz="3600" dirty="0">
                <a:solidFill>
                  <a:srgbClr val="C00000"/>
                </a:solidFill>
              </a:rPr>
              <a:t>Hands-on practices </a:t>
            </a:r>
            <a:r>
              <a:rPr lang="en-US" altLang="zh-TW" sz="3600" dirty="0"/>
              <a:t>of </a:t>
            </a:r>
            <a:r>
              <a:rPr lang="en-US" altLang="zh-TW" sz="3600" u="sng" dirty="0">
                <a:solidFill>
                  <a:srgbClr val="FF0000"/>
                </a:solidFill>
              </a:rPr>
              <a:t>Artificial Intelligence in Finance and Quantitative Analysis</a:t>
            </a:r>
            <a:r>
              <a:rPr lang="en-US" altLang="zh-TW" sz="36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3600" dirty="0"/>
              <a:t>Conduct </a:t>
            </a:r>
            <a:r>
              <a:rPr lang="en-US" altLang="zh-TW" sz="3600" dirty="0">
                <a:solidFill>
                  <a:srgbClr val="C00000"/>
                </a:solidFill>
              </a:rPr>
              <a:t>information systems research </a:t>
            </a:r>
            <a:r>
              <a:rPr lang="en-US" altLang="zh-TW" sz="3600" dirty="0"/>
              <a:t>in the context of </a:t>
            </a:r>
            <a:r>
              <a:rPr lang="en-US" altLang="zh-TW" sz="3600" u="sng" dirty="0">
                <a:solidFill>
                  <a:srgbClr val="FF0000"/>
                </a:solidFill>
              </a:rPr>
              <a:t>Artificial Intelligence in Finance and Quantitative Analysis</a:t>
            </a:r>
            <a:r>
              <a:rPr lang="en-US" altLang="zh-TW" sz="3600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06C39-4AD8-3E4B-A788-509A89E6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64BEE-D3D0-A340-8ECE-3B2751A0B4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C5F19-2912-1F4E-B2FE-75B5EAC558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465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988840"/>
            <a:ext cx="9144000" cy="4572000"/>
          </a:xfrm>
          <a:prstGeom prst="rect">
            <a:avLst/>
          </a:prstGeom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981200" y="116633"/>
            <a:ext cx="8229600" cy="1885801"/>
          </a:xfrm>
        </p:spPr>
        <p:txBody>
          <a:bodyPr>
            <a:normAutofit fontScale="90000"/>
          </a:bodyPr>
          <a:lstStyle/>
          <a:p>
            <a:r>
              <a:rPr lang="en-US" altLang="zh-TW" sz="20000">
                <a:solidFill>
                  <a:srgbClr val="FF0000"/>
                </a:solidFill>
              </a:rPr>
              <a:t>FinTech</a:t>
            </a:r>
            <a:endParaRPr lang="zh-TW" altLang="en-US" sz="2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3788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1728192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Financial</a:t>
            </a:r>
            <a:r>
              <a:rPr lang="en-US" sz="6000" dirty="0"/>
              <a:t> </a:t>
            </a:r>
            <a:r>
              <a:rPr lang="en-US" sz="6000" dirty="0">
                <a:solidFill>
                  <a:schemeClr val="accent1"/>
                </a:solidFill>
              </a:rPr>
              <a:t>Technology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 err="1">
                <a:solidFill>
                  <a:srgbClr val="FF0000"/>
                </a:solidFill>
              </a:rPr>
              <a:t>Fin</a:t>
            </a:r>
            <a:r>
              <a:rPr lang="en-US" sz="6000" dirty="0" err="1">
                <a:solidFill>
                  <a:schemeClr val="accent1"/>
                </a:solidFill>
              </a:rPr>
              <a:t>Tech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16833"/>
            <a:ext cx="8229600" cy="460303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6000" dirty="0"/>
              <a:t>“</a:t>
            </a:r>
            <a:r>
              <a:rPr lang="en-US" sz="6000"/>
              <a:t>providing </a:t>
            </a:r>
            <a:br>
              <a:rPr lang="en-US" sz="6000"/>
            </a:br>
            <a:r>
              <a:rPr lang="en-US" sz="6000">
                <a:solidFill>
                  <a:srgbClr val="FF0000"/>
                </a:solidFill>
              </a:rPr>
              <a:t>financial services </a:t>
            </a:r>
            <a:br>
              <a:rPr lang="en-US" sz="6000">
                <a:solidFill>
                  <a:srgbClr val="FF0000"/>
                </a:solidFill>
              </a:rPr>
            </a:br>
            <a:r>
              <a:rPr lang="en-US" sz="6000"/>
              <a:t>by </a:t>
            </a:r>
            <a:r>
              <a:rPr lang="en-US" sz="6000" dirty="0"/>
              <a:t>making use of </a:t>
            </a:r>
            <a:r>
              <a:rPr lang="en-US" sz="6000" dirty="0">
                <a:solidFill>
                  <a:schemeClr val="accent1"/>
                </a:solidFill>
              </a:rPr>
              <a:t>software</a:t>
            </a:r>
            <a:r>
              <a:rPr lang="en-US" sz="6000" dirty="0"/>
              <a:t> </a:t>
            </a:r>
            <a:r>
              <a:rPr lang="en-US" sz="6000"/>
              <a:t>and </a:t>
            </a:r>
            <a:br>
              <a:rPr lang="en-US" sz="6000"/>
            </a:br>
            <a:r>
              <a:rPr lang="en-US" sz="6000">
                <a:solidFill>
                  <a:schemeClr val="accent1"/>
                </a:solidFill>
              </a:rPr>
              <a:t>modern </a:t>
            </a:r>
            <a:r>
              <a:rPr lang="en-US" sz="6000" dirty="0">
                <a:solidFill>
                  <a:schemeClr val="accent1"/>
                </a:solidFill>
              </a:rPr>
              <a:t>technology</a:t>
            </a:r>
            <a:r>
              <a:rPr lang="en-US" sz="60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224808" y="6597353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www.fintechweekly.com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-definition</a:t>
            </a:r>
          </a:p>
        </p:txBody>
      </p:sp>
    </p:spTree>
    <p:extLst>
      <p:ext uri="{BB962C8B-B14F-4D97-AF65-F5344CB8AC3E}">
        <p14:creationId xmlns:p14="http://schemas.microsoft.com/office/powerpoint/2010/main" val="20697781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4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Financial Revolution with Fintech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895600" y="6579315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www.hedgethink.com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/european-fintech-top-100/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105" y="1422588"/>
            <a:ext cx="9060970" cy="510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865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Financial Services Innovation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111" y="752699"/>
            <a:ext cx="6683778" cy="580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43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4734" y="188641"/>
            <a:ext cx="8029699" cy="6331222"/>
          </a:xfrm>
        </p:spPr>
        <p:txBody>
          <a:bodyPr>
            <a:normAutofit fontScale="90000"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FinTech</a:t>
            </a:r>
            <a:r>
              <a:rPr lang="en-US" sz="6000" dirty="0">
                <a:solidFill>
                  <a:schemeClr val="accent1"/>
                </a:solidFill>
              </a:rPr>
              <a:t>: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Financial Services Innovation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1. Payments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2. Insurance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3. Deposits &amp; Lending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4. Capital Raising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5. Investment Management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6. Market Provisioning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0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Payment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2711624" y="764705"/>
            <a:ext cx="6968078" cy="57565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925849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Insurance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6469" y="780781"/>
            <a:ext cx="4924134" cy="57448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864233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Deposits &amp; Lending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7648" y="786709"/>
            <a:ext cx="6838404" cy="57225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458069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Capital Raising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7729" y="809974"/>
            <a:ext cx="4851747" cy="57609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136890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FinTech</a:t>
            </a:r>
            <a:r>
              <a:rPr lang="en-US" dirty="0">
                <a:solidFill>
                  <a:srgbClr val="FF0000"/>
                </a:solidFill>
              </a:rPr>
              <a:t>: Investment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791744" y="764704"/>
            <a:ext cx="4968552" cy="5806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3102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4335B-D133-054C-9D2A-3D5B6F49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42864"/>
            <a:ext cx="11222181" cy="971550"/>
          </a:xfrm>
        </p:spPr>
        <p:txBody>
          <a:bodyPr>
            <a:noAutofit/>
          </a:bodyPr>
          <a:lstStyle/>
          <a:p>
            <a:r>
              <a:rPr lang="en-US" dirty="0"/>
              <a:t>Course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F7E46-0ED1-0C4E-AE3E-A101A75A3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57294"/>
            <a:ext cx="11222181" cy="559069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dirty="0"/>
              <a:t>This course introduces the </a:t>
            </a:r>
            <a:r>
              <a:rPr lang="en-US" dirty="0">
                <a:solidFill>
                  <a:srgbClr val="C00000"/>
                </a:solidFill>
              </a:rPr>
              <a:t>fundamental concepts, research issues, and hands-on practices</a:t>
            </a:r>
            <a:r>
              <a:rPr lang="en-US" dirty="0"/>
              <a:t> of </a:t>
            </a:r>
            <a:r>
              <a:rPr lang="en-US" dirty="0">
                <a:solidFill>
                  <a:srgbClr val="FF0000"/>
                </a:solidFill>
              </a:rPr>
              <a:t>AI in Finance and Quantitative Analysis</a:t>
            </a:r>
            <a:r>
              <a:rPr lang="en-US" dirty="0"/>
              <a:t>. 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dirty="0"/>
              <a:t>Topics include: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Introduction to Artificial Intelligence in Finance and Quantitative Analysis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AI in FinTech: Metaverse, Web3, </a:t>
            </a:r>
            <a:r>
              <a:rPr lang="en-US" dirty="0" err="1"/>
              <a:t>DeFi</a:t>
            </a:r>
            <a:r>
              <a:rPr lang="en-US" dirty="0"/>
              <a:t>, NFT, Financial Services Innovation and Applications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Investing Psychology and Behavioral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Event Studies in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Finance Theory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Data-Driven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Financial Econometrics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AI-First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Deep Learning in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Reinforcement Learning in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Algorithmic Trading, Risk Management, Trading Bot and Event-Based </a:t>
            </a:r>
            <a:r>
              <a:rPr lang="en-US" dirty="0" err="1"/>
              <a:t>Backtesting</a:t>
            </a:r>
            <a:endParaRPr lang="en-US" dirty="0"/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Case Study on AI in Finance and Quantitative Analysis.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BA82B-040A-2147-9093-B00AF360A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F6C06-F73B-AB42-8F44-80848BEB42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44B99A-FA19-F644-9DF7-6F0C9E85BE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796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FinTech</a:t>
            </a:r>
            <a:r>
              <a:rPr lang="en-US" dirty="0">
                <a:solidFill>
                  <a:srgbClr val="FF0000"/>
                </a:solidFill>
              </a:rPr>
              <a:t>: Market Provisioning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7609" y="814976"/>
            <a:ext cx="7147061" cy="56942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860868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884" y="215430"/>
            <a:ext cx="9056232" cy="6427140"/>
          </a:xfrm>
        </p:spPr>
        <p:txBody>
          <a:bodyPr>
            <a:normAutofit/>
          </a:bodyPr>
          <a:lstStyle/>
          <a:p>
            <a: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AI </a:t>
            </a:r>
            <a:b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in </a:t>
            </a:r>
            <a:b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FinTech</a:t>
            </a:r>
            <a:endParaRPr lang="en-US" sz="1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5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0A439-E169-CD47-93A7-9C6E623CE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114" y="40567"/>
            <a:ext cx="10435772" cy="854439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FinBrain</a:t>
            </a:r>
            <a:r>
              <a:rPr lang="en-US" dirty="0">
                <a:solidFill>
                  <a:schemeClr val="accent1"/>
                </a:solidFill>
              </a:rPr>
              <a:t>: when </a:t>
            </a:r>
            <a:r>
              <a:rPr lang="en-US" dirty="0">
                <a:solidFill>
                  <a:srgbClr val="FF0000"/>
                </a:solidFill>
              </a:rPr>
              <a:t>Finance</a:t>
            </a:r>
            <a:r>
              <a:rPr lang="en-US" dirty="0">
                <a:solidFill>
                  <a:schemeClr val="accent1"/>
                </a:solidFill>
              </a:rPr>
              <a:t> meets </a:t>
            </a:r>
            <a:r>
              <a:rPr lang="en-US" dirty="0">
                <a:solidFill>
                  <a:srgbClr val="FF0000"/>
                </a:solidFill>
              </a:rPr>
              <a:t>AI 2.0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(Zheng et al., 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61BE1-42EA-4543-8822-8EDCE3F69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4E95A2-ADEB-5947-997C-2705005CA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018" y="854440"/>
            <a:ext cx="8834840" cy="56169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222AF5-45CF-9D40-986F-4C2F81F30920}"/>
              </a:ext>
            </a:extLst>
          </p:cNvPr>
          <p:cNvSpPr txBox="1"/>
          <p:nvPr/>
        </p:nvSpPr>
        <p:spPr>
          <a:xfrm>
            <a:off x="2476020" y="6457890"/>
            <a:ext cx="724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Xiao-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Zheng, Meng-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Zhu, Qi-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Li, Chao-chao Chen, and Yan-chao Tan (2019),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Finbrain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When finance meets AI 2.0." Frontiers of Information Technology &amp; Electronic Engineering 20, no. 7, pp. 914-924</a:t>
            </a:r>
          </a:p>
        </p:txBody>
      </p:sp>
    </p:spTree>
    <p:extLst>
      <p:ext uri="{BB962C8B-B14F-4D97-AF65-F5344CB8AC3E}">
        <p14:creationId xmlns:p14="http://schemas.microsoft.com/office/powerpoint/2010/main" val="5188001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7D277-9A21-C848-BD06-8B3C32C81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AI 2.0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6F12A-C72D-CE48-9E10-787004BD8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91730"/>
            <a:ext cx="8229600" cy="44484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a new generation of AI </a:t>
            </a:r>
            <a:br>
              <a:rPr lang="en-US" sz="4400" dirty="0"/>
            </a:br>
            <a:r>
              <a:rPr lang="en-US" sz="4400" dirty="0"/>
              <a:t>based on the </a:t>
            </a:r>
            <a:br>
              <a:rPr lang="en-US" sz="4400" dirty="0"/>
            </a:br>
            <a:r>
              <a:rPr lang="en-US" sz="4400" dirty="0"/>
              <a:t>novel information environment of </a:t>
            </a:r>
            <a:br>
              <a:rPr lang="en-US" sz="4400" dirty="0"/>
            </a:br>
            <a:r>
              <a:rPr lang="en-US" sz="4400" dirty="0"/>
              <a:t>major changes and </a:t>
            </a:r>
            <a:br>
              <a:rPr lang="en-US" sz="4400" dirty="0"/>
            </a:br>
            <a:r>
              <a:rPr lang="en-US" sz="4400" dirty="0"/>
              <a:t>the development of </a:t>
            </a:r>
          </a:p>
          <a:p>
            <a:pPr marL="0" indent="0" algn="ctr">
              <a:buNone/>
            </a:pPr>
            <a:r>
              <a:rPr lang="en-US" sz="4400" dirty="0"/>
              <a:t>new goals.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6D8AD-BD31-E942-AB68-B16E9CE06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74A080-3960-2B40-BC08-DE1ED7FA87DF}"/>
              </a:ext>
            </a:extLst>
          </p:cNvPr>
          <p:cNvSpPr/>
          <p:nvPr/>
        </p:nvSpPr>
        <p:spPr>
          <a:xfrm>
            <a:off x="3285343" y="6558777"/>
            <a:ext cx="63183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Yunhe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Pan (2016),  "Heading toward artificial intelligence 2.0." Engineering 2, no. 4, 409-413.</a:t>
            </a:r>
          </a:p>
        </p:txBody>
      </p:sp>
    </p:spTree>
    <p:extLst>
      <p:ext uri="{BB962C8B-B14F-4D97-AF65-F5344CB8AC3E}">
        <p14:creationId xmlns:p14="http://schemas.microsoft.com/office/powerpoint/2010/main" val="26095280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F3131-540C-824D-8822-13A0998BF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117763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Technology-driven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Financial Industry Development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B5BD48D-1219-8C44-9F98-5093EBAB40F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41360" y="1405325"/>
          <a:ext cx="8761748" cy="4920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7156">
                  <a:extLst>
                    <a:ext uri="{9D8B030D-6E8A-4147-A177-3AD203B41FA5}">
                      <a16:colId xmlns:a16="http://schemas.microsoft.com/office/drawing/2014/main" val="924378679"/>
                    </a:ext>
                  </a:extLst>
                </a:gridCol>
                <a:gridCol w="1595947">
                  <a:extLst>
                    <a:ext uri="{9D8B030D-6E8A-4147-A177-3AD203B41FA5}">
                      <a16:colId xmlns:a16="http://schemas.microsoft.com/office/drawing/2014/main" val="3396896072"/>
                    </a:ext>
                  </a:extLst>
                </a:gridCol>
                <a:gridCol w="2138569">
                  <a:extLst>
                    <a:ext uri="{9D8B030D-6E8A-4147-A177-3AD203B41FA5}">
                      <a16:colId xmlns:a16="http://schemas.microsoft.com/office/drawing/2014/main" val="2771382265"/>
                    </a:ext>
                  </a:extLst>
                </a:gridCol>
                <a:gridCol w="1367726">
                  <a:extLst>
                    <a:ext uri="{9D8B030D-6E8A-4147-A177-3AD203B41FA5}">
                      <a16:colId xmlns:a16="http://schemas.microsoft.com/office/drawing/2014/main" val="693894521"/>
                    </a:ext>
                  </a:extLst>
                </a:gridCol>
                <a:gridCol w="1752350">
                  <a:extLst>
                    <a:ext uri="{9D8B030D-6E8A-4147-A177-3AD203B41FA5}">
                      <a16:colId xmlns:a16="http://schemas.microsoft.com/office/drawing/2014/main" val="531093379"/>
                    </a:ext>
                  </a:extLst>
                </a:gridCol>
              </a:tblGrid>
              <a:tr h="1492030">
                <a:tc>
                  <a:txBody>
                    <a:bodyPr/>
                    <a:lstStyle/>
                    <a:p>
                      <a:r>
                        <a:rPr lang="en-US" sz="2200" dirty="0"/>
                        <a:t>Development 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Driving technology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Main landscape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Inclusive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Relationship between technology and finance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677611"/>
                  </a:ext>
                </a:extLst>
              </a:tr>
              <a:tr h="666652">
                <a:tc>
                  <a:txBody>
                    <a:bodyPr/>
                    <a:lstStyle/>
                    <a:p>
                      <a:r>
                        <a:rPr lang="en-US" dirty="0"/>
                        <a:t>Fintech 1.0 (financial 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Computer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Credit card, ATM, and CRMS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 as a tool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865573"/>
                  </a:ext>
                </a:extLst>
              </a:tr>
              <a:tr h="1523775">
                <a:tc>
                  <a:txBody>
                    <a:bodyPr/>
                    <a:lstStyle/>
                    <a:p>
                      <a:r>
                        <a:rPr lang="en-US" dirty="0"/>
                        <a:t>Fintech 2.0 (Internet finance)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Mobile Internet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Marketplace lending, third-party payment, crowdfunding, and Internet insurance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Technology-driven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694602"/>
                  </a:ext>
                </a:extLst>
              </a:tr>
              <a:tr h="123806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Fintech 3.0 (financial intelligence)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AI, Big Data, Cloud Computing, Blockchain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Intelligent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Deep fusion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19370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BEC74-490E-C643-9452-FEFBDD2BF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DB00E-96D2-C440-8AC3-B2E1F692F669}"/>
              </a:ext>
            </a:extLst>
          </p:cNvPr>
          <p:cNvSpPr txBox="1"/>
          <p:nvPr/>
        </p:nvSpPr>
        <p:spPr>
          <a:xfrm>
            <a:off x="2476020" y="6457890"/>
            <a:ext cx="724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Xiao-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Zheng, Meng-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Zhu, Qi-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Li, Chao-chao Chen, and Yan-chao Tan (2019),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Finbrain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When finance meets AI 2.0." Frontiers of Information Technology &amp; Electronic Engineering 20, no. 7, pp. 914-924</a:t>
            </a:r>
          </a:p>
        </p:txBody>
      </p:sp>
    </p:spTree>
    <p:extLst>
      <p:ext uri="{BB962C8B-B14F-4D97-AF65-F5344CB8AC3E}">
        <p14:creationId xmlns:p14="http://schemas.microsoft.com/office/powerpoint/2010/main" val="41289673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9B678-C3C6-2844-9D8E-34FD598F0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6600" dirty="0">
                <a:solidFill>
                  <a:srgbClr val="C00000"/>
                </a:solidFill>
              </a:rPr>
              <a:t>Deep learning for financial applications: </a:t>
            </a:r>
            <a:br>
              <a:rPr lang="en-US" sz="6600" dirty="0">
                <a:solidFill>
                  <a:srgbClr val="C00000"/>
                </a:solidFill>
              </a:rPr>
            </a:br>
            <a:r>
              <a:rPr lang="en-US" sz="6600" dirty="0">
                <a:solidFill>
                  <a:srgbClr val="C00000"/>
                </a:solidFill>
              </a:rPr>
              <a:t>A survey</a:t>
            </a:r>
            <a:br>
              <a:rPr lang="en-US" dirty="0"/>
            </a:br>
            <a:r>
              <a:rPr lang="en-US" dirty="0"/>
              <a:t>Applied Soft Computing (2020)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1F49D-EC9C-A546-B9BE-5D1CAA17D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8B64D9-75C5-DE48-9592-FC2781EED658}"/>
              </a:ext>
            </a:extLst>
          </p:cNvPr>
          <p:cNvSpPr/>
          <p:nvPr/>
        </p:nvSpPr>
        <p:spPr>
          <a:xfrm>
            <a:off x="1902384" y="5506168"/>
            <a:ext cx="83084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br>
              <a:rPr lang="en-US" altLang="zh-TW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Ahmet Murat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</a:t>
            </a:r>
            <a:br>
              <a:rPr lang="en-US" altLang="zh-TW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Applied Soft Computing (2020): 106384.</a:t>
            </a:r>
          </a:p>
        </p:txBody>
      </p:sp>
    </p:spTree>
    <p:extLst>
      <p:ext uri="{BB962C8B-B14F-4D97-AF65-F5344CB8AC3E}">
        <p14:creationId xmlns:p14="http://schemas.microsoft.com/office/powerpoint/2010/main" val="41894576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9B678-C3C6-2844-9D8E-34FD598F0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053038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Financial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time series forecasting with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deep learning: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A systematic literature review: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2005–2019</a:t>
            </a:r>
            <a:br>
              <a:rPr lang="en-US" dirty="0"/>
            </a:br>
            <a:r>
              <a:rPr lang="en-US" dirty="0"/>
              <a:t>Applied Soft Computing (2020)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1F49D-EC9C-A546-B9BE-5D1CAA17D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8B64D9-75C5-DE48-9592-FC2781EED658}"/>
              </a:ext>
            </a:extLst>
          </p:cNvPr>
          <p:cNvSpPr/>
          <p:nvPr/>
        </p:nvSpPr>
        <p:spPr>
          <a:xfrm>
            <a:off x="1902384" y="5506168"/>
            <a:ext cx="83084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br>
              <a:rPr lang="en-US" altLang="zh-TW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Omer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A systematic literature review: 2005–2019." Applied Soft Computing 90 (2020): 106181.</a:t>
            </a:r>
          </a:p>
        </p:txBody>
      </p:sp>
    </p:spTree>
    <p:extLst>
      <p:ext uri="{BB962C8B-B14F-4D97-AF65-F5344CB8AC3E}">
        <p14:creationId xmlns:p14="http://schemas.microsoft.com/office/powerpoint/2010/main" val="6852490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B81D16-FAB3-544A-BEC7-67428D12B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480" y="1412777"/>
            <a:ext cx="7620936" cy="50485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A45F777-8F90-8241-BBA7-F767920674A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</p:spTree>
    <p:extLst>
      <p:ext uri="{BB962C8B-B14F-4D97-AF65-F5344CB8AC3E}">
        <p14:creationId xmlns:p14="http://schemas.microsoft.com/office/powerpoint/2010/main" val="7278992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Deep Learning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D36F4E-76FD-754E-AD74-D5653D311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1481438"/>
            <a:ext cx="8132278" cy="489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558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Topic-Model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5517D-79AB-0C41-81CE-ACEF49E18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544" y="1371600"/>
            <a:ext cx="5360707" cy="505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13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861F-CEA4-6E4C-A3B3-ED608C05D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Competence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7EB9-AC82-9844-9538-EA95F8E73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>
                <a:solidFill>
                  <a:srgbClr val="C00000"/>
                </a:solidFill>
              </a:rPr>
              <a:t>Exploring new knowledge in information technology, system development and application  </a:t>
            </a:r>
            <a:r>
              <a:rPr lang="en-US" altLang="zh-TW" sz="3600" dirty="0"/>
              <a:t>80 %</a:t>
            </a:r>
          </a:p>
          <a:p>
            <a:endParaRPr lang="en-US" altLang="zh-TW" sz="3600" dirty="0"/>
          </a:p>
          <a:p>
            <a:r>
              <a:rPr lang="en-US" altLang="zh-TW" sz="3600" dirty="0"/>
              <a:t>Internet marketing planning ability  10 %</a:t>
            </a:r>
          </a:p>
          <a:p>
            <a:endParaRPr lang="en-US" altLang="zh-TW" sz="3600" dirty="0"/>
          </a:p>
          <a:p>
            <a:r>
              <a:rPr lang="en-US" altLang="zh-TW" sz="3600" dirty="0"/>
              <a:t>Thesis writing and independent research skills  10 %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06C39-4AD8-3E4B-A788-509A89E6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64BEE-D3D0-A340-8ECE-3B2751A0B4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C5F19-2912-1F4E-B2FE-75B5EAC558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955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Topic-Feature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51FB39-5210-8749-9E79-D2FD7E021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611" y="1340769"/>
            <a:ext cx="8004901" cy="507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50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Topic-Dataset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E82059-E69E-B946-AE36-4392ACCC6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074" y="1340769"/>
            <a:ext cx="6349286" cy="502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840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 err="1">
                <a:solidFill>
                  <a:srgbClr val="C00000"/>
                </a:solidFill>
              </a:rPr>
              <a:t>Algo</a:t>
            </a:r>
            <a:r>
              <a:rPr lang="en-US" sz="2000" dirty="0">
                <a:solidFill>
                  <a:srgbClr val="C00000"/>
                </a:solidFill>
              </a:rPr>
              <a:t>-trading </a:t>
            </a:r>
            <a:r>
              <a:rPr lang="en-US" sz="2000" dirty="0">
                <a:solidFill>
                  <a:schemeClr val="accent1"/>
                </a:solidFill>
              </a:rPr>
              <a:t>applications embedded with </a:t>
            </a:r>
            <a:r>
              <a:rPr lang="en-US" sz="2000" dirty="0">
                <a:solidFill>
                  <a:srgbClr val="C00000"/>
                </a:solidFill>
              </a:rPr>
              <a:t>time series forecasting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35F59F-A8E2-3148-96AD-D73F6931E4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677"/>
          <a:stretch/>
        </p:blipFill>
        <p:spPr>
          <a:xfrm>
            <a:off x="1991545" y="1052736"/>
            <a:ext cx="8317209" cy="540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234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63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35F59F-A8E2-3148-96AD-D73F6931E4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650"/>
          <a:stretch/>
        </p:blipFill>
        <p:spPr>
          <a:xfrm>
            <a:off x="1991545" y="2060848"/>
            <a:ext cx="8317209" cy="2016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327D28-20C9-E546-8876-45E9B56DDB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5116"/>
          <a:stretch/>
        </p:blipFill>
        <p:spPr>
          <a:xfrm>
            <a:off x="1991545" y="1052736"/>
            <a:ext cx="8317209" cy="36004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 err="1">
                <a:solidFill>
                  <a:srgbClr val="C00000"/>
                </a:solidFill>
              </a:rPr>
              <a:t>Algo</a:t>
            </a:r>
            <a:r>
              <a:rPr lang="en-US" sz="2000" dirty="0">
                <a:solidFill>
                  <a:srgbClr val="C00000"/>
                </a:solidFill>
              </a:rPr>
              <a:t>-trading </a:t>
            </a:r>
            <a:r>
              <a:rPr lang="en-US" sz="2000" dirty="0">
                <a:solidFill>
                  <a:schemeClr val="accent1"/>
                </a:solidFill>
              </a:rPr>
              <a:t>applications embedded with </a:t>
            </a:r>
            <a:r>
              <a:rPr lang="en-US" sz="2000" dirty="0">
                <a:solidFill>
                  <a:srgbClr val="C00000"/>
                </a:solidFill>
              </a:rPr>
              <a:t>time series forecasting models</a:t>
            </a:r>
          </a:p>
        </p:txBody>
      </p:sp>
    </p:spTree>
    <p:extLst>
      <p:ext uri="{BB962C8B-B14F-4D97-AF65-F5344CB8AC3E}">
        <p14:creationId xmlns:p14="http://schemas.microsoft.com/office/powerpoint/2010/main" val="18336349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64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rgbClr val="C00000"/>
                </a:solidFill>
              </a:rPr>
              <a:t>Classification (buy–sell signal, or trend detection) based </a:t>
            </a:r>
            <a:r>
              <a:rPr lang="en-US" sz="2000" dirty="0" err="1">
                <a:solidFill>
                  <a:srgbClr val="C00000"/>
                </a:solidFill>
              </a:rPr>
              <a:t>algo</a:t>
            </a:r>
            <a:r>
              <a:rPr lang="en-US" sz="2000" dirty="0">
                <a:solidFill>
                  <a:srgbClr val="C00000"/>
                </a:solidFill>
              </a:rPr>
              <a:t>-trading models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A8BDB0-2361-3647-A658-93E06C924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664" y="1098289"/>
            <a:ext cx="6303032" cy="542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138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27337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Stand-alone and/or other algorithmic models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0094F2-9482-8B49-89F2-E9BC59430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287" y="1633016"/>
            <a:ext cx="8856079" cy="431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819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66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152128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Credit scoring or classification studies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082BEC-6372-2647-91AD-26B9290A6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3" y="1700808"/>
            <a:ext cx="8890301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49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rgbClr val="C00000"/>
                </a:solidFill>
              </a:rPr>
              <a:t>Financial distress, bankruptcy, bank risk, mortgage risk, crisis forecasting studies.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6377FE-1DBA-EF49-9669-16CC6666D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044" y="1114709"/>
            <a:ext cx="6962324" cy="531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86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Fraud detection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AC51AE-62A6-B54C-8F82-B5EA3E84B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624" y="1145720"/>
            <a:ext cx="6932398" cy="530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889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8012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Portfolio management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E427DB-4E13-0646-AD81-D719A9783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326" y="1158626"/>
            <a:ext cx="6641042" cy="529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57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C82DA-B006-D842-865A-A805B868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086900"/>
          </a:xfrm>
        </p:spPr>
        <p:txBody>
          <a:bodyPr>
            <a:normAutofit/>
          </a:bodyPr>
          <a:lstStyle/>
          <a:p>
            <a:r>
              <a:rPr lang="en-US" dirty="0"/>
              <a:t>Four Fundamental Qualities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CB672-3C34-354D-B5BE-45EC3902E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43000"/>
            <a:ext cx="11222181" cy="541924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Professionalism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Creative thinking and Problem-solving 40 %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Comprehensive Integration 40 %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</a:rPr>
              <a:t>Interpersonal Relationship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</a:rPr>
              <a:t>Communication and Coordination 10 %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</a:rPr>
              <a:t>Teamwork 5 %</a:t>
            </a:r>
          </a:p>
          <a:p>
            <a:pPr>
              <a:spcAft>
                <a:spcPts val="600"/>
              </a:spcAft>
            </a:pPr>
            <a:r>
              <a:rPr lang="en-US" altLang="zh-TW" sz="2400" dirty="0"/>
              <a:t>Ethics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/>
              <a:t>Honesty and Integrity 0 %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/>
              <a:t>Self-Esteem and Self-reflection 0 %</a:t>
            </a:r>
          </a:p>
          <a:p>
            <a:pPr>
              <a:spcAft>
                <a:spcPts val="600"/>
              </a:spcAft>
            </a:pPr>
            <a:r>
              <a:rPr lang="en-US" altLang="zh-TW" sz="2400" dirty="0"/>
              <a:t>International Vision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/>
              <a:t>Caring for Diversity 0 %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</a:rPr>
              <a:t>Interdisciplinary Vision 5 %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16157-D163-B749-B193-990891144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7F3460-C118-C349-846D-D4B1E4428C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B20EB9-8CFE-5A4B-956B-B4ACCBF842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06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3400" dirty="0">
                <a:solidFill>
                  <a:srgbClr val="C00000"/>
                </a:solidFill>
              </a:rPr>
              <a:t>Asset pricing and derivatives market studies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7E50ED-220E-F94A-ACDC-B9D4C7692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772816"/>
            <a:ext cx="8695772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9447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71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rgbClr val="C00000"/>
                </a:solidFill>
              </a:rPr>
              <a:t>Cryptocurrency and blockchain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84EA45-686C-E947-B886-EE70B9EFF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5" y="1340768"/>
            <a:ext cx="8881071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766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72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rgbClr val="C00000"/>
                </a:solidFill>
              </a:rPr>
              <a:t>Financial sentiment studies coupled with text mining for forecasting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3CDDFB-2524-2C42-A79E-E20C75549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031" y="1632262"/>
            <a:ext cx="8558578" cy="446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85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73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20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Text mining studies without sentiment analysis for forecasting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E25C35-B6C4-AB44-B2C9-DA3918853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514" y="1114710"/>
            <a:ext cx="8591967" cy="534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7718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74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20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Text mining studies without sentiment analysis for forecasting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E25C35-B6C4-AB44-B2C9-DA39188538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074"/>
          <a:stretch/>
        </p:blipFill>
        <p:spPr>
          <a:xfrm>
            <a:off x="1824514" y="1114710"/>
            <a:ext cx="8591967" cy="3700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89D042-C355-8E42-A7C8-E875A08CB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412" y="1844824"/>
            <a:ext cx="8588038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334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rgbClr val="C00000"/>
                </a:solidFill>
              </a:rPr>
              <a:t>Financial sentiment studies coupled with text mining without forecasting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F38DE1-6D6F-914A-992A-0AFD44F52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976" y="1078693"/>
            <a:ext cx="8653512" cy="537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6983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76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DB7543-09F3-2848-85C4-3B84AC15D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646" y="1772816"/>
            <a:ext cx="8710366" cy="432048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Other text mining studies</a:t>
            </a:r>
          </a:p>
        </p:txBody>
      </p:sp>
    </p:spTree>
    <p:extLst>
      <p:ext uri="{BB962C8B-B14F-4D97-AF65-F5344CB8AC3E}">
        <p14:creationId xmlns:p14="http://schemas.microsoft.com/office/powerpoint/2010/main" val="9409469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Other theoretical or conceptual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E40CCD-83F7-D34C-A1F0-3A0B67BB1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1825948"/>
            <a:ext cx="8823528" cy="108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4661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Other financial applications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FADB31-2EA8-B34C-93B5-CD1152760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1" y="1670666"/>
            <a:ext cx="8566894" cy="348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5570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systematic literature review: 2005–2019." Applied Soft Computing 90 (2020): 106181.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Financial time series forecasting with deep learning: Topic-model heatmap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81054B-3BD6-9348-8665-CD7731239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696" y="1255468"/>
            <a:ext cx="4707160" cy="519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44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CE6D3-4344-CB42-AC4C-A8BD1FC79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College Learning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93681-3372-0E41-8979-664749318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Ethics/Corporate Social Responsibility</a:t>
            </a:r>
          </a:p>
          <a:p>
            <a:r>
              <a:rPr lang="en-US" sz="4400" dirty="0">
                <a:solidFill>
                  <a:srgbClr val="C00000"/>
                </a:solidFill>
              </a:rPr>
              <a:t>Global Knowledge/Awareness</a:t>
            </a:r>
          </a:p>
          <a:p>
            <a:r>
              <a:rPr lang="en-US" sz="4400" dirty="0"/>
              <a:t>Communication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Analytical and Critical Thinking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133C5-31DA-6145-B0B7-EFDE1C3B9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84E15D-0C98-8F4F-A497-5C2BE055C8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A31013-20FE-A941-88E1-5852F907B2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5313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systematic literature review: 2005–2019." Applied Soft Computing 90 (2020): 106181.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Stock price forecasting using only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raw time series data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24B616-95D9-474B-A985-B18D404F3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4" y="1248006"/>
            <a:ext cx="7637218" cy="520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4695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81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systematic literature review: 2005–2019." Applied Soft Computing 90 (2020): 106181.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631437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solidFill>
                  <a:schemeClr val="accent1"/>
                </a:solidFill>
              </a:rPr>
              <a:t>Stock price forecasting using various data</a:t>
            </a:r>
            <a:endParaRPr lang="en-US" sz="38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9A796A-D226-FB40-80F1-92409CB2F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360" y="641047"/>
            <a:ext cx="6965962" cy="586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617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82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O. Bustos and A. Pomares-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Quimbaya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"Stock Market Movement Forecast: A Systematic Review."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Expert Systems with Applications (2020): 113464.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77284"/>
            <a:ext cx="8712968" cy="1135493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solidFill>
                  <a:schemeClr val="accent1"/>
                </a:solidFill>
              </a:rPr>
              <a:t>Stock Market Movement Forecast:</a:t>
            </a:r>
            <a:br>
              <a:rPr lang="en-US" sz="3800" dirty="0">
                <a:solidFill>
                  <a:schemeClr val="accent1"/>
                </a:solidFill>
              </a:rPr>
            </a:br>
            <a:r>
              <a:rPr lang="en-US" sz="3800" dirty="0">
                <a:solidFill>
                  <a:srgbClr val="C00000"/>
                </a:solidFill>
              </a:rPr>
              <a:t>Phases of the stock market modeling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8ED4C7-5915-984A-B020-80CD34ECD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1" y="1556792"/>
            <a:ext cx="8737295" cy="487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09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461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</p:spTree>
    <p:extLst>
      <p:ext uri="{BB962C8B-B14F-4D97-AF65-F5344CB8AC3E}">
        <p14:creationId xmlns:p14="http://schemas.microsoft.com/office/powerpoint/2010/main" val="339903340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Yves </a:t>
            </a:r>
            <a:r>
              <a:rPr lang="en-US" sz="3200" dirty="0" err="1"/>
              <a:t>Hilpisch</a:t>
            </a:r>
            <a:r>
              <a:rPr lang="en-US" sz="3200" dirty="0"/>
              <a:t> (2020),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Artificial Intelligence in Finance: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A Python-Based Guide</a:t>
            </a:r>
            <a:r>
              <a:rPr lang="en-US" sz="3200" dirty="0"/>
              <a:t>, </a:t>
            </a:r>
            <a:br>
              <a:rPr lang="en-US" sz="3200" dirty="0"/>
            </a:br>
            <a:r>
              <a:rPr lang="en-US" sz="2400" dirty="0"/>
              <a:t>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0D198D-8FBC-0246-87BA-DA0DA4519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724" y="1951892"/>
            <a:ext cx="3517940" cy="4610352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3"/>
              </a:rPr>
              <a:t>https://www.amazon.com/Artificial-Intelligence-Finance-Python-Based-Guide/dp/1492055433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35265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306A9B-8C06-B54A-9086-0439A496E9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169" y="767145"/>
            <a:ext cx="10218172" cy="58447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91870"/>
          </a:xfrm>
        </p:spPr>
        <p:txBody>
          <a:bodyPr>
            <a:noAutofit/>
          </a:bodyPr>
          <a:lstStyle/>
          <a:p>
            <a:r>
              <a:rPr lang="en-US" sz="2400" dirty="0"/>
              <a:t>Yves </a:t>
            </a:r>
            <a:r>
              <a:rPr lang="en-US" sz="2400" dirty="0" err="1"/>
              <a:t>Hilpisch</a:t>
            </a:r>
            <a:r>
              <a:rPr lang="en-US" sz="2400" dirty="0"/>
              <a:t> (2020), </a:t>
            </a:r>
            <a:r>
              <a:rPr lang="en-US" sz="2400" dirty="0">
                <a:solidFill>
                  <a:srgbClr val="FF0000"/>
                </a:solidFill>
              </a:rPr>
              <a:t>Artificial Intelligence in Finance: A Python-Based Guide</a:t>
            </a:r>
            <a:r>
              <a:rPr lang="en-US" sz="2400" dirty="0"/>
              <a:t>, 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85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sz="1000" dirty="0">
                <a:hlinkClick r:id="rId3"/>
              </a:rPr>
              <a:t>https://github.com/yhilpisch/aiif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CEB7B4-5F1E-DC41-AEEA-81C329C396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8246" y="3340540"/>
            <a:ext cx="2098634" cy="27503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568083-EC99-664A-8BB3-0D375A61ADC0}"/>
              </a:ext>
            </a:extLst>
          </p:cNvPr>
          <p:cNvSpPr txBox="1"/>
          <p:nvPr/>
        </p:nvSpPr>
        <p:spPr>
          <a:xfrm>
            <a:off x="3168161" y="726975"/>
            <a:ext cx="4375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https://github.com/yhilpisch/aiif</a:t>
            </a:r>
          </a:p>
        </p:txBody>
      </p:sp>
    </p:spTree>
    <p:extLst>
      <p:ext uri="{BB962C8B-B14F-4D97-AF65-F5344CB8AC3E}">
        <p14:creationId xmlns:p14="http://schemas.microsoft.com/office/powerpoint/2010/main" val="341598892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91870"/>
          </a:xfrm>
        </p:spPr>
        <p:txBody>
          <a:bodyPr>
            <a:noAutofit/>
          </a:bodyPr>
          <a:lstStyle/>
          <a:p>
            <a:r>
              <a:rPr lang="en-US" sz="2400" dirty="0"/>
              <a:t>Yves </a:t>
            </a:r>
            <a:r>
              <a:rPr lang="en-US" sz="2400" dirty="0" err="1"/>
              <a:t>Hilpisch</a:t>
            </a:r>
            <a:r>
              <a:rPr lang="en-US" sz="2400" dirty="0"/>
              <a:t> (2020), </a:t>
            </a:r>
            <a:r>
              <a:rPr lang="en-US" sz="2400" dirty="0">
                <a:solidFill>
                  <a:srgbClr val="FF0000"/>
                </a:solidFill>
              </a:rPr>
              <a:t>Artificial Intelligence in Finance: A Python-Based Guide</a:t>
            </a:r>
            <a:r>
              <a:rPr lang="en-US" sz="2400" dirty="0"/>
              <a:t>, 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86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https://github.com/yhilpisch/aiif/tree/main/code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56E88E-2946-E944-881D-2F168DE49F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924" y="726975"/>
            <a:ext cx="10189216" cy="5835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CEB7B4-5F1E-DC41-AEEA-81C329C3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154" y="2578551"/>
            <a:ext cx="3043677" cy="39888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568083-EC99-664A-8BB3-0D375A61ADC0}"/>
              </a:ext>
            </a:extLst>
          </p:cNvPr>
          <p:cNvSpPr txBox="1"/>
          <p:nvPr/>
        </p:nvSpPr>
        <p:spPr>
          <a:xfrm>
            <a:off x="2992315" y="1590119"/>
            <a:ext cx="7505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https://github.com/yhilpisch/aiif/tree/main/code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1732381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21753029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88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B98233-F0F3-3044-906F-D65419AD47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584" y="1012433"/>
            <a:ext cx="10196573" cy="547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6537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89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37D406-8AD1-AD49-BAFF-9DBE67BADF8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49" y="662845"/>
            <a:ext cx="10724236" cy="58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13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E6A0-995E-544B-8048-4B8CA818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Department Learning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362E-3F6E-8848-B119-3F9F8888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Information Technologies and </a:t>
            </a:r>
            <a:br>
              <a:rPr lang="en-US" sz="4400" dirty="0">
                <a:solidFill>
                  <a:srgbClr val="C00000"/>
                </a:solidFill>
              </a:rPr>
            </a:br>
            <a:r>
              <a:rPr lang="en-US" sz="4400" dirty="0">
                <a:solidFill>
                  <a:srgbClr val="C00000"/>
                </a:solidFill>
              </a:rPr>
              <a:t>System Development Capabilities</a:t>
            </a:r>
          </a:p>
          <a:p>
            <a:r>
              <a:rPr lang="en-US" sz="4400" dirty="0"/>
              <a:t>Internet Marketing Management Capabilities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Research capabilities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F02-943A-7540-9F54-FA26476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4686A-5B9A-A74E-8FF1-56B3ECA291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6518B-0624-8745-8572-1FD93BD389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9971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90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AFC8E1-7024-1341-A03C-C4F139F151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805" y="662845"/>
            <a:ext cx="10739779" cy="58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7823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91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AE45A8-B2E0-484E-A623-595E2E93508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454" y="662844"/>
            <a:ext cx="9551642" cy="58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7800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CAAFDE-0677-3449-AAA3-DFF9E1A622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957" y="619283"/>
            <a:ext cx="11223074" cy="591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5326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11B992-1F67-C84D-A211-CA5A6870E20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621" y="603827"/>
            <a:ext cx="11263745" cy="588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076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9AF512-3655-D74E-B8D4-B45878F4EF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12" y="662844"/>
            <a:ext cx="11250175" cy="58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2808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95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18A779-5B88-184B-8626-4C5F41034CF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385" y="662844"/>
            <a:ext cx="11028218" cy="576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83958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96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026DBD-AB0C-8341-9B13-9EE49C7F7DC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12" y="642062"/>
            <a:ext cx="11360727" cy="591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2977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97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A03FA7-7FC3-C44C-A0FA-8E63B2526CD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948" y="790630"/>
            <a:ext cx="10945091" cy="569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6501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98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259076-7181-1C42-8BA7-0811A1524C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12" y="877226"/>
            <a:ext cx="10861964" cy="561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145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99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52CF8C-4F8B-EC49-A53B-08BC4150C9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94" y="717583"/>
            <a:ext cx="11277600" cy="584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136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24473</TotalTime>
  <Words>4554</Words>
  <Application>Microsoft Macintosh PowerPoint</Application>
  <PresentationFormat>Widescreen</PresentationFormat>
  <Paragraphs>524</Paragraphs>
  <Slides>108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12" baseType="lpstr">
      <vt:lpstr>Arial</vt:lpstr>
      <vt:lpstr>Calibri</vt:lpstr>
      <vt:lpstr>Calibri Light</vt:lpstr>
      <vt:lpstr>Office Theme</vt:lpstr>
      <vt:lpstr>Introduction to Artificial Intelligence in Finance and Quantitative Analysis</vt:lpstr>
      <vt:lpstr>Min-Yuh Day, Ph.D.</vt:lpstr>
      <vt:lpstr>Course Syllabus National Taipei University Academic Year 111, 1st Semester (Fall 2022)</vt:lpstr>
      <vt:lpstr>Course Objectives</vt:lpstr>
      <vt:lpstr>Course Outline</vt:lpstr>
      <vt:lpstr>Core Competence</vt:lpstr>
      <vt:lpstr>Four Fundamental Qualities</vt:lpstr>
      <vt:lpstr>College Learning Goals</vt:lpstr>
      <vt:lpstr>Department Learning Goals</vt:lpstr>
      <vt:lpstr>Syllabus</vt:lpstr>
      <vt:lpstr>Syllabus</vt:lpstr>
      <vt:lpstr>Syllabus</vt:lpstr>
      <vt:lpstr>Teaching Methods and Activities</vt:lpstr>
      <vt:lpstr>Evaluation Methods</vt:lpstr>
      <vt:lpstr>Required Texts</vt:lpstr>
      <vt:lpstr>Reference Books</vt:lpstr>
      <vt:lpstr>Other References</vt:lpstr>
      <vt:lpstr>Yves Hilpisch (2020),  Artificial Intelligence in Finance:  A Python-Based Guide,  O’Reilly</vt:lpstr>
      <vt:lpstr>Yves Hilpisch (2020),  Python for Algorithmic Trading:  From Idea to Cloud Deployment,  O’Reilly</vt:lpstr>
      <vt:lpstr>Yves Hilpisch (2021),  Financial Theory with Python:  A Gentle Introduction,  O’Reilly</vt:lpstr>
      <vt:lpstr>Stefan Jansen (2020),  Machine Learning for Algorithmic Trading:  Predictive models to extract signals from market and alternative data for systematic trading strategies with Python, 2nd Edition,  Packt Publishing.</vt:lpstr>
      <vt:lpstr>Chris Kelliher (2022),  Quantitative Finance With Python:  A Practical Guide to Investment Management, Trading, and Financial Engineering, Chapman and Hall/CRC.</vt:lpstr>
      <vt:lpstr> Campbell R. Harvey, Ashwin Ramachandran, Joey Santoro, Fred Ehrsam (2021),  DeFi and the Future of Finance,  Wiley</vt:lpstr>
      <vt:lpstr>Yves Hilpisch (2018),  Python for Finance: Mastering Data-Driven Finance, O'Reilly</vt:lpstr>
      <vt:lpstr>Paolo Sironi (2016) FinTech Innovation:  From Robo-Advisors to Goal Based Investing and Gamification,  Wiley</vt:lpstr>
      <vt:lpstr>Doron Kliger and Gregory Gurevich (2014),  Event Studies for Financial Research:  A Comprehensive Guide,  Palgrave Macmillan </vt:lpstr>
      <vt:lpstr>Yuxing Yan (2017),  Python for Finance: Apply powerful finance models and quantitative analysis with Python, Second Edition, Packt Publishing</vt:lpstr>
      <vt:lpstr>Artificial Intelligence  (AI) </vt:lpstr>
      <vt:lpstr>AI, Big Data, Cloud Computing Evolution of Decision Support, Business Intelligence, and Analytics</vt:lpstr>
      <vt:lpstr>The Rise of AI</vt:lpstr>
      <vt:lpstr>Definition  of  Artificial Intelligence (A.I.) </vt:lpstr>
      <vt:lpstr>Artificial Intelligence   “… the science and  engineering  of  making  intelligent machines”  (John McCarthy, 1955)</vt:lpstr>
      <vt:lpstr>Artificial Intelligence    “… technology that  thinks and acts  like humans”</vt:lpstr>
      <vt:lpstr>Artificial Intelligence    “… intelligence exhibited by machines or software”</vt:lpstr>
      <vt:lpstr>4 Approaches of AI</vt:lpstr>
      <vt:lpstr>4 Approaches of AI</vt:lpstr>
      <vt:lpstr>AI Acting Humanly: The Turing Test Approach (Alan Turing, 1950)</vt:lpstr>
      <vt:lpstr>FinTech</vt:lpstr>
      <vt:lpstr>Financial Technology</vt:lpstr>
      <vt:lpstr>FinTech</vt:lpstr>
      <vt:lpstr>Financial Technology FinTech</vt:lpstr>
      <vt:lpstr>Financial Revolution with Fintech</vt:lpstr>
      <vt:lpstr> FinTech: Financial Services Innovation</vt:lpstr>
      <vt:lpstr>FinTech:  Financial Services Innovation  1. Payments 2. Insurance 3. Deposits &amp; Lending 4. Capital Raising 5. Investment Management 6. Market Provisioning</vt:lpstr>
      <vt:lpstr> FinTech: Payment</vt:lpstr>
      <vt:lpstr> FinTech: Insurance</vt:lpstr>
      <vt:lpstr> FinTech: Deposits &amp; Lending</vt:lpstr>
      <vt:lpstr> FinTech: Capital Raising</vt:lpstr>
      <vt:lpstr> FinTech: Investment Management</vt:lpstr>
      <vt:lpstr> FinTech: Market Provisioning</vt:lpstr>
      <vt:lpstr>AI  in  FinTech</vt:lpstr>
      <vt:lpstr>FinBrain: when Finance meets AI 2.0 (Zheng et al., 2019)</vt:lpstr>
      <vt:lpstr>AI 2.0</vt:lpstr>
      <vt:lpstr>Technology-driven  Financial Industry Development</vt:lpstr>
      <vt:lpstr>Deep learning for financial applications:  A survey Applied Soft Computing (2020)</vt:lpstr>
      <vt:lpstr>Financial  time series forecasting with  deep learning:  A systematic literature review:  2005–2019 Applied Soft Computing (2020)</vt:lpstr>
      <vt:lpstr>Deep learning for financial applications: Topics</vt:lpstr>
      <vt:lpstr>Deep learning for financial applications: Deep Learning Models</vt:lpstr>
      <vt:lpstr>Deep learning for financial applications: Topic-Model Heatmap</vt:lpstr>
      <vt:lpstr>Deep learning for financial applications: Topic-Feature Heatmap</vt:lpstr>
      <vt:lpstr>Deep learning for financial applications: Topic-Dataset Heatmap</vt:lpstr>
      <vt:lpstr>Deep learning for financial applications: Algo-trading applications embedded with time series forecasting models</vt:lpstr>
      <vt:lpstr>Deep learning for financial applications: Algo-trading applications embedded with time series forecasting models</vt:lpstr>
      <vt:lpstr>Deep learning for financial applications: Classification (buy–sell signal, or trend detection) based algo-trading models</vt:lpstr>
      <vt:lpstr>Deep learning for financial applications: Stand-alone and/or other algorithmic models</vt:lpstr>
      <vt:lpstr>Deep learning for financial applications: Credit scoring or classification studies</vt:lpstr>
      <vt:lpstr>Deep learning for financial applications: Financial distress, bankruptcy, bank risk, mortgage risk, crisis forecasting studies.</vt:lpstr>
      <vt:lpstr>Deep learning for financial applications: Fraud detection studies</vt:lpstr>
      <vt:lpstr>Deep learning for financial applications: Portfolio management studies</vt:lpstr>
      <vt:lpstr>Deep learning for financial applications: Asset pricing and derivatives market studies</vt:lpstr>
      <vt:lpstr>Deep learning for financial applications: Cryptocurrency and blockchain studies</vt:lpstr>
      <vt:lpstr>Deep learning for financial applications: Financial sentiment studies coupled with text mining for forecasting</vt:lpstr>
      <vt:lpstr>Deep learning for financial applications: Text mining studies without sentiment analysis for forecasting</vt:lpstr>
      <vt:lpstr>Deep learning for financial applications: Text mining studies without sentiment analysis for forecasting</vt:lpstr>
      <vt:lpstr>Deep learning for financial applications: Financial sentiment studies coupled with text mining without forecasting</vt:lpstr>
      <vt:lpstr>Deep learning for financial applications: Other text mining studies</vt:lpstr>
      <vt:lpstr>Deep learning for financial applications: Other theoretical or conceptual studies</vt:lpstr>
      <vt:lpstr>Deep learning for financial applications: Other financial applications</vt:lpstr>
      <vt:lpstr>Financial time series forecasting with deep learning: Topic-model heatmap</vt:lpstr>
      <vt:lpstr>Stock price forecasting using only  raw time series data</vt:lpstr>
      <vt:lpstr>Stock price forecasting using various data</vt:lpstr>
      <vt:lpstr>Stock Market Movement Forecast: Phases of the stock market modeling</vt:lpstr>
      <vt:lpstr>The Quant Finance PyData Stack</vt:lpstr>
      <vt:lpstr>Yves Hilpisch (2020),  Artificial Intelligence in Finance:  A Python-Based Guide,  O’Reilly</vt:lpstr>
      <vt:lpstr>Yves Hilpisch (2020), Artificial Intelligence in Finance: A Python-Based Guide, O’Reilly</vt:lpstr>
      <vt:lpstr>Yves Hilpisch (2020), Artificial Intelligence in Finance: A Python-Based Guide, O’Reilly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Teaching</vt:lpstr>
      <vt:lpstr>Research Project</vt:lpstr>
      <vt:lpstr>Summary</vt:lpstr>
      <vt:lpstr>AI in Finance and Quantitative Analysis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in Finance and Quantitative Analysis</dc:title>
  <dc:subject/>
  <dc:creator>Min-Yuh Day</dc:creator>
  <cp:keywords>Artificial Intelligence, Finance, Quantitative Analysis, AI in Finance, AIFQA</cp:keywords>
  <dc:description>Artificial Intelligence in Finance and Quantitative Analysis</dc:description>
  <cp:lastModifiedBy>imyday@gmail.com</cp:lastModifiedBy>
  <cp:revision>1270</cp:revision>
  <cp:lastPrinted>2020-12-23T14:44:17Z</cp:lastPrinted>
  <dcterms:created xsi:type="dcterms:W3CDTF">2019-09-12T03:09:52Z</dcterms:created>
  <dcterms:modified xsi:type="dcterms:W3CDTF">2022-10-03T07:59:21Z</dcterms:modified>
  <cp:category/>
</cp:coreProperties>
</file>