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7"/>
  </p:notesMasterIdLst>
  <p:sldIdLst>
    <p:sldId id="3462" r:id="rId2"/>
    <p:sldId id="3786" r:id="rId3"/>
    <p:sldId id="3787" r:id="rId4"/>
    <p:sldId id="3788" r:id="rId5"/>
    <p:sldId id="3856" r:id="rId6"/>
    <p:sldId id="1939" r:id="rId7"/>
    <p:sldId id="3848" r:id="rId8"/>
    <p:sldId id="3887" r:id="rId9"/>
    <p:sldId id="3864" r:id="rId10"/>
    <p:sldId id="3888" r:id="rId11"/>
    <p:sldId id="3880" r:id="rId12"/>
    <p:sldId id="3877" r:id="rId13"/>
    <p:sldId id="3878" r:id="rId14"/>
    <p:sldId id="3876" r:id="rId15"/>
    <p:sldId id="3881" r:id="rId16"/>
    <p:sldId id="3865" r:id="rId17"/>
    <p:sldId id="3879" r:id="rId18"/>
    <p:sldId id="3882" r:id="rId19"/>
    <p:sldId id="3883" r:id="rId20"/>
    <p:sldId id="3866" r:id="rId21"/>
    <p:sldId id="3867" r:id="rId22"/>
    <p:sldId id="3868" r:id="rId23"/>
    <p:sldId id="3869" r:id="rId24"/>
    <p:sldId id="3870" r:id="rId25"/>
    <p:sldId id="3871" r:id="rId26"/>
    <p:sldId id="3872" r:id="rId27"/>
    <p:sldId id="3873" r:id="rId28"/>
    <p:sldId id="3874" r:id="rId29"/>
    <p:sldId id="3884" r:id="rId30"/>
    <p:sldId id="3885" r:id="rId31"/>
    <p:sldId id="3886" r:id="rId32"/>
    <p:sldId id="944" r:id="rId33"/>
    <p:sldId id="946" r:id="rId34"/>
    <p:sldId id="1110" r:id="rId35"/>
    <p:sldId id="2858" r:id="rId36"/>
    <p:sldId id="3793" r:id="rId37"/>
    <p:sldId id="3222" r:id="rId38"/>
    <p:sldId id="3810" r:id="rId39"/>
    <p:sldId id="3811" r:id="rId40"/>
    <p:sldId id="866" r:id="rId41"/>
    <p:sldId id="1753" r:id="rId42"/>
    <p:sldId id="1754" r:id="rId43"/>
    <p:sldId id="1755" r:id="rId44"/>
    <p:sldId id="959" r:id="rId45"/>
    <p:sldId id="1765" r:id="rId46"/>
    <p:sldId id="3812" r:id="rId47"/>
    <p:sldId id="1413" r:id="rId48"/>
    <p:sldId id="1414" r:id="rId49"/>
    <p:sldId id="1415" r:id="rId50"/>
    <p:sldId id="1416" r:id="rId51"/>
    <p:sldId id="1498" r:id="rId52"/>
    <p:sldId id="1625" r:id="rId53"/>
    <p:sldId id="1626" r:id="rId54"/>
    <p:sldId id="1219" r:id="rId55"/>
    <p:sldId id="1220" r:id="rId56"/>
    <p:sldId id="1223" r:id="rId57"/>
    <p:sldId id="1225" r:id="rId58"/>
    <p:sldId id="1227" r:id="rId59"/>
    <p:sldId id="1229" r:id="rId60"/>
    <p:sldId id="1231" r:id="rId61"/>
    <p:sldId id="1233" r:id="rId62"/>
    <p:sldId id="3863" r:id="rId63"/>
    <p:sldId id="3814" r:id="rId64"/>
    <p:sldId id="1942" r:id="rId65"/>
    <p:sldId id="3815" r:id="rId66"/>
    <p:sldId id="3178" r:id="rId67"/>
    <p:sldId id="3179" r:id="rId68"/>
    <p:sldId id="3180" r:id="rId69"/>
    <p:sldId id="3034" r:id="rId70"/>
    <p:sldId id="3861" r:id="rId71"/>
    <p:sldId id="3839" r:id="rId72"/>
    <p:sldId id="3840" r:id="rId73"/>
    <p:sldId id="3843" r:id="rId74"/>
    <p:sldId id="3841" r:id="rId75"/>
    <p:sldId id="3842" r:id="rId76"/>
    <p:sldId id="3836" r:id="rId77"/>
    <p:sldId id="3837" r:id="rId78"/>
    <p:sldId id="3846" r:id="rId79"/>
    <p:sldId id="3849" r:id="rId80"/>
    <p:sldId id="3851" r:id="rId81"/>
    <p:sldId id="3853" r:id="rId82"/>
    <p:sldId id="3854" r:id="rId83"/>
    <p:sldId id="1208" r:id="rId84"/>
    <p:sldId id="1191" r:id="rId85"/>
    <p:sldId id="1210" r:id="rId86"/>
    <p:sldId id="1209" r:id="rId87"/>
    <p:sldId id="1211" r:id="rId88"/>
    <p:sldId id="1212" r:id="rId89"/>
    <p:sldId id="1213" r:id="rId90"/>
    <p:sldId id="1217" r:id="rId91"/>
    <p:sldId id="1249" r:id="rId92"/>
    <p:sldId id="1243" r:id="rId93"/>
    <p:sldId id="1244" r:id="rId94"/>
    <p:sldId id="1245" r:id="rId95"/>
    <p:sldId id="1246" r:id="rId96"/>
    <p:sldId id="1242" r:id="rId97"/>
    <p:sldId id="1248" r:id="rId98"/>
    <p:sldId id="1250" r:id="rId99"/>
    <p:sldId id="1251" r:id="rId100"/>
    <p:sldId id="1247" r:id="rId101"/>
    <p:sldId id="1269" r:id="rId102"/>
    <p:sldId id="1270" r:id="rId103"/>
    <p:sldId id="1271" r:id="rId104"/>
    <p:sldId id="1272" r:id="rId105"/>
    <p:sldId id="1257" r:id="rId106"/>
    <p:sldId id="1274" r:id="rId107"/>
    <p:sldId id="1275" r:id="rId108"/>
    <p:sldId id="1276" r:id="rId109"/>
    <p:sldId id="1277" r:id="rId110"/>
    <p:sldId id="1218" r:id="rId111"/>
    <p:sldId id="1278" r:id="rId112"/>
    <p:sldId id="1279" r:id="rId113"/>
    <p:sldId id="1280" r:id="rId114"/>
    <p:sldId id="1281" r:id="rId115"/>
    <p:sldId id="1282" r:id="rId116"/>
    <p:sldId id="1283" r:id="rId117"/>
    <p:sldId id="1351" r:id="rId118"/>
    <p:sldId id="1352" r:id="rId119"/>
    <p:sldId id="1273" r:id="rId120"/>
    <p:sldId id="1353" r:id="rId121"/>
    <p:sldId id="1354" r:id="rId122"/>
    <p:sldId id="1355" r:id="rId123"/>
    <p:sldId id="1268" r:id="rId124"/>
    <p:sldId id="1331" r:id="rId125"/>
    <p:sldId id="1318" r:id="rId126"/>
    <p:sldId id="1319" r:id="rId127"/>
    <p:sldId id="1333" r:id="rId128"/>
    <p:sldId id="1304" r:id="rId129"/>
    <p:sldId id="1334" r:id="rId130"/>
    <p:sldId id="1335" r:id="rId131"/>
    <p:sldId id="1336" r:id="rId132"/>
    <p:sldId id="1327" r:id="rId133"/>
    <p:sldId id="1330" r:id="rId134"/>
    <p:sldId id="1332" r:id="rId135"/>
    <p:sldId id="1338" r:id="rId136"/>
    <p:sldId id="1337" r:id="rId137"/>
    <p:sldId id="1339" r:id="rId138"/>
    <p:sldId id="1306" r:id="rId139"/>
    <p:sldId id="1307" r:id="rId140"/>
    <p:sldId id="1340" r:id="rId141"/>
    <p:sldId id="1349" r:id="rId142"/>
    <p:sldId id="3855" r:id="rId143"/>
    <p:sldId id="3852" r:id="rId144"/>
    <p:sldId id="3744" r:id="rId145"/>
    <p:sldId id="3490" r:id="rId1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9"/>
    <p:restoredTop sz="91933"/>
  </p:normalViewPr>
  <p:slideViewPr>
    <p:cSldViewPr snapToGrid="0" snapToObjects="1">
      <p:cViewPr varScale="1">
        <p:scale>
          <a:sx n="89" d="100"/>
          <a:sy n="89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Creativity is not a new idea. Creativity is an old belief you leave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732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9/19/22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9/19/22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9/19/22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9/19/22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9/19/22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cryptodiffer.com/news/ethereum-defi-ecosystem/" TargetMode="Externa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okeny.com/defi-ecosystem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imtkupython101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yptokitties.co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ethereum.org/en/stablecoins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efipuls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defipulse.com/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in FinTech: Metaverse, Web3, </a:t>
            </a:r>
            <a:r>
              <a:rPr lang="en-US" altLang="zh-TW" sz="4800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Services Innovation and Applications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1111AIFQA02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2022-09-20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D2A0-63FA-B62D-3841-7422843C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39836"/>
          </a:xfrm>
        </p:spPr>
        <p:txBody>
          <a:bodyPr>
            <a:normAutofit fontScale="90000"/>
          </a:bodyPr>
          <a:lstStyle/>
          <a:p>
            <a:r>
              <a:rPr lang="en-US" dirty="0"/>
              <a:t>Web3: Decentralized Web</a:t>
            </a:r>
            <a:br>
              <a:rPr lang="en-US" dirty="0"/>
            </a:br>
            <a:r>
              <a:rPr lang="en-US" dirty="0"/>
              <a:t>Internet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EC08-4B5B-3F0A-2E15-209F0513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81BCC-1C66-7363-9AD7-BEA2D45D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672" y="1195937"/>
            <a:ext cx="6478655" cy="5216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F09F-8E62-D3B3-2691-4B2A2AD8F03A}"/>
              </a:ext>
            </a:extLst>
          </p:cNvPr>
          <p:cNvSpPr txBox="1"/>
          <p:nvPr/>
        </p:nvSpPr>
        <p:spPr>
          <a:xfrm>
            <a:off x="2544762" y="6611779"/>
            <a:ext cx="745648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www.businessinsider.com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/personal-finance/what-is-web3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4747-E66C-047E-26F1-7F630012E689}"/>
              </a:ext>
            </a:extLst>
          </p:cNvPr>
          <p:cNvSpPr txBox="1"/>
          <p:nvPr/>
        </p:nvSpPr>
        <p:spPr>
          <a:xfrm>
            <a:off x="3400266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1990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67F-0B19-F666-31A1-BAAD70E2DA96}"/>
              </a:ext>
            </a:extLst>
          </p:cNvPr>
          <p:cNvSpPr txBox="1"/>
          <p:nvPr/>
        </p:nvSpPr>
        <p:spPr>
          <a:xfrm>
            <a:off x="5566694" y="62863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339AE0-0094-F96C-7CFC-0D6ABDFD8597}"/>
              </a:ext>
            </a:extLst>
          </p:cNvPr>
          <p:cNvSpPr txBox="1"/>
          <p:nvPr/>
        </p:nvSpPr>
        <p:spPr>
          <a:xfrm>
            <a:off x="7896663" y="6273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6363627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Meaning of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Money (=money supply) </a:t>
            </a:r>
            <a:r>
              <a:rPr lang="en-US" dirty="0"/>
              <a:t>any vehicle used as a means of </a:t>
            </a:r>
            <a:r>
              <a:rPr lang="en-US" dirty="0">
                <a:solidFill>
                  <a:srgbClr val="FF0000"/>
                </a:solidFill>
              </a:rPr>
              <a:t>exchange</a:t>
            </a:r>
            <a:r>
              <a:rPr lang="en-US" dirty="0"/>
              <a:t> to pay for goods, services or debts.</a:t>
            </a:r>
          </a:p>
          <a:p>
            <a:r>
              <a:rPr lang="en-US" dirty="0"/>
              <a:t>In today’s society, any </a:t>
            </a:r>
            <a:r>
              <a:rPr lang="en-US" dirty="0">
                <a:solidFill>
                  <a:srgbClr val="C00000"/>
                </a:solidFill>
              </a:rPr>
              <a:t>asset</a:t>
            </a:r>
            <a:r>
              <a:rPr lang="en-US" dirty="0"/>
              <a:t> that can quickly be transferred into cash is considered money.</a:t>
            </a:r>
          </a:p>
          <a:p>
            <a:r>
              <a:rPr lang="en-US" dirty="0"/>
              <a:t>The more </a:t>
            </a:r>
            <a:r>
              <a:rPr lang="en-US" dirty="0">
                <a:solidFill>
                  <a:srgbClr val="C00000"/>
                </a:solidFill>
              </a:rPr>
              <a:t>liquid</a:t>
            </a:r>
            <a:r>
              <a:rPr lang="en-US" dirty="0"/>
              <a:t> an asset is, the closer it is to money.</a:t>
            </a:r>
          </a:p>
          <a:p>
            <a:r>
              <a:rPr lang="en-US" dirty="0"/>
              <a:t>In economics, </a:t>
            </a:r>
            <a:r>
              <a:rPr lang="en-US" dirty="0">
                <a:solidFill>
                  <a:srgbClr val="FF0000"/>
                </a:solidFill>
              </a:rPr>
              <a:t>money</a:t>
            </a:r>
            <a:r>
              <a:rPr lang="en-US" dirty="0"/>
              <a:t> does not mean </a:t>
            </a:r>
            <a:r>
              <a:rPr lang="en-US" dirty="0">
                <a:solidFill>
                  <a:srgbClr val="C00000"/>
                </a:solidFill>
              </a:rPr>
              <a:t>wealth</a:t>
            </a:r>
            <a:r>
              <a:rPr lang="en-US" dirty="0"/>
              <a:t> nor does it mean </a:t>
            </a:r>
            <a:r>
              <a:rPr lang="en-US" dirty="0">
                <a:solidFill>
                  <a:srgbClr val="C00000"/>
                </a:solidFill>
              </a:rPr>
              <a:t>income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127727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Functions of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81128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Medium of Exchange</a:t>
            </a:r>
          </a:p>
          <a:p>
            <a:r>
              <a:rPr lang="en-US" sz="4400" dirty="0">
                <a:solidFill>
                  <a:srgbClr val="FF0000"/>
                </a:solidFill>
              </a:rPr>
              <a:t>Unit of Account</a:t>
            </a:r>
          </a:p>
          <a:p>
            <a:r>
              <a:rPr lang="en-US" sz="4400" dirty="0">
                <a:solidFill>
                  <a:srgbClr val="FF0000"/>
                </a:solidFill>
              </a:rPr>
              <a:t>Store of Value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013338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Medium of Exchange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963690"/>
          </a:xfrm>
        </p:spPr>
        <p:txBody>
          <a:bodyPr/>
          <a:lstStyle/>
          <a:p>
            <a:r>
              <a:rPr lang="en-US" dirty="0"/>
              <a:t>By </a:t>
            </a:r>
            <a:r>
              <a:rPr lang="en-US" dirty="0">
                <a:solidFill>
                  <a:schemeClr val="accent1"/>
                </a:solidFill>
              </a:rPr>
              <a:t>eliminating </a:t>
            </a:r>
            <a:r>
              <a:rPr lang="en-US" dirty="0">
                <a:solidFill>
                  <a:srgbClr val="FF0000"/>
                </a:solidFill>
              </a:rPr>
              <a:t>barter</a:t>
            </a:r>
            <a:r>
              <a:rPr lang="en-US" dirty="0"/>
              <a:t>, this function of money </a:t>
            </a:r>
            <a:r>
              <a:rPr lang="en-US" dirty="0">
                <a:solidFill>
                  <a:schemeClr val="accent1"/>
                </a:solidFill>
              </a:rPr>
              <a:t>increases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efficiency</a:t>
            </a:r>
            <a:r>
              <a:rPr lang="en-US" dirty="0"/>
              <a:t> in a society.  </a:t>
            </a:r>
          </a:p>
          <a:p>
            <a:r>
              <a:rPr lang="en-US" dirty="0"/>
              <a:t>As human societies started to engage in exchange money had to be invented.</a:t>
            </a:r>
          </a:p>
          <a:p>
            <a:r>
              <a:rPr lang="en-US" dirty="0">
                <a:solidFill>
                  <a:schemeClr val="accent1"/>
                </a:solidFill>
              </a:rPr>
              <a:t>Any </a:t>
            </a:r>
            <a:r>
              <a:rPr lang="en-US" dirty="0">
                <a:solidFill>
                  <a:srgbClr val="FF0000"/>
                </a:solidFill>
              </a:rPr>
              <a:t>technological change </a:t>
            </a:r>
            <a:r>
              <a:rPr lang="en-US" dirty="0">
                <a:solidFill>
                  <a:schemeClr val="accent1"/>
                </a:solidFill>
              </a:rPr>
              <a:t>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reduces transaction costs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increases the wealth</a:t>
            </a:r>
            <a:r>
              <a:rPr lang="en-US" dirty="0">
                <a:solidFill>
                  <a:schemeClr val="accent1"/>
                </a:solidFill>
              </a:rPr>
              <a:t> of the society.</a:t>
            </a:r>
          </a:p>
          <a:p>
            <a:r>
              <a:rPr lang="en-US" dirty="0"/>
              <a:t>Any </a:t>
            </a:r>
            <a:r>
              <a:rPr lang="en-US" dirty="0">
                <a:solidFill>
                  <a:srgbClr val="FF0000"/>
                </a:solidFill>
              </a:rPr>
              <a:t>technological change</a:t>
            </a:r>
            <a:r>
              <a:rPr lang="en-US" dirty="0"/>
              <a:t> that allows people to specialize also </a:t>
            </a:r>
            <a:r>
              <a:rPr lang="en-US" dirty="0">
                <a:solidFill>
                  <a:srgbClr val="FF0000"/>
                </a:solidFill>
              </a:rPr>
              <a:t>increases wealth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528263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6436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Unit of Account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980729"/>
            <a:ext cx="8784976" cy="565803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We use money to measure the value of goods and services.</a:t>
            </a:r>
          </a:p>
          <a:p>
            <a:r>
              <a:rPr lang="en-US" sz="2800" dirty="0"/>
              <a:t>Suppose we had 4 goods and no money.  How do we measure the price of each good?</a:t>
            </a:r>
          </a:p>
          <a:p>
            <a:pPr lvl="1"/>
            <a:r>
              <a:rPr lang="en-US" dirty="0"/>
              <a:t>A in terms of B</a:t>
            </a:r>
          </a:p>
          <a:p>
            <a:pPr lvl="1"/>
            <a:r>
              <a:rPr lang="en-US" dirty="0"/>
              <a:t>B in terms of C		</a:t>
            </a:r>
            <a:r>
              <a:rPr lang="en-US" dirty="0">
                <a:solidFill>
                  <a:srgbClr val="C00000"/>
                </a:solidFill>
              </a:rPr>
              <a:t>N!/2(N-2)!</a:t>
            </a:r>
          </a:p>
          <a:p>
            <a:pPr lvl="1"/>
            <a:r>
              <a:rPr lang="en-US" dirty="0"/>
              <a:t>C in terms of D</a:t>
            </a:r>
          </a:p>
          <a:p>
            <a:pPr lvl="1"/>
            <a:r>
              <a:rPr lang="en-US" dirty="0"/>
              <a:t>A in terms of C</a:t>
            </a:r>
          </a:p>
          <a:p>
            <a:pPr lvl="1"/>
            <a:r>
              <a:rPr lang="en-US" dirty="0"/>
              <a:t>A in terms of D</a:t>
            </a:r>
          </a:p>
          <a:p>
            <a:pPr lvl="1"/>
            <a:r>
              <a:rPr lang="en-US" dirty="0"/>
              <a:t>B in terms of D</a:t>
            </a:r>
          </a:p>
          <a:p>
            <a:r>
              <a:rPr lang="en-US" sz="2800" dirty="0"/>
              <a:t>Money allows to quote prices in terms of currency only.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251825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6436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Store of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980729"/>
            <a:ext cx="8784976" cy="5658038"/>
          </a:xfrm>
        </p:spPr>
        <p:txBody>
          <a:bodyPr/>
          <a:lstStyle/>
          <a:p>
            <a:r>
              <a:rPr lang="en-US" sz="2800" dirty="0"/>
              <a:t>All </a:t>
            </a:r>
            <a:r>
              <a:rPr lang="en-US" sz="2800" dirty="0">
                <a:solidFill>
                  <a:srgbClr val="FF0000"/>
                </a:solidFill>
              </a:rPr>
              <a:t>assets </a:t>
            </a:r>
            <a:r>
              <a:rPr lang="en-US" sz="2800" dirty="0"/>
              <a:t>are stored value.</a:t>
            </a:r>
          </a:p>
          <a:p>
            <a:r>
              <a:rPr lang="en-US" sz="2800" dirty="0"/>
              <a:t>Money, although without any return, is still desirable to hold because it allows purchases immediately.</a:t>
            </a:r>
          </a:p>
          <a:p>
            <a:r>
              <a:rPr lang="en-US" sz="2800" dirty="0"/>
              <a:t>Other assets take time (transaction costs) to use as a payment for purchases.</a:t>
            </a:r>
          </a:p>
          <a:p>
            <a:r>
              <a:rPr lang="en-US" sz="2800" dirty="0"/>
              <a:t>The more liquid an asset is, the less transaction cost it carries.</a:t>
            </a:r>
          </a:p>
          <a:p>
            <a:r>
              <a:rPr lang="en-US" sz="2800" dirty="0"/>
              <a:t>Inflation erodes the value of money.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18371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6436"/>
            <a:ext cx="8229600" cy="89429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Evolution of the Payments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980729"/>
            <a:ext cx="8784976" cy="5658038"/>
          </a:xfrm>
        </p:spPr>
        <p:txBody>
          <a:bodyPr/>
          <a:lstStyle/>
          <a:p>
            <a:r>
              <a:rPr lang="en-US" dirty="0"/>
              <a:t>Commodity Money: </a:t>
            </a:r>
          </a:p>
          <a:p>
            <a:pPr lvl="1"/>
            <a:r>
              <a:rPr lang="en-US" sz="3200" dirty="0"/>
              <a:t>valuable, easily standardized and </a:t>
            </a:r>
            <a:br>
              <a:rPr lang="en-US" sz="3200" dirty="0"/>
            </a:br>
            <a:r>
              <a:rPr lang="en-US" sz="3200" dirty="0"/>
              <a:t>divisible commodities </a:t>
            </a:r>
            <a:br>
              <a:rPr lang="en-US" sz="3200" dirty="0"/>
            </a:br>
            <a:r>
              <a:rPr lang="en-US" sz="3200" dirty="0"/>
              <a:t>(e.g. precious metals, cigarettes).</a:t>
            </a:r>
          </a:p>
          <a:p>
            <a:r>
              <a:rPr lang="en-US" dirty="0"/>
              <a:t>Fiat Money: </a:t>
            </a:r>
          </a:p>
          <a:p>
            <a:pPr lvl="1"/>
            <a:r>
              <a:rPr lang="en-US" sz="3200" dirty="0"/>
              <a:t>paper money decreed by governments </a:t>
            </a:r>
            <a:br>
              <a:rPr lang="en-US" sz="3200" dirty="0"/>
            </a:br>
            <a:r>
              <a:rPr lang="en-US" sz="3200" dirty="0"/>
              <a:t>as legal tender.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5602608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6436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Electronic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980729"/>
            <a:ext cx="8784976" cy="56580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Debit Cards</a:t>
            </a:r>
          </a:p>
          <a:p>
            <a:pPr lvl="1"/>
            <a:r>
              <a:rPr lang="en-US" dirty="0"/>
              <a:t>Instant transfer from your checking account to merchant’s checking account.</a:t>
            </a:r>
          </a:p>
          <a:p>
            <a:r>
              <a:rPr lang="en-US" dirty="0"/>
              <a:t>Stored Value Card</a:t>
            </a:r>
          </a:p>
          <a:p>
            <a:pPr lvl="1"/>
            <a:r>
              <a:rPr lang="en-US" dirty="0"/>
              <a:t>Gift cards.</a:t>
            </a:r>
          </a:p>
          <a:p>
            <a:r>
              <a:rPr lang="en-US" dirty="0"/>
              <a:t>Electronic Cash</a:t>
            </a:r>
          </a:p>
          <a:p>
            <a:pPr lvl="1"/>
            <a:r>
              <a:rPr lang="en-US" dirty="0"/>
              <a:t>Account set up on a person’s PC from her bank whereby she can buy products over the Internet.</a:t>
            </a:r>
          </a:p>
          <a:p>
            <a:r>
              <a:rPr lang="en-US" dirty="0"/>
              <a:t>Electronic Checks</a:t>
            </a:r>
          </a:p>
          <a:p>
            <a:pPr lvl="1"/>
            <a:r>
              <a:rPr lang="en-US" dirty="0"/>
              <a:t>Checks written on PC and sent through the Internet.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04543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6436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Benefits of Paper Checks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340768"/>
            <a:ext cx="8496944" cy="5297999"/>
          </a:xfrm>
        </p:spPr>
        <p:txBody>
          <a:bodyPr/>
          <a:lstStyle/>
          <a:p>
            <a:r>
              <a:rPr lang="en-US" dirty="0"/>
              <a:t>Cheaper than telecommunications network.</a:t>
            </a:r>
          </a:p>
          <a:p>
            <a:r>
              <a:rPr lang="en-US" dirty="0"/>
              <a:t>Provide receipts.</a:t>
            </a:r>
          </a:p>
          <a:p>
            <a:r>
              <a:rPr lang="en-US" dirty="0"/>
              <a:t>Allow float.</a:t>
            </a:r>
          </a:p>
          <a:p>
            <a:r>
              <a:rPr lang="en-US" dirty="0"/>
              <a:t>May be more secure; avoid hacker problems.</a:t>
            </a:r>
          </a:p>
          <a:p>
            <a:r>
              <a:rPr lang="en-US" dirty="0"/>
              <a:t>Do not leave a wealth of information trail.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1741542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8942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Measuring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505" y="836713"/>
            <a:ext cx="9001570" cy="5802054"/>
          </a:xfrm>
        </p:spPr>
        <p:txBody>
          <a:bodyPr>
            <a:normAutofit fontScale="92500"/>
          </a:bodyPr>
          <a:lstStyle/>
          <a:p>
            <a:r>
              <a:rPr lang="en-US" dirty="0"/>
              <a:t>M1: </a:t>
            </a:r>
          </a:p>
          <a:p>
            <a:pPr lvl="1"/>
            <a:r>
              <a:rPr lang="en-US" dirty="0"/>
              <a:t>Currency, demand deposits, travelers checks.</a:t>
            </a:r>
          </a:p>
          <a:p>
            <a:r>
              <a:rPr lang="en-US" dirty="0"/>
              <a:t>M2: </a:t>
            </a:r>
          </a:p>
          <a:p>
            <a:pPr lvl="1"/>
            <a:r>
              <a:rPr lang="en-US" dirty="0"/>
              <a:t>M1, saving deposits, small time deposits, retail MMMF.</a:t>
            </a:r>
          </a:p>
          <a:p>
            <a:r>
              <a:rPr lang="en-US" dirty="0"/>
              <a:t>M3: </a:t>
            </a:r>
          </a:p>
          <a:p>
            <a:pPr lvl="1"/>
            <a:r>
              <a:rPr lang="en-US" dirty="0"/>
              <a:t>M2, large time deposits, repos, Eurodollar deposits, institutional MMMF.</a:t>
            </a:r>
          </a:p>
          <a:p>
            <a:r>
              <a:rPr lang="en-US" dirty="0"/>
              <a:t>MZM: </a:t>
            </a:r>
          </a:p>
          <a:p>
            <a:pPr lvl="1"/>
            <a:r>
              <a:rPr lang="en-US" dirty="0"/>
              <a:t>M2, institutional MMMF minus small time deposits. </a:t>
            </a:r>
          </a:p>
          <a:p>
            <a:r>
              <a:rPr lang="en-US" sz="2400" dirty="0"/>
              <a:t>Growth rates of these aggregates do not always go hand in hand, making monetary policy difficult since signals are conflicting.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522534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The IS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1769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Metaverse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3FDC4-2909-21ED-544A-86C60563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03" y="907040"/>
            <a:ext cx="8933721" cy="55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84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The IS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(Investment/Saving)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696288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0450"/>
            <a:ext cx="8229600" cy="12303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IS (Investment/Saving)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7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27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02355" y="6207696"/>
            <a:ext cx="255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 (Income), </a:t>
            </a:r>
            <a:r>
              <a:rPr lang="en-US" sz="2400" i="1" dirty="0"/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343650" y="3563776"/>
            <a:ext cx="19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Interest rate, </a:t>
            </a:r>
            <a:r>
              <a:rPr lang="en-US" sz="2400" i="1" dirty="0" err="1"/>
              <a:t>i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23992" y="5920988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7608" y="428380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i</a:t>
            </a:r>
            <a:endParaRPr lang="en-US" sz="2000" i="1" dirty="0"/>
          </a:p>
        </p:txBody>
      </p:sp>
      <p:sp>
        <p:nvSpPr>
          <p:cNvPr id="24" name="Freeform 23"/>
          <p:cNvSpPr/>
          <p:nvPr/>
        </p:nvSpPr>
        <p:spPr>
          <a:xfrm>
            <a:off x="3721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62616" y="4509121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93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3735235" y="2606151"/>
            <a:ext cx="212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Goods Markets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60084" y="522078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35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864" y="110450"/>
            <a:ext cx="8229600" cy="1230319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7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27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57274" y="6207696"/>
            <a:ext cx="168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Quantity (</a:t>
            </a:r>
            <a:r>
              <a:rPr lang="en-US" sz="2400" i="1" dirty="0"/>
              <a:t>q</a:t>
            </a:r>
            <a:r>
              <a:rPr lang="en-US" sz="2400" dirty="0"/>
              <a:t>)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701634" y="3563776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Price (</a:t>
            </a:r>
            <a:r>
              <a:rPr lang="en-US" sz="2400" i="1" dirty="0"/>
              <a:t>p</a:t>
            </a:r>
            <a:r>
              <a:rPr lang="en-US" sz="2400" dirty="0"/>
              <a:t>)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23992" y="5920988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23592" y="428380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P*</a:t>
            </a:r>
            <a:endParaRPr lang="en-US" sz="2000" i="1" dirty="0"/>
          </a:p>
        </p:txBody>
      </p:sp>
      <p:sp>
        <p:nvSpPr>
          <p:cNvPr id="24" name="Freeform 23"/>
          <p:cNvSpPr/>
          <p:nvPr/>
        </p:nvSpPr>
        <p:spPr>
          <a:xfrm>
            <a:off x="3721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62616" y="4509121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93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4162789" y="2606151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Demand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60084" y="522078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168008" y="4437113"/>
            <a:ext cx="85040" cy="95465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036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652253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 </a:t>
            </a:r>
            <a:r>
              <a:rPr lang="en-US" sz="8800">
                <a:solidFill>
                  <a:srgbClr val="FF0000"/>
                </a:solidFill>
              </a:rPr>
              <a:t>ISLM Model</a:t>
            </a:r>
            <a:endParaRPr lang="en-US" sz="8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51235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652253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Goods and Financial Markets: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The ISLM Model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(Investment Saving –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Liquidity Preference Money Supply)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9414655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0450"/>
            <a:ext cx="8229600" cy="1230319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ISLM Model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(Investment Saving </a:t>
            </a:r>
            <a:r>
              <a:rPr lang="en-US" sz="2800">
                <a:solidFill>
                  <a:schemeClr val="accent1"/>
                </a:solidFill>
              </a:rPr>
              <a:t>– </a:t>
            </a:r>
            <a:br>
              <a:rPr lang="en-US" sz="2800">
                <a:solidFill>
                  <a:schemeClr val="accent1"/>
                </a:solidFill>
              </a:rPr>
            </a:br>
            <a:r>
              <a:rPr lang="en-US" sz="2800">
                <a:solidFill>
                  <a:schemeClr val="accent1"/>
                </a:solidFill>
              </a:rPr>
              <a:t>Liquidity </a:t>
            </a:r>
            <a:r>
              <a:rPr lang="en-US" sz="2800" dirty="0">
                <a:solidFill>
                  <a:schemeClr val="accent1"/>
                </a:solidFill>
              </a:rPr>
              <a:t>Preference Money Supply</a:t>
            </a:r>
            <a:r>
              <a:rPr lang="en-US" sz="2800">
                <a:solidFill>
                  <a:schemeClr val="accent1"/>
                </a:solidFill>
              </a:rPr>
              <a:t>) model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7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27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02355" y="6207696"/>
            <a:ext cx="255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Output (Income), </a:t>
            </a:r>
            <a:r>
              <a:rPr lang="en-US" sz="2400" i="1" dirty="0"/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1343650" y="3563776"/>
            <a:ext cx="193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Interest rate, </a:t>
            </a:r>
            <a:r>
              <a:rPr lang="en-US" sz="2400" i="1" dirty="0" err="1"/>
              <a:t>i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23992" y="5920988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7608" y="4283804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i</a:t>
            </a:r>
            <a:endParaRPr lang="en-US" sz="2000" i="1" dirty="0"/>
          </a:p>
        </p:txBody>
      </p:sp>
      <p:sp>
        <p:nvSpPr>
          <p:cNvPr id="20" name="Freeform 19"/>
          <p:cNvSpPr/>
          <p:nvPr/>
        </p:nvSpPr>
        <p:spPr>
          <a:xfrm>
            <a:off x="3721808" y="1772816"/>
            <a:ext cx="4534432" cy="3672408"/>
          </a:xfrm>
          <a:custGeom>
            <a:avLst/>
            <a:gdLst>
              <a:gd name="connsiteX0" fmla="*/ 0 w 4250724"/>
              <a:gd name="connsiteY0" fmla="*/ 3175686 h 3175686"/>
              <a:gd name="connsiteX1" fmla="*/ 2743200 w 4250724"/>
              <a:gd name="connsiteY1" fmla="*/ 2310713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594919 w 4250724"/>
              <a:gd name="connsiteY1" fmla="*/ 221185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06130 w 4250724"/>
              <a:gd name="connsiteY1" fmla="*/ 2162432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900646 w 4250724"/>
              <a:gd name="connsiteY1" fmla="*/ 2009845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36181 w 4250724"/>
              <a:gd name="connsiteY1" fmla="*/ 2032498 h 3175686"/>
              <a:gd name="connsiteX2" fmla="*/ 4250724 w 4250724"/>
              <a:gd name="connsiteY2" fmla="*/ 0 h 31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724" h="3175686">
                <a:moveTo>
                  <a:pt x="0" y="3175686"/>
                </a:moveTo>
                <a:cubicBezTo>
                  <a:pt x="1017373" y="3007840"/>
                  <a:pt x="1881641" y="2751438"/>
                  <a:pt x="2736181" y="2032498"/>
                </a:cubicBezTo>
                <a:cubicBezTo>
                  <a:pt x="3590721" y="1313558"/>
                  <a:pt x="4250724" y="0"/>
                  <a:pt x="4250724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721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62616" y="4509121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93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3735235" y="2606151"/>
            <a:ext cx="212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Goods Markets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8391666">
            <a:off x="5933378" y="2652500"/>
            <a:ext cx="2437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Financial Markets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60084" y="5220781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IS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75614" y="1455168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LM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240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0450"/>
            <a:ext cx="8229600" cy="1230319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Supply and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7648" y="1484784"/>
            <a:ext cx="0" cy="4392488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927650" y="5877272"/>
            <a:ext cx="604867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57274" y="6207696"/>
            <a:ext cx="168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Quantity (</a:t>
            </a:r>
            <a:r>
              <a:rPr lang="en-US" sz="2400" i="1" dirty="0"/>
              <a:t>q</a:t>
            </a:r>
            <a:r>
              <a:rPr lang="en-US" sz="2400" dirty="0"/>
              <a:t>)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701634" y="3563776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Price (</a:t>
            </a:r>
            <a:r>
              <a:rPr lang="en-US" sz="2400" i="1" dirty="0"/>
              <a:t>p</a:t>
            </a:r>
            <a:r>
              <a:rPr lang="en-US" sz="2400" dirty="0"/>
              <a:t>)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23993" y="5920988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 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23592" y="428380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/>
              <a:t>P*</a:t>
            </a:r>
            <a:endParaRPr lang="en-US" sz="2000" i="1" dirty="0"/>
          </a:p>
        </p:txBody>
      </p:sp>
      <p:sp>
        <p:nvSpPr>
          <p:cNvPr id="20" name="Freeform 19"/>
          <p:cNvSpPr/>
          <p:nvPr/>
        </p:nvSpPr>
        <p:spPr>
          <a:xfrm>
            <a:off x="3721808" y="1772816"/>
            <a:ext cx="4534432" cy="3672408"/>
          </a:xfrm>
          <a:custGeom>
            <a:avLst/>
            <a:gdLst>
              <a:gd name="connsiteX0" fmla="*/ 0 w 4250724"/>
              <a:gd name="connsiteY0" fmla="*/ 3175686 h 3175686"/>
              <a:gd name="connsiteX1" fmla="*/ 2743200 w 4250724"/>
              <a:gd name="connsiteY1" fmla="*/ 2310713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17340 w 4250724"/>
              <a:gd name="connsiteY1" fmla="*/ 2051221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594919 w 4250724"/>
              <a:gd name="connsiteY1" fmla="*/ 221185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06130 w 4250724"/>
              <a:gd name="connsiteY1" fmla="*/ 2162432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900646 w 4250724"/>
              <a:gd name="connsiteY1" fmla="*/ 2009845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852017 w 4250724"/>
              <a:gd name="connsiteY1" fmla="*/ 2075239 h 3175686"/>
              <a:gd name="connsiteX2" fmla="*/ 4250724 w 4250724"/>
              <a:gd name="connsiteY2" fmla="*/ 0 h 3175686"/>
              <a:gd name="connsiteX0" fmla="*/ 0 w 4250724"/>
              <a:gd name="connsiteY0" fmla="*/ 3175686 h 3175686"/>
              <a:gd name="connsiteX1" fmla="*/ 2736181 w 4250724"/>
              <a:gd name="connsiteY1" fmla="*/ 2032498 h 3175686"/>
              <a:gd name="connsiteX2" fmla="*/ 4250724 w 4250724"/>
              <a:gd name="connsiteY2" fmla="*/ 0 h 317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724" h="3175686">
                <a:moveTo>
                  <a:pt x="0" y="3175686"/>
                </a:moveTo>
                <a:cubicBezTo>
                  <a:pt x="1017373" y="3007840"/>
                  <a:pt x="1881641" y="2751438"/>
                  <a:pt x="2736181" y="2032498"/>
                </a:cubicBezTo>
                <a:cubicBezTo>
                  <a:pt x="3590721" y="1313558"/>
                  <a:pt x="4250724" y="0"/>
                  <a:pt x="4250724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721810" y="1772816"/>
            <a:ext cx="4534430" cy="3672408"/>
          </a:xfrm>
          <a:custGeom>
            <a:avLst/>
            <a:gdLst>
              <a:gd name="connsiteX0" fmla="*/ 0 w 4263081"/>
              <a:gd name="connsiteY0" fmla="*/ 0 h 3694670"/>
              <a:gd name="connsiteX1" fmla="*/ 1544595 w 4263081"/>
              <a:gd name="connsiteY1" fmla="*/ 2669060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729946 w 4263081"/>
              <a:gd name="connsiteY1" fmla="*/ 2545493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  <a:gd name="connsiteX0" fmla="*/ 0 w 4263081"/>
              <a:gd name="connsiteY0" fmla="*/ 0 h 3694670"/>
              <a:gd name="connsiteX1" fmla="*/ 1927441 w 4263081"/>
              <a:gd name="connsiteY1" fmla="*/ 2433609 h 3694670"/>
              <a:gd name="connsiteX2" fmla="*/ 4263081 w 4263081"/>
              <a:gd name="connsiteY2" fmla="*/ 3694670 h 3694670"/>
              <a:gd name="connsiteX3" fmla="*/ 4263081 w 4263081"/>
              <a:gd name="connsiteY3" fmla="*/ 3694670 h 369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3081" h="3694670">
                <a:moveTo>
                  <a:pt x="0" y="0"/>
                </a:moveTo>
                <a:cubicBezTo>
                  <a:pt x="417041" y="1026641"/>
                  <a:pt x="996200" y="1693515"/>
                  <a:pt x="1927441" y="2433609"/>
                </a:cubicBezTo>
                <a:cubicBezTo>
                  <a:pt x="2858682" y="3173703"/>
                  <a:pt x="3873808" y="3484493"/>
                  <a:pt x="4263081" y="3694670"/>
                </a:cubicBezTo>
                <a:lnTo>
                  <a:pt x="4263081" y="369467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2962616" y="4509121"/>
            <a:ext cx="3061376" cy="1841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193269" y="4496926"/>
            <a:ext cx="0" cy="1380346"/>
          </a:xfrm>
          <a:prstGeom prst="line">
            <a:avLst/>
          </a:prstGeom>
          <a:ln w="28575">
            <a:solidFill>
              <a:srgbClr val="9696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999131">
            <a:off x="4162789" y="2606151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Demand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8391666">
            <a:off x="6628632" y="2652500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Supply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60084" y="522078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75614" y="1455168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S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26025" y="4191472"/>
            <a:ext cx="165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Equilibrium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6168008" y="4437113"/>
            <a:ext cx="85040" cy="95465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546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07443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Technology</a:t>
            </a:r>
            <a:br>
              <a:rPr lang="en-US" sz="12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5630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2000">
                <a:solidFill>
                  <a:srgbClr val="FF0000"/>
                </a:solidFill>
              </a:rPr>
              <a:t>Innovation</a:t>
            </a:r>
            <a:endParaRPr lang="en-US" sz="1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235270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882651"/>
          </a:xfrm>
        </p:spPr>
        <p:txBody>
          <a:bodyPr>
            <a:normAutofit/>
          </a:bodyPr>
          <a:lstStyle/>
          <a:p>
            <a:r>
              <a:rPr lang="en-US" dirty="0"/>
              <a:t>Blockchain in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3B20-9F2D-1761-6A09-959FD8EF2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36" y="799522"/>
            <a:ext cx="9843685" cy="56795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09DE8-9EB2-2B20-D49E-8BF127B2F72D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9902326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a </a:t>
            </a:r>
            <a:r>
              <a:rPr lang="en-US" sz="10000" u="sng" dirty="0">
                <a:solidFill>
                  <a:srgbClr val="FF0000"/>
                </a:solidFill>
              </a:rPr>
              <a:t>new</a:t>
            </a:r>
            <a:r>
              <a:rPr lang="en-US" sz="10000" dirty="0">
                <a:solidFill>
                  <a:schemeClr val="accent1"/>
                </a:solidFill>
              </a:rPr>
              <a:t> idea, method, or device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20410123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r>
              <a:rPr lang="en-US" sz="10000" dirty="0">
                <a:solidFill>
                  <a:srgbClr val="FF0000"/>
                </a:solidFill>
              </a:rPr>
              <a:t>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10000" dirty="0">
                <a:solidFill>
                  <a:schemeClr val="accent1"/>
                </a:solidFill>
              </a:rPr>
              <a:t>something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/dictionary/innovation</a:t>
            </a:r>
          </a:p>
        </p:txBody>
      </p:sp>
    </p:spTree>
    <p:extLst>
      <p:ext uri="{BB962C8B-B14F-4D97-AF65-F5344CB8AC3E}">
        <p14:creationId xmlns:p14="http://schemas.microsoft.com/office/powerpoint/2010/main" val="6401106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sz="10000" dirty="0">
                <a:solidFill>
                  <a:srgbClr val="FF0000"/>
                </a:solidFill>
              </a:rPr>
              <a:t>Novelty :</a:t>
            </a:r>
            <a:br>
              <a:rPr lang="en-US" sz="100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something new or unusual</a:t>
            </a:r>
            <a:br>
              <a:rPr lang="en-US" sz="5400" dirty="0">
                <a:solidFill>
                  <a:schemeClr val="accent1"/>
                </a:solidFill>
              </a:rPr>
            </a:b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novelty of a self-driving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8100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www.merriam-webster.com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/dictionary/novelty</a:t>
            </a:r>
          </a:p>
        </p:txBody>
      </p:sp>
    </p:spTree>
    <p:extLst>
      <p:ext uri="{BB962C8B-B14F-4D97-AF65-F5344CB8AC3E}">
        <p14:creationId xmlns:p14="http://schemas.microsoft.com/office/powerpoint/2010/main" val="26945817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r>
              <a:rPr lang="en-US" sz="7200" dirty="0">
                <a:solidFill>
                  <a:srgbClr val="FF0000"/>
                </a:solidFill>
              </a:rPr>
              <a:t>not</a:t>
            </a:r>
            <a:r>
              <a:rPr lang="en-US" sz="7200" dirty="0">
                <a:solidFill>
                  <a:schemeClr val="accent1"/>
                </a:solidFill>
              </a:rPr>
              <a:t> a </a:t>
            </a:r>
            <a:r>
              <a:rPr lang="en-US" sz="7200" u="sng" dirty="0">
                <a:solidFill>
                  <a:srgbClr val="FF0000"/>
                </a:solidFill>
              </a:rPr>
              <a:t>new Idea</a:t>
            </a:r>
            <a:r>
              <a:rPr lang="en-US" sz="7200" dirty="0">
                <a:solidFill>
                  <a:schemeClr val="accent1"/>
                </a:solidFill>
              </a:rPr>
              <a:t>.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Creativity</a:t>
            </a:r>
            <a:r>
              <a:rPr lang="en-US" sz="7200" dirty="0">
                <a:solidFill>
                  <a:schemeClr val="accent1"/>
                </a:solidFill>
              </a:rPr>
              <a:t> is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 </a:t>
            </a:r>
            <a:r>
              <a:rPr lang="en-US" sz="7200" u="sng" dirty="0">
                <a:solidFill>
                  <a:srgbClr val="FF0000"/>
                </a:solidFill>
              </a:rPr>
              <a:t>old belief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you </a:t>
            </a:r>
            <a:r>
              <a:rPr lang="en-US" sz="7200" dirty="0">
                <a:solidFill>
                  <a:srgbClr val="FF0000"/>
                </a:solidFill>
              </a:rPr>
              <a:t>leave behind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9579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092848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1"/>
                </a:solidFill>
              </a:rPr>
              <a:t>FinTechs</a:t>
            </a:r>
            <a:r>
              <a:rPr lang="en-US" sz="4000" dirty="0">
                <a:solidFill>
                  <a:schemeClr val="accent1"/>
                </a:solidFill>
              </a:rPr>
              <a:t> as Service Innovators: </a:t>
            </a:r>
            <a:r>
              <a:rPr lang="en-US" sz="4000" dirty="0" err="1">
                <a:solidFill>
                  <a:schemeClr val="accent1"/>
                </a:solidFill>
              </a:rPr>
              <a:t>Analysing</a:t>
            </a:r>
            <a:r>
              <a:rPr lang="en-US" sz="4000" dirty="0">
                <a:solidFill>
                  <a:schemeClr val="accent1"/>
                </a:solidFill>
              </a:rPr>
              <a:t> Components of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644" y="1209480"/>
            <a:ext cx="6408712" cy="5283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3633" y="6504239"/>
            <a:ext cx="67205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Riikkinen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Mikko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Kaisa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Still,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Saila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Saraniemi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Kallio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FinTechs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as service innovators: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analysing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components of innovation." In </a:t>
            </a:r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ISPIM Innovation Symposium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, The International Society for Professional Innovation Management (ISPIM), 2016.</a:t>
            </a:r>
          </a:p>
        </p:txBody>
      </p:sp>
    </p:spTree>
    <p:extLst>
      <p:ext uri="{BB962C8B-B14F-4D97-AF65-F5344CB8AC3E}">
        <p14:creationId xmlns:p14="http://schemas.microsoft.com/office/powerpoint/2010/main" val="6222779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>
            <a:normAutofit fontScale="90000"/>
          </a:bodyPr>
          <a:lstStyle/>
          <a:p>
            <a:r>
              <a:rPr lang="en-US" sz="12000" dirty="0">
                <a:solidFill>
                  <a:srgbClr val="FF0000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“a process of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searching</a:t>
            </a:r>
            <a:r>
              <a:rPr lang="en-US" sz="6000" dirty="0">
                <a:solidFill>
                  <a:schemeClr val="accent1"/>
                </a:solidFill>
              </a:rPr>
              <a:t> and </a:t>
            </a:r>
            <a:r>
              <a:rPr lang="en-US" sz="6000" dirty="0">
                <a:solidFill>
                  <a:srgbClr val="FF0000"/>
                </a:solidFill>
              </a:rPr>
              <a:t>recombining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existing knowledge elements”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12298100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16632"/>
            <a:ext cx="8856984" cy="90407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>
                <a:solidFill>
                  <a:schemeClr val="accent1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</a:rPr>
              <a:t>recombination</a:t>
            </a:r>
            <a:r>
              <a:rPr lang="en-US" sz="2800" dirty="0">
                <a:solidFill>
                  <a:schemeClr val="accent1"/>
                </a:solidFill>
              </a:rPr>
              <a:t> process to </a:t>
            </a:r>
            <a:r>
              <a:rPr lang="en-US" sz="2800" dirty="0">
                <a:solidFill>
                  <a:srgbClr val="FF0000"/>
                </a:solidFill>
              </a:rPr>
              <a:t>innovate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review of the empirical evidence and a research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132036"/>
            <a:ext cx="6172200" cy="5321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6453336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Savino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Tommaso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Antonio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Messeni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Petruzzelli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Vito Albino. "Search and recombination process to innovate: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 review of the empirical evidence and a research agenda." International Journal of Management Reviews (2017).</a:t>
            </a:r>
          </a:p>
        </p:txBody>
      </p:sp>
    </p:spTree>
    <p:extLst>
      <p:ext uri="{BB962C8B-B14F-4D97-AF65-F5344CB8AC3E}">
        <p14:creationId xmlns:p14="http://schemas.microsoft.com/office/powerpoint/2010/main" val="20829944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6305162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 Research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in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Economics,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</p:spTree>
    <p:extLst>
      <p:ext uri="{BB962C8B-B14F-4D97-AF65-F5344CB8AC3E}">
        <p14:creationId xmlns:p14="http://schemas.microsoft.com/office/powerpoint/2010/main" val="12348940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528" y="116632"/>
            <a:ext cx="8568952" cy="1332836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Innovation Research in Economics, Sociology and Technology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31604" y="645789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Gopalakrishnan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Shanti,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Fariborz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Damanpour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review of innovation research in economics, sociology and technology management."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Omega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25, no. 1 (1997): 15-28.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2060849"/>
            <a:ext cx="8892480" cy="40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838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6366977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 Business,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Innovation</a:t>
            </a:r>
            <a:r>
              <a:rPr lang="en-US" sz="7200" dirty="0">
                <a:solidFill>
                  <a:schemeClr val="accent1"/>
                </a:solidFill>
              </a:rPr>
              <a:t>,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and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Knowledge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3017365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3756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Blockchain </a:t>
            </a:r>
            <a:br>
              <a:rPr lang="en-US" dirty="0"/>
            </a:br>
            <a:r>
              <a:rPr lang="en-US" dirty="0"/>
              <a:t>for 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18118316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91680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 Business, Innovation, and Knowledge Ecosystems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9" y="1089386"/>
            <a:ext cx="6464305" cy="5388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</p:spTree>
    <p:extLst>
      <p:ext uri="{BB962C8B-B14F-4D97-AF65-F5344CB8AC3E}">
        <p14:creationId xmlns:p14="http://schemas.microsoft.com/office/powerpoint/2010/main" val="21911157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57518" y="1363200"/>
          <a:ext cx="8676964" cy="501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8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0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8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924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Business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Ecosystems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Knowledge Ecosystems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9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Baseline of Ecosystem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Resource exploitation for customer value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Co-creation of innovation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Knowledge exploration</a:t>
                      </a:r>
                      <a:endParaRPr lang="en-US" sz="16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1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Relationships and Connectivity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Global business relationships both competitive and co-operative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clustered actors, different levels of collaboration and openness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Decentralized and disturbed knowledge nodes, synergies through knowledge exchange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3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Actors and Roles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Suppliers, customers, and focal companies as a core, other actors more loosely involved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policymakers,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local intermediators,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innovation brokers, and </a:t>
                      </a:r>
                      <a:b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funding organizations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Research institutes, innovators, and technology entrepreneurs serve as knowledge nodes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17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Logic of Action</a:t>
                      </a:r>
                      <a:endParaRPr lang="en-US" sz="1800" b="1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main actor that operates as a platform sharing resources, assets, and benefits or aggregates other actors together in the networked business operations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Geographically proximate actors interacting around hubs facilitated by intermediating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 large number of actors that are grouped around knowledge exchange or a central non-proprietary resource for the benefit of all actors</a:t>
                      </a:r>
                      <a:endParaRPr lang="en-US" sz="1400" b="0" i="0" u="none" strike="noStrike" dirty="0">
                        <a:solidFill>
                          <a:srgbClr val="666666"/>
                        </a:solidFill>
                        <a:effectLst/>
                        <a:latin typeface="Verdana" charset="0"/>
                      </a:endParaRPr>
                    </a:p>
                  </a:txBody>
                  <a:tcPr marL="5477" marR="5477" marT="10953" marB="10953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62958" y="6457890"/>
            <a:ext cx="58660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Valkokari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Katri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"Business, innovation, and knowledge ecosystems: how they differ and how to survive and thrive within them."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Technology Innovation Management Review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5, no. 8 (2015).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63926"/>
            <a:ext cx="8229600" cy="113324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Innovation Ecosystems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Characteristics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6634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Diffusion of Innovation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(DOI)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12197910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144215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(Diffusion of Innovation)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1. Relative advantage</a:t>
            </a:r>
          </a:p>
          <a:p>
            <a:pPr marL="0" indent="0">
              <a:buNone/>
            </a:pPr>
            <a:r>
              <a:rPr lang="en-US" sz="4400" dirty="0"/>
              <a:t>2. Compatibility</a:t>
            </a:r>
          </a:p>
          <a:p>
            <a:pPr marL="0" indent="0">
              <a:buNone/>
            </a:pPr>
            <a:r>
              <a:rPr lang="en-US" sz="4400" dirty="0"/>
              <a:t>3. Complexity</a:t>
            </a:r>
          </a:p>
          <a:p>
            <a:pPr marL="0" indent="0">
              <a:buNone/>
            </a:pPr>
            <a:r>
              <a:rPr lang="en-US" sz="4400" dirty="0"/>
              <a:t>4. </a:t>
            </a:r>
            <a:r>
              <a:rPr lang="en-US" sz="4400" dirty="0" err="1"/>
              <a:t>Trialability</a:t>
            </a:r>
            <a:endParaRPr lang="en-US" sz="4400" dirty="0"/>
          </a:p>
          <a:p>
            <a:pPr marL="0" indent="0">
              <a:buNone/>
            </a:pPr>
            <a:r>
              <a:rPr lang="en-US" sz="4400" dirty="0"/>
              <a:t>5. Observability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351584" y="6597353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Everett M. Rogers (2003), “Diffusion of Innovations”, Free Press, 5th Edition</a:t>
            </a:r>
          </a:p>
        </p:txBody>
      </p:sp>
    </p:spTree>
    <p:extLst>
      <p:ext uri="{BB962C8B-B14F-4D97-AF65-F5344CB8AC3E}">
        <p14:creationId xmlns:p14="http://schemas.microsoft.com/office/powerpoint/2010/main" val="15820277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Diffusion of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860" y="1052736"/>
            <a:ext cx="7092280" cy="53192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9636" y="6597353"/>
            <a:ext cx="65527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Diffusion_of_innovations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6518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 </a:t>
            </a:r>
            <a:r>
              <a:rPr lang="en-US" dirty="0">
                <a:solidFill>
                  <a:schemeClr val="accent1"/>
                </a:solidFill>
              </a:rPr>
              <a:t>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66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03512" y="1435341"/>
            <a:ext cx="2232248" cy="1345587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Initiation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79876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Adoption Decision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12224" y="1435341"/>
            <a:ext cx="2232248" cy="1345586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Implementation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55610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Environmental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318301" y="3315668"/>
            <a:ext cx="1803458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Organizational </a:t>
            </a:r>
            <a:r>
              <a:rPr lang="en-US" sz="1600" b="1" dirty="0">
                <a:solidFill>
                  <a:schemeClr val="accent1"/>
                </a:solidFill>
              </a:rPr>
              <a:t>Characteristics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82741" y="3315668"/>
            <a:ext cx="144404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Top Managers Characteristics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045432" y="3315668"/>
            <a:ext cx="1741266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Innovation  Characteristics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92344" y="3315668"/>
            <a:ext cx="1427033" cy="2423458"/>
          </a:xfrm>
          <a:prstGeom prst="roundRect">
            <a:avLst>
              <a:gd name="adj" fmla="val 839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User Acceptance Attributes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4000388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6200000">
            <a:off x="2064595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>
            <a:off x="976945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6200000">
            <a:off x="5809011" y="2997993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6200000">
            <a:off x="7825235" y="2997994"/>
            <a:ext cx="366379" cy="207601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631504" y="1094465"/>
            <a:ext cx="8976112" cy="1824138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2161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94465"/>
            <a:ext cx="9144000" cy="46690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30670" y="5930116"/>
            <a:ext cx="256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DOI 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Diffusion of Innovation Theory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36360" y="5715254"/>
            <a:ext cx="1195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TAM= 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Technology Acceptance 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9657" y="5877272"/>
            <a:ext cx="21221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RBV=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Resource-Based View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007768" y="1961361"/>
            <a:ext cx="972108" cy="27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12124" y="1970081"/>
            <a:ext cx="900100" cy="26738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917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28801"/>
            <a:ext cx="9144000" cy="444637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2576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12003860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984" y="801948"/>
            <a:ext cx="8087816" cy="57233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3"/>
            <a:ext cx="8229600" cy="7060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Innovation</a:t>
            </a:r>
            <a:r>
              <a:rPr lang="en-US" dirty="0">
                <a:solidFill>
                  <a:schemeClr val="accent1"/>
                </a:solidFill>
              </a:rPr>
              <a:t> Adoption 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54583" y="6444816"/>
            <a:ext cx="8147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Pichlak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Magdalena.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"The innovation adoption process: A multidimensional approach." Journal of Management and Organization 22, no. 4 (2016): 476.</a:t>
            </a:r>
          </a:p>
        </p:txBody>
      </p:sp>
    </p:spTree>
    <p:extLst>
      <p:ext uri="{BB962C8B-B14F-4D97-AF65-F5344CB8AC3E}">
        <p14:creationId xmlns:p14="http://schemas.microsoft.com/office/powerpoint/2010/main" val="3419593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2084"/>
            <a:ext cx="11222181" cy="829587"/>
          </a:xfrm>
        </p:spPr>
        <p:txBody>
          <a:bodyPr>
            <a:normAutofit/>
          </a:bodyPr>
          <a:lstStyle/>
          <a:p>
            <a:r>
              <a:rPr lang="en-US" dirty="0"/>
              <a:t>Seven Layers of a Metaverse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F0D6F2-E63F-9B62-A71E-71B9B9E4C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4152" y="829586"/>
            <a:ext cx="5582654" cy="5566749"/>
          </a:xfrm>
        </p:spPr>
      </p:pic>
    </p:spTree>
    <p:extLst>
      <p:ext uri="{BB962C8B-B14F-4D97-AF65-F5344CB8AC3E}">
        <p14:creationId xmlns:p14="http://schemas.microsoft.com/office/powerpoint/2010/main" val="40689242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ezoid 15"/>
          <p:cNvSpPr/>
          <p:nvPr/>
        </p:nvSpPr>
        <p:spPr>
          <a:xfrm>
            <a:off x="3647729" y="3573017"/>
            <a:ext cx="5067771" cy="645191"/>
          </a:xfrm>
          <a:prstGeom prst="trapezoid">
            <a:avLst>
              <a:gd name="adj" fmla="val 30627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Trapezoid 16"/>
          <p:cNvSpPr/>
          <p:nvPr/>
        </p:nvSpPr>
        <p:spPr>
          <a:xfrm>
            <a:off x="1981200" y="4100066"/>
            <a:ext cx="8229600" cy="2353271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456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 Innovation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 high-level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Lending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2998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Payments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22754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Analytics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78760" y="1772816"/>
            <a:ext cx="1450504" cy="1800200"/>
          </a:xfrm>
          <a:prstGeom prst="roundRect">
            <a:avLst>
              <a:gd name="adj" fmla="val 8399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Robo</a:t>
            </a:r>
            <a:r>
              <a:rPr lang="en-US" sz="2400" b="1">
                <a:solidFill>
                  <a:schemeClr val="accent1"/>
                </a:solidFill>
              </a:rPr>
              <a:t> Advisors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76320" y="1772816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03824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Profile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35708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Advice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67592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</a:rPr>
              <a:t>Re-Balance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99475" y="4442594"/>
            <a:ext cx="1450504" cy="1800200"/>
          </a:xfrm>
          <a:prstGeom prst="roundRect">
            <a:avLst>
              <a:gd name="adj" fmla="val 839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Indexing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99977" y="6591841"/>
            <a:ext cx="8363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>
                <a:solidFill>
                  <a:schemeClr val="bg1">
                    <a:lumMod val="75000"/>
                  </a:schemeClr>
                </a:solidFill>
              </a:rPr>
              <a:t>Source: Paolo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Sironi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(2016), “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 Innovation: From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</a:rPr>
              <a:t>Robo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-Advisors to Goal Based Investing and Gamification”, Wiley.</a:t>
            </a:r>
          </a:p>
        </p:txBody>
      </p:sp>
    </p:spTree>
    <p:extLst>
      <p:ext uri="{BB962C8B-B14F-4D97-AF65-F5344CB8AC3E}">
        <p14:creationId xmlns:p14="http://schemas.microsoft.com/office/powerpoint/2010/main" val="12962292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06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Financial Technology (Fintech)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601812"/>
            <a:ext cx="5762625" cy="452752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Banking Infrastructure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Business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and Commercial Banking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Lending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Consumer Payments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Crowdfunding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Equity Financing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</a:rPr>
              <a:t>Financial Research and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810000" y="658100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www.venturescanner.com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/financial-technology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904455-9D26-3448-9384-C71CD3B243F3}"/>
              </a:ext>
            </a:extLst>
          </p:cNvPr>
          <p:cNvSpPr txBox="1">
            <a:spLocks/>
          </p:cNvSpPr>
          <p:nvPr/>
        </p:nvSpPr>
        <p:spPr>
          <a:xfrm>
            <a:off x="5962717" y="1601812"/>
            <a:ext cx="6024496" cy="433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Financial Transaction Security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Institutional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International Money Transfer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Payments Backend and Infrastructure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Personal Finance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Point of Sale Payments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Retail Investing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sz="2400" dirty="0"/>
              <a:t>Small and Medium Business Tools</a:t>
            </a:r>
          </a:p>
        </p:txBody>
      </p:sp>
    </p:spTree>
    <p:extLst>
      <p:ext uri="{BB962C8B-B14F-4D97-AF65-F5344CB8AC3E}">
        <p14:creationId xmlns:p14="http://schemas.microsoft.com/office/powerpoint/2010/main" val="29771785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Ethereum </a:t>
            </a:r>
            <a:r>
              <a:rPr lang="en-US" dirty="0" err="1"/>
              <a:t>DeFi</a:t>
            </a:r>
            <a:r>
              <a:rPr lang="en-US" dirty="0"/>
              <a:t>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https://cryptodiffer.com/news/ethereum-defi-ecosystem/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99C38E-74F5-6B46-B9D3-F88C47F98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7290" y="828674"/>
            <a:ext cx="10162681" cy="5812874"/>
          </a:xfrm>
        </p:spPr>
      </p:pic>
    </p:spTree>
    <p:extLst>
      <p:ext uri="{BB962C8B-B14F-4D97-AF65-F5344CB8AC3E}">
        <p14:creationId xmlns:p14="http://schemas.microsoft.com/office/powerpoint/2010/main" val="15263071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A4A6-D66D-4440-B4F8-BCD29CA7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3664"/>
            <a:ext cx="11222181" cy="765009"/>
          </a:xfrm>
        </p:spPr>
        <p:txBody>
          <a:bodyPr>
            <a:normAutofit fontScale="90000"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 Ecosystem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8C3BAF-87A3-4841-8CC4-381AD4F22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54" y="773560"/>
            <a:ext cx="9749043" cy="59085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AFBA-EB40-624E-A734-D6D8E33B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2DA69-C6C8-DE4C-9A8A-FDFCE2C4E868}"/>
              </a:ext>
            </a:extLst>
          </p:cNvPr>
          <p:cNvSpPr txBox="1"/>
          <p:nvPr/>
        </p:nvSpPr>
        <p:spPr>
          <a:xfrm>
            <a:off x="3045619" y="6641548"/>
            <a:ext cx="6100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https://tokeny.com/defi-ecosystem/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51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12637-E3E3-5642-B8E6-5ED595FA7F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27" y="625636"/>
            <a:ext cx="11286485" cy="59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3869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Longbing</a:t>
            </a:r>
            <a:r>
              <a:rPr lang="en-US" sz="3400" b="0" dirty="0"/>
              <a:t> Cao (2022). "Decentralized ai: Edge intelligence and smart blockchain, metaverse, web3, and </a:t>
            </a:r>
            <a:r>
              <a:rPr lang="en-US" sz="3400" b="0" dirty="0" err="1"/>
              <a:t>desci</a:t>
            </a:r>
            <a:r>
              <a:rPr lang="en-US" sz="34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Qinglin Yang, </a:t>
            </a:r>
            <a:r>
              <a:rPr lang="en-US" sz="3400" b="0" dirty="0" err="1"/>
              <a:t>Yetong</a:t>
            </a:r>
            <a:r>
              <a:rPr lang="en-US" sz="3400" b="0" dirty="0"/>
              <a:t> Zhao, Huawei Huang, </a:t>
            </a:r>
            <a:r>
              <a:rPr lang="en-US" sz="3400" b="0" dirty="0" err="1"/>
              <a:t>Zehui</a:t>
            </a:r>
            <a:r>
              <a:rPr lang="en-US" sz="3400" b="0" dirty="0"/>
              <a:t> </a:t>
            </a:r>
            <a:r>
              <a:rPr lang="en-US" sz="3400" b="0" dirty="0" err="1"/>
              <a:t>Xiong</a:t>
            </a:r>
            <a:r>
              <a:rPr lang="en-US" sz="3400" b="0" dirty="0"/>
              <a:t>, </a:t>
            </a:r>
            <a:r>
              <a:rPr lang="en-US" sz="3400" b="0" dirty="0" err="1"/>
              <a:t>Jiawen</a:t>
            </a:r>
            <a:r>
              <a:rPr lang="en-US" sz="3400" b="0" dirty="0"/>
              <a:t> Kang, and </a:t>
            </a:r>
            <a:r>
              <a:rPr lang="en-US" sz="3400" b="0" dirty="0" err="1"/>
              <a:t>Zibin</a:t>
            </a:r>
            <a:r>
              <a:rPr lang="en-US" sz="34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Russell Belk, Mariam Humayun, and Myriam </a:t>
            </a:r>
            <a:r>
              <a:rPr lang="en-US" sz="3400" b="0" dirty="0" err="1"/>
              <a:t>Brouard</a:t>
            </a:r>
            <a:r>
              <a:rPr lang="en-US" sz="34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Thien</a:t>
            </a:r>
            <a:r>
              <a:rPr lang="en-US" sz="3400" b="0" dirty="0"/>
              <a:t> Huynh-The, Quoc-Viet Pham, Xuan-Qui Pham, Thanh </a:t>
            </a:r>
            <a:r>
              <a:rPr lang="en-US" sz="3400" b="0" dirty="0" err="1"/>
              <a:t>Thi</a:t>
            </a:r>
            <a:r>
              <a:rPr lang="en-US" sz="3400" b="0" dirty="0"/>
              <a:t> Nguyen, Zhu Han, and Dong-</a:t>
            </a:r>
            <a:r>
              <a:rPr lang="en-US" sz="3400" b="0" dirty="0" err="1"/>
              <a:t>Seong</a:t>
            </a:r>
            <a:r>
              <a:rPr lang="en-US" sz="3400" b="0" dirty="0"/>
              <a:t> Kim (2022). "Artificial Intelligence for the Metaverse: A Survey." </a:t>
            </a:r>
            <a:r>
              <a:rPr lang="en-US" sz="3400" b="0" dirty="0" err="1"/>
              <a:t>arXiv</a:t>
            </a:r>
            <a:r>
              <a:rPr lang="en-US" sz="34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Thippa</a:t>
            </a:r>
            <a:r>
              <a:rPr lang="en-US" sz="3400" b="0" dirty="0"/>
              <a:t> Reddy </a:t>
            </a:r>
            <a:r>
              <a:rPr lang="en-US" sz="3400" b="0" dirty="0" err="1"/>
              <a:t>Gadekallu</a:t>
            </a:r>
            <a:r>
              <a:rPr lang="en-US" sz="3400" b="0" dirty="0"/>
              <a:t>, </a:t>
            </a:r>
            <a:r>
              <a:rPr lang="en-US" sz="3400" b="0" dirty="0" err="1"/>
              <a:t>Thien</a:t>
            </a:r>
            <a:r>
              <a:rPr lang="en-US" sz="3400" b="0" dirty="0"/>
              <a:t> Huynh-The, </a:t>
            </a:r>
            <a:r>
              <a:rPr lang="en-US" sz="3400" b="0" dirty="0" err="1"/>
              <a:t>Weizheng</a:t>
            </a:r>
            <a:r>
              <a:rPr lang="en-US" sz="3400" b="0" dirty="0"/>
              <a:t> Wang, Gokul </a:t>
            </a:r>
            <a:r>
              <a:rPr lang="en-US" sz="3400" b="0" dirty="0" err="1"/>
              <a:t>Yenduri</a:t>
            </a:r>
            <a:r>
              <a:rPr lang="en-US" sz="3400" b="0" dirty="0"/>
              <a:t>, </a:t>
            </a:r>
            <a:r>
              <a:rPr lang="en-US" sz="3400" b="0" dirty="0" err="1"/>
              <a:t>Pasika</a:t>
            </a:r>
            <a:r>
              <a:rPr lang="en-US" sz="3400" b="0" dirty="0"/>
              <a:t> </a:t>
            </a:r>
            <a:r>
              <a:rPr lang="en-US" sz="3400" b="0" dirty="0" err="1"/>
              <a:t>Ranaweera</a:t>
            </a:r>
            <a:r>
              <a:rPr lang="en-US" sz="3400" b="0" dirty="0"/>
              <a:t>, Quoc-Viet Pham, Daniel </a:t>
            </a:r>
            <a:r>
              <a:rPr lang="en-US" sz="3400" b="0" dirty="0" err="1"/>
              <a:t>Benevides</a:t>
            </a:r>
            <a:r>
              <a:rPr lang="en-US" sz="3400" b="0" dirty="0"/>
              <a:t> da Costa, and </a:t>
            </a:r>
            <a:r>
              <a:rPr lang="en-US" sz="3400" b="0" dirty="0" err="1"/>
              <a:t>Madhusanka</a:t>
            </a:r>
            <a:r>
              <a:rPr lang="en-US" sz="3400" b="0" dirty="0"/>
              <a:t> Liyanage (2022). "Blockchain for the Metaverse: A Review." </a:t>
            </a:r>
            <a:r>
              <a:rPr lang="en-US" sz="3400" b="0" dirty="0" err="1"/>
              <a:t>arXiv</a:t>
            </a:r>
            <a:r>
              <a:rPr lang="en-US" sz="34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Dan Sheridan, James Harris, Frank Wear, Jerry Cowell Jr, Easton Wong, and Abbas </a:t>
            </a:r>
            <a:r>
              <a:rPr lang="en-US" sz="3400" b="0" dirty="0" err="1"/>
              <a:t>Yazdinejad</a:t>
            </a:r>
            <a:r>
              <a:rPr lang="en-US" sz="3400" b="0" dirty="0"/>
              <a:t> (2022). "Web3 Challenges and Opportunities for the Market." </a:t>
            </a:r>
            <a:r>
              <a:rPr lang="en-US" sz="3400" b="0" dirty="0" err="1"/>
              <a:t>arXiv</a:t>
            </a:r>
            <a:r>
              <a:rPr lang="en-US" sz="34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Yves </a:t>
            </a:r>
            <a:r>
              <a:rPr lang="en-US" sz="3400" b="0" dirty="0" err="1"/>
              <a:t>Hilpisch</a:t>
            </a:r>
            <a:r>
              <a:rPr lang="en-US" sz="34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Aurélien</a:t>
            </a:r>
            <a:r>
              <a:rPr lang="en-US" sz="3400" b="0" dirty="0"/>
              <a:t> </a:t>
            </a:r>
            <a:r>
              <a:rPr lang="en-US" sz="3400" b="0" dirty="0" err="1"/>
              <a:t>Géron</a:t>
            </a:r>
            <a:r>
              <a:rPr lang="en-US" sz="3400" b="0" dirty="0"/>
              <a:t> (2019), Hands-On Machine Learning with Scikit-Learn, </a:t>
            </a:r>
            <a:r>
              <a:rPr lang="en-US" sz="3400" b="0" dirty="0" err="1"/>
              <a:t>Keras</a:t>
            </a:r>
            <a:r>
              <a:rPr lang="en-US" sz="3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Yves </a:t>
            </a:r>
            <a:r>
              <a:rPr lang="en-US" sz="3400" b="0" dirty="0" err="1"/>
              <a:t>Hilpisch</a:t>
            </a:r>
            <a:r>
              <a:rPr lang="en-US" sz="34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Paolo </a:t>
            </a:r>
            <a:r>
              <a:rPr lang="en-US" sz="3400" b="0" dirty="0" err="1"/>
              <a:t>Sironi</a:t>
            </a:r>
            <a:r>
              <a:rPr lang="en-US" sz="340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Yuxing</a:t>
            </a:r>
            <a:r>
              <a:rPr lang="en-US" sz="3400" b="0" dirty="0"/>
              <a:t> Yan (2017), Python for Finance: Apply powerful finance models and quantitative analysis with Python, Second Edition, </a:t>
            </a:r>
            <a:r>
              <a:rPr lang="en-US" sz="3400" b="0" dirty="0" err="1"/>
              <a:t>Packt</a:t>
            </a:r>
            <a:r>
              <a:rPr lang="en-US" sz="3400" b="0" dirty="0"/>
              <a:t> Publishing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Campbell R. Harvey, Ashwin Ramachandran, Joey Santoro, Fred Ehrsam (2021), </a:t>
            </a:r>
            <a:r>
              <a:rPr lang="en-US" sz="3400" b="0" dirty="0" err="1"/>
              <a:t>DeFi</a:t>
            </a:r>
            <a:r>
              <a:rPr lang="en-US" sz="34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Matt </a:t>
            </a:r>
            <a:r>
              <a:rPr lang="en-US" sz="3400" b="0" dirty="0" err="1"/>
              <a:t>Fortnow</a:t>
            </a:r>
            <a:r>
              <a:rPr lang="en-US" sz="3400" b="0" dirty="0"/>
              <a:t> and </a:t>
            </a:r>
            <a:r>
              <a:rPr lang="en-US" sz="3400" b="0" dirty="0" err="1"/>
              <a:t>QuHarrison</a:t>
            </a:r>
            <a:r>
              <a:rPr lang="en-US" sz="34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Parma Bains, Mohamed </a:t>
            </a:r>
            <a:r>
              <a:rPr lang="en-US" sz="3400" b="0" dirty="0" err="1"/>
              <a:t>Diaby</a:t>
            </a:r>
            <a:r>
              <a:rPr lang="en-US" sz="3400" b="0" dirty="0"/>
              <a:t>, Dimitris </a:t>
            </a:r>
            <a:r>
              <a:rPr lang="en-US" sz="3400" b="0" dirty="0" err="1"/>
              <a:t>Drakopoulos</a:t>
            </a:r>
            <a:r>
              <a:rPr lang="en-US" sz="3400" b="0" dirty="0"/>
              <a:t>, Julia </a:t>
            </a:r>
            <a:r>
              <a:rPr lang="en-US" sz="3400" b="0" dirty="0" err="1"/>
              <a:t>Faltermeier</a:t>
            </a:r>
            <a:r>
              <a:rPr lang="en-US" sz="3400" b="0" dirty="0"/>
              <a:t>, Federico Grinberg, Evan </a:t>
            </a:r>
            <a:r>
              <a:rPr lang="en-US" sz="3400" b="0" dirty="0" err="1"/>
              <a:t>Papageorgiou</a:t>
            </a:r>
            <a:r>
              <a:rPr lang="en-US" sz="3400" b="0" dirty="0"/>
              <a:t>, Dmitri Petrov, Patrick Schneider, and Nobu Sugimoto (2021), </a:t>
            </a:r>
            <a:br>
              <a:rPr lang="en-US" sz="3400" b="0" dirty="0"/>
            </a:br>
            <a:r>
              <a:rPr lang="en-US" sz="34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Ramesh Sharda, </a:t>
            </a:r>
            <a:r>
              <a:rPr lang="en-US" sz="3400" b="0" dirty="0" err="1"/>
              <a:t>Dursun</a:t>
            </a:r>
            <a:r>
              <a:rPr lang="en-US" sz="3400" b="0" dirty="0"/>
              <a:t> </a:t>
            </a:r>
            <a:r>
              <a:rPr lang="en-US" sz="3400" b="0" dirty="0" err="1"/>
              <a:t>Delen</a:t>
            </a:r>
            <a:r>
              <a:rPr lang="en-US" sz="3400" b="0" dirty="0"/>
              <a:t>, and Efraim Turban (2017), “Business Intelligence, Analytics, and Data Science: A Managerial Perspective”, 4th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Frederic S. Mishkin (2015), “The Economics of Money, Banking and Financial Markets”, 11th Edition, Pearson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Susanne Chishti and Janos </a:t>
            </a:r>
            <a:r>
              <a:rPr lang="en-US" sz="3400" b="0" dirty="0" err="1"/>
              <a:t>Barberis</a:t>
            </a:r>
            <a:r>
              <a:rPr lang="en-US" sz="34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Paolo </a:t>
            </a:r>
            <a:r>
              <a:rPr lang="en-US" sz="3400" b="0" dirty="0" err="1"/>
              <a:t>Sironi</a:t>
            </a:r>
            <a:r>
              <a:rPr lang="en-US" sz="34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Brett King (2014), “Breaking Banks: The Innovators, Rogues, and Strategists Rebooting Banking”, Wiley.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Brett King (2012), “Bank 3.0: Why banking is no longer somewhere you go, but something you do”, John Wiley &amp; Sons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Gopalakrishnan, Shanti, and </a:t>
            </a:r>
            <a:r>
              <a:rPr lang="en-US" sz="3400" b="0" dirty="0" err="1"/>
              <a:t>Fariborz</a:t>
            </a:r>
            <a:r>
              <a:rPr lang="en-US" sz="3400" b="0" dirty="0"/>
              <a:t> </a:t>
            </a:r>
            <a:r>
              <a:rPr lang="en-US" sz="3400" b="0" dirty="0" err="1"/>
              <a:t>Damanpour</a:t>
            </a:r>
            <a:r>
              <a:rPr lang="en-US" sz="3400" b="0" dirty="0"/>
              <a:t> (1997). "A review of innovation research in economics, sociology and technology management." Omega 25, no. 1 : 15-28.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 err="1"/>
              <a:t>Pichlak</a:t>
            </a:r>
            <a:r>
              <a:rPr lang="en-US" sz="3400" b="0" dirty="0"/>
              <a:t>, Magdalena (2016). "The innovation adoption process: A multidimensional approach." Journal of Management and Organization 22, no. 4 : 476.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400" b="0" dirty="0"/>
              <a:t>Everett M. Rogers (2003), “Diffusion of Innovations”, Free Press, 5th Edition</a:t>
            </a:r>
          </a:p>
          <a:p>
            <a:endParaRPr lang="en-US" sz="2400" b="0" dirty="0"/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858028"/>
          </a:xfrm>
        </p:spPr>
        <p:txBody>
          <a:bodyPr>
            <a:normAutofit/>
          </a:bodyPr>
          <a:lstStyle/>
          <a:p>
            <a:r>
              <a:rPr lang="en-US" dirty="0"/>
              <a:t>Layered Architecture of Blockchain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6D531F-3509-0A07-3D33-737DA80D5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88" y="878598"/>
            <a:ext cx="8130781" cy="55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7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328561"/>
            <a:ext cx="11869610" cy="35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1064029"/>
          </a:xfrm>
        </p:spPr>
        <p:txBody>
          <a:bodyPr>
            <a:normAutofit/>
          </a:bodyPr>
          <a:lstStyle/>
          <a:p>
            <a:r>
              <a:rPr lang="en-US" dirty="0"/>
              <a:t>Fusion of AI and Blockchain in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Yang, Qinglin,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Yetong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Zhao, Huawei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Zehui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Jiawen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Kang,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Zheng (2022).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"Fusing blockchain and AI with metaverse: A survey." IEEE Open Journal of the Computer Society 3 : 122-136.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750CC-27E9-5A0C-AD5A-51A6E8A46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85" y="1011869"/>
            <a:ext cx="10333188" cy="54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56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dirty="0" err="1"/>
              <a:t>DeAI</a:t>
            </a:r>
            <a:r>
              <a:rPr lang="en-US" dirty="0"/>
              <a:t>: </a:t>
            </a:r>
            <a:br>
              <a:rPr lang="en-US" dirty="0"/>
            </a:br>
            <a:r>
              <a:rPr lang="en-US" sz="2800" dirty="0"/>
              <a:t>Synthesizing On-device AI, Edge AI, and Cloud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F311B-14F1-CE51-F003-E47A8318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548" y="1092189"/>
            <a:ext cx="5639001" cy="53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4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"/>
            <a:ext cx="11222181" cy="1092188"/>
          </a:xfrm>
        </p:spPr>
        <p:txBody>
          <a:bodyPr>
            <a:noAutofit/>
          </a:bodyPr>
          <a:lstStyle/>
          <a:p>
            <a:r>
              <a:rPr lang="en-US" sz="4400" dirty="0"/>
              <a:t>Smart Virtuality-Reality Metaverse Ecosystem:</a:t>
            </a:r>
            <a:r>
              <a:rPr lang="en-US" sz="2800" dirty="0"/>
              <a:t> </a:t>
            </a:r>
            <a:r>
              <a:rPr lang="en-US" sz="2800" dirty="0" err="1"/>
              <a:t>Metasynthesizing</a:t>
            </a:r>
            <a:r>
              <a:rPr lang="en-US" sz="2800" dirty="0"/>
              <a:t> </a:t>
            </a:r>
            <a:r>
              <a:rPr lang="en-US" sz="2800" dirty="0" err="1"/>
              <a:t>DeAI</a:t>
            </a:r>
            <a:r>
              <a:rPr lang="en-US" sz="2800" dirty="0"/>
              <a:t>, Metaverse, Blockchain, Web3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9E6166-DBED-7E76-E6A3-A67424CAF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231" y="1146198"/>
            <a:ext cx="6354496" cy="5362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68B2B7-22D5-3755-C308-BB151279FC0C}"/>
              </a:ext>
            </a:extLst>
          </p:cNvPr>
          <p:cNvSpPr txBox="1"/>
          <p:nvPr/>
        </p:nvSpPr>
        <p:spPr>
          <a:xfrm>
            <a:off x="1124679" y="6550556"/>
            <a:ext cx="99426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Longbing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 "Decentralized ai: Edge intelligence and smart blockchain, metaverse, web3,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desci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IEEE Intelligent Systems 37, no. 3: 6-19.</a:t>
            </a:r>
          </a:p>
        </p:txBody>
      </p:sp>
    </p:spTree>
    <p:extLst>
      <p:ext uri="{BB962C8B-B14F-4D97-AF65-F5344CB8AC3E}">
        <p14:creationId xmlns:p14="http://schemas.microsoft.com/office/powerpoint/2010/main" val="257857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2022/09/13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2   2022/09/20   AI in FinTech: Metaverse, Web3, </a:t>
            </a:r>
            <a:r>
              <a:rPr lang="en-US" sz="2800" dirty="0" err="1">
                <a:solidFill>
                  <a:srgbClr val="C00000"/>
                </a:solidFill>
              </a:rPr>
              <a:t>DeFi</a:t>
            </a:r>
            <a:r>
              <a:rPr lang="en-US" sz="2800" dirty="0">
                <a:solidFill>
                  <a:srgbClr val="C00000"/>
                </a:solidFill>
              </a:rPr>
              <a:t>, NFT,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difference between AR, MR, and VR </a:t>
            </a:r>
            <a:br>
              <a:rPr lang="en-US" dirty="0"/>
            </a:br>
            <a:r>
              <a:rPr lang="en-US" dirty="0"/>
              <a:t>under the umbrella of XR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3A36-88BB-9660-54AD-27315C9AF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" y="2117557"/>
            <a:ext cx="12026062" cy="4218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35E629-3E11-689D-0A34-BEC943243926}"/>
              </a:ext>
            </a:extLst>
          </p:cNvPr>
          <p:cNvSpPr txBox="1"/>
          <p:nvPr/>
        </p:nvSpPr>
        <p:spPr>
          <a:xfrm>
            <a:off x="1149993" y="1520833"/>
            <a:ext cx="75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XR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158E2-DD62-8950-93DD-187DC9659B2A}"/>
              </a:ext>
            </a:extLst>
          </p:cNvPr>
          <p:cNvSpPr txBox="1"/>
          <p:nvPr/>
        </p:nvSpPr>
        <p:spPr>
          <a:xfrm>
            <a:off x="4173929" y="1520833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E7340-2BBF-2497-F276-EC2743CF0E4E}"/>
              </a:ext>
            </a:extLst>
          </p:cNvPr>
          <p:cNvSpPr txBox="1"/>
          <p:nvPr/>
        </p:nvSpPr>
        <p:spPr>
          <a:xfrm>
            <a:off x="7299160" y="1520833"/>
            <a:ext cx="922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0D4B-938D-820E-CF27-DD4A598D2919}"/>
              </a:ext>
            </a:extLst>
          </p:cNvPr>
          <p:cNvSpPr txBox="1"/>
          <p:nvPr/>
        </p:nvSpPr>
        <p:spPr>
          <a:xfrm>
            <a:off x="10046723" y="152083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437FF"/>
                </a:solidFill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883845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14013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8" y="56101"/>
            <a:ext cx="11222181" cy="1106555"/>
          </a:xfrm>
        </p:spPr>
        <p:txBody>
          <a:bodyPr>
            <a:normAutofit fontScale="90000"/>
          </a:bodyPr>
          <a:lstStyle/>
          <a:p>
            <a:r>
              <a:rPr lang="en-US" dirty="0"/>
              <a:t>A Blockchain-based IoT Framework </a:t>
            </a:r>
            <a:br>
              <a:rPr lang="en-US" dirty="0"/>
            </a:br>
            <a:r>
              <a:rPr lang="en-US" sz="3600" b="0" dirty="0"/>
              <a:t>with ML to enhance security and privacy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2A990-DFE6-4382-92CF-BB8383FF7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188" y="1191239"/>
            <a:ext cx="7871619" cy="5233677"/>
          </a:xfrm>
        </p:spPr>
      </p:pic>
    </p:spTree>
    <p:extLst>
      <p:ext uri="{BB962C8B-B14F-4D97-AF65-F5344CB8AC3E}">
        <p14:creationId xmlns:p14="http://schemas.microsoft.com/office/powerpoint/2010/main" val="220231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27796"/>
          </a:xfrm>
        </p:spPr>
        <p:txBody>
          <a:bodyPr>
            <a:normAutofit fontScale="90000"/>
          </a:bodyPr>
          <a:lstStyle/>
          <a:p>
            <a:r>
              <a:rPr lang="en-US" dirty="0"/>
              <a:t>5G and beyond for Metaverse Services</a:t>
            </a:r>
            <a:br>
              <a:rPr lang="en-US" sz="2200" dirty="0"/>
            </a:br>
            <a:r>
              <a:rPr lang="en-US" sz="2900" b="0" dirty="0"/>
              <a:t>AI with ML algorithms and DL models contribute in multi-level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3994D8-D1E6-1F94-AFEC-9BE29A99C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2679" y="1134022"/>
            <a:ext cx="6525600" cy="5344777"/>
          </a:xfrm>
        </p:spPr>
      </p:pic>
    </p:spTree>
    <p:extLst>
      <p:ext uri="{BB962C8B-B14F-4D97-AF65-F5344CB8AC3E}">
        <p14:creationId xmlns:p14="http://schemas.microsoft.com/office/powerpoint/2010/main" val="42956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35104"/>
            <a:ext cx="11424061" cy="1228183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A Data-Driven Digital Twin Architecture </a:t>
            </a:r>
            <a:br>
              <a:rPr lang="en-US" dirty="0"/>
            </a:br>
            <a:r>
              <a:rPr lang="en-US" sz="2700" b="0" dirty="0"/>
              <a:t>for intelligent healthcare systems using ML to process raw data of </a:t>
            </a:r>
            <a:r>
              <a:rPr lang="en-US" sz="2700" b="0" dirty="0" err="1"/>
              <a:t>IoMedicalThings</a:t>
            </a:r>
            <a:r>
              <a:rPr lang="en-US" sz="2700" b="0" dirty="0"/>
              <a:t>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C85FF-ABA7-BC0F-ACA3-222404AA7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801" y="1426258"/>
            <a:ext cx="7041355" cy="4973264"/>
          </a:xfrm>
        </p:spPr>
      </p:pic>
    </p:spTree>
    <p:extLst>
      <p:ext uri="{BB962C8B-B14F-4D97-AF65-F5344CB8AC3E}">
        <p14:creationId xmlns:p14="http://schemas.microsoft.com/office/powerpoint/2010/main" val="378324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4809"/>
          </a:xfrm>
        </p:spPr>
        <p:txBody>
          <a:bodyPr>
            <a:normAutofit/>
          </a:bodyPr>
          <a:lstStyle/>
          <a:p>
            <a:r>
              <a:rPr lang="en-US" dirty="0"/>
              <a:t>Brain-Machine Interfaces (BMIs)</a:t>
            </a:r>
            <a:br>
              <a:rPr lang="en-US" dirty="0"/>
            </a:br>
            <a:r>
              <a:rPr lang="en-US" sz="2700" b="0" dirty="0"/>
              <a:t>for processing neural signals and responding neural stimulations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9FD0E-3BA7-D635-FC46-9DF5E9182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699" y="1502256"/>
            <a:ext cx="6866312" cy="4911433"/>
          </a:xfrm>
        </p:spPr>
      </p:pic>
    </p:spTree>
    <p:extLst>
      <p:ext uri="{BB962C8B-B14F-4D97-AF65-F5344CB8AC3E}">
        <p14:creationId xmlns:p14="http://schemas.microsoft.com/office/powerpoint/2010/main" val="2863833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7121"/>
          </a:xfrm>
        </p:spPr>
        <p:txBody>
          <a:bodyPr>
            <a:normAutofit/>
          </a:bodyPr>
          <a:lstStyle/>
          <a:p>
            <a:r>
              <a:rPr lang="en-US" dirty="0"/>
              <a:t>AI for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AA847-1F25-F4A9-9029-406EA8365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90" y="2310938"/>
            <a:ext cx="11705522" cy="3082593"/>
          </a:xfrm>
        </p:spPr>
      </p:pic>
    </p:spTree>
    <p:extLst>
      <p:ext uri="{BB962C8B-B14F-4D97-AF65-F5344CB8AC3E}">
        <p14:creationId xmlns:p14="http://schemas.microsoft.com/office/powerpoint/2010/main" val="751446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23380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280124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Blockchain-Registered: </a:t>
            </a:r>
            <a:br>
              <a:rPr lang="en-US" dirty="0"/>
            </a:br>
            <a:r>
              <a:rPr lang="en-US" dirty="0"/>
              <a:t>Crypto, Collectables, and Art.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A9E295-0FE0-9B0F-A26A-6F1087025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933" y="1460667"/>
            <a:ext cx="8071092" cy="4935668"/>
          </a:xfrm>
        </p:spPr>
      </p:pic>
    </p:spTree>
    <p:extLst>
      <p:ext uri="{BB962C8B-B14F-4D97-AF65-F5344CB8AC3E}">
        <p14:creationId xmlns:p14="http://schemas.microsoft.com/office/powerpoint/2010/main" val="398558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2022/11/22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Versus Fractional [NFT] </a:t>
            </a:r>
            <a:br>
              <a:rPr lang="en-US" dirty="0"/>
            </a:br>
            <a:r>
              <a:rPr lang="en-US" dirty="0"/>
              <a:t>Property Ownership Rights for an Artwork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727B0E6-1A5D-0C87-CF43-8CE8918E4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04" y="1928813"/>
            <a:ext cx="11386791" cy="421481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Belk, Russell, Mariam Humayun, and Myriam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Brouard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"Money, possessions, and ownership in the Metaverse: NFTs, cryptocurrencies, Web3 and Wild Markets." Journal of Business Research 153: 198-205.</a:t>
            </a:r>
          </a:p>
        </p:txBody>
      </p:sp>
    </p:spTree>
    <p:extLst>
      <p:ext uri="{BB962C8B-B14F-4D97-AF65-F5344CB8AC3E}">
        <p14:creationId xmlns:p14="http://schemas.microsoft.com/office/powerpoint/2010/main" val="4221245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73467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Combination of Web3 with other Technologies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07FC2-5113-4305-77DB-8D49FD05F6C7}"/>
              </a:ext>
            </a:extLst>
          </p:cNvPr>
          <p:cNvSpPr txBox="1"/>
          <p:nvPr/>
        </p:nvSpPr>
        <p:spPr>
          <a:xfrm>
            <a:off x="859001" y="6396335"/>
            <a:ext cx="10473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Sheridan, Dan, James Harris, Frank Wear, Jerry Cowell Jr, Easton Wong, and Abbas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Yazdinejad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(2022)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"Web3 Challenges and Opportunities for the Market."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arXiv:2209.02446.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7CE86-093D-C420-C23A-53D3A6A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99" y="908571"/>
            <a:ext cx="9933160" cy="55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15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20000">
                <a:solidFill>
                  <a:srgbClr val="FF0000"/>
                </a:solidFill>
              </a:rPr>
              <a:t>FinTech</a:t>
            </a:r>
            <a:endParaRPr lang="zh-TW" altLang="en-US" sz="20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94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72819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Financial</a:t>
            </a:r>
            <a:r>
              <a:rPr lang="en-US" sz="6000" dirty="0"/>
              <a:t>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 err="1">
                <a:solidFill>
                  <a:srgbClr val="FF0000"/>
                </a:solidFill>
              </a:rPr>
              <a:t>Fin</a:t>
            </a:r>
            <a:r>
              <a:rPr lang="en-US" sz="6000" dirty="0" err="1">
                <a:solidFill>
                  <a:schemeClr val="accent1"/>
                </a:solidFill>
              </a:rPr>
              <a:t>Tech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60303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/>
              <a:t>providing </a:t>
            </a:r>
            <a:br>
              <a:rPr lang="en-US" sz="6000"/>
            </a:br>
            <a:r>
              <a:rPr lang="en-US" sz="6000">
                <a:solidFill>
                  <a:srgbClr val="FF0000"/>
                </a:solidFill>
              </a:rPr>
              <a:t>financial services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/>
              <a:t>by </a:t>
            </a:r>
            <a:r>
              <a:rPr lang="en-US" sz="6000" dirty="0"/>
              <a:t>making use of </a:t>
            </a:r>
            <a:r>
              <a:rPr lang="en-US" sz="6000" dirty="0">
                <a:solidFill>
                  <a:schemeClr val="accent1"/>
                </a:solidFill>
              </a:rPr>
              <a:t>software</a:t>
            </a:r>
            <a:r>
              <a:rPr lang="en-US" sz="6000" dirty="0"/>
              <a:t> </a:t>
            </a:r>
            <a:r>
              <a:rPr lang="en-US" sz="6000"/>
              <a:t>and </a:t>
            </a:r>
            <a:br>
              <a:rPr lang="en-US" sz="6000"/>
            </a:br>
            <a:r>
              <a:rPr lang="en-US" sz="6000">
                <a:solidFill>
                  <a:schemeClr val="accent1"/>
                </a:solidFill>
              </a:rPr>
              <a:t>modern </a:t>
            </a:r>
            <a:r>
              <a:rPr lang="en-US" sz="6000" dirty="0">
                <a:solidFill>
                  <a:schemeClr val="accent1"/>
                </a:solidFill>
              </a:rPr>
              <a:t>technology</a:t>
            </a:r>
            <a:r>
              <a:rPr lang="en-US" sz="60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597353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www.fintechweekly.com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fintech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-definition</a:t>
            </a:r>
          </a:p>
        </p:txBody>
      </p:sp>
    </p:spTree>
    <p:extLst>
      <p:ext uri="{BB962C8B-B14F-4D97-AF65-F5344CB8AC3E}">
        <p14:creationId xmlns:p14="http://schemas.microsoft.com/office/powerpoint/2010/main" val="2687140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3000" u="sng" dirty="0">
                <a:solidFill>
                  <a:srgbClr val="FF0000"/>
                </a:solidFill>
              </a:rPr>
              <a:t>Fin</a:t>
            </a:r>
            <a:r>
              <a:rPr lang="en-US" altLang="zh-TW" sz="13000" dirty="0">
                <a:solidFill>
                  <a:srgbClr val="FF0000"/>
                </a:solidFill>
              </a:rPr>
              <a:t>ancial </a:t>
            </a:r>
            <a:r>
              <a:rPr lang="en-US" altLang="zh-TW" sz="13000" u="sng" dirty="0">
                <a:solidFill>
                  <a:srgbClr val="FF0000"/>
                </a:solidFill>
              </a:rPr>
              <a:t>Tech</a:t>
            </a:r>
            <a:r>
              <a:rPr lang="en-US" altLang="zh-TW" sz="13000" dirty="0">
                <a:solidFill>
                  <a:srgbClr val="FF0000"/>
                </a:solidFill>
              </a:rPr>
              <a:t>nology</a:t>
            </a:r>
            <a:endParaRPr lang="zh-TW" altLang="en-US" sz="13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02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altLang="zh-TW" sz="15000" dirty="0">
                <a:solidFill>
                  <a:srgbClr val="FF0000"/>
                </a:solidFill>
              </a:rPr>
              <a:t>Financial Services</a:t>
            </a:r>
            <a:endParaRPr lang="zh-TW" altLang="en-US" sz="15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2270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29" y="320100"/>
            <a:ext cx="10726328" cy="6217800"/>
          </a:xfrm>
        </p:spPr>
        <p:txBody>
          <a:bodyPr/>
          <a:lstStyle/>
          <a:p>
            <a:r>
              <a:rPr lang="en-US" sz="8800" dirty="0">
                <a:solidFill>
                  <a:srgbClr val="C00000"/>
                </a:solidFill>
              </a:rPr>
              <a:t>Artificial Intelligence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(AI)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826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531A-C527-A541-B034-4478ECBF1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57" y="126357"/>
            <a:ext cx="10580914" cy="9205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Value Creation by Big Data Analytics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2700" dirty="0">
                <a:solidFill>
                  <a:schemeClr val="accent1"/>
                </a:solidFill>
              </a:rPr>
              <a:t>(Grover et al.,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EC8A-41C8-8A45-9285-D7AB277B5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52C8A-BA24-B546-ACC2-83CC1DB2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6949" y="-637978"/>
            <a:ext cx="5118102" cy="8888195"/>
          </a:xfrm>
          <a:prstGeom prst="rect">
            <a:avLst/>
          </a:prstGeom>
        </p:spPr>
      </p:pic>
      <p:sp>
        <p:nvSpPr>
          <p:cNvPr id="6" name="矩形 4">
            <a:extLst>
              <a:ext uri="{FF2B5EF4-FFF2-40B4-BE49-F238E27FC236}">
                <a16:creationId xmlns:a16="http://schemas.microsoft.com/office/drawing/2014/main" id="{AFA50631-640F-674F-B005-C59FA4F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45533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Varun Grover, Roger HL Chiang, Ting-Peng Liang, and </a:t>
            </a:r>
            <a:r>
              <a:rPr lang="en-US" altLang="zh-TW" sz="1000" dirty="0" err="1">
                <a:solidFill>
                  <a:srgbClr val="A6A6A6"/>
                </a:solidFill>
              </a:rPr>
              <a:t>Dongsong</a:t>
            </a:r>
            <a:r>
              <a:rPr lang="en-US" altLang="zh-TW" sz="1000" dirty="0">
                <a:solidFill>
                  <a:srgbClr val="A6A6A6"/>
                </a:solidFill>
              </a:rPr>
              <a:t> Zhang (2018), "Creating Strategic Business Value from Big Data Analytics: A Research Framework", Journal of Management Information Systems, 35, no. 2, pp. 388-423.</a:t>
            </a:r>
          </a:p>
        </p:txBody>
      </p:sp>
    </p:spTree>
    <p:extLst>
      <p:ext uri="{BB962C8B-B14F-4D97-AF65-F5344CB8AC3E}">
        <p14:creationId xmlns:p14="http://schemas.microsoft.com/office/powerpoint/2010/main" val="3130063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 b="1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28084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4583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2317142" y="1556227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3752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963" y="1341439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73639" y="3068961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6312025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91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1844720" y="43880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1844720" y="4124245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1844720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1844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4275953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41438"/>
            <a:ext cx="8229600" cy="5040312"/>
          </a:xfrm>
        </p:spPr>
        <p:txBody>
          <a:bodyPr>
            <a:normAutofit lnSpcReduction="10000"/>
          </a:bodyPr>
          <a:lstStyle/>
          <a:p>
            <a:r>
              <a:rPr lang="en-US" altLang="zh-TW" b="1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697219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688816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Creative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6240463" y="464185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and </a:t>
            </a:r>
            <a:br>
              <a:rPr lang="en-US" altLang="zh-TW" b="1" dirty="0">
                <a:solidFill>
                  <a:srgbClr val="C00000"/>
                </a:solidFill>
              </a:rPr>
            </a:br>
            <a:r>
              <a:rPr lang="en-US" altLang="zh-TW" b="1" dirty="0">
                <a:solidFill>
                  <a:srgbClr val="C00000"/>
                </a:solidFill>
              </a:rPr>
              <a:t>Collaborative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3575050" y="4652964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</a:rPr>
              <a:t>Skeptical</a:t>
            </a:r>
            <a:endParaRPr lang="zh-TW" alt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2855913" y="2057401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</a:rPr>
              <a:t>Technical</a:t>
            </a:r>
            <a:endParaRPr lang="zh-TW" alt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4929188" y="981076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</a:rPr>
              <a:t>Quantitative</a:t>
            </a:r>
            <a:endParaRPr lang="zh-TW" altLang="en-US" sz="2000" b="1" dirty="0">
              <a:solidFill>
                <a:schemeClr val="tx2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856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6659564" y="3463926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6240464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4989514" y="4641851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4268789" y="3463926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5757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7651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79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778648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3C9E586-9C4D-2B4A-9A53-C18D1886513C}"/>
              </a:ext>
            </a:extLst>
          </p:cNvPr>
          <p:cNvSpPr/>
          <p:nvPr/>
        </p:nvSpPr>
        <p:spPr>
          <a:xfrm>
            <a:off x="2063552" y="89045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7B6730-C69B-EA43-88D9-BD5A46DB584E}"/>
              </a:ext>
            </a:extLst>
          </p:cNvPr>
          <p:cNvSpPr/>
          <p:nvPr/>
        </p:nvSpPr>
        <p:spPr>
          <a:xfrm>
            <a:off x="7306018" y="908210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0140389-BF07-374B-9CE7-ECA620321BD5}"/>
              </a:ext>
            </a:extLst>
          </p:cNvPr>
          <p:cNvSpPr/>
          <p:nvPr/>
        </p:nvSpPr>
        <p:spPr>
          <a:xfrm>
            <a:off x="7313240" y="461873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B707A5-50BE-CE40-A78F-74E12CB620D0}"/>
              </a:ext>
            </a:extLst>
          </p:cNvPr>
          <p:cNvSpPr/>
          <p:nvPr/>
        </p:nvSpPr>
        <p:spPr>
          <a:xfrm>
            <a:off x="2084832" y="4606505"/>
            <a:ext cx="2743200" cy="1773206"/>
          </a:xfrm>
          <a:prstGeom prst="roundRect">
            <a:avLst>
              <a:gd name="adj" fmla="val 12486"/>
            </a:avLst>
          </a:prstGeom>
          <a:solidFill>
            <a:srgbClr val="FFD57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225A0DE8-EB7E-6042-967A-D541033E1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Ting-Peng Liang and Yu-</a:t>
            </a:r>
            <a:r>
              <a:rPr lang="en-US" altLang="zh-TW" sz="1000" dirty="0" err="1">
                <a:solidFill>
                  <a:srgbClr val="A6A6A6"/>
                </a:solidFill>
              </a:rPr>
              <a:t>Hsi</a:t>
            </a:r>
            <a:r>
              <a:rPr lang="en-US" altLang="zh-TW" sz="1000" dirty="0">
                <a:solidFill>
                  <a:srgbClr val="A6A6A6"/>
                </a:solidFill>
              </a:rPr>
              <a:t> Liu (2018), "Research Landscape of Business Intelligence and Big Data analytics: A bibliometrics study”, 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Expert Systems with Applications, Volume 111, 30, 2018, pp. 2-10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1" y="0"/>
            <a:ext cx="8775828" cy="8711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Framework for BD and BI Research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6A842E-247F-C243-9938-C3E7BA1D11FC}"/>
              </a:ext>
            </a:extLst>
          </p:cNvPr>
          <p:cNvGrpSpPr/>
          <p:nvPr/>
        </p:nvGrpSpPr>
        <p:grpSpPr>
          <a:xfrm>
            <a:off x="3492418" y="1202086"/>
            <a:ext cx="4979771" cy="4924859"/>
            <a:chOff x="5770290" y="1681398"/>
            <a:chExt cx="4979771" cy="4924859"/>
          </a:xfrm>
          <a:solidFill>
            <a:schemeClr val="accent5">
              <a:lumMod val="75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550EFA6-B661-4141-A2C8-59C05A654B1C}"/>
                </a:ext>
              </a:extLst>
            </p:cNvPr>
            <p:cNvGrpSpPr/>
            <p:nvPr/>
          </p:nvGrpSpPr>
          <p:grpSpPr>
            <a:xfrm>
              <a:off x="5770290" y="1681398"/>
              <a:ext cx="4979771" cy="4924859"/>
              <a:chOff x="1964397" y="1176182"/>
              <a:chExt cx="4979771" cy="4924859"/>
            </a:xfrm>
            <a:grpFill/>
          </p:grpSpPr>
          <p:sp>
            <p:nvSpPr>
              <p:cNvPr id="9" name="Pie 8">
                <a:extLst>
                  <a:ext uri="{FF2B5EF4-FFF2-40B4-BE49-F238E27FC236}">
                    <a16:creationId xmlns:a16="http://schemas.microsoft.com/office/drawing/2014/main" id="{6786A9DC-3F46-2F4D-ABD6-EC768861AC31}"/>
                  </a:ext>
                </a:extLst>
              </p:cNvPr>
              <p:cNvSpPr/>
              <p:nvPr/>
            </p:nvSpPr>
            <p:spPr>
              <a:xfrm>
                <a:off x="2100320" y="1294263"/>
                <a:ext cx="4843848" cy="4806778"/>
              </a:xfrm>
              <a:prstGeom prst="pie">
                <a:avLst>
                  <a:gd name="adj1" fmla="val 0"/>
                  <a:gd name="adj2" fmla="val 5445682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ie 9">
                <a:extLst>
                  <a:ext uri="{FF2B5EF4-FFF2-40B4-BE49-F238E27FC236}">
                    <a16:creationId xmlns:a16="http://schemas.microsoft.com/office/drawing/2014/main" id="{9B7BE2A8-67C6-0740-B260-BB8C9616BAE9}"/>
                  </a:ext>
                </a:extLst>
              </p:cNvPr>
              <p:cNvSpPr/>
              <p:nvPr/>
            </p:nvSpPr>
            <p:spPr>
              <a:xfrm>
                <a:off x="2081787" y="1188539"/>
                <a:ext cx="4843848" cy="4806778"/>
              </a:xfrm>
              <a:prstGeom prst="pie">
                <a:avLst>
                  <a:gd name="adj1" fmla="val 16185717"/>
                  <a:gd name="adj2" fmla="val 21582184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Pie 10">
                <a:extLst>
                  <a:ext uri="{FF2B5EF4-FFF2-40B4-BE49-F238E27FC236}">
                    <a16:creationId xmlns:a16="http://schemas.microsoft.com/office/drawing/2014/main" id="{2F5E607C-7049-404E-B714-518D5C4164F6}"/>
                  </a:ext>
                </a:extLst>
              </p:cNvPr>
              <p:cNvSpPr/>
              <p:nvPr/>
            </p:nvSpPr>
            <p:spPr>
              <a:xfrm>
                <a:off x="1964397" y="1176182"/>
                <a:ext cx="4843848" cy="4806778"/>
              </a:xfrm>
              <a:prstGeom prst="pie">
                <a:avLst>
                  <a:gd name="adj1" fmla="val 10800000"/>
                  <a:gd name="adj2" fmla="val 16144023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ie 11">
                <a:extLst>
                  <a:ext uri="{FF2B5EF4-FFF2-40B4-BE49-F238E27FC236}">
                    <a16:creationId xmlns:a16="http://schemas.microsoft.com/office/drawing/2014/main" id="{201CB83B-1520-9F49-88B9-57646E270E33}"/>
                  </a:ext>
                </a:extLst>
              </p:cNvPr>
              <p:cNvSpPr/>
              <p:nvPr/>
            </p:nvSpPr>
            <p:spPr>
              <a:xfrm>
                <a:off x="1964397" y="1294263"/>
                <a:ext cx="4843848" cy="4806778"/>
              </a:xfrm>
              <a:prstGeom prst="pie">
                <a:avLst>
                  <a:gd name="adj1" fmla="val 5419004"/>
                  <a:gd name="adj2" fmla="val 1075189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D8BA86-42EC-E547-A3FC-B7C6128FAB3A}"/>
                </a:ext>
              </a:extLst>
            </p:cNvPr>
            <p:cNvSpPr txBox="1"/>
            <p:nvPr/>
          </p:nvSpPr>
          <p:spPr>
            <a:xfrm>
              <a:off x="6388341" y="2860804"/>
              <a:ext cx="162159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Technology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3929E8-8587-8846-AADD-80DB5C961A65}"/>
                </a:ext>
              </a:extLst>
            </p:cNvPr>
            <p:cNvSpPr txBox="1"/>
            <p:nvPr/>
          </p:nvSpPr>
          <p:spPr>
            <a:xfrm>
              <a:off x="8661911" y="2877094"/>
              <a:ext cx="164032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Application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D69673-79C1-7448-93E8-CFBCE53645DC}"/>
                </a:ext>
              </a:extLst>
            </p:cNvPr>
            <p:cNvSpPr txBox="1"/>
            <p:nvPr/>
          </p:nvSpPr>
          <p:spPr>
            <a:xfrm>
              <a:off x="6681128" y="4977930"/>
              <a:ext cx="106952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Impact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9BA7A-D0F1-9043-825F-94AE244FBA4C}"/>
                </a:ext>
              </a:extLst>
            </p:cNvPr>
            <p:cNvSpPr txBox="1"/>
            <p:nvPr/>
          </p:nvSpPr>
          <p:spPr>
            <a:xfrm>
              <a:off x="8477751" y="4973625"/>
              <a:ext cx="1896866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A5E99711-5F8B-4A44-8305-B9628DFC44D2}"/>
                </a:ext>
              </a:extLst>
            </p:cNvPr>
            <p:cNvSpPr/>
            <p:nvPr/>
          </p:nvSpPr>
          <p:spPr>
            <a:xfrm>
              <a:off x="7598252" y="3322293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4F6AA25-0837-A04A-8165-C4C81E79DEB5}"/>
                </a:ext>
              </a:extLst>
            </p:cNvPr>
            <p:cNvSpPr/>
            <p:nvPr/>
          </p:nvSpPr>
          <p:spPr>
            <a:xfrm rot="10800000">
              <a:off x="7631915" y="3603420"/>
              <a:ext cx="1355377" cy="1373540"/>
            </a:xfrm>
            <a:prstGeom prst="circularArrow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D2648CB-9AF1-4B47-957E-DE38C65A339E}"/>
              </a:ext>
            </a:extLst>
          </p:cNvPr>
          <p:cNvSpPr txBox="1"/>
          <p:nvPr/>
        </p:nvSpPr>
        <p:spPr>
          <a:xfrm>
            <a:off x="2097700" y="937089"/>
            <a:ext cx="193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Storage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Data Analytics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85FB0D-1D24-A845-BD36-2D3A8CE1F47E}"/>
              </a:ext>
            </a:extLst>
          </p:cNvPr>
          <p:cNvSpPr txBox="1"/>
          <p:nvPr/>
        </p:nvSpPr>
        <p:spPr>
          <a:xfrm>
            <a:off x="2112747" y="5188909"/>
            <a:ext cx="265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Value Creation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Individual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Organizational Impact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Social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47E15B-EA40-0541-982E-9AC8EC423DAE}"/>
              </a:ext>
            </a:extLst>
          </p:cNvPr>
          <p:cNvSpPr txBox="1"/>
          <p:nvPr/>
        </p:nvSpPr>
        <p:spPr>
          <a:xfrm>
            <a:off x="8037768" y="941805"/>
            <a:ext cx="1931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Business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Medicate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Services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7B721-5ABE-F945-A1EF-20EE987EFEE2}"/>
              </a:ext>
            </a:extLst>
          </p:cNvPr>
          <p:cNvSpPr txBox="1"/>
          <p:nvPr/>
        </p:nvSpPr>
        <p:spPr>
          <a:xfrm>
            <a:off x="7824192" y="5157193"/>
            <a:ext cx="2225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Adoption of BD/BI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Cost Benefit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Security/Privacy</a:t>
            </a:r>
          </a:p>
          <a:p>
            <a:pPr marL="137160" indent="-137160">
              <a:buFont typeface="Arial" panose="020B0604020202020204" pitchFamily="34" charset="0"/>
              <a:buChar char="•"/>
            </a:pPr>
            <a:r>
              <a:rPr lang="en-US" dirty="0"/>
              <a:t>Human Resource</a:t>
            </a:r>
          </a:p>
        </p:txBody>
      </p:sp>
    </p:spTree>
    <p:extLst>
      <p:ext uri="{BB962C8B-B14F-4D97-AF65-F5344CB8AC3E}">
        <p14:creationId xmlns:p14="http://schemas.microsoft.com/office/powerpoint/2010/main" val="3716630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861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1801570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03828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in FinTech: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Web3, </a:t>
            </a:r>
            <a:r>
              <a:rPr lang="en-US" altLang="zh-TW" sz="72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, NFT,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Financial Services </a:t>
            </a:r>
            <a:b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Innovation and Applications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2130566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116633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92954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09087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26035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Financial Services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111" y="752699"/>
            <a:ext cx="6683778" cy="58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3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34" y="188641"/>
            <a:ext cx="8029699" cy="6331222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rgbClr val="FF0000"/>
                </a:solidFill>
              </a:rPr>
              <a:t>FinTech</a:t>
            </a:r>
            <a:r>
              <a:rPr lang="en-US" sz="6000" dirty="0">
                <a:solidFill>
                  <a:schemeClr val="accent1"/>
                </a:solidFill>
              </a:rPr>
              <a:t>: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Financial Services Innovation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1. Payments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Insurance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Deposits &amp; Lending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Capital Raising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5. Investment Management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6.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Payment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711624" y="764705"/>
            <a:ext cx="6968078" cy="5756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584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Insurance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469" y="780781"/>
            <a:ext cx="4924134" cy="5744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6423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Deposits &amp; Lending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8" y="786709"/>
            <a:ext cx="6838404" cy="572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806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FinTech</a:t>
            </a:r>
            <a:r>
              <a:rPr lang="en-US" dirty="0">
                <a:solidFill>
                  <a:schemeClr val="accent1"/>
                </a:solidFill>
              </a:rPr>
              <a:t>: Capital Raising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9" y="809974"/>
            <a:ext cx="4851747" cy="5760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368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7454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FinTech ABCD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3B6090-2A1C-4D41-9CE8-DEC22F563C8E}"/>
              </a:ext>
            </a:extLst>
          </p:cNvPr>
          <p:cNvSpPr/>
          <p:nvPr/>
        </p:nvSpPr>
        <p:spPr>
          <a:xfrm>
            <a:off x="3367790" y="1603949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A</a:t>
            </a:r>
            <a:r>
              <a:rPr lang="en-US" sz="5400" b="1" dirty="0"/>
              <a:t>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3367789" y="2858387"/>
            <a:ext cx="5718545" cy="10193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B</a:t>
            </a:r>
            <a:r>
              <a:rPr lang="en-US" sz="5400" b="1" dirty="0"/>
              <a:t>lock Chain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BC2F9D-09D8-B94D-82BF-F2C519A19EAC}"/>
              </a:ext>
            </a:extLst>
          </p:cNvPr>
          <p:cNvSpPr/>
          <p:nvPr/>
        </p:nvSpPr>
        <p:spPr>
          <a:xfrm>
            <a:off x="3367788" y="4112825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</a:t>
            </a:r>
            <a:r>
              <a:rPr lang="en-US" sz="5400" b="1" dirty="0"/>
              <a:t>loud Computing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9B5D029-C9A6-BE49-B9AD-E72F7857C902}"/>
              </a:ext>
            </a:extLst>
          </p:cNvPr>
          <p:cNvSpPr/>
          <p:nvPr/>
        </p:nvSpPr>
        <p:spPr>
          <a:xfrm>
            <a:off x="3367787" y="5367263"/>
            <a:ext cx="5718545" cy="1019331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Big </a:t>
            </a:r>
            <a:r>
              <a:rPr lang="en-US" sz="5400" b="1" dirty="0">
                <a:solidFill>
                  <a:srgbClr val="FF0000"/>
                </a:solidFill>
              </a:rPr>
              <a:t>D</a:t>
            </a:r>
            <a:r>
              <a:rPr lang="en-US" sz="5400" b="1" dirty="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426949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Investment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791744" y="764704"/>
            <a:ext cx="4968552" cy="5806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027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09075" cy="7374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FinTech</a:t>
            </a:r>
            <a:r>
              <a:rPr lang="en-US" dirty="0">
                <a:solidFill>
                  <a:srgbClr val="FF0000"/>
                </a:solidFill>
              </a:rPr>
              <a:t>: Market Provisioning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88486" y="6597353"/>
            <a:ext cx="80150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http://www3.weforum.org/docs/WEF_The_future__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of_financial_services.pdf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814976"/>
            <a:ext cx="7147061" cy="569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-27384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6086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884" y="215430"/>
            <a:ext cx="9056232" cy="6427140"/>
          </a:xfrm>
        </p:spPr>
        <p:txBody>
          <a:bodyPr>
            <a:normAutofit/>
          </a:bodyPr>
          <a:lstStyle/>
          <a:p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in </a:t>
            </a:r>
            <a:b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FinTech</a:t>
            </a:r>
            <a:endParaRPr lang="en-US" sz="1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5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A439-E169-CD47-93A7-9C6E623C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114" y="40567"/>
            <a:ext cx="10435772" cy="85443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FinBrain</a:t>
            </a:r>
            <a:r>
              <a:rPr lang="en-US" dirty="0">
                <a:solidFill>
                  <a:schemeClr val="accent1"/>
                </a:solidFill>
              </a:rPr>
              <a:t>: when </a:t>
            </a:r>
            <a:r>
              <a:rPr lang="en-US" dirty="0">
                <a:solidFill>
                  <a:srgbClr val="FF0000"/>
                </a:solidFill>
              </a:rPr>
              <a:t>Finance</a:t>
            </a:r>
            <a:r>
              <a:rPr lang="en-US" dirty="0">
                <a:solidFill>
                  <a:schemeClr val="accent1"/>
                </a:solidFill>
              </a:rPr>
              <a:t> meets </a:t>
            </a:r>
            <a:r>
              <a:rPr lang="en-US" dirty="0">
                <a:solidFill>
                  <a:srgbClr val="FF0000"/>
                </a:solidFill>
              </a:rPr>
              <a:t>AI 2.0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(Zheng et al.,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61BE1-42EA-4543-8822-8EDCE3F6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E95A2-ADEB-5947-997C-2705005CA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18" y="854440"/>
            <a:ext cx="8834840" cy="5616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22AF5-45CF-9D40-986F-4C2F81F30920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518800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D277-9A21-C848-BD06-8B3C32C81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AI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6F12A-C72D-CE48-9E10-787004B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91730"/>
            <a:ext cx="8229600" cy="444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a new generation of AI </a:t>
            </a:r>
            <a:br>
              <a:rPr lang="en-US" sz="4400" dirty="0"/>
            </a:br>
            <a:r>
              <a:rPr lang="en-US" sz="4400" dirty="0"/>
              <a:t>based on the </a:t>
            </a:r>
            <a:br>
              <a:rPr lang="en-US" sz="4400" dirty="0"/>
            </a:br>
            <a:r>
              <a:rPr lang="en-US" sz="4400" dirty="0"/>
              <a:t>novel information environment of </a:t>
            </a:r>
            <a:br>
              <a:rPr lang="en-US" sz="4400" dirty="0"/>
            </a:br>
            <a:r>
              <a:rPr lang="en-US" sz="4400" dirty="0"/>
              <a:t>major changes and </a:t>
            </a:r>
            <a:br>
              <a:rPr lang="en-US" sz="4400" dirty="0"/>
            </a:br>
            <a:r>
              <a:rPr lang="en-US" sz="4400" dirty="0"/>
              <a:t>the development of </a:t>
            </a:r>
          </a:p>
          <a:p>
            <a:pPr marL="0" indent="0" algn="ctr">
              <a:buNone/>
            </a:pPr>
            <a:r>
              <a:rPr lang="en-US" sz="4400" dirty="0"/>
              <a:t>new goals.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D8AD-BD31-E942-AB68-B16E9CE0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4A080-3960-2B40-BC08-DE1ED7FA87DF}"/>
              </a:ext>
            </a:extLst>
          </p:cNvPr>
          <p:cNvSpPr/>
          <p:nvPr/>
        </p:nvSpPr>
        <p:spPr>
          <a:xfrm>
            <a:off x="3285343" y="6558777"/>
            <a:ext cx="63183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Yunhe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Pan (2016),  "Heading toward artificial intelligence 2.0." Engineering 2, no. 4, 409-413.</a:t>
            </a:r>
          </a:p>
        </p:txBody>
      </p:sp>
    </p:spTree>
    <p:extLst>
      <p:ext uri="{BB962C8B-B14F-4D97-AF65-F5344CB8AC3E}">
        <p14:creationId xmlns:p14="http://schemas.microsoft.com/office/powerpoint/2010/main" val="2609528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F3131-540C-824D-8822-13A0998B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17763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Technology-driven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Financial Industry Development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5BD48D-1219-8C44-9F98-5093EBAB40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41360" y="1405325"/>
          <a:ext cx="8761748" cy="4920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56">
                  <a:extLst>
                    <a:ext uri="{9D8B030D-6E8A-4147-A177-3AD203B41FA5}">
                      <a16:colId xmlns:a16="http://schemas.microsoft.com/office/drawing/2014/main" val="924378679"/>
                    </a:ext>
                  </a:extLst>
                </a:gridCol>
                <a:gridCol w="1595947">
                  <a:extLst>
                    <a:ext uri="{9D8B030D-6E8A-4147-A177-3AD203B41FA5}">
                      <a16:colId xmlns:a16="http://schemas.microsoft.com/office/drawing/2014/main" val="3396896072"/>
                    </a:ext>
                  </a:extLst>
                </a:gridCol>
                <a:gridCol w="2138569">
                  <a:extLst>
                    <a:ext uri="{9D8B030D-6E8A-4147-A177-3AD203B41FA5}">
                      <a16:colId xmlns:a16="http://schemas.microsoft.com/office/drawing/2014/main" val="2771382265"/>
                    </a:ext>
                  </a:extLst>
                </a:gridCol>
                <a:gridCol w="1367726">
                  <a:extLst>
                    <a:ext uri="{9D8B030D-6E8A-4147-A177-3AD203B41FA5}">
                      <a16:colId xmlns:a16="http://schemas.microsoft.com/office/drawing/2014/main" val="69389452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531093379"/>
                    </a:ext>
                  </a:extLst>
                </a:gridCol>
              </a:tblGrid>
              <a:tr h="1492030">
                <a:tc>
                  <a:txBody>
                    <a:bodyPr/>
                    <a:lstStyle/>
                    <a:p>
                      <a:r>
                        <a:rPr lang="en-US" sz="2200" dirty="0"/>
                        <a:t>Development stage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Driving technology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Main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Inclusive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Relationship between technology and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677611"/>
                  </a:ext>
                </a:extLst>
              </a:tr>
              <a:tr h="666652">
                <a:tc>
                  <a:txBody>
                    <a:bodyPr/>
                    <a:lstStyle/>
                    <a:p>
                      <a:r>
                        <a:rPr lang="en-US" dirty="0"/>
                        <a:t>Fintech 1.0 (financial 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Credit card, ATM, and CRMS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as a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865573"/>
                  </a:ext>
                </a:extLst>
              </a:tr>
              <a:tr h="1523775">
                <a:tc>
                  <a:txBody>
                    <a:bodyPr/>
                    <a:lstStyle/>
                    <a:p>
                      <a:r>
                        <a:rPr lang="en-US" dirty="0"/>
                        <a:t>Fintech 2.0 (Internet finance)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Marketplace lending, third-party payment, crowdfunding, and Internet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Technology-driven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4602"/>
                  </a:ext>
                </a:extLst>
              </a:tr>
              <a:tr h="1238067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Fintech 3.0 (financial intelligence)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AI, Big Data, Cloud Computing, Blockchain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Intelligent 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Deep 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937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BEC74-490E-C643-9452-FEFBDD2B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DB00E-96D2-C440-8AC3-B2E1F692F669}"/>
              </a:ext>
            </a:extLst>
          </p:cNvPr>
          <p:cNvSpPr txBox="1"/>
          <p:nvPr/>
        </p:nvSpPr>
        <p:spPr>
          <a:xfrm>
            <a:off x="2476020" y="6457890"/>
            <a:ext cx="724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Xiao-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Zheng, Meng-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Zhu, Qi-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Li, Chao-chao Chen, and Yan-chao Tan (2019),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Finbrain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finance meets AI 2.0." Frontiers of Information Technology &amp; Electronic Engineering 20, no. 7, pp. 914-924</a:t>
            </a:r>
          </a:p>
        </p:txBody>
      </p:sp>
    </p:spTree>
    <p:extLst>
      <p:ext uri="{BB962C8B-B14F-4D97-AF65-F5344CB8AC3E}">
        <p14:creationId xmlns:p14="http://schemas.microsoft.com/office/powerpoint/2010/main" val="41289673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7284"/>
            <a:ext cx="8712968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1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6AA5-6557-C24F-A87A-48F04A5CB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56101"/>
            <a:ext cx="11787187" cy="1547847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Decentralized Finance (</a:t>
            </a:r>
            <a:r>
              <a:rPr lang="en-US" sz="6000" dirty="0" err="1">
                <a:solidFill>
                  <a:schemeClr val="accent1"/>
                </a:solidFill>
              </a:rPr>
              <a:t>DeFi</a:t>
            </a:r>
            <a:r>
              <a:rPr lang="en-US" sz="6000" dirty="0">
                <a:solidFill>
                  <a:schemeClr val="accent1"/>
                </a:solidFill>
              </a:rPr>
              <a:t>)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Block Chain Financial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0698-C905-794D-9F0B-287FE2EC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9B2A3D-95BB-944C-869C-7D0B2FCB8BE1}"/>
              </a:ext>
            </a:extLst>
          </p:cNvPr>
          <p:cNvSpPr/>
          <p:nvPr/>
        </p:nvSpPr>
        <p:spPr>
          <a:xfrm>
            <a:off x="1524000" y="1841562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Block Chain &amp; Bitcoin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(BTC)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FF49F9B-2DBA-1547-9734-40D801F29089}"/>
              </a:ext>
            </a:extLst>
          </p:cNvPr>
          <p:cNvSpPr/>
          <p:nvPr/>
        </p:nvSpPr>
        <p:spPr>
          <a:xfrm>
            <a:off x="1524000" y="3456928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Smart Contract &amp; Ethereum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(ETH)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6AF3512-31C4-D641-805C-DD921DE85E24}"/>
              </a:ext>
            </a:extLst>
          </p:cNvPr>
          <p:cNvSpPr/>
          <p:nvPr/>
        </p:nvSpPr>
        <p:spPr>
          <a:xfrm>
            <a:off x="1524000" y="5072293"/>
            <a:ext cx="9144000" cy="13716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Decentralized Application </a:t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sz="4800" b="1" dirty="0">
                <a:solidFill>
                  <a:srgbClr val="C00000"/>
                </a:solidFill>
              </a:rPr>
              <a:t>(</a:t>
            </a:r>
            <a:r>
              <a:rPr lang="en-US" sz="4800" b="1" dirty="0" err="1">
                <a:solidFill>
                  <a:srgbClr val="C00000"/>
                </a:solidFill>
              </a:rPr>
              <a:t>DApp</a:t>
            </a:r>
            <a:r>
              <a:rPr lang="en-US" sz="4800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1975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3487" y="274638"/>
            <a:ext cx="9725025" cy="6287606"/>
          </a:xfrm>
        </p:spPr>
        <p:txBody>
          <a:bodyPr>
            <a:normAutofit fontScale="90000"/>
          </a:bodyPr>
          <a:lstStyle/>
          <a:p>
            <a:r>
              <a:rPr lang="en-US" altLang="zh-TW" sz="10000" dirty="0">
                <a:solidFill>
                  <a:srgbClr val="FF0000"/>
                </a:solidFill>
              </a:rPr>
              <a:t>Decentralized Finance 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rgbClr val="FF0000"/>
                </a:solidFill>
              </a:rPr>
              <a:t>(</a:t>
            </a:r>
            <a:r>
              <a:rPr lang="en-US" altLang="zh-TW" sz="10000" dirty="0" err="1">
                <a:solidFill>
                  <a:srgbClr val="FF0000"/>
                </a:solidFill>
              </a:rPr>
              <a:t>DeFi</a:t>
            </a:r>
            <a:r>
              <a:rPr lang="en-US" altLang="zh-TW" sz="10000" dirty="0">
                <a:solidFill>
                  <a:srgbClr val="FF0000"/>
                </a:solidFill>
              </a:rPr>
              <a:t>)</a:t>
            </a:r>
            <a:br>
              <a:rPr lang="en-US" altLang="zh-TW" sz="10000" dirty="0">
                <a:solidFill>
                  <a:srgbClr val="FF0000"/>
                </a:solidFill>
              </a:rPr>
            </a:br>
            <a:r>
              <a:rPr lang="en-US" altLang="zh-TW" sz="10000" dirty="0">
                <a:solidFill>
                  <a:schemeClr val="accent1"/>
                </a:solidFill>
              </a:rPr>
              <a:t>Block Chain FinTech</a:t>
            </a:r>
            <a:endParaRPr lang="zh-TW" altLang="en-US" sz="100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0262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616F-F690-1945-9A9B-9027EE38E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Decentralized Finance (</a:t>
            </a:r>
            <a:r>
              <a:rPr lang="en-US" dirty="0" err="1"/>
              <a:t>DeFi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7EE4-B4DB-BF47-8BC2-C5F443F62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C00000"/>
                </a:solidFill>
              </a:rPr>
              <a:t>global, open alternative </a:t>
            </a:r>
            <a:r>
              <a:rPr lang="en-US" dirty="0"/>
              <a:t>to the current </a:t>
            </a:r>
            <a:r>
              <a:rPr lang="en-US" dirty="0">
                <a:solidFill>
                  <a:srgbClr val="C00000"/>
                </a:solidFill>
              </a:rPr>
              <a:t>financial system</a:t>
            </a:r>
            <a:r>
              <a:rPr lang="en-US" dirty="0"/>
              <a:t>.</a:t>
            </a:r>
          </a:p>
          <a:p>
            <a:r>
              <a:rPr lang="en-US" dirty="0"/>
              <a:t>Products that let you </a:t>
            </a:r>
            <a:r>
              <a:rPr lang="en-US" dirty="0">
                <a:solidFill>
                  <a:srgbClr val="C00000"/>
                </a:solidFill>
              </a:rPr>
              <a:t>borrow, save, invest, trade</a:t>
            </a:r>
            <a:r>
              <a:rPr lang="en-US" dirty="0"/>
              <a:t>, and more.</a:t>
            </a:r>
          </a:p>
          <a:p>
            <a:r>
              <a:rPr lang="en-US" dirty="0"/>
              <a:t>Based on </a:t>
            </a:r>
            <a:r>
              <a:rPr lang="en-US" dirty="0">
                <a:solidFill>
                  <a:srgbClr val="C00000"/>
                </a:solidFill>
              </a:rPr>
              <a:t>open-source technology </a:t>
            </a:r>
            <a:r>
              <a:rPr lang="en-US" dirty="0"/>
              <a:t>that anyone can program with.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002-1113-7649-A1B6-03B3BEB8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A4E24-418E-B34C-81A8-A1F555DA6FB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40325651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3B13-A754-2C4B-B279-647764DD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Finance</a:t>
            </a:r>
            <a:br>
              <a:rPr lang="en-US" dirty="0"/>
            </a:br>
            <a:r>
              <a:rPr lang="en-US" dirty="0"/>
              <a:t>Centralized Finance (</a:t>
            </a:r>
            <a:r>
              <a:rPr lang="en-US" dirty="0" err="1"/>
              <a:t>CeFi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969A-844C-794D-8233-9F92B1CC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71650"/>
            <a:ext cx="11222181" cy="45816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Some people aren't granted access to set up a bank account or use financial services.</a:t>
            </a:r>
          </a:p>
          <a:p>
            <a:r>
              <a:rPr lang="en-US" dirty="0"/>
              <a:t>Lack of access to financial services can prevent people from being employable.</a:t>
            </a:r>
          </a:p>
          <a:p>
            <a:r>
              <a:rPr lang="en-US" dirty="0"/>
              <a:t>Financial services can block you from getting paid.</a:t>
            </a:r>
          </a:p>
          <a:p>
            <a:r>
              <a:rPr lang="en-US" dirty="0"/>
              <a:t>A hidden charge of financial services is your personal data.</a:t>
            </a:r>
          </a:p>
          <a:p>
            <a:r>
              <a:rPr lang="en-US" dirty="0"/>
              <a:t>Governments and centralized institutions can close down markets at will.</a:t>
            </a:r>
          </a:p>
          <a:p>
            <a:r>
              <a:rPr lang="en-US" dirty="0"/>
              <a:t>Trading hours often limited to business hours of specific time zone.</a:t>
            </a:r>
          </a:p>
          <a:p>
            <a:r>
              <a:rPr lang="en-US" dirty="0"/>
              <a:t>Money transfers can take days due to internal human processes.</a:t>
            </a:r>
          </a:p>
          <a:p>
            <a:r>
              <a:rPr lang="en-US" dirty="0"/>
              <a:t>There's a premium to financial services because intermediary institutions need their cut.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BA85A-7730-DB4A-841B-5BF3407A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9C11E-4085-434B-BDF6-3E324B39C6D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4051291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3EEB2-53B3-F649-8D40-D5D16EA9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27559"/>
          </a:xfrm>
        </p:spPr>
        <p:txBody>
          <a:bodyPr>
            <a:noAutofit/>
          </a:bodyPr>
          <a:lstStyle/>
          <a:p>
            <a:r>
              <a:rPr lang="en-US" sz="6000" dirty="0" err="1"/>
              <a:t>DeFi</a:t>
            </a:r>
            <a:r>
              <a:rPr lang="en-US" sz="6000" dirty="0"/>
              <a:t> vs. </a:t>
            </a:r>
            <a:r>
              <a:rPr lang="en-US" sz="6000" dirty="0" err="1"/>
              <a:t>CeFi</a:t>
            </a:r>
            <a:endParaRPr lang="en-US" sz="6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B814AE5-E81E-8848-B0AD-8EC1A771720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89" y="1028700"/>
          <a:ext cx="11222182" cy="5432403"/>
        </p:xfrm>
        <a:graphic>
          <a:graphicData uri="http://schemas.openxmlformats.org/drawingml/2006/table">
            <a:tbl>
              <a:tblPr/>
              <a:tblGrid>
                <a:gridCol w="5611091">
                  <a:extLst>
                    <a:ext uri="{9D8B030D-6E8A-4147-A177-3AD203B41FA5}">
                      <a16:colId xmlns:a16="http://schemas.microsoft.com/office/drawing/2014/main" val="1517986018"/>
                    </a:ext>
                  </a:extLst>
                </a:gridCol>
                <a:gridCol w="5611091">
                  <a:extLst>
                    <a:ext uri="{9D8B030D-6E8A-4147-A177-3AD203B41FA5}">
                      <a16:colId xmlns:a16="http://schemas.microsoft.com/office/drawing/2014/main" val="2225328046"/>
                    </a:ext>
                  </a:extLst>
                </a:gridCol>
              </a:tblGrid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Decentralized Finance (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DeFi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Traditional Finance (Centralized Finance;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  <a:effectLst/>
                        </a:rPr>
                        <a:t>CeFi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59468"/>
                  </a:ext>
                </a:extLst>
              </a:tr>
              <a:tr h="423346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hold your money.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Your money is held by companies.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060739"/>
                  </a:ext>
                </a:extLst>
              </a:tr>
              <a:tr h="818144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control where your money goes and how it's spent.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have to trust companies not to mismanage your money, like lend to risky borrowers.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499745"/>
                  </a:ext>
                </a:extLst>
              </a:tr>
              <a:tr h="74772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Transfers of funds happen in minutes.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Payments can take days due to manual processes.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55383"/>
                  </a:ext>
                </a:extLst>
              </a:tr>
              <a:tr h="76487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Transaction activity is pseudonymous.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activity is tightly coupled with your identity.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3213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effectLst/>
                        </a:rPr>
                        <a:t>DeFi</a:t>
                      </a:r>
                      <a:r>
                        <a:rPr lang="en-US" sz="2200" dirty="0">
                          <a:effectLst/>
                        </a:rPr>
                        <a:t> is open to anyone.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You must apply to use financial services.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671119"/>
                  </a:ext>
                </a:extLst>
              </a:tr>
              <a:tr h="57270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The markets are always open.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Markets close because employees need breaks.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36314"/>
                  </a:ext>
                </a:extLst>
              </a:tr>
              <a:tr h="1106411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It's built on transparency – anyone can look at a product's data and inspect how the system works.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effectLst/>
                        </a:rPr>
                        <a:t>Financial institutions are closed books: you can't ask to see their loan history, a record of their managed assets, and so on.</a:t>
                      </a:r>
                    </a:p>
                  </a:txBody>
                  <a:tcPr marL="80317" marR="80317" marT="40158" marB="401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7942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087C-D78B-7448-B49D-08D4E7E9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4B4C-7FF6-2A4F-BD04-8D9E0C74FAAB}"/>
              </a:ext>
            </a:extLst>
          </p:cNvPr>
          <p:cNvSpPr txBox="1"/>
          <p:nvPr/>
        </p:nvSpPr>
        <p:spPr>
          <a:xfrm>
            <a:off x="3045619" y="6504007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25022393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DF27-2132-ED42-B73D-38E9EDA2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</a:t>
            </a:r>
            <a:r>
              <a:rPr lang="en-US" dirty="0" err="1"/>
              <a:t>DeFi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Decentralized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EFB16-6CF6-904D-BB06-0C8F11B5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Ethereum-powered tools and services</a:t>
            </a:r>
          </a:p>
          <a:p>
            <a:r>
              <a:rPr lang="en-US" dirty="0" err="1"/>
              <a:t>Dapps</a:t>
            </a:r>
            <a:r>
              <a:rPr lang="en-US" dirty="0"/>
              <a:t> are a growing movement of applications that use Ethereum to disrupt business models or invent new 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9A6A-E1A3-E64A-AAB5-3748D25F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BCC3C-70F4-D74F-910E-BE9A40FFFA03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517098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F27-D693-E347-BE27-06D73E0B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Internet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69B5-6560-6241-9852-D4717820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263" y="1615044"/>
            <a:ext cx="5829300" cy="47382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Ethereum</a:t>
            </a:r>
            <a:r>
              <a:rPr lang="en-US" dirty="0"/>
              <a:t> isn't just for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digital money</a:t>
            </a:r>
            <a:r>
              <a:rPr lang="en-US" dirty="0"/>
              <a:t>. </a:t>
            </a:r>
          </a:p>
          <a:p>
            <a:r>
              <a:rPr lang="en-US" dirty="0"/>
              <a:t>Anything you can own can be </a:t>
            </a:r>
            <a:r>
              <a:rPr lang="en-US" dirty="0">
                <a:solidFill>
                  <a:srgbClr val="C00000"/>
                </a:solidFill>
              </a:rPr>
              <a:t>represented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traded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put to use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non-fungible tokens (NFTs)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07F69-1B74-C146-B636-6C3F5F93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C98E-F0AB-434D-B2DC-D446328A8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563" y="1523205"/>
            <a:ext cx="4471986" cy="488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6A7769-5E18-2F40-9871-1C05E1986440}"/>
              </a:ext>
            </a:extLst>
          </p:cNvPr>
          <p:cNvSpPr txBox="1"/>
          <p:nvPr/>
        </p:nvSpPr>
        <p:spPr>
          <a:xfrm>
            <a:off x="3045619" y="6518295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ethereum.org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/defi/</a:t>
            </a:r>
          </a:p>
        </p:txBody>
      </p:sp>
    </p:spTree>
    <p:extLst>
      <p:ext uri="{BB962C8B-B14F-4D97-AF65-F5344CB8AC3E}">
        <p14:creationId xmlns:p14="http://schemas.microsoft.com/office/powerpoint/2010/main" val="6814886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DA8-E2F4-B642-B239-2780981E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9309"/>
          </a:xfrm>
        </p:spPr>
        <p:txBody>
          <a:bodyPr/>
          <a:lstStyle/>
          <a:p>
            <a:r>
              <a:rPr lang="en-US" dirty="0"/>
              <a:t>Non-Fungible Tokens (NFT)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38322-1D68-A04D-9FFA-4EB3A25FE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65" y="899821"/>
            <a:ext cx="11222181" cy="611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CryptoKitties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4B13C-2D2A-5240-9B0A-CE812D76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8FACF-B41E-FA48-B217-A005DDA2939E}"/>
              </a:ext>
            </a:extLst>
          </p:cNvPr>
          <p:cNvSpPr txBox="1"/>
          <p:nvPr/>
        </p:nvSpPr>
        <p:spPr>
          <a:xfrm>
            <a:off x="1844412" y="6507676"/>
            <a:ext cx="8602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Matt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Fortnow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QuHarrison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Terry (2021), The NFT Handbook - How to Create, Sell and Buy Non-Fungible Tokens, Wiley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A8BDB-1F82-D249-AC0B-78FD92279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597" y="1514958"/>
            <a:ext cx="8073762" cy="4988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B75BE-F47B-8048-8E9E-D38B6AA2698B}"/>
              </a:ext>
            </a:extLst>
          </p:cNvPr>
          <p:cNvSpPr txBox="1"/>
          <p:nvPr/>
        </p:nvSpPr>
        <p:spPr>
          <a:xfrm>
            <a:off x="3278712" y="6192912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https://www.cryptokitties.co/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795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9C16-2AFD-5E4B-975D-DB36A1C9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4305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Top 10 Cryptocurrency Prices by Market Cap</a:t>
            </a:r>
            <a:br>
              <a:rPr lang="en-US" sz="2700" b="0" dirty="0"/>
            </a:br>
            <a:r>
              <a:rPr lang="en-US" sz="2700" b="0" dirty="0"/>
              <a:t>The global cryptocurrency market cap today is $949 Billion (2022/09/19)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C0761-B620-CB45-9185-E2A2C3E8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0461E-2E06-7344-9F47-461A60FBF4E6}"/>
              </a:ext>
            </a:extLst>
          </p:cNvPr>
          <p:cNvSpPr txBox="1"/>
          <p:nvPr/>
        </p:nvSpPr>
        <p:spPr>
          <a:xfrm>
            <a:off x="3097479" y="654154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www.coingecko.com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en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7F36C-969A-F36A-8A1B-C6AF31CA5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05" y="1421900"/>
            <a:ext cx="10481796" cy="51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00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72F3-295E-F142-9D8D-499AAAF3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Top </a:t>
            </a:r>
            <a:r>
              <a:rPr lang="en-US" dirty="0" err="1"/>
              <a:t>Stablecoins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(Tether </a:t>
            </a:r>
            <a:r>
              <a:rPr lang="en-US" sz="4000" dirty="0">
                <a:solidFill>
                  <a:srgbClr val="C00000"/>
                </a:solidFill>
              </a:rPr>
              <a:t>USDT</a:t>
            </a:r>
            <a:r>
              <a:rPr lang="en-US" sz="4000" dirty="0"/>
              <a:t>, USD Coin </a:t>
            </a:r>
            <a:r>
              <a:rPr lang="en-US" sz="4000" dirty="0">
                <a:solidFill>
                  <a:srgbClr val="C00000"/>
                </a:solidFill>
              </a:rPr>
              <a:t>USDC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C00000"/>
                </a:solidFill>
              </a:rPr>
              <a:t>Dai</a:t>
            </a:r>
            <a:r>
              <a:rPr lang="en-US" sz="40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F5BC-04DB-434C-9ABC-D20BD9A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07AA3-FD67-D646-BA63-6CFD60570311}"/>
              </a:ext>
            </a:extLst>
          </p:cNvPr>
          <p:cNvSpPr txBox="1"/>
          <p:nvPr/>
        </p:nvSpPr>
        <p:spPr>
          <a:xfrm>
            <a:off x="3095625" y="6581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https://ethereum.org/en/stablecoins/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CE9314-BA75-3340-A4AE-54AB991A6208}"/>
              </a:ext>
            </a:extLst>
          </p:cNvPr>
          <p:cNvSpPr txBox="1"/>
          <p:nvPr/>
        </p:nvSpPr>
        <p:spPr>
          <a:xfrm>
            <a:off x="306316" y="1495573"/>
            <a:ext cx="55786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C00000"/>
                </a:solidFill>
                <a:effectLst/>
                <a:latin typeface="system-ui"/>
              </a:rPr>
              <a:t>Digital money for everyday use</a:t>
            </a:r>
          </a:p>
          <a:p>
            <a:pPr algn="l"/>
            <a:r>
              <a:rPr lang="en-US" sz="3200" i="0" dirty="0" err="1">
                <a:solidFill>
                  <a:srgbClr val="C00000"/>
                </a:solidFill>
                <a:effectLst/>
                <a:latin typeface="system-ui"/>
              </a:rPr>
              <a:t>Stablecoins</a:t>
            </a:r>
            <a: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  <a:t> are </a:t>
            </a:r>
            <a:b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</a:br>
            <a:r>
              <a:rPr lang="en-US" sz="3200" i="0" dirty="0">
                <a:solidFill>
                  <a:srgbClr val="C00000"/>
                </a:solidFill>
                <a:effectLst/>
                <a:latin typeface="system-ui"/>
              </a:rPr>
              <a:t>Ethereum tokens </a:t>
            </a:r>
            <a: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  <a:t>designed to 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system-ui"/>
              </a:rPr>
              <a:t>stay at a fixed value</a:t>
            </a:r>
            <a: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  <a:t>, </a:t>
            </a:r>
            <a:b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</a:br>
            <a: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  <a:t>even when </a:t>
            </a:r>
            <a:b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</a:br>
            <a:r>
              <a:rPr lang="en-US" sz="3200" b="0" i="0" dirty="0">
                <a:solidFill>
                  <a:srgbClr val="666666"/>
                </a:solidFill>
                <a:effectLst/>
                <a:latin typeface="system-ui"/>
              </a:rPr>
              <a:t>the price of ETH changes.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81067-D382-62C6-D929-A7C24353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533" y="1690466"/>
            <a:ext cx="5991151" cy="45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308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72F3-295E-F142-9D8D-499AAAF3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325563"/>
          </a:xfrm>
        </p:spPr>
        <p:txBody>
          <a:bodyPr>
            <a:normAutofit/>
          </a:bodyPr>
          <a:lstStyle/>
          <a:p>
            <a:r>
              <a:rPr lang="en-US" dirty="0" err="1"/>
              <a:t>DeFi</a:t>
            </a:r>
            <a:r>
              <a:rPr lang="en-US" dirty="0"/>
              <a:t> Total Value Locked (USD)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DeFi</a:t>
            </a:r>
            <a:r>
              <a:rPr lang="en-US" sz="2700" dirty="0"/>
              <a:t> Pulse)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F5BC-04DB-434C-9ABC-D20BD9AB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E1DEC-4ED3-904A-814A-2CFE20ABB5ED}"/>
              </a:ext>
            </a:extLst>
          </p:cNvPr>
          <p:cNvSpPr txBox="1"/>
          <p:nvPr/>
        </p:nvSpPr>
        <p:spPr>
          <a:xfrm>
            <a:off x="3095625" y="6581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https://defipulse.com/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D2126-954D-E783-9DD5-871139B4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" y="1862897"/>
            <a:ext cx="11990673" cy="432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0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Metaverse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Web3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 err="1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DeFi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NFT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83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A1340-D0B1-9940-A076-8D3E2B6A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9" name="AutoShape 2" descr="defipulse small logo">
            <a:extLst>
              <a:ext uri="{FF2B5EF4-FFF2-40B4-BE49-F238E27FC236}">
                <a16:creationId xmlns:a16="http://schemas.microsoft.com/office/drawing/2014/main" id="{FC8AB673-D9DB-6E45-851D-A14FF1FB97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54213" y="1747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00EE45-04B4-3745-B65C-965B058B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2"/>
            <a:ext cx="11222181" cy="1325563"/>
          </a:xfrm>
        </p:spPr>
        <p:txBody>
          <a:bodyPr>
            <a:normAutofit/>
          </a:bodyPr>
          <a:lstStyle/>
          <a:p>
            <a:r>
              <a:rPr lang="en-US" dirty="0"/>
              <a:t>Top 10 </a:t>
            </a:r>
            <a:r>
              <a:rPr lang="en-US" dirty="0" err="1"/>
              <a:t>DeFi</a:t>
            </a:r>
            <a:r>
              <a:rPr lang="en-US" dirty="0"/>
              <a:t> Applications (</a:t>
            </a:r>
            <a:r>
              <a:rPr lang="en-US" dirty="0" err="1"/>
              <a:t>DApps</a:t>
            </a:r>
            <a:r>
              <a:rPr lang="en-US" dirty="0"/>
              <a:t>)</a:t>
            </a:r>
            <a:br>
              <a:rPr lang="en-US" dirty="0"/>
            </a:br>
            <a:r>
              <a:rPr lang="en-US" sz="2700" dirty="0"/>
              <a:t>(</a:t>
            </a:r>
            <a:r>
              <a:rPr lang="en-US" sz="2700" dirty="0" err="1"/>
              <a:t>DeFi</a:t>
            </a:r>
            <a:r>
              <a:rPr lang="en-US" sz="2700" dirty="0"/>
              <a:t> Pulse)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6E7EB-1C0D-C546-BA0F-A34C01155D67}"/>
              </a:ext>
            </a:extLst>
          </p:cNvPr>
          <p:cNvSpPr txBox="1"/>
          <p:nvPr/>
        </p:nvSpPr>
        <p:spPr>
          <a:xfrm>
            <a:off x="407329" y="1748909"/>
            <a:ext cx="280259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Lending</a:t>
            </a:r>
          </a:p>
          <a:p>
            <a:endParaRPr lang="en-US" sz="2800" b="1" dirty="0"/>
          </a:p>
          <a:p>
            <a:r>
              <a:rPr lang="en-US" sz="2800" b="1" dirty="0" err="1">
                <a:solidFill>
                  <a:srgbClr val="C00000"/>
                </a:solidFill>
              </a:rPr>
              <a:t>DEXes</a:t>
            </a:r>
            <a:r>
              <a:rPr lang="en-US" sz="2800" b="1" dirty="0">
                <a:solidFill>
                  <a:srgbClr val="C00000"/>
                </a:solidFill>
              </a:rPr>
              <a:t> (Decentralized Exchanges)</a:t>
            </a:r>
          </a:p>
          <a:p>
            <a:endParaRPr lang="en-US" sz="2800" b="1" dirty="0"/>
          </a:p>
          <a:p>
            <a:r>
              <a:rPr lang="en-US" sz="2800" b="1" dirty="0">
                <a:solidFill>
                  <a:schemeClr val="accent1"/>
                </a:solidFill>
              </a:rPr>
              <a:t>Derivatives</a:t>
            </a:r>
          </a:p>
          <a:p>
            <a:endParaRPr lang="en-US" sz="2800" b="1" dirty="0"/>
          </a:p>
          <a:p>
            <a:r>
              <a:rPr lang="en-US" sz="2800" b="1" dirty="0"/>
              <a:t>Assets</a:t>
            </a:r>
          </a:p>
          <a:p>
            <a:endParaRPr lang="en-US" sz="2800" b="1" dirty="0"/>
          </a:p>
          <a:p>
            <a:r>
              <a:rPr lang="en-US" sz="2800" b="1" dirty="0"/>
              <a:t>Payments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A946BD-2DAE-E443-9197-CFF1D2E358CB}"/>
              </a:ext>
            </a:extLst>
          </p:cNvPr>
          <p:cNvSpPr txBox="1"/>
          <p:nvPr/>
        </p:nvSpPr>
        <p:spPr>
          <a:xfrm>
            <a:off x="3095625" y="6581001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https://defipulse.com/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FF3AE6-2DA6-A9AD-75B7-06C4B187C6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95625" y="1747838"/>
          <a:ext cx="8518859" cy="47986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398">
                  <a:extLst>
                    <a:ext uri="{9D8B030D-6E8A-4147-A177-3AD203B41FA5}">
                      <a16:colId xmlns:a16="http://schemas.microsoft.com/office/drawing/2014/main" val="4192101417"/>
                    </a:ext>
                  </a:extLst>
                </a:gridCol>
                <a:gridCol w="1918243">
                  <a:extLst>
                    <a:ext uri="{9D8B030D-6E8A-4147-A177-3AD203B41FA5}">
                      <a16:colId xmlns:a16="http://schemas.microsoft.com/office/drawing/2014/main" val="2214938313"/>
                    </a:ext>
                  </a:extLst>
                </a:gridCol>
                <a:gridCol w="1738406">
                  <a:extLst>
                    <a:ext uri="{9D8B030D-6E8A-4147-A177-3AD203B41FA5}">
                      <a16:colId xmlns:a16="http://schemas.microsoft.com/office/drawing/2014/main" val="1137377063"/>
                    </a:ext>
                  </a:extLst>
                </a:gridCol>
                <a:gridCol w="1738406">
                  <a:extLst>
                    <a:ext uri="{9D8B030D-6E8A-4147-A177-3AD203B41FA5}">
                      <a16:colId xmlns:a16="http://schemas.microsoft.com/office/drawing/2014/main" val="677669177"/>
                    </a:ext>
                  </a:extLst>
                </a:gridCol>
                <a:gridCol w="1738406">
                  <a:extLst>
                    <a:ext uri="{9D8B030D-6E8A-4147-A177-3AD203B41FA5}">
                      <a16:colId xmlns:a16="http://schemas.microsoft.com/office/drawing/2014/main" val="1555520596"/>
                    </a:ext>
                  </a:extLst>
                </a:gridCol>
              </a:tblGrid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#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NAME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CHAIN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SECTOR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TVL (USD)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8087603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1    🏆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MakerDAO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Lending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$7.25B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9957023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2    🥈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Curve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DEXes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$4.22B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2638799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3    🥉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Aave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Lending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$3.98B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0231745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4    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Uniswap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DEXes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$3.60B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8334625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5    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Compound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Ethereum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Lending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$2.10B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2188314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6    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InstaDApp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Ethereum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Lending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$1.19B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17264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7    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Liquity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Lending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$643.3M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9478399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8    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Balancer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 err="1">
                          <a:effectLst/>
                        </a:rPr>
                        <a:t>DEXes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$488.8M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8093236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9    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dYdX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Derivatives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$471.3M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8839647"/>
                  </a:ext>
                </a:extLst>
              </a:tr>
              <a:tr h="41249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10    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SushiSwap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Ethereum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DEXes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$305.1M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0534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8810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1B2B-3249-F349-9B00-4CF72B27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65034"/>
          </a:xfrm>
        </p:spPr>
        <p:txBody>
          <a:bodyPr/>
          <a:lstStyle/>
          <a:p>
            <a:r>
              <a:rPr lang="en-US" dirty="0"/>
              <a:t>Financial Stability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8551A-0A81-754A-AEF1-EA98195A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1DB736F-D6F9-A749-9FB1-6A2C3EF05038}"/>
              </a:ext>
            </a:extLst>
          </p:cNvPr>
          <p:cNvSpPr/>
          <p:nvPr/>
        </p:nvSpPr>
        <p:spPr>
          <a:xfrm>
            <a:off x="494139" y="1100139"/>
            <a:ext cx="3237511" cy="1840942"/>
          </a:xfrm>
          <a:prstGeom prst="roundRect">
            <a:avLst>
              <a:gd name="adj" fmla="val 7634"/>
            </a:avLst>
          </a:prstGeom>
          <a:solidFill>
            <a:srgbClr val="548235">
              <a:alpha val="85098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Crypto Ecosystem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0D0B8E-25BE-0142-95E5-46A1B2DC8FB1}"/>
              </a:ext>
            </a:extLst>
          </p:cNvPr>
          <p:cNvSpPr/>
          <p:nvPr/>
        </p:nvSpPr>
        <p:spPr>
          <a:xfrm>
            <a:off x="494139" y="3061810"/>
            <a:ext cx="3237511" cy="1600200"/>
          </a:xfrm>
          <a:prstGeom prst="roundRect">
            <a:avLst>
              <a:gd name="adj" fmla="val 7634"/>
            </a:avLst>
          </a:prstGeom>
          <a:solidFill>
            <a:srgbClr val="C000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Stablecoins</a:t>
            </a:r>
            <a:endParaRPr lang="en-US" sz="4800" b="1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F4CD329-51D2-B048-ADC1-6AA28D0F1C6C}"/>
              </a:ext>
            </a:extLst>
          </p:cNvPr>
          <p:cNvSpPr/>
          <p:nvPr/>
        </p:nvSpPr>
        <p:spPr>
          <a:xfrm>
            <a:off x="494139" y="4772018"/>
            <a:ext cx="3237511" cy="1600200"/>
          </a:xfrm>
          <a:prstGeom prst="roundRect">
            <a:avLst>
              <a:gd name="adj" fmla="val 7634"/>
            </a:avLst>
          </a:prstGeom>
          <a:solidFill>
            <a:schemeClr val="accent2">
              <a:alpha val="85098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Macro-Financial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727986-FC52-184D-AFFF-91A6A0BCBAF4}"/>
              </a:ext>
            </a:extLst>
          </p:cNvPr>
          <p:cNvSpPr/>
          <p:nvPr/>
        </p:nvSpPr>
        <p:spPr>
          <a:xfrm>
            <a:off x="3873470" y="4772018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8CBAD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Cryptoization</a:t>
            </a:r>
            <a:r>
              <a:rPr lang="en-US" sz="2800" b="1" dirty="0">
                <a:solidFill>
                  <a:schemeClr val="tx1"/>
                </a:solidFill>
              </a:rPr>
              <a:t>, capital flows, and restrictions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Monetary policy transmission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Bank disintermediation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CD0C68-15CF-A144-A343-ADD32F156934}"/>
              </a:ext>
            </a:extLst>
          </p:cNvPr>
          <p:cNvSpPr/>
          <p:nvPr/>
        </p:nvSpPr>
        <p:spPr>
          <a:xfrm>
            <a:off x="3873470" y="3061810"/>
            <a:ext cx="7286327" cy="1600200"/>
          </a:xfrm>
          <a:prstGeom prst="roundRect">
            <a:avLst>
              <a:gd name="adj" fmla="val 7634"/>
            </a:avLst>
          </a:prstGeom>
          <a:solidFill>
            <a:srgbClr val="FF8AD8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How stable are </a:t>
            </a:r>
            <a:r>
              <a:rPr lang="en-US" sz="2600" b="1" dirty="0" err="1">
                <a:solidFill>
                  <a:schemeClr val="tx1"/>
                </a:solidFill>
              </a:rPr>
              <a:t>stablecoins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Domestic and global regulatory and supervisory</a:t>
            </a:r>
            <a:br>
              <a:rPr lang="en-US" sz="2600" b="1" dirty="0">
                <a:solidFill>
                  <a:schemeClr val="tx1"/>
                </a:solidFill>
              </a:rPr>
            </a:br>
            <a:r>
              <a:rPr lang="en-US" sz="2600" b="1" dirty="0">
                <a:solidFill>
                  <a:schemeClr val="tx1"/>
                </a:solidFill>
              </a:rPr>
              <a:t>    approaches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FEF7CF-E2C9-FA45-A93D-EC068EE6A399}"/>
              </a:ext>
            </a:extLst>
          </p:cNvPr>
          <p:cNvSpPr/>
          <p:nvPr/>
        </p:nvSpPr>
        <p:spPr>
          <a:xfrm>
            <a:off x="3873470" y="1142090"/>
            <a:ext cx="7286327" cy="1798991"/>
          </a:xfrm>
          <a:prstGeom prst="roundRect">
            <a:avLst>
              <a:gd name="adj" fmla="val 7634"/>
            </a:avLst>
          </a:prstGeom>
          <a:solidFill>
            <a:srgbClr val="A9D18E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Operational, cyber, and governance risks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Integrity (market and AML/CFT)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  <a:latin typeface="HelveticaNeueLTCom"/>
              </a:rPr>
              <a:t>Anti–Money Laundering / Combating the Financing of Terrorism)</a:t>
            </a:r>
            <a:endParaRPr lang="en-US" sz="1600" b="1" dirty="0">
              <a:solidFill>
                <a:schemeClr val="tx1"/>
              </a:solidFill>
            </a:endParaRP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Data availability / reliability</a:t>
            </a:r>
          </a:p>
          <a:p>
            <a:pPr indent="-274320"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/>
                </a:solidFill>
              </a:rPr>
              <a:t>Challenges from cross-boarder </a:t>
            </a:r>
            <a:r>
              <a:rPr lang="en-US" sz="2600" b="1" dirty="0" err="1">
                <a:solidFill>
                  <a:schemeClr val="tx1"/>
                </a:solidFill>
              </a:rPr>
              <a:t>activites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19FC3-608F-8148-A42F-0DE944643341}"/>
              </a:ext>
            </a:extLst>
          </p:cNvPr>
          <p:cNvSpPr txBox="1"/>
          <p:nvPr/>
        </p:nvSpPr>
        <p:spPr>
          <a:xfrm>
            <a:off x="1127521" y="6482226"/>
            <a:ext cx="99369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Parma Bains, Mohamed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Diaby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Dimitris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Drakopoulos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Julia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Faltermeier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Federico Grinberg, Evan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Papageorgiou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Dmitri Petrov, Patrick Schneider, and Nobu Sugimoto (2021),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The Crypto Ecosystem and Financial Stability Challenges, International Monetary Fund, October 2021</a:t>
            </a:r>
          </a:p>
        </p:txBody>
      </p:sp>
    </p:spTree>
    <p:extLst>
      <p:ext uri="{BB962C8B-B14F-4D97-AF65-F5344CB8AC3E}">
        <p14:creationId xmlns:p14="http://schemas.microsoft.com/office/powerpoint/2010/main" val="11165003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77F2F-2B9D-F245-8954-72FD602E3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25547"/>
          </a:xfrm>
        </p:spPr>
        <p:txBody>
          <a:bodyPr>
            <a:normAutofit fontScale="90000"/>
          </a:bodyPr>
          <a:lstStyle/>
          <a:p>
            <a:r>
              <a:rPr lang="en-US" dirty="0"/>
              <a:t>Decentralized Finance Applications (</a:t>
            </a:r>
            <a:r>
              <a:rPr lang="en-US" dirty="0" err="1"/>
              <a:t>DApps</a:t>
            </a:r>
            <a:r>
              <a:rPr lang="en-US" dirty="0"/>
              <a:t>):</a:t>
            </a:r>
            <a:br>
              <a:rPr lang="en-US" dirty="0"/>
            </a:br>
            <a:r>
              <a:rPr lang="en-US" dirty="0"/>
              <a:t>Flash Loan Transaction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E354BF-96BD-6344-8B81-BD7BE47F1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688" y="1360651"/>
            <a:ext cx="10462109" cy="5028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1E658-70D2-5648-8E8C-11B501C28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AB460-D9B8-1448-A4AC-9203B4BB2CAA}"/>
              </a:ext>
            </a:extLst>
          </p:cNvPr>
          <p:cNvSpPr txBox="1"/>
          <p:nvPr/>
        </p:nvSpPr>
        <p:spPr>
          <a:xfrm>
            <a:off x="1712323" y="6457890"/>
            <a:ext cx="938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Source: Wang,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Dabao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Siwei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Wu,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Ziling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Lin, Lei Wu,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Xingliang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Yuan,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Yajin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Zhou,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Haoyu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Wang, and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Kui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Ren (2021). "Towards A First Step to Understand Flash Loan and Its Applications in </a:t>
            </a:r>
            <a:r>
              <a:rPr lang="en-US" sz="1000" b="0" i="0" dirty="0" err="1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Ecosystem." In </a:t>
            </a:r>
            <a:r>
              <a:rPr lang="en-US" sz="1000" b="0" i="1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Proceedings of the Ninth International Workshop on Security in Blockchain and Cloud Computing</a:t>
            </a:r>
            <a:r>
              <a:rPr lang="en-US" sz="1000" b="0" i="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pp. 23-28. 2021.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002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FF0000"/>
                </a:solidFill>
              </a:rPr>
              <a:t>The Economics of Money, </a:t>
            </a:r>
            <a:br>
              <a:rPr lang="en-US" sz="8000" dirty="0">
                <a:solidFill>
                  <a:srgbClr val="FF0000"/>
                </a:solidFill>
              </a:rPr>
            </a:br>
            <a:r>
              <a:rPr lang="en-US" sz="8000" dirty="0">
                <a:solidFill>
                  <a:srgbClr val="FF0000"/>
                </a:solidFill>
              </a:rPr>
              <a:t>Banking and Financial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494728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Economics of Money,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Banking and Financial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Money</a:t>
            </a:r>
            <a:r>
              <a:rPr lang="en-US" dirty="0"/>
              <a:t>, Banking, and Financial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Financial Markets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Financial Institutions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Central Banking and the Conduct of Monetary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International Finance and Monetary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Monetary Theory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Financial Services </a:t>
            </a:r>
            <a:r>
              <a:rPr lang="en-US" dirty="0"/>
              <a:t>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75443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Why Study Money, Banking, and Financial Markets?</a:t>
            </a:r>
          </a:p>
          <a:p>
            <a:pPr marL="0" indent="0">
              <a:buNone/>
            </a:pPr>
            <a:r>
              <a:rPr lang="en-US" dirty="0"/>
              <a:t>2. An Overview of the Financial System </a:t>
            </a:r>
          </a:p>
          <a:p>
            <a:pPr marL="0" indent="0">
              <a:buNone/>
            </a:pPr>
            <a:r>
              <a:rPr lang="en-US" dirty="0"/>
              <a:t>3. What Is Money?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76323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MARKETS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4. Understanding Interest Rates </a:t>
            </a:r>
          </a:p>
          <a:p>
            <a:pPr marL="0" indent="0">
              <a:buNone/>
            </a:pPr>
            <a:r>
              <a:rPr lang="en-US" dirty="0"/>
              <a:t>5. The Behavior of Interest Rates </a:t>
            </a:r>
          </a:p>
          <a:p>
            <a:pPr marL="0" indent="0">
              <a:buNone/>
            </a:pPr>
            <a:r>
              <a:rPr lang="en-US" dirty="0"/>
              <a:t>6. The Risk and Term Structure of Interest Rates </a:t>
            </a:r>
          </a:p>
          <a:p>
            <a:pPr marL="0" indent="0">
              <a:buNone/>
            </a:pPr>
            <a:r>
              <a:rPr lang="en-US" dirty="0"/>
              <a:t>7. The Stock Market, the Theory of Rational Expectations, and the Efficient Market Hypothesis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5989811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INSTITUTIONS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8. An Economic Analysis of Financial Structure</a:t>
            </a:r>
          </a:p>
          <a:p>
            <a:pPr marL="0" indent="0">
              <a:buNone/>
            </a:pPr>
            <a:r>
              <a:rPr lang="en-US" dirty="0"/>
              <a:t>9. Banking and the Management of Financial Institutions</a:t>
            </a:r>
          </a:p>
          <a:p>
            <a:pPr marL="0" indent="0">
              <a:buNone/>
            </a:pPr>
            <a:r>
              <a:rPr lang="en-US" dirty="0"/>
              <a:t>10. Economic Analysis of Financial Regulation</a:t>
            </a:r>
          </a:p>
          <a:p>
            <a:pPr marL="0" indent="0">
              <a:buNone/>
            </a:pPr>
            <a:r>
              <a:rPr lang="en-US" dirty="0"/>
              <a:t>11. Banking Industry: Structure and Competition</a:t>
            </a:r>
          </a:p>
          <a:p>
            <a:pPr marL="0" indent="0">
              <a:buNone/>
            </a:pPr>
            <a:r>
              <a:rPr lang="en-US" dirty="0"/>
              <a:t>12. Financial Crises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970609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CENTRAL BANKING AND THE CONDUCT OF MONETARY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13. Central Banks and the Federal Reserve System</a:t>
            </a:r>
          </a:p>
          <a:p>
            <a:pPr marL="0" indent="0">
              <a:buNone/>
            </a:pPr>
            <a:r>
              <a:rPr lang="en-US" dirty="0"/>
              <a:t>14. The Money Supply Process</a:t>
            </a:r>
          </a:p>
          <a:p>
            <a:pPr marL="0" indent="0">
              <a:buNone/>
            </a:pPr>
            <a:r>
              <a:rPr lang="en-US" dirty="0"/>
              <a:t>15. The Tools of Monetary Policy</a:t>
            </a:r>
          </a:p>
          <a:p>
            <a:pPr marL="0" indent="0">
              <a:buNone/>
            </a:pPr>
            <a:r>
              <a:rPr lang="en-US" dirty="0"/>
              <a:t>16. The Conduct of Monetary Policy: Strategy and Tactics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3281245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835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MONETARY THEORY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1196752"/>
            <a:ext cx="8640960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19. Quantity Theory, Inflation, and the Demand for Money</a:t>
            </a:r>
          </a:p>
          <a:p>
            <a:pPr marL="0" indent="0">
              <a:buNone/>
            </a:pPr>
            <a:r>
              <a:rPr lang="en-US" dirty="0"/>
              <a:t>20. The IS Curve</a:t>
            </a:r>
          </a:p>
          <a:p>
            <a:pPr marL="0" indent="0">
              <a:buNone/>
            </a:pPr>
            <a:r>
              <a:rPr lang="en-US" dirty="0"/>
              <a:t>21. The Monetary Policy and Aggregate Demand Curves</a:t>
            </a:r>
          </a:p>
          <a:p>
            <a:pPr marL="0" indent="0">
              <a:buNone/>
            </a:pPr>
            <a:r>
              <a:rPr lang="en-US" dirty="0"/>
              <a:t>22. Aggregate Demand and Supply Analysis</a:t>
            </a:r>
          </a:p>
          <a:p>
            <a:pPr marL="0" indent="0">
              <a:buNone/>
            </a:pPr>
            <a:r>
              <a:rPr lang="en-US" dirty="0"/>
              <a:t>23. Monetary Policy Theory</a:t>
            </a:r>
          </a:p>
          <a:p>
            <a:pPr marL="0" indent="0">
              <a:buNone/>
            </a:pPr>
            <a:r>
              <a:rPr lang="en-US" dirty="0"/>
              <a:t>24. The Role of Expectations in Monetary Policy</a:t>
            </a:r>
          </a:p>
          <a:p>
            <a:pPr marL="0" indent="0">
              <a:buNone/>
            </a:pPr>
            <a:r>
              <a:rPr lang="en-US" dirty="0"/>
              <a:t>25. Transmission Mechanisms of Monetary Policy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107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Metaverse Development </a:t>
            </a:r>
            <a:br>
              <a:rPr lang="en-US" dirty="0"/>
            </a:br>
            <a:r>
              <a:rPr lang="en-US" dirty="0"/>
              <a:t>from 1991 to 2021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51AAA6-7DF1-1762-13A6-31D8A14F8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76" y="1460667"/>
            <a:ext cx="11606248" cy="49639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</p:spTree>
    <p:extLst>
      <p:ext uri="{BB962C8B-B14F-4D97-AF65-F5344CB8AC3E}">
        <p14:creationId xmlns:p14="http://schemas.microsoft.com/office/powerpoint/2010/main" val="7153957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Financial Services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00201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26. Financial Crises in Emerging Market Economies</a:t>
            </a:r>
          </a:p>
          <a:p>
            <a:pPr marL="0" indent="0">
              <a:buNone/>
            </a:pPr>
            <a:r>
              <a:rPr lang="en-US" dirty="0"/>
              <a:t>27. The ISLM Model</a:t>
            </a:r>
          </a:p>
          <a:p>
            <a:pPr marL="0" indent="0">
              <a:buNone/>
            </a:pPr>
            <a:r>
              <a:rPr lang="en-US" dirty="0"/>
              <a:t>28. Nonbank Finance</a:t>
            </a:r>
          </a:p>
          <a:p>
            <a:pPr marL="0" indent="0">
              <a:buNone/>
            </a:pPr>
            <a:r>
              <a:rPr lang="en-US" dirty="0"/>
              <a:t>29. Financial Derivatives</a:t>
            </a:r>
          </a:p>
          <a:p>
            <a:pPr marL="0" indent="0">
              <a:buNone/>
            </a:pPr>
            <a:r>
              <a:rPr lang="en-US" dirty="0"/>
              <a:t>30. Conflicts of Interest in the Financial Services Industry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995296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4829"/>
          </a:xfrm>
        </p:spPr>
        <p:txBody>
          <a:bodyPr>
            <a:normAutofit fontScale="90000"/>
          </a:bodyPr>
          <a:lstStyle/>
          <a:p>
            <a:r>
              <a:rPr lang="en-US" sz="8800">
                <a:solidFill>
                  <a:srgbClr val="FF0000"/>
                </a:solidFill>
              </a:rPr>
              <a:t>Why Study Money,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Banking, and Financial Markets?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54558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Why Study Money, Banking, and Financial Markets?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To examine how </a:t>
            </a:r>
            <a:r>
              <a:rPr lang="en-US" sz="3600" dirty="0">
                <a:solidFill>
                  <a:srgbClr val="FF0000"/>
                </a:solidFill>
              </a:rPr>
              <a:t>financial markets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such as </a:t>
            </a:r>
            <a:r>
              <a:rPr lang="en-US" sz="3600" dirty="0">
                <a:solidFill>
                  <a:srgbClr val="C00000"/>
                </a:solidFill>
              </a:rPr>
              <a:t>bond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stock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foreign exchange</a:t>
            </a:r>
            <a:r>
              <a:rPr lang="en-US" sz="3600" dirty="0"/>
              <a:t> markets work</a:t>
            </a:r>
          </a:p>
          <a:p>
            <a:r>
              <a:rPr lang="en-US" sz="3600" dirty="0"/>
              <a:t>To examine how </a:t>
            </a:r>
            <a:r>
              <a:rPr lang="en-US" sz="3600" dirty="0">
                <a:solidFill>
                  <a:srgbClr val="FF0000"/>
                </a:solidFill>
              </a:rPr>
              <a:t>financial institutions </a:t>
            </a:r>
            <a:r>
              <a:rPr lang="en-US" sz="3600" dirty="0"/>
              <a:t>such as </a:t>
            </a:r>
            <a:r>
              <a:rPr lang="en-US" sz="3600" dirty="0">
                <a:solidFill>
                  <a:srgbClr val="C00000"/>
                </a:solidFill>
              </a:rPr>
              <a:t>banks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00000"/>
                </a:solidFill>
              </a:rPr>
              <a:t>insurance companies</a:t>
            </a:r>
            <a:r>
              <a:rPr lang="en-US" sz="3600" dirty="0"/>
              <a:t> work</a:t>
            </a:r>
          </a:p>
          <a:p>
            <a:r>
              <a:rPr lang="en-US" sz="3600" dirty="0"/>
              <a:t>To examine the </a:t>
            </a:r>
            <a:r>
              <a:rPr lang="en-US" sz="3600" dirty="0">
                <a:solidFill>
                  <a:srgbClr val="C00000"/>
                </a:solidFill>
              </a:rPr>
              <a:t>role of money</a:t>
            </a:r>
            <a:r>
              <a:rPr lang="en-US" sz="3600" dirty="0"/>
              <a:t> in the </a:t>
            </a:r>
            <a:r>
              <a:rPr lang="en-US" sz="3600" dirty="0">
                <a:solidFill>
                  <a:srgbClr val="FF0000"/>
                </a:solidFill>
              </a:rPr>
              <a:t>economy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3486506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Markets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09120"/>
          </a:xfrm>
        </p:spPr>
        <p:txBody>
          <a:bodyPr/>
          <a:lstStyle/>
          <a:p>
            <a:r>
              <a:rPr lang="en-US" sz="4000" dirty="0"/>
              <a:t>Markets in which funds are transferred from people who have an excess of available funds to people who have a shortage of funds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Bond market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Stock market</a:t>
            </a:r>
          </a:p>
          <a:p>
            <a:pPr lvl="1"/>
            <a:r>
              <a:rPr lang="en-US" sz="3600" dirty="0">
                <a:solidFill>
                  <a:srgbClr val="FF0000"/>
                </a:solidFill>
              </a:rPr>
              <a:t>Foreign exchange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53816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Financial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891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Financial Intermediaries: institutions that borrow funds from people who have saved and make loans to other people: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Banks</a:t>
            </a:r>
            <a:r>
              <a:rPr lang="en-US" sz="3200" dirty="0"/>
              <a:t>: accept deposits and make loans</a:t>
            </a:r>
          </a:p>
          <a:p>
            <a:pPr lvl="1"/>
            <a:r>
              <a:rPr lang="en-US" sz="3200" dirty="0"/>
              <a:t>Other Financial Institutions:</a:t>
            </a:r>
            <a:r>
              <a:rPr lang="en-US" sz="3200" dirty="0">
                <a:solidFill>
                  <a:srgbClr val="FF0000"/>
                </a:solidFill>
              </a:rPr>
              <a:t> insurance companies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finance companies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FF0000"/>
                </a:solidFill>
              </a:rPr>
              <a:t>pension funds, mutual funds and investment banks</a:t>
            </a:r>
          </a:p>
          <a:p>
            <a:r>
              <a:rPr lang="en-US" dirty="0">
                <a:solidFill>
                  <a:srgbClr val="FF0000"/>
                </a:solidFill>
              </a:rPr>
              <a:t>Financial Innovation</a:t>
            </a:r>
            <a:r>
              <a:rPr lang="en-US" dirty="0"/>
              <a:t>: the advent of the information age and e-finance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530099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chemeClr val="accent1"/>
                </a:solidFill>
              </a:rPr>
              <a:t>Money and Business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Money plays an important role in generating business cycles</a:t>
            </a:r>
          </a:p>
          <a:p>
            <a:r>
              <a:rPr lang="en-US" dirty="0"/>
              <a:t>Recessions (unemployment) and expansions affect all of us</a:t>
            </a:r>
          </a:p>
          <a:p>
            <a:r>
              <a:rPr lang="en-US" dirty="0"/>
              <a:t>Monetary Theory ties changes in the money supply to changes in aggregate economic activity and the price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154522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90830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Overview of the Financial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  <p:sp>
        <p:nvSpPr>
          <p:cNvPr id="8" name="Oval 7"/>
          <p:cNvSpPr/>
          <p:nvPr/>
        </p:nvSpPr>
        <p:spPr>
          <a:xfrm>
            <a:off x="5407266" y="4581128"/>
            <a:ext cx="1593492" cy="151216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Financial Markets</a:t>
            </a:r>
          </a:p>
        </p:txBody>
      </p:sp>
      <p:sp>
        <p:nvSpPr>
          <p:cNvPr id="9" name="Oval 8"/>
          <p:cNvSpPr/>
          <p:nvPr/>
        </p:nvSpPr>
        <p:spPr>
          <a:xfrm>
            <a:off x="5407266" y="1556792"/>
            <a:ext cx="1593492" cy="1512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Financial 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Intermediaries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5880" y="980728"/>
            <a:ext cx="2376264" cy="404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Indirect Finance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6193260"/>
            <a:ext cx="2376264" cy="4040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Direct </a:t>
            </a:r>
            <a:r>
              <a:rPr lang="en-US" b="1" dirty="0">
                <a:solidFill>
                  <a:schemeClr val="tx1"/>
                </a:solidFill>
              </a:rPr>
              <a:t>Finance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59180" y="4581128"/>
            <a:ext cx="2016224" cy="1512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Borrower-Senders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1. Business firms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2. Government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3. Households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4. Foreigners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85432" y="4581128"/>
            <a:ext cx="2016224" cy="1512168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Lender-Savers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1. Households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2. Business firms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3. Government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4. Foreigners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996805" y="4925294"/>
            <a:ext cx="1296144" cy="82383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Funds</a:t>
            </a:r>
          </a:p>
        </p:txBody>
      </p:sp>
      <p:sp>
        <p:nvSpPr>
          <p:cNvPr id="16" name="Right Arrow 15"/>
          <p:cNvSpPr/>
          <p:nvPr/>
        </p:nvSpPr>
        <p:spPr>
          <a:xfrm rot="5400000">
            <a:off x="5555940" y="3449129"/>
            <a:ext cx="1296144" cy="82383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Funds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104112" y="4925294"/>
            <a:ext cx="1296144" cy="82383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Funds</a:t>
            </a:r>
          </a:p>
        </p:txBody>
      </p:sp>
      <p:sp>
        <p:nvSpPr>
          <p:cNvPr id="18" name="Bent Arrow 17"/>
          <p:cNvSpPr/>
          <p:nvPr/>
        </p:nvSpPr>
        <p:spPr>
          <a:xfrm>
            <a:off x="2445798" y="1699136"/>
            <a:ext cx="2725341" cy="2828521"/>
          </a:xfrm>
          <a:prstGeom prst="bentArrow">
            <a:avLst>
              <a:gd name="adj1" fmla="val 15946"/>
              <a:gd name="adj2" fmla="val 17277"/>
              <a:gd name="adj3" fmla="val 21805"/>
              <a:gd name="adj4" fmla="val 240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Bent Arrow 18"/>
          <p:cNvSpPr/>
          <p:nvPr/>
        </p:nvSpPr>
        <p:spPr>
          <a:xfrm rot="5400000">
            <a:off x="7205788" y="1780533"/>
            <a:ext cx="2665727" cy="2828521"/>
          </a:xfrm>
          <a:prstGeom prst="bentArrow">
            <a:avLst>
              <a:gd name="adj1" fmla="val 15946"/>
              <a:gd name="adj2" fmla="val 17277"/>
              <a:gd name="adj3" fmla="val 21805"/>
              <a:gd name="adj4" fmla="val 240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9886" y="196943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Funds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62979" y="184482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Funds</a:t>
            </a:r>
          </a:p>
        </p:txBody>
      </p:sp>
    </p:spTree>
    <p:extLst>
      <p:ext uri="{BB962C8B-B14F-4D97-AF65-F5344CB8AC3E}">
        <p14:creationId xmlns:p14="http://schemas.microsoft.com/office/powerpoint/2010/main" val="19111143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What is Money?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24708" y="6639164"/>
            <a:ext cx="67425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Frederic S.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Mishkin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(2015), The Economics of Money, Banking and Financial Markets, 11th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2865681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937065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3810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26" y="1196752"/>
            <a:ext cx="852094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383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93706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405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0" y="664161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www.wpclipart.com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/money/bills/bills_2/stack_of_bills_2.png.html</a:t>
            </a:r>
          </a:p>
        </p:txBody>
      </p:sp>
    </p:spTree>
    <p:extLst>
      <p:ext uri="{BB962C8B-B14F-4D97-AF65-F5344CB8AC3E}">
        <p14:creationId xmlns:p14="http://schemas.microsoft.com/office/powerpoint/2010/main" val="1846191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25230</TotalTime>
  <Words>7949</Words>
  <Application>Microsoft Macintosh PowerPoint</Application>
  <PresentationFormat>Widescreen</PresentationFormat>
  <Paragraphs>958</Paragraphs>
  <Slides>145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51" baseType="lpstr">
      <vt:lpstr>HelveticaNeueLTCom</vt:lpstr>
      <vt:lpstr>system-ui</vt:lpstr>
      <vt:lpstr>Arial</vt:lpstr>
      <vt:lpstr>Calibri</vt:lpstr>
      <vt:lpstr>Verdana</vt:lpstr>
      <vt:lpstr>Office Theme</vt:lpstr>
      <vt:lpstr>AI in FinTech: Metaverse, Web3, DeFi, NFT,  Financial Services Innovation and Applications </vt:lpstr>
      <vt:lpstr>Syllabus</vt:lpstr>
      <vt:lpstr>Syllabus</vt:lpstr>
      <vt:lpstr>Syllabus</vt:lpstr>
      <vt:lpstr>AI in FinTech:  Metaverse,  Web3, DeFi, NFT,  Financial Services  Innovation and Applications</vt:lpstr>
      <vt:lpstr>FinTech ABCD</vt:lpstr>
      <vt:lpstr>Decentralized Finance (DeFi) Block Chain Financial Technology</vt:lpstr>
      <vt:lpstr>Metaverse Web3 DeFi NFT</vt:lpstr>
      <vt:lpstr>Metaverse Development  from 1991 to 2021</vt:lpstr>
      <vt:lpstr>Web3: Decentralized Web Internet Evolution</vt:lpstr>
      <vt:lpstr>Metaverse Economy</vt:lpstr>
      <vt:lpstr>Blockchain in the Metaverse</vt:lpstr>
      <vt:lpstr>Blockchain  for Key Enabling Technologies of the Metaverse</vt:lpstr>
      <vt:lpstr>Seven Layers of a Metaverse Platform</vt:lpstr>
      <vt:lpstr>Layered Architecture of Blockchain</vt:lpstr>
      <vt:lpstr>Primary Technical Aspects in the Metaverse AI with ML algorithms and DL architectures  is advancing the user experience in the virtual world</vt:lpstr>
      <vt:lpstr>Fusion of AI and Blockchain in Metaverse</vt:lpstr>
      <vt:lpstr>DeAI:  Synthesizing On-device AI, Edge AI, and Cloud AI</vt:lpstr>
      <vt:lpstr>Smart Virtuality-Reality Metaverse Ecosystem: Metasynthesizing DeAI, Metaverse, Blockchain, Web3</vt:lpstr>
      <vt:lpstr>The difference between AR, MR, and VR  under the umbrella of XR</vt:lpstr>
      <vt:lpstr>Computer vision in the metaverse  with scene understanding, object detection, and human action/activity recognition</vt:lpstr>
      <vt:lpstr>A Blockchain-based IoT Framework  with ML to enhance security and privacy</vt:lpstr>
      <vt:lpstr>5G and beyond for Metaverse Services AI with ML algorithms and DL models contribute in multi-level tasks</vt:lpstr>
      <vt:lpstr>A Data-Driven Digital Twin Architecture  for intelligent healthcare systems using ML to process raw data of IoMedicalThings devices</vt:lpstr>
      <vt:lpstr>Brain-Machine Interfaces (BMIs) for processing neural signals and responding neural stimulations</vt:lpstr>
      <vt:lpstr>AI for the Metaverse</vt:lpstr>
      <vt:lpstr>AI for the Metaverse in the Application Aspects healthcare, manufacturing, smart cities, gaming  E-commerce, human resources, real estate, and DeFi</vt:lpstr>
      <vt:lpstr>Conversational AI  to deliver contextual and personal experience to users</vt:lpstr>
      <vt:lpstr>Blockchain-Registered:  Crypto, Collectables, and Art. </vt:lpstr>
      <vt:lpstr>Full Versus Fractional [NFT]  Property Ownership Rights for an Artwork</vt:lpstr>
      <vt:lpstr>Combination of Web3 with other Technologies</vt:lpstr>
      <vt:lpstr>FinTech</vt:lpstr>
      <vt:lpstr>Financial Technology FinTech</vt:lpstr>
      <vt:lpstr>Financial Technology</vt:lpstr>
      <vt:lpstr>Financial Services</vt:lpstr>
      <vt:lpstr>Artificial Intelligence  (AI) </vt:lpstr>
      <vt:lpstr>AI, Big Data, Cloud Computing Evolution of Decision Support, Business Intelligence, and Analytics</vt:lpstr>
      <vt:lpstr>AI, ML, DL</vt:lpstr>
      <vt:lpstr>Value Creation by Big Data Analytics (Grover et al., 2018)</vt:lpstr>
      <vt:lpstr>Architecture of Big Data Analytics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Framework for BD and BI Research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 FinTech: Financial Services Innovation</vt:lpstr>
      <vt:lpstr>FinTech:  Financial Services Innovation  1. Payments 2. Insurance 3. Deposits &amp; Lending 4. Capital Raising 5. Investment Management 6. Market Provisioning</vt:lpstr>
      <vt:lpstr> FinTech: Payment</vt:lpstr>
      <vt:lpstr> FinTech: Insurance</vt:lpstr>
      <vt:lpstr> FinTech: Deposits &amp; Lending</vt:lpstr>
      <vt:lpstr> FinTech: Capital Raising</vt:lpstr>
      <vt:lpstr> FinTech: Investment Management</vt:lpstr>
      <vt:lpstr> FinTech: Market Provisioning</vt:lpstr>
      <vt:lpstr>AI  in  FinTech</vt:lpstr>
      <vt:lpstr>FinBrain: when Finance meets AI 2.0 (Zheng et al., 2019)</vt:lpstr>
      <vt:lpstr>AI 2.0</vt:lpstr>
      <vt:lpstr>Technology-driven  Financial Industry Development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Stock Market Movement Forecast: Phases of the stock market modeling</vt:lpstr>
      <vt:lpstr>Decentralized Finance  (DeFi) Block Chain FinTech</vt:lpstr>
      <vt:lpstr>Decentralized Finance (DeFi)</vt:lpstr>
      <vt:lpstr>Traditional Finance Centralized Finance (CeFi)</vt:lpstr>
      <vt:lpstr>DeFi vs. CeFi</vt:lpstr>
      <vt:lpstr>(DeFi)  Decentralized Applications (Dapps)</vt:lpstr>
      <vt:lpstr>The Internet of Assets</vt:lpstr>
      <vt:lpstr>Non-Fungible Tokens (NFT)</vt:lpstr>
      <vt:lpstr>Top 10 Cryptocurrency Prices by Market Cap The global cryptocurrency market cap today is $949 Billion (2022/09/19)</vt:lpstr>
      <vt:lpstr>Top Stablecoins  (Tether USDT, USD Coin USDC, Dai)</vt:lpstr>
      <vt:lpstr>DeFi Total Value Locked (USD) (DeFi Pulse)</vt:lpstr>
      <vt:lpstr>Top 10 DeFi Applications (DApps) (DeFi Pulse)</vt:lpstr>
      <vt:lpstr>Financial Stability Challenges</vt:lpstr>
      <vt:lpstr>Decentralized Finance Applications (DApps): Flash Loan Transaction</vt:lpstr>
      <vt:lpstr>The Economics of Money,  Banking and Financial Markets</vt:lpstr>
      <vt:lpstr>Economics of Money,  Banking and Financial Markets</vt:lpstr>
      <vt:lpstr>INTRODUCTION</vt:lpstr>
      <vt:lpstr>FINANCIAL MARKETS </vt:lpstr>
      <vt:lpstr>FINANCIAL INSTITUTIONS </vt:lpstr>
      <vt:lpstr>CENTRAL BANKING AND THE CONDUCT OF MONETARY POLICY</vt:lpstr>
      <vt:lpstr>MONETARY THEORY </vt:lpstr>
      <vt:lpstr>Financial Services Industry</vt:lpstr>
      <vt:lpstr>Why Study Money,  Banking, and Financial Markets?</vt:lpstr>
      <vt:lpstr>Why Study Money, Banking, and Financial Markets?</vt:lpstr>
      <vt:lpstr>Financial Markets</vt:lpstr>
      <vt:lpstr>Financial Institutions</vt:lpstr>
      <vt:lpstr>Money and Business Cycles</vt:lpstr>
      <vt:lpstr>Overview of the Financial System</vt:lpstr>
      <vt:lpstr>What is Money?</vt:lpstr>
      <vt:lpstr>Money</vt:lpstr>
      <vt:lpstr>Bills</vt:lpstr>
      <vt:lpstr>Meaning of Money</vt:lpstr>
      <vt:lpstr>Functions of Money</vt:lpstr>
      <vt:lpstr>Medium of Exchange</vt:lpstr>
      <vt:lpstr>Unit of Account</vt:lpstr>
      <vt:lpstr>Store of Value</vt:lpstr>
      <vt:lpstr>Evolution of the Payments System</vt:lpstr>
      <vt:lpstr>Electronic Money</vt:lpstr>
      <vt:lpstr>Benefits of Paper Checks</vt:lpstr>
      <vt:lpstr>Measuring Money</vt:lpstr>
      <vt:lpstr>The IS Curve</vt:lpstr>
      <vt:lpstr>The IS (Investment/Saving)  Curve</vt:lpstr>
      <vt:lpstr>The IS (Investment/Saving) Curve</vt:lpstr>
      <vt:lpstr>Demand</vt:lpstr>
      <vt:lpstr>The ISLM Model</vt:lpstr>
      <vt:lpstr>Goods and Financial Markets: The ISLM Model (Investment Saving –  Liquidity Preference Money Supply)  model</vt:lpstr>
      <vt:lpstr>The ISLM Model (Investment Saving –  Liquidity Preference Money Supply) model</vt:lpstr>
      <vt:lpstr>Supply and Demand</vt:lpstr>
      <vt:lpstr>Financial Services</vt:lpstr>
      <vt:lpstr>Technology Innovation</vt:lpstr>
      <vt:lpstr>Innovation</vt:lpstr>
      <vt:lpstr>Innovation: a new idea, method, or device</vt:lpstr>
      <vt:lpstr>Innovation: something new</vt:lpstr>
      <vt:lpstr>Novelty : something new or unusual    the novelty of a self-driving car</vt:lpstr>
      <vt:lpstr>Creativity is not a new Idea.  Creativity is  an old belief  you leave behind</vt:lpstr>
      <vt:lpstr>FinTechs as Service Innovators: Analysing Components of Innovation</vt:lpstr>
      <vt:lpstr>Innovation “a process of  searching and recombining  existing knowledge elements”</vt:lpstr>
      <vt:lpstr>Search and recombination process to innovate:  A review of the empirical evidence and a research agenda</vt:lpstr>
      <vt:lpstr>Innovation Research  in  Economics,  Sociology and Technology Management</vt:lpstr>
      <vt:lpstr>Innovation Research in Economics, Sociology and Technology Management</vt:lpstr>
      <vt:lpstr> Business,  Innovation,  and  Knowledge  Ecosystems</vt:lpstr>
      <vt:lpstr> Business, Innovation, and Knowledge Ecosystems</vt:lpstr>
      <vt:lpstr>Innovation Ecosystems Characteristics</vt:lpstr>
      <vt:lpstr>Diffusion of Innovation Theory (DOI) </vt:lpstr>
      <vt:lpstr>Innovation (Diffusion of Innovation)</vt:lpstr>
      <vt:lpstr>Diffusion of Innovation</vt:lpstr>
      <vt:lpstr>Innovation Adoption Process</vt:lpstr>
      <vt:lpstr>Innovation Adoption Process</vt:lpstr>
      <vt:lpstr>Innovation Adoption Process</vt:lpstr>
      <vt:lpstr>Innovation Adoption Process</vt:lpstr>
      <vt:lpstr>Innovation Adoption Process</vt:lpstr>
      <vt:lpstr>FinTech Innovation FinTech high-level classification</vt:lpstr>
      <vt:lpstr>Financial Technology (Fintech) Categories</vt:lpstr>
      <vt:lpstr>Ethereum DeFi Ecosystem</vt:lpstr>
      <vt:lpstr>Decentralized Finance (DeFi) Ecosystem</vt:lpstr>
      <vt:lpstr>PowerPoint Presentation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1320</cp:revision>
  <cp:lastPrinted>2020-12-23T14:44:17Z</cp:lastPrinted>
  <dcterms:created xsi:type="dcterms:W3CDTF">2019-09-12T03:09:52Z</dcterms:created>
  <dcterms:modified xsi:type="dcterms:W3CDTF">2022-09-19T23:14:49Z</dcterms:modified>
  <cp:category/>
</cp:coreProperties>
</file>