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3462" r:id="rId2"/>
    <p:sldId id="3786" r:id="rId3"/>
    <p:sldId id="3787" r:id="rId4"/>
    <p:sldId id="3788" r:id="rId5"/>
    <p:sldId id="1278" r:id="rId6"/>
    <p:sldId id="3911" r:id="rId7"/>
    <p:sldId id="3912" r:id="rId8"/>
    <p:sldId id="3913" r:id="rId9"/>
    <p:sldId id="3914" r:id="rId10"/>
    <p:sldId id="3561" r:id="rId11"/>
    <p:sldId id="3562" r:id="rId12"/>
    <p:sldId id="3563" r:id="rId13"/>
    <p:sldId id="3548" r:id="rId14"/>
    <p:sldId id="3564" r:id="rId15"/>
    <p:sldId id="3565" r:id="rId16"/>
    <p:sldId id="3555" r:id="rId17"/>
    <p:sldId id="3925" r:id="rId18"/>
    <p:sldId id="3924" r:id="rId19"/>
    <p:sldId id="3921" r:id="rId20"/>
    <p:sldId id="3922" r:id="rId21"/>
    <p:sldId id="3923" r:id="rId22"/>
    <p:sldId id="3558" r:id="rId23"/>
    <p:sldId id="3577" r:id="rId24"/>
    <p:sldId id="3579" r:id="rId25"/>
    <p:sldId id="3580" r:id="rId26"/>
    <p:sldId id="3581" r:id="rId27"/>
    <p:sldId id="3582" r:id="rId28"/>
    <p:sldId id="3583" r:id="rId29"/>
    <p:sldId id="3584" r:id="rId30"/>
    <p:sldId id="3566" r:id="rId31"/>
    <p:sldId id="3585" r:id="rId32"/>
    <p:sldId id="3586" r:id="rId33"/>
    <p:sldId id="3587" r:id="rId34"/>
    <p:sldId id="3588" r:id="rId35"/>
    <p:sldId id="3589" r:id="rId36"/>
    <p:sldId id="3557" r:id="rId37"/>
    <p:sldId id="3590" r:id="rId38"/>
    <p:sldId id="3591" r:id="rId39"/>
    <p:sldId id="3592" r:id="rId40"/>
    <p:sldId id="3578" r:id="rId41"/>
    <p:sldId id="3593" r:id="rId42"/>
    <p:sldId id="3594" r:id="rId43"/>
    <p:sldId id="3595" r:id="rId44"/>
    <p:sldId id="3597" r:id="rId45"/>
    <p:sldId id="3600" r:id="rId46"/>
    <p:sldId id="3598" r:id="rId47"/>
    <p:sldId id="3568" r:id="rId48"/>
    <p:sldId id="3915" r:id="rId49"/>
    <p:sldId id="3916" r:id="rId50"/>
    <p:sldId id="3917" r:id="rId51"/>
    <p:sldId id="3918" r:id="rId52"/>
    <p:sldId id="3919" r:id="rId53"/>
    <p:sldId id="3570" r:id="rId54"/>
    <p:sldId id="3920" r:id="rId55"/>
    <p:sldId id="3573" r:id="rId56"/>
    <p:sldId id="3572" r:id="rId57"/>
    <p:sldId id="3574" r:id="rId58"/>
    <p:sldId id="3575" r:id="rId59"/>
    <p:sldId id="3576" r:id="rId60"/>
    <p:sldId id="3569" r:id="rId61"/>
    <p:sldId id="390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9437FF"/>
    <a:srgbClr val="FF40FF"/>
    <a:srgbClr val="D883FF"/>
    <a:srgbClr val="A9D18E"/>
    <a:srgbClr val="FF8AD8"/>
    <a:srgbClr val="FF2600"/>
    <a:srgbClr val="FF7E79"/>
    <a:srgbClr val="C00000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1"/>
    <p:restoredTop sz="91374"/>
  </p:normalViewPr>
  <p:slideViewPr>
    <p:cSldViewPr snapToGrid="0" snapToObjects="1">
      <p:cViewPr varScale="1">
        <p:scale>
          <a:sx n="98" d="100"/>
          <a:sy n="98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6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6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world-indic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Finance-Python-Based-Guide/dp/1492055433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hilpisch/aiif/tree/main/code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github.com/yhilpisch/aiif/tree/main/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s://tinyurl.com/imtkupython101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s://tinyurl.com/imtkupython101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https://tinyurl.com/imtkupython101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tinyurl.com/imtkupython101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s://tinyurl.com/imtkupython101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s://tinyurl.com/imtkupython101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s://tinyurl.com/imtkupython10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github.com/yhilpisch/ai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2"/>
            <a:ext cx="11672156" cy="20564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9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Data-Driven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105238"/>
            <a:ext cx="9293027" cy="588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 Analysis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1111AIFQA06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2022-10-25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4052"/>
            <a:ext cx="11222181" cy="5069248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/>
              <a:t>It involves </a:t>
            </a:r>
            <a:r>
              <a:rPr lang="en-US" sz="3600" dirty="0">
                <a:solidFill>
                  <a:srgbClr val="C00000"/>
                </a:solidFill>
              </a:rPr>
              <a:t>formulating hypotheses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via </a:t>
            </a:r>
            <a:r>
              <a:rPr lang="en-US" sz="3600" dirty="0">
                <a:solidFill>
                  <a:srgbClr val="C00000"/>
                </a:solidFill>
              </a:rPr>
              <a:t>induction</a:t>
            </a:r>
            <a:r>
              <a:rPr lang="en-US" sz="3600" dirty="0"/>
              <a:t>, based on such </a:t>
            </a:r>
            <a:r>
              <a:rPr lang="en-US" sz="3600" dirty="0">
                <a:solidFill>
                  <a:srgbClr val="C00000"/>
                </a:solidFill>
              </a:rPr>
              <a:t>observations</a:t>
            </a:r>
            <a:r>
              <a:rPr lang="en-US" sz="3600" dirty="0"/>
              <a:t>; </a:t>
            </a: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experimental and measurement-based testing </a:t>
            </a:r>
            <a:r>
              <a:rPr lang="en-US" sz="3600" dirty="0"/>
              <a:t>of </a:t>
            </a:r>
            <a:r>
              <a:rPr lang="en-US" sz="3600" dirty="0">
                <a:solidFill>
                  <a:srgbClr val="C00000"/>
                </a:solidFill>
              </a:rPr>
              <a:t>deductions</a:t>
            </a:r>
            <a:r>
              <a:rPr lang="en-US" sz="3600" dirty="0"/>
              <a:t> drawn from the hypotheses; </a:t>
            </a:r>
            <a:br>
              <a:rPr lang="en-US" sz="3600" dirty="0"/>
            </a:br>
            <a:r>
              <a:rPr lang="en-US" sz="3600" dirty="0"/>
              <a:t>and </a:t>
            </a:r>
            <a:r>
              <a:rPr lang="en-US" sz="3600" dirty="0">
                <a:solidFill>
                  <a:srgbClr val="C00000"/>
                </a:solidFill>
              </a:rPr>
              <a:t>refinement</a:t>
            </a:r>
            <a:r>
              <a:rPr lang="en-US" sz="3600" dirty="0"/>
              <a:t> (or elimination) of the hypotheses based on the </a:t>
            </a:r>
            <a:r>
              <a:rPr lang="en-US" sz="3600" dirty="0">
                <a:solidFill>
                  <a:srgbClr val="C00000"/>
                </a:solidFill>
              </a:rPr>
              <a:t>experimental findings</a:t>
            </a:r>
          </a:p>
          <a:p>
            <a:pPr marL="320040" indent="-320040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68788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Finance and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4052"/>
            <a:ext cx="11222181" cy="5069248"/>
          </a:xfrm>
        </p:spPr>
        <p:txBody>
          <a:bodyPr>
            <a:normAutofit fontScale="92500" lnSpcReduction="20000"/>
          </a:bodyPr>
          <a:lstStyle/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Normative financial theories </a:t>
            </a:r>
            <a:r>
              <a:rPr lang="en-US" sz="3600" dirty="0"/>
              <a:t>mostly rely on assumptions and axioms in combination with deduction as the major analytical method to arrive at their central results.</a:t>
            </a:r>
          </a:p>
          <a:p>
            <a:pPr marL="777240" lvl="1" indent="-320040"/>
            <a:r>
              <a:rPr lang="en-US" sz="3200" dirty="0">
                <a:solidFill>
                  <a:srgbClr val="C00000"/>
                </a:solidFill>
              </a:rPr>
              <a:t>Expected utility theory (EUT) </a:t>
            </a:r>
            <a:r>
              <a:rPr lang="en-US" sz="3200" dirty="0"/>
              <a:t>assumes that agents have the same utility function no matter what state of the world unfolds and that they maximize expected utility under conditions of uncertainty.</a:t>
            </a:r>
          </a:p>
          <a:p>
            <a:pPr marL="777240" lvl="1" indent="-320040"/>
            <a:r>
              <a:rPr lang="en-US" sz="3200" dirty="0">
                <a:solidFill>
                  <a:srgbClr val="C00000"/>
                </a:solidFill>
              </a:rPr>
              <a:t>Mean-variance portfolio (MVP) </a:t>
            </a:r>
            <a:r>
              <a:rPr lang="en-US" sz="3200" dirty="0"/>
              <a:t>theory describes how investors should invest under conditions of uncertainty assuming that only the expected return and the expected volatility of a portfolio over one period count.</a:t>
            </a:r>
          </a:p>
          <a:p>
            <a:pPr marL="777240" lvl="1" indent="-320040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6213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Finance and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4052"/>
            <a:ext cx="11222181" cy="5069248"/>
          </a:xfrm>
        </p:spPr>
        <p:txBody>
          <a:bodyPr>
            <a:normAutofit fontScale="92500"/>
          </a:bodyPr>
          <a:lstStyle/>
          <a:p>
            <a:pPr marL="320040" indent="-320040"/>
            <a:r>
              <a:rPr lang="en-US" sz="3600" dirty="0"/>
              <a:t>The </a:t>
            </a:r>
            <a:r>
              <a:rPr lang="en-US" sz="3600" dirty="0">
                <a:solidFill>
                  <a:srgbClr val="C00000"/>
                </a:solidFill>
              </a:rPr>
              <a:t>capital asset pricing model (CAPM) </a:t>
            </a:r>
            <a:r>
              <a:rPr lang="en-US" sz="3600" dirty="0"/>
              <a:t>assumes that only the </a:t>
            </a:r>
            <a:r>
              <a:rPr lang="en-US" sz="3600" dirty="0" err="1"/>
              <a:t>nondiversifiable</a:t>
            </a:r>
            <a:r>
              <a:rPr lang="en-US" sz="3600" dirty="0"/>
              <a:t> market risk explains the expected return and the expected volatility of a stock over one period.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Arbitrage pricing theory (APT) </a:t>
            </a:r>
            <a:r>
              <a:rPr lang="en-US" sz="3600" dirty="0"/>
              <a:t>assumes that a number of identifiable risk factors explains the expected return and the expected volatility of a stock over time; admittedly, compared to the other theories, the formulation of APT is rather broad and allows for wide-ranging interpretations.</a:t>
            </a:r>
          </a:p>
          <a:p>
            <a:pPr marL="777240" lvl="1" indent="-320040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79760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371F-A7B6-BB43-8205-26172219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Econometrics and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DE919-2BB6-DC4E-9705-80615D65F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[Financial] econometrics </a:t>
            </a:r>
            <a:r>
              <a:rPr lang="en-US" sz="3600" dirty="0"/>
              <a:t>is the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quantitative application </a:t>
            </a:r>
            <a:r>
              <a:rPr lang="en-US" sz="3600" dirty="0"/>
              <a:t>of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statistical and mathematical models </a:t>
            </a:r>
            <a:r>
              <a:rPr lang="en-US" sz="3600" dirty="0"/>
              <a:t>using [financial] data to develop financial theories or test existing hypotheses in finance and to forecast future trends from historical data.</a:t>
            </a:r>
          </a:p>
          <a:p>
            <a:pPr marL="320040" indent="-320040"/>
            <a:r>
              <a:rPr lang="en-US" sz="3600" dirty="0"/>
              <a:t>It subjects real-world [financial] data to statistical trials and then compares and contrasts the results against the [financial] theory or theories being tested.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46AA-D108-8547-A526-9EA2F42E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B71F-4036-5E4D-A36C-F452588AE54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8879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Econometrics and Regression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6"/>
            <a:ext cx="11222181" cy="4892633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/>
              <a:t>One of the major tools in </a:t>
            </a:r>
            <a:r>
              <a:rPr lang="en-US" sz="3600" dirty="0">
                <a:solidFill>
                  <a:srgbClr val="C00000"/>
                </a:solidFill>
              </a:rPr>
              <a:t>financial econometrics </a:t>
            </a:r>
            <a:r>
              <a:rPr lang="en-US" sz="3600" dirty="0"/>
              <a:t>is </a:t>
            </a:r>
            <a:r>
              <a:rPr lang="en-US" sz="3600" dirty="0">
                <a:solidFill>
                  <a:srgbClr val="C00000"/>
                </a:solidFill>
              </a:rPr>
              <a:t>regression</a:t>
            </a:r>
            <a:r>
              <a:rPr lang="en-US" sz="3600" dirty="0"/>
              <a:t>, in both its univariate and multivariate forms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Regression</a:t>
            </a:r>
            <a:r>
              <a:rPr lang="en-US" sz="3600" dirty="0"/>
              <a:t> is also a central tool in </a:t>
            </a:r>
            <a:r>
              <a:rPr lang="en-US" sz="3600" dirty="0">
                <a:solidFill>
                  <a:srgbClr val="C00000"/>
                </a:solidFill>
              </a:rPr>
              <a:t>statistical learning </a:t>
            </a:r>
            <a:r>
              <a:rPr lang="en-US" sz="3600" dirty="0"/>
              <a:t>in 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81257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78913"/>
          </a:xfrm>
        </p:spPr>
        <p:txBody>
          <a:bodyPr>
            <a:normAutofit/>
          </a:bodyPr>
          <a:lstStyle/>
          <a:p>
            <a:r>
              <a:rPr lang="en-US" dirty="0"/>
              <a:t>Data Availability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14017"/>
            <a:ext cx="11222181" cy="5448227"/>
          </a:xfrm>
        </p:spPr>
        <p:txBody>
          <a:bodyPr>
            <a:normAutofit fontScale="85000" lnSpcReduction="20000"/>
          </a:bodyPr>
          <a:lstStyle/>
          <a:p>
            <a:pPr indent="-320040"/>
            <a:r>
              <a:rPr lang="en-US" sz="3600" dirty="0"/>
              <a:t>Types of (financial) data </a:t>
            </a:r>
          </a:p>
          <a:p>
            <a:pPr lvl="1" indent="-320040"/>
            <a:r>
              <a:rPr lang="en-US" sz="3200" dirty="0"/>
              <a:t>Financial econometrics is driven by statistical methods, such as regression, and the availability of financial data</a:t>
            </a:r>
          </a:p>
          <a:p>
            <a:pPr lvl="1" indent="-320040"/>
            <a:r>
              <a:rPr lang="en-US" sz="3200" dirty="0"/>
              <a:t>Theoretical and empirical financial research was mainly driven by relatively small data sets and was mostly comprised of </a:t>
            </a:r>
            <a:r>
              <a:rPr lang="en-US" sz="3200" dirty="0">
                <a:solidFill>
                  <a:srgbClr val="C00000"/>
                </a:solidFill>
              </a:rPr>
              <a:t>end-of-day (EOD) </a:t>
            </a:r>
            <a:r>
              <a:rPr lang="en-US" sz="3200" dirty="0"/>
              <a:t>data</a:t>
            </a:r>
          </a:p>
          <a:p>
            <a:pPr lvl="1" indent="-320040"/>
            <a:r>
              <a:rPr lang="en-US" sz="3200" dirty="0"/>
              <a:t>Types of financial and other data available in ever increasing </a:t>
            </a:r>
            <a:r>
              <a:rPr lang="en-US" sz="3200" dirty="0">
                <a:solidFill>
                  <a:srgbClr val="C00000"/>
                </a:solidFill>
              </a:rPr>
              <a:t>granularity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quantity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C00000"/>
                </a:solidFill>
              </a:rPr>
              <a:t>velocity</a:t>
            </a:r>
            <a:r>
              <a:rPr lang="en-US" sz="3200" dirty="0"/>
              <a:t>.</a:t>
            </a:r>
          </a:p>
          <a:p>
            <a:pPr indent="-320040"/>
            <a:r>
              <a:rPr lang="en-US" sz="3600" dirty="0"/>
              <a:t>Quality and quantity via programmatic APIs</a:t>
            </a:r>
          </a:p>
          <a:p>
            <a:pPr lvl="1" indent="-320040"/>
            <a:r>
              <a:rPr lang="en-US" sz="3200" dirty="0"/>
              <a:t>Finance professionals have relied on data terminals from </a:t>
            </a:r>
            <a:r>
              <a:rPr lang="en-US" sz="3200" dirty="0">
                <a:solidFill>
                  <a:srgbClr val="C00000"/>
                </a:solidFill>
              </a:rPr>
              <a:t>Refinitiv</a:t>
            </a:r>
            <a:r>
              <a:rPr lang="en-US" sz="3200" dirty="0"/>
              <a:t> or </a:t>
            </a:r>
            <a:r>
              <a:rPr lang="en-US" sz="3200" dirty="0">
                <a:solidFill>
                  <a:srgbClr val="C00000"/>
                </a:solidFill>
              </a:rPr>
              <a:t>Bloomberg</a:t>
            </a:r>
            <a:r>
              <a:rPr lang="en-US" sz="3200" dirty="0"/>
              <a:t> </a:t>
            </a:r>
          </a:p>
          <a:p>
            <a:pPr lvl="1" indent="-320040"/>
            <a:r>
              <a:rPr lang="en-US" sz="3200" dirty="0"/>
              <a:t>Major breakthrough in data-driven finance via programmatic APIs</a:t>
            </a:r>
          </a:p>
          <a:p>
            <a:pPr indent="-320040"/>
            <a:endParaRPr lang="en-US" sz="3600" dirty="0"/>
          </a:p>
          <a:p>
            <a:pPr indent="-320040"/>
            <a:endParaRPr lang="en-US" sz="3600" dirty="0"/>
          </a:p>
          <a:p>
            <a:pPr indent="-320040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19896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Relevant types of financial data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D629C15-85AE-6F44-9DAA-328301E3B8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4988" y="1614488"/>
          <a:ext cx="11222036" cy="401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838">
                  <a:extLst>
                    <a:ext uri="{9D8B030D-6E8A-4147-A177-3AD203B41FA5}">
                      <a16:colId xmlns:a16="http://schemas.microsoft.com/office/drawing/2014/main" val="541874168"/>
                    </a:ext>
                  </a:extLst>
                </a:gridCol>
                <a:gridCol w="2898842">
                  <a:extLst>
                    <a:ext uri="{9D8B030D-6E8A-4147-A177-3AD203B41FA5}">
                      <a16:colId xmlns:a16="http://schemas.microsoft.com/office/drawing/2014/main" val="1499490757"/>
                    </a:ext>
                  </a:extLst>
                </a:gridCol>
                <a:gridCol w="3229583">
                  <a:extLst>
                    <a:ext uri="{9D8B030D-6E8A-4147-A177-3AD203B41FA5}">
                      <a16:colId xmlns:a16="http://schemas.microsoft.com/office/drawing/2014/main" val="93125068"/>
                    </a:ext>
                  </a:extLst>
                </a:gridCol>
                <a:gridCol w="3157773">
                  <a:extLst>
                    <a:ext uri="{9D8B030D-6E8A-4147-A177-3AD203B41FA5}">
                      <a16:colId xmlns:a16="http://schemas.microsoft.com/office/drawing/2014/main" val="2154237664"/>
                    </a:ext>
                  </a:extLst>
                </a:gridCol>
              </a:tblGrid>
              <a:tr h="1232271">
                <a:tc>
                  <a:txBody>
                    <a:bodyPr/>
                    <a:lstStyle/>
                    <a:p>
                      <a:r>
                        <a:rPr lang="en-US" sz="3200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Structured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Unstructured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Alternative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535553"/>
                  </a:ext>
                </a:extLst>
              </a:tr>
              <a:tr h="1232271">
                <a:tc>
                  <a:txBody>
                    <a:bodyPr/>
                    <a:lstStyle/>
                    <a:p>
                      <a:r>
                        <a:rPr lang="en-US" sz="3200" dirty="0"/>
                        <a:t>Historical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Prices, fundamentals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News, texts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Web, social media, satellites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996126"/>
                  </a:ext>
                </a:extLst>
              </a:tr>
              <a:tr h="1232271">
                <a:tc>
                  <a:txBody>
                    <a:bodyPr/>
                    <a:lstStyle/>
                    <a:p>
                      <a:r>
                        <a:rPr lang="en-US" sz="3200" dirty="0"/>
                        <a:t>Streaming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Prices, volumes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News, filings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Web, social media, satellites, Internet of Things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13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01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2E05-91B3-54A8-F77E-382DD5DD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694016"/>
          </a:xfrm>
        </p:spPr>
        <p:txBody>
          <a:bodyPr>
            <a:normAutofit fontScale="90000"/>
          </a:bodyPr>
          <a:lstStyle/>
          <a:p>
            <a:r>
              <a:rPr lang="en-US" dirty="0"/>
              <a:t>Yahoo Finance World Indices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D7C4C-5ACD-4575-A38D-B0E446EE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1F2CA-113A-1565-962D-F35BCA02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50" y="1106386"/>
            <a:ext cx="10041616" cy="5607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37E9C8-00AC-18FF-D932-D03F4F1263CE}"/>
              </a:ext>
            </a:extLst>
          </p:cNvPr>
          <p:cNvSpPr txBox="1"/>
          <p:nvPr/>
        </p:nvSpPr>
        <p:spPr>
          <a:xfrm>
            <a:off x="3285308" y="668042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https://finance.yahoo.com/world-indices/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656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2E05-91B3-54A8-F77E-382DD5DD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19272"/>
          </a:xfrm>
        </p:spPr>
        <p:txBody>
          <a:bodyPr>
            <a:normAutofit fontScale="90000"/>
          </a:bodyPr>
          <a:lstStyle/>
          <a:p>
            <a:r>
              <a:rPr lang="en-US" dirty="0"/>
              <a:t>World Indices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D7C4C-5ACD-4575-A38D-B0E446EE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8EA86-2928-38E5-8B1E-024FB17F6024}"/>
              </a:ext>
            </a:extLst>
          </p:cNvPr>
          <p:cNvSpPr txBox="1"/>
          <p:nvPr/>
        </p:nvSpPr>
        <p:spPr>
          <a:xfrm>
            <a:off x="534389" y="954377"/>
            <a:ext cx="1122218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io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requests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response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requests.get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'https://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finance.yahoo.com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/world-indices/'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pd.read_html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io.StringIO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response.text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worldidx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worldidx.to_csv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world_indices.csv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worldidx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8AE8E-D27D-1CF2-2E94-4DFF11E92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78" r="38747"/>
          <a:stretch/>
        </p:blipFill>
        <p:spPr>
          <a:xfrm>
            <a:off x="2894381" y="4114853"/>
            <a:ext cx="6150744" cy="25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8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3C8761-F3A3-F0EA-5F88-57B5178CDA1D}"/>
              </a:ext>
            </a:extLst>
          </p:cNvPr>
          <p:cNvSpPr txBox="1"/>
          <p:nvPr/>
        </p:nvSpPr>
        <p:spPr>
          <a:xfrm>
            <a:off x="5957803" y="2287909"/>
            <a:ext cx="531899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gspc</a:t>
            </a:r>
            <a:r>
              <a:rPr lang="en-US" sz="1200" dirty="0">
                <a:latin typeface="Courier" pitchFamily="2" charset="0"/>
              </a:rPr>
              <a:t>           </a:t>
            </a:r>
            <a:r>
              <a:rPr lang="en-US" sz="1200" dirty="0" err="1">
                <a:latin typeface="Courier" pitchFamily="2" charset="0"/>
              </a:rPr>
              <a:t>dji</a:t>
            </a:r>
            <a:r>
              <a:rPr lang="en-US" sz="1200" dirty="0">
                <a:latin typeface="Courier" pitchFamily="2" charset="0"/>
              </a:rPr>
              <a:t>         </a:t>
            </a:r>
            <a:r>
              <a:rPr lang="en-US" sz="1200" dirty="0" err="1">
                <a:latin typeface="Courier" pitchFamily="2" charset="0"/>
              </a:rPr>
              <a:t>ixic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Date                                              </a:t>
            </a:r>
          </a:p>
          <a:p>
            <a:r>
              <a:rPr lang="en-US" sz="1200" dirty="0">
                <a:latin typeface="Courier" pitchFamily="2" charset="0"/>
              </a:rPr>
              <a:t>2010-01-04  1132.989990  10583.959961  2308.419922</a:t>
            </a:r>
          </a:p>
          <a:p>
            <a:r>
              <a:rPr lang="en-US" sz="1200" dirty="0">
                <a:latin typeface="Courier" pitchFamily="2" charset="0"/>
              </a:rPr>
              <a:t>2010-01-05  1136.520020  10572.019531  2308.709961</a:t>
            </a:r>
          </a:p>
          <a:p>
            <a:r>
              <a:rPr lang="en-US" sz="1200" dirty="0">
                <a:latin typeface="Courier" pitchFamily="2" charset="0"/>
              </a:rPr>
              <a:t>2010-01-06  1137.140015  10573.679688  2301.090088</a:t>
            </a:r>
          </a:p>
          <a:p>
            <a:r>
              <a:rPr lang="en-US" sz="1200" dirty="0">
                <a:latin typeface="Courier" pitchFamily="2" charset="0"/>
              </a:rPr>
              <a:t>2010-01-07  1141.689941  10606.860352  2300.050049</a:t>
            </a:r>
          </a:p>
          <a:p>
            <a:r>
              <a:rPr lang="en-US" sz="1200" dirty="0">
                <a:latin typeface="Courier" pitchFamily="2" charset="0"/>
              </a:rPr>
              <a:t>2010-01-08  1144.979980  10618.190430  2317.169922</a:t>
            </a:r>
          </a:p>
          <a:p>
            <a:r>
              <a:rPr lang="en-US" sz="1200" dirty="0">
                <a:latin typeface="Courier" pitchFamily="2" charset="0"/>
              </a:rPr>
              <a:t>                   </a:t>
            </a:r>
            <a:r>
              <a:rPr lang="en-US" sz="1200" dirty="0" err="1">
                <a:latin typeface="Courier" pitchFamily="2" charset="0"/>
              </a:rPr>
              <a:t>gspc</a:t>
            </a:r>
            <a:r>
              <a:rPr lang="en-US" sz="1200" dirty="0">
                <a:latin typeface="Courier" pitchFamily="2" charset="0"/>
              </a:rPr>
              <a:t>           </a:t>
            </a:r>
            <a:r>
              <a:rPr lang="en-US" sz="1200" dirty="0" err="1">
                <a:latin typeface="Courier" pitchFamily="2" charset="0"/>
              </a:rPr>
              <a:t>dji</a:t>
            </a:r>
            <a:r>
              <a:rPr lang="en-US" sz="1200" dirty="0">
                <a:latin typeface="Courier" pitchFamily="2" charset="0"/>
              </a:rPr>
              <a:t>          </a:t>
            </a:r>
            <a:r>
              <a:rPr lang="en-US" sz="1200" dirty="0" err="1">
                <a:latin typeface="Courier" pitchFamily="2" charset="0"/>
              </a:rPr>
              <a:t>ixic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Date                                               </a:t>
            </a:r>
          </a:p>
          <a:p>
            <a:r>
              <a:rPr lang="en-US" sz="1200" dirty="0">
                <a:latin typeface="Courier" pitchFamily="2" charset="0"/>
              </a:rPr>
              <a:t>2021-12-27  4791.189941  36302.378906  15871.259766</a:t>
            </a:r>
          </a:p>
          <a:p>
            <a:r>
              <a:rPr lang="en-US" sz="1200" dirty="0">
                <a:latin typeface="Courier" pitchFamily="2" charset="0"/>
              </a:rPr>
              <a:t>2021-12-28  4786.350098  36398.210938  15781.719727</a:t>
            </a:r>
          </a:p>
          <a:p>
            <a:r>
              <a:rPr lang="en-US" sz="1200" dirty="0">
                <a:latin typeface="Courier" pitchFamily="2" charset="0"/>
              </a:rPr>
              <a:t>2021-12-29  4793.060059  36488.628906  15766.219727</a:t>
            </a:r>
          </a:p>
          <a:p>
            <a:r>
              <a:rPr lang="en-US" sz="1200" dirty="0">
                <a:latin typeface="Courier" pitchFamily="2" charset="0"/>
              </a:rPr>
              <a:t>2021-12-30  4778.729980  36398.078125  15741.559570</a:t>
            </a:r>
          </a:p>
          <a:p>
            <a:r>
              <a:rPr lang="en-US" sz="1200" dirty="0">
                <a:latin typeface="Courier" pitchFamily="2" charset="0"/>
              </a:rPr>
              <a:t>2021-12-31  4766.180176  36338.300781  15644.969727</a:t>
            </a:r>
          </a:p>
          <a:p>
            <a:r>
              <a:rPr lang="en-US" sz="1200" dirty="0">
                <a:latin typeface="Courier" pitchFamily="2" charset="0"/>
              </a:rPr>
              <a:t>              </a:t>
            </a:r>
            <a:r>
              <a:rPr lang="en-US" sz="1200" dirty="0" err="1">
                <a:latin typeface="Courier" pitchFamily="2" charset="0"/>
              </a:rPr>
              <a:t>gspc</a:t>
            </a:r>
            <a:r>
              <a:rPr lang="en-US" sz="1200" dirty="0">
                <a:latin typeface="Courier" pitchFamily="2" charset="0"/>
              </a:rPr>
              <a:t>           </a:t>
            </a:r>
            <a:r>
              <a:rPr lang="en-US" sz="1200" dirty="0" err="1">
                <a:latin typeface="Courier" pitchFamily="2" charset="0"/>
              </a:rPr>
              <a:t>dji</a:t>
            </a:r>
            <a:r>
              <a:rPr lang="en-US" sz="1200" dirty="0">
                <a:latin typeface="Courier" pitchFamily="2" charset="0"/>
              </a:rPr>
              <a:t>          </a:t>
            </a:r>
            <a:r>
              <a:rPr lang="en-US" sz="1200" dirty="0" err="1">
                <a:latin typeface="Courier" pitchFamily="2" charset="0"/>
              </a:rPr>
              <a:t>ixic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count  3021.000000   3021.000000   3021.000000</a:t>
            </a:r>
          </a:p>
          <a:p>
            <a:r>
              <a:rPr lang="en-US" sz="1200" dirty="0">
                <a:latin typeface="Courier" pitchFamily="2" charset="0"/>
              </a:rPr>
              <a:t>mean   2260.488112  19756.317518   6004.283709</a:t>
            </a:r>
          </a:p>
          <a:p>
            <a:r>
              <a:rPr lang="en-US" sz="1200" dirty="0">
                <a:latin typeface="Courier" pitchFamily="2" charset="0"/>
              </a:rPr>
              <a:t>std     890.501675   6927.100147   3438.840186</a:t>
            </a:r>
          </a:p>
          <a:p>
            <a:r>
              <a:rPr lang="en-US" sz="1200" dirty="0">
                <a:latin typeface="Courier" pitchFamily="2" charset="0"/>
              </a:rPr>
              <a:t>min    1022.580017   9686.480469   2091.790039</a:t>
            </a:r>
          </a:p>
          <a:p>
            <a:r>
              <a:rPr lang="en-US" sz="1200" dirty="0">
                <a:latin typeface="Courier" pitchFamily="2" charset="0"/>
              </a:rPr>
              <a:t>25%    1461.400024  13557.000000   3131.489990</a:t>
            </a:r>
          </a:p>
          <a:p>
            <a:r>
              <a:rPr lang="en-US" sz="1200" dirty="0">
                <a:latin typeface="Courier" pitchFamily="2" charset="0"/>
              </a:rPr>
              <a:t>50%    2088.479980  17851.509766   4984.620117</a:t>
            </a:r>
          </a:p>
          <a:p>
            <a:r>
              <a:rPr lang="en-US" sz="1200" dirty="0">
                <a:latin typeface="Courier" pitchFamily="2" charset="0"/>
              </a:rPr>
              <a:t>75%    2798.360107  25332.179688   7669.169922</a:t>
            </a:r>
          </a:p>
          <a:p>
            <a:r>
              <a:rPr lang="en-US" sz="1200" dirty="0">
                <a:latin typeface="Courier" pitchFamily="2" charset="0"/>
              </a:rPr>
              <a:t>max    4793.060059  36488.628906  16057.440430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D6A65-CE0B-44F9-8A49-51B7FEE7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09" y="56102"/>
            <a:ext cx="11222181" cy="74178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ffn</a:t>
            </a:r>
            <a:r>
              <a:rPr lang="en-US" dirty="0"/>
              <a:t>: Financial Functions for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B8E80-1F53-CDA1-F602-4517534A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C271D-2E47-07D6-E87F-55A5D9D248A7}"/>
              </a:ext>
            </a:extLst>
          </p:cNvPr>
          <p:cNvSpPr txBox="1"/>
          <p:nvPr/>
        </p:nvSpPr>
        <p:spPr>
          <a:xfrm>
            <a:off x="503909" y="797885"/>
            <a:ext cx="11222181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#^GSPC S&amp;P 500 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#^DJI Dow 30 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#^IXIC Nasdaq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pip install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ffn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ffn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pylab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inline</a:t>
            </a:r>
          </a:p>
          <a:p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ffn.get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'^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gspc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, ^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dji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, ^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ixic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start=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'2010-01-01'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end=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'2022-01-01'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df.head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df.tail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df.describe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ax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df.plot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9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411062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  2022/09/13   Introduction to Artificial Intelligence in Finance and</a:t>
            </a:r>
            <a:br>
              <a:rPr lang="en-US" sz="2800" dirty="0"/>
            </a:br>
            <a:r>
              <a:rPr lang="en-US" sz="2800" dirty="0"/>
              <a:t>    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2   2022/09/20   AI in FinTech: Metaverse, Web3, </a:t>
            </a:r>
            <a:r>
              <a:rPr lang="en-US" sz="2800" dirty="0" err="1"/>
              <a:t>DeFi</a:t>
            </a:r>
            <a:r>
              <a:rPr lang="en-US" sz="2800" dirty="0"/>
              <a:t>, NFT, </a:t>
            </a:r>
            <a:br>
              <a:rPr lang="en-US" sz="2800" dirty="0"/>
            </a:br>
            <a:r>
              <a:rPr lang="en-US" sz="2800" dirty="0"/>
              <a:t>                              Financial Services Innovation and Applications </a:t>
            </a:r>
          </a:p>
          <a:p>
            <a:pPr marL="0" indent="0">
              <a:buNone/>
            </a:pPr>
            <a:r>
              <a:rPr lang="en-US" sz="2800" dirty="0"/>
              <a:t>3   2022/09/27   Investing Psychology and Behavioral Finance </a:t>
            </a:r>
          </a:p>
          <a:p>
            <a:pPr marL="0" indent="0">
              <a:buNone/>
            </a:pPr>
            <a:r>
              <a:rPr lang="en-US" sz="2800" dirty="0"/>
              <a:t>4   2022/10/04   Event Studies in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2022/10/11   Case Study on AI in Finance and Quantitative Analysis I </a:t>
            </a:r>
          </a:p>
          <a:p>
            <a:pPr marL="0" indent="0">
              <a:buNone/>
            </a:pPr>
            <a:r>
              <a:rPr lang="en-US" sz="2800" dirty="0"/>
              <a:t>6   2022/10/18   Finance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C428-5ED9-34D0-A170-2954FD9D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9" y="194859"/>
            <a:ext cx="11222181" cy="662782"/>
          </a:xfrm>
        </p:spPr>
        <p:txBody>
          <a:bodyPr>
            <a:normAutofit fontScale="90000"/>
          </a:bodyPr>
          <a:lstStyle/>
          <a:p>
            <a:r>
              <a:rPr lang="en-US" dirty="0"/>
              <a:t>^GSPC: S&amp;P 500,  ^DJI: Dow 30, ^IXIC: Nasdaq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A93E726-58C9-AA90-80A7-EC0684B68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931" y="1553501"/>
            <a:ext cx="7536138" cy="51700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04A01-68A6-6E36-675A-15A9AFFD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3CFBC-CEB6-4D54-980E-3DC34AAA60A6}"/>
              </a:ext>
            </a:extLst>
          </p:cNvPr>
          <p:cNvSpPr txBox="1"/>
          <p:nvPr/>
        </p:nvSpPr>
        <p:spPr>
          <a:xfrm>
            <a:off x="503909" y="797885"/>
            <a:ext cx="112221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ffn.get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'^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gspc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, ^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dji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, ^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ixic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start=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'2010-01-01'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end=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'2022-01-01'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ax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df.plot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9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40946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CF02-670F-EB6C-B951-B819393A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66953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ffn</a:t>
            </a:r>
            <a:r>
              <a:rPr lang="en-US" dirty="0"/>
              <a:t>: Financial Functions for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48631-61C9-1F51-9317-9C38EAE9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31487-2722-A6A1-2912-1705B56411CB}"/>
              </a:ext>
            </a:extLst>
          </p:cNvPr>
          <p:cNvSpPr txBox="1"/>
          <p:nvPr/>
        </p:nvSpPr>
        <p:spPr>
          <a:xfrm>
            <a:off x="484910" y="804641"/>
            <a:ext cx="11222180" cy="5940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pip install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ffn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ffn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pylab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inline</a:t>
            </a:r>
          </a:p>
          <a:p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ffn.get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'^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gspc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, ^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dji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, ^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ixic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start=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'2010-01-01'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end=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'2022-01-01'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df.head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df.tail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df.describe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ax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df.plot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9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returns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df.to_returns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().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ax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returns.hist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14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returns.corr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().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as_format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'.2f'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returns.plot_corr_heatmap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ax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df.plot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14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perf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df.calc_stats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perf.plot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14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perf.display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1780115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Theories Revisited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6"/>
            <a:ext cx="11222181" cy="4892633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/>
              <a:t>Revisits the normative theories and analyzes them based on real financial time series data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Expected Utility and Reality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Mean-Variance Portfolio Theory (MVPT)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Capital Asset Pricing Model (CAPM)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Arbitrage Pricing Theory (APT)</a:t>
            </a:r>
          </a:p>
          <a:p>
            <a:pPr marL="320040" indent="-320040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628811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/>
          </a:bodyPr>
          <a:lstStyle/>
          <a:p>
            <a:r>
              <a:rPr lang="en-US" dirty="0"/>
              <a:t>Normalized financial time series data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B71839-807A-724E-8CE7-E2A3CA70D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106" y="1045348"/>
            <a:ext cx="8951652" cy="5277241"/>
          </a:xfrm>
        </p:spPr>
      </p:pic>
    </p:spTree>
    <p:extLst>
      <p:ext uri="{BB962C8B-B14F-4D97-AF65-F5344CB8AC3E}">
        <p14:creationId xmlns:p14="http://schemas.microsoft.com/office/powerpoint/2010/main" val="253491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Simulated portfolio volatilities, returns, and Sharpe ratios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2676A1-286E-CA4E-A827-215D003E4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157" y="1348580"/>
            <a:ext cx="7930670" cy="5232887"/>
          </a:xfrm>
        </p:spPr>
      </p:pic>
    </p:spTree>
    <p:extLst>
      <p:ext uri="{BB962C8B-B14F-4D97-AF65-F5344CB8AC3E}">
        <p14:creationId xmlns:p14="http://schemas.microsoft.com/office/powerpoint/2010/main" val="79722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versus realized portfolio volatilities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BFF575-996A-2F45-A5A4-22767CF99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862" y="1329531"/>
            <a:ext cx="7632700" cy="4940300"/>
          </a:xfrm>
        </p:spPr>
      </p:pic>
    </p:spTree>
    <p:extLst>
      <p:ext uri="{BB962C8B-B14F-4D97-AF65-F5344CB8AC3E}">
        <p14:creationId xmlns:p14="http://schemas.microsoft.com/office/powerpoint/2010/main" val="4180670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/>
          </a:bodyPr>
          <a:lstStyle/>
          <a:p>
            <a:r>
              <a:rPr lang="en-US" dirty="0"/>
              <a:t>Expected versus realized portfolio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E45A4B-ACD5-AE48-8528-9507AE306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962" y="1329531"/>
            <a:ext cx="7556500" cy="4940300"/>
          </a:xfrm>
        </p:spPr>
      </p:pic>
    </p:spTree>
    <p:extLst>
      <p:ext uri="{BB962C8B-B14F-4D97-AF65-F5344CB8AC3E}">
        <p14:creationId xmlns:p14="http://schemas.microsoft.com/office/powerpoint/2010/main" val="3472590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versus realized portfolio Sharpe ratios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0A6F03-7412-6641-BAEF-B47025043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962" y="1329531"/>
            <a:ext cx="7556500" cy="4940300"/>
          </a:xfrm>
        </p:spPr>
      </p:pic>
    </p:spTree>
    <p:extLst>
      <p:ext uri="{BB962C8B-B14F-4D97-AF65-F5344CB8AC3E}">
        <p14:creationId xmlns:p14="http://schemas.microsoft.com/office/powerpoint/2010/main" val="1163477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94426"/>
          </a:xfrm>
        </p:spPr>
        <p:txBody>
          <a:bodyPr>
            <a:normAutofit fontScale="90000"/>
          </a:bodyPr>
          <a:lstStyle/>
          <a:p>
            <a:r>
              <a:rPr lang="en-US" dirty="0"/>
              <a:t>CAPM-predicted versus realized stock returns </a:t>
            </a:r>
            <a:br>
              <a:rPr lang="en-US" dirty="0"/>
            </a:br>
            <a:r>
              <a:rPr lang="en-US" dirty="0"/>
              <a:t>for a single stock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75F438-B45A-4B4A-BF93-5B068563F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162" y="1460158"/>
            <a:ext cx="7658100" cy="4940300"/>
          </a:xfrm>
        </p:spPr>
      </p:pic>
    </p:spTree>
    <p:extLst>
      <p:ext uri="{BB962C8B-B14F-4D97-AF65-F5344CB8AC3E}">
        <p14:creationId xmlns:p14="http://schemas.microsoft.com/office/powerpoint/2010/main" val="1694520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0471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CAPM-predicted versus average </a:t>
            </a:r>
            <a:br>
              <a:rPr lang="en-US" dirty="0"/>
            </a:br>
            <a:r>
              <a:rPr lang="en-US" dirty="0"/>
              <a:t>realized stock returns for multiple stocks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63B741-3576-4345-AE56-E1F80840B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574" y="1444675"/>
            <a:ext cx="7403810" cy="5186363"/>
          </a:xfrm>
        </p:spPr>
      </p:pic>
    </p:spTree>
    <p:extLst>
      <p:ext uri="{BB962C8B-B14F-4D97-AF65-F5344CB8AC3E}">
        <p14:creationId xmlns:p14="http://schemas.microsoft.com/office/powerpoint/2010/main" val="338211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7   2022/10/25   Data-Driven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2022/11/01   Midterm Project Report </a:t>
            </a:r>
          </a:p>
          <a:p>
            <a:pPr marL="0" indent="0">
              <a:buNone/>
            </a:pPr>
            <a:r>
              <a:rPr lang="en-US" sz="2800" dirty="0"/>
              <a:t>9   2022/11/08   Financial Econometrics </a:t>
            </a:r>
          </a:p>
          <a:p>
            <a:pPr marL="0" indent="0">
              <a:buNone/>
            </a:pPr>
            <a:r>
              <a:rPr lang="en-US" sz="2800" dirty="0"/>
              <a:t>10   2022/11/15   AI-First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 2022/11/22   Industry Practices of AI in Finance and Quantitative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Analysis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2022/11/29   Case Study on AI in Finance and Quantitative Analysis II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448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Arbitrage Pricing Theory (APT)</a:t>
            </a:r>
            <a:br>
              <a:rPr lang="en-US" dirty="0"/>
            </a:br>
            <a:r>
              <a:rPr lang="en-US" dirty="0"/>
              <a:t>Relevant types of financial data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9EC39F-6D22-CB4B-BE44-B20F605FED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3200" y="1371600"/>
          <a:ext cx="11124558" cy="4393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5529">
                  <a:extLst>
                    <a:ext uri="{9D8B030D-6E8A-4147-A177-3AD203B41FA5}">
                      <a16:colId xmlns:a16="http://schemas.microsoft.com/office/drawing/2014/main" val="377490571"/>
                    </a:ext>
                  </a:extLst>
                </a:gridCol>
                <a:gridCol w="8029029">
                  <a:extLst>
                    <a:ext uri="{9D8B030D-6E8A-4147-A177-3AD203B41FA5}">
                      <a16:colId xmlns:a16="http://schemas.microsoft.com/office/drawing/2014/main" val="825545539"/>
                    </a:ext>
                  </a:extLst>
                </a:gridCol>
              </a:tblGrid>
              <a:tr h="482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Factor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591587"/>
                  </a:ext>
                </a:extLst>
              </a:tr>
              <a:tr h="60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Market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Gross Return Daily USD (PUS = Price Return)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1606088361"/>
                  </a:ext>
                </a:extLst>
              </a:tr>
              <a:tr h="60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Size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Equal Weight Price Net Index EOD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4269376140"/>
                  </a:ext>
                </a:extLst>
              </a:tr>
              <a:tr h="483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Volatility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Minimum Volatility Net Return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1224590418"/>
                  </a:ext>
                </a:extLst>
              </a:tr>
              <a:tr h="60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Value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Value Weighted Gross (NUS for Net)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2717684312"/>
                  </a:ext>
                </a:extLst>
              </a:tr>
              <a:tr h="60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Risk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Risk Weighted Gross USD EOD 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236834954"/>
                  </a:ext>
                </a:extLst>
              </a:tr>
              <a:tr h="46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Growth 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Quality Net Return USD 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1000115274"/>
                  </a:ext>
                </a:extLst>
              </a:tr>
              <a:tr h="483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Momentum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MSCI World Momentum Gross Index USD EOD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0" marR="7600" marT="7600" marB="0" anchor="ctr"/>
                </a:tc>
                <a:extLst>
                  <a:ext uri="{0D108BD9-81ED-4DB2-BD59-A6C34878D82A}">
                    <a16:rowId xmlns:a16="http://schemas.microsoft.com/office/drawing/2014/main" val="21096752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DFA68C-3989-4248-B878-E16140C8CEF0}"/>
              </a:ext>
            </a:extLst>
          </p:cNvPr>
          <p:cNvSpPr txBox="1"/>
          <p:nvPr/>
        </p:nvSpPr>
        <p:spPr>
          <a:xfrm>
            <a:off x="515588" y="5863078"/>
            <a:ext cx="1112455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2" charset="0"/>
              </a:rPr>
              <a:t>factors = </a:t>
            </a:r>
            <a:r>
              <a:rPr lang="en-US" dirty="0" err="1">
                <a:latin typeface="Courier" pitchFamily="2" charset="0"/>
              </a:rPr>
              <a:t>pd.read_csv</a:t>
            </a:r>
            <a:r>
              <a:rPr lang="en-US" dirty="0">
                <a:latin typeface="Courier" pitchFamily="2" charset="0"/>
              </a:rPr>
              <a:t>('http://</a:t>
            </a:r>
            <a:r>
              <a:rPr lang="en-US" dirty="0" err="1">
                <a:latin typeface="Courier" pitchFamily="2" charset="0"/>
              </a:rPr>
              <a:t>hilpisch.com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aiif_eikon_eod_factors.csv</a:t>
            </a:r>
            <a:r>
              <a:rPr lang="en-US" dirty="0">
                <a:latin typeface="Courier" pitchFamily="2" charset="0"/>
              </a:rPr>
              <a:t>’,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                       </a:t>
            </a:r>
            <a:r>
              <a:rPr lang="en-US" dirty="0" err="1">
                <a:latin typeface="Courier" pitchFamily="2" charset="0"/>
              </a:rPr>
              <a:t>index_col</a:t>
            </a:r>
            <a:r>
              <a:rPr lang="en-US" dirty="0">
                <a:latin typeface="Courier" pitchFamily="2" charset="0"/>
              </a:rPr>
              <a:t>=0, </a:t>
            </a:r>
            <a:r>
              <a:rPr lang="en-US" dirty="0" err="1">
                <a:latin typeface="Courier" pitchFamily="2" charset="0"/>
              </a:rPr>
              <a:t>parse_dates</a:t>
            </a:r>
            <a:r>
              <a:rPr lang="en-US" dirty="0">
                <a:latin typeface="Courier" pitchFamily="2" charset="0"/>
              </a:rPr>
              <a:t>=True)</a:t>
            </a:r>
          </a:p>
        </p:txBody>
      </p:sp>
    </p:spTree>
    <p:extLst>
      <p:ext uri="{BB962C8B-B14F-4D97-AF65-F5344CB8AC3E}">
        <p14:creationId xmlns:p14="http://schemas.microsoft.com/office/powerpoint/2010/main" val="160070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94426"/>
          </a:xfrm>
        </p:spPr>
        <p:txBody>
          <a:bodyPr>
            <a:normAutofit fontScale="90000"/>
          </a:bodyPr>
          <a:lstStyle/>
          <a:p>
            <a:r>
              <a:rPr lang="en-US" dirty="0"/>
              <a:t>APT-predicted versus realized stock returns </a:t>
            </a:r>
            <a:br>
              <a:rPr lang="en-US" dirty="0"/>
            </a:br>
            <a:r>
              <a:rPr lang="en-US" dirty="0"/>
              <a:t>for a stock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6FD70-9593-FD40-9C00-29EA1BDB7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162" y="1441497"/>
            <a:ext cx="7658100" cy="4940300"/>
          </a:xfrm>
        </p:spPr>
      </p:pic>
    </p:spTree>
    <p:extLst>
      <p:ext uri="{BB962C8B-B14F-4D97-AF65-F5344CB8AC3E}">
        <p14:creationId xmlns:p14="http://schemas.microsoft.com/office/powerpoint/2010/main" val="1386766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283148"/>
          </a:xfrm>
        </p:spPr>
        <p:txBody>
          <a:bodyPr>
            <a:normAutofit fontScale="90000"/>
          </a:bodyPr>
          <a:lstStyle/>
          <a:p>
            <a:r>
              <a:rPr lang="en-US" dirty="0"/>
              <a:t> Average APT-predicted versus average </a:t>
            </a:r>
            <a:br>
              <a:rPr lang="en-US" dirty="0"/>
            </a:br>
            <a:r>
              <a:rPr lang="en-US" dirty="0"/>
              <a:t>realized stock returns for multiple stocks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55F68F-3F63-4F46-B512-63CA5E7E4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307" y="1374449"/>
            <a:ext cx="7403810" cy="5186363"/>
          </a:xfrm>
        </p:spPr>
      </p:pic>
    </p:spTree>
    <p:extLst>
      <p:ext uri="{BB962C8B-B14F-4D97-AF65-F5344CB8AC3E}">
        <p14:creationId xmlns:p14="http://schemas.microsoft.com/office/powerpoint/2010/main" val="1134627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/>
          </a:bodyPr>
          <a:lstStyle/>
          <a:p>
            <a:r>
              <a:rPr lang="en-US" dirty="0"/>
              <a:t>Normalized factors time series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0C8989-01B0-B64F-9382-DC3111799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12" y="1386681"/>
            <a:ext cx="7721600" cy="4826000"/>
          </a:xfrm>
        </p:spPr>
      </p:pic>
    </p:spTree>
    <p:extLst>
      <p:ext uri="{BB962C8B-B14F-4D97-AF65-F5344CB8AC3E}">
        <p14:creationId xmlns:p14="http://schemas.microsoft.com/office/powerpoint/2010/main" val="3182728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81726"/>
          </a:xfrm>
        </p:spPr>
        <p:txBody>
          <a:bodyPr>
            <a:normAutofit fontScale="90000"/>
          </a:bodyPr>
          <a:lstStyle/>
          <a:p>
            <a:r>
              <a:rPr lang="en-US" dirty="0"/>
              <a:t>APT-predicted returns based on typical factors compared to realized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CE84A0-FC83-914D-A79D-B113FB979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862" y="1391475"/>
            <a:ext cx="7632700" cy="4965700"/>
          </a:xfrm>
        </p:spPr>
      </p:pic>
    </p:spTree>
    <p:extLst>
      <p:ext uri="{BB962C8B-B14F-4D97-AF65-F5344CB8AC3E}">
        <p14:creationId xmlns:p14="http://schemas.microsoft.com/office/powerpoint/2010/main" val="3502243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08503"/>
          </a:xfrm>
        </p:spPr>
        <p:txBody>
          <a:bodyPr>
            <a:normAutofit fontScale="90000"/>
          </a:bodyPr>
          <a:lstStyle/>
          <a:p>
            <a:r>
              <a:rPr lang="en-US" dirty="0"/>
              <a:t>APT-predicted performance and real performance over time (gross)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E21069-9D98-B048-98C3-4C1C7D677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188" y="1590870"/>
            <a:ext cx="8285623" cy="4971374"/>
          </a:xfrm>
        </p:spPr>
      </p:pic>
    </p:spTree>
    <p:extLst>
      <p:ext uri="{BB962C8B-B14F-4D97-AF65-F5344CB8AC3E}">
        <p14:creationId xmlns:p14="http://schemas.microsoft.com/office/powerpoint/2010/main" val="2870489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Debunking Central Assumptions in Finance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6"/>
            <a:ext cx="11222181" cy="4892633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/>
              <a:t>Debunks two of the most commonly found </a:t>
            </a:r>
            <a:r>
              <a:rPr lang="en-US" sz="3600" dirty="0">
                <a:solidFill>
                  <a:srgbClr val="C00000"/>
                </a:solidFill>
              </a:rPr>
              <a:t>assumptions in financial models and theories</a:t>
            </a:r>
          </a:p>
          <a:p>
            <a:pPr marL="777240" lvl="1" indent="-320040"/>
            <a:r>
              <a:rPr lang="en-US" sz="3600" dirty="0"/>
              <a:t>Normality of returns</a:t>
            </a:r>
          </a:p>
          <a:p>
            <a:pPr marL="777240" lvl="1" indent="-320040"/>
            <a:r>
              <a:rPr lang="en-US" sz="3600" dirty="0"/>
              <a:t>Linear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730494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normally distributed random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88F1EC-6D1C-8049-ABA1-B680391E7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912" y="1539081"/>
            <a:ext cx="7594600" cy="4521200"/>
          </a:xfrm>
        </p:spPr>
      </p:pic>
    </p:spTree>
    <p:extLst>
      <p:ext uri="{BB962C8B-B14F-4D97-AF65-F5344CB8AC3E}">
        <p14:creationId xmlns:p14="http://schemas.microsoft.com/office/powerpoint/2010/main" val="2309322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03976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with first and second moment of 0.0 and 1.0, respectively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C638CE-9BC1-CA4D-8DD7-E6167608A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462" y="1539081"/>
            <a:ext cx="7683500" cy="4521200"/>
          </a:xfrm>
        </p:spPr>
      </p:pic>
    </p:spTree>
    <p:extLst>
      <p:ext uri="{BB962C8B-B14F-4D97-AF65-F5344CB8AC3E}">
        <p14:creationId xmlns:p14="http://schemas.microsoft.com/office/powerpoint/2010/main" val="2669313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Histogram and PDF for standard normally distributed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E05DB-86D9-1C4A-A5F1-7A9225A90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229" y="1656712"/>
            <a:ext cx="7810500" cy="4699000"/>
          </a:xfrm>
        </p:spPr>
      </p:pic>
    </p:spTree>
    <p:extLst>
      <p:ext uri="{BB962C8B-B14F-4D97-AF65-F5344CB8AC3E}">
        <p14:creationId xmlns:p14="http://schemas.microsoft.com/office/powerpoint/2010/main" val="298779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2022/12/06   Deep Learning in Finance; </a:t>
            </a:r>
            <a:br>
              <a:rPr lang="en-US" sz="2800" dirty="0"/>
            </a:br>
            <a:r>
              <a:rPr lang="en-US" sz="2800" dirty="0"/>
              <a:t>                                Reinforcement Learning in Finance </a:t>
            </a:r>
          </a:p>
          <a:p>
            <a:pPr marL="0" indent="0">
              <a:buNone/>
            </a:pPr>
            <a:r>
              <a:rPr lang="en-US" sz="2800" dirty="0"/>
              <a:t>14   2022/12/13   Algorithmic Trading; Risk Management; </a:t>
            </a:r>
            <a:br>
              <a:rPr lang="en-US" sz="2800" dirty="0"/>
            </a:br>
            <a:r>
              <a:rPr lang="en-US" sz="2800" dirty="0"/>
              <a:t>                                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2022/12/20 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2022/12/27   Final Project Report II </a:t>
            </a:r>
          </a:p>
          <a:p>
            <a:pPr marL="0" indent="0">
              <a:buNone/>
            </a:pPr>
            <a:r>
              <a:rPr lang="en-US" sz="2800" dirty="0"/>
              <a:t>17   2023/01/03   Self-learning </a:t>
            </a:r>
          </a:p>
          <a:p>
            <a:pPr marL="0" indent="0">
              <a:buNone/>
            </a:pPr>
            <a:r>
              <a:rPr lang="en-US" sz="2800" dirty="0"/>
              <a:t>18   2023/01/10   Self-learning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64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Histogram and normal PDF for discrete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F9099E-7EC2-AB43-8DC2-F493187C6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112" y="1450181"/>
            <a:ext cx="7696200" cy="4699000"/>
          </a:xfrm>
        </p:spPr>
      </p:pic>
    </p:spTree>
    <p:extLst>
      <p:ext uri="{BB962C8B-B14F-4D97-AF65-F5344CB8AC3E}">
        <p14:creationId xmlns:p14="http://schemas.microsoft.com/office/powerpoint/2010/main" val="2296152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 fontScale="90000"/>
          </a:bodyPr>
          <a:lstStyle/>
          <a:p>
            <a:r>
              <a:rPr lang="en-US" dirty="0"/>
              <a:t>Q-Q plot for standard normally distributed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FAC97A-8B4B-2549-B400-ABEEA669F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12" y="1450181"/>
            <a:ext cx="7721600" cy="4699000"/>
          </a:xfrm>
        </p:spPr>
      </p:pic>
    </p:spTree>
    <p:extLst>
      <p:ext uri="{BB962C8B-B14F-4D97-AF65-F5344CB8AC3E}">
        <p14:creationId xmlns:p14="http://schemas.microsoft.com/office/powerpoint/2010/main" val="1315512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/>
          </a:bodyPr>
          <a:lstStyle/>
          <a:p>
            <a:r>
              <a:rPr lang="en-US" dirty="0"/>
              <a:t>Q-Q plot for discrete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1D4AA-C7F0-E648-BC38-E0331005C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12" y="1450181"/>
            <a:ext cx="7721600" cy="4699000"/>
          </a:xfrm>
        </p:spPr>
      </p:pic>
    </p:spTree>
    <p:extLst>
      <p:ext uri="{BB962C8B-B14F-4D97-AF65-F5344CB8AC3E}">
        <p14:creationId xmlns:p14="http://schemas.microsoft.com/office/powerpoint/2010/main" val="1246505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213476"/>
          </a:xfrm>
        </p:spPr>
        <p:txBody>
          <a:bodyPr>
            <a:normAutofit fontScale="90000"/>
          </a:bodyPr>
          <a:lstStyle/>
          <a:p>
            <a:r>
              <a:rPr lang="en-US" dirty="0"/>
              <a:t>Frequency distribution and normal PDF </a:t>
            </a:r>
            <a:br>
              <a:rPr lang="en-US" dirty="0"/>
            </a:br>
            <a:r>
              <a:rPr lang="en-US" dirty="0"/>
              <a:t>for S&amp;P 500 log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0AAFE1-0CD9-824A-B219-E766F487E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112" y="1348581"/>
            <a:ext cx="7696200" cy="4902200"/>
          </a:xfrm>
        </p:spPr>
      </p:pic>
    </p:spTree>
    <p:extLst>
      <p:ext uri="{BB962C8B-B14F-4D97-AF65-F5344CB8AC3E}">
        <p14:creationId xmlns:p14="http://schemas.microsoft.com/office/powerpoint/2010/main" val="2473895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0764"/>
          </a:xfrm>
        </p:spPr>
        <p:txBody>
          <a:bodyPr>
            <a:normAutofit/>
          </a:bodyPr>
          <a:lstStyle/>
          <a:p>
            <a:r>
              <a:rPr lang="en-US" dirty="0"/>
              <a:t>Q-Q for S&amp;P 500 log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51BBB7-5795-A64B-B4BF-4368E981F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812" y="1348581"/>
            <a:ext cx="7924800" cy="4902200"/>
          </a:xfrm>
        </p:spPr>
      </p:pic>
    </p:spTree>
    <p:extLst>
      <p:ext uri="{BB962C8B-B14F-4D97-AF65-F5344CB8AC3E}">
        <p14:creationId xmlns:p14="http://schemas.microsoft.com/office/powerpoint/2010/main" val="383229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7783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CAPM return versus beta </a:t>
            </a:r>
            <a:br>
              <a:rPr lang="en-US" dirty="0"/>
            </a:br>
            <a:r>
              <a:rPr lang="en-US" dirty="0"/>
              <a:t>(including linear regression)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DF4C7E-97B4-C245-A1F2-EC7504A75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690" y="1450180"/>
            <a:ext cx="8524710" cy="5112063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944102A-2192-654B-936D-3D70F9B2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68" y="1450181"/>
            <a:ext cx="8524710" cy="51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48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CAPM return versus beta </a:t>
            </a:r>
            <a:br>
              <a:rPr lang="en-US" dirty="0"/>
            </a:br>
            <a:r>
              <a:rPr lang="en-US" dirty="0"/>
              <a:t>(including linear regression)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0748B2-FC5C-B04A-B5B3-5C1BE112E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200" y="1487503"/>
            <a:ext cx="8184558" cy="4900140"/>
          </a:xfrm>
        </p:spPr>
      </p:pic>
    </p:spTree>
    <p:extLst>
      <p:ext uri="{BB962C8B-B14F-4D97-AF65-F5344CB8AC3E}">
        <p14:creationId xmlns:p14="http://schemas.microsoft.com/office/powerpoint/2010/main" val="4205325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75132"/>
          </a:xfrm>
        </p:spPr>
        <p:txBody>
          <a:bodyPr>
            <a:normAutofit/>
          </a:bodyPr>
          <a:lstStyle/>
          <a:p>
            <a:r>
              <a:rPr lang="en-US" dirty="0"/>
              <a:t>Theory-First to Data-Driven Finance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10235"/>
            <a:ext cx="11222181" cy="5257799"/>
          </a:xfrm>
        </p:spPr>
        <p:txBody>
          <a:bodyPr>
            <a:noAutofit/>
          </a:bodyPr>
          <a:lstStyle/>
          <a:p>
            <a:pPr marL="320040" indent="-320040"/>
            <a:r>
              <a:rPr lang="en-US" sz="2800" dirty="0"/>
              <a:t>Finance used to be characterized by </a:t>
            </a:r>
            <a:r>
              <a:rPr lang="en-US" sz="2800" dirty="0">
                <a:solidFill>
                  <a:srgbClr val="C00000"/>
                </a:solidFill>
              </a:rPr>
              <a:t>normative theories </a:t>
            </a:r>
            <a:r>
              <a:rPr lang="en-US" sz="2800" dirty="0"/>
              <a:t>based on </a:t>
            </a:r>
            <a:r>
              <a:rPr lang="en-US" sz="2800" dirty="0">
                <a:solidFill>
                  <a:srgbClr val="C00000"/>
                </a:solidFill>
              </a:rPr>
              <a:t>simplified mathematical models </a:t>
            </a:r>
            <a:r>
              <a:rPr lang="en-US" sz="2800" dirty="0"/>
              <a:t>of the financial markets, relying on </a:t>
            </a:r>
            <a:r>
              <a:rPr lang="en-US" sz="2800" dirty="0">
                <a:solidFill>
                  <a:srgbClr val="C00000"/>
                </a:solidFill>
              </a:rPr>
              <a:t>assumptions</a:t>
            </a:r>
            <a:r>
              <a:rPr lang="en-US" sz="2800" dirty="0"/>
              <a:t> such as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normality of returns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linear relationships</a:t>
            </a:r>
            <a:r>
              <a:rPr lang="en-US" sz="2800" dirty="0"/>
              <a:t>. </a:t>
            </a:r>
          </a:p>
          <a:p>
            <a:pPr marL="320040" indent="-320040"/>
            <a:r>
              <a:rPr lang="en-US" sz="2800" dirty="0"/>
              <a:t>The almost universal and comprehensive availability of </a:t>
            </a:r>
            <a:br>
              <a:rPr lang="en-US" sz="2800" dirty="0"/>
            </a:br>
            <a:r>
              <a:rPr lang="en-US" sz="2800" dirty="0"/>
              <a:t>(financial) data has led to a shift in focus </a:t>
            </a:r>
            <a:br>
              <a:rPr lang="en-US" sz="2800" dirty="0"/>
            </a:br>
            <a:r>
              <a:rPr lang="en-US" sz="2800" dirty="0"/>
              <a:t>from a </a:t>
            </a:r>
            <a:r>
              <a:rPr lang="en-US" sz="2800" dirty="0">
                <a:solidFill>
                  <a:srgbClr val="C00000"/>
                </a:solidFill>
              </a:rPr>
              <a:t>theory-first approach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C00000"/>
                </a:solidFill>
              </a:rPr>
              <a:t>data-driven finance</a:t>
            </a:r>
            <a:r>
              <a:rPr lang="en-US" sz="2800" dirty="0"/>
              <a:t>. </a:t>
            </a:r>
          </a:p>
          <a:p>
            <a:pPr marL="320040" indent="-320040"/>
            <a:r>
              <a:rPr lang="en-US" sz="2800" dirty="0"/>
              <a:t>Several examples based on real financial data illustrate that many popular financial models and theories cannot survive a confrontation with financial market realities. </a:t>
            </a:r>
          </a:p>
          <a:p>
            <a:pPr marL="320040" indent="-320040"/>
            <a:r>
              <a:rPr lang="en-US" sz="2800" dirty="0"/>
              <a:t>Although elegant, they might be too simplistic to capture the complexities, changing nature, and nonlinearities of financial markets.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96295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</p:spTree>
    <p:extLst>
      <p:ext uri="{BB962C8B-B14F-4D97-AF65-F5344CB8AC3E}">
        <p14:creationId xmlns:p14="http://schemas.microsoft.com/office/powerpoint/2010/main" val="2842023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63050"/>
          </a:xfrm>
        </p:spPr>
        <p:txBody>
          <a:bodyPr>
            <a:noAutofit/>
          </a:bodyPr>
          <a:lstStyle/>
          <a:p>
            <a:r>
              <a:rPr lang="en-US" sz="3200" dirty="0"/>
              <a:t>Yves </a:t>
            </a:r>
            <a:r>
              <a:rPr lang="en-US" sz="3200" dirty="0" err="1"/>
              <a:t>Hilpisch</a:t>
            </a:r>
            <a:r>
              <a:rPr lang="en-US" sz="3200" dirty="0"/>
              <a:t> (2020), </a:t>
            </a:r>
            <a:br>
              <a:rPr lang="en-US" sz="3200" dirty="0"/>
            </a:br>
            <a:r>
              <a:rPr lang="en-US" sz="3600" dirty="0">
                <a:solidFill>
                  <a:srgbClr val="FF0000"/>
                </a:solidFill>
              </a:rPr>
              <a:t>Artificial Intelligence in Finance: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A Python-Based Guide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2400" dirty="0"/>
              <a:t>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D198D-8FBC-0246-87BA-DA0DA45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24" y="1951892"/>
            <a:ext cx="3517940" cy="4610352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3"/>
              </a:rPr>
              <a:t>https://www.amazon.com/Artificial-Intelligence-Finance-Python-Based-Guide/dp/1492055433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2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58" y="306387"/>
            <a:ext cx="10508684" cy="6245225"/>
          </a:xfrm>
        </p:spPr>
        <p:txBody>
          <a:bodyPr/>
          <a:lstStyle/>
          <a:p>
            <a:r>
              <a:rPr lang="en-US" sz="9600" dirty="0">
                <a:solidFill>
                  <a:srgbClr val="C00000"/>
                </a:solidFill>
              </a:rPr>
              <a:t>Data-Driven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576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06A9B-8C06-B54A-9086-0439A496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767145"/>
            <a:ext cx="10218172" cy="5844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https://github.com/yhilpisch/aiif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246" y="3340540"/>
            <a:ext cx="2098634" cy="2750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3168161" y="726975"/>
            <a:ext cx="4375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https://github.com/yhilpisch/aiif</a:t>
            </a:r>
          </a:p>
        </p:txBody>
      </p:sp>
    </p:spTree>
    <p:extLst>
      <p:ext uri="{BB962C8B-B14F-4D97-AF65-F5344CB8AC3E}">
        <p14:creationId xmlns:p14="http://schemas.microsoft.com/office/powerpoint/2010/main" val="1187822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https://github.com/yhilpisch/aiif/tree/main/code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E88E-2946-E944-881D-2F168DE4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4" y="726975"/>
            <a:ext cx="10189216" cy="5835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54" y="2578551"/>
            <a:ext cx="3043677" cy="3988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2992315" y="1590119"/>
            <a:ext cx="7505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https://github.com/yhilpisch/aiif/tree/main/code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491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98233-F0F3-3044-906F-D65419AD4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84" y="1012433"/>
            <a:ext cx="10196573" cy="54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2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7D406-8AD1-AD49-BAFF-9DBE67BA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49" y="662845"/>
            <a:ext cx="10724236" cy="58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33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75A69-EA6A-1381-AAA8-0BB77558B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99" y="658276"/>
            <a:ext cx="10525589" cy="59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20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76765-D011-DC4A-BA8F-3AF35C569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78" y="689838"/>
            <a:ext cx="10764657" cy="58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49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46EE8-F979-E94B-8286-D11621E1E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250" y="897810"/>
            <a:ext cx="10210800" cy="55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1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43863-A2EE-6342-ABDE-6E4CB6F60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54" y="661589"/>
            <a:ext cx="10629337" cy="58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488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6D2A3-FD21-9940-B3C0-8CD2E2393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47" y="644548"/>
            <a:ext cx="10596664" cy="58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173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03932-AAA3-C943-85FD-C5CF6C25C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05" y="662844"/>
            <a:ext cx="10953177" cy="58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Data-Driven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11480"/>
            <a:r>
              <a:rPr lang="en-US" sz="4400" dirty="0">
                <a:solidFill>
                  <a:srgbClr val="C00000"/>
                </a:solidFill>
              </a:rPr>
              <a:t>Scientific Method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Financial Econometrics and Regression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Data Availability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Normative Theories Revisited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Debunking Central Assumptions in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093218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Summary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411480"/>
            <a:r>
              <a:rPr lang="en-US" sz="4400" dirty="0"/>
              <a:t>Data-Driven Finance</a:t>
            </a:r>
          </a:p>
          <a:p>
            <a:pPr indent="-411480"/>
            <a:r>
              <a:rPr lang="en-US" sz="4400" dirty="0"/>
              <a:t>Scientific Method</a:t>
            </a:r>
          </a:p>
          <a:p>
            <a:pPr indent="-411480"/>
            <a:r>
              <a:rPr lang="en-US" sz="4400" dirty="0"/>
              <a:t>Financial Econometrics and Regression</a:t>
            </a:r>
          </a:p>
          <a:p>
            <a:pPr indent="-411480"/>
            <a:r>
              <a:rPr lang="en-US" sz="4400" dirty="0"/>
              <a:t>Data Availability</a:t>
            </a:r>
          </a:p>
          <a:p>
            <a:pPr indent="-411480"/>
            <a:r>
              <a:rPr lang="en-US" sz="4400" dirty="0"/>
              <a:t>Normative Theories Revisited</a:t>
            </a:r>
          </a:p>
          <a:p>
            <a:pPr indent="-411480"/>
            <a:r>
              <a:rPr lang="en-US" sz="4400" dirty="0"/>
              <a:t>Debunking Central Assumptions in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134325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Yves </a:t>
            </a:r>
            <a:r>
              <a:rPr lang="en-US" sz="2400" b="0" dirty="0" err="1"/>
              <a:t>Hilpisch</a:t>
            </a:r>
            <a:r>
              <a:rPr lang="en-US" sz="2400" b="0" dirty="0"/>
              <a:t> (2020), Artificial Intelligence in Finance: A Python-Based Guide, O’Reilly Media, </a:t>
            </a:r>
            <a:r>
              <a:rPr lang="en-US" sz="2400" b="0" dirty="0">
                <a:hlinkClick r:id="rId2"/>
              </a:rPr>
              <a:t>https://github.com/yhilpisch/aiif</a:t>
            </a:r>
            <a:r>
              <a:rPr lang="en-US" sz="2400" b="0" dirty="0"/>
              <a:t> 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Fishburn</a:t>
            </a:r>
            <a:r>
              <a:rPr lang="en-US" sz="2400" b="0" dirty="0"/>
              <a:t>, P. C. (1968). Utility theory. Management science, 14(5), 335-378.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Fama</a:t>
            </a:r>
            <a:r>
              <a:rPr lang="en-US" sz="2400" b="0" dirty="0"/>
              <a:t>, E. F., &amp; French, K. R. (2004). The capital asset pricing model: Theory and evidence. Journal of economic perspectives, 18(3), 25-46.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Markowitz, H. (1952). PORTFOLIO SELECTION. The Journal of Finance, 7(1), 77-91.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Pratt, J. W. (1964). Risk aversion in the small and in the large, econometrics 32, </a:t>
            </a:r>
            <a:r>
              <a:rPr lang="en-US" sz="2400" b="0" dirty="0" err="1"/>
              <a:t>jan.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Ross, S. A. (1976). The arbitrage theory of capital asset pricing. Journal of Economic Theory, 13(3), 341-60.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Sharpe, W. F. (1964). Capital asset prices: A theory of market equilibrium under conditions of risk. The journal of finance, 19(3), 425-442.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Min-Yuh Day (2022), Python 101, </a:t>
            </a:r>
            <a:r>
              <a:rPr lang="en-US" sz="2400" b="0" dirty="0">
                <a:hlinkClick r:id="rId3"/>
              </a:rPr>
              <a:t>https://tinyurl.com/aintpupython101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42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Data-driven 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2C53C-7159-524C-BDBF-80482D794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Financial context </a:t>
            </a:r>
            <a:r>
              <a:rPr lang="en-US" sz="4000" dirty="0"/>
              <a:t>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theory, model, application</a:t>
            </a:r>
            <a:r>
              <a:rPr lang="en-US" sz="4000" dirty="0"/>
              <a:t>) </a:t>
            </a:r>
            <a:br>
              <a:rPr lang="en-US" sz="4000" dirty="0"/>
            </a:br>
            <a:r>
              <a:rPr lang="en-US" sz="4000" dirty="0"/>
              <a:t>that is primarily driven by and based on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insights</a:t>
            </a:r>
            <a:r>
              <a:rPr lang="en-US" sz="4000" dirty="0"/>
              <a:t> gained from </a:t>
            </a:r>
            <a:r>
              <a:rPr lang="en-US" sz="4000" dirty="0">
                <a:solidFill>
                  <a:srgbClr val="C00000"/>
                </a:solidFill>
              </a:rPr>
              <a:t>data</a:t>
            </a:r>
            <a:r>
              <a:rPr lang="en-US" sz="4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35384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Data-driven finance </a:t>
            </a:r>
            <a:br>
              <a:rPr lang="en-US" dirty="0"/>
            </a:br>
            <a:r>
              <a:rPr lang="en-US" sz="2700" dirty="0"/>
              <a:t>Robin Wigglesworth (2019)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6"/>
            <a:ext cx="11222181" cy="4892633"/>
          </a:xfrm>
        </p:spPr>
        <p:txBody>
          <a:bodyPr>
            <a:normAutofit/>
          </a:bodyPr>
          <a:lstStyle/>
          <a:p>
            <a:r>
              <a:rPr lang="en-US" sz="3600" dirty="0"/>
              <a:t>Nowadays, analysts sift through 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non-traditional information</a:t>
            </a:r>
            <a:r>
              <a:rPr lang="en-US" sz="3600" dirty="0"/>
              <a:t> such as </a:t>
            </a:r>
            <a:br>
              <a:rPr lang="en-US" sz="3600" dirty="0"/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satellite imagery </a:t>
            </a:r>
            <a:r>
              <a:rPr lang="en-US" sz="3600" dirty="0"/>
              <a:t>and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credit card data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or use </a:t>
            </a:r>
            <a:r>
              <a:rPr lang="en-US" sz="3600" dirty="0">
                <a:solidFill>
                  <a:srgbClr val="C00000"/>
                </a:solidFill>
              </a:rPr>
              <a:t>artificial intelligence </a:t>
            </a:r>
            <a:r>
              <a:rPr lang="en-US" sz="3600" dirty="0"/>
              <a:t>techniques such as 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machine learning </a:t>
            </a:r>
            <a:r>
              <a:rPr lang="en-US" sz="3600" dirty="0"/>
              <a:t>and </a:t>
            </a:r>
            <a:r>
              <a:rPr lang="en-US" sz="3600" dirty="0">
                <a:solidFill>
                  <a:schemeClr val="accent1"/>
                </a:solidFill>
              </a:rPr>
              <a:t>natural language processing </a:t>
            </a:r>
            <a:r>
              <a:rPr lang="en-US" sz="3600" dirty="0"/>
              <a:t>to glean fresh </a:t>
            </a:r>
            <a:r>
              <a:rPr lang="en-US" sz="3600" dirty="0">
                <a:solidFill>
                  <a:srgbClr val="C00000"/>
                </a:solidFill>
              </a:rPr>
              <a:t>insights</a:t>
            </a:r>
            <a:r>
              <a:rPr lang="en-US" sz="3600" dirty="0"/>
              <a:t> from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traditional sources </a:t>
            </a:r>
            <a:r>
              <a:rPr lang="en-US" sz="3600" dirty="0"/>
              <a:t>such as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economic data </a:t>
            </a:r>
            <a:r>
              <a:rPr lang="en-US" sz="3600" dirty="0"/>
              <a:t>and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earnings-call transcripts</a:t>
            </a:r>
            <a:r>
              <a:rPr lang="en-US" sz="3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5165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4052"/>
            <a:ext cx="11222181" cy="5069248"/>
          </a:xfrm>
        </p:spPr>
        <p:txBody>
          <a:bodyPr>
            <a:normAutofit lnSpcReduction="10000"/>
          </a:bodyPr>
          <a:lstStyle/>
          <a:p>
            <a:pPr marL="320040" indent="-320040"/>
            <a:r>
              <a:rPr lang="en-US" sz="3600" dirty="0"/>
              <a:t>Generally accepted principles that should guide scientific effort</a:t>
            </a:r>
          </a:p>
          <a:p>
            <a:pPr marL="320040" indent="-320040"/>
            <a:r>
              <a:rPr lang="en-US" sz="3600" dirty="0"/>
              <a:t>The </a:t>
            </a:r>
            <a:r>
              <a:rPr lang="en-US" sz="3600" dirty="0">
                <a:solidFill>
                  <a:srgbClr val="C00000"/>
                </a:solidFill>
              </a:rPr>
              <a:t>scientific method </a:t>
            </a:r>
            <a:r>
              <a:rPr lang="en-US" sz="3600" dirty="0"/>
              <a:t>is an </a:t>
            </a:r>
            <a:r>
              <a:rPr lang="en-US" sz="3600" dirty="0">
                <a:solidFill>
                  <a:srgbClr val="C00000"/>
                </a:solidFill>
              </a:rPr>
              <a:t>empirical method </a:t>
            </a:r>
            <a:r>
              <a:rPr lang="en-US" sz="3600" dirty="0"/>
              <a:t>of acquiring </a:t>
            </a:r>
            <a:r>
              <a:rPr lang="en-US" sz="3600" dirty="0">
                <a:solidFill>
                  <a:srgbClr val="C00000"/>
                </a:solidFill>
              </a:rPr>
              <a:t>knowledge</a:t>
            </a:r>
            <a:r>
              <a:rPr lang="en-US" sz="3600" dirty="0"/>
              <a:t> that has characterized the </a:t>
            </a:r>
            <a:r>
              <a:rPr lang="en-US" sz="3600" dirty="0">
                <a:solidFill>
                  <a:srgbClr val="C00000"/>
                </a:solidFill>
              </a:rPr>
              <a:t>development of science</a:t>
            </a:r>
          </a:p>
          <a:p>
            <a:pPr marL="320040" indent="-320040"/>
            <a:r>
              <a:rPr lang="en-US" sz="3600" dirty="0"/>
              <a:t>It involves careful </a:t>
            </a:r>
            <a:r>
              <a:rPr lang="en-US" sz="3600" dirty="0">
                <a:solidFill>
                  <a:srgbClr val="C00000"/>
                </a:solidFill>
              </a:rPr>
              <a:t>observation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applying </a:t>
            </a:r>
            <a:r>
              <a:rPr lang="en-US" sz="3600" dirty="0">
                <a:solidFill>
                  <a:srgbClr val="C00000"/>
                </a:solidFill>
              </a:rPr>
              <a:t>rigorous skepticism</a:t>
            </a:r>
            <a:r>
              <a:rPr lang="en-US" sz="3600" dirty="0"/>
              <a:t> about what is observed, </a:t>
            </a:r>
            <a:br>
              <a:rPr lang="en-US" sz="3600" dirty="0"/>
            </a:br>
            <a:r>
              <a:rPr lang="en-US" sz="3600" dirty="0"/>
              <a:t>given that cognitive </a:t>
            </a:r>
            <a:r>
              <a:rPr lang="en-US" sz="3600" dirty="0">
                <a:solidFill>
                  <a:srgbClr val="C00000"/>
                </a:solidFill>
              </a:rPr>
              <a:t>assumptions</a:t>
            </a:r>
            <a:r>
              <a:rPr lang="en-US" sz="3600" dirty="0"/>
              <a:t> can distort how one </a:t>
            </a:r>
            <a:r>
              <a:rPr lang="en-US" sz="3600" dirty="0">
                <a:solidFill>
                  <a:srgbClr val="C00000"/>
                </a:solidFill>
              </a:rPr>
              <a:t>interprets</a:t>
            </a:r>
            <a:r>
              <a:rPr lang="en-US" sz="3600" dirty="0"/>
              <a:t> the observation.</a:t>
            </a:r>
          </a:p>
          <a:p>
            <a:pPr marL="320040" indent="-320040"/>
            <a:endParaRPr lang="en-US" sz="3600" dirty="0"/>
          </a:p>
          <a:p>
            <a:pPr marL="320040" indent="-320040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23395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25864</TotalTime>
  <Words>3050</Words>
  <Application>Microsoft Macintosh PowerPoint</Application>
  <PresentationFormat>Widescreen</PresentationFormat>
  <Paragraphs>364</Paragraphs>
  <Slides>61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Courier</vt:lpstr>
      <vt:lpstr>Courier New</vt:lpstr>
      <vt:lpstr>Office Theme</vt:lpstr>
      <vt:lpstr>Data-Driven Finance</vt:lpstr>
      <vt:lpstr>Syllabus</vt:lpstr>
      <vt:lpstr>Syllabus</vt:lpstr>
      <vt:lpstr>Syllabus</vt:lpstr>
      <vt:lpstr>Data-Driven Finance</vt:lpstr>
      <vt:lpstr>Data-Driven Finance</vt:lpstr>
      <vt:lpstr>Data-driven finance </vt:lpstr>
      <vt:lpstr>Data-driven finance  Robin Wigglesworth (2019)</vt:lpstr>
      <vt:lpstr>Scientific Method</vt:lpstr>
      <vt:lpstr>Scientific Method</vt:lpstr>
      <vt:lpstr>Normative Finance and Scientific Method</vt:lpstr>
      <vt:lpstr>Normative Finance and Scientific Method</vt:lpstr>
      <vt:lpstr>Financial Econometrics and Regression</vt:lpstr>
      <vt:lpstr>Financial Econometrics and Regression</vt:lpstr>
      <vt:lpstr>Data Availability</vt:lpstr>
      <vt:lpstr>Relevant types of financial data</vt:lpstr>
      <vt:lpstr>Yahoo Finance World Indices</vt:lpstr>
      <vt:lpstr>World Indices</vt:lpstr>
      <vt:lpstr>ffn: Financial Functions for Python</vt:lpstr>
      <vt:lpstr>^GSPC: S&amp;P 500,  ^DJI: Dow 30, ^IXIC: Nasdaq</vt:lpstr>
      <vt:lpstr>ffn: Financial Functions for Python</vt:lpstr>
      <vt:lpstr>Normative Theories Revisited</vt:lpstr>
      <vt:lpstr>Normalized financial time series data </vt:lpstr>
      <vt:lpstr>Simulated portfolio volatilities, returns, and Sharpe ratios</vt:lpstr>
      <vt:lpstr>Expected versus realized portfolio volatilities</vt:lpstr>
      <vt:lpstr>Expected versus realized portfolio returns</vt:lpstr>
      <vt:lpstr>Expected versus realized portfolio Sharpe ratios</vt:lpstr>
      <vt:lpstr>CAPM-predicted versus realized stock returns  for a single stock</vt:lpstr>
      <vt:lpstr>Average CAPM-predicted versus average  realized stock returns for multiple stocks</vt:lpstr>
      <vt:lpstr>Arbitrage Pricing Theory (APT) Relevant types of financial data</vt:lpstr>
      <vt:lpstr>APT-predicted versus realized stock returns  for a stock</vt:lpstr>
      <vt:lpstr> Average APT-predicted versus average  realized stock returns for multiple stocks</vt:lpstr>
      <vt:lpstr>Normalized factors time series data</vt:lpstr>
      <vt:lpstr>APT-predicted returns based on typical factors compared to realized returns</vt:lpstr>
      <vt:lpstr>APT-predicted performance and real performance over time (gross)</vt:lpstr>
      <vt:lpstr>Debunking Central Assumptions in Finance</vt:lpstr>
      <vt:lpstr>Standard normally distributed random numbers</vt:lpstr>
      <vt:lpstr>Distribution with first and second moment of 0.0 and 1.0, respectively</vt:lpstr>
      <vt:lpstr>Histogram and PDF for standard normally distributed numbers</vt:lpstr>
      <vt:lpstr>Histogram and normal PDF for discrete numbers</vt:lpstr>
      <vt:lpstr>Q-Q plot for standard normally distributed numbers</vt:lpstr>
      <vt:lpstr>Q-Q plot for discrete numbers</vt:lpstr>
      <vt:lpstr>Frequency distribution and normal PDF  for S&amp;P 500 log returns</vt:lpstr>
      <vt:lpstr>Q-Q for S&amp;P 500 log returns</vt:lpstr>
      <vt:lpstr>Expected CAPM return versus beta  (including linear regression)</vt:lpstr>
      <vt:lpstr>Expected CAPM return versus beta  (including linear regression)</vt:lpstr>
      <vt:lpstr>Theory-First to Data-Driven Finance</vt:lpstr>
      <vt:lpstr>The Quant Finance PyData Stack</vt:lpstr>
      <vt:lpstr>Yves Hilpisch (2020),  Artificial Intelligence in Finance:  A Python-Based Guide,  O’Reilly</vt:lpstr>
      <vt:lpstr>Yves Hilpisch (2020), Artificial Intelligence in Finance: A Python-Based Guide, O’Reilly</vt:lpstr>
      <vt:lpstr>Yves Hilpisch (2020), Artificial Intelligence in Finance: A Python-Based Guide, O’Reilly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Finance and Quantitative Analysis</dc:title>
  <dc:subject/>
  <dc:creator>Min-Yuh Day</dc:creator>
  <cp:keywords>Artificial Intelligence, Finance, Quantitative Analysis, AI in Finance, AIFQA</cp:keywords>
  <dc:description>Artificial Intelligence in Finance and Quantitative Analysis</dc:description>
  <cp:lastModifiedBy>imyday@gmail.com</cp:lastModifiedBy>
  <cp:revision>1365</cp:revision>
  <cp:lastPrinted>2020-12-23T14:44:17Z</cp:lastPrinted>
  <dcterms:created xsi:type="dcterms:W3CDTF">2019-09-12T03:09:52Z</dcterms:created>
  <dcterms:modified xsi:type="dcterms:W3CDTF">2022-10-25T00:14:19Z</dcterms:modified>
  <cp:category/>
</cp:coreProperties>
</file>