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3462" r:id="rId2"/>
    <p:sldId id="3786" r:id="rId3"/>
    <p:sldId id="3787" r:id="rId4"/>
    <p:sldId id="3788" r:id="rId5"/>
    <p:sldId id="3635" r:id="rId6"/>
    <p:sldId id="4552" r:id="rId7"/>
    <p:sldId id="3695" r:id="rId8"/>
    <p:sldId id="3636" r:id="rId9"/>
    <p:sldId id="3637" r:id="rId10"/>
    <p:sldId id="3600" r:id="rId11"/>
    <p:sldId id="3638" r:id="rId12"/>
    <p:sldId id="3641" r:id="rId13"/>
    <p:sldId id="3639" r:id="rId14"/>
    <p:sldId id="3643" r:id="rId15"/>
    <p:sldId id="3598" r:id="rId16"/>
    <p:sldId id="3642" r:id="rId17"/>
    <p:sldId id="3640" r:id="rId18"/>
    <p:sldId id="3648" r:id="rId19"/>
    <p:sldId id="3653" r:id="rId20"/>
    <p:sldId id="3647" r:id="rId21"/>
    <p:sldId id="3654" r:id="rId22"/>
    <p:sldId id="3655" r:id="rId23"/>
    <p:sldId id="3656" r:id="rId24"/>
    <p:sldId id="3657" r:id="rId25"/>
    <p:sldId id="3673" r:id="rId26"/>
    <p:sldId id="3659" r:id="rId27"/>
    <p:sldId id="3658" r:id="rId28"/>
    <p:sldId id="3660" r:id="rId29"/>
    <p:sldId id="3661" r:id="rId30"/>
    <p:sldId id="3674" r:id="rId31"/>
    <p:sldId id="3662" r:id="rId32"/>
    <p:sldId id="3680" r:id="rId33"/>
    <p:sldId id="3682" r:id="rId34"/>
    <p:sldId id="3683" r:id="rId35"/>
    <p:sldId id="3684" r:id="rId36"/>
    <p:sldId id="3685" r:id="rId37"/>
    <p:sldId id="3649" r:id="rId38"/>
    <p:sldId id="3686" r:id="rId39"/>
    <p:sldId id="3687" r:id="rId40"/>
    <p:sldId id="3688" r:id="rId41"/>
    <p:sldId id="3689" r:id="rId42"/>
    <p:sldId id="3681" r:id="rId43"/>
    <p:sldId id="3690" r:id="rId44"/>
    <p:sldId id="3672" r:id="rId45"/>
    <p:sldId id="3691" r:id="rId46"/>
    <p:sldId id="3693" r:id="rId47"/>
    <p:sldId id="3667" r:id="rId48"/>
    <p:sldId id="3692" r:id="rId49"/>
    <p:sldId id="3668" r:id="rId50"/>
    <p:sldId id="3650" r:id="rId51"/>
    <p:sldId id="3679" r:id="rId52"/>
    <p:sldId id="3694" r:id="rId53"/>
    <p:sldId id="3666" r:id="rId54"/>
    <p:sldId id="3665" r:id="rId55"/>
    <p:sldId id="4553" r:id="rId56"/>
    <p:sldId id="4554" r:id="rId57"/>
    <p:sldId id="4555" r:id="rId58"/>
    <p:sldId id="4556" r:id="rId59"/>
    <p:sldId id="4557" r:id="rId60"/>
    <p:sldId id="4558" r:id="rId61"/>
    <p:sldId id="3570" r:id="rId62"/>
    <p:sldId id="4559" r:id="rId63"/>
    <p:sldId id="4560" r:id="rId64"/>
    <p:sldId id="3644" r:id="rId65"/>
    <p:sldId id="3645" r:id="rId66"/>
    <p:sldId id="3646" r:id="rId67"/>
    <p:sldId id="3569" r:id="rId68"/>
    <p:sldId id="3902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9437FF"/>
    <a:srgbClr val="FF40FF"/>
    <a:srgbClr val="D883FF"/>
    <a:srgbClr val="A9D18E"/>
    <a:srgbClr val="FF8AD8"/>
    <a:srgbClr val="FF2600"/>
    <a:srgbClr val="FF7E79"/>
    <a:srgbClr val="C00000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7"/>
    <p:restoredTop sz="91374"/>
  </p:normalViewPr>
  <p:slideViewPr>
    <p:cSldViewPr snapToGrid="0" snapToObjects="1">
      <p:cViewPr varScale="1">
        <p:scale>
          <a:sx n="98" d="100"/>
          <a:sy n="98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3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4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27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58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34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11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9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11/14/22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11/14/22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11/14/22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paj-zhhj-m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Artificial-Intelligence-Finance-Python-Based-Guide/dp/1492055433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yhilpisch/aiif/tree/main/cod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github.com/yhilpisch/aiif/tree/main/co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imtkupython101" TargetMode="External"/><Relationship Id="rId5" Type="http://schemas.openxmlformats.org/officeDocument/2006/relationships/hyperlink" Target="https://tinyurl.com/aintpupython101" TargetMode="External"/><Relationship Id="rId4" Type="http://schemas.openxmlformats.org/officeDocument/2006/relationships/hyperlink" Target="https://colab.research.google.com/drive/1FEG6DnGvwfUbeo4zJ1zTunjMqf2RkCr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s://tinyurl.com/imtkupython101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tinyurl.com/imtkupython101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tinyurl.com/imtkupython101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tinyurl.com/imtkupython101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tinyurl.com/imtkupython101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tinyurl.com/imtkupython101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hyperlink" Target="https://github.com/yhilpisch/aii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2"/>
            <a:ext cx="11672156" cy="20564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9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AI-First Finance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867" y="105238"/>
            <a:ext cx="9293027" cy="5880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 in Finance and Quantitative Analysis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1111AIFQA08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(M6132) (Fall 2022)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2, 3, 4 (9:10-12:00) (B8F40)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2022-11-08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DBB581-E02B-0641-8942-DCE742BF271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143523"/>
            <a:ext cx="1779394" cy="17793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69D20B-C574-4E4A-9464-E6AC325AD393}"/>
              </a:ext>
            </a:extLst>
          </p:cNvPr>
          <p:cNvSpPr txBox="1"/>
          <p:nvPr/>
        </p:nvSpPr>
        <p:spPr>
          <a:xfrm>
            <a:off x="10471279" y="477520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16"/>
              </a:rPr>
              <a:t>https://meet.google.com/paj-zhhj-mya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97783"/>
            <a:ext cx="11222181" cy="1178567"/>
          </a:xfrm>
        </p:spPr>
        <p:txBody>
          <a:bodyPr>
            <a:normAutofit/>
          </a:bodyPr>
          <a:lstStyle/>
          <a:p>
            <a:r>
              <a:rPr lang="en-US" dirty="0"/>
              <a:t>Normalized time series data (end-of-day)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D178855-50CC-104D-8ABC-19881E145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373" y="1238250"/>
            <a:ext cx="8966331" cy="5285894"/>
          </a:xfrm>
        </p:spPr>
      </p:pic>
    </p:spTree>
    <p:extLst>
      <p:ext uri="{BB962C8B-B14F-4D97-AF65-F5344CB8AC3E}">
        <p14:creationId xmlns:p14="http://schemas.microsoft.com/office/powerpoint/2010/main" val="316554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6DC61-69D9-6347-8E46-9716BF9F05B0}"/>
              </a:ext>
            </a:extLst>
          </p:cNvPr>
          <p:cNvSpPr txBox="1"/>
          <p:nvPr/>
        </p:nvSpPr>
        <p:spPr>
          <a:xfrm>
            <a:off x="551686" y="243512"/>
            <a:ext cx="10799658" cy="6370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lags =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add_lags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data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lags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cols = []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pPr lvl="1"/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lag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lags +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2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 =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'lag_{}'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(lag)</a:t>
            </a:r>
          </a:p>
          <a:p>
            <a:pPr lvl="2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df[col] = 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].shift(lag)</a:t>
            </a:r>
          </a:p>
          <a:p>
            <a:pPr lvl="2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cols.append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(col)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df.dropna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inplace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df, cols</a:t>
            </a: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{}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add_lags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lags)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</a:t>
            </a:r>
            <a:endParaRPr lang="en-US" sz="24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].head(7)</a:t>
            </a:r>
          </a:p>
        </p:txBody>
      </p:sp>
    </p:spTree>
    <p:extLst>
      <p:ext uri="{BB962C8B-B14F-4D97-AF65-F5344CB8AC3E}">
        <p14:creationId xmlns:p14="http://schemas.microsoft.com/office/powerpoint/2010/main" val="2107080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453B67-9162-834C-8CAE-C9FC2EFDA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674" y="1366649"/>
            <a:ext cx="10075744" cy="519559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C5F72EB-CF07-DF4C-AD29-D602C7360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91889"/>
          </a:xfrm>
        </p:spPr>
        <p:txBody>
          <a:bodyPr>
            <a:normAutofit/>
          </a:bodyPr>
          <a:lstStyle/>
          <a:p>
            <a:r>
              <a:rPr lang="en-US" dirty="0"/>
              <a:t>lagged prices</a:t>
            </a:r>
          </a:p>
        </p:txBody>
      </p:sp>
    </p:spTree>
    <p:extLst>
      <p:ext uri="{BB962C8B-B14F-4D97-AF65-F5344CB8AC3E}">
        <p14:creationId xmlns:p14="http://schemas.microsoft.com/office/powerpoint/2010/main" val="2623870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B04F9-9FCB-5A4F-9277-C99F58D88CFC}"/>
              </a:ext>
            </a:extLst>
          </p:cNvPr>
          <p:cNvSpPr txBox="1"/>
          <p:nvPr/>
        </p:nvSpPr>
        <p:spPr>
          <a:xfrm>
            <a:off x="596733" y="1381450"/>
            <a:ext cx="11097491" cy="37548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regs = {}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np.linalg.lstsq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(df[cols], 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rcond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22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#Return the least-squares solution to a linear matrix equation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regs[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reg</a:t>
            </a: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np.stack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tuple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regs.values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columns=cols, index=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regd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4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48930-2430-D247-817F-B284542B2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123" y="1470896"/>
            <a:ext cx="6096000" cy="49675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452068-D3AD-344B-8383-48ECEE7633E1}"/>
              </a:ext>
            </a:extLst>
          </p:cNvPr>
          <p:cNvSpPr txBox="1"/>
          <p:nvPr/>
        </p:nvSpPr>
        <p:spPr>
          <a:xfrm>
            <a:off x="687012" y="950942"/>
            <a:ext cx="105905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np.linalg.lstsq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(df[cols], 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rcond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ECAFE0-F882-2E46-8B64-205A9B41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881075"/>
          </a:xfrm>
        </p:spPr>
        <p:txBody>
          <a:bodyPr>
            <a:normAutofit/>
          </a:bodyPr>
          <a:lstStyle/>
          <a:p>
            <a:r>
              <a:rPr lang="en-US" dirty="0"/>
              <a:t>regression analysis</a:t>
            </a:r>
          </a:p>
        </p:txBody>
      </p:sp>
    </p:spTree>
    <p:extLst>
      <p:ext uri="{BB962C8B-B14F-4D97-AF65-F5344CB8AC3E}">
        <p14:creationId xmlns:p14="http://schemas.microsoft.com/office/powerpoint/2010/main" val="3444845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65830"/>
            <a:ext cx="11222181" cy="1315076"/>
          </a:xfrm>
        </p:spPr>
        <p:txBody>
          <a:bodyPr>
            <a:normAutofit fontScale="90000"/>
          </a:bodyPr>
          <a:lstStyle/>
          <a:p>
            <a:r>
              <a:rPr lang="en-US" dirty="0"/>
              <a:t>Average optimal regression parameters for the lagged prices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467501-76EC-C84C-BF6A-E65BBD226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596" y="1822313"/>
            <a:ext cx="7538820" cy="4738687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10B6EC-D09E-684A-B1A9-9DD0CBD81E56}"/>
              </a:ext>
            </a:extLst>
          </p:cNvPr>
          <p:cNvSpPr txBox="1"/>
          <p:nvPr/>
        </p:nvSpPr>
        <p:spPr>
          <a:xfrm>
            <a:off x="1929826" y="1377572"/>
            <a:ext cx="876296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regd.mean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().plot(kind=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'bar'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4205325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87F45-1500-C849-BC4E-368DF775B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650" y="1443459"/>
            <a:ext cx="9543147" cy="5174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E92D68-97C9-BB4C-9C5F-EF50B1D22489}"/>
              </a:ext>
            </a:extLst>
          </p:cNvPr>
          <p:cNvSpPr txBox="1"/>
          <p:nvPr/>
        </p:nvSpPr>
        <p:spPr>
          <a:xfrm>
            <a:off x="1616650" y="981794"/>
            <a:ext cx="906491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corr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D57F78-0C7D-8B41-AD48-464DC1339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25693"/>
          </a:xfrm>
        </p:spPr>
        <p:txBody>
          <a:bodyPr>
            <a:normAutofit fontScale="90000"/>
          </a:bodyPr>
          <a:lstStyle/>
          <a:p>
            <a:r>
              <a:rPr lang="en-US" dirty="0"/>
              <a:t>Correlations between the lagged time series</a:t>
            </a:r>
          </a:p>
        </p:txBody>
      </p:sp>
    </p:spTree>
    <p:extLst>
      <p:ext uri="{BB962C8B-B14F-4D97-AF65-F5344CB8AC3E}">
        <p14:creationId xmlns:p14="http://schemas.microsoft.com/office/powerpoint/2010/main" val="3447048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47EE66-7BE5-EF47-93EA-279C29E6D58F}"/>
              </a:ext>
            </a:extLst>
          </p:cNvPr>
          <p:cNvSpPr txBox="1"/>
          <p:nvPr/>
        </p:nvSpPr>
        <p:spPr>
          <a:xfrm>
            <a:off x="750473" y="605227"/>
            <a:ext cx="10889673" cy="15081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statsmodels.tsa.stattools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adfuller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#Tests for stationarity using the Augmented Dickey-Fuller (ADF) test</a:t>
            </a:r>
            <a:endParaRPr lang="en-US" sz="20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adfuller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dropna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201AA-26BC-5747-8B3E-5FF949C09B39}"/>
              </a:ext>
            </a:extLst>
          </p:cNvPr>
          <p:cNvSpPr txBox="1"/>
          <p:nvPr/>
        </p:nvSpPr>
        <p:spPr>
          <a:xfrm>
            <a:off x="750473" y="2530963"/>
            <a:ext cx="105548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(-1.9488969577009954,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0.3094193074034718,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0,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2515,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{'1%': -3.4329527780962255,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 '10%': -2.567382133955709,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 '5%': -2.8626898965523724},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8446.683102944744)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20313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137B-F9A9-1B43-BE8B-318D5A86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41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Market Prediction Based on Returns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51F4-23A8-8547-974E-3A5FACEE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338944"/>
            <a:ext cx="11222181" cy="52233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Statistical inefficiencies </a:t>
            </a:r>
          </a:p>
          <a:p>
            <a:pPr lvl="1"/>
            <a:r>
              <a:rPr lang="en-US" sz="3600" dirty="0"/>
              <a:t>are given when a model is able to predict the direction of the future price movement with a certain edge (say, the prediction is correct in 55% or 60% of the cases)</a:t>
            </a:r>
          </a:p>
          <a:p>
            <a:r>
              <a:rPr lang="en-US" sz="3600" dirty="0">
                <a:solidFill>
                  <a:srgbClr val="C00000"/>
                </a:solidFill>
              </a:rPr>
              <a:t>Economic inefficiencies </a:t>
            </a:r>
          </a:p>
          <a:p>
            <a:pPr lvl="1"/>
            <a:r>
              <a:rPr lang="en-US" sz="3600" dirty="0"/>
              <a:t>would only be given if the statistical inefficiencies can be exploited profitably through a trading strategy that takes into account, for example, transaction costs.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B7B8-B078-D44F-88DE-D79F9C9C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B543-B959-F346-B7D5-B335821F99C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4223370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137B-F9A9-1B43-BE8B-318D5A86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41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Market Prediction Based on Returns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51F4-23A8-8547-974E-3A5FACEE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99289"/>
            <a:ext cx="11222181" cy="5462955"/>
          </a:xfrm>
        </p:spPr>
        <p:txBody>
          <a:bodyPr>
            <a:normAutofit/>
          </a:bodyPr>
          <a:lstStyle/>
          <a:p>
            <a:r>
              <a:rPr lang="en-US" sz="3600" dirty="0"/>
              <a:t>Create data sets with lagged </a:t>
            </a:r>
            <a:r>
              <a:rPr lang="en-US" sz="3600" dirty="0">
                <a:solidFill>
                  <a:srgbClr val="C00000"/>
                </a:solidFill>
              </a:rPr>
              <a:t>log returns </a:t>
            </a:r>
            <a:r>
              <a:rPr lang="en-US" sz="3600" dirty="0"/>
              <a:t>data</a:t>
            </a:r>
          </a:p>
          <a:p>
            <a:r>
              <a:rPr lang="en-US" sz="3600" dirty="0"/>
              <a:t>The normalized lagged log returns data is also tested for </a:t>
            </a:r>
            <a:r>
              <a:rPr lang="en-US" sz="3600" dirty="0">
                <a:solidFill>
                  <a:srgbClr val="C00000"/>
                </a:solidFill>
              </a:rPr>
              <a:t>stationarity</a:t>
            </a:r>
            <a:r>
              <a:rPr lang="en-US" sz="3600" dirty="0"/>
              <a:t> (given)</a:t>
            </a:r>
          </a:p>
          <a:p>
            <a:r>
              <a:rPr lang="en-US" sz="3600" dirty="0"/>
              <a:t>The features are tested for </a:t>
            </a:r>
            <a:r>
              <a:rPr lang="en-US" sz="3600" dirty="0">
                <a:solidFill>
                  <a:srgbClr val="C00000"/>
                </a:solidFill>
              </a:rPr>
              <a:t>correlation</a:t>
            </a:r>
            <a:r>
              <a:rPr lang="en-US" sz="3600" dirty="0"/>
              <a:t> (not correlated )</a:t>
            </a:r>
          </a:p>
          <a:p>
            <a:r>
              <a:rPr lang="en-US" sz="3600" dirty="0"/>
              <a:t>Time-series-related data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weak form market efficiency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B7B8-B078-D44F-88DE-D79F9C9C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B543-B959-F346-B7D5-B335821F99C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400844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  2022/09/13   Introduction to Artificial Intelligence in Finance and</a:t>
            </a:r>
            <a:br>
              <a:rPr lang="en-US" sz="2800" dirty="0"/>
            </a:br>
            <a:r>
              <a:rPr lang="en-US" sz="2800" dirty="0"/>
              <a:t>                              Quantitative Analysis</a:t>
            </a:r>
          </a:p>
          <a:p>
            <a:pPr marL="0" indent="0">
              <a:buNone/>
            </a:pPr>
            <a:r>
              <a:rPr lang="en-US" sz="2800" dirty="0"/>
              <a:t>2   2022/09/20   AI in FinTech: Metaverse, Web3, </a:t>
            </a:r>
            <a:r>
              <a:rPr lang="en-US" sz="2800" dirty="0" err="1"/>
              <a:t>DeFi</a:t>
            </a:r>
            <a:r>
              <a:rPr lang="en-US" sz="2800" dirty="0"/>
              <a:t>, NFT, </a:t>
            </a:r>
            <a:br>
              <a:rPr lang="en-US" sz="2800" dirty="0"/>
            </a:br>
            <a:r>
              <a:rPr lang="en-US" sz="2800" dirty="0"/>
              <a:t>                              Financial Services Innovation and Applications </a:t>
            </a:r>
          </a:p>
          <a:p>
            <a:pPr marL="0" indent="0">
              <a:buNone/>
            </a:pPr>
            <a:r>
              <a:rPr lang="en-US" sz="2800" dirty="0"/>
              <a:t>3   2022/09/27   Investing Psychology and Behavioral Finance </a:t>
            </a:r>
          </a:p>
          <a:p>
            <a:pPr marL="0" indent="0">
              <a:buNone/>
            </a:pPr>
            <a:r>
              <a:rPr lang="en-US" sz="2800" dirty="0"/>
              <a:t>4   2022/10/04   Event Studies in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5   2022/10/11   Case Study on AI in Finance and Quantitative Analysis I </a:t>
            </a:r>
          </a:p>
          <a:p>
            <a:pPr marL="0" indent="0">
              <a:buNone/>
            </a:pPr>
            <a:r>
              <a:rPr lang="en-US" sz="2800" dirty="0"/>
              <a:t>6   2022/10/18   Finance Theory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0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F1B070-B858-2E4C-8F43-A6E99A046593}"/>
              </a:ext>
            </a:extLst>
          </p:cNvPr>
          <p:cNvSpPr txBox="1"/>
          <p:nvPr/>
        </p:nvSpPr>
        <p:spPr>
          <a:xfrm>
            <a:off x="1022659" y="172268"/>
            <a:ext cx="1061748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rets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np.log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 /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data.shift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rets.dropna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inplace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FC9292-F816-F64D-B18D-CBCE90D75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47" y="1402332"/>
            <a:ext cx="9677400" cy="51996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5BC874-FEFE-DF4B-B1B9-16F126AE4448}"/>
              </a:ext>
            </a:extLst>
          </p:cNvPr>
          <p:cNvSpPr txBox="1"/>
          <p:nvPr/>
        </p:nvSpPr>
        <p:spPr>
          <a:xfrm>
            <a:off x="8506954" y="256015"/>
            <a:ext cx="2826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log returns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82759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36376-6062-974D-A705-A1E819A61B5A}"/>
              </a:ext>
            </a:extLst>
          </p:cNvPr>
          <p:cNvSpPr txBox="1"/>
          <p:nvPr/>
        </p:nvSpPr>
        <p:spPr>
          <a:xfrm>
            <a:off x="724157" y="152318"/>
            <a:ext cx="10743685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{}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add_lags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(rets,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lags)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mu, std = df[cols].mean(), df[cols].std()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df[cols] = (df[cols] - mu) / std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].head()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792490-6712-0B4A-963D-9E34133F6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64" y="2980225"/>
            <a:ext cx="9335672" cy="34988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69343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532176-BAA9-7D45-ADAF-015D9B1A6ECD}"/>
              </a:ext>
            </a:extLst>
          </p:cNvPr>
          <p:cNvSpPr txBox="1"/>
          <p:nvPr/>
        </p:nvSpPr>
        <p:spPr>
          <a:xfrm>
            <a:off x="1275145" y="1783876"/>
            <a:ext cx="922997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adfuller</a:t>
            </a:r>
            <a:r>
              <a:rPr lang="en-US" sz="4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4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4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][</a:t>
            </a:r>
            <a:r>
              <a:rPr lang="en-US" sz="4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'lag_1'</a:t>
            </a:r>
            <a:r>
              <a:rPr lang="en-US" sz="4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644C39-4132-0A4C-B271-17FF8A599790}"/>
              </a:ext>
            </a:extLst>
          </p:cNvPr>
          <p:cNvSpPr txBox="1"/>
          <p:nvPr/>
        </p:nvSpPr>
        <p:spPr>
          <a:xfrm>
            <a:off x="2121119" y="3192581"/>
            <a:ext cx="75380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(-51.568251505825536,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0.0,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0,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2507,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{'1%': -3.4329610922579095,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 '10%': -2.567384088736619,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 '5%': -2.8626935681060375},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7017.165474260225)</a:t>
            </a:r>
            <a:endParaRPr lang="en-US" sz="24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3E55B4D-0A1F-3B4F-B337-8F1FB774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65" y="56101"/>
            <a:ext cx="11222181" cy="13847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inionPro"/>
              </a:rPr>
              <a:t>Augmented Dickey-Fuller (ADF) </a:t>
            </a:r>
            <a:br>
              <a:rPr lang="en-US" dirty="0">
                <a:latin typeface="MinionPro"/>
              </a:rPr>
            </a:br>
            <a:r>
              <a:rPr lang="en-US" dirty="0">
                <a:latin typeface="MinionPro"/>
              </a:rPr>
              <a:t>Tests for stationarity of the time series 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56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23AB2-A5B9-8940-A903-BA33AC73008E}"/>
              </a:ext>
            </a:extLst>
          </p:cNvPr>
          <p:cNvSpPr txBox="1"/>
          <p:nvPr/>
        </p:nvSpPr>
        <p:spPr>
          <a:xfrm>
            <a:off x="1383218" y="1194640"/>
            <a:ext cx="869575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3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3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corr</a:t>
            </a:r>
            <a:r>
              <a:rPr lang="en-US" sz="3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6185DF-45F2-0E48-8BCD-294CD9609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18" y="2315348"/>
            <a:ext cx="8578644" cy="39648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2122EA2-735D-9240-81BB-426E4EA40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25693"/>
          </a:xfrm>
        </p:spPr>
        <p:txBody>
          <a:bodyPr>
            <a:normAutofit/>
          </a:bodyPr>
          <a:lstStyle/>
          <a:p>
            <a:r>
              <a:rPr lang="en-US" dirty="0"/>
              <a:t>Shows the correlation data for the features </a:t>
            </a:r>
          </a:p>
        </p:txBody>
      </p:sp>
    </p:spTree>
    <p:extLst>
      <p:ext uri="{BB962C8B-B14F-4D97-AF65-F5344CB8AC3E}">
        <p14:creationId xmlns:p14="http://schemas.microsoft.com/office/powerpoint/2010/main" val="2596660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654C7C-1952-D743-ADEC-2101C927882E}"/>
              </a:ext>
            </a:extLst>
          </p:cNvPr>
          <p:cNvSpPr txBox="1"/>
          <p:nvPr/>
        </p:nvSpPr>
        <p:spPr>
          <a:xfrm>
            <a:off x="644195" y="1236940"/>
            <a:ext cx="1074770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sklearn.metrics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F702E-E5C1-5548-B261-59A1B659318A}"/>
              </a:ext>
            </a:extLst>
          </p:cNvPr>
          <p:cNvSpPr txBox="1"/>
          <p:nvPr/>
        </p:nvSpPr>
        <p:spPr>
          <a:xfrm>
            <a:off x="644196" y="1846045"/>
            <a:ext cx="10747703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np.linalg.lstsq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(df[cols], 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rcond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np.dot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(df[cols], reg)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'OLS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{sym: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DF90772-191F-FC4A-91A6-459FF4AE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25693"/>
          </a:xfrm>
        </p:spPr>
        <p:txBody>
          <a:bodyPr>
            <a:normAutofit/>
          </a:bodyPr>
          <a:lstStyle/>
          <a:p>
            <a:r>
              <a:rPr lang="en-US" dirty="0"/>
              <a:t>OLS Regression</a:t>
            </a:r>
          </a:p>
        </p:txBody>
      </p:sp>
    </p:spTree>
    <p:extLst>
      <p:ext uri="{BB962C8B-B14F-4D97-AF65-F5344CB8AC3E}">
        <p14:creationId xmlns:p14="http://schemas.microsoft.com/office/powerpoint/2010/main" val="527691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B47B59-1E8A-7940-9F98-A13ADE366CE3}"/>
              </a:ext>
            </a:extLst>
          </p:cNvPr>
          <p:cNvSpPr txBox="1"/>
          <p:nvPr/>
        </p:nvSpPr>
        <p:spPr>
          <a:xfrm>
            <a:off x="2662651" y="1140529"/>
            <a:ext cx="68666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AAPL.O     | acc=0.5056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MSFT.O     | acc=0.5088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INTC.O     | acc=0.5040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AMZN.O     | acc=0.5048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GS.N       | acc=0.5080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SPY        | acc=0.5080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.SPX       | acc=0.5167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.VIX       | acc=0.5291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EUR=       | acc=0.4984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XAU=       | acc=0.5207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GDX        | acc=0.5307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GLD        | acc=0.5072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2F8140-C7B3-3540-A0A8-69AE6239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25693"/>
          </a:xfrm>
        </p:spPr>
        <p:txBody>
          <a:bodyPr>
            <a:normAutofit/>
          </a:bodyPr>
          <a:lstStyle/>
          <a:p>
            <a:r>
              <a:rPr lang="en-US" dirty="0"/>
              <a:t>OLS Regression Accuracy</a:t>
            </a:r>
          </a:p>
        </p:txBody>
      </p:sp>
    </p:spTree>
    <p:extLst>
      <p:ext uri="{BB962C8B-B14F-4D97-AF65-F5344CB8AC3E}">
        <p14:creationId xmlns:p14="http://schemas.microsoft.com/office/powerpoint/2010/main" val="3401212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B5EB9-E41D-604C-B08F-5DFCB528C959}"/>
              </a:ext>
            </a:extLst>
          </p:cNvPr>
          <p:cNvSpPr txBox="1"/>
          <p:nvPr/>
        </p:nvSpPr>
        <p:spPr>
          <a:xfrm>
            <a:off x="591146" y="456344"/>
            <a:ext cx="11049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sklearn.neural_network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MLPRegressor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03026-1679-6740-99AA-3928ED3EF43C}"/>
              </a:ext>
            </a:extLst>
          </p:cNvPr>
          <p:cNvSpPr txBox="1"/>
          <p:nvPr/>
        </p:nvSpPr>
        <p:spPr>
          <a:xfrm>
            <a:off x="591146" y="1118801"/>
            <a:ext cx="11049000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MLPRegressor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hidden_layer_sizes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512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max_iter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early_stopping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validation_fraction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0.15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shuffle=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(df[cols].values, 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(df[cols].values)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'MLP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{sym: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2403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B47B59-1E8A-7940-9F98-A13ADE366CE3}"/>
              </a:ext>
            </a:extLst>
          </p:cNvPr>
          <p:cNvSpPr txBox="1"/>
          <p:nvPr/>
        </p:nvSpPr>
        <p:spPr>
          <a:xfrm>
            <a:off x="2379182" y="1150693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AAPL.O     | acc=0.6005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MSFT.O     | acc=0.5853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INTC.O     | acc=0.5766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AMZN.O     | acc=0.5510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GS.N       | acc=0.6527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SPY        | acc=0.5419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.SPX       | acc=0.5399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.VIX       | acc=0.6579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EUR=       | acc=0.5642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XAU=       | acc=0.5522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GDX        | acc=0.6029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GLD        | acc=0.5259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AB3E1A-D32B-2149-BCAA-43D5154C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25693"/>
          </a:xfrm>
        </p:spPr>
        <p:txBody>
          <a:bodyPr>
            <a:normAutofit/>
          </a:bodyPr>
          <a:lstStyle/>
          <a:p>
            <a:r>
              <a:rPr lang="en-US" dirty="0"/>
              <a:t>Scikit-learn </a:t>
            </a:r>
            <a:r>
              <a:rPr lang="en-US" dirty="0" err="1"/>
              <a:t>MLPRegressor</a:t>
            </a:r>
            <a:r>
              <a:rPr lang="en-US" dirty="0"/>
              <a:t> Accuracy</a:t>
            </a:r>
          </a:p>
        </p:txBody>
      </p:sp>
    </p:spTree>
    <p:extLst>
      <p:ext uri="{BB962C8B-B14F-4D97-AF65-F5344CB8AC3E}">
        <p14:creationId xmlns:p14="http://schemas.microsoft.com/office/powerpoint/2010/main" val="3731472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3EECD1-F7CA-A44B-B8F4-0FBDA49B16F9}"/>
              </a:ext>
            </a:extLst>
          </p:cNvPr>
          <p:cNvSpPr txBox="1"/>
          <p:nvPr/>
        </p:nvSpPr>
        <p:spPr>
          <a:xfrm>
            <a:off x="401904" y="335845"/>
            <a:ext cx="11487150" cy="5847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tensorflow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tf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keras.layers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Dense</a:t>
            </a:r>
          </a:p>
          <a:p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keras.models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Sequential</a:t>
            </a:r>
          </a:p>
          <a:p>
            <a:b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np.random.seed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tf.random.set_seed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create_model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problem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'regression'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Sequential()</a:t>
            </a:r>
          </a:p>
          <a:p>
            <a:pPr lvl="1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model.add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(Dense(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512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input_dim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(cols), activation=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relu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problem == 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'regression’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model.add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(Dense(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activation=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'linear’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</a:t>
            </a:r>
            <a:r>
              <a:rPr lang="en-US" sz="22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compile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(loss=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mse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optimizer=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adam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model.add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(Dense(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activation=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'sigmoid’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</a:t>
            </a:r>
            <a:r>
              <a:rPr lang="en-US" sz="22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compile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(loss=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binary_crossentropy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optimizer=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adam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1820389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99229-5E65-264B-802A-DC254965C585}"/>
              </a:ext>
            </a:extLst>
          </p:cNvPr>
          <p:cNvSpPr txBox="1"/>
          <p:nvPr/>
        </p:nvSpPr>
        <p:spPr>
          <a:xfrm>
            <a:off x="554182" y="1445389"/>
            <a:ext cx="11085964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[:]: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create_model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(df[cols], 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epochs=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25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verbose=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'DNN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{sym: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194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7   2022/10/25   Data-Driven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 2022/11/01   Midterm Project Report </a:t>
            </a:r>
          </a:p>
          <a:p>
            <a:pPr marL="0" indent="0">
              <a:buNone/>
            </a:pPr>
            <a:r>
              <a:rPr lang="en-US" sz="2800" dirty="0"/>
              <a:t>9   2022/11/08   Financial Econometrics and Machine Learning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10   2022/11/15   AI-First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11   2022/11/22   Industry Practices of AI in Finance and Quantitative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      Analysis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12   2022/11/29   Case Study on AI in Finance and Quantitative Analysis II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3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2154504" y="1150693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AAPL.O     | acc=0.6069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MSFT.O     | acc=0.6260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INTC.O     | acc=0.6344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AMZN.O     | acc=0.6316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GS.N       | acc=0.6045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SPY        | acc=0.5610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.SPX       | acc=0.5435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.VIX       | acc=0.6096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EUR=       | acc=0.5817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XAU=       | acc=0.6017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GDX        | acc=0.6164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GLD        | acc=0.5973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2D7BD3-EBD7-9240-AF08-C9DC704F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25693"/>
          </a:xfrm>
        </p:spPr>
        <p:txBody>
          <a:bodyPr>
            <a:normAutofit/>
          </a:bodyPr>
          <a:lstStyle/>
          <a:p>
            <a:r>
              <a:rPr lang="en-US" dirty="0"/>
              <a:t>TF </a:t>
            </a:r>
            <a:r>
              <a:rPr lang="en-US" dirty="0" err="1"/>
              <a:t>Keras</a:t>
            </a:r>
            <a:r>
              <a:rPr lang="en-US" dirty="0"/>
              <a:t> DNN Accuracy</a:t>
            </a:r>
          </a:p>
        </p:txBody>
      </p:sp>
    </p:spTree>
    <p:extLst>
      <p:ext uri="{BB962C8B-B14F-4D97-AF65-F5344CB8AC3E}">
        <p14:creationId xmlns:p14="http://schemas.microsoft.com/office/powerpoint/2010/main" val="424950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4E029A-D131-6D48-8E6D-C4CEC4D8FA1A}"/>
              </a:ext>
            </a:extLst>
          </p:cNvPr>
          <p:cNvSpPr txBox="1"/>
          <p:nvPr/>
        </p:nvSpPr>
        <p:spPr>
          <a:xfrm>
            <a:off x="365761" y="1521578"/>
            <a:ext cx="115777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split = </a:t>
            </a:r>
            <a:r>
              <a:rPr lang="en-US" sz="24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 *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0.8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ADF0E-5958-2B40-9C98-46158E7DFC53}"/>
              </a:ext>
            </a:extLst>
          </p:cNvPr>
          <p:cNvSpPr txBox="1"/>
          <p:nvPr/>
        </p:nvSpPr>
        <p:spPr>
          <a:xfrm>
            <a:off x="365761" y="2123837"/>
            <a:ext cx="11577710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[:split]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np.linalg.lstsq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(train[cols], train[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rcond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[split:]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np.dot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(test[cols], reg)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'OLS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{sym: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3C54EC-5312-1345-B062-286EF5C36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13248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Train Data (0.8): In-Sample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Test Data (0.2): Out-of-Sample</a:t>
            </a:r>
          </a:p>
        </p:txBody>
      </p:sp>
    </p:spTree>
    <p:extLst>
      <p:ext uri="{BB962C8B-B14F-4D97-AF65-F5344CB8AC3E}">
        <p14:creationId xmlns:p14="http://schemas.microsoft.com/office/powerpoint/2010/main" val="2628985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2154504" y="1173267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AAPL.O     | acc=0.5219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MSFT.O     | acc=0.4960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INTC.O     | acc=0.5418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AMZN.O     | acc=0.4841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GS.N       | acc=0.4980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SPY        | acc=0.5020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.SPX       | acc=0.5120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.VIX       | acc=0.5458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EUR=       | acc=0.4482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XAU=       | acc=0.5299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GDX        | acc=0.5159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GLD        | acc=0.5100</a:t>
            </a:r>
            <a:endParaRPr lang="en-US" sz="28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58F567-0A1D-2C41-837A-961CF00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708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OLS Out-of-Sample Accuracy</a:t>
            </a:r>
          </a:p>
        </p:txBody>
      </p:sp>
    </p:spTree>
    <p:extLst>
      <p:ext uri="{BB962C8B-B14F-4D97-AF65-F5344CB8AC3E}">
        <p14:creationId xmlns:p14="http://schemas.microsoft.com/office/powerpoint/2010/main" val="420954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129BB-5197-0447-89F6-6549DE1BD8F8}"/>
              </a:ext>
            </a:extLst>
          </p:cNvPr>
          <p:cNvSpPr txBox="1"/>
          <p:nvPr/>
        </p:nvSpPr>
        <p:spPr>
          <a:xfrm>
            <a:off x="309488" y="874277"/>
            <a:ext cx="11451103" cy="5170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[:split]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MLPRegressor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hidden_layer_sizes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512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7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7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max_iter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7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early_stopping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7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validation_fraction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0.15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7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shuffle=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(train[cols].values, train[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[split:]</a:t>
            </a:r>
          </a:p>
          <a:p>
            <a:pPr lvl="1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(test[cols].values)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2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'MLP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{sym: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5136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2005184" y="1173267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AAPL.O     | acc=0.4920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MSFT.O     | acc=0.5279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INTC.O     | acc=0.5279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AMZN.O     | acc=0.4641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GS.N       | acc=0.5040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SPY        | acc=0.5259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.SPX       | acc=0.5478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.VIX       | acc=0.5279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EUR=       | acc=0.4980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XAU=       | acc=0.5239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GDX        | acc=0.4880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GLD        | acc=0.5000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80A91A-8448-524D-AA1C-B1BA4F57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708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MLP Out-of-Sample Accuracy</a:t>
            </a:r>
          </a:p>
        </p:txBody>
      </p:sp>
    </p:spTree>
    <p:extLst>
      <p:ext uri="{BB962C8B-B14F-4D97-AF65-F5344CB8AC3E}">
        <p14:creationId xmlns:p14="http://schemas.microsoft.com/office/powerpoint/2010/main" val="987569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AD969-1396-1F42-BDAE-B887EF932DC2}"/>
              </a:ext>
            </a:extLst>
          </p:cNvPr>
          <p:cNvSpPr txBox="1"/>
          <p:nvPr/>
        </p:nvSpPr>
        <p:spPr>
          <a:xfrm>
            <a:off x="562708" y="1210726"/>
            <a:ext cx="11211950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[:split]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create_model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(train[cols], train[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epochs=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verbose=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[split:]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(test[cols])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'DNN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{sym: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8365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1929826" y="1163103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AAPL.O     | acc=0.4701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MSFT.O     | acc=0.4960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INTC.O     | acc=0.5040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AMZN.O     | acc=0.4920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GS.N       | acc=0.5538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SPY        | acc=0.5299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.SPX       | acc=0.5458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.VIX       | acc=0.5020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EUR=       | acc=0.5100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XAU=       | acc=0.4940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GDX        | acc=0.4661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GLD        | acc=0.4880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311CC3-421B-6F47-BFA0-791A7DBD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708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DNN Out-of-Sample Accuracy</a:t>
            </a:r>
          </a:p>
        </p:txBody>
      </p:sp>
    </p:spTree>
    <p:extLst>
      <p:ext uri="{BB962C8B-B14F-4D97-AF65-F5344CB8AC3E}">
        <p14:creationId xmlns:p14="http://schemas.microsoft.com/office/powerpoint/2010/main" val="278268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137B-F9A9-1B43-BE8B-318D5A86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4185"/>
          </a:xfrm>
        </p:spPr>
        <p:txBody>
          <a:bodyPr>
            <a:normAutofit/>
          </a:bodyPr>
          <a:lstStyle/>
          <a:p>
            <a:pPr indent="-411480"/>
            <a:r>
              <a:rPr lang="en-US" dirty="0">
                <a:solidFill>
                  <a:srgbClr val="C00000"/>
                </a:solidFill>
              </a:rPr>
              <a:t>Market Prediction with More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51F4-23A8-8547-974E-3A5FACEE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99289"/>
            <a:ext cx="11222181" cy="5462955"/>
          </a:xfrm>
        </p:spPr>
        <p:txBody>
          <a:bodyPr>
            <a:normAutofit/>
          </a:bodyPr>
          <a:lstStyle/>
          <a:p>
            <a:r>
              <a:rPr lang="en-US" sz="3600" dirty="0"/>
              <a:t>In trading, there is a long tradition of </a:t>
            </a:r>
            <a:br>
              <a:rPr lang="en-US" sz="3600" dirty="0"/>
            </a:br>
            <a:r>
              <a:rPr lang="en-US" sz="3600" dirty="0"/>
              <a:t>using </a:t>
            </a:r>
            <a:r>
              <a:rPr lang="en-US" sz="3600" dirty="0">
                <a:solidFill>
                  <a:srgbClr val="C00000"/>
                </a:solidFill>
              </a:rPr>
              <a:t>technical indicators </a:t>
            </a:r>
            <a:r>
              <a:rPr lang="en-US" sz="3600" dirty="0"/>
              <a:t>to generate, </a:t>
            </a:r>
            <a:br>
              <a:rPr lang="en-US" sz="3600" dirty="0"/>
            </a:br>
            <a:r>
              <a:rPr lang="en-US" sz="3600" dirty="0"/>
              <a:t>based on observed patterns</a:t>
            </a:r>
            <a:r>
              <a:rPr lang="en-US" sz="3600" dirty="0">
                <a:solidFill>
                  <a:srgbClr val="C00000"/>
                </a:solidFill>
              </a:rPr>
              <a:t>, buy or sell signals</a:t>
            </a:r>
            <a:r>
              <a:rPr lang="en-US" sz="3600" dirty="0"/>
              <a:t>.</a:t>
            </a:r>
          </a:p>
          <a:p>
            <a:r>
              <a:rPr lang="en-US" sz="3600" dirty="0"/>
              <a:t>Such </a:t>
            </a:r>
            <a:r>
              <a:rPr lang="en-US" sz="3600" dirty="0">
                <a:solidFill>
                  <a:srgbClr val="C00000"/>
                </a:solidFill>
              </a:rPr>
              <a:t>technical indicators</a:t>
            </a:r>
            <a:r>
              <a:rPr lang="en-US" sz="3600" dirty="0"/>
              <a:t>, basically of any kind, </a:t>
            </a:r>
            <a:br>
              <a:rPr lang="en-US" sz="3600" dirty="0"/>
            </a:br>
            <a:r>
              <a:rPr lang="en-US" sz="3600" dirty="0"/>
              <a:t>can also be used as </a:t>
            </a:r>
            <a:r>
              <a:rPr lang="en-US" sz="3600" dirty="0">
                <a:solidFill>
                  <a:srgbClr val="C00000"/>
                </a:solidFill>
              </a:rPr>
              <a:t>features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for the </a:t>
            </a:r>
            <a:r>
              <a:rPr lang="en-US" sz="3600" dirty="0">
                <a:solidFill>
                  <a:schemeClr val="accent1"/>
                </a:solidFill>
              </a:rPr>
              <a:t>training of neural networks</a:t>
            </a:r>
            <a:r>
              <a:rPr lang="en-US" sz="3600" dirty="0"/>
              <a:t>.</a:t>
            </a:r>
          </a:p>
          <a:p>
            <a:r>
              <a:rPr lang="en-US" sz="3600" dirty="0">
                <a:solidFill>
                  <a:srgbClr val="C00000"/>
                </a:solidFill>
              </a:rPr>
              <a:t>SMA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C00000"/>
                </a:solidFill>
              </a:rPr>
              <a:t>rolling minimum </a:t>
            </a:r>
            <a:r>
              <a:rPr lang="en-US" sz="3600" dirty="0"/>
              <a:t>and </a:t>
            </a:r>
            <a:r>
              <a:rPr lang="en-US" sz="3600" dirty="0">
                <a:solidFill>
                  <a:srgbClr val="C00000"/>
                </a:solidFill>
              </a:rPr>
              <a:t>maximum</a:t>
            </a:r>
            <a:r>
              <a:rPr lang="en-US" sz="3600" dirty="0"/>
              <a:t> values, </a:t>
            </a:r>
            <a:br>
              <a:rPr lang="en-US" sz="3600" dirty="0"/>
            </a:br>
            <a:r>
              <a:rPr lang="en-US" sz="3600" dirty="0">
                <a:solidFill>
                  <a:srgbClr val="C00000"/>
                </a:solidFill>
              </a:rPr>
              <a:t>momentum</a:t>
            </a:r>
            <a:r>
              <a:rPr lang="en-US" sz="3600" dirty="0"/>
              <a:t>, and </a:t>
            </a:r>
            <a:r>
              <a:rPr lang="en-US" sz="3600" dirty="0">
                <a:solidFill>
                  <a:srgbClr val="C00000"/>
                </a:solidFill>
              </a:rPr>
              <a:t>rolling volatility </a:t>
            </a:r>
            <a:r>
              <a:rPr lang="en-US" sz="3600" dirty="0"/>
              <a:t>as features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B7B8-B078-D44F-88DE-D79F9C9C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B543-B959-F346-B7D5-B335821F99C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861961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0B547-DF15-B242-9F5A-66B3D78156D1}"/>
              </a:ext>
            </a:extLst>
          </p:cNvPr>
          <p:cNvSpPr txBox="1"/>
          <p:nvPr/>
        </p:nvSpPr>
        <p:spPr>
          <a:xfrm>
            <a:off x="328488" y="327688"/>
            <a:ext cx="11633982" cy="15542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url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'http://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hilpisch.com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aiif_eikon_eod_data.csv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 =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pd.read_csv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url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index_col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3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parse_dates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3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).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dropna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E99263-2108-9A48-8662-12F2418D5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33" y="1978926"/>
            <a:ext cx="11792338" cy="455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0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84451-8F3A-5F46-B32C-251761742CA9}"/>
              </a:ext>
            </a:extLst>
          </p:cNvPr>
          <p:cNvSpPr txBox="1"/>
          <p:nvPr/>
        </p:nvSpPr>
        <p:spPr>
          <a:xfrm>
            <a:off x="590844" y="305068"/>
            <a:ext cx="11352627" cy="6247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add_lags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data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lags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window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cols = []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(data[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pPr lvl="1"/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df.dropna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inplace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np.log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 /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df.shift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sma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df[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].rolling(window).mean()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'min'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df[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].rolling(window).</a:t>
            </a:r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min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'max'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df[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].rolling(window).</a:t>
            </a:r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max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'mom'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].rolling(window).mean()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'vol'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].rolling(window).std()</a:t>
            </a:r>
          </a:p>
          <a:p>
            <a:pPr lvl="1"/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df.dropna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inplace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np.where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&gt; 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features = [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sma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'min'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'max'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'mom'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'vol'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0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f 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features:</a:t>
            </a:r>
          </a:p>
          <a:p>
            <a:pPr lvl="2"/>
            <a:r>
              <a:rPr lang="en-US" sz="20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lag 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lags + 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3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 = 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{f}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_lag_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{lag}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endParaRPr lang="en-US" sz="20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3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df[col] = df[f].shift(lag)</a:t>
            </a:r>
          </a:p>
          <a:p>
            <a:pPr lvl="3"/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cols.append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(col)</a:t>
            </a:r>
          </a:p>
          <a:p>
            <a:pPr lvl="1"/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df.dropna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inplace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0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df, cols</a:t>
            </a:r>
          </a:p>
        </p:txBody>
      </p:sp>
    </p:spTree>
    <p:extLst>
      <p:ext uri="{BB962C8B-B14F-4D97-AF65-F5344CB8AC3E}">
        <p14:creationId xmlns:p14="http://schemas.microsoft.com/office/powerpoint/2010/main" val="179211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13   2022/12/06   Deep Learning in Finance; </a:t>
            </a:r>
            <a:br>
              <a:rPr lang="en-US" sz="2800" dirty="0"/>
            </a:br>
            <a:r>
              <a:rPr lang="en-US" sz="2800" dirty="0"/>
              <a:t>                                Reinforcement Learning in Finance </a:t>
            </a:r>
          </a:p>
          <a:p>
            <a:pPr marL="0" indent="0">
              <a:buNone/>
            </a:pPr>
            <a:r>
              <a:rPr lang="en-US" sz="2800" dirty="0"/>
              <a:t>14   2022/12/13   Algorithmic Trading; Risk Management; </a:t>
            </a:r>
            <a:br>
              <a:rPr lang="en-US" sz="2800" dirty="0"/>
            </a:br>
            <a:r>
              <a:rPr lang="en-US" sz="2800" dirty="0"/>
              <a:t>                                Trading Bot and Event-Based </a:t>
            </a:r>
            <a:r>
              <a:rPr lang="en-US" sz="2800" dirty="0" err="1"/>
              <a:t>Backtesting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 2022/12/20   Final Project Report I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 2022/12/27   Final Project Report II </a:t>
            </a:r>
          </a:p>
          <a:p>
            <a:pPr marL="0" indent="0">
              <a:buNone/>
            </a:pPr>
            <a:r>
              <a:rPr lang="en-US" sz="2800" dirty="0"/>
              <a:t>17   2023/01/03   Self-learning </a:t>
            </a:r>
          </a:p>
          <a:p>
            <a:pPr marL="0" indent="0">
              <a:buNone/>
            </a:pPr>
            <a:r>
              <a:rPr lang="en-US" sz="2800" dirty="0"/>
              <a:t>18   2023/01/10   Self-learning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64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A1538-3FFB-A245-B8F1-23DC67A9A0F1}"/>
              </a:ext>
            </a:extLst>
          </p:cNvPr>
          <p:cNvSpPr txBox="1"/>
          <p:nvPr/>
        </p:nvSpPr>
        <p:spPr>
          <a:xfrm>
            <a:off x="483232" y="815315"/>
            <a:ext cx="11324493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lags =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{}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add_lags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lags)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df.dropna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(), cols</a:t>
            </a: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(cols)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2C7D47-A23D-E445-99DB-64C7B7BAB1C5}"/>
              </a:ext>
            </a:extLst>
          </p:cNvPr>
          <p:cNvSpPr txBox="1"/>
          <p:nvPr/>
        </p:nvSpPr>
        <p:spPr>
          <a:xfrm>
            <a:off x="627917" y="451977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8590386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C6DED-0B46-6041-8A44-A7D82814D54D}"/>
              </a:ext>
            </a:extLst>
          </p:cNvPr>
          <p:cNvSpPr txBox="1"/>
          <p:nvPr/>
        </p:nvSpPr>
        <p:spPr>
          <a:xfrm>
            <a:off x="548640" y="421348"/>
            <a:ext cx="1135262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sklearn.neural_network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MLPClassifier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8846E-6221-814B-AD1A-1DC4D8DE389A}"/>
              </a:ext>
            </a:extLst>
          </p:cNvPr>
          <p:cNvSpPr txBox="1"/>
          <p:nvPr/>
        </p:nvSpPr>
        <p:spPr>
          <a:xfrm>
            <a:off x="548640" y="1091139"/>
            <a:ext cx="11352628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MLPClassifier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hidden_layer_sizes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512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max_iter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early_stopping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validation_fraction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0.15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shuffle=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df[cols] = (df[cols] - df[cols].mean()) / df[cols].std()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(df[cols].values, df[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(df[cols].values)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'IN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-SAMPLE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{ric: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3237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2105025" y="1163103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AAPL.O  | acc=0.5510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MSFT.O  | acc=0.5376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INTC.O  | acc=0.5607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AMZN.O  | acc=0.5559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GS.N    | acc=0.5794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SPY     | acc=0.5729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.SPX    | acc=0.5941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.VIX    | acc=0.6940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EUR=    | acc=0.5766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XAU=    | acc=0.5672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GDX     | acc=0.5847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GLD     | acc=0.5567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FDBC53-D791-3842-8FAC-316AE4AD3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708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MLP In-Sample Accuracy</a:t>
            </a:r>
          </a:p>
        </p:txBody>
      </p:sp>
    </p:spTree>
    <p:extLst>
      <p:ext uri="{BB962C8B-B14F-4D97-AF65-F5344CB8AC3E}">
        <p14:creationId xmlns:p14="http://schemas.microsoft.com/office/powerpoint/2010/main" val="13902018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8C2A9-F0B9-284F-84BD-D1ECE99C2459}"/>
              </a:ext>
            </a:extLst>
          </p:cNvPr>
          <p:cNvSpPr txBox="1"/>
          <p:nvPr/>
        </p:nvSpPr>
        <p:spPr>
          <a:xfrm>
            <a:off x="400060" y="1720840"/>
            <a:ext cx="11240086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create_model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'classification'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df[cols] = (df[cols] - df[cols].mean()) / df[cols].std()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(df[cols], df[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epochs=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verbose=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np.where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(df[cols]) &gt;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0.5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'IN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-SAMPLE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{ric: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3878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2005184" y="1131063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AAPL.O  | acc=0.7042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MSFT.O  | acc=0.6928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INTC.O  | acc=0.6969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AMZN.O  | acc=0.6713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GS.N    | acc=0.6924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SPY     | acc=0.6806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.SPX    | acc=0.6920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.VIX    | acc=0.7347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EUR=    | acc=0.6766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XAU=    | acc=0.7038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GDX     | acc=0.6806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GLD     | acc=0.6936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EFD752-EF80-9A4E-811B-2B8FB4AA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708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TF </a:t>
            </a:r>
            <a:r>
              <a:rPr lang="en-US" dirty="0" err="1">
                <a:solidFill>
                  <a:schemeClr val="accent1"/>
                </a:solidFill>
              </a:rPr>
              <a:t>Keras</a:t>
            </a:r>
            <a:r>
              <a:rPr lang="en-US" dirty="0">
                <a:solidFill>
                  <a:schemeClr val="accent1"/>
                </a:solidFill>
              </a:rPr>
              <a:t> DNN In-Sample Accuracy</a:t>
            </a:r>
          </a:p>
        </p:txBody>
      </p:sp>
    </p:spTree>
    <p:extLst>
      <p:ext uri="{BB962C8B-B14F-4D97-AF65-F5344CB8AC3E}">
        <p14:creationId xmlns:p14="http://schemas.microsoft.com/office/powerpoint/2010/main" val="36868686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33B11-35BE-D741-AF35-295545C0BD0F}"/>
              </a:ext>
            </a:extLst>
          </p:cNvPr>
          <p:cNvSpPr txBox="1"/>
          <p:nvPr/>
        </p:nvSpPr>
        <p:spPr>
          <a:xfrm>
            <a:off x="442263" y="708303"/>
            <a:ext cx="11197883" cy="4893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train_test_model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1"/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split = </a:t>
            </a:r>
            <a:r>
              <a:rPr lang="en-US" sz="24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(df) *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0.85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[:split].copy()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mu, std = train[cols].mean(), train[cols].std()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train[cols] = (train[cols] - mu) / std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(train[cols].values, train[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[split:].copy() 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test[cols] = (test[cols] - mu) / std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(test[cols].values)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'OUT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-OF-SAMPLE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{ric: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2096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2268A-CE40-8740-AA0C-ECC7E7BD7494}"/>
              </a:ext>
            </a:extLst>
          </p:cNvPr>
          <p:cNvSpPr txBox="1"/>
          <p:nvPr/>
        </p:nvSpPr>
        <p:spPr>
          <a:xfrm>
            <a:off x="602566" y="799070"/>
            <a:ext cx="10986867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model_mlp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MLPClassifier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hidden_layer_sizes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512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max_iter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early_stopping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validation_fraction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0.15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shuffle=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49634-C147-4248-9203-60DC503FC556}"/>
              </a:ext>
            </a:extLst>
          </p:cNvPr>
          <p:cNvSpPr txBox="1"/>
          <p:nvPr/>
        </p:nvSpPr>
        <p:spPr>
          <a:xfrm>
            <a:off x="602565" y="3288942"/>
            <a:ext cx="1098686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model_mlp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49878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2105025" y="1126628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AAPL.O  | acc=0.4432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MSFT.O  | acc=0.4595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INTC.O  | acc=0.5000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AMZN.O  | acc=0.5270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GS.N    | acc=0.4838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SPY     | acc=0.4811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.SPX    | acc=0.5027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.VIX    | acc=0.5676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EUR=    | acc=0.4649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XAU=    | acc=0.5514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GDX     | acc=0.5162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GLD     | acc=0.4946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52C78B-C5B7-2945-9B29-D49DB6DFAF7B}"/>
              </a:ext>
            </a:extLst>
          </p:cNvPr>
          <p:cNvSpPr txBox="1"/>
          <p:nvPr/>
        </p:nvSpPr>
        <p:spPr>
          <a:xfrm>
            <a:off x="879012" y="468393"/>
            <a:ext cx="1098686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train_test_model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model_mlp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48383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CB0D8-8223-FD43-98E7-07E8FD517E8E}"/>
              </a:ext>
            </a:extLst>
          </p:cNvPr>
          <p:cNvSpPr txBox="1"/>
          <p:nvPr/>
        </p:nvSpPr>
        <p:spPr>
          <a:xfrm>
            <a:off x="532471" y="335845"/>
            <a:ext cx="11226016" cy="6186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sklearn.ensemble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BaggingClassifier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base_estimator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MLPClassifier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hidden_layer_sizes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256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max_iter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early_stopping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validation_fraction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0.15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shuffle=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model_bag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BaggingClassifier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base_estimator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base_estimator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n_estimators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35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max_samples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0.25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max_features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0.5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bootstrap=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bootstrap_features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n_jobs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8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8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94166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5FE28-BC9D-CB4C-BDF1-9C9CF3FBA3EC}"/>
              </a:ext>
            </a:extLst>
          </p:cNvPr>
          <p:cNvSpPr txBox="1"/>
          <p:nvPr/>
        </p:nvSpPr>
        <p:spPr>
          <a:xfrm>
            <a:off x="2105025" y="1070964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AAPL.O  | acc=0.5000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MSFT.O  | acc=0.5703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INTC.O  | acc=0.5054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AMZN.O  | acc=0.5270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GS.N    | acc=0.5135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SPY     | acc=0.5568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.SPX    | acc=0.5514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.VIX    | acc=0.5432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EUR=    | acc=0.5054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XAU=    | acc=0.5351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GDX     | acc=0.5054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GLD     | acc=0.5189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C7F44-6135-FC48-B250-8F0A802F512C}"/>
              </a:ext>
            </a:extLst>
          </p:cNvPr>
          <p:cNvSpPr txBox="1"/>
          <p:nvPr/>
        </p:nvSpPr>
        <p:spPr>
          <a:xfrm>
            <a:off x="710802" y="299116"/>
            <a:ext cx="1122601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train_test_model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model_bag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960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7" y="274638"/>
            <a:ext cx="10003349" cy="6245225"/>
          </a:xfrm>
        </p:spPr>
        <p:txBody>
          <a:bodyPr>
            <a:norm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AI-First Finance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820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137B-F9A9-1B43-BE8B-318D5A86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4185"/>
          </a:xfrm>
        </p:spPr>
        <p:txBody>
          <a:bodyPr>
            <a:normAutofit/>
          </a:bodyPr>
          <a:lstStyle/>
          <a:p>
            <a:pPr indent="-411480"/>
            <a:r>
              <a:rPr lang="en-US" dirty="0">
                <a:solidFill>
                  <a:srgbClr val="C00000"/>
                </a:solidFill>
              </a:rPr>
              <a:t>Market Prediction Intraday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51F4-23A8-8547-974E-3A5FACEE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99289"/>
            <a:ext cx="11222181" cy="5462955"/>
          </a:xfrm>
        </p:spPr>
        <p:txBody>
          <a:bodyPr>
            <a:normAutofit/>
          </a:bodyPr>
          <a:lstStyle/>
          <a:p>
            <a:r>
              <a:rPr lang="en-US" sz="4000" dirty="0"/>
              <a:t>Weakly efficient on an end-of-day basis</a:t>
            </a:r>
          </a:p>
          <a:p>
            <a:r>
              <a:rPr lang="en-US" sz="4000" dirty="0">
                <a:solidFill>
                  <a:srgbClr val="C00000"/>
                </a:solidFill>
              </a:rPr>
              <a:t>Weakly inefficient intraday</a:t>
            </a:r>
          </a:p>
          <a:p>
            <a:pPr lvl="1"/>
            <a:r>
              <a:rPr lang="en-US" sz="4000" dirty="0">
                <a:solidFill>
                  <a:srgbClr val="C00000"/>
                </a:solidFill>
              </a:rPr>
              <a:t>Intraday Data</a:t>
            </a:r>
          </a:p>
          <a:p>
            <a:pPr lvl="1"/>
            <a:r>
              <a:rPr lang="en-US" sz="4000" dirty="0">
                <a:solidFill>
                  <a:srgbClr val="C00000"/>
                </a:solidFill>
              </a:rPr>
              <a:t>hourly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B7B8-B078-D44F-88DE-D79F9C9C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B543-B959-F346-B7D5-B335821F99C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8380331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AE5B2-F297-6D44-A224-6CC14C44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0944"/>
            <a:ext cx="10820400" cy="4051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16361A-2084-D14B-A212-DA450BEDD179}"/>
              </a:ext>
            </a:extLst>
          </p:cNvPr>
          <p:cNvSpPr txBox="1"/>
          <p:nvPr/>
        </p:nvSpPr>
        <p:spPr>
          <a:xfrm>
            <a:off x="308204" y="1101738"/>
            <a:ext cx="11674549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url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'http://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hilpisch.com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aiif_eikon_id_data.csv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pd.read_csv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url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index_col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parse_dates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2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.</a:t>
            </a:r>
            <a:r>
              <a:rPr lang="en-US" sz="2200" b="1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dropna</a:t>
            </a:r>
            <a:r>
              <a:rPr lang="en-US" sz="22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()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data.tail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3FC32E-B49A-C847-AC2C-E171D781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4185"/>
          </a:xfrm>
        </p:spPr>
        <p:txBody>
          <a:bodyPr>
            <a:normAutofit/>
          </a:bodyPr>
          <a:lstStyle/>
          <a:p>
            <a:pPr indent="-411480"/>
            <a:r>
              <a:rPr lang="en-US" dirty="0">
                <a:solidFill>
                  <a:srgbClr val="C00000"/>
                </a:solidFill>
              </a:rPr>
              <a:t>Intraday Data</a:t>
            </a:r>
          </a:p>
        </p:txBody>
      </p:sp>
    </p:spTree>
    <p:extLst>
      <p:ext uri="{BB962C8B-B14F-4D97-AF65-F5344CB8AC3E}">
        <p14:creationId xmlns:p14="http://schemas.microsoft.com/office/powerpoint/2010/main" val="28754549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9B586-874B-2148-9D43-2C06C9D827DB}"/>
              </a:ext>
            </a:extLst>
          </p:cNvPr>
          <p:cNvSpPr txBox="1"/>
          <p:nvPr/>
        </p:nvSpPr>
        <p:spPr>
          <a:xfrm>
            <a:off x="595423" y="802781"/>
            <a:ext cx="11164186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lags =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{}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add_lags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lags)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df, cols</a:t>
            </a:r>
          </a:p>
        </p:txBody>
      </p:sp>
    </p:spTree>
    <p:extLst>
      <p:ext uri="{BB962C8B-B14F-4D97-AF65-F5344CB8AC3E}">
        <p14:creationId xmlns:p14="http://schemas.microsoft.com/office/powerpoint/2010/main" val="24536310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1929826" y="1289275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AAPL.O  | acc=0.5420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MSFT.O  | acc=0.4930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INTC.O  | acc=0.5549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AMZN.O  | acc=0.4709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GS.N    | acc=0.5184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SPY     | acc=0.4860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.SPX    | acc=0.5019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.VIX    | acc=0.4885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EUR=    | acc=0.5130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XAU=    | acc=0.4824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GDX     | acc=0.4765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GLD     | acc=0.5455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A7BC77-88E9-A14A-A699-A0C97C20CA09}"/>
              </a:ext>
            </a:extLst>
          </p:cNvPr>
          <p:cNvSpPr txBox="1"/>
          <p:nvPr/>
        </p:nvSpPr>
        <p:spPr>
          <a:xfrm>
            <a:off x="722874" y="754762"/>
            <a:ext cx="1114292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model_mlp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34947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0CD3C4-F654-D14B-9986-225947983964}"/>
              </a:ext>
            </a:extLst>
          </p:cNvPr>
          <p:cNvSpPr txBox="1"/>
          <p:nvPr/>
        </p:nvSpPr>
        <p:spPr>
          <a:xfrm>
            <a:off x="1028139" y="748996"/>
            <a:ext cx="975829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model_bag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AB3BD-23D0-7E45-B63B-CA3D5F163EEC}"/>
              </a:ext>
            </a:extLst>
          </p:cNvPr>
          <p:cNvSpPr txBox="1"/>
          <p:nvPr/>
        </p:nvSpPr>
        <p:spPr>
          <a:xfrm>
            <a:off x="2154504" y="1265127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AAPL.O  | acc=0.5660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MSFT.O  | acc=0.5551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INTC.O  | acc=0.5072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AMZN.O  | acc=0.4830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GS.N    | acc=0.5020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SPY     | acc=0.4680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.SPX    | acc=0.4677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.VIX    | acc=0.5161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EUR=    | acc=0.5242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XAU=    | acc=0.5229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GDX     | acc=0.5107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GLD     | acc=0.5475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168503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461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Quant Finance </a:t>
            </a:r>
            <a:r>
              <a:rPr lang="en-US" dirty="0" err="1">
                <a:solidFill>
                  <a:schemeClr val="accent1"/>
                </a:solidFill>
              </a:rPr>
              <a:t>PyData</a:t>
            </a:r>
            <a:r>
              <a:rPr lang="en-US" dirty="0">
                <a:solidFill>
                  <a:schemeClr val="accent1"/>
                </a:solidFill>
              </a:rPr>
              <a:t>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00" y="846138"/>
            <a:ext cx="7658000" cy="57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nbviewer.jupyter.org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/format/slides/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quantopian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/blob/master/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/examples/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overview_slides.ipynb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#/5</a:t>
            </a:r>
          </a:p>
        </p:txBody>
      </p:sp>
    </p:spTree>
    <p:extLst>
      <p:ext uri="{BB962C8B-B14F-4D97-AF65-F5344CB8AC3E}">
        <p14:creationId xmlns:p14="http://schemas.microsoft.com/office/powerpoint/2010/main" val="38847045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63050"/>
          </a:xfrm>
        </p:spPr>
        <p:txBody>
          <a:bodyPr>
            <a:noAutofit/>
          </a:bodyPr>
          <a:lstStyle/>
          <a:p>
            <a:r>
              <a:rPr lang="en-US" sz="3200" dirty="0"/>
              <a:t>Yves </a:t>
            </a:r>
            <a:r>
              <a:rPr lang="en-US" sz="3200" dirty="0" err="1"/>
              <a:t>Hilpisch</a:t>
            </a:r>
            <a:r>
              <a:rPr lang="en-US" sz="3200" dirty="0"/>
              <a:t> (2020), </a:t>
            </a:r>
            <a:br>
              <a:rPr lang="en-US" sz="3200" dirty="0"/>
            </a:br>
            <a:r>
              <a:rPr lang="en-US" sz="3600" dirty="0">
                <a:solidFill>
                  <a:srgbClr val="FF0000"/>
                </a:solidFill>
              </a:rPr>
              <a:t>Artificial Intelligence in Finance: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A Python-Based Guide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2400" dirty="0"/>
              <a:t>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D198D-8FBC-0246-87BA-DA0DA4519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724" y="1951892"/>
            <a:ext cx="3517940" cy="4610352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3"/>
              </a:rPr>
              <a:t>https://www.amazon.com/Artificial-Intelligence-Finance-Python-Based-Guide/dp/1492055433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471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306A9B-8C06-B54A-9086-0439A496E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69" y="767145"/>
            <a:ext cx="10218172" cy="5844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591870"/>
          </a:xfrm>
        </p:spPr>
        <p:txBody>
          <a:bodyPr>
            <a:noAutofit/>
          </a:bodyPr>
          <a:lstStyle/>
          <a:p>
            <a:r>
              <a:rPr lang="en-US" sz="2400" dirty="0"/>
              <a:t>Yves </a:t>
            </a:r>
            <a:r>
              <a:rPr lang="en-US" sz="2400" dirty="0" err="1"/>
              <a:t>Hilpisch</a:t>
            </a:r>
            <a:r>
              <a:rPr lang="en-US" sz="2400" dirty="0"/>
              <a:t> (2020), </a:t>
            </a:r>
            <a:r>
              <a:rPr lang="en-US" sz="2400" dirty="0">
                <a:solidFill>
                  <a:srgbClr val="FF0000"/>
                </a:solidFill>
              </a:rPr>
              <a:t>Artificial Intelligence in Finance: A Python-Based Guide</a:t>
            </a:r>
            <a:r>
              <a:rPr lang="en-US" sz="2400" dirty="0"/>
              <a:t>, 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sz="1000" dirty="0">
                <a:hlinkClick r:id="rId3"/>
              </a:rPr>
              <a:t>https://github.com/yhilpisch/aiif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CEB7B4-5F1E-DC41-AEEA-81C329C39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246" y="3340540"/>
            <a:ext cx="2098634" cy="27503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568083-EC99-664A-8BB3-0D375A61ADC0}"/>
              </a:ext>
            </a:extLst>
          </p:cNvPr>
          <p:cNvSpPr txBox="1"/>
          <p:nvPr/>
        </p:nvSpPr>
        <p:spPr>
          <a:xfrm>
            <a:off x="3168161" y="726975"/>
            <a:ext cx="4375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https://github.com/yhilpisch/aiif</a:t>
            </a:r>
          </a:p>
        </p:txBody>
      </p:sp>
    </p:spTree>
    <p:extLst>
      <p:ext uri="{BB962C8B-B14F-4D97-AF65-F5344CB8AC3E}">
        <p14:creationId xmlns:p14="http://schemas.microsoft.com/office/powerpoint/2010/main" val="24803919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591870"/>
          </a:xfrm>
        </p:spPr>
        <p:txBody>
          <a:bodyPr>
            <a:noAutofit/>
          </a:bodyPr>
          <a:lstStyle/>
          <a:p>
            <a:r>
              <a:rPr lang="en-US" sz="2400" dirty="0"/>
              <a:t>Yves </a:t>
            </a:r>
            <a:r>
              <a:rPr lang="en-US" sz="2400" dirty="0" err="1"/>
              <a:t>Hilpisch</a:t>
            </a:r>
            <a:r>
              <a:rPr lang="en-US" sz="2400" dirty="0"/>
              <a:t> (2020), </a:t>
            </a:r>
            <a:r>
              <a:rPr lang="en-US" sz="2400" dirty="0">
                <a:solidFill>
                  <a:srgbClr val="FF0000"/>
                </a:solidFill>
              </a:rPr>
              <a:t>Artificial Intelligence in Finance: A Python-Based Guide</a:t>
            </a:r>
            <a:r>
              <a:rPr lang="en-US" sz="2400" dirty="0"/>
              <a:t>, 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2"/>
              </a:rPr>
              <a:t>https://github.com/yhilpisch/aiif/tree/main/code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6E88E-2946-E944-881D-2F168DE49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24" y="726975"/>
            <a:ext cx="10189216" cy="5835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CEB7B4-5F1E-DC41-AEEA-81C329C39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154" y="2578551"/>
            <a:ext cx="3043677" cy="39888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568083-EC99-664A-8BB3-0D375A61ADC0}"/>
              </a:ext>
            </a:extLst>
          </p:cNvPr>
          <p:cNvSpPr txBox="1"/>
          <p:nvPr/>
        </p:nvSpPr>
        <p:spPr>
          <a:xfrm>
            <a:off x="2992315" y="1590119"/>
            <a:ext cx="75056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https://github.com/yhilpisch/aiif/tree/main/code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49389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5"/>
              </a:rPr>
              <a:t>https://tinyurl.com/aintpupython101</a:t>
            </a:r>
            <a:endParaRPr lang="en-US" dirty="0"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1836810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47994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AI-First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781304"/>
            <a:ext cx="11222181" cy="4738255"/>
          </a:xfrm>
        </p:spPr>
        <p:txBody>
          <a:bodyPr>
            <a:normAutofit/>
          </a:bodyPr>
          <a:lstStyle/>
          <a:p>
            <a:pPr indent="-411480"/>
            <a:r>
              <a:rPr lang="en-US" sz="4400" dirty="0"/>
              <a:t>Efficient Markets</a:t>
            </a:r>
          </a:p>
          <a:p>
            <a:pPr indent="-411480"/>
            <a:r>
              <a:rPr lang="en-US" sz="4400" dirty="0"/>
              <a:t>Market Prediction Based on Returns Data</a:t>
            </a:r>
          </a:p>
          <a:p>
            <a:pPr indent="-411480"/>
            <a:r>
              <a:rPr lang="en-US" sz="4400" dirty="0"/>
              <a:t>Market Prediction with More Features</a:t>
            </a:r>
          </a:p>
          <a:p>
            <a:pPr indent="-411480"/>
            <a:r>
              <a:rPr lang="en-US" sz="4400" dirty="0"/>
              <a:t>Market Prediction Intraday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0193189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98233-F0F3-3044-906F-D65419AD47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584" y="1012433"/>
            <a:ext cx="10196573" cy="54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684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7D406-8AD1-AD49-BAFF-9DBE67BAD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49" y="662845"/>
            <a:ext cx="10724236" cy="58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133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FC8E1-7024-1341-A03C-C4F139F15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05" y="662845"/>
            <a:ext cx="10739779" cy="58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292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AE45A8-B2E0-484E-A623-595E2E935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454" y="662844"/>
            <a:ext cx="9551642" cy="58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52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CF3DF-4A33-004D-906D-B4A5DADAE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396" y="723804"/>
            <a:ext cx="9490195" cy="57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480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D1B7C-9521-164A-8787-F32280C1D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167" y="770272"/>
            <a:ext cx="9352654" cy="571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694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CBED0A-0DCC-1843-B7E0-34419F1D1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876" y="683164"/>
            <a:ext cx="9479236" cy="580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043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Summary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/>
          </a:bodyPr>
          <a:lstStyle/>
          <a:p>
            <a:pPr indent="-411480"/>
            <a:r>
              <a:rPr lang="en-US" sz="4400" dirty="0"/>
              <a:t>Efficient Markets</a:t>
            </a:r>
          </a:p>
          <a:p>
            <a:pPr indent="-411480"/>
            <a:r>
              <a:rPr lang="en-US" sz="4400" dirty="0"/>
              <a:t>Market Prediction Based on Returns Data</a:t>
            </a:r>
          </a:p>
          <a:p>
            <a:pPr indent="-411480"/>
            <a:r>
              <a:rPr lang="en-US" sz="4400" dirty="0"/>
              <a:t>Market Prediction with More Features</a:t>
            </a:r>
          </a:p>
          <a:p>
            <a:pPr indent="-411480"/>
            <a:r>
              <a:rPr lang="en-US" sz="4400" dirty="0"/>
              <a:t>Market Prediction Intraday</a:t>
            </a:r>
          </a:p>
          <a:p>
            <a:pPr indent="-411480"/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0134325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7206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89" y="1007165"/>
            <a:ext cx="11123222" cy="55126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Yves </a:t>
            </a:r>
            <a:r>
              <a:rPr lang="en-US" sz="2400" b="0" dirty="0" err="1"/>
              <a:t>Hilpisch</a:t>
            </a:r>
            <a:r>
              <a:rPr lang="en-US" sz="2400" b="0" dirty="0"/>
              <a:t> (2020), Artificial Intelligence in Finance: A Python-Based Guide, O’Reilly Media, </a:t>
            </a:r>
            <a:r>
              <a:rPr lang="en-US" sz="2400" b="0" dirty="0">
                <a:hlinkClick r:id="rId2"/>
              </a:rPr>
              <a:t>https://github.com/yhilpisch/aiif</a:t>
            </a:r>
            <a:r>
              <a:rPr lang="en-US" sz="2400" b="0" dirty="0"/>
              <a:t> 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Max </a:t>
            </a:r>
            <a:r>
              <a:rPr lang="en-US" sz="2400" b="0" dirty="0" err="1"/>
              <a:t>Tegmark</a:t>
            </a:r>
            <a:r>
              <a:rPr lang="en-US" sz="2400" b="0" dirty="0"/>
              <a:t> (2017), Life 3.0: Being human in the age of artificial intelligence. Vintage.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Ajay Agrawal, Joshua </a:t>
            </a:r>
            <a:r>
              <a:rPr lang="en-US" sz="2400" b="0" dirty="0" err="1"/>
              <a:t>Gans</a:t>
            </a:r>
            <a:r>
              <a:rPr lang="en-US" sz="2400" b="0" dirty="0"/>
              <a:t>, and </a:t>
            </a:r>
            <a:r>
              <a:rPr lang="en-US" sz="2400" b="0" dirty="0" err="1"/>
              <a:t>Avi</a:t>
            </a:r>
            <a:r>
              <a:rPr lang="en-US" sz="2400" b="0" dirty="0"/>
              <a:t> Goldfarb (2018). Prediction machines: the simple economics of artificial intelligence. Harvard Business Press.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Eugene F. </a:t>
            </a:r>
            <a:r>
              <a:rPr lang="en-US" sz="2400" b="0" dirty="0" err="1"/>
              <a:t>Fama</a:t>
            </a:r>
            <a:r>
              <a:rPr lang="en-US" sz="2400" b="0" dirty="0"/>
              <a:t> (1995), "Random walks in stock market prices." Financial Analysts Journal 51, no. 1, 75-80.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 err="1"/>
              <a:t>Ruey</a:t>
            </a:r>
            <a:r>
              <a:rPr lang="en-US" sz="2400" b="0" dirty="0"/>
              <a:t> S. </a:t>
            </a:r>
            <a:r>
              <a:rPr lang="en-US" sz="2400" b="0" dirty="0" err="1"/>
              <a:t>Tsay</a:t>
            </a:r>
            <a:r>
              <a:rPr lang="en-US" sz="2400" b="0" dirty="0"/>
              <a:t> (2005), Analysis of financial time series, Wiley.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Min-Yuh Day (2022), Python 101, </a:t>
            </a:r>
            <a:r>
              <a:rPr lang="en-US" sz="2400" b="0" dirty="0">
                <a:hlinkClick r:id="rId3"/>
              </a:rPr>
              <a:t>https://tinyurl.com/aintpupython101</a:t>
            </a:r>
            <a:endParaRPr lang="en-US" sz="2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2400" b="0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2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2400" b="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zh-TW" alt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42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137B-F9A9-1B43-BE8B-318D5A86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79428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Life 3.0: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Being human in the age of artificial intelligence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Max </a:t>
            </a:r>
            <a:r>
              <a:rPr lang="en-US" sz="2400" dirty="0" err="1">
                <a:solidFill>
                  <a:schemeClr val="accent1"/>
                </a:solidFill>
              </a:rPr>
              <a:t>Tegmark</a:t>
            </a:r>
            <a:r>
              <a:rPr lang="en-US" sz="2400" dirty="0">
                <a:solidFill>
                  <a:schemeClr val="accent1"/>
                </a:solidFill>
              </a:rPr>
              <a:t> (2017)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51F4-23A8-8547-974E-3A5FACEE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169042"/>
            <a:ext cx="11222181" cy="43932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A computation takes </a:t>
            </a:r>
            <a:r>
              <a:rPr lang="en-US" sz="4000" dirty="0">
                <a:solidFill>
                  <a:srgbClr val="C00000"/>
                </a:solidFill>
              </a:rPr>
              <a:t>information</a:t>
            </a:r>
            <a:r>
              <a:rPr lang="en-US" sz="4000" dirty="0"/>
              <a:t> and </a:t>
            </a:r>
            <a:r>
              <a:rPr lang="en-US" sz="4000" dirty="0">
                <a:solidFill>
                  <a:srgbClr val="C00000"/>
                </a:solidFill>
              </a:rPr>
              <a:t>transforms</a:t>
            </a:r>
            <a:r>
              <a:rPr lang="en-US" sz="4000" dirty="0"/>
              <a:t> it, implementing what </a:t>
            </a:r>
            <a:r>
              <a:rPr lang="en-US" sz="4000" dirty="0">
                <a:solidFill>
                  <a:srgbClr val="C00000"/>
                </a:solidFill>
              </a:rPr>
              <a:t>mathematicians</a:t>
            </a:r>
            <a:r>
              <a:rPr lang="en-US" sz="4000" dirty="0"/>
              <a:t> call a </a:t>
            </a:r>
            <a:r>
              <a:rPr lang="en-US" sz="4000" dirty="0">
                <a:solidFill>
                  <a:srgbClr val="C00000"/>
                </a:solidFill>
              </a:rPr>
              <a:t>function</a:t>
            </a:r>
            <a:r>
              <a:rPr lang="en-US" sz="4000" dirty="0"/>
              <a:t>....</a:t>
            </a:r>
            <a:br>
              <a:rPr lang="en-US" sz="4000" dirty="0"/>
            </a:br>
            <a:r>
              <a:rPr lang="en-US" sz="4000" dirty="0"/>
              <a:t>If you’re in possession of a </a:t>
            </a:r>
            <a:r>
              <a:rPr lang="en-US" sz="4000" dirty="0">
                <a:solidFill>
                  <a:srgbClr val="C00000"/>
                </a:solidFill>
              </a:rPr>
              <a:t>function</a:t>
            </a:r>
            <a:r>
              <a:rPr lang="en-US" sz="4000" dirty="0"/>
              <a:t> that </a:t>
            </a:r>
            <a:br>
              <a:rPr lang="en-US" sz="4000" dirty="0"/>
            </a:br>
            <a:r>
              <a:rPr lang="en-US" sz="4000" dirty="0">
                <a:solidFill>
                  <a:srgbClr val="C00000"/>
                </a:solidFill>
              </a:rPr>
              <a:t>inputs</a:t>
            </a:r>
            <a:r>
              <a:rPr lang="en-US" sz="4000" dirty="0"/>
              <a:t> all the world’s </a:t>
            </a:r>
            <a:r>
              <a:rPr lang="en-US" sz="4000" dirty="0">
                <a:solidFill>
                  <a:srgbClr val="C00000"/>
                </a:solidFill>
              </a:rPr>
              <a:t>financial data </a:t>
            </a:r>
            <a:r>
              <a:rPr lang="en-US" sz="4000" dirty="0"/>
              <a:t>and </a:t>
            </a:r>
            <a:br>
              <a:rPr lang="en-US" sz="4000" dirty="0"/>
            </a:br>
            <a:r>
              <a:rPr lang="en-US" sz="4000" dirty="0">
                <a:solidFill>
                  <a:srgbClr val="C00000"/>
                </a:solidFill>
              </a:rPr>
              <a:t>outputs</a:t>
            </a:r>
            <a:r>
              <a:rPr lang="en-US" sz="4000" dirty="0"/>
              <a:t> the </a:t>
            </a:r>
            <a:r>
              <a:rPr lang="en-US" sz="4000" dirty="0">
                <a:solidFill>
                  <a:srgbClr val="C00000"/>
                </a:solidFill>
              </a:rPr>
              <a:t>best stocks to buy</a:t>
            </a:r>
            <a:r>
              <a:rPr lang="en-US" sz="4000" dirty="0"/>
              <a:t>, </a:t>
            </a:r>
            <a:br>
              <a:rPr lang="en-US" sz="4000" dirty="0"/>
            </a:br>
            <a:r>
              <a:rPr lang="en-US" sz="4000" dirty="0"/>
              <a:t>you’ll soon be extremely rich.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B7B8-B078-D44F-88DE-D79F9C9C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B543-B959-F346-B7D5-B335821F99C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73910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137B-F9A9-1B43-BE8B-318D5A86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418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Efficient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51F4-23A8-8547-974E-3A5FACEE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99289"/>
            <a:ext cx="11222181" cy="546295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Efficient Market Hypothesis (EMH)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Random Walk Hypothesis (RWH)</a:t>
            </a:r>
          </a:p>
          <a:p>
            <a:r>
              <a:rPr lang="en-US" dirty="0">
                <a:solidFill>
                  <a:srgbClr val="C00000"/>
                </a:solidFill>
              </a:rPr>
              <a:t>Weak form of EMH</a:t>
            </a:r>
          </a:p>
          <a:p>
            <a:pPr lvl="1"/>
            <a:r>
              <a:rPr lang="en-US" dirty="0"/>
              <a:t>The information set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only encompasses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past price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return history</a:t>
            </a:r>
            <a:r>
              <a:rPr lang="en-US" dirty="0"/>
              <a:t> of the market.</a:t>
            </a:r>
          </a:p>
          <a:p>
            <a:r>
              <a:rPr lang="en-US" dirty="0">
                <a:solidFill>
                  <a:srgbClr val="C00000"/>
                </a:solidFill>
              </a:rPr>
              <a:t>Semi-strong form of EMH</a:t>
            </a:r>
          </a:p>
          <a:p>
            <a:pPr lvl="1"/>
            <a:r>
              <a:rPr lang="en-US" dirty="0"/>
              <a:t>The information set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is taken to be all publicly available information, including not only the past price and return history </a:t>
            </a:r>
            <a:br>
              <a:rPr lang="en-US" dirty="0"/>
            </a:br>
            <a:r>
              <a:rPr lang="en-US" dirty="0"/>
              <a:t>but also </a:t>
            </a:r>
            <a:r>
              <a:rPr lang="en-US" dirty="0">
                <a:solidFill>
                  <a:srgbClr val="C00000"/>
                </a:solidFill>
              </a:rPr>
              <a:t>financial reports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news articles</a:t>
            </a:r>
            <a:r>
              <a:rPr lang="en-US" dirty="0"/>
              <a:t>, weather data, and so on.</a:t>
            </a:r>
          </a:p>
          <a:p>
            <a:r>
              <a:rPr lang="en-US" dirty="0">
                <a:solidFill>
                  <a:srgbClr val="C00000"/>
                </a:solidFill>
              </a:rPr>
              <a:t>Strong form of EMH</a:t>
            </a:r>
          </a:p>
          <a:p>
            <a:pPr lvl="1"/>
            <a:r>
              <a:rPr lang="en-US" dirty="0"/>
              <a:t>The information set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includes </a:t>
            </a:r>
            <a:r>
              <a:rPr lang="en-US" dirty="0">
                <a:solidFill>
                  <a:srgbClr val="C00000"/>
                </a:solidFill>
              </a:rPr>
              <a:t>all information available to anyone </a:t>
            </a:r>
            <a:br>
              <a:rPr lang="en-US" dirty="0"/>
            </a:br>
            <a:r>
              <a:rPr lang="en-US" dirty="0"/>
              <a:t>(that is, even private information).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B7B8-B078-D44F-88DE-D79F9C9C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B543-B959-F346-B7D5-B335821F99C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4258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269F09-E469-3C40-A464-A60EB2627B5F}"/>
              </a:ext>
            </a:extLst>
          </p:cNvPr>
          <p:cNvSpPr txBox="1"/>
          <p:nvPr/>
        </p:nvSpPr>
        <p:spPr>
          <a:xfrm>
            <a:off x="337831" y="745743"/>
            <a:ext cx="11581653" cy="52322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numpy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np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pandas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pd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pylab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mpl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plt.style.use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'seaborn'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mpl.rcParams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savefig.dpi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300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mpl.rcParams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font.family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'serif'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pd.set_option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'precision'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np.set_printoptions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(suppress=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precision=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url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'http://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hilpisch.com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aiif_eikon_eod_data.csv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pd.read_csv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url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index_col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parse_dates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).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dropna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 /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]).plot(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cmap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coolwarm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7407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27161</TotalTime>
  <Words>5760</Words>
  <Application>Microsoft Macintosh PowerPoint</Application>
  <PresentationFormat>Widescreen</PresentationFormat>
  <Paragraphs>658</Paragraphs>
  <Slides>68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MinionPro</vt:lpstr>
      <vt:lpstr>Arial</vt:lpstr>
      <vt:lpstr>Calibri</vt:lpstr>
      <vt:lpstr>Courier New</vt:lpstr>
      <vt:lpstr>Times New Roman</vt:lpstr>
      <vt:lpstr>Office Theme</vt:lpstr>
      <vt:lpstr>AI-First Finance </vt:lpstr>
      <vt:lpstr>Syllabus</vt:lpstr>
      <vt:lpstr>Syllabus</vt:lpstr>
      <vt:lpstr>Syllabus</vt:lpstr>
      <vt:lpstr>AI-First Finance</vt:lpstr>
      <vt:lpstr>AI-First Finance</vt:lpstr>
      <vt:lpstr>Life 3.0:  Being human in the age of artificial intelligence Max Tegmark (2017)</vt:lpstr>
      <vt:lpstr>Efficient Markets</vt:lpstr>
      <vt:lpstr>PowerPoint Presentation</vt:lpstr>
      <vt:lpstr>Normalized time series data (end-of-day)</vt:lpstr>
      <vt:lpstr>PowerPoint Presentation</vt:lpstr>
      <vt:lpstr>lagged prices</vt:lpstr>
      <vt:lpstr>PowerPoint Presentation</vt:lpstr>
      <vt:lpstr>regression analysis</vt:lpstr>
      <vt:lpstr>Average optimal regression parameters for the lagged prices</vt:lpstr>
      <vt:lpstr>Correlations between the lagged time series</vt:lpstr>
      <vt:lpstr>PowerPoint Presentation</vt:lpstr>
      <vt:lpstr>Market Prediction Based on Returns Data</vt:lpstr>
      <vt:lpstr>Market Prediction Based on Returns Data</vt:lpstr>
      <vt:lpstr>PowerPoint Presentation</vt:lpstr>
      <vt:lpstr>PowerPoint Presentation</vt:lpstr>
      <vt:lpstr>Augmented Dickey-Fuller (ADF)  Tests for stationarity of the time series data </vt:lpstr>
      <vt:lpstr>Shows the correlation data for the features </vt:lpstr>
      <vt:lpstr>OLS Regression</vt:lpstr>
      <vt:lpstr>OLS Regression Accuracy</vt:lpstr>
      <vt:lpstr>PowerPoint Presentation</vt:lpstr>
      <vt:lpstr>Scikit-learn MLPRegressor Accuracy</vt:lpstr>
      <vt:lpstr>PowerPoint Presentation</vt:lpstr>
      <vt:lpstr>PowerPoint Presentation</vt:lpstr>
      <vt:lpstr>TF Keras DNN Accuracy</vt:lpstr>
      <vt:lpstr>Train Data (0.8): In-Sample  Test Data (0.2): Out-of-Sample</vt:lpstr>
      <vt:lpstr>OLS Out-of-Sample Accuracy</vt:lpstr>
      <vt:lpstr>PowerPoint Presentation</vt:lpstr>
      <vt:lpstr>MLP Out-of-Sample Accuracy</vt:lpstr>
      <vt:lpstr>PowerPoint Presentation</vt:lpstr>
      <vt:lpstr>DNN Out-of-Sample Accuracy</vt:lpstr>
      <vt:lpstr>Market Prediction with More Features</vt:lpstr>
      <vt:lpstr>PowerPoint Presentation</vt:lpstr>
      <vt:lpstr>PowerPoint Presentation</vt:lpstr>
      <vt:lpstr>PowerPoint Presentation</vt:lpstr>
      <vt:lpstr>PowerPoint Presentation</vt:lpstr>
      <vt:lpstr>MLP In-Sample Accuracy</vt:lpstr>
      <vt:lpstr>PowerPoint Presentation</vt:lpstr>
      <vt:lpstr>TF Keras DNN In-Sample Accuracy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Prediction Intraday</vt:lpstr>
      <vt:lpstr>Intraday Data</vt:lpstr>
      <vt:lpstr>PowerPoint Presentation</vt:lpstr>
      <vt:lpstr>PowerPoint Presentation</vt:lpstr>
      <vt:lpstr>PowerPoint Presentation</vt:lpstr>
      <vt:lpstr>The Quant Finance PyData Stack</vt:lpstr>
      <vt:lpstr>Yves Hilpisch (2020),  Artificial Intelligence in Finance:  A Python-Based Guide,  O’Reilly</vt:lpstr>
      <vt:lpstr>Yves Hilpisch (2020), Artificial Intelligence in Finance: A Python-Based Guide, O’Reilly</vt:lpstr>
      <vt:lpstr>Yves Hilpisch (2020), Artificial Intelligence in Finance: A Python-Based Guide, O’Reilly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in Finance and Quantitative Analysis</dc:title>
  <dc:subject/>
  <dc:creator>Min-Yuh Day</dc:creator>
  <cp:keywords>Artificial Intelligence, Finance, Quantitative Analysis, AI in Finance, AIFQA</cp:keywords>
  <dc:description>Artificial Intelligence in Finance and Quantitative Analysis</dc:description>
  <cp:lastModifiedBy>imyday@gmail.com</cp:lastModifiedBy>
  <cp:revision>1379</cp:revision>
  <cp:lastPrinted>2020-12-23T14:44:17Z</cp:lastPrinted>
  <dcterms:created xsi:type="dcterms:W3CDTF">2019-09-12T03:09:52Z</dcterms:created>
  <dcterms:modified xsi:type="dcterms:W3CDTF">2022-11-14T09:42:37Z</dcterms:modified>
  <cp:category/>
</cp:coreProperties>
</file>