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0"/>
  </p:notesMasterIdLst>
  <p:sldIdLst>
    <p:sldId id="3462" r:id="rId2"/>
    <p:sldId id="3786" r:id="rId3"/>
    <p:sldId id="3787" r:id="rId4"/>
    <p:sldId id="3788" r:id="rId5"/>
    <p:sldId id="3635" r:id="rId6"/>
    <p:sldId id="3720" r:id="rId7"/>
    <p:sldId id="3507" r:id="rId8"/>
    <p:sldId id="3810" r:id="rId9"/>
    <p:sldId id="3178" r:id="rId10"/>
    <p:sldId id="3179" r:id="rId11"/>
    <p:sldId id="3180" r:id="rId12"/>
    <p:sldId id="3033" r:id="rId13"/>
    <p:sldId id="3863" r:id="rId14"/>
    <p:sldId id="3792" r:id="rId15"/>
    <p:sldId id="3820" r:id="rId16"/>
    <p:sldId id="1940" r:id="rId17"/>
    <p:sldId id="1726" r:id="rId18"/>
    <p:sldId id="2938" r:id="rId19"/>
    <p:sldId id="2821" r:id="rId20"/>
    <p:sldId id="1931" r:id="rId21"/>
    <p:sldId id="3821" r:id="rId22"/>
    <p:sldId id="3822" r:id="rId23"/>
    <p:sldId id="2824" r:id="rId24"/>
    <p:sldId id="1893" r:id="rId25"/>
    <p:sldId id="1943" r:id="rId26"/>
    <p:sldId id="1944" r:id="rId27"/>
    <p:sldId id="1945" r:id="rId28"/>
    <p:sldId id="1946" r:id="rId29"/>
    <p:sldId id="1947" r:id="rId30"/>
    <p:sldId id="1948" r:id="rId31"/>
    <p:sldId id="1949" r:id="rId32"/>
    <p:sldId id="1950" r:id="rId33"/>
    <p:sldId id="1951" r:id="rId34"/>
    <p:sldId id="1895" r:id="rId35"/>
    <p:sldId id="1896" r:id="rId36"/>
    <p:sldId id="1897" r:id="rId37"/>
    <p:sldId id="1898" r:id="rId38"/>
    <p:sldId id="1899" r:id="rId39"/>
    <p:sldId id="2831" r:id="rId40"/>
    <p:sldId id="2832" r:id="rId41"/>
    <p:sldId id="2833" r:id="rId42"/>
    <p:sldId id="2834" r:id="rId43"/>
    <p:sldId id="2836" r:id="rId44"/>
    <p:sldId id="2837" r:id="rId45"/>
    <p:sldId id="3805" r:id="rId46"/>
    <p:sldId id="2840" r:id="rId47"/>
    <p:sldId id="2841" r:id="rId48"/>
    <p:sldId id="2842" r:id="rId49"/>
    <p:sldId id="2843" r:id="rId50"/>
    <p:sldId id="2844" r:id="rId51"/>
    <p:sldId id="2845" r:id="rId52"/>
    <p:sldId id="2846" r:id="rId53"/>
    <p:sldId id="2847" r:id="rId54"/>
    <p:sldId id="2848" r:id="rId55"/>
    <p:sldId id="2849" r:id="rId56"/>
    <p:sldId id="2850" r:id="rId57"/>
    <p:sldId id="2851" r:id="rId58"/>
    <p:sldId id="2852" r:id="rId59"/>
    <p:sldId id="2853" r:id="rId60"/>
    <p:sldId id="2854" r:id="rId61"/>
    <p:sldId id="2855" r:id="rId62"/>
    <p:sldId id="2856" r:id="rId63"/>
    <p:sldId id="1926" r:id="rId64"/>
    <p:sldId id="1927" r:id="rId65"/>
    <p:sldId id="1928" r:id="rId66"/>
    <p:sldId id="2857" r:id="rId67"/>
    <p:sldId id="2858" r:id="rId68"/>
    <p:sldId id="2859" r:id="rId69"/>
    <p:sldId id="2860" r:id="rId70"/>
    <p:sldId id="2861" r:id="rId71"/>
    <p:sldId id="2015" r:id="rId72"/>
    <p:sldId id="3827" r:id="rId73"/>
    <p:sldId id="2862" r:id="rId74"/>
    <p:sldId id="2863" r:id="rId75"/>
    <p:sldId id="2864" r:id="rId76"/>
    <p:sldId id="2865" r:id="rId77"/>
    <p:sldId id="2866" r:id="rId78"/>
    <p:sldId id="3001" r:id="rId79"/>
    <p:sldId id="2867" r:id="rId80"/>
    <p:sldId id="2868" r:id="rId81"/>
    <p:sldId id="2869" r:id="rId82"/>
    <p:sldId id="2870" r:id="rId83"/>
    <p:sldId id="2871" r:id="rId84"/>
    <p:sldId id="2872" r:id="rId85"/>
    <p:sldId id="2873" r:id="rId86"/>
    <p:sldId id="2828" r:id="rId87"/>
    <p:sldId id="2874" r:id="rId88"/>
    <p:sldId id="2875" r:id="rId89"/>
    <p:sldId id="2876" r:id="rId90"/>
    <p:sldId id="3828" r:id="rId91"/>
    <p:sldId id="2877" r:id="rId92"/>
    <p:sldId id="3829" r:id="rId93"/>
    <p:sldId id="2878" r:id="rId94"/>
    <p:sldId id="2879" r:id="rId95"/>
    <p:sldId id="2880" r:id="rId96"/>
    <p:sldId id="2882" r:id="rId97"/>
    <p:sldId id="3830" r:id="rId98"/>
    <p:sldId id="3831" r:id="rId99"/>
    <p:sldId id="3832" r:id="rId100"/>
    <p:sldId id="3833" r:id="rId101"/>
    <p:sldId id="3834" r:id="rId102"/>
    <p:sldId id="1961" r:id="rId103"/>
    <p:sldId id="3835" r:id="rId104"/>
    <p:sldId id="3836" r:id="rId105"/>
    <p:sldId id="3837" r:id="rId106"/>
    <p:sldId id="3838" r:id="rId107"/>
    <p:sldId id="3839" r:id="rId108"/>
    <p:sldId id="3840" r:id="rId109"/>
    <p:sldId id="3841" r:id="rId110"/>
    <p:sldId id="3842" r:id="rId111"/>
    <p:sldId id="3843" r:id="rId112"/>
    <p:sldId id="3844" r:id="rId113"/>
    <p:sldId id="2830" r:id="rId114"/>
    <p:sldId id="3845" r:id="rId115"/>
    <p:sldId id="3852" r:id="rId116"/>
    <p:sldId id="3853" r:id="rId117"/>
    <p:sldId id="4567" r:id="rId118"/>
    <p:sldId id="4566" r:id="rId119"/>
    <p:sldId id="2885" r:id="rId120"/>
    <p:sldId id="2886" r:id="rId121"/>
    <p:sldId id="3753" r:id="rId122"/>
    <p:sldId id="3754" r:id="rId123"/>
    <p:sldId id="3755" r:id="rId124"/>
    <p:sldId id="2916" r:id="rId125"/>
    <p:sldId id="3861" r:id="rId126"/>
    <p:sldId id="3862" r:id="rId127"/>
    <p:sldId id="4562" r:id="rId128"/>
    <p:sldId id="4563" r:id="rId129"/>
    <p:sldId id="3736" r:id="rId130"/>
    <p:sldId id="3697" r:id="rId131"/>
    <p:sldId id="3698" r:id="rId132"/>
    <p:sldId id="3699" r:id="rId133"/>
    <p:sldId id="3700" r:id="rId134"/>
    <p:sldId id="3701" r:id="rId135"/>
    <p:sldId id="3737" r:id="rId136"/>
    <p:sldId id="3735" r:id="rId137"/>
    <p:sldId id="3702" r:id="rId138"/>
    <p:sldId id="3703" r:id="rId139"/>
    <p:sldId id="3704" r:id="rId140"/>
    <p:sldId id="3721" r:id="rId141"/>
    <p:sldId id="3722" r:id="rId142"/>
    <p:sldId id="3723" r:id="rId143"/>
    <p:sldId id="3724" r:id="rId144"/>
    <p:sldId id="3725" r:id="rId145"/>
    <p:sldId id="3738" r:id="rId146"/>
    <p:sldId id="3726" r:id="rId147"/>
    <p:sldId id="3727" r:id="rId148"/>
    <p:sldId id="3696" r:id="rId149"/>
    <p:sldId id="3705" r:id="rId150"/>
    <p:sldId id="3706" r:id="rId151"/>
    <p:sldId id="3707" r:id="rId152"/>
    <p:sldId id="1499" r:id="rId153"/>
    <p:sldId id="3486" r:id="rId154"/>
    <p:sldId id="3547" r:id="rId155"/>
    <p:sldId id="3546" r:id="rId156"/>
    <p:sldId id="3501" r:id="rId157"/>
    <p:sldId id="3545" r:id="rId158"/>
    <p:sldId id="4564" r:id="rId159"/>
    <p:sldId id="3620" r:id="rId160"/>
    <p:sldId id="3621" r:id="rId161"/>
    <p:sldId id="3729" r:id="rId162"/>
    <p:sldId id="3731" r:id="rId163"/>
    <p:sldId id="3732" r:id="rId164"/>
    <p:sldId id="3733" r:id="rId165"/>
    <p:sldId id="3730" r:id="rId166"/>
    <p:sldId id="3734" r:id="rId167"/>
    <p:sldId id="4565" r:id="rId168"/>
    <p:sldId id="3902" r:id="rId1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9437FF"/>
    <a:srgbClr val="FF40FF"/>
    <a:srgbClr val="D883FF"/>
    <a:srgbClr val="A9D18E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/>
    <p:restoredTop sz="91374"/>
  </p:normalViewPr>
  <p:slideViewPr>
    <p:cSldViewPr snapToGrid="0" snapToObjects="1">
      <p:cViewPr varScale="1">
        <p:scale>
          <a:sx n="98" d="100"/>
          <a:sy n="98" d="100"/>
        </p:scale>
        <p:origin x="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38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9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64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0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6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11/21/22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11/21/22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11/21/22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11/21/22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11/21/22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hyperlink" Target="https://tinyurl.com/imtkupython101" TargetMode="Externa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hyperlink" Target="https://tinyurl.com/imtkupython10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hyperlink" Target="https://tinyurl.com/imtkupython101" TargetMode="Externa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hyperlink" Target="https://tinyurl.com/imtkupython101" TargetMode="Externa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hyperlink" Target="https://tinyurl.com/imtkupython101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hyperlink" Target="https://tinyurl.com/imtkupython101" TargetMode="Externa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hyperlink" Target="https://tinyurl.com/imtkupython101" TargetMode="Externa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hyperlink" Target="https://tinyurl.com/imtkupython101" TargetMode="Externa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hyperlink" Target="https://tinyurl.com/imtkupython101" TargetMode="Externa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2HPcj8lRJE&amp;list=PLjJh1vlSEYgvGod9wWiydumYl8hOXixNu&amp;index=2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rcAruvnKk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youtube.com/watch?v=IHZwWFHWa-w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lg3gGewQ5U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-Ol7ZB0MmU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-Ol7ZB0MmU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gist.github.com/ardendertat/0fc5515057c47e7386fe04e9334504e3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2"/>
            <a:ext cx="11672156" cy="20564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Deep Learning in Finance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Reinforcement Learning in Finance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1111AIFQA09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(M6132) (Fall 2022)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2022-11-22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Topic-Feature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FB39-5210-8749-9E79-D2FD7E021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11" y="1340769"/>
            <a:ext cx="8004901" cy="507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50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100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182357" y="5997965"/>
            <a:ext cx="812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3" name="Picture 5">
            <a:extLst>
              <a:ext uri="{FF2B5EF4-FFF2-40B4-BE49-F238E27FC236}">
                <a16:creationId xmlns:a16="http://schemas.microsoft.com/office/drawing/2014/main" id="{3FF200F8-7E77-654E-B6C7-8A69C180D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97" y="1438562"/>
            <a:ext cx="631508" cy="63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4894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Sentiment Analysis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101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529-08EE-8146-8F11-C683138AB657}"/>
              </a:ext>
            </a:extLst>
          </p:cNvPr>
          <p:cNvSpPr txBox="1"/>
          <p:nvPr/>
        </p:nvSpPr>
        <p:spPr>
          <a:xfrm>
            <a:off x="2411400" y="599796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747A610-03AA-B045-A76A-A6C379DE1C4D}"/>
              </a:ext>
            </a:extLst>
          </p:cNvPr>
          <p:cNvSpPr txBox="1"/>
          <p:nvPr/>
        </p:nvSpPr>
        <p:spPr>
          <a:xfrm>
            <a:off x="3991315" y="5997965"/>
            <a:ext cx="95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movie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7A17922-3C2E-F548-8ED7-68786659DFDC}"/>
              </a:ext>
            </a:extLst>
          </p:cNvPr>
          <p:cNvSpPr txBox="1"/>
          <p:nvPr/>
        </p:nvSpPr>
        <p:spPr>
          <a:xfrm>
            <a:off x="6071955" y="5997965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239E1B-DAB2-D547-A010-663FEC8B9644}"/>
              </a:ext>
            </a:extLst>
          </p:cNvPr>
          <p:cNvSpPr txBox="1"/>
          <p:nvPr/>
        </p:nvSpPr>
        <p:spPr>
          <a:xfrm>
            <a:off x="7540879" y="5997965"/>
            <a:ext cx="723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very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0D8C70-5779-C14D-A058-B57C50FB72F6}"/>
              </a:ext>
            </a:extLst>
          </p:cNvPr>
          <p:cNvSpPr txBox="1"/>
          <p:nvPr/>
        </p:nvSpPr>
        <p:spPr>
          <a:xfrm>
            <a:off x="9092335" y="5997965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8385588-B23C-4640-B933-0E3D8646DAB2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2A20BD-4CB8-0441-8E5A-3796BE25C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451478C-B659-CB4D-97CE-1BF7A585E696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4251BFCE-4ABA-324F-B791-DFC0612A2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030" y="1424909"/>
            <a:ext cx="643551" cy="66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0247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Recurrent Neural Network (RNN)</a:t>
            </a:r>
          </a:p>
        </p:txBody>
      </p:sp>
      <p:sp>
        <p:nvSpPr>
          <p:cNvPr id="460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7D80B84-1ED5-1E45-8175-654B926D6DB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844675"/>
            <a:ext cx="84566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74826" y="6588126"/>
            <a:ext cx="856932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LeCun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Yann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Yoshua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Bengio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, and Geoffrey Hinton. "Deep learning." Nature 521, no. 7553 (2015): 436-444.</a:t>
            </a:r>
          </a:p>
        </p:txBody>
      </p:sp>
    </p:spTree>
    <p:extLst>
      <p:ext uri="{BB962C8B-B14F-4D97-AF65-F5344CB8AC3E}">
        <p14:creationId xmlns:p14="http://schemas.microsoft.com/office/powerpoint/2010/main" val="34219829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2924945"/>
            <a:ext cx="8408782" cy="22094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60DA10-FFA8-1E4E-A4D4-DEBA09AF2EDA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6092434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86444"/>
            <a:ext cx="8229600" cy="966292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RNN long-term dependencies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104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9" y="1203206"/>
            <a:ext cx="5457429" cy="2515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306" y="3869095"/>
            <a:ext cx="7020272" cy="241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0488" y="6228020"/>
            <a:ext cx="620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I grew up in France… I speak fluent French.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85E9F2-03D5-8140-BFA1-4138E7AEF379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0848282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105</a:t>
            </a:fld>
            <a:endParaRPr lang="zh-TW" alt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882" y="1"/>
            <a:ext cx="8229600" cy="135728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Vanishing Gradient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FFF70-CBB2-724C-9EB6-6F263BE04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132" y="1357282"/>
            <a:ext cx="5416626" cy="527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18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106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79193115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0299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if |W| &lt; 1 (Vanishing)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if |W| &gt; 1 (Exploding)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52C40-7564-7B42-881F-55A64FC7E4D1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11356240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Vanishing Gradient problem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0.9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6" y="5890382"/>
            <a:ext cx="315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0.9 &lt; 1 (Vanishing)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28B472D-CAC7-704A-A358-9DE6CC1F393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42692306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Bent Arrow 63">
            <a:extLst>
              <a:ext uri="{FF2B5EF4-FFF2-40B4-BE49-F238E27FC236}">
                <a16:creationId xmlns:a16="http://schemas.microsoft.com/office/drawing/2014/main" id="{A5CDCF99-B777-634C-8529-8092297544BF}"/>
              </a:ext>
            </a:extLst>
          </p:cNvPr>
          <p:cNvSpPr/>
          <p:nvPr/>
        </p:nvSpPr>
        <p:spPr>
          <a:xfrm flipH="1" flipV="1">
            <a:off x="3125795" y="3019358"/>
            <a:ext cx="6136234" cy="654042"/>
          </a:xfrm>
          <a:prstGeom prst="bentArrow">
            <a:avLst>
              <a:gd name="adj1" fmla="val 22624"/>
              <a:gd name="adj2" fmla="val 24706"/>
              <a:gd name="adj3" fmla="val 35274"/>
              <a:gd name="adj4" fmla="val 1285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109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1"/>
            <a:ext cx="8229600" cy="16515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Exploding Gradient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7F2831F-E5A5-5A4D-9FE0-187B73A7DCBF}"/>
              </a:ext>
            </a:extLst>
          </p:cNvPr>
          <p:cNvSpPr txBox="1"/>
          <p:nvPr/>
        </p:nvSpPr>
        <p:spPr>
          <a:xfrm>
            <a:off x="2809898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70BE92E-75F6-EF44-8DDA-E38414B671FE}"/>
              </a:ext>
            </a:extLst>
          </p:cNvPr>
          <p:cNvSpPr txBox="1"/>
          <p:nvPr/>
        </p:nvSpPr>
        <p:spPr>
          <a:xfrm>
            <a:off x="2817284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AF6E1-3C18-7E41-8962-41715BC2862A}"/>
              </a:ext>
            </a:extLst>
          </p:cNvPr>
          <p:cNvSpPr txBox="1"/>
          <p:nvPr/>
        </p:nvSpPr>
        <p:spPr>
          <a:xfrm>
            <a:off x="3333965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2D8700-C573-0840-B4D9-601479DB8B56}"/>
              </a:ext>
            </a:extLst>
          </p:cNvPr>
          <p:cNvSpPr txBox="1"/>
          <p:nvPr/>
        </p:nvSpPr>
        <p:spPr>
          <a:xfrm>
            <a:off x="4441833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C4580DF-4AA5-8947-B2A3-0C9DD8963F7B}"/>
              </a:ext>
            </a:extLst>
          </p:cNvPr>
          <p:cNvSpPr txBox="1"/>
          <p:nvPr/>
        </p:nvSpPr>
        <p:spPr>
          <a:xfrm>
            <a:off x="4449219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9838D1A-8CF9-574C-89C5-D0BA33E22436}"/>
              </a:ext>
            </a:extLst>
          </p:cNvPr>
          <p:cNvSpPr txBox="1"/>
          <p:nvPr/>
        </p:nvSpPr>
        <p:spPr>
          <a:xfrm>
            <a:off x="4965900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7A87FDC-7DD7-9E48-BDED-3823B7DB715E}"/>
              </a:ext>
            </a:extLst>
          </p:cNvPr>
          <p:cNvSpPr txBox="1"/>
          <p:nvPr/>
        </p:nvSpPr>
        <p:spPr>
          <a:xfrm>
            <a:off x="6204577" y="306771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8667F3-F2BE-114E-AC5E-0C4263917E66}"/>
              </a:ext>
            </a:extLst>
          </p:cNvPr>
          <p:cNvSpPr txBox="1"/>
          <p:nvPr/>
        </p:nvSpPr>
        <p:spPr>
          <a:xfrm>
            <a:off x="6211963" y="4535934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522B8FF-77AF-214B-A888-260C70A2D990}"/>
              </a:ext>
            </a:extLst>
          </p:cNvPr>
          <p:cNvSpPr txBox="1"/>
          <p:nvPr/>
        </p:nvSpPr>
        <p:spPr>
          <a:xfrm>
            <a:off x="6728644" y="356811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FFBCCA3-D688-6649-802D-3653C88F7544}"/>
              </a:ext>
            </a:extLst>
          </p:cNvPr>
          <p:cNvSpPr txBox="1"/>
          <p:nvPr/>
        </p:nvSpPr>
        <p:spPr>
          <a:xfrm>
            <a:off x="7861274" y="305601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CAF5F1-5735-5A49-87A5-97985255B55C}"/>
              </a:ext>
            </a:extLst>
          </p:cNvPr>
          <p:cNvSpPr txBox="1"/>
          <p:nvPr/>
        </p:nvSpPr>
        <p:spPr>
          <a:xfrm>
            <a:off x="7868660" y="4524238"/>
            <a:ext cx="385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C0D8E9A-7863-4349-B05C-D364D058BE4A}"/>
              </a:ext>
            </a:extLst>
          </p:cNvPr>
          <p:cNvSpPr txBox="1"/>
          <p:nvPr/>
        </p:nvSpPr>
        <p:spPr>
          <a:xfrm>
            <a:off x="8385341" y="35564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3361228-A36A-8B4D-AF5D-00CE4E93F197}"/>
              </a:ext>
            </a:extLst>
          </p:cNvPr>
          <p:cNvSpPr txBox="1"/>
          <p:nvPr/>
        </p:nvSpPr>
        <p:spPr>
          <a:xfrm>
            <a:off x="8443173" y="1676490"/>
            <a:ext cx="1038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Error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D4396F6-B0CC-694F-897D-8D2B7250B8FD}"/>
              </a:ext>
            </a:extLst>
          </p:cNvPr>
          <p:cNvSpPr txBox="1"/>
          <p:nvPr/>
        </p:nvSpPr>
        <p:spPr>
          <a:xfrm>
            <a:off x="5056987" y="5890382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 = 1.1 &gt; 1 (Exploding)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E0DA53F-7DB9-654D-8E86-B96A0701A6CA}"/>
              </a:ext>
            </a:extLst>
          </p:cNvPr>
          <p:cNvSpPr/>
          <p:nvPr/>
        </p:nvSpPr>
        <p:spPr>
          <a:xfrm>
            <a:off x="1853882" y="6635019"/>
            <a:ext cx="84842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/deep-math-machine-learning-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/chapter-10-1-deepnlp-lstm-long-short-term-memory-networks-with-math-21477f8e4235</a:t>
            </a:r>
          </a:p>
        </p:txBody>
      </p:sp>
    </p:spTree>
    <p:extLst>
      <p:ext uri="{BB962C8B-B14F-4D97-AF65-F5344CB8AC3E}">
        <p14:creationId xmlns:p14="http://schemas.microsoft.com/office/powerpoint/2010/main" val="2686008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Topic-Dataset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E82059-E69E-B946-AE36-4392ACCC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74" y="1340769"/>
            <a:ext cx="6349286" cy="502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840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4427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RNN LSTM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110</a:t>
            </a:fld>
            <a:endParaRPr lang="zh-TW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971772"/>
            <a:ext cx="7164288" cy="2681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107" y="3839156"/>
            <a:ext cx="7149298" cy="26861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4B93C9-4AC4-2A48-8C5A-B94472465A1F}"/>
              </a:ext>
            </a:extLst>
          </p:cNvPr>
          <p:cNvSpPr txBox="1"/>
          <p:nvPr/>
        </p:nvSpPr>
        <p:spPr>
          <a:xfrm>
            <a:off x="1600327" y="208144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RNN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038F81-D57C-1D4D-B625-FED90B7C1829}"/>
              </a:ext>
            </a:extLst>
          </p:cNvPr>
          <p:cNvSpPr txBox="1"/>
          <p:nvPr/>
        </p:nvSpPr>
        <p:spPr>
          <a:xfrm>
            <a:off x="1607995" y="5182250"/>
            <a:ext cx="87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LSTM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097A0-183F-C543-98A4-F37FE790E98F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22168810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111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A91859-A6C0-1A40-9ED4-375202A6F66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71046581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5"/>
            <a:ext cx="8229600" cy="129802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Short Term Memory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112</a:t>
            </a:fld>
            <a:endParaRPr lang="zh-TW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556792"/>
            <a:ext cx="8815874" cy="3312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5157192"/>
            <a:ext cx="6563072" cy="1222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E861B-50B8-C546-9165-9B03369EA945}"/>
              </a:ext>
            </a:extLst>
          </p:cNvPr>
          <p:cNvSpPr txBox="1"/>
          <p:nvPr/>
        </p:nvSpPr>
        <p:spPr>
          <a:xfrm>
            <a:off x="4752110" y="1888262"/>
            <a:ext cx="73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forget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57A16-50C4-F94A-AC3D-146602F4363A}"/>
              </a:ext>
            </a:extLst>
          </p:cNvPr>
          <p:cNvSpPr txBox="1"/>
          <p:nvPr/>
        </p:nvSpPr>
        <p:spPr>
          <a:xfrm>
            <a:off x="5546221" y="1888261"/>
            <a:ext cx="622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input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39DFDB-9978-8744-8689-CF825824AB89}"/>
              </a:ext>
            </a:extLst>
          </p:cNvPr>
          <p:cNvSpPr txBox="1"/>
          <p:nvPr/>
        </p:nvSpPr>
        <p:spPr>
          <a:xfrm>
            <a:off x="6258003" y="1875560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output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1306E3-6B2F-014B-BD07-A485CFB8A394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39978965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A2815-7900-794C-885F-55790EC4DACC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123570124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Gated Recurrent Unit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>
                <a:solidFill>
                  <a:schemeClr val="accent1"/>
                </a:solidFill>
              </a:rPr>
              <a:t>(GRU)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3633" y="1836192"/>
            <a:ext cx="6649701" cy="45365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A041EA-93BD-0140-9C27-3AE44AE3F412}"/>
              </a:ext>
            </a:extLst>
          </p:cNvPr>
          <p:cNvSpPr txBox="1"/>
          <p:nvPr/>
        </p:nvSpPr>
        <p:spPr>
          <a:xfrm>
            <a:off x="4968009" y="1669255"/>
            <a:ext cx="885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reset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99792-61A8-3049-A6BD-7B75AD6B30AF}"/>
              </a:ext>
            </a:extLst>
          </p:cNvPr>
          <p:cNvSpPr txBox="1"/>
          <p:nvPr/>
        </p:nvSpPr>
        <p:spPr>
          <a:xfrm>
            <a:off x="6020955" y="1669005"/>
            <a:ext cx="106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update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gate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86AD6-E37B-4641-8A10-5EA3E4C1C30D}"/>
              </a:ext>
            </a:extLst>
          </p:cNvPr>
          <p:cNvSpPr/>
          <p:nvPr/>
        </p:nvSpPr>
        <p:spPr>
          <a:xfrm>
            <a:off x="2484120" y="6589555"/>
            <a:ext cx="72237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Christopher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Olah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(2015) Understanding LSTM Networks,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colah.github.io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/posts/2015-08-Understanding-LSTMs/</a:t>
            </a:r>
          </a:p>
        </p:txBody>
      </p:sp>
    </p:spTree>
    <p:extLst>
      <p:ext uri="{BB962C8B-B14F-4D97-AF65-F5344CB8AC3E}">
        <p14:creationId xmlns:p14="http://schemas.microsoft.com/office/powerpoint/2010/main" val="42854560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LSTM Recurrent Neural Network</a:t>
            </a: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5392E5B-9623-CE49-BBFB-ACFCAFB4A04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6611938"/>
            <a:ext cx="65532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/Vict0rSch/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deep_learning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/tree/master/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keras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/recurrent</a:t>
            </a:r>
          </a:p>
        </p:txBody>
      </p:sp>
      <p:pic>
        <p:nvPicPr>
          <p:cNvPr id="9626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22922"/>
            <a:ext cx="9144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0B91F-C33D-CD4D-B199-ABD526E01FAF}"/>
              </a:ext>
            </a:extLst>
          </p:cNvPr>
          <p:cNvSpPr/>
          <p:nvPr/>
        </p:nvSpPr>
        <p:spPr>
          <a:xfrm>
            <a:off x="1703513" y="5426640"/>
            <a:ext cx="10886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Traditional Neural Network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3FCCEF-FBE1-8541-8635-511B376D0A59}"/>
              </a:ext>
            </a:extLst>
          </p:cNvPr>
          <p:cNvSpPr/>
          <p:nvPr/>
        </p:nvSpPr>
        <p:spPr>
          <a:xfrm>
            <a:off x="3008101" y="5426640"/>
            <a:ext cx="1020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Music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Generation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E9A5C5-DB5F-E84C-9054-9EB7AC63AD12}"/>
              </a:ext>
            </a:extLst>
          </p:cNvPr>
          <p:cNvSpPr/>
          <p:nvPr/>
        </p:nvSpPr>
        <p:spPr>
          <a:xfrm>
            <a:off x="4736294" y="5426640"/>
            <a:ext cx="11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Sentiment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Classification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B9F50-364F-254D-9FAA-B147FE5CECEA}"/>
              </a:ext>
            </a:extLst>
          </p:cNvPr>
          <p:cNvSpPr/>
          <p:nvPr/>
        </p:nvSpPr>
        <p:spPr>
          <a:xfrm>
            <a:off x="6626847" y="5426640"/>
            <a:ext cx="10692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Name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Entity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Recognition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BB6B54-0E52-E341-8E40-834D0923DC9E}"/>
              </a:ext>
            </a:extLst>
          </p:cNvPr>
          <p:cNvSpPr/>
          <p:nvPr/>
        </p:nvSpPr>
        <p:spPr>
          <a:xfrm>
            <a:off x="9075540" y="5426640"/>
            <a:ext cx="1011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Machine </a:t>
            </a:r>
            <a:br>
              <a:rPr lang="en-US" sz="1400" b="1" dirty="0">
                <a:solidFill>
                  <a:schemeClr val="tx2"/>
                </a:solidFill>
              </a:rPr>
            </a:br>
            <a:r>
              <a:rPr lang="en-US" sz="1400" b="1" dirty="0">
                <a:solidFill>
                  <a:schemeClr val="tx2"/>
                </a:solidFill>
              </a:rPr>
              <a:t>Translation</a:t>
            </a:r>
          </a:p>
        </p:txBody>
      </p:sp>
    </p:spTree>
    <p:extLst>
      <p:ext uri="{BB962C8B-B14F-4D97-AF65-F5344CB8AC3E}">
        <p14:creationId xmlns:p14="http://schemas.microsoft.com/office/powerpoint/2010/main" val="37752086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242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Long Short Term Memory (LSTM) 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for Time Series Forecasting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116</a:t>
            </a:fld>
            <a:endParaRPr lang="zh-TW" alt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4F2950-E969-3049-AC11-679399698E7A}"/>
              </a:ext>
            </a:extLst>
          </p:cNvPr>
          <p:cNvSpPr/>
          <p:nvPr/>
        </p:nvSpPr>
        <p:spPr>
          <a:xfrm>
            <a:off x="2120533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1720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085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097224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26649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0857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3732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B8884FA-7760-AB48-96C3-03AA0DBC5539}"/>
              </a:ext>
            </a:extLst>
          </p:cNvPr>
          <p:cNvSpPr/>
          <p:nvPr/>
        </p:nvSpPr>
        <p:spPr>
          <a:xfrm>
            <a:off x="3827298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9D9AEDE-84C0-1940-8F0F-0C1FF0A11DAE}"/>
              </a:ext>
            </a:extLst>
          </p:cNvPr>
          <p:cNvSpPr/>
          <p:nvPr/>
        </p:nvSpPr>
        <p:spPr>
          <a:xfrm>
            <a:off x="5534062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1378A3-34A6-BD4B-84A0-C28751BCC09C}"/>
              </a:ext>
            </a:extLst>
          </p:cNvPr>
          <p:cNvSpPr/>
          <p:nvPr/>
        </p:nvSpPr>
        <p:spPr>
          <a:xfrm>
            <a:off x="7240827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C1E49FF-762F-E548-8095-BCCC4D85FC7A}"/>
              </a:ext>
            </a:extLst>
          </p:cNvPr>
          <p:cNvSpPr/>
          <p:nvPr/>
        </p:nvSpPr>
        <p:spPr>
          <a:xfrm>
            <a:off x="8947591" y="3690591"/>
            <a:ext cx="1260140" cy="7631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LSTM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45817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932" y="5183468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75065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1878" y="2204863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  <a:stCxn id="20" idx="0"/>
            <a:endCxn id="8" idx="2"/>
          </p:cNvCxnSpPr>
          <p:nvPr/>
        </p:nvCxnSpPr>
        <p:spPr>
          <a:xfrm flipH="1" flipV="1">
            <a:off x="2750603" y="4453778"/>
            <a:ext cx="15254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12809" y="4450615"/>
            <a:ext cx="15254" cy="713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  <a:endCxn id="17" idx="2"/>
          </p:cNvCxnSpPr>
          <p:nvPr/>
        </p:nvCxnSpPr>
        <p:spPr>
          <a:xfrm flipH="1" flipV="1">
            <a:off x="6164132" y="4453777"/>
            <a:ext cx="7628" cy="7408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  <a:stCxn id="11" idx="0"/>
            <a:endCxn id="18" idx="2"/>
          </p:cNvCxnSpPr>
          <p:nvPr/>
        </p:nvCxnSpPr>
        <p:spPr>
          <a:xfrm flipV="1">
            <a:off x="7870897" y="4453778"/>
            <a:ext cx="0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  <a:stCxn id="21" idx="0"/>
            <a:endCxn id="19" idx="2"/>
          </p:cNvCxnSpPr>
          <p:nvPr/>
        </p:nvCxnSpPr>
        <p:spPr>
          <a:xfrm flipH="1" flipV="1">
            <a:off x="9577662" y="4453778"/>
            <a:ext cx="5311" cy="7296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  <a:stCxn id="8" idx="0"/>
            <a:endCxn id="24" idx="4"/>
          </p:cNvCxnSpPr>
          <p:nvPr/>
        </p:nvCxnSpPr>
        <p:spPr>
          <a:xfrm flipV="1">
            <a:off x="2750604" y="2844943"/>
            <a:ext cx="1315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  <a:stCxn id="16" idx="0"/>
            <a:endCxn id="15" idx="4"/>
          </p:cNvCxnSpPr>
          <p:nvPr/>
        </p:nvCxnSpPr>
        <p:spPr>
          <a:xfrm flipV="1">
            <a:off x="4457368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  <a:stCxn id="17" idx="0"/>
            <a:endCxn id="13" idx="4"/>
          </p:cNvCxnSpPr>
          <p:nvPr/>
        </p:nvCxnSpPr>
        <p:spPr>
          <a:xfrm flipH="1" flipV="1">
            <a:off x="6146690" y="2844943"/>
            <a:ext cx="17443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  <a:stCxn id="18" idx="0"/>
            <a:endCxn id="14" idx="4"/>
          </p:cNvCxnSpPr>
          <p:nvPr/>
        </p:nvCxnSpPr>
        <p:spPr>
          <a:xfrm flipV="1">
            <a:off x="7870897" y="2844943"/>
            <a:ext cx="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  <a:stCxn id="19" idx="0"/>
            <a:endCxn id="22" idx="4"/>
          </p:cNvCxnSpPr>
          <p:nvPr/>
        </p:nvCxnSpPr>
        <p:spPr>
          <a:xfrm flipV="1">
            <a:off x="9577661" y="2844943"/>
            <a:ext cx="1744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8" idx="3"/>
            <a:endCxn id="16" idx="1"/>
          </p:cNvCxnSpPr>
          <p:nvPr/>
        </p:nvCxnSpPr>
        <p:spPr>
          <a:xfrm>
            <a:off x="3380674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</p:cNvCxnSpPr>
          <p:nvPr/>
        </p:nvCxnSpPr>
        <p:spPr>
          <a:xfrm>
            <a:off x="5087439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</p:cNvCxnSpPr>
          <p:nvPr/>
        </p:nvCxnSpPr>
        <p:spPr>
          <a:xfrm>
            <a:off x="6794203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</p:cNvCxnSpPr>
          <p:nvPr/>
        </p:nvCxnSpPr>
        <p:spPr>
          <a:xfrm>
            <a:off x="8500968" y="4072184"/>
            <a:ext cx="446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8705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673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861068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16763"/>
            <a:ext cx="8229600" cy="9262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Reinforcement Learning (RL)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C1BE402-EC7D-8C42-B5A4-72576A470591}"/>
              </a:ext>
            </a:extLst>
          </p:cNvPr>
          <p:cNvSpPr/>
          <p:nvPr/>
        </p:nvSpPr>
        <p:spPr>
          <a:xfrm>
            <a:off x="5740953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4593554" y="132347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7C98327-F682-184A-A640-7297FDDB34A8}"/>
              </a:ext>
            </a:extLst>
          </p:cNvPr>
          <p:cNvSpPr/>
          <p:nvPr/>
        </p:nvSpPr>
        <p:spPr>
          <a:xfrm>
            <a:off x="3481236" y="192071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54D472D-BF66-AC42-8E59-60459C008A53}"/>
              </a:ext>
            </a:extLst>
          </p:cNvPr>
          <p:cNvSpPr/>
          <p:nvPr/>
        </p:nvSpPr>
        <p:spPr>
          <a:xfrm>
            <a:off x="3466313" y="3173097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3A8E1D-8C45-3349-9B58-064EF249FC52}"/>
              </a:ext>
            </a:extLst>
          </p:cNvPr>
          <p:cNvSpPr/>
          <p:nvPr/>
        </p:nvSpPr>
        <p:spPr>
          <a:xfrm>
            <a:off x="4566562" y="3781250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BC5F91A-B81F-B545-9D71-C4C20DEB664B}"/>
              </a:ext>
            </a:extLst>
          </p:cNvPr>
          <p:cNvSpPr/>
          <p:nvPr/>
        </p:nvSpPr>
        <p:spPr>
          <a:xfrm>
            <a:off x="5733036" y="3169098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0A009AB-0444-5A4E-B75C-3406D36698B2}"/>
              </a:ext>
            </a:extLst>
          </p:cNvPr>
          <p:cNvSpPr/>
          <p:nvPr/>
        </p:nvSpPr>
        <p:spPr>
          <a:xfrm>
            <a:off x="4616278" y="2565443"/>
            <a:ext cx="2651760" cy="26517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390B4-F828-EC41-87CB-454D1C3089DF}"/>
              </a:ext>
            </a:extLst>
          </p:cNvPr>
          <p:cNvSpPr txBox="1"/>
          <p:nvPr/>
        </p:nvSpPr>
        <p:spPr>
          <a:xfrm>
            <a:off x="3483268" y="2828747"/>
            <a:ext cx="115127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CA6577-C083-454D-9F61-CD90E22C235F}"/>
              </a:ext>
            </a:extLst>
          </p:cNvPr>
          <p:cNvSpPr txBox="1"/>
          <p:nvPr/>
        </p:nvSpPr>
        <p:spPr>
          <a:xfrm>
            <a:off x="3450800" y="4576262"/>
            <a:ext cx="119776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Mathematics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624463-E6A3-084D-BADB-EF411644FB24}"/>
              </a:ext>
            </a:extLst>
          </p:cNvPr>
          <p:cNvSpPr txBox="1"/>
          <p:nvPr/>
        </p:nvSpPr>
        <p:spPr>
          <a:xfrm>
            <a:off x="5342474" y="5971046"/>
            <a:ext cx="107593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1A7ED3-4C70-6044-81A9-39E813E8F184}"/>
              </a:ext>
            </a:extLst>
          </p:cNvPr>
          <p:cNvSpPr txBox="1"/>
          <p:nvPr/>
        </p:nvSpPr>
        <p:spPr>
          <a:xfrm>
            <a:off x="7223854" y="4609696"/>
            <a:ext cx="112402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Psychology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7154581" y="2928154"/>
            <a:ext cx="128112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Neuroscience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FCFF7-A7BD-294A-BD69-22CED7120327}"/>
              </a:ext>
            </a:extLst>
          </p:cNvPr>
          <p:cNvSpPr txBox="1"/>
          <p:nvPr/>
        </p:nvSpPr>
        <p:spPr>
          <a:xfrm>
            <a:off x="5116451" y="1567042"/>
            <a:ext cx="16514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1B1B76-E80A-8D4F-8B60-DEBF3A3A8629}"/>
              </a:ext>
            </a:extLst>
          </p:cNvPr>
          <p:cNvSpPr txBox="1"/>
          <p:nvPr/>
        </p:nvSpPr>
        <p:spPr>
          <a:xfrm>
            <a:off x="5515069" y="2847784"/>
            <a:ext cx="901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890D54-5FDC-9D43-B26B-1E2B8B4A83FF}"/>
              </a:ext>
            </a:extLst>
          </p:cNvPr>
          <p:cNvSpPr txBox="1"/>
          <p:nvPr/>
        </p:nvSpPr>
        <p:spPr>
          <a:xfrm>
            <a:off x="6366917" y="3163748"/>
            <a:ext cx="8338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C9EB73-F418-6D49-A867-778E952A3A6B}"/>
              </a:ext>
            </a:extLst>
          </p:cNvPr>
          <p:cNvSpPr txBox="1"/>
          <p:nvPr/>
        </p:nvSpPr>
        <p:spPr>
          <a:xfrm>
            <a:off x="5876219" y="4074489"/>
            <a:ext cx="16514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Classical/Operant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2E849C-22D6-024F-86A5-A81398A8D77B}"/>
              </a:ext>
            </a:extLst>
          </p:cNvPr>
          <p:cNvSpPr txBox="1"/>
          <p:nvPr/>
        </p:nvSpPr>
        <p:spPr>
          <a:xfrm>
            <a:off x="5445339" y="4595644"/>
            <a:ext cx="10406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Bounded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82277D-4F23-4046-B019-39501D5C958A}"/>
              </a:ext>
            </a:extLst>
          </p:cNvPr>
          <p:cNvSpPr txBox="1"/>
          <p:nvPr/>
        </p:nvSpPr>
        <p:spPr>
          <a:xfrm>
            <a:off x="4683531" y="4092831"/>
            <a:ext cx="111440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 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841C29-F561-C94F-A39D-07596FF2CBC6}"/>
              </a:ext>
            </a:extLst>
          </p:cNvPr>
          <p:cNvSpPr txBox="1"/>
          <p:nvPr/>
        </p:nvSpPr>
        <p:spPr>
          <a:xfrm>
            <a:off x="4750922" y="3132028"/>
            <a:ext cx="80663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</a:t>
            </a:r>
            <a:b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37AB89-420C-0A45-B485-D154CB1B8193}"/>
              </a:ext>
            </a:extLst>
          </p:cNvPr>
          <p:cNvSpPr txBox="1"/>
          <p:nvPr/>
        </p:nvSpPr>
        <p:spPr>
          <a:xfrm>
            <a:off x="5085161" y="3582194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8D68CB0-5E0B-D445-9301-5688ADB9510F}"/>
              </a:ext>
            </a:extLst>
          </p:cNvPr>
          <p:cNvSpPr/>
          <p:nvPr/>
        </p:nvSpPr>
        <p:spPr>
          <a:xfrm>
            <a:off x="1979398" y="6602605"/>
            <a:ext cx="8231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70693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(2020), "Financial time series forecasting with deep learning: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A systematic literature review: 2005–2019." Applied Soft Computing 90 (2020): 106181.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30162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Financial time series forecasting with deep learning: Topic-model heatmap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81054B-3BD6-9348-8665-CD7731239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255468"/>
            <a:ext cx="4707160" cy="51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449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DF78-1497-3942-8FAD-22874074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397" y="117321"/>
            <a:ext cx="8229600" cy="102564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Branches of Machine Learning (ML)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Reinforcement Learning (RL)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B789E-F0CD-C540-89C4-12E02A809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54E707-93E5-BA44-977A-5DC61A19FF1D}"/>
              </a:ext>
            </a:extLst>
          </p:cNvPr>
          <p:cNvSpPr/>
          <p:nvPr/>
        </p:nvSpPr>
        <p:spPr>
          <a:xfrm>
            <a:off x="5434288" y="1823410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546734-429B-8C49-8D08-33CC7300C327}"/>
              </a:ext>
            </a:extLst>
          </p:cNvPr>
          <p:cNvSpPr txBox="1"/>
          <p:nvPr/>
        </p:nvSpPr>
        <p:spPr>
          <a:xfrm>
            <a:off x="6808610" y="2893389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FC0393-FE5A-0941-96B9-2281A25912F3}"/>
              </a:ext>
            </a:extLst>
          </p:cNvPr>
          <p:cNvSpPr txBox="1"/>
          <p:nvPr/>
        </p:nvSpPr>
        <p:spPr>
          <a:xfrm>
            <a:off x="5510551" y="3359457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  <a:b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23BFD-ADA9-B64C-A93D-9CE48B28C9AD}"/>
              </a:ext>
            </a:extLst>
          </p:cNvPr>
          <p:cNvSpPr txBox="1"/>
          <p:nvPr/>
        </p:nvSpPr>
        <p:spPr>
          <a:xfrm>
            <a:off x="5243235" y="518618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 </a:t>
            </a:r>
            <a:b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3354D3-2399-F747-BB31-C055C4D864B8}"/>
              </a:ext>
            </a:extLst>
          </p:cNvPr>
          <p:cNvSpPr txBox="1"/>
          <p:nvPr/>
        </p:nvSpPr>
        <p:spPr>
          <a:xfrm>
            <a:off x="3805771" y="2883718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Supervised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0020CFC-4D98-CC46-9C00-54B2D11206DF}"/>
              </a:ext>
            </a:extLst>
          </p:cNvPr>
          <p:cNvSpPr/>
          <p:nvPr/>
        </p:nvSpPr>
        <p:spPr>
          <a:xfrm>
            <a:off x="3743594" y="1804354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665E109-4724-104A-A490-FF4AA0D2475C}"/>
              </a:ext>
            </a:extLst>
          </p:cNvPr>
          <p:cNvSpPr/>
          <p:nvPr/>
        </p:nvSpPr>
        <p:spPr>
          <a:xfrm>
            <a:off x="4624661" y="3285498"/>
            <a:ext cx="3108960" cy="310896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F6F3-AB11-0341-9980-6E870B928FFB}"/>
              </a:ext>
            </a:extLst>
          </p:cNvPr>
          <p:cNvSpPr/>
          <p:nvPr/>
        </p:nvSpPr>
        <p:spPr>
          <a:xfrm>
            <a:off x="3581402" y="1277858"/>
            <a:ext cx="5120640" cy="5116600"/>
          </a:xfrm>
          <a:prstGeom prst="ellipse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5172E-471B-5F4D-9790-3382FA2F3E85}"/>
              </a:ext>
            </a:extLst>
          </p:cNvPr>
          <p:cNvSpPr txBox="1"/>
          <p:nvPr/>
        </p:nvSpPr>
        <p:spPr>
          <a:xfrm>
            <a:off x="1862093" y="1669466"/>
            <a:ext cx="2000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Labeled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3D8005-5231-EE49-BFDE-A7C7A0C1988C}"/>
              </a:ext>
            </a:extLst>
          </p:cNvPr>
          <p:cNvSpPr txBox="1"/>
          <p:nvPr/>
        </p:nvSpPr>
        <p:spPr>
          <a:xfrm>
            <a:off x="8134562" y="1460809"/>
            <a:ext cx="2582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Labels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No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Find hidden structure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D887AB-6460-634D-BA55-7E2731239784}"/>
              </a:ext>
            </a:extLst>
          </p:cNvPr>
          <p:cNvSpPr txBox="1"/>
          <p:nvPr/>
        </p:nvSpPr>
        <p:spPr>
          <a:xfrm>
            <a:off x="7900644" y="5518014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Reward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series of 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9888AA8-AF18-294C-90DE-BBDB9EE58CB1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1830305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82299236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4720199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975" y="122238"/>
            <a:ext cx="8760541" cy="198430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Reinforcement Learning (DL)</a:t>
            </a:r>
            <a:endParaRPr lang="en-US" sz="32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606258"/>
            <a:ext cx="82314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Richard S. Sutton &amp; Andrew G.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Barto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(2018), Reinforcement Learning: An Introduction, 2nd Edition, A Bradford Book.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93A4EEF-E6AA-3F4E-A406-95D287D4F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3629" y="2501160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E51BB8B-A5E7-1D41-B482-205B96668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218" y="4138657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1E9B0CED-362A-EC4D-B31F-9A86D2DBF9A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>
            <a:off x="6837258" y="2884816"/>
            <a:ext cx="590903" cy="1694270"/>
          </a:xfrm>
          <a:prstGeom prst="bentConnector3">
            <a:avLst>
              <a:gd name="adj1" fmla="val 359991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6323A3-8BA0-AF4C-9A29-82ED3860ACA8}"/>
              </a:ext>
            </a:extLst>
          </p:cNvPr>
          <p:cNvCxnSpPr>
            <a:cxnSpLocks/>
            <a:stCxn id="9" idx="1"/>
            <a:endCxn id="8" idx="1"/>
          </p:cNvCxnSpPr>
          <p:nvPr/>
        </p:nvCxnSpPr>
        <p:spPr>
          <a:xfrm rot="10800000" flipH="1">
            <a:off x="4946217" y="2884816"/>
            <a:ext cx="617411" cy="1694270"/>
          </a:xfrm>
          <a:prstGeom prst="bentConnector3">
            <a:avLst>
              <a:gd name="adj1" fmla="val -252740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F5CC39F-4420-2F48-A24E-2988B0511D9C}"/>
              </a:ext>
            </a:extLst>
          </p:cNvPr>
          <p:cNvCxnSpPr>
            <a:cxnSpLocks/>
            <a:stCxn id="9" idx="0"/>
            <a:endCxn id="8" idx="2"/>
          </p:cNvCxnSpPr>
          <p:nvPr/>
        </p:nvCxnSpPr>
        <p:spPr>
          <a:xfrm flipV="1">
            <a:off x="6187189" y="3268472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8AE28C1-2160-BE45-95FC-A300EF19A7E0}"/>
              </a:ext>
            </a:extLst>
          </p:cNvPr>
          <p:cNvSpPr txBox="1"/>
          <p:nvPr/>
        </p:nvSpPr>
        <p:spPr>
          <a:xfrm>
            <a:off x="7561471" y="2423152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7EE5EE-6F71-F945-9760-AAC9FC3ED02E}"/>
              </a:ext>
            </a:extLst>
          </p:cNvPr>
          <p:cNvSpPr txBox="1"/>
          <p:nvPr/>
        </p:nvSpPr>
        <p:spPr>
          <a:xfrm>
            <a:off x="4969916" y="3518687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F8BEB89-E91D-8E42-B050-01D7E6256D40}"/>
              </a:ext>
            </a:extLst>
          </p:cNvPr>
          <p:cNvSpPr txBox="1"/>
          <p:nvPr/>
        </p:nvSpPr>
        <p:spPr>
          <a:xfrm>
            <a:off x="3619797" y="2415898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130D8D-172B-1D41-B271-BD73C2907E79}"/>
              </a:ext>
            </a:extLst>
          </p:cNvPr>
          <p:cNvSpPr txBox="1"/>
          <p:nvPr/>
        </p:nvSpPr>
        <p:spPr>
          <a:xfrm>
            <a:off x="3119036" y="2049534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24950F-C7E6-1C47-8586-BAC1D6E38022}"/>
              </a:ext>
            </a:extLst>
          </p:cNvPr>
          <p:cNvSpPr txBox="1"/>
          <p:nvPr/>
        </p:nvSpPr>
        <p:spPr>
          <a:xfrm>
            <a:off x="7070155" y="2057673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EDD06F-F508-CF48-8811-BF8EB27F1CD4}"/>
              </a:ext>
            </a:extLst>
          </p:cNvPr>
          <p:cNvSpPr txBox="1"/>
          <p:nvPr/>
        </p:nvSpPr>
        <p:spPr>
          <a:xfrm>
            <a:off x="4508821" y="3217561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15622-5053-BF40-B11A-3DA984043056}"/>
              </a:ext>
            </a:extLst>
          </p:cNvPr>
          <p:cNvSpPr txBox="1"/>
          <p:nvPr/>
        </p:nvSpPr>
        <p:spPr>
          <a:xfrm>
            <a:off x="7739189" y="2877562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5C4674-299C-B541-BC55-05642B5CAE2E}"/>
              </a:ext>
            </a:extLst>
          </p:cNvPr>
          <p:cNvSpPr txBox="1"/>
          <p:nvPr/>
        </p:nvSpPr>
        <p:spPr>
          <a:xfrm>
            <a:off x="6193816" y="3550327"/>
            <a:ext cx="4106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427619-DA6F-0142-8581-B969445AED83}"/>
              </a:ext>
            </a:extLst>
          </p:cNvPr>
          <p:cNvSpPr txBox="1"/>
          <p:nvPr/>
        </p:nvSpPr>
        <p:spPr>
          <a:xfrm>
            <a:off x="4274486" y="287756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86405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FB0C-000C-F642-BB1D-02EB6C51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Agent and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972CF-5C90-3443-88AA-E4DCBB917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8714" y="1700701"/>
            <a:ext cx="4942497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each step </a:t>
            </a:r>
            <a:r>
              <a:rPr lang="en-US" i="1" dirty="0"/>
              <a:t>t</a:t>
            </a:r>
            <a:r>
              <a:rPr lang="en-US" dirty="0"/>
              <a:t> the agent: </a:t>
            </a:r>
          </a:p>
          <a:p>
            <a:pPr lvl="1"/>
            <a:r>
              <a:rPr lang="en-US" dirty="0"/>
              <a:t>Executes </a:t>
            </a:r>
            <a:r>
              <a:rPr lang="en-US" dirty="0">
                <a:solidFill>
                  <a:srgbClr val="C00000"/>
                </a:solidFill>
              </a:rPr>
              <a:t>action</a:t>
            </a:r>
            <a:r>
              <a:rPr lang="en-US" dirty="0"/>
              <a:t>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Receives </a:t>
            </a:r>
            <a:r>
              <a:rPr lang="en-US" dirty="0">
                <a:solidFill>
                  <a:srgbClr val="C00000"/>
                </a:solidFill>
              </a:rPr>
              <a:t>observation</a:t>
            </a:r>
            <a:r>
              <a:rPr lang="en-US" dirty="0"/>
              <a:t> </a:t>
            </a:r>
            <a:r>
              <a:rPr lang="en-US" i="1" dirty="0" err="1"/>
              <a:t>O</a:t>
            </a:r>
            <a:r>
              <a:rPr lang="en-US" i="1" baseline="-25000" dirty="0" err="1"/>
              <a:t>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Receives scalar </a:t>
            </a:r>
            <a:r>
              <a:rPr lang="en-US" dirty="0">
                <a:solidFill>
                  <a:srgbClr val="C00000"/>
                </a:solidFill>
              </a:rPr>
              <a:t>reward</a:t>
            </a:r>
            <a:r>
              <a:rPr lang="en-US" dirty="0"/>
              <a:t> </a:t>
            </a:r>
            <a:r>
              <a:rPr lang="en-US" i="1" dirty="0" err="1"/>
              <a:t>R</a:t>
            </a:r>
            <a:r>
              <a:rPr lang="en-US" i="1" baseline="-25000" dirty="0" err="1"/>
              <a:t>t</a:t>
            </a:r>
            <a:endParaRPr lang="en-US" i="1" baseline="-25000" dirty="0"/>
          </a:p>
          <a:p>
            <a:r>
              <a:rPr lang="en-US" dirty="0"/>
              <a:t>The environment: </a:t>
            </a:r>
          </a:p>
          <a:p>
            <a:pPr lvl="1"/>
            <a:r>
              <a:rPr lang="en-US" dirty="0"/>
              <a:t>Receives action </a:t>
            </a:r>
            <a:r>
              <a:rPr lang="en-US" i="1" dirty="0"/>
              <a:t>A</a:t>
            </a:r>
            <a:r>
              <a:rPr lang="en-US" i="1" baseline="-25000" dirty="0"/>
              <a:t>t</a:t>
            </a:r>
          </a:p>
          <a:p>
            <a:pPr lvl="1"/>
            <a:r>
              <a:rPr lang="en-US" dirty="0"/>
              <a:t>Emits observation </a:t>
            </a:r>
            <a:r>
              <a:rPr lang="en-US" i="1" dirty="0"/>
              <a:t>O</a:t>
            </a:r>
            <a:r>
              <a:rPr lang="en-US" i="1" baseline="-25000" dirty="0"/>
              <a:t>t+1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Emits scalar reward </a:t>
            </a:r>
            <a:r>
              <a:rPr lang="en-US" i="1" dirty="0"/>
              <a:t>R</a:t>
            </a:r>
            <a:r>
              <a:rPr lang="en-US" i="1" baseline="-25000" dirty="0"/>
              <a:t>t+1</a:t>
            </a:r>
          </a:p>
          <a:p>
            <a:r>
              <a:rPr lang="en-US" dirty="0"/>
              <a:t>t increments at </a:t>
            </a:r>
            <a:r>
              <a:rPr lang="en-US" dirty="0" err="1"/>
              <a:t>env</a:t>
            </a:r>
            <a:r>
              <a:rPr lang="en-US" dirty="0"/>
              <a:t>. 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E71F2A-C7F9-284B-AEDF-11B09358B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2AB4129-FF8A-2346-86EA-AFBDD84D2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8101" y="2546046"/>
            <a:ext cx="1273629" cy="767312"/>
          </a:xfrm>
          <a:prstGeom prst="roundRect">
            <a:avLst>
              <a:gd name="adj" fmla="val 1363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8769686-2257-DF4E-AA05-331AD26CA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0690" y="4183543"/>
            <a:ext cx="2481943" cy="880859"/>
          </a:xfrm>
          <a:prstGeom prst="roundRect">
            <a:avLst>
              <a:gd name="adj" fmla="val 18924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7AC8B7EE-B920-9F40-A9D6-4143BD4F0794}"/>
              </a:ext>
            </a:extLst>
          </p:cNvPr>
          <p:cNvCxnSpPr>
            <a:cxnSpLocks/>
            <a:stCxn id="5" idx="3"/>
            <a:endCxn id="6" idx="3"/>
          </p:cNvCxnSpPr>
          <p:nvPr/>
        </p:nvCxnSpPr>
        <p:spPr>
          <a:xfrm>
            <a:off x="9321730" y="2929702"/>
            <a:ext cx="590903" cy="1694270"/>
          </a:xfrm>
          <a:prstGeom prst="bentConnector3">
            <a:avLst>
              <a:gd name="adj1" fmla="val 165385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DF5C2DB3-06CC-C741-9E0F-029221C590FA}"/>
              </a:ext>
            </a:extLst>
          </p:cNvPr>
          <p:cNvCxnSpPr>
            <a:cxnSpLocks/>
            <a:stCxn id="6" idx="1"/>
            <a:endCxn id="5" idx="1"/>
          </p:cNvCxnSpPr>
          <p:nvPr/>
        </p:nvCxnSpPr>
        <p:spPr>
          <a:xfrm rot="10800000" flipH="1">
            <a:off x="7430689" y="2929702"/>
            <a:ext cx="617411" cy="1694270"/>
          </a:xfrm>
          <a:prstGeom prst="bentConnector3">
            <a:avLst>
              <a:gd name="adj1" fmla="val -48538"/>
            </a:avLst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0FCCB9-6A12-5B47-9B36-6C4B57660621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671661" y="3313358"/>
            <a:ext cx="13254" cy="870184"/>
          </a:xfrm>
          <a:prstGeom prst="straightConnector1">
            <a:avLst/>
          </a:prstGeom>
          <a:ln w="508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9840084-ABCB-CE47-B118-7CF94DE5B48D}"/>
              </a:ext>
            </a:extLst>
          </p:cNvPr>
          <p:cNvSpPr txBox="1"/>
          <p:nvPr/>
        </p:nvSpPr>
        <p:spPr>
          <a:xfrm>
            <a:off x="9395887" y="2482018"/>
            <a:ext cx="869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31CA8-FA2B-4146-89A9-6D9041C93FCA}"/>
              </a:ext>
            </a:extLst>
          </p:cNvPr>
          <p:cNvSpPr txBox="1"/>
          <p:nvPr/>
        </p:nvSpPr>
        <p:spPr>
          <a:xfrm>
            <a:off x="7653582" y="361183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reward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406D0-B254-ED48-8B70-AE79FC33F612}"/>
              </a:ext>
            </a:extLst>
          </p:cNvPr>
          <p:cNvSpPr txBox="1"/>
          <p:nvPr/>
        </p:nvSpPr>
        <p:spPr>
          <a:xfrm>
            <a:off x="6611230" y="2365442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665530-6B1E-5741-B115-421DB8FC2715}"/>
              </a:ext>
            </a:extLst>
          </p:cNvPr>
          <p:cNvSpPr txBox="1"/>
          <p:nvPr/>
        </p:nvSpPr>
        <p:spPr>
          <a:xfrm>
            <a:off x="9572327" y="2907083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8BDD81-1916-EB42-89AF-3DBE7EA1618B}"/>
              </a:ext>
            </a:extLst>
          </p:cNvPr>
          <p:cNvSpPr txBox="1"/>
          <p:nvPr/>
        </p:nvSpPr>
        <p:spPr>
          <a:xfrm>
            <a:off x="8678288" y="3595212"/>
            <a:ext cx="38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3B8B9E-7F95-0C4A-8533-E0338250B60F}"/>
              </a:ext>
            </a:extLst>
          </p:cNvPr>
          <p:cNvSpPr txBox="1"/>
          <p:nvPr/>
        </p:nvSpPr>
        <p:spPr>
          <a:xfrm>
            <a:off x="7231301" y="2907083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42CCB4-5987-A643-955B-A70B8CFB0E08}"/>
              </a:ext>
            </a:extLst>
          </p:cNvPr>
          <p:cNvSpPr/>
          <p:nvPr/>
        </p:nvSpPr>
        <p:spPr>
          <a:xfrm>
            <a:off x="1979398" y="6602605"/>
            <a:ext cx="823140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David Silver (2015), Introduction to reinforcement learning, https://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playlist?list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=PLqYmG7hTraZDM-OYHWgPebj2MfCFzFObQ</a:t>
            </a:r>
          </a:p>
        </p:txBody>
      </p:sp>
    </p:spTree>
    <p:extLst>
      <p:ext uri="{BB962C8B-B14F-4D97-AF65-F5344CB8AC3E}">
        <p14:creationId xmlns:p14="http://schemas.microsoft.com/office/powerpoint/2010/main" val="277190152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7"/>
            <a:ext cx="8229600" cy="1618128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: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 Deep Reinforcement Learning Library for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Automated Stock Trading in Quantitative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DC972-F11A-3F49-B99F-42D9AE7E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334" y="1767354"/>
            <a:ext cx="8629138" cy="47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3853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C8D7D-80A7-9C44-AC14-7C213783A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345" y="122238"/>
            <a:ext cx="8229600" cy="1506563"/>
          </a:xfrm>
        </p:spPr>
        <p:txBody>
          <a:bodyPr>
            <a:no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FinRL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rgbClr val="C00000"/>
                </a:solidFill>
              </a:rPr>
              <a:t>Deep Reinforcement Learning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875C-0D07-C946-B2E0-EB049C68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2F2A46-342F-BD47-959B-D697CC7964CB}"/>
              </a:ext>
            </a:extLst>
          </p:cNvPr>
          <p:cNvSpPr/>
          <p:nvPr/>
        </p:nvSpPr>
        <p:spPr>
          <a:xfrm>
            <a:off x="1965543" y="6519446"/>
            <a:ext cx="82314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Xiao-Yang Liu,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Hongyang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Qian Chen,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Runjia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Zhang,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Liuqing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Yang, Bowen Xiao, and Christina Dan Wang (2020). "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FinRL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: A Deep Reinforcement Learning Library for Automated Stock Trading in Quantitative Finance."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preprint arXiv:2011.09607 (2020).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DD8C9-BFF7-0C42-BBBC-3A203082D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9" y="1510145"/>
            <a:ext cx="1017522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5433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AE2B9-A8F3-9647-BCE4-1F6B62358217}"/>
              </a:ext>
            </a:extLst>
          </p:cNvPr>
          <p:cNvSpPr txBox="1"/>
          <p:nvPr/>
        </p:nvSpPr>
        <p:spPr>
          <a:xfrm>
            <a:off x="724702" y="434255"/>
            <a:ext cx="10742595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numpy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np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plt.style.use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'seaborn'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savefig.dpi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300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mpl.rcParams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font.family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'serif'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pd.set_option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'precision'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np.set_printoptions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(suppress=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precision=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os.environ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'PYTHONHASHSEED'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'0'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323BA-179D-0B48-9477-DCDB53FCB94D}"/>
              </a:ext>
            </a:extLst>
          </p:cNvPr>
          <p:cNvSpPr txBox="1"/>
          <p:nvPr/>
        </p:nvSpPr>
        <p:spPr>
          <a:xfrm>
            <a:off x="724702" y="4472395"/>
            <a:ext cx="10742595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'http://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hilpisch.com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aiif_eikon_id_eur_usd.csv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symbol = 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'EUR_USD'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raw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pd.read_csv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url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index_col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parse_dates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raw.head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941702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 Mid-closing prices for EUR/USD (intraday)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44E32C-F417-EF49-A48A-87BB2033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000" y="1614488"/>
            <a:ext cx="7744012" cy="4738687"/>
          </a:xfrm>
        </p:spPr>
      </p:pic>
    </p:spTree>
    <p:extLst>
      <p:ext uri="{BB962C8B-B14F-4D97-AF65-F5344CB8AC3E}">
        <p14:creationId xmlns:p14="http://schemas.microsoft.com/office/powerpoint/2010/main" val="374147780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94AAD-EE72-4446-BF19-68E1CFD5814D}"/>
              </a:ext>
            </a:extLst>
          </p:cNvPr>
          <p:cNvSpPr txBox="1"/>
          <p:nvPr/>
        </p:nvSpPr>
        <p:spPr>
          <a:xfrm>
            <a:off x="614344" y="211597"/>
            <a:ext cx="11083670" cy="63709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 = Adam(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0.001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optimizer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=optimizer):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	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1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optimizer=optimizer,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'accuracy'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pPr lvl="1"/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set_seeds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create_model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hu=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981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597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Training and validation accuracy values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395436-884E-EB41-B5B2-7D2DD1965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3443510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(normalized features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AA4714-854E-AB4B-972F-C517D3B05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1723231"/>
            <a:ext cx="7556500" cy="4521200"/>
          </a:xfrm>
        </p:spPr>
      </p:pic>
    </p:spTree>
    <p:extLst>
      <p:ext uri="{BB962C8B-B14F-4D97-AF65-F5344CB8AC3E}">
        <p14:creationId xmlns:p14="http://schemas.microsoft.com/office/powerpoint/2010/main" val="332793462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dropout)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0C121EE-7D52-7A43-86FE-B9FA8540D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123947572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regularization)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F96AB0-9CCF-DB49-9F79-726337464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45166205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accuracy values </a:t>
            </a:r>
            <a:br>
              <a:rPr lang="en-US" dirty="0"/>
            </a:br>
            <a:r>
              <a:rPr lang="en-US" dirty="0"/>
              <a:t>(with dropout and regularization)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C76EAC-D2C5-B743-A818-ED514A292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24154582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D01C3-1D36-1249-956E-CF2164CDE5C2}"/>
              </a:ext>
            </a:extLst>
          </p:cNvPr>
          <p:cNvSpPr txBox="1"/>
          <p:nvPr/>
        </p:nvSpPr>
        <p:spPr>
          <a:xfrm>
            <a:off x="512618" y="570958"/>
            <a:ext cx="11083637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keras.models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Sequential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keras.layers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SimpleRNN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LSTM, Dense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SimpleRNN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’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input_shape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=(lags,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(optimizer=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adagrad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’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	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mae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9B98C-ABCA-6A42-90D8-692ED3DB38DB}"/>
              </a:ext>
            </a:extLst>
          </p:cNvPr>
          <p:cNvSpPr txBox="1"/>
          <p:nvPr/>
        </p:nvSpPr>
        <p:spPr>
          <a:xfrm>
            <a:off x="512617" y="5204798"/>
            <a:ext cx="1108363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(g, 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steps_per_epoch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454395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Performance metrics during RNN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7545C40-CDBB-B64F-ABF7-459A074C1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256" y="1723231"/>
            <a:ext cx="7683500" cy="4521200"/>
          </a:xfrm>
        </p:spPr>
      </p:pic>
    </p:spTree>
    <p:extLst>
      <p:ext uri="{BB962C8B-B14F-4D97-AF65-F5344CB8AC3E}">
        <p14:creationId xmlns:p14="http://schemas.microsoft.com/office/powerpoint/2010/main" val="84459878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Sample sequence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FA47D1-E7F6-B744-9161-F55C805991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256" y="1723231"/>
            <a:ext cx="7429500" cy="4521200"/>
          </a:xfrm>
        </p:spPr>
      </p:pic>
    </p:spTree>
    <p:extLst>
      <p:ext uri="{BB962C8B-B14F-4D97-AF65-F5344CB8AC3E}">
        <p14:creationId xmlns:p14="http://schemas.microsoft.com/office/powerpoint/2010/main" val="26833367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and out-of-sample predictions </a:t>
            </a:r>
            <a:br>
              <a:rPr lang="en-US" dirty="0"/>
            </a:br>
            <a:r>
              <a:rPr lang="en-US" dirty="0"/>
              <a:t>of the RNN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CD6C6E0-93E8-384B-BD03-75C3BC3CD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806" y="1723231"/>
            <a:ext cx="7518400" cy="4521200"/>
          </a:xfrm>
        </p:spPr>
      </p:pic>
    </p:spTree>
    <p:extLst>
      <p:ext uri="{BB962C8B-B14F-4D97-AF65-F5344CB8AC3E}">
        <p14:creationId xmlns:p14="http://schemas.microsoft.com/office/powerpoint/2010/main" val="353567003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price series </a:t>
            </a:r>
            <a:br>
              <a:rPr lang="en-US" dirty="0"/>
            </a:br>
            <a:r>
              <a:rPr lang="en-US" dirty="0"/>
              <a:t>by the RNN (whole data 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A0B6003-91B1-4540-B80F-31FF8C06A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349" y="1614488"/>
            <a:ext cx="7407315" cy="4738687"/>
          </a:xfrm>
        </p:spPr>
      </p:pic>
    </p:spTree>
    <p:extLst>
      <p:ext uri="{BB962C8B-B14F-4D97-AF65-F5344CB8AC3E}">
        <p14:creationId xmlns:p14="http://schemas.microsoft.com/office/powerpoint/2010/main" val="277183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8D9D0-EE05-E744-B9B4-A3505E4C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274638"/>
            <a:ext cx="8640960" cy="6245225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Deep Learning</a:t>
            </a:r>
            <a:endParaRPr lang="en-US" sz="5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C7D2B-6748-B04A-8425-539708696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70828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price series by the RNN (data sub-set)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7BA6D-BDD8-D842-9955-FBFDCE494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6232" y="1614488"/>
            <a:ext cx="7519548" cy="4738687"/>
          </a:xfrm>
        </p:spPr>
      </p:pic>
    </p:spTree>
    <p:extLst>
      <p:ext uri="{BB962C8B-B14F-4D97-AF65-F5344CB8AC3E}">
        <p14:creationId xmlns:p14="http://schemas.microsoft.com/office/powerpoint/2010/main" val="25469149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Financial Price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63692A-725B-FD45-848F-5CF6F3640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6406" y="1877746"/>
            <a:ext cx="62992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DADD7-FB5F-8240-8A2E-F161FFAC848D}"/>
              </a:ext>
            </a:extLst>
          </p:cNvPr>
          <p:cNvSpPr txBox="1"/>
          <p:nvPr/>
        </p:nvSpPr>
        <p:spPr>
          <a:xfrm>
            <a:off x="3199606" y="107187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generate_data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data.plot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5054454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/>
          </a:bodyPr>
          <a:lstStyle/>
          <a:p>
            <a:r>
              <a:rPr lang="en-US" dirty="0"/>
              <a:t>Financial Return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D48846-29A9-3541-8D88-73EC86147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600" y="2099472"/>
            <a:ext cx="64008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C60605-7E6F-6E48-A3F7-4322F58CC60F}"/>
              </a:ext>
            </a:extLst>
          </p:cNvPr>
          <p:cNvSpPr txBox="1"/>
          <p:nvPr/>
        </p:nvSpPr>
        <p:spPr>
          <a:xfrm>
            <a:off x="2288068" y="1134461"/>
            <a:ext cx="8431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np.log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(data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data.shift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].plot()</a:t>
            </a:r>
          </a:p>
        </p:txBody>
      </p:sp>
    </p:spTree>
    <p:extLst>
      <p:ext uri="{BB962C8B-B14F-4D97-AF65-F5344CB8AC3E}">
        <p14:creationId xmlns:p14="http://schemas.microsoft.com/office/powerpoint/2010/main" val="40930013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4"/>
            <a:ext cx="11222181" cy="765266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Price and Return Normalization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2B50D1-7B47-3641-9B3D-A0D971147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779" y="2094910"/>
            <a:ext cx="6121400" cy="44831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1DD55B-989D-124D-91D5-49E8448BC12F}"/>
              </a:ext>
            </a:extLst>
          </p:cNvPr>
          <p:cNvSpPr txBox="1"/>
          <p:nvPr/>
        </p:nvSpPr>
        <p:spPr>
          <a:xfrm>
            <a:off x="1929826" y="892300"/>
            <a:ext cx="85700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data.dropna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inplace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(data 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data.mean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 /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data.std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data.plot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9372544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In-sample prediction for financial return series by the RNN (data sub-set)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F2662C-3647-0743-8F84-3E2D66707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349" y="1614488"/>
            <a:ext cx="7407315" cy="4738687"/>
          </a:xfrm>
        </p:spPr>
      </p:pic>
    </p:spTree>
    <p:extLst>
      <p:ext uri="{BB962C8B-B14F-4D97-AF65-F5344CB8AC3E}">
        <p14:creationId xmlns:p14="http://schemas.microsoft.com/office/powerpoint/2010/main" val="385832503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37269A-DC37-E44B-9401-096D5702A43E}"/>
              </a:ext>
            </a:extLst>
          </p:cNvPr>
          <p:cNvSpPr txBox="1"/>
          <p:nvPr/>
        </p:nvSpPr>
        <p:spPr>
          <a:xfrm>
            <a:off x="658052" y="383923"/>
            <a:ext cx="10771948" cy="48936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(Conv1D(filters=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96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7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input_shape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(cols), 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(Flatten())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'sigmoid'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sz="2400" b="1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(optimizer=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adam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6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loss=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binary_crossentropy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6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metrics=[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'accuracy'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58937C-8E44-1743-B6E9-6A8728B06F65}"/>
              </a:ext>
            </a:extLst>
          </p:cNvPr>
          <p:cNvSpPr txBox="1"/>
          <p:nvPr/>
        </p:nvSpPr>
        <p:spPr>
          <a:xfrm>
            <a:off x="658052" y="5319742"/>
            <a:ext cx="1077194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model.fit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(np.atleast_3d(train[cols]), train[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],</a:t>
            </a:r>
          </a:p>
          <a:p>
            <a:pPr lvl="4"/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epochs=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batch_size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48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verbose=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</a:p>
          <a:p>
            <a:pPr lvl="4"/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validation_split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0.15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shuffle=</a:t>
            </a:r>
            <a:r>
              <a:rPr lang="en-US" sz="24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711384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Performance metrics for the </a:t>
            </a:r>
            <a:br>
              <a:rPr lang="en-US" dirty="0"/>
            </a:br>
            <a:r>
              <a:rPr lang="en-US" dirty="0"/>
              <a:t>training and validation of the CNN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CFD1FD-7F38-C84D-B21F-19FAC3D13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1723231"/>
            <a:ext cx="7632700" cy="4521200"/>
          </a:xfrm>
        </p:spPr>
      </p:pic>
    </p:spTree>
    <p:extLst>
      <p:ext uri="{BB962C8B-B14F-4D97-AF65-F5344CB8AC3E}">
        <p14:creationId xmlns:p14="http://schemas.microsoft.com/office/powerpoint/2010/main" val="186395336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917947"/>
          </a:xfrm>
        </p:spPr>
        <p:txBody>
          <a:bodyPr>
            <a:normAutofit fontScale="90000"/>
          </a:bodyPr>
          <a:lstStyle/>
          <a:p>
            <a:r>
              <a:rPr lang="en-US" dirty="0"/>
              <a:t>Gross performance of passive benchmark investment and CNN strategy </a:t>
            </a:r>
            <a:br>
              <a:rPr lang="en-US" dirty="0"/>
            </a:br>
            <a:r>
              <a:rPr lang="en-US" dirty="0"/>
              <a:t>(before/after transaction costs)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E598F6-F9E8-F549-9313-0A2A683E3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9656" y="2032201"/>
            <a:ext cx="7632700" cy="4533900"/>
          </a:xfrm>
        </p:spPr>
      </p:pic>
    </p:spTree>
    <p:extLst>
      <p:ext uri="{BB962C8B-B14F-4D97-AF65-F5344CB8AC3E}">
        <p14:creationId xmlns:p14="http://schemas.microsoft.com/office/powerpoint/2010/main" val="316905122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Reinforcement Learning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 lnSpcReduction="10000"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Simple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DNN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Q Learning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Finance Environment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Improved Finance Environment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Improved Financial QL Agent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59598034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total rewards of </a:t>
            </a:r>
            <a:r>
              <a:rPr lang="en-US" dirty="0" err="1"/>
              <a:t>DQLAgent</a:t>
            </a:r>
            <a:r>
              <a:rPr lang="en-US" dirty="0"/>
              <a:t> for </a:t>
            </a:r>
            <a:r>
              <a:rPr lang="en-US" dirty="0" err="1"/>
              <a:t>CartPole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8D0B6A8-1A11-8E4D-BCDD-815728B90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56" y="1634331"/>
            <a:ext cx="7861300" cy="4699000"/>
          </a:xfrm>
        </p:spPr>
      </p:pic>
    </p:spTree>
    <p:extLst>
      <p:ext uri="{BB962C8B-B14F-4D97-AF65-F5344CB8AC3E}">
        <p14:creationId xmlns:p14="http://schemas.microsoft.com/office/powerpoint/2010/main" val="302869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9266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total rewards of </a:t>
            </a:r>
            <a:r>
              <a:rPr lang="en-US" dirty="0" err="1"/>
              <a:t>DQLAgent</a:t>
            </a:r>
            <a:r>
              <a:rPr lang="en-US" dirty="0"/>
              <a:t> for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3BC6FB-3257-1A45-AD42-F755C65A4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56" y="1634331"/>
            <a:ext cx="7861300" cy="4699000"/>
          </a:xfrm>
        </p:spPr>
      </p:pic>
    </p:spTree>
    <p:extLst>
      <p:ext uri="{BB962C8B-B14F-4D97-AF65-F5344CB8AC3E}">
        <p14:creationId xmlns:p14="http://schemas.microsoft.com/office/powerpoint/2010/main" val="180085913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178567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performance of the </a:t>
            </a:r>
            <a:r>
              <a:rPr lang="en-US" dirty="0" err="1"/>
              <a:t>FQLAgent</a:t>
            </a:r>
            <a:r>
              <a:rPr lang="en-US" dirty="0"/>
              <a:t> per episode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73DA34-7568-E141-B39C-AC1CB0396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8856" y="1634331"/>
            <a:ext cx="7734300" cy="4699000"/>
          </a:xfrm>
        </p:spPr>
      </p:pic>
    </p:spTree>
    <p:extLst>
      <p:ext uri="{BB962C8B-B14F-4D97-AF65-F5344CB8AC3E}">
        <p14:creationId xmlns:p14="http://schemas.microsoft.com/office/powerpoint/2010/main" val="159380570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575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992313" y="30164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TensorFlow Playground</a:t>
            </a:r>
          </a:p>
        </p:txBody>
      </p:sp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2E231C0-1742-2548-8F5C-943C1D97A3D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4367214" y="6488114"/>
            <a:ext cx="3481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http://playground.tensorflow.org/</a:t>
            </a:r>
            <a:endParaRPr lang="en-US" altLang="en-US" sz="1800"/>
          </a:p>
        </p:txBody>
      </p:sp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9163"/>
            <a:ext cx="9144000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33338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06595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E45A8-B2E0-484E-A623-595E2E9350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454" y="662844"/>
            <a:ext cx="9551642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CAAFDE-0677-3449-AAA3-DFF9E1A62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" y="619283"/>
            <a:ext cx="11223074" cy="59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5326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EA1841-0D09-EA44-ABEE-2CA8DF850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39" y="670178"/>
            <a:ext cx="10911840" cy="57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2808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5D989-D49B-A14B-948F-0AF9A8D92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37" y="662844"/>
            <a:ext cx="10848109" cy="57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3958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07C53-28A8-3F4D-BAFE-1A531F204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347" y="641389"/>
            <a:ext cx="11030293" cy="58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82977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1B992-1F67-C84D-A211-CA5A6870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21" y="603827"/>
            <a:ext cx="11263745" cy="58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076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C1A8D-402C-8F46-8E43-0389941FE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530" y="657742"/>
            <a:ext cx="11055927" cy="583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9920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92500" lnSpcReduction="20000"/>
          </a:bodyPr>
          <a:lstStyle/>
          <a:p>
            <a:pPr indent="-411480"/>
            <a:r>
              <a:rPr lang="en-US" sz="4400" dirty="0"/>
              <a:t>Deep Learning (DL) in Finance </a:t>
            </a:r>
          </a:p>
          <a:p>
            <a:pPr lvl="1" indent="-411480"/>
            <a:r>
              <a:rPr lang="en-US" sz="4000" dirty="0"/>
              <a:t>Dense Neural Networks (DNN)</a:t>
            </a:r>
          </a:p>
          <a:p>
            <a:pPr lvl="1" indent="-411480"/>
            <a:r>
              <a:rPr lang="en-US" sz="4000" dirty="0"/>
              <a:t>Recurrent Neural Networks (RNN)</a:t>
            </a:r>
          </a:p>
          <a:p>
            <a:pPr lvl="1" indent="-411480"/>
            <a:r>
              <a:rPr lang="en-US" sz="4000" dirty="0"/>
              <a:t>Convolutional Neural Networks (CNN)</a:t>
            </a:r>
          </a:p>
          <a:p>
            <a:pPr indent="-411480"/>
            <a:r>
              <a:rPr lang="en-US" sz="4400" dirty="0"/>
              <a:t>Reinforcement Learning (RL) in Finance</a:t>
            </a:r>
          </a:p>
          <a:p>
            <a:pPr lvl="1" indent="-411480"/>
            <a:r>
              <a:rPr lang="en-US" sz="4000" dirty="0"/>
              <a:t>Q Learning (QL)</a:t>
            </a:r>
          </a:p>
          <a:p>
            <a:pPr lvl="1" indent="-411480"/>
            <a:r>
              <a:rPr lang="en-US" sz="4000" dirty="0"/>
              <a:t>Improved Finance Environment</a:t>
            </a:r>
          </a:p>
          <a:p>
            <a:pPr lvl="1" indent="-411480"/>
            <a:r>
              <a:rPr lang="en-US" sz="4000" dirty="0"/>
              <a:t>Improved Financial QL Agent</a:t>
            </a:r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6055730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Aurélien</a:t>
            </a:r>
            <a:r>
              <a:rPr lang="en-US" sz="2400" b="0" dirty="0"/>
              <a:t> </a:t>
            </a:r>
            <a:r>
              <a:rPr lang="en-US" sz="2400" b="0" dirty="0" err="1"/>
              <a:t>Géron</a:t>
            </a:r>
            <a:r>
              <a:rPr lang="en-US" sz="2400" b="0" dirty="0"/>
              <a:t> (2019), Hands-On Machine Learning with Scikit-Learn, </a:t>
            </a:r>
            <a:r>
              <a:rPr lang="en-US" sz="2400" b="0" dirty="0" err="1"/>
              <a:t>Keras</a:t>
            </a:r>
            <a:r>
              <a:rPr lang="en-US" sz="2400" b="0" dirty="0"/>
              <a:t>, and TensorFlow: Concepts, Tools, and Techniques to Build Intelligent Systems, 2nd Edition, O’Reilly Media.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Ahmet Murat </a:t>
            </a:r>
            <a:r>
              <a:rPr lang="en-US" sz="2400" b="0" dirty="0" err="1"/>
              <a:t>Ozbayoglu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 (2020). "Deep learning for financial applications: A survey." Applied Soft Computing (2020): 106384.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Omer </a:t>
            </a:r>
            <a:r>
              <a:rPr lang="en-US" sz="2400" b="0" dirty="0" err="1"/>
              <a:t>Berat</a:t>
            </a:r>
            <a:r>
              <a:rPr lang="en-US" sz="2400" b="0" dirty="0"/>
              <a:t> </a:t>
            </a:r>
            <a:r>
              <a:rPr lang="en-US" sz="2400" b="0" dirty="0" err="1"/>
              <a:t>Sezer</a:t>
            </a:r>
            <a:r>
              <a:rPr lang="en-US" sz="2400" b="0" dirty="0"/>
              <a:t>, Mehmet </a:t>
            </a:r>
            <a:r>
              <a:rPr lang="en-US" sz="2400" b="0" dirty="0" err="1"/>
              <a:t>Ugur</a:t>
            </a:r>
            <a:r>
              <a:rPr lang="en-US" sz="2400" b="0" dirty="0"/>
              <a:t> </a:t>
            </a:r>
            <a:r>
              <a:rPr lang="en-US" sz="2400" b="0" dirty="0" err="1"/>
              <a:t>Gudelek</a:t>
            </a:r>
            <a:r>
              <a:rPr lang="en-US" sz="2400" b="0" dirty="0"/>
              <a:t>, and Ahmet Murat </a:t>
            </a:r>
            <a:r>
              <a:rPr lang="en-US" sz="2400" b="0" dirty="0" err="1"/>
              <a:t>Ozbayoglu</a:t>
            </a:r>
            <a:r>
              <a:rPr lang="en-US" sz="2400" b="0" dirty="0"/>
              <a:t> (2020), "Financial time series forecasting with deep learning: A systematic literature review: 2005–2019." Applied Soft Computing 90 (2020): 106181.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(2022),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342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# 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# 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# 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# 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118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82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90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2022/09/13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2022/09/20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2022/09/27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2022/10/04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 2022/10/11   Case Study on AI in Finance and Quantitative Analysis I </a:t>
            </a:r>
          </a:p>
          <a:p>
            <a:pPr marL="0" indent="0">
              <a:buNone/>
            </a:pPr>
            <a:r>
              <a:rPr lang="en-US" sz="2800" dirty="0"/>
              <a:t>6   2022/10/18   Finance Theory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altLang="zh-TW" sz="8800" dirty="0">
                <a:solidFill>
                  <a:schemeClr val="accent1"/>
                </a:solidFill>
              </a:rPr>
              <a:t>Deep Learning Foundations: </a:t>
            </a:r>
            <a:br>
              <a:rPr lang="en-US" altLang="zh-TW" sz="8800" dirty="0">
                <a:solidFill>
                  <a:schemeClr val="accent1"/>
                </a:solidFill>
              </a:rPr>
            </a:br>
            <a:r>
              <a:rPr lang="en-US" altLang="zh-TW" sz="8800" dirty="0">
                <a:solidFill>
                  <a:srgbClr val="FF0000"/>
                </a:solidFill>
              </a:rPr>
              <a:t>Neural Networks</a:t>
            </a: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F1D03E8-FF17-4F01-A2FF-4ABF1F4BD2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88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3084514" y="1412876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715407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2467270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774826" y="1412876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4276443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Deep Learning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and </a:t>
            </a:r>
            <a:br>
              <a:rPr lang="en-US" sz="6600" dirty="0">
                <a:solidFill>
                  <a:srgbClr val="FF0000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Deep Neural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75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87488" y="332656"/>
            <a:ext cx="2448844" cy="2448272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Neural Networks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(NN)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5760" y="116632"/>
            <a:ext cx="4324975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7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15402"/>
            <a:ext cx="7776864" cy="645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1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548680"/>
            <a:ext cx="9022114" cy="583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5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7792" y="205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r>
              <a:rPr lang="en-US" sz="2400" dirty="0">
                <a:solidFill>
                  <a:schemeClr val="accent1"/>
                </a:solidFill>
              </a:rPr>
              <a:t>(CNN or Deep </a:t>
            </a:r>
            <a:r>
              <a:rPr lang="en-US" sz="2400">
                <a:solidFill>
                  <a:schemeClr val="accent1"/>
                </a:solidFill>
              </a:rPr>
              <a:t>Convolutional Neural Networks</a:t>
            </a:r>
            <a:r>
              <a:rPr lang="en-US" sz="2400" dirty="0">
                <a:solidFill>
                  <a:schemeClr val="accent1"/>
                </a:solidFill>
              </a:rPr>
              <a:t>, DCNN)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366467"/>
            <a:ext cx="7787208" cy="4792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9" name="Rectangle 8"/>
          <p:cNvSpPr/>
          <p:nvPr/>
        </p:nvSpPr>
        <p:spPr>
          <a:xfrm>
            <a:off x="2304852" y="6471502"/>
            <a:ext cx="77836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LeCun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Yann, et al. “Gradient-based learning applied to document recognition.” Proceedings of the IEEE 86.11 (1998): 2278-2324.</a:t>
            </a:r>
          </a:p>
        </p:txBody>
      </p:sp>
    </p:spTree>
    <p:extLst>
      <p:ext uri="{BB962C8B-B14F-4D97-AF65-F5344CB8AC3E}">
        <p14:creationId xmlns:p14="http://schemas.microsoft.com/office/powerpoint/2010/main" val="1942368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1505711"/>
            <a:ext cx="5729312" cy="4458899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(RNN)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3395259" y="6495148"/>
            <a:ext cx="55141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Elman, Jeffrey L. “Finding structure in time.” Cognitive science 14.2 (1990): 179-211</a:t>
            </a:r>
          </a:p>
        </p:txBody>
      </p:sp>
    </p:spTree>
    <p:extLst>
      <p:ext uri="{BB962C8B-B14F-4D97-AF65-F5344CB8AC3E}">
        <p14:creationId xmlns:p14="http://schemas.microsoft.com/office/powerpoint/2010/main" val="409045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7   2022/10/25  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2022/11/01   Midterm Project Report </a:t>
            </a:r>
          </a:p>
          <a:p>
            <a:pPr marL="0" indent="0">
              <a:buNone/>
            </a:pPr>
            <a:r>
              <a:rPr lang="en-US" sz="2800" dirty="0"/>
              <a:t>9   2022/11/08   Financial Econometrics and Machine Learning</a:t>
            </a:r>
          </a:p>
          <a:p>
            <a:pPr marL="0" indent="0">
              <a:buNone/>
            </a:pPr>
            <a:r>
              <a:rPr lang="en-US" sz="2800" dirty="0"/>
              <a:t>10   2022/11/15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11   2022/11/22   Deep Learning in Finance; </a:t>
            </a:r>
            <a:br>
              <a:rPr lang="en-US" sz="2800" dirty="0">
                <a:solidFill>
                  <a:srgbClr val="C00000"/>
                </a:solidFill>
              </a:rPr>
            </a:br>
            <a:r>
              <a:rPr lang="en-US" sz="2800" dirty="0">
                <a:solidFill>
                  <a:srgbClr val="C00000"/>
                </a:solidFill>
              </a:rPr>
              <a:t>                                Reinforcement Learning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2022/11/29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Long / Short Term Memory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(LSTM)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628800"/>
            <a:ext cx="5740400" cy="454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1624" y="6453337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Hochreiter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Sepp, and Jürgen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Schmidhuber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“Long short-term memory.” Neural computation 9.8 (1997): 1735-1780.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2797813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Gated Recurrent </a:t>
            </a:r>
            <a:r>
              <a:rPr lang="en-US">
                <a:solidFill>
                  <a:schemeClr val="accent1"/>
                </a:solidFill>
              </a:rPr>
              <a:t>Units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(</a:t>
            </a:r>
            <a:r>
              <a:rPr lang="en-US" dirty="0">
                <a:solidFill>
                  <a:schemeClr val="accent1"/>
                </a:solidFill>
              </a:rPr>
              <a:t>GRU)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700" y="1657350"/>
            <a:ext cx="6070600" cy="462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0102" y="6669361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0162" y="6489271"/>
            <a:ext cx="86678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Chung,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Junyoung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et al. “Empirical evaluation of gated recurrent neural networks on sequence modeling.”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arXiv:1412.3555 (2014).</a:t>
            </a:r>
          </a:p>
        </p:txBody>
      </p:sp>
    </p:spTree>
    <p:extLst>
      <p:ext uri="{BB962C8B-B14F-4D97-AF65-F5344CB8AC3E}">
        <p14:creationId xmlns:p14="http://schemas.microsoft.com/office/powerpoint/2010/main" val="839740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Generative </a:t>
            </a:r>
            <a:r>
              <a:rPr lang="en-US">
                <a:solidFill>
                  <a:schemeClr val="accent1"/>
                </a:solidFill>
              </a:rPr>
              <a:t>Adversarial Networks </a:t>
            </a:r>
            <a:r>
              <a:rPr lang="en-US" dirty="0">
                <a:solidFill>
                  <a:schemeClr val="accent1"/>
                </a:solidFill>
              </a:rPr>
              <a:t>(GAN)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75514"/>
            <a:ext cx="8388424" cy="34297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  <p:sp>
        <p:nvSpPr>
          <p:cNvPr id="7" name="Rectangle 6"/>
          <p:cNvSpPr/>
          <p:nvPr/>
        </p:nvSpPr>
        <p:spPr>
          <a:xfrm>
            <a:off x="2479464" y="6423140"/>
            <a:ext cx="723307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Goodfellow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Ian, et al. “Generative adversarial nets.” Advances in Neural Information Processing Systems. 2014.</a:t>
            </a:r>
          </a:p>
        </p:txBody>
      </p:sp>
    </p:spTree>
    <p:extLst>
      <p:ext uri="{BB962C8B-B14F-4D97-AF65-F5344CB8AC3E}">
        <p14:creationId xmlns:p14="http://schemas.microsoft.com/office/powerpoint/2010/main" val="1045264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Support Vector Machines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(SVM)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1784350"/>
            <a:ext cx="5740400" cy="436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4788" y="6381329"/>
            <a:ext cx="6102424" cy="24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Cortes, Corinna, and Vladimir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Vapnik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“Support-vector networks.” Machine learning 20.3 (1995): 273-297.</a:t>
            </a:r>
          </a:p>
        </p:txBody>
      </p:sp>
      <p:sp>
        <p:nvSpPr>
          <p:cNvPr id="7" name="Rectangle 6"/>
          <p:cNvSpPr/>
          <p:nvPr/>
        </p:nvSpPr>
        <p:spPr>
          <a:xfrm>
            <a:off x="3030102" y="6639164"/>
            <a:ext cx="613179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www.asimovinstitute.org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/neural-network-zoo/</a:t>
            </a:r>
          </a:p>
        </p:txBody>
      </p:sp>
    </p:spTree>
    <p:extLst>
      <p:ext uri="{BB962C8B-B14F-4D97-AF65-F5344CB8AC3E}">
        <p14:creationId xmlns:p14="http://schemas.microsoft.com/office/powerpoint/2010/main" val="124638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1171376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980D03-847A-E745-B7E6-24B0EF26EA2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56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57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58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7359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0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1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7362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7363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7364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64934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Neuron and Synapse</a:t>
            </a:r>
          </a:p>
        </p:txBody>
      </p:sp>
      <p:sp>
        <p:nvSpPr>
          <p:cNvPr id="583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1195BA6-8622-2341-B055-E7D992C31C5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83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836613"/>
            <a:ext cx="7810500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0176" y="6581776"/>
            <a:ext cx="30404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en.wikipedia.org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/wiki/Neuron</a:t>
            </a:r>
          </a:p>
        </p:txBody>
      </p:sp>
    </p:spTree>
    <p:extLst>
      <p:ext uri="{BB962C8B-B14F-4D97-AF65-F5344CB8AC3E}">
        <p14:creationId xmlns:p14="http://schemas.microsoft.com/office/powerpoint/2010/main" val="2083552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2C96A3C-475C-EE4E-A8A6-61A6E178564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7778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The Neuron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380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1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2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sp>
        <p:nvSpPr>
          <p:cNvPr id="58383" name="TextBox 216"/>
          <p:cNvSpPr txBox="1">
            <a:spLocks noChangeArrowheads="1"/>
          </p:cNvSpPr>
          <p:nvPr/>
        </p:nvSpPr>
        <p:spPr bwMode="auto">
          <a:xfrm>
            <a:off x="4828224" y="40052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4" name="TextBox 216"/>
          <p:cNvSpPr txBox="1">
            <a:spLocks noChangeArrowheads="1"/>
          </p:cNvSpPr>
          <p:nvPr/>
        </p:nvSpPr>
        <p:spPr bwMode="auto">
          <a:xfrm>
            <a:off x="3257392" y="4221164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is-IS" altLang="en-US" i="1">
                <a:solidFill>
                  <a:srgbClr val="4F81BD"/>
                </a:solidFill>
              </a:rPr>
              <a:t>…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5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8386" name="TextBox 216"/>
          <p:cNvSpPr txBox="1">
            <a:spLocks noChangeArrowheads="1"/>
          </p:cNvSpPr>
          <p:nvPr/>
        </p:nvSpPr>
        <p:spPr bwMode="auto">
          <a:xfrm>
            <a:off x="4932065" y="2535239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8387" name="TextBox 216"/>
          <p:cNvSpPr txBox="1">
            <a:spLocks noChangeArrowheads="1"/>
          </p:cNvSpPr>
          <p:nvPr/>
        </p:nvSpPr>
        <p:spPr bwMode="auto">
          <a:xfrm>
            <a:off x="4938415" y="33575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8388" name="TextBox 216"/>
          <p:cNvSpPr txBox="1">
            <a:spLocks noChangeArrowheads="1"/>
          </p:cNvSpPr>
          <p:nvPr/>
        </p:nvSpPr>
        <p:spPr bwMode="auto">
          <a:xfrm>
            <a:off x="4932065" y="4652964"/>
            <a:ext cx="5212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w</a:t>
            </a:r>
            <a:r>
              <a:rPr lang="en-US" altLang="en-US" i="1" baseline="-25000">
                <a:solidFill>
                  <a:srgbClr val="4F81BD"/>
                </a:solidFill>
              </a:rPr>
              <a:t>n</a:t>
            </a:r>
          </a:p>
        </p:txBody>
      </p:sp>
      <p:graphicFrame>
        <p:nvGraphicFramePr>
          <p:cNvPr id="58389" name="Object 27"/>
          <p:cNvGraphicFramePr>
            <a:graphicFrameLocks noChangeAspect="1"/>
          </p:cNvGraphicFramePr>
          <p:nvPr/>
        </p:nvGraphicFramePr>
        <p:xfrm>
          <a:off x="5951538" y="908050"/>
          <a:ext cx="2767012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482600" progId="Equation.3">
                  <p:embed/>
                </p:oleObj>
              </mc:Choice>
              <mc:Fallback>
                <p:oleObj name="Equation" r:id="rId2" imgW="927100" imgH="482600" progId="Equation.3">
                  <p:embed/>
                  <p:pic>
                    <p:nvPicPr>
                      <p:cNvPr id="58389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1538" y="908050"/>
                        <a:ext cx="2767012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90" name="Object 30"/>
          <p:cNvGraphicFramePr>
            <a:graphicFrameLocks noChangeAspect="1"/>
          </p:cNvGraphicFramePr>
          <p:nvPr/>
        </p:nvGraphicFramePr>
        <p:xfrm>
          <a:off x="5880100" y="6043613"/>
          <a:ext cx="2497138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54100" imgH="203200" progId="Equation.3">
                  <p:embed/>
                </p:oleObj>
              </mc:Choice>
              <mc:Fallback>
                <p:oleObj name="Equation" r:id="rId4" imgW="1054100" imgH="203200" progId="Equation.3">
                  <p:embed/>
                  <p:pic>
                    <p:nvPicPr>
                      <p:cNvPr id="5839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6043613"/>
                        <a:ext cx="2497138" cy="48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8391" name="Group 38"/>
          <p:cNvGrpSpPr>
            <a:grpSpLocks/>
          </p:cNvGrpSpPr>
          <p:nvPr/>
        </p:nvGrpSpPr>
        <p:grpSpPr bwMode="auto">
          <a:xfrm>
            <a:off x="6240464" y="5013326"/>
            <a:ext cx="2016125" cy="1008063"/>
            <a:chOff x="4716016" y="5013176"/>
            <a:chExt cx="2016224" cy="1008112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4716016" y="6021288"/>
              <a:ext cx="100970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724127" y="5013176"/>
              <a:ext cx="1008113" cy="100811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654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EE6D685-6CD0-F146-BBB0-80159A361E3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59404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59405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59406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59407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8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09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59410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59411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59412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1521617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B15DBF6-FB84-4E42-BE1A-6DD00CC7CCA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685072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2022/12/06  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14   2022/12/13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2022/12/20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2022/12/27   Final Project Report II </a:t>
            </a:r>
          </a:p>
          <a:p>
            <a:pPr marL="0" indent="0">
              <a:buNone/>
            </a:pPr>
            <a:r>
              <a:rPr lang="en-US" sz="2800" dirty="0"/>
              <a:t>17   2023/01/03   Self-learning </a:t>
            </a:r>
          </a:p>
          <a:p>
            <a:pPr marL="0" indent="0">
              <a:buNone/>
            </a:pPr>
            <a:r>
              <a:rPr lang="en-US" sz="2800" dirty="0"/>
              <a:t>18   2023/01/10   Self-learning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D42DFE1-4502-7546-AB0C-B7871DA94E3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5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5316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19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322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5323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663914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1081087"/>
          </a:xfrm>
        </p:spPr>
        <p:txBody>
          <a:bodyPr/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C6EC55D-AE13-404B-95D3-278A2828ED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14" y="383698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992314" y="5024439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3503614" y="4352926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3614" y="5516564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503614" y="3189289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091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86395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2711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2711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2711451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2711451" y="5384801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2711450" y="4197351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2711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53" idx="6"/>
            <a:endCxn id="21" idx="3"/>
          </p:cNvCxnSpPr>
          <p:nvPr/>
        </p:nvCxnSpPr>
        <p:spPr>
          <a:xfrm flipV="1">
            <a:off x="8975726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2" idx="6"/>
            <a:endCxn id="21" idx="2"/>
          </p:cNvCxnSpPr>
          <p:nvPr/>
        </p:nvCxnSpPr>
        <p:spPr>
          <a:xfrm flipV="1">
            <a:off x="8975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54" idx="6"/>
            <a:endCxn id="21" idx="1"/>
          </p:cNvCxnSpPr>
          <p:nvPr/>
        </p:nvCxnSpPr>
        <p:spPr>
          <a:xfrm>
            <a:off x="8975726" y="3573464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339" name="TextBox 181"/>
          <p:cNvSpPr txBox="1">
            <a:spLocks noChangeArrowheads="1"/>
          </p:cNvSpPr>
          <p:nvPr/>
        </p:nvSpPr>
        <p:spPr bwMode="auto">
          <a:xfrm>
            <a:off x="8328026" y="1412876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6340" name="TextBox 182"/>
          <p:cNvSpPr txBox="1">
            <a:spLocks noChangeArrowheads="1"/>
          </p:cNvSpPr>
          <p:nvPr/>
        </p:nvSpPr>
        <p:spPr bwMode="auto">
          <a:xfrm>
            <a:off x="5010151" y="1412876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sp>
        <p:nvSpPr>
          <p:cNvPr id="30" name="Oval 29"/>
          <p:cNvSpPr/>
          <p:nvPr/>
        </p:nvSpPr>
        <p:spPr>
          <a:xfrm>
            <a:off x="444023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444023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44023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75276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75276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75276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311901" y="4376739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311901" y="5541964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11901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7248525" y="4376739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48525" y="5541964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248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>
            <a:off x="8256589" y="4376739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56589" y="5541964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8256589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357" name="TextBox 56"/>
          <p:cNvSpPr txBox="1">
            <a:spLocks noChangeArrowheads="1"/>
          </p:cNvSpPr>
          <p:nvPr/>
        </p:nvSpPr>
        <p:spPr bwMode="auto">
          <a:xfrm>
            <a:off x="4367213" y="2349501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84048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81F0FC3-266A-404B-8202-EA1DA05E2EF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3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57364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67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370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57371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84466" y="3213101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  <p:sp>
        <p:nvSpPr>
          <p:cNvPr id="57373" name="TextBox 37"/>
          <p:cNvSpPr txBox="1">
            <a:spLocks noChangeArrowheads="1"/>
          </p:cNvSpPr>
          <p:nvPr/>
        </p:nvSpPr>
        <p:spPr bwMode="auto">
          <a:xfrm>
            <a:off x="5168901" y="24209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57374" name="TextBox 38"/>
          <p:cNvSpPr txBox="1">
            <a:spLocks noChangeArrowheads="1"/>
          </p:cNvSpPr>
          <p:nvPr/>
        </p:nvSpPr>
        <p:spPr bwMode="auto">
          <a:xfrm>
            <a:off x="7896226" y="3500439"/>
            <a:ext cx="20351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4400">
                <a:solidFill>
                  <a:schemeClr val="accent1"/>
                </a:solidFill>
              </a:rPr>
              <a:t>Neuron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688722" y="3357564"/>
            <a:ext cx="120533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ea typeface="新細明體" charset="0"/>
                <a:cs typeface="新細明體" charset="0"/>
              </a:rPr>
              <a:t>Synapse</a:t>
            </a:r>
          </a:p>
        </p:txBody>
      </p:sp>
    </p:spTree>
    <p:extLst>
      <p:ext uri="{BB962C8B-B14F-4D97-AF65-F5344CB8AC3E}">
        <p14:creationId xmlns:p14="http://schemas.microsoft.com/office/powerpoint/2010/main" val="4773937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614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ECA6013-4564-1844-8748-B5F440D9B6E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9650" y="6611938"/>
            <a:ext cx="7416800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  <a:hlinkClick r:id="rId2"/>
              </a:rPr>
              <a:t>https://www.youtube.com/watch?v=P2HPcj8lRJE&amp;list=PLjJh1vlSEYgvGod9wWiydumYl8hOXixNu&amp;index=2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新細明體" charset="0"/>
              <a:cs typeface="新細明體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035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035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035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872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872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72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8688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al 16"/>
          <p:cNvSpPr/>
          <p:nvPr/>
        </p:nvSpPr>
        <p:spPr>
          <a:xfrm>
            <a:off x="8688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872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6888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6888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6888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888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57" name="TextBox 24"/>
          <p:cNvSpPr txBox="1">
            <a:spLocks noChangeArrowheads="1"/>
          </p:cNvSpPr>
          <p:nvPr/>
        </p:nvSpPr>
        <p:spPr bwMode="auto">
          <a:xfrm>
            <a:off x="2135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7" name="Straight Arrow Connector 26"/>
          <p:cNvCxnSpPr>
            <a:stCxn id="20" idx="6"/>
            <a:endCxn id="24" idx="2"/>
          </p:cNvCxnSpPr>
          <p:nvPr/>
        </p:nvCxnSpPr>
        <p:spPr>
          <a:xfrm>
            <a:off x="5303839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3467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5" idx="6"/>
            <a:endCxn id="21" idx="3"/>
          </p:cNvCxnSpPr>
          <p:nvPr/>
        </p:nvCxnSpPr>
        <p:spPr>
          <a:xfrm flipV="1">
            <a:off x="5303839" y="38100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8" idx="6"/>
            <a:endCxn id="15" idx="1"/>
          </p:cNvCxnSpPr>
          <p:nvPr/>
        </p:nvCxnSpPr>
        <p:spPr>
          <a:xfrm>
            <a:off x="3467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2"/>
          </p:cNvCxnSpPr>
          <p:nvPr/>
        </p:nvCxnSpPr>
        <p:spPr>
          <a:xfrm flipV="1">
            <a:off x="3467100" y="3657601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7" idx="6"/>
            <a:endCxn id="15" idx="0"/>
          </p:cNvCxnSpPr>
          <p:nvPr/>
        </p:nvCxnSpPr>
        <p:spPr>
          <a:xfrm>
            <a:off x="3467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1"/>
          </p:cNvCxnSpPr>
          <p:nvPr/>
        </p:nvCxnSpPr>
        <p:spPr>
          <a:xfrm flipV="1">
            <a:off x="3467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3467100" y="4329114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3467100" y="3141664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9" idx="6"/>
            <a:endCxn id="20" idx="3"/>
          </p:cNvCxnSpPr>
          <p:nvPr/>
        </p:nvCxnSpPr>
        <p:spPr>
          <a:xfrm flipV="1">
            <a:off x="3467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9" idx="6"/>
            <a:endCxn id="14" idx="3"/>
          </p:cNvCxnSpPr>
          <p:nvPr/>
        </p:nvCxnSpPr>
        <p:spPr>
          <a:xfrm flipV="1">
            <a:off x="3467100" y="4973639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9" idx="6"/>
            <a:endCxn id="15" idx="2"/>
          </p:cNvCxnSpPr>
          <p:nvPr/>
        </p:nvCxnSpPr>
        <p:spPr>
          <a:xfrm>
            <a:off x="3467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5" idx="6"/>
            <a:endCxn id="22" idx="3"/>
          </p:cNvCxnSpPr>
          <p:nvPr/>
        </p:nvCxnSpPr>
        <p:spPr>
          <a:xfrm flipV="1">
            <a:off x="5303839" y="4973639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5" idx="6"/>
            <a:endCxn id="23" idx="2"/>
          </p:cNvCxnSpPr>
          <p:nvPr/>
        </p:nvCxnSpPr>
        <p:spPr>
          <a:xfrm>
            <a:off x="5303839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9" idx="6"/>
            <a:endCxn id="13" idx="3"/>
          </p:cNvCxnSpPr>
          <p:nvPr/>
        </p:nvCxnSpPr>
        <p:spPr>
          <a:xfrm flipV="1">
            <a:off x="3467100" y="3810001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2"/>
          </p:cNvCxnSpPr>
          <p:nvPr/>
        </p:nvCxnSpPr>
        <p:spPr>
          <a:xfrm flipV="1">
            <a:off x="3467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5" idx="6"/>
            <a:endCxn id="24" idx="3"/>
          </p:cNvCxnSpPr>
          <p:nvPr/>
        </p:nvCxnSpPr>
        <p:spPr>
          <a:xfrm flipV="1">
            <a:off x="5303839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2"/>
          </p:cNvCxnSpPr>
          <p:nvPr/>
        </p:nvCxnSpPr>
        <p:spPr>
          <a:xfrm flipV="1"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5303839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14" idx="6"/>
            <a:endCxn id="22" idx="2"/>
          </p:cNvCxnSpPr>
          <p:nvPr/>
        </p:nvCxnSpPr>
        <p:spPr>
          <a:xfrm>
            <a:off x="5303839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endCxn id="23" idx="2"/>
          </p:cNvCxnSpPr>
          <p:nvPr/>
        </p:nvCxnSpPr>
        <p:spPr>
          <a:xfrm>
            <a:off x="5303839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13" idx="6"/>
            <a:endCxn id="24" idx="2"/>
          </p:cNvCxnSpPr>
          <p:nvPr/>
        </p:nvCxnSpPr>
        <p:spPr>
          <a:xfrm flipV="1">
            <a:off x="5303839" y="2492376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4" idx="6"/>
            <a:endCxn id="24" idx="3"/>
          </p:cNvCxnSpPr>
          <p:nvPr/>
        </p:nvCxnSpPr>
        <p:spPr>
          <a:xfrm flipV="1">
            <a:off x="5303839" y="2646364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3" idx="6"/>
            <a:endCxn id="22" idx="2"/>
          </p:cNvCxnSpPr>
          <p:nvPr/>
        </p:nvCxnSpPr>
        <p:spPr>
          <a:xfrm>
            <a:off x="5303839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13" idx="6"/>
            <a:endCxn id="23" idx="1"/>
          </p:cNvCxnSpPr>
          <p:nvPr/>
        </p:nvCxnSpPr>
        <p:spPr>
          <a:xfrm>
            <a:off x="5303839" y="3657601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stCxn id="20" idx="6"/>
            <a:endCxn id="23" idx="1"/>
          </p:cNvCxnSpPr>
          <p:nvPr/>
        </p:nvCxnSpPr>
        <p:spPr>
          <a:xfrm>
            <a:off x="5303839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5303839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>
            <a:stCxn id="20" idx="6"/>
            <a:endCxn id="22" idx="1"/>
          </p:cNvCxnSpPr>
          <p:nvPr/>
        </p:nvCxnSpPr>
        <p:spPr>
          <a:xfrm>
            <a:off x="5303839" y="2492376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24" idx="6"/>
            <a:endCxn id="17" idx="0"/>
          </p:cNvCxnSpPr>
          <p:nvPr/>
        </p:nvCxnSpPr>
        <p:spPr>
          <a:xfrm>
            <a:off x="7319964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22" idx="6"/>
            <a:endCxn id="17" idx="2"/>
          </p:cNvCxnSpPr>
          <p:nvPr/>
        </p:nvCxnSpPr>
        <p:spPr>
          <a:xfrm>
            <a:off x="7319964" y="4821239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23" idx="6"/>
            <a:endCxn id="16" idx="4"/>
          </p:cNvCxnSpPr>
          <p:nvPr/>
        </p:nvCxnSpPr>
        <p:spPr>
          <a:xfrm flipV="1">
            <a:off x="7319964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21" idx="6"/>
            <a:endCxn id="17" idx="1"/>
          </p:cNvCxnSpPr>
          <p:nvPr/>
        </p:nvCxnSpPr>
        <p:spPr>
          <a:xfrm>
            <a:off x="7319964" y="3657601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>
            <a:stCxn id="24" idx="6"/>
            <a:endCxn id="16" idx="1"/>
          </p:cNvCxnSpPr>
          <p:nvPr/>
        </p:nvCxnSpPr>
        <p:spPr>
          <a:xfrm>
            <a:off x="7319964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>
            <a:stCxn id="21" idx="6"/>
            <a:endCxn id="16" idx="2"/>
          </p:cNvCxnSpPr>
          <p:nvPr/>
        </p:nvCxnSpPr>
        <p:spPr>
          <a:xfrm>
            <a:off x="7319964" y="3657601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>
            <a:stCxn id="23" idx="6"/>
            <a:endCxn id="17" idx="3"/>
          </p:cNvCxnSpPr>
          <p:nvPr/>
        </p:nvCxnSpPr>
        <p:spPr>
          <a:xfrm flipV="1">
            <a:off x="7319964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22" idx="6"/>
            <a:endCxn id="16" idx="3"/>
          </p:cNvCxnSpPr>
          <p:nvPr/>
        </p:nvCxnSpPr>
        <p:spPr>
          <a:xfrm flipV="1">
            <a:off x="7319964" y="3833814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94" name="TextBox 181"/>
          <p:cNvSpPr txBox="1">
            <a:spLocks noChangeArrowheads="1"/>
          </p:cNvSpPr>
          <p:nvPr/>
        </p:nvSpPr>
        <p:spPr bwMode="auto">
          <a:xfrm>
            <a:off x="8472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61495" name="TextBox 182"/>
          <p:cNvSpPr txBox="1">
            <a:spLocks noChangeArrowheads="1"/>
          </p:cNvSpPr>
          <p:nvPr/>
        </p:nvSpPr>
        <p:spPr bwMode="auto">
          <a:xfrm>
            <a:off x="5016501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33050903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45DDD4-0098-A74E-AA44-4D42FC08105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867150" y="383698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7150" y="50244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03889" y="4352926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703889" y="5516564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703889" y="3189289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0014" y="4352926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195289" y="1412876"/>
            <a:ext cx="16215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28" name="Straight Arrow Connector 27"/>
          <p:cNvCxnSpPr>
            <a:stCxn id="7" idx="6"/>
            <a:endCxn id="13" idx="1"/>
          </p:cNvCxnSpPr>
          <p:nvPr/>
        </p:nvCxnSpPr>
        <p:spPr>
          <a:xfrm>
            <a:off x="4586289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6"/>
            <a:endCxn id="13" idx="3"/>
          </p:cNvCxnSpPr>
          <p:nvPr/>
        </p:nvCxnSpPr>
        <p:spPr>
          <a:xfrm flipV="1">
            <a:off x="4586289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7" idx="6"/>
            <a:endCxn id="20" idx="2"/>
          </p:cNvCxnSpPr>
          <p:nvPr/>
        </p:nvCxnSpPr>
        <p:spPr>
          <a:xfrm flipV="1">
            <a:off x="4586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8" idx="6"/>
            <a:endCxn id="14" idx="2"/>
          </p:cNvCxnSpPr>
          <p:nvPr/>
        </p:nvCxnSpPr>
        <p:spPr>
          <a:xfrm>
            <a:off x="4586288" y="5384801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7" idx="6"/>
            <a:endCxn id="14" idx="1"/>
          </p:cNvCxnSpPr>
          <p:nvPr/>
        </p:nvCxnSpPr>
        <p:spPr>
          <a:xfrm>
            <a:off x="4586289" y="4197351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8" idx="6"/>
            <a:endCxn id="20" idx="3"/>
          </p:cNvCxnSpPr>
          <p:nvPr/>
        </p:nvCxnSpPr>
        <p:spPr>
          <a:xfrm flipV="1">
            <a:off x="4586289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4" idx="6"/>
            <a:endCxn id="21" idx="3"/>
          </p:cNvCxnSpPr>
          <p:nvPr/>
        </p:nvCxnSpPr>
        <p:spPr>
          <a:xfrm flipV="1">
            <a:off x="6423026" y="4967289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3" idx="6"/>
            <a:endCxn id="21" idx="2"/>
          </p:cNvCxnSpPr>
          <p:nvPr/>
        </p:nvCxnSpPr>
        <p:spPr>
          <a:xfrm>
            <a:off x="6423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>
            <a:stCxn id="20" idx="6"/>
            <a:endCxn id="21" idx="1"/>
          </p:cNvCxnSpPr>
          <p:nvPr/>
        </p:nvCxnSpPr>
        <p:spPr>
          <a:xfrm>
            <a:off x="6423026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9" name="TextBox 181"/>
          <p:cNvSpPr txBox="1">
            <a:spLocks noChangeArrowheads="1"/>
          </p:cNvSpPr>
          <p:nvPr/>
        </p:nvSpPr>
        <p:spPr bwMode="auto">
          <a:xfrm>
            <a:off x="7248526" y="1412876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en-US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30740" name="TextBox 182"/>
          <p:cNvSpPr txBox="1">
            <a:spLocks noChangeArrowheads="1"/>
          </p:cNvSpPr>
          <p:nvPr/>
        </p:nvSpPr>
        <p:spPr bwMode="auto">
          <a:xfrm>
            <a:off x="5086351" y="1412876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187" name="Rectangle 186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206" name="Straight Arrow Connector 205"/>
          <p:cNvCxnSpPr>
            <a:stCxn id="21" idx="6"/>
          </p:cNvCxnSpPr>
          <p:nvPr/>
        </p:nvCxnSpPr>
        <p:spPr>
          <a:xfrm>
            <a:off x="8439151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3" name="TextBox 209"/>
          <p:cNvSpPr txBox="1">
            <a:spLocks noChangeArrowheads="1"/>
          </p:cNvSpPr>
          <p:nvPr/>
        </p:nvSpPr>
        <p:spPr bwMode="auto">
          <a:xfrm>
            <a:off x="9350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11" name="Straight Arrow Connector 210"/>
          <p:cNvCxnSpPr>
            <a:endCxn id="7" idx="2"/>
          </p:cNvCxnSpPr>
          <p:nvPr/>
        </p:nvCxnSpPr>
        <p:spPr>
          <a:xfrm flipV="1">
            <a:off x="3038476" y="4197351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endCxn id="8" idx="2"/>
          </p:cNvCxnSpPr>
          <p:nvPr/>
        </p:nvCxnSpPr>
        <p:spPr>
          <a:xfrm>
            <a:off x="3111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6" name="TextBox 216"/>
          <p:cNvSpPr txBox="1">
            <a:spLocks noChangeArrowheads="1"/>
          </p:cNvSpPr>
          <p:nvPr/>
        </p:nvSpPr>
        <p:spPr bwMode="auto">
          <a:xfrm>
            <a:off x="2495550" y="3933826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30747" name="TextBox 217"/>
          <p:cNvSpPr txBox="1">
            <a:spLocks noChangeArrowheads="1"/>
          </p:cNvSpPr>
          <p:nvPr/>
        </p:nvSpPr>
        <p:spPr bwMode="auto">
          <a:xfrm>
            <a:off x="2535239" y="5157789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4F81BD"/>
                </a:solidFill>
              </a:rPr>
              <a:t>X2</a:t>
            </a:r>
          </a:p>
        </p:txBody>
      </p:sp>
    </p:spTree>
    <p:extLst>
      <p:ext uri="{BB962C8B-B14F-4D97-AF65-F5344CB8AC3E}">
        <p14:creationId xmlns:p14="http://schemas.microsoft.com/office/powerpoint/2010/main" val="32635531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087413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2420889"/>
            <a:ext cx="8712968" cy="1598949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dirty="0">
                <a:solidFill>
                  <a:srgbClr val="00B050"/>
                </a:solidFill>
              </a:rPr>
              <a:t>Y</a:t>
            </a:r>
            <a:r>
              <a:rPr lang="en-US" sz="9600" dirty="0"/>
              <a:t> = </a:t>
            </a:r>
            <a:r>
              <a:rPr lang="en-US" sz="9600" dirty="0">
                <a:solidFill>
                  <a:srgbClr val="FF0000"/>
                </a:solidFill>
              </a:rPr>
              <a:t>W</a:t>
            </a:r>
            <a:r>
              <a:rPr lang="en-US" sz="9600" dirty="0"/>
              <a:t> </a:t>
            </a:r>
            <a:r>
              <a:rPr lang="en-US" sz="96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9600" dirty="0"/>
              <a:t> + </a:t>
            </a:r>
            <a:r>
              <a:rPr lang="en-US" sz="96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TextBox 4"/>
          <p:cNvSpPr txBox="1"/>
          <p:nvPr/>
        </p:nvSpPr>
        <p:spPr>
          <a:xfrm>
            <a:off x="4795385" y="4570165"/>
            <a:ext cx="1538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Weights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238" y="4540548"/>
            <a:ext cx="853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91674" y="1541060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Output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70482" y="1541060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575720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780271" y="2150096"/>
            <a:ext cx="0" cy="48681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591944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499475" y="4019837"/>
            <a:ext cx="0" cy="43204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10836" y="5394157"/>
            <a:ext cx="1727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Trained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735960" y="5154939"/>
            <a:ext cx="717892" cy="23921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6" idx="2"/>
          </p:cNvCxnSpPr>
          <p:nvPr/>
        </p:nvCxnSpPr>
        <p:spPr>
          <a:xfrm flipV="1">
            <a:off x="8115781" y="5125322"/>
            <a:ext cx="342017" cy="28905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</p:spTree>
    <p:extLst>
      <p:ext uri="{BB962C8B-B14F-4D97-AF65-F5344CB8AC3E}">
        <p14:creationId xmlns:p14="http://schemas.microsoft.com/office/powerpoint/2010/main" val="37144025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40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49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143412" y="95014"/>
            <a:ext cx="8229600" cy="1196996"/>
          </a:xfrm>
        </p:spPr>
        <p:txBody>
          <a:bodyPr>
            <a:normAutofit fontScale="90000"/>
          </a:bodyPr>
          <a:lstStyle/>
          <a:p>
            <a:r>
              <a:rPr lang="en-US" altLang="zh-TW" sz="9600" dirty="0" err="1">
                <a:solidFill>
                  <a:schemeClr val="accent1"/>
                </a:solidFill>
              </a:rPr>
              <a:t>SoftMAX</a:t>
            </a:r>
            <a:endParaRPr lang="en-US" sz="9600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Deep Learning in Finance </a:t>
            </a:r>
            <a:br>
              <a:rPr lang="en-US" sz="6000" dirty="0">
                <a:solidFill>
                  <a:srgbClr val="C00000"/>
                </a:solidFill>
              </a:rPr>
            </a:br>
            <a:r>
              <a:rPr lang="en-US" sz="6000" dirty="0">
                <a:solidFill>
                  <a:srgbClr val="C00000"/>
                </a:solidFill>
              </a:rPr>
              <a:t>Reinforcement Learning in Finance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6820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284985"/>
            <a:ext cx="3456384" cy="1008112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W</a:t>
            </a:r>
            <a:r>
              <a:rPr lang="en-US" sz="4800" dirty="0"/>
              <a:t> </a:t>
            </a:r>
            <a:r>
              <a:rPr lang="en-US" sz="48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4800" dirty="0"/>
              <a:t> + </a:t>
            </a:r>
            <a:r>
              <a:rPr lang="en-US" sz="4800" dirty="0">
                <a:solidFill>
                  <a:srgbClr val="C00000"/>
                </a:solidFill>
              </a:rPr>
              <a:t>b </a:t>
            </a:r>
            <a:r>
              <a:rPr lang="en-US" sz="4800" dirty="0"/>
              <a:t>=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>
                <a:solidFill>
                  <a:srgbClr val="00B050"/>
                </a:solidFill>
              </a:rPr>
              <a:t>Y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50</a:t>
            </a:fld>
            <a:endParaRPr lang="zh-TW" altLang="en-US"/>
          </a:p>
        </p:txBody>
      </p:sp>
      <p:sp>
        <p:nvSpPr>
          <p:cNvPr id="22" name="Rectangle 21"/>
          <p:cNvSpPr/>
          <p:nvPr/>
        </p:nvSpPr>
        <p:spPr>
          <a:xfrm>
            <a:off x="2819636" y="6611780"/>
            <a:ext cx="6480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=G8eNWzxOgqE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54936" y="2492898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2.0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1.0</a:t>
            </a:r>
          </a:p>
          <a:p>
            <a:endParaRPr lang="en-US" sz="3200" b="1" dirty="0">
              <a:solidFill>
                <a:srgbClr val="00B05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" name="Left Bracket 1"/>
          <p:cNvSpPr/>
          <p:nvPr/>
        </p:nvSpPr>
        <p:spPr>
          <a:xfrm>
            <a:off x="4943872" y="2348880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ket 8"/>
          <p:cNvSpPr/>
          <p:nvPr/>
        </p:nvSpPr>
        <p:spPr>
          <a:xfrm>
            <a:off x="5703007" y="2348880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516381" y="2492899"/>
            <a:ext cx="7104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0.7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0.2</a:t>
            </a:r>
          </a:p>
          <a:p>
            <a:endParaRPr lang="en-US" sz="3200" b="1" dirty="0">
              <a:solidFill>
                <a:schemeClr val="accent3">
                  <a:lumMod val="7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0.1</a:t>
            </a:r>
          </a:p>
        </p:txBody>
      </p:sp>
      <p:sp>
        <p:nvSpPr>
          <p:cNvPr id="21" name="Left Bracket 20"/>
          <p:cNvSpPr/>
          <p:nvPr/>
        </p:nvSpPr>
        <p:spPr>
          <a:xfrm>
            <a:off x="9405317" y="2348881"/>
            <a:ext cx="228704" cy="2880320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ket 22"/>
          <p:cNvSpPr/>
          <p:nvPr/>
        </p:nvSpPr>
        <p:spPr>
          <a:xfrm>
            <a:off x="10164452" y="2348881"/>
            <a:ext cx="180020" cy="288032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79833" y="5545853"/>
            <a:ext cx="126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Scores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74253" y="5545853"/>
            <a:ext cx="2258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Probabilities</a:t>
            </a:r>
          </a:p>
        </p:txBody>
      </p:sp>
      <p:cxnSp>
        <p:nvCxnSpPr>
          <p:cNvPr id="26" name="Straight Arrow Connector 25"/>
          <p:cNvCxnSpPr>
            <a:stCxn id="24" idx="3"/>
            <a:endCxn id="25" idx="1"/>
          </p:cNvCxnSpPr>
          <p:nvPr/>
        </p:nvCxnSpPr>
        <p:spPr>
          <a:xfrm>
            <a:off x="5941140" y="5838240"/>
            <a:ext cx="2433113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0680" y="5508762"/>
            <a:ext cx="1180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Logits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41139" y="278092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934097" y="3861048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941139" y="4797152"/>
            <a:ext cx="3464178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384032" y="2348880"/>
            <a:ext cx="2592288" cy="2880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mr-I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mr-I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1" y="3370144"/>
                <a:ext cx="2439479" cy="837793"/>
              </a:xfrm>
              <a:prstGeom prst="rect">
                <a:avLst/>
              </a:prstGeom>
              <a:blipFill>
                <a:blip r:embed="rId2"/>
                <a:stretch>
                  <a:fillRect t="-26866" b="-10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=0.7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67410"/>
                <a:ext cx="8490353" cy="685701"/>
              </a:xfrm>
              <a:prstGeom prst="rect">
                <a:avLst/>
              </a:prstGeom>
              <a:blipFill>
                <a:blip r:embed="rId3"/>
                <a:stretch>
                  <a:fillRect l="-1194" t="-16364" b="-8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815210"/>
                <a:ext cx="8490353" cy="695960"/>
              </a:xfrm>
              <a:prstGeom prst="rect">
                <a:avLst/>
              </a:prstGeom>
              <a:blipFill>
                <a:blip r:embed="rId4"/>
                <a:stretch>
                  <a:fillRect l="-1194" t="-14286" b="-8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mr-IN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den>
                    </m:f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0.</m:t>
                            </m:r>
                            <m:r>
                              <a:rPr lang="en-US" altLang="zh-TW" sz="2400" i="1">
                                <a:latin typeface="Cambria Math" charset="0"/>
                              </a:rPr>
                              <m:t>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2.0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1.0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2.7182</m:t>
                            </m:r>
                          </m:e>
                          <m:sup>
                            <m:r>
                              <a:rPr lang="en-US" altLang="zh-TW" sz="2400" i="1">
                                <a:latin typeface="Cambria Math" charset="0"/>
                              </a:rPr>
                              <m:t>0.1</m:t>
                            </m:r>
                          </m:sup>
                        </m:sSup>
                      </m:den>
                    </m:f>
                    <m:r>
                      <a:rPr lang="en-US" altLang="zh-TW" sz="2400" i="1">
                        <a:latin typeface="Cambria Math" charset="0"/>
                      </a:rPr>
                      <m:t>=0.1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718" y="1483492"/>
                <a:ext cx="8490353" cy="695960"/>
              </a:xfrm>
              <a:prstGeom prst="rect">
                <a:avLst/>
              </a:prstGeom>
              <a:blipFill>
                <a:blip r:embed="rId5"/>
                <a:stretch>
                  <a:fillRect l="-1194" t="-14286" b="-8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0033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Cost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482666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23012"/>
          </a:xfrm>
        </p:spPr>
        <p:txBody>
          <a:bodyPr/>
          <a:lstStyle/>
          <a:p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a Network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=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Cost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  <a:b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Minimize the </a:t>
            </a:r>
            <a:r>
              <a:rPr lang="en-US" altLang="en-US" sz="5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Loss</a:t>
            </a:r>
            <a:r>
              <a:rPr lang="en-US" altLang="en-US" sz="5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Function</a:t>
            </a:r>
          </a:p>
        </p:txBody>
      </p:sp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3E141C-1A0C-5C4D-BF91-D8FA953D06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</p:spTree>
    <p:extLst>
      <p:ext uri="{BB962C8B-B14F-4D97-AF65-F5344CB8AC3E}">
        <p14:creationId xmlns:p14="http://schemas.microsoft.com/office/powerpoint/2010/main" val="84216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4178673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4537817"/>
            <a:ext cx="636222" cy="134382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4156271"/>
            <a:ext cx="636222" cy="17378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50100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908513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4847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631368"/>
            <a:ext cx="636222" cy="22851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3102979"/>
            <a:ext cx="636222" cy="277865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541925"/>
            <a:ext cx="636222" cy="33521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140968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6"/>
            <a:ext cx="0" cy="418392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3280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Error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latin typeface="Calibri" charset="0"/>
                <a:ea typeface="標楷體" charset="-120"/>
              </a:rPr>
              <a:t>=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Predict Y </a:t>
            </a:r>
            <a:r>
              <a:rPr lang="en-US" altLang="en-US" dirty="0">
                <a:latin typeface="Calibri" charset="0"/>
                <a:ea typeface="標楷體" charset="-120"/>
              </a:rPr>
              <a:t>-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en-US" dirty="0">
                <a:solidFill>
                  <a:srgbClr val="00B050"/>
                </a:solidFill>
                <a:latin typeface="Calibri" charset="0"/>
                <a:ea typeface="標楷體" charset="-120"/>
              </a:rPr>
              <a:t>Actual Y</a:t>
            </a:r>
            <a:b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Error : Cost : Loss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79651" y="6588126"/>
            <a:ext cx="777716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www.youtube.com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watch?v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=bxe2T-V8XRs&amp;index=1&amp;list=PLiaHhY2iBX9hdHaRr6b7XevZtgZRa1PoU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15680" y="5916501"/>
            <a:ext cx="60486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215680" y="1988840"/>
            <a:ext cx="0" cy="39276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434644" y="3212977"/>
            <a:ext cx="648072" cy="270352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91744" y="3472312"/>
            <a:ext cx="636222" cy="244419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215680" y="5093568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215680" y="4178672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215680" y="3263776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15680" y="2348880"/>
            <a:ext cx="15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790299" y="493187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90299" y="400506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50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90299" y="31029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75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673279" y="217259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97650" y="6033515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791238" y="6034127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Test2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45916" y="5999996"/>
            <a:ext cx="672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Test3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6096000" y="2708921"/>
            <a:ext cx="648072" cy="3172717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53100" y="2852937"/>
            <a:ext cx="636222" cy="302870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757356" y="2348881"/>
            <a:ext cx="648072" cy="3545219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114456" y="2411597"/>
            <a:ext cx="636222" cy="34825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18711" y="2541925"/>
            <a:ext cx="182880" cy="18288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418712" y="2852936"/>
            <a:ext cx="182880" cy="18288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85" y="2411596"/>
                <a:ext cx="245708" cy="369332"/>
              </a:xfrm>
              <a:prstGeom prst="rect">
                <a:avLst/>
              </a:prstGeom>
              <a:blipFill>
                <a:blip r:embed="rId2"/>
                <a:stretch>
                  <a:fillRect l="-30000" r="-25000" b="-27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5056" y="2791961"/>
                <a:ext cx="245708" cy="369332"/>
              </a:xfrm>
              <a:prstGeom prst="rect">
                <a:avLst/>
              </a:prstGeom>
              <a:blipFill>
                <a:blip r:embed="rId3"/>
                <a:stretch>
                  <a:fillRect l="-23810" t="-12903" r="-238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𝑒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799" y="3068960"/>
                <a:ext cx="227948" cy="369332"/>
              </a:xfrm>
              <a:prstGeom prst="rect">
                <a:avLst/>
              </a:prstGeom>
              <a:blipFill>
                <a:blip r:embed="rId4"/>
                <a:stretch>
                  <a:fillRect l="-10000" r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/>
          <p:cNvCxnSpPr/>
          <p:nvPr/>
        </p:nvCxnSpPr>
        <p:spPr>
          <a:xfrm>
            <a:off x="4295800" y="3212977"/>
            <a:ext cx="0" cy="259335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942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Activation</a:t>
            </a:r>
            <a:r>
              <a:rPr lang="zh-TW" altLang="en-US" sz="9600" dirty="0">
                <a:solidFill>
                  <a:schemeClr val="accent1"/>
                </a:solidFill>
              </a:rPr>
              <a:t> </a:t>
            </a:r>
            <a:r>
              <a:rPr lang="en-US" altLang="zh-TW" sz="9600" dirty="0">
                <a:solidFill>
                  <a:schemeClr val="accent1"/>
                </a:solidFill>
              </a:rPr>
              <a:t>Functions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7223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4871865" y="6597353"/>
            <a:ext cx="29963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://cs231n.github.io/neural-networks-1/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9256" y="2772739"/>
            <a:ext cx="2259193" cy="1525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81815" y="1447118"/>
            <a:ext cx="22340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ReLU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dirty="0"/>
              <a:t>(Rectified Linear Unit)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703778"/>
            <a:ext cx="2493049" cy="15893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354" y="1492261"/>
            <a:ext cx="15488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Sigmoid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1" y="2708920"/>
            <a:ext cx="2793183" cy="29523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06705" y="1475933"/>
            <a:ext cx="10384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</a:rPr>
              <a:t>TanH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207568" y="2778399"/>
            <a:ext cx="2176882" cy="1379266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85395">
                <a:moveTo>
                  <a:pt x="0" y="2684626"/>
                </a:moveTo>
                <a:cubicBezTo>
                  <a:pt x="796925" y="2663459"/>
                  <a:pt x="1204145" y="2781416"/>
                  <a:pt x="1634145" y="2377806"/>
                </a:cubicBezTo>
                <a:cubicBezTo>
                  <a:pt x="2064145" y="1974196"/>
                  <a:pt x="2153858" y="658446"/>
                  <a:pt x="2580000" y="262966"/>
                </a:cubicBezTo>
                <a:cubicBezTo>
                  <a:pt x="3006142" y="-132514"/>
                  <a:pt x="3922500" y="47933"/>
                  <a:pt x="4191000" y="4926"/>
                </a:cubicBezTo>
                <a:lnTo>
                  <a:pt x="4191000" y="4926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4804682" y="2841141"/>
            <a:ext cx="2515454" cy="2603340"/>
          </a:xfrm>
          <a:custGeom>
            <a:avLst/>
            <a:gdLst>
              <a:gd name="connsiteX0" fmla="*/ 0 w 3784600"/>
              <a:gd name="connsiteY0" fmla="*/ 3416300 h 3416300"/>
              <a:gd name="connsiteX1" fmla="*/ 1689100 w 3784600"/>
              <a:gd name="connsiteY1" fmla="*/ 17018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3784600"/>
              <a:gd name="connsiteY0" fmla="*/ 3416300 h 3416300"/>
              <a:gd name="connsiteX1" fmla="*/ 1727200 w 3784600"/>
              <a:gd name="connsiteY1" fmla="*/ 2108200 h 3416300"/>
              <a:gd name="connsiteX2" fmla="*/ 2247900 w 3784600"/>
              <a:gd name="connsiteY2" fmla="*/ 393700 h 3416300"/>
              <a:gd name="connsiteX3" fmla="*/ 3784600 w 3784600"/>
              <a:gd name="connsiteY3" fmla="*/ 0 h 3416300"/>
              <a:gd name="connsiteX4" fmla="*/ 3784600 w 3784600"/>
              <a:gd name="connsiteY4" fmla="*/ 0 h 34163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54300 w 4191000"/>
              <a:gd name="connsiteY2" fmla="*/ 3937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2133600 w 4191000"/>
              <a:gd name="connsiteY1" fmla="*/ 21082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854200 w 4191000"/>
              <a:gd name="connsiteY1" fmla="*/ 229870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79700 h 2679700"/>
              <a:gd name="connsiteX1" fmla="*/ 1634145 w 4191000"/>
              <a:gd name="connsiteY1" fmla="*/ 2372880 h 2679700"/>
              <a:gd name="connsiteX2" fmla="*/ 2628900 w 4191000"/>
              <a:gd name="connsiteY2" fmla="*/ 406400 h 2679700"/>
              <a:gd name="connsiteX3" fmla="*/ 4191000 w 4191000"/>
              <a:gd name="connsiteY3" fmla="*/ 0 h 2679700"/>
              <a:gd name="connsiteX4" fmla="*/ 4191000 w 4191000"/>
              <a:gd name="connsiteY4" fmla="*/ 0 h 2679700"/>
              <a:gd name="connsiteX0" fmla="*/ 0 w 4191000"/>
              <a:gd name="connsiteY0" fmla="*/ 2684626 h 2685395"/>
              <a:gd name="connsiteX1" fmla="*/ 1634145 w 4191000"/>
              <a:gd name="connsiteY1" fmla="*/ 2377806 h 2685395"/>
              <a:gd name="connsiteX2" fmla="*/ 2580000 w 4191000"/>
              <a:gd name="connsiteY2" fmla="*/ 262966 h 2685395"/>
              <a:gd name="connsiteX3" fmla="*/ 4191000 w 4191000"/>
              <a:gd name="connsiteY3" fmla="*/ 4926 h 2685395"/>
              <a:gd name="connsiteX4" fmla="*/ 4191000 w 4191000"/>
              <a:gd name="connsiteY4" fmla="*/ 4926 h 2685395"/>
              <a:gd name="connsiteX0" fmla="*/ 0 w 4191000"/>
              <a:gd name="connsiteY0" fmla="*/ 2697892 h 2699605"/>
              <a:gd name="connsiteX1" fmla="*/ 1634145 w 4191000"/>
              <a:gd name="connsiteY1" fmla="*/ 2391072 h 2699605"/>
              <a:gd name="connsiteX2" fmla="*/ 2199130 w 4191000"/>
              <a:gd name="connsiteY2" fmla="*/ 249920 h 2699605"/>
              <a:gd name="connsiteX3" fmla="*/ 4191000 w 4191000"/>
              <a:gd name="connsiteY3" fmla="*/ 18192 h 2699605"/>
              <a:gd name="connsiteX4" fmla="*/ 4191000 w 4191000"/>
              <a:gd name="connsiteY4" fmla="*/ 18192 h 2699605"/>
              <a:gd name="connsiteX0" fmla="*/ 0 w 4191000"/>
              <a:gd name="connsiteY0" fmla="*/ 2701857 h 2727113"/>
              <a:gd name="connsiteX1" fmla="*/ 1888059 w 4191000"/>
              <a:gd name="connsiteY1" fmla="*/ 2460818 h 2727113"/>
              <a:gd name="connsiteX2" fmla="*/ 2199130 w 4191000"/>
              <a:gd name="connsiteY2" fmla="*/ 253885 h 2727113"/>
              <a:gd name="connsiteX3" fmla="*/ 4191000 w 4191000"/>
              <a:gd name="connsiteY3" fmla="*/ 22157 h 2727113"/>
              <a:gd name="connsiteX4" fmla="*/ 4191000 w 4191000"/>
              <a:gd name="connsiteY4" fmla="*/ 22157 h 2727113"/>
              <a:gd name="connsiteX0" fmla="*/ 0 w 4191000"/>
              <a:gd name="connsiteY0" fmla="*/ 2701857 h 2736429"/>
              <a:gd name="connsiteX1" fmla="*/ 1888059 w 4191000"/>
              <a:gd name="connsiteY1" fmla="*/ 2460818 h 2736429"/>
              <a:gd name="connsiteX2" fmla="*/ 2199130 w 4191000"/>
              <a:gd name="connsiteY2" fmla="*/ 253885 h 2736429"/>
              <a:gd name="connsiteX3" fmla="*/ 4191000 w 4191000"/>
              <a:gd name="connsiteY3" fmla="*/ 22157 h 2736429"/>
              <a:gd name="connsiteX4" fmla="*/ 4191000 w 4191000"/>
              <a:gd name="connsiteY4" fmla="*/ 22157 h 2736429"/>
              <a:gd name="connsiteX0" fmla="*/ 0 w 4191000"/>
              <a:gd name="connsiteY0" fmla="*/ 2701857 h 2701857"/>
              <a:gd name="connsiteX1" fmla="*/ 1888059 w 4191000"/>
              <a:gd name="connsiteY1" fmla="*/ 2460818 h 2701857"/>
              <a:gd name="connsiteX2" fmla="*/ 2199130 w 4191000"/>
              <a:gd name="connsiteY2" fmla="*/ 253885 h 2701857"/>
              <a:gd name="connsiteX3" fmla="*/ 4191000 w 4191000"/>
              <a:gd name="connsiteY3" fmla="*/ 22157 h 2701857"/>
              <a:gd name="connsiteX4" fmla="*/ 4191000 w 4191000"/>
              <a:gd name="connsiteY4" fmla="*/ 22157 h 2701857"/>
              <a:gd name="connsiteX0" fmla="*/ 0 w 4191000"/>
              <a:gd name="connsiteY0" fmla="*/ 2701857 h 2703159"/>
              <a:gd name="connsiteX1" fmla="*/ 1888059 w 4191000"/>
              <a:gd name="connsiteY1" fmla="*/ 2460818 h 2703159"/>
              <a:gd name="connsiteX2" fmla="*/ 2199130 w 4191000"/>
              <a:gd name="connsiteY2" fmla="*/ 253885 h 2703159"/>
              <a:gd name="connsiteX3" fmla="*/ 4191000 w 4191000"/>
              <a:gd name="connsiteY3" fmla="*/ 22157 h 2703159"/>
              <a:gd name="connsiteX4" fmla="*/ 4191000 w 4191000"/>
              <a:gd name="connsiteY4" fmla="*/ 22157 h 2703159"/>
              <a:gd name="connsiteX0" fmla="*/ 0 w 4191000"/>
              <a:gd name="connsiteY0" fmla="*/ 2701857 h 2706529"/>
              <a:gd name="connsiteX1" fmla="*/ 1888059 w 4191000"/>
              <a:gd name="connsiteY1" fmla="*/ 2460818 h 2706529"/>
              <a:gd name="connsiteX2" fmla="*/ 2199130 w 4191000"/>
              <a:gd name="connsiteY2" fmla="*/ 253885 h 2706529"/>
              <a:gd name="connsiteX3" fmla="*/ 4191000 w 4191000"/>
              <a:gd name="connsiteY3" fmla="*/ 22157 h 2706529"/>
              <a:gd name="connsiteX4" fmla="*/ 4191000 w 4191000"/>
              <a:gd name="connsiteY4" fmla="*/ 22157 h 2706529"/>
              <a:gd name="connsiteX0" fmla="*/ 0 w 4191000"/>
              <a:gd name="connsiteY0" fmla="*/ 2711651 h 2716323"/>
              <a:gd name="connsiteX1" fmla="*/ 1888059 w 4191000"/>
              <a:gd name="connsiteY1" fmla="*/ 2470612 h 2716323"/>
              <a:gd name="connsiteX2" fmla="*/ 2199130 w 4191000"/>
              <a:gd name="connsiteY2" fmla="*/ 263679 h 2716323"/>
              <a:gd name="connsiteX3" fmla="*/ 4191000 w 4191000"/>
              <a:gd name="connsiteY3" fmla="*/ 31951 h 2716323"/>
              <a:gd name="connsiteX4" fmla="*/ 4191000 w 4191000"/>
              <a:gd name="connsiteY4" fmla="*/ 31951 h 2716323"/>
              <a:gd name="connsiteX0" fmla="*/ 0 w 4191000"/>
              <a:gd name="connsiteY0" fmla="*/ 2704300 h 2728801"/>
              <a:gd name="connsiteX1" fmla="*/ 1888059 w 4191000"/>
              <a:gd name="connsiteY1" fmla="*/ 2463261 h 2728801"/>
              <a:gd name="connsiteX2" fmla="*/ 2304927 w 4191000"/>
              <a:gd name="connsiteY2" fmla="*/ 269484 h 2728801"/>
              <a:gd name="connsiteX3" fmla="*/ 4191000 w 4191000"/>
              <a:gd name="connsiteY3" fmla="*/ 24600 h 2728801"/>
              <a:gd name="connsiteX4" fmla="*/ 4191000 w 4191000"/>
              <a:gd name="connsiteY4" fmla="*/ 24600 h 2728801"/>
              <a:gd name="connsiteX0" fmla="*/ 0 w 4191000"/>
              <a:gd name="connsiteY0" fmla="*/ 2684153 h 2706410"/>
              <a:gd name="connsiteX1" fmla="*/ 1888059 w 4191000"/>
              <a:gd name="connsiteY1" fmla="*/ 2443114 h 2706410"/>
              <a:gd name="connsiteX2" fmla="*/ 2262608 w 4191000"/>
              <a:gd name="connsiteY2" fmla="*/ 288805 h 2706410"/>
              <a:gd name="connsiteX3" fmla="*/ 4191000 w 4191000"/>
              <a:gd name="connsiteY3" fmla="*/ 4453 h 2706410"/>
              <a:gd name="connsiteX4" fmla="*/ 4191000 w 4191000"/>
              <a:gd name="connsiteY4" fmla="*/ 4453 h 2706410"/>
              <a:gd name="connsiteX0" fmla="*/ 0 w 4191000"/>
              <a:gd name="connsiteY0" fmla="*/ 2679700 h 2727716"/>
              <a:gd name="connsiteX1" fmla="*/ 1824580 w 4191000"/>
              <a:gd name="connsiteY1" fmla="*/ 2491286 h 2727716"/>
              <a:gd name="connsiteX2" fmla="*/ 2262608 w 4191000"/>
              <a:gd name="connsiteY2" fmla="*/ 284352 h 2727716"/>
              <a:gd name="connsiteX3" fmla="*/ 4191000 w 4191000"/>
              <a:gd name="connsiteY3" fmla="*/ 0 h 2727716"/>
              <a:gd name="connsiteX4" fmla="*/ 4191000 w 4191000"/>
              <a:gd name="connsiteY4" fmla="*/ 0 h 2727716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689230"/>
              <a:gd name="connsiteX1" fmla="*/ 1824580 w 4191000"/>
              <a:gd name="connsiteY1" fmla="*/ 2491286 h 2689230"/>
              <a:gd name="connsiteX2" fmla="*/ 2262608 w 4191000"/>
              <a:gd name="connsiteY2" fmla="*/ 284352 h 2689230"/>
              <a:gd name="connsiteX3" fmla="*/ 4191000 w 4191000"/>
              <a:gd name="connsiteY3" fmla="*/ 0 h 2689230"/>
              <a:gd name="connsiteX4" fmla="*/ 4191000 w 4191000"/>
              <a:gd name="connsiteY4" fmla="*/ 0 h 2689230"/>
              <a:gd name="connsiteX0" fmla="*/ 0 w 4191000"/>
              <a:gd name="connsiteY0" fmla="*/ 2679700 h 2702749"/>
              <a:gd name="connsiteX1" fmla="*/ 1824580 w 4191000"/>
              <a:gd name="connsiteY1" fmla="*/ 2491286 h 2702749"/>
              <a:gd name="connsiteX2" fmla="*/ 2262608 w 4191000"/>
              <a:gd name="connsiteY2" fmla="*/ 284352 h 2702749"/>
              <a:gd name="connsiteX3" fmla="*/ 4191000 w 4191000"/>
              <a:gd name="connsiteY3" fmla="*/ 0 h 2702749"/>
              <a:gd name="connsiteX4" fmla="*/ 4191000 w 4191000"/>
              <a:gd name="connsiteY4" fmla="*/ 0 h 2702749"/>
              <a:gd name="connsiteX0" fmla="*/ 0 w 4191000"/>
              <a:gd name="connsiteY0" fmla="*/ 2679700 h 2693556"/>
              <a:gd name="connsiteX1" fmla="*/ 1824580 w 4191000"/>
              <a:gd name="connsiteY1" fmla="*/ 2491286 h 2693556"/>
              <a:gd name="connsiteX2" fmla="*/ 2262608 w 4191000"/>
              <a:gd name="connsiteY2" fmla="*/ 284352 h 2693556"/>
              <a:gd name="connsiteX3" fmla="*/ 4191000 w 4191000"/>
              <a:gd name="connsiteY3" fmla="*/ 0 h 2693556"/>
              <a:gd name="connsiteX4" fmla="*/ 4191000 w 4191000"/>
              <a:gd name="connsiteY4" fmla="*/ 0 h 269355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79700 h 2688196"/>
              <a:gd name="connsiteX1" fmla="*/ 1782261 w 4191000"/>
              <a:gd name="connsiteY1" fmla="*/ 2478129 h 2688196"/>
              <a:gd name="connsiteX2" fmla="*/ 2262608 w 4191000"/>
              <a:gd name="connsiteY2" fmla="*/ 284352 h 2688196"/>
              <a:gd name="connsiteX3" fmla="*/ 4191000 w 4191000"/>
              <a:gd name="connsiteY3" fmla="*/ 0 h 2688196"/>
              <a:gd name="connsiteX4" fmla="*/ 4191000 w 4191000"/>
              <a:gd name="connsiteY4" fmla="*/ 0 h 2688196"/>
              <a:gd name="connsiteX0" fmla="*/ 0 w 4191000"/>
              <a:gd name="connsiteY0" fmla="*/ 2679700 h 2699475"/>
              <a:gd name="connsiteX1" fmla="*/ 1782261 w 4191000"/>
              <a:gd name="connsiteY1" fmla="*/ 2504442 h 2699475"/>
              <a:gd name="connsiteX2" fmla="*/ 2262608 w 4191000"/>
              <a:gd name="connsiteY2" fmla="*/ 284352 h 2699475"/>
              <a:gd name="connsiteX3" fmla="*/ 4191000 w 4191000"/>
              <a:gd name="connsiteY3" fmla="*/ 0 h 2699475"/>
              <a:gd name="connsiteX4" fmla="*/ 4191000 w 4191000"/>
              <a:gd name="connsiteY4" fmla="*/ 0 h 2699475"/>
              <a:gd name="connsiteX0" fmla="*/ 0 w 4191000"/>
              <a:gd name="connsiteY0" fmla="*/ 2685445 h 2741606"/>
              <a:gd name="connsiteX1" fmla="*/ 1782261 w 4191000"/>
              <a:gd name="connsiteY1" fmla="*/ 2510187 h 2741606"/>
              <a:gd name="connsiteX2" fmla="*/ 2326087 w 4191000"/>
              <a:gd name="connsiteY2" fmla="*/ 276941 h 2741606"/>
              <a:gd name="connsiteX3" fmla="*/ 4191000 w 4191000"/>
              <a:gd name="connsiteY3" fmla="*/ 5745 h 2741606"/>
              <a:gd name="connsiteX4" fmla="*/ 4191000 w 4191000"/>
              <a:gd name="connsiteY4" fmla="*/ 5745 h 2741606"/>
              <a:gd name="connsiteX0" fmla="*/ 0 w 4191000"/>
              <a:gd name="connsiteY0" fmla="*/ 2684039 h 2725939"/>
              <a:gd name="connsiteX1" fmla="*/ 1761102 w 4191000"/>
              <a:gd name="connsiteY1" fmla="*/ 2482469 h 2725939"/>
              <a:gd name="connsiteX2" fmla="*/ 2326087 w 4191000"/>
              <a:gd name="connsiteY2" fmla="*/ 275535 h 2725939"/>
              <a:gd name="connsiteX3" fmla="*/ 4191000 w 4191000"/>
              <a:gd name="connsiteY3" fmla="*/ 4339 h 2725939"/>
              <a:gd name="connsiteX4" fmla="*/ 4191000 w 4191000"/>
              <a:gd name="connsiteY4" fmla="*/ 4339 h 2725939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97437"/>
              <a:gd name="connsiteX1" fmla="*/ 1761102 w 4191000"/>
              <a:gd name="connsiteY1" fmla="*/ 2482469 h 2697437"/>
              <a:gd name="connsiteX2" fmla="*/ 2326087 w 4191000"/>
              <a:gd name="connsiteY2" fmla="*/ 275535 h 2697437"/>
              <a:gd name="connsiteX3" fmla="*/ 4191000 w 4191000"/>
              <a:gd name="connsiteY3" fmla="*/ 4339 h 2697437"/>
              <a:gd name="connsiteX4" fmla="*/ 4191000 w 4191000"/>
              <a:gd name="connsiteY4" fmla="*/ 4339 h 2697437"/>
              <a:gd name="connsiteX0" fmla="*/ 0 w 4191000"/>
              <a:gd name="connsiteY0" fmla="*/ 2684039 h 2684039"/>
              <a:gd name="connsiteX1" fmla="*/ 1761102 w 4191000"/>
              <a:gd name="connsiteY1" fmla="*/ 2482469 h 2684039"/>
              <a:gd name="connsiteX2" fmla="*/ 2326087 w 4191000"/>
              <a:gd name="connsiteY2" fmla="*/ 275535 h 2684039"/>
              <a:gd name="connsiteX3" fmla="*/ 4191000 w 4191000"/>
              <a:gd name="connsiteY3" fmla="*/ 4339 h 2684039"/>
              <a:gd name="connsiteX4" fmla="*/ 4191000 w 4191000"/>
              <a:gd name="connsiteY4" fmla="*/ 4339 h 2684039"/>
              <a:gd name="connsiteX0" fmla="*/ 0 w 4191000"/>
              <a:gd name="connsiteY0" fmla="*/ 2719353 h 2765488"/>
              <a:gd name="connsiteX1" fmla="*/ 1761102 w 4191000"/>
              <a:gd name="connsiteY1" fmla="*/ 2517783 h 2765488"/>
              <a:gd name="connsiteX2" fmla="*/ 2368406 w 4191000"/>
              <a:gd name="connsiteY2" fmla="*/ 245069 h 2765488"/>
              <a:gd name="connsiteX3" fmla="*/ 4191000 w 4191000"/>
              <a:gd name="connsiteY3" fmla="*/ 39653 h 2765488"/>
              <a:gd name="connsiteX4" fmla="*/ 4191000 w 4191000"/>
              <a:gd name="connsiteY4" fmla="*/ 39653 h 2765488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25835"/>
              <a:gd name="connsiteX1" fmla="*/ 1761102 w 4191000"/>
              <a:gd name="connsiteY1" fmla="*/ 2478130 h 2725835"/>
              <a:gd name="connsiteX2" fmla="*/ 2368406 w 4191000"/>
              <a:gd name="connsiteY2" fmla="*/ 205416 h 2725835"/>
              <a:gd name="connsiteX3" fmla="*/ 4191000 w 4191000"/>
              <a:gd name="connsiteY3" fmla="*/ 0 h 2725835"/>
              <a:gd name="connsiteX4" fmla="*/ 4191000 w 4191000"/>
              <a:gd name="connsiteY4" fmla="*/ 0 h 2725835"/>
              <a:gd name="connsiteX0" fmla="*/ 0 w 4191000"/>
              <a:gd name="connsiteY0" fmla="*/ 2679700 h 2730115"/>
              <a:gd name="connsiteX1" fmla="*/ 1761102 w 4191000"/>
              <a:gd name="connsiteY1" fmla="*/ 2478130 h 2730115"/>
              <a:gd name="connsiteX2" fmla="*/ 2431884 w 4191000"/>
              <a:gd name="connsiteY2" fmla="*/ 139635 h 2730115"/>
              <a:gd name="connsiteX3" fmla="*/ 4191000 w 4191000"/>
              <a:gd name="connsiteY3" fmla="*/ 0 h 2730115"/>
              <a:gd name="connsiteX4" fmla="*/ 4191000 w 4191000"/>
              <a:gd name="connsiteY4" fmla="*/ 0 h 2730115"/>
              <a:gd name="connsiteX0" fmla="*/ 0 w 4191000"/>
              <a:gd name="connsiteY0" fmla="*/ 2694386 h 2747389"/>
              <a:gd name="connsiteX1" fmla="*/ 1761102 w 4191000"/>
              <a:gd name="connsiteY1" fmla="*/ 2492816 h 2747389"/>
              <a:gd name="connsiteX2" fmla="*/ 2495363 w 4191000"/>
              <a:gd name="connsiteY2" fmla="*/ 114853 h 2747389"/>
              <a:gd name="connsiteX3" fmla="*/ 4191000 w 4191000"/>
              <a:gd name="connsiteY3" fmla="*/ 14686 h 2747389"/>
              <a:gd name="connsiteX4" fmla="*/ 4191000 w 4191000"/>
              <a:gd name="connsiteY4" fmla="*/ 14686 h 2747389"/>
              <a:gd name="connsiteX0" fmla="*/ 0 w 4191000"/>
              <a:gd name="connsiteY0" fmla="*/ 2679700 h 2732703"/>
              <a:gd name="connsiteX1" fmla="*/ 1761102 w 4191000"/>
              <a:gd name="connsiteY1" fmla="*/ 2478130 h 2732703"/>
              <a:gd name="connsiteX2" fmla="*/ 2495363 w 4191000"/>
              <a:gd name="connsiteY2" fmla="*/ 100167 h 2732703"/>
              <a:gd name="connsiteX3" fmla="*/ 4191000 w 4191000"/>
              <a:gd name="connsiteY3" fmla="*/ 0 h 2732703"/>
              <a:gd name="connsiteX4" fmla="*/ 4191000 w 4191000"/>
              <a:gd name="connsiteY4" fmla="*/ 0 h 2732703"/>
              <a:gd name="connsiteX0" fmla="*/ 0 w 4191000"/>
              <a:gd name="connsiteY0" fmla="*/ 2684790 h 2737793"/>
              <a:gd name="connsiteX1" fmla="*/ 1761102 w 4191000"/>
              <a:gd name="connsiteY1" fmla="*/ 2483220 h 2737793"/>
              <a:gd name="connsiteX2" fmla="*/ 2495363 w 4191000"/>
              <a:gd name="connsiteY2" fmla="*/ 105257 h 2737793"/>
              <a:gd name="connsiteX3" fmla="*/ 4191000 w 4191000"/>
              <a:gd name="connsiteY3" fmla="*/ 5090 h 2737793"/>
              <a:gd name="connsiteX4" fmla="*/ 4191000 w 4191000"/>
              <a:gd name="connsiteY4" fmla="*/ 5090 h 2737793"/>
              <a:gd name="connsiteX0" fmla="*/ 0 w 4191000"/>
              <a:gd name="connsiteY0" fmla="*/ 2684790 h 2686916"/>
              <a:gd name="connsiteX1" fmla="*/ 1761102 w 4191000"/>
              <a:gd name="connsiteY1" fmla="*/ 2483220 h 2686916"/>
              <a:gd name="connsiteX2" fmla="*/ 2495363 w 4191000"/>
              <a:gd name="connsiteY2" fmla="*/ 105257 h 2686916"/>
              <a:gd name="connsiteX3" fmla="*/ 4191000 w 4191000"/>
              <a:gd name="connsiteY3" fmla="*/ 5090 h 2686916"/>
              <a:gd name="connsiteX4" fmla="*/ 4191000 w 4191000"/>
              <a:gd name="connsiteY4" fmla="*/ 5090 h 2686916"/>
              <a:gd name="connsiteX0" fmla="*/ 0 w 4191000"/>
              <a:gd name="connsiteY0" fmla="*/ 2791388 h 2809467"/>
              <a:gd name="connsiteX1" fmla="*/ 1739942 w 4191000"/>
              <a:gd name="connsiteY1" fmla="*/ 2629287 h 2809467"/>
              <a:gd name="connsiteX2" fmla="*/ 2495363 w 4191000"/>
              <a:gd name="connsiteY2" fmla="*/ 211855 h 2809467"/>
              <a:gd name="connsiteX3" fmla="*/ 4191000 w 4191000"/>
              <a:gd name="connsiteY3" fmla="*/ 111688 h 2809467"/>
              <a:gd name="connsiteX4" fmla="*/ 4191000 w 4191000"/>
              <a:gd name="connsiteY4" fmla="*/ 111688 h 2809467"/>
              <a:gd name="connsiteX0" fmla="*/ 0 w 4191000"/>
              <a:gd name="connsiteY0" fmla="*/ 2791388 h 2791388"/>
              <a:gd name="connsiteX1" fmla="*/ 1739942 w 4191000"/>
              <a:gd name="connsiteY1" fmla="*/ 2629287 h 2791388"/>
              <a:gd name="connsiteX2" fmla="*/ 2495363 w 4191000"/>
              <a:gd name="connsiteY2" fmla="*/ 211855 h 2791388"/>
              <a:gd name="connsiteX3" fmla="*/ 4191000 w 4191000"/>
              <a:gd name="connsiteY3" fmla="*/ 111688 h 2791388"/>
              <a:gd name="connsiteX4" fmla="*/ 4191000 w 4191000"/>
              <a:gd name="connsiteY4" fmla="*/ 111688 h 2791388"/>
              <a:gd name="connsiteX0" fmla="*/ 0 w 4191000"/>
              <a:gd name="connsiteY0" fmla="*/ 2755192 h 2827084"/>
              <a:gd name="connsiteX1" fmla="*/ 1739942 w 4191000"/>
              <a:gd name="connsiteY1" fmla="*/ 2593091 h 2827084"/>
              <a:gd name="connsiteX2" fmla="*/ 2410725 w 4191000"/>
              <a:gd name="connsiteY2" fmla="*/ 228284 h 2827084"/>
              <a:gd name="connsiteX3" fmla="*/ 4191000 w 4191000"/>
              <a:gd name="connsiteY3" fmla="*/ 75492 h 2827084"/>
              <a:gd name="connsiteX4" fmla="*/ 4191000 w 4191000"/>
              <a:gd name="connsiteY4" fmla="*/ 75492 h 2827084"/>
              <a:gd name="connsiteX0" fmla="*/ 0 w 4191000"/>
              <a:gd name="connsiteY0" fmla="*/ 2706850 h 2778742"/>
              <a:gd name="connsiteX1" fmla="*/ 1739942 w 4191000"/>
              <a:gd name="connsiteY1" fmla="*/ 2544749 h 2778742"/>
              <a:gd name="connsiteX2" fmla="*/ 2410725 w 4191000"/>
              <a:gd name="connsiteY2" fmla="*/ 179942 h 2778742"/>
              <a:gd name="connsiteX3" fmla="*/ 4191000 w 4191000"/>
              <a:gd name="connsiteY3" fmla="*/ 27150 h 2778742"/>
              <a:gd name="connsiteX4" fmla="*/ 4191000 w 4191000"/>
              <a:gd name="connsiteY4" fmla="*/ 27150 h 2778742"/>
              <a:gd name="connsiteX0" fmla="*/ 0 w 4191000"/>
              <a:gd name="connsiteY0" fmla="*/ 2692041 h 2763933"/>
              <a:gd name="connsiteX1" fmla="*/ 1739942 w 4191000"/>
              <a:gd name="connsiteY1" fmla="*/ 2529940 h 2763933"/>
              <a:gd name="connsiteX2" fmla="*/ 2410725 w 4191000"/>
              <a:gd name="connsiteY2" fmla="*/ 165133 h 2763933"/>
              <a:gd name="connsiteX3" fmla="*/ 4191000 w 4191000"/>
              <a:gd name="connsiteY3" fmla="*/ 12341 h 2763933"/>
              <a:gd name="connsiteX4" fmla="*/ 4191000 w 4191000"/>
              <a:gd name="connsiteY4" fmla="*/ 12341 h 2763933"/>
              <a:gd name="connsiteX0" fmla="*/ 0 w 4191000"/>
              <a:gd name="connsiteY0" fmla="*/ 2696846 h 2768738"/>
              <a:gd name="connsiteX1" fmla="*/ 1739942 w 4191000"/>
              <a:gd name="connsiteY1" fmla="*/ 2534745 h 2768738"/>
              <a:gd name="connsiteX2" fmla="*/ 2410725 w 4191000"/>
              <a:gd name="connsiteY2" fmla="*/ 169938 h 2768738"/>
              <a:gd name="connsiteX3" fmla="*/ 4191000 w 4191000"/>
              <a:gd name="connsiteY3" fmla="*/ 17146 h 2768738"/>
              <a:gd name="connsiteX4" fmla="*/ 4191000 w 4191000"/>
              <a:gd name="connsiteY4" fmla="*/ 17146 h 2768738"/>
              <a:gd name="connsiteX0" fmla="*/ 0 w 4191000"/>
              <a:gd name="connsiteY0" fmla="*/ 2696846 h 2696846"/>
              <a:gd name="connsiteX1" fmla="*/ 1739942 w 4191000"/>
              <a:gd name="connsiteY1" fmla="*/ 2534745 h 2696846"/>
              <a:gd name="connsiteX2" fmla="*/ 2410725 w 4191000"/>
              <a:gd name="connsiteY2" fmla="*/ 169938 h 2696846"/>
              <a:gd name="connsiteX3" fmla="*/ 4191000 w 4191000"/>
              <a:gd name="connsiteY3" fmla="*/ 17146 h 2696846"/>
              <a:gd name="connsiteX4" fmla="*/ 4191000 w 4191000"/>
              <a:gd name="connsiteY4" fmla="*/ 17146 h 269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1000" h="2696846">
                <a:moveTo>
                  <a:pt x="0" y="2696846"/>
                </a:moveTo>
                <a:cubicBezTo>
                  <a:pt x="796925" y="2675679"/>
                  <a:pt x="1507431" y="2758554"/>
                  <a:pt x="1739942" y="2534745"/>
                </a:cubicBezTo>
                <a:cubicBezTo>
                  <a:pt x="1972453" y="2310936"/>
                  <a:pt x="2129170" y="444821"/>
                  <a:pt x="2410725" y="169938"/>
                </a:cubicBezTo>
                <a:cubicBezTo>
                  <a:pt x="2692280" y="-104945"/>
                  <a:pt x="3894288" y="42611"/>
                  <a:pt x="4191000" y="17146"/>
                </a:cubicBezTo>
                <a:lnTo>
                  <a:pt x="4191000" y="17146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968208" y="2841141"/>
            <a:ext cx="2088232" cy="1316524"/>
          </a:xfrm>
          <a:custGeom>
            <a:avLst/>
            <a:gdLst>
              <a:gd name="connsiteX0" fmla="*/ 0 w 1765300"/>
              <a:gd name="connsiteY0" fmla="*/ 749300 h 749300"/>
              <a:gd name="connsiteX1" fmla="*/ 952500 w 1765300"/>
              <a:gd name="connsiteY1" fmla="*/ 736600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10072 w 1765300"/>
              <a:gd name="connsiteY1" fmla="*/ 743936 h 749300"/>
              <a:gd name="connsiteX2" fmla="*/ 1765300 w 1765300"/>
              <a:gd name="connsiteY2" fmla="*/ 0 h 749300"/>
              <a:gd name="connsiteX0" fmla="*/ 0 w 1765300"/>
              <a:gd name="connsiteY0" fmla="*/ 749300 h 749300"/>
              <a:gd name="connsiteX1" fmla="*/ 853016 w 1765300"/>
              <a:gd name="connsiteY1" fmla="*/ 743936 h 749300"/>
              <a:gd name="connsiteX2" fmla="*/ 1765300 w 1765300"/>
              <a:gd name="connsiteY2" fmla="*/ 0 h 74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5300" h="749300">
                <a:moveTo>
                  <a:pt x="0" y="749300"/>
                </a:moveTo>
                <a:lnTo>
                  <a:pt x="853016" y="743936"/>
                </a:lnTo>
                <a:lnTo>
                  <a:pt x="176530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033014" y="5868562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f(x) = </a:t>
            </a:r>
            <a:r>
              <a:rPr lang="en-US" sz="2400" b="1" i="1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max(0, x</a:t>
            </a:r>
            <a:r>
              <a:rPr lang="en-US" sz="2400" b="1" i="1" dirty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42318" y="5832708"/>
            <a:ext cx="1066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[0, 1]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447928" y="5868562"/>
            <a:ext cx="11913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[-1, 1]</a:t>
            </a:r>
          </a:p>
        </p:txBody>
      </p:sp>
    </p:spTree>
    <p:extLst>
      <p:ext uri="{BB962C8B-B14F-4D97-AF65-F5344CB8AC3E}">
        <p14:creationId xmlns:p14="http://schemas.microsoft.com/office/powerpoint/2010/main" val="4025659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Activation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ED269-8488-944C-B042-47FA69C98B02}" type="slidenum">
              <a:rPr lang="zh-TW" altLang="en-US" smtClean="0"/>
              <a:pPr/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2480520"/>
            <a:ext cx="8989938" cy="2629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1704" y="6638768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adilmoujahid.com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/posts/2016/06/introduction-deep-learning-python-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caffe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858287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altLang="zh-TW" sz="9600" dirty="0">
                <a:solidFill>
                  <a:schemeClr val="accent1"/>
                </a:solidFill>
              </a:rPr>
              <a:t>Loss </a:t>
            </a:r>
            <a:br>
              <a:rPr lang="en-US" altLang="zh-TW" sz="9600" dirty="0">
                <a:solidFill>
                  <a:schemeClr val="accent1"/>
                </a:solidFill>
              </a:rPr>
            </a:br>
            <a:r>
              <a:rPr lang="en-US" altLang="zh-TW" sz="9600" dirty="0">
                <a:solidFill>
                  <a:schemeClr val="accent1"/>
                </a:solidFill>
              </a:rPr>
              <a:t>Function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94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92500" lnSpcReduction="20000"/>
          </a:bodyPr>
          <a:lstStyle/>
          <a:p>
            <a:pPr indent="-411480"/>
            <a:r>
              <a:rPr lang="en-US" sz="4400" dirty="0"/>
              <a:t>Deep Learning (DL) in Finance </a:t>
            </a:r>
          </a:p>
          <a:p>
            <a:pPr lvl="1" indent="-411480"/>
            <a:r>
              <a:rPr lang="en-US" sz="4000" dirty="0"/>
              <a:t>Dense Neural Networks (DNN)</a:t>
            </a:r>
          </a:p>
          <a:p>
            <a:pPr lvl="1" indent="-411480"/>
            <a:r>
              <a:rPr lang="en-US" sz="4000" dirty="0"/>
              <a:t>Recurrent Neural Networks (RNN)</a:t>
            </a:r>
          </a:p>
          <a:p>
            <a:pPr lvl="1" indent="-411480"/>
            <a:r>
              <a:rPr lang="en-US" sz="4000" dirty="0"/>
              <a:t>Convolutional Neural Networks (CNN)</a:t>
            </a:r>
          </a:p>
          <a:p>
            <a:pPr indent="-411480"/>
            <a:r>
              <a:rPr lang="en-US" sz="4400" dirty="0"/>
              <a:t>Reinforcement Learning (RL) in Finance</a:t>
            </a:r>
          </a:p>
          <a:p>
            <a:pPr lvl="1" indent="-411480"/>
            <a:r>
              <a:rPr lang="en-US" sz="4000" dirty="0"/>
              <a:t>Q Learning (QL)</a:t>
            </a:r>
          </a:p>
          <a:p>
            <a:pPr lvl="1" indent="-411480"/>
            <a:r>
              <a:rPr lang="en-US" sz="4000" dirty="0"/>
              <a:t>Improved Finance Environment</a:t>
            </a:r>
          </a:p>
          <a:p>
            <a:pPr lvl="1" indent="-411480"/>
            <a:r>
              <a:rPr lang="en-US" sz="4000" dirty="0"/>
              <a:t>Improved Financial QL Agent</a:t>
            </a:r>
          </a:p>
          <a:p>
            <a:pPr lvl="1" indent="-411480"/>
            <a:endParaRPr lang="en-US" sz="4000" dirty="0"/>
          </a:p>
          <a:p>
            <a:pPr lvl="1" indent="-411480"/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884812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Binary Classification: 2 Class</a:t>
            </a:r>
            <a:br>
              <a:rPr lang="en-US">
                <a:solidFill>
                  <a:schemeClr val="accent1"/>
                </a:solidFill>
              </a:rPr>
            </a:b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Activation </a:t>
            </a:r>
            <a:r>
              <a:rPr lang="en-US" dirty="0">
                <a:solidFill>
                  <a:schemeClr val="accent1"/>
                </a:solidFill>
              </a:rPr>
              <a:t>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Sigmoid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Binary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5279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Multiple Classification: 10 Class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Activation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 err="1">
                <a:solidFill>
                  <a:schemeClr val="accent1"/>
                </a:solidFill>
              </a:rPr>
              <a:t>SoftMAX</a:t>
            </a:r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Loss Function: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Categorical Cross-Entropy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1063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14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00" y="1772816"/>
            <a:ext cx="8172400" cy="4475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7568" y="6435763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Srivastava,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Nitish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Geoffrey E. Hinton, Alex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Krizhevsky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Ruslan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Salakhutdinov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"Dropout: a simple way to prevent neural networks from overfitting."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</a:rPr>
              <a:t>Journal of machine learning research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 15, no. 1 (2014): 1929-1958.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03512" y="1354370"/>
            <a:ext cx="87849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accent1"/>
                </a:solidFill>
              </a:rPr>
              <a:t>Dropout: a simple way to prevent neural networks from overfitting</a:t>
            </a:r>
          </a:p>
        </p:txBody>
      </p:sp>
    </p:spTree>
    <p:extLst>
      <p:ext uri="{BB962C8B-B14F-4D97-AF65-F5344CB8AC3E}">
        <p14:creationId xmlns:p14="http://schemas.microsoft.com/office/powerpoint/2010/main" val="31994533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631951" y="1844676"/>
            <a:ext cx="8964613" cy="4105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14269701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15580E-8132-694A-B5BE-6F2374C7B7F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475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2476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2477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2478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2479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0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1" name="TextBox 216"/>
          <p:cNvSpPr txBox="1">
            <a:spLocks noChangeArrowheads="1"/>
          </p:cNvSpPr>
          <p:nvPr/>
        </p:nvSpPr>
        <p:spPr bwMode="auto">
          <a:xfrm>
            <a:off x="4887174" y="46958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0.7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2482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2483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2484" name="TextBox 216"/>
          <p:cNvSpPr txBox="1">
            <a:spLocks noChangeArrowheads="1"/>
          </p:cNvSpPr>
          <p:nvPr/>
        </p:nvSpPr>
        <p:spPr bwMode="auto">
          <a:xfrm>
            <a:off x="2208213" y="620713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</p:spTree>
    <p:extLst>
      <p:ext uri="{BB962C8B-B14F-4D97-AF65-F5344CB8AC3E}">
        <p14:creationId xmlns:p14="http://schemas.microsoft.com/office/powerpoint/2010/main" val="30447129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46FD164-2D27-3A41-831A-BFE0C932D0B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  <p:sp>
        <p:nvSpPr>
          <p:cNvPr id="6" name="Oval 5"/>
          <p:cNvSpPr/>
          <p:nvPr/>
        </p:nvSpPr>
        <p:spPr>
          <a:xfrm>
            <a:off x="3863975" y="3513139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863975" y="4676776"/>
            <a:ext cx="719138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863975" y="2349500"/>
            <a:ext cx="719138" cy="71913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880100" y="3513139"/>
            <a:ext cx="719138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0" name="Straight Arrow Connector 9"/>
          <p:cNvCxnSpPr>
            <a:stCxn id="7" idx="6"/>
            <a:endCxn id="9" idx="3"/>
          </p:cNvCxnSpPr>
          <p:nvPr/>
        </p:nvCxnSpPr>
        <p:spPr>
          <a:xfrm flipV="1">
            <a:off x="4583113" y="4127500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6"/>
            <a:endCxn id="9" idx="2"/>
          </p:cNvCxnSpPr>
          <p:nvPr/>
        </p:nvCxnSpPr>
        <p:spPr>
          <a:xfrm>
            <a:off x="4583114" y="3873500"/>
            <a:ext cx="129698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9" idx="1"/>
          </p:cNvCxnSpPr>
          <p:nvPr/>
        </p:nvCxnSpPr>
        <p:spPr>
          <a:xfrm>
            <a:off x="4583113" y="2708275"/>
            <a:ext cx="1401762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6"/>
          </p:cNvCxnSpPr>
          <p:nvPr/>
        </p:nvCxnSpPr>
        <p:spPr>
          <a:xfrm flipV="1">
            <a:off x="6599238" y="3860800"/>
            <a:ext cx="1441450" cy="12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499" name="TextBox 216"/>
          <p:cNvSpPr txBox="1">
            <a:spLocks noChangeArrowheads="1"/>
          </p:cNvSpPr>
          <p:nvPr/>
        </p:nvSpPr>
        <p:spPr bwMode="auto">
          <a:xfrm>
            <a:off x="3277430" y="2420939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1</a:t>
            </a:r>
          </a:p>
        </p:txBody>
      </p:sp>
      <p:sp>
        <p:nvSpPr>
          <p:cNvPr id="63500" name="TextBox 216"/>
          <p:cNvSpPr txBox="1">
            <a:spLocks noChangeArrowheads="1"/>
          </p:cNvSpPr>
          <p:nvPr/>
        </p:nvSpPr>
        <p:spPr bwMode="auto">
          <a:xfrm>
            <a:off x="3277430" y="35734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2</a:t>
            </a:r>
          </a:p>
        </p:txBody>
      </p:sp>
      <p:sp>
        <p:nvSpPr>
          <p:cNvPr id="63501" name="TextBox 216"/>
          <p:cNvSpPr txBox="1">
            <a:spLocks noChangeArrowheads="1"/>
          </p:cNvSpPr>
          <p:nvPr/>
        </p:nvSpPr>
        <p:spPr bwMode="auto">
          <a:xfrm>
            <a:off x="3244886" y="4868864"/>
            <a:ext cx="4523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x</a:t>
            </a:r>
            <a:r>
              <a:rPr lang="en-US" altLang="en-US" i="1" baseline="-25000">
                <a:solidFill>
                  <a:srgbClr val="4F81BD"/>
                </a:solidFill>
              </a:rPr>
              <a:t>3</a:t>
            </a:r>
          </a:p>
        </p:txBody>
      </p:sp>
      <p:sp>
        <p:nvSpPr>
          <p:cNvPr id="63502" name="TextBox 216"/>
          <p:cNvSpPr txBox="1">
            <a:spLocks noChangeArrowheads="1"/>
          </p:cNvSpPr>
          <p:nvPr/>
        </p:nvSpPr>
        <p:spPr bwMode="auto">
          <a:xfrm>
            <a:off x="8140492" y="3573464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4F81BD"/>
                </a:solidFill>
              </a:rPr>
              <a:t>y</a:t>
            </a:r>
            <a:endParaRPr lang="en-US" altLang="en-US" i="1" baseline="-25000">
              <a:solidFill>
                <a:srgbClr val="4F81BD"/>
              </a:solidFill>
            </a:endParaRPr>
          </a:p>
        </p:txBody>
      </p:sp>
      <p:sp>
        <p:nvSpPr>
          <p:cNvPr id="63503" name="TextBox 216"/>
          <p:cNvSpPr txBox="1">
            <a:spLocks noChangeArrowheads="1"/>
          </p:cNvSpPr>
          <p:nvPr/>
        </p:nvSpPr>
        <p:spPr bwMode="auto">
          <a:xfrm>
            <a:off x="4827904" y="2492376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-0.21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4" name="TextBox 216"/>
          <p:cNvSpPr txBox="1">
            <a:spLocks noChangeArrowheads="1"/>
          </p:cNvSpPr>
          <p:nvPr/>
        </p:nvSpPr>
        <p:spPr bwMode="auto">
          <a:xfrm>
            <a:off x="4891936" y="3471864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0.3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sp>
        <p:nvSpPr>
          <p:cNvPr id="63505" name="TextBox 216"/>
          <p:cNvSpPr txBox="1">
            <a:spLocks noChangeArrowheads="1"/>
          </p:cNvSpPr>
          <p:nvPr/>
        </p:nvSpPr>
        <p:spPr bwMode="auto">
          <a:xfrm>
            <a:off x="4801413" y="4695826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0.65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06" name="TextBox 216"/>
          <p:cNvSpPr txBox="1">
            <a:spLocks noChangeArrowheads="1"/>
          </p:cNvSpPr>
          <p:nvPr/>
        </p:nvSpPr>
        <p:spPr bwMode="auto">
          <a:xfrm>
            <a:off x="4756150" y="1557339"/>
            <a:ext cx="12906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Weights</a:t>
            </a:r>
            <a:endParaRPr lang="en-US" altLang="en-US" baseline="-25000">
              <a:solidFill>
                <a:srgbClr val="FF0000"/>
              </a:solidFill>
            </a:endParaRPr>
          </a:p>
        </p:txBody>
      </p:sp>
      <p:sp>
        <p:nvSpPr>
          <p:cNvPr id="63507" name="TextBox 216"/>
          <p:cNvSpPr txBox="1">
            <a:spLocks noChangeArrowheads="1"/>
          </p:cNvSpPr>
          <p:nvPr/>
        </p:nvSpPr>
        <p:spPr bwMode="auto">
          <a:xfrm>
            <a:off x="1793875" y="3644901"/>
            <a:ext cx="102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accent1"/>
                </a:solidFill>
              </a:rPr>
              <a:t>Inputs</a:t>
            </a:r>
            <a:endParaRPr lang="en-US" altLang="en-US" baseline="-25000">
              <a:solidFill>
                <a:schemeClr val="accent1"/>
              </a:solidFill>
            </a:endParaRPr>
          </a:p>
        </p:txBody>
      </p:sp>
      <p:sp>
        <p:nvSpPr>
          <p:cNvPr id="63508" name="TextBox 216"/>
          <p:cNvSpPr txBox="1">
            <a:spLocks noChangeArrowheads="1"/>
          </p:cNvSpPr>
          <p:nvPr/>
        </p:nvSpPr>
        <p:spPr bwMode="auto">
          <a:xfrm>
            <a:off x="2251075" y="44451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/>
              <a:t>Next time:</a:t>
            </a:r>
          </a:p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-0.23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0.31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0.65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09" name="TextBox 216"/>
          <p:cNvSpPr txBox="1">
            <a:spLocks noChangeArrowheads="1"/>
          </p:cNvSpPr>
          <p:nvPr/>
        </p:nvSpPr>
        <p:spPr bwMode="auto">
          <a:xfrm>
            <a:off x="2208213" y="1044575"/>
            <a:ext cx="792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3200" i="1"/>
              <a:t>y = max ( 0, </a:t>
            </a:r>
            <a:r>
              <a:rPr lang="en-US" altLang="en-US" sz="3200" i="1">
                <a:solidFill>
                  <a:srgbClr val="FF0000"/>
                </a:solidFill>
              </a:rPr>
              <a:t>-0.21 </a:t>
            </a:r>
            <a:r>
              <a:rPr lang="en-US" altLang="en-US" sz="3200" i="1"/>
              <a:t>* x</a:t>
            </a:r>
            <a:r>
              <a:rPr lang="en-US" altLang="en-US" sz="3200" i="1" baseline="-25000"/>
              <a:t>1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0.3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2 </a:t>
            </a:r>
            <a:r>
              <a:rPr lang="en-US" altLang="en-US" sz="3200" i="1"/>
              <a:t>+ </a:t>
            </a:r>
            <a:r>
              <a:rPr lang="en-US" altLang="en-US" sz="3200" i="1">
                <a:solidFill>
                  <a:srgbClr val="FF0000"/>
                </a:solidFill>
              </a:rPr>
              <a:t>0.7</a:t>
            </a:r>
            <a:r>
              <a:rPr lang="en-US" altLang="en-US" sz="3200" i="1"/>
              <a:t> * x</a:t>
            </a:r>
            <a:r>
              <a:rPr lang="en-US" altLang="en-US" sz="3200" i="1" baseline="-25000"/>
              <a:t>3 </a:t>
            </a:r>
            <a:r>
              <a:rPr lang="en-US" altLang="en-US" sz="3200" i="1"/>
              <a:t>)</a:t>
            </a:r>
            <a:endParaRPr lang="en-US" altLang="en-US" sz="3200" i="1" baseline="-25000"/>
          </a:p>
        </p:txBody>
      </p:sp>
      <p:sp>
        <p:nvSpPr>
          <p:cNvPr id="63510" name="TextBox 216"/>
          <p:cNvSpPr txBox="1">
            <a:spLocks noChangeArrowheads="1"/>
          </p:cNvSpPr>
          <p:nvPr/>
        </p:nvSpPr>
        <p:spPr bwMode="auto">
          <a:xfrm>
            <a:off x="4827904" y="2205039"/>
            <a:ext cx="8867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-0.23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1" name="TextBox 216"/>
          <p:cNvSpPr txBox="1">
            <a:spLocks noChangeArrowheads="1"/>
          </p:cNvSpPr>
          <p:nvPr/>
        </p:nvSpPr>
        <p:spPr bwMode="auto">
          <a:xfrm>
            <a:off x="4806175" y="3182939"/>
            <a:ext cx="78418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0000"/>
                </a:solidFill>
              </a:rPr>
              <a:t>0.31</a:t>
            </a:r>
            <a:endParaRPr lang="en-US" altLang="en-US" i="1" baseline="-25000">
              <a:solidFill>
                <a:srgbClr val="FF0000"/>
              </a:solidFill>
            </a:endParaRPr>
          </a:p>
        </p:txBody>
      </p:sp>
      <p:sp>
        <p:nvSpPr>
          <p:cNvPr id="63512" name="TextBox 216"/>
          <p:cNvSpPr txBox="1">
            <a:spLocks noChangeArrowheads="1"/>
          </p:cNvSpPr>
          <p:nvPr/>
        </p:nvSpPr>
        <p:spPr bwMode="auto">
          <a:xfrm>
            <a:off x="4879236" y="5013326"/>
            <a:ext cx="612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>
                <a:solidFill>
                  <a:srgbClr val="FF6600"/>
                </a:solidFill>
              </a:rPr>
              <a:t>0.7</a:t>
            </a:r>
            <a:endParaRPr lang="en-US" altLang="en-US" i="1" baseline="-25000">
              <a:solidFill>
                <a:srgbClr val="FF66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872038" y="515778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943476" y="3573463"/>
            <a:ext cx="576263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024438" y="2636838"/>
            <a:ext cx="576262" cy="21590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63509" idx="1"/>
          </p:cNvCxnSpPr>
          <p:nvPr/>
        </p:nvCxnSpPr>
        <p:spPr>
          <a:xfrm>
            <a:off x="2208214" y="1336676"/>
            <a:ext cx="7920037" cy="4763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4605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911669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Optimizer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Stochastic Gradient Descent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(SGD)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999658" y="2492896"/>
            <a:ext cx="15869" cy="36004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99656" y="6093296"/>
            <a:ext cx="5256584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6"/>
          <p:cNvSpPr txBox="1">
            <a:spLocks noChangeArrowheads="1"/>
          </p:cNvSpPr>
          <p:nvPr/>
        </p:nvSpPr>
        <p:spPr bwMode="auto">
          <a:xfrm>
            <a:off x="5288126" y="6093297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w</a:t>
            </a:r>
            <a:endParaRPr lang="en-US" altLang="en-US" i="1" baseline="-25000"/>
          </a:p>
        </p:txBody>
      </p:sp>
      <p:sp>
        <p:nvSpPr>
          <p:cNvPr id="13" name="TextBox 216"/>
          <p:cNvSpPr txBox="1">
            <a:spLocks noChangeArrowheads="1"/>
          </p:cNvSpPr>
          <p:nvPr/>
        </p:nvSpPr>
        <p:spPr bwMode="auto">
          <a:xfrm>
            <a:off x="2135561" y="3212977"/>
            <a:ext cx="766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i="1"/>
              <a:t>J(w</a:t>
            </a:r>
            <a:r>
              <a:rPr lang="en-US" altLang="en-US" i="1" dirty="0"/>
              <a:t>)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5567" y="2958599"/>
            <a:ext cx="4232602" cy="2694816"/>
          </a:xfrm>
          <a:custGeom>
            <a:avLst/>
            <a:gdLst>
              <a:gd name="connsiteX0" fmla="*/ 0 w 3515932"/>
              <a:gd name="connsiteY0" fmla="*/ 0 h 2691685"/>
              <a:gd name="connsiteX1" fmla="*/ 1725769 w 3515932"/>
              <a:gd name="connsiteY1" fmla="*/ 2691685 h 2691685"/>
              <a:gd name="connsiteX2" fmla="*/ 3515932 w 3515932"/>
              <a:gd name="connsiteY2" fmla="*/ 0 h 2691685"/>
              <a:gd name="connsiteX0" fmla="*/ 0 w 3515932"/>
              <a:gd name="connsiteY0" fmla="*/ 0 h 2744669"/>
              <a:gd name="connsiteX1" fmla="*/ 1896650 w 3515932"/>
              <a:gd name="connsiteY1" fmla="*/ 2744669 h 2744669"/>
              <a:gd name="connsiteX2" fmla="*/ 3515932 w 3515932"/>
              <a:gd name="connsiteY2" fmla="*/ 0 h 2744669"/>
              <a:gd name="connsiteX0" fmla="*/ 0 w 3515932"/>
              <a:gd name="connsiteY0" fmla="*/ 0 h 2745032"/>
              <a:gd name="connsiteX1" fmla="*/ 1896650 w 3515932"/>
              <a:gd name="connsiteY1" fmla="*/ 2744669 h 2745032"/>
              <a:gd name="connsiteX2" fmla="*/ 3515932 w 3515932"/>
              <a:gd name="connsiteY2" fmla="*/ 0 h 2745032"/>
              <a:gd name="connsiteX0" fmla="*/ 0 w 3515932"/>
              <a:gd name="connsiteY0" fmla="*/ 0 h 2745046"/>
              <a:gd name="connsiteX1" fmla="*/ 1896650 w 3515932"/>
              <a:gd name="connsiteY1" fmla="*/ 2744669 h 2745046"/>
              <a:gd name="connsiteX2" fmla="*/ 3515932 w 3515932"/>
              <a:gd name="connsiteY2" fmla="*/ 0 h 2745046"/>
              <a:gd name="connsiteX0" fmla="*/ 0 w 3515932"/>
              <a:gd name="connsiteY0" fmla="*/ 0 h 2745118"/>
              <a:gd name="connsiteX1" fmla="*/ 1896650 w 3515932"/>
              <a:gd name="connsiteY1" fmla="*/ 2744669 h 2745118"/>
              <a:gd name="connsiteX2" fmla="*/ 3515932 w 3515932"/>
              <a:gd name="connsiteY2" fmla="*/ 0 h 2745118"/>
              <a:gd name="connsiteX0" fmla="*/ 0 w 3515932"/>
              <a:gd name="connsiteY0" fmla="*/ 0 h 2771601"/>
              <a:gd name="connsiteX1" fmla="*/ 1811065 w 3515932"/>
              <a:gd name="connsiteY1" fmla="*/ 2771162 h 2771601"/>
              <a:gd name="connsiteX2" fmla="*/ 3515932 w 3515932"/>
              <a:gd name="connsiteY2" fmla="*/ 0 h 2771601"/>
              <a:gd name="connsiteX0" fmla="*/ 0 w 3515932"/>
              <a:gd name="connsiteY0" fmla="*/ 0 h 2771601"/>
              <a:gd name="connsiteX1" fmla="*/ 1875254 w 3515932"/>
              <a:gd name="connsiteY1" fmla="*/ 2771162 h 2771601"/>
              <a:gd name="connsiteX2" fmla="*/ 3515932 w 3515932"/>
              <a:gd name="connsiteY2" fmla="*/ 0 h 277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15932" h="2771601">
                <a:moveTo>
                  <a:pt x="0" y="0"/>
                </a:moveTo>
                <a:cubicBezTo>
                  <a:pt x="142832" y="1624005"/>
                  <a:pt x="465013" y="2797654"/>
                  <a:pt x="1875254" y="2771162"/>
                </a:cubicBezTo>
                <a:cubicBezTo>
                  <a:pt x="3285495" y="2744670"/>
                  <a:pt x="3515932" y="0"/>
                  <a:pt x="3515932" y="0"/>
                </a:cubicBezTo>
              </a:path>
            </a:pathLst>
          </a:cu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960096" y="3933056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744072" y="3140970"/>
            <a:ext cx="1008112" cy="2512447"/>
          </a:xfrm>
          <a:prstGeom prst="straightConnector1">
            <a:avLst/>
          </a:prstGeom>
          <a:ln w="38100" cmpd="sng">
            <a:solidFill>
              <a:srgbClr val="C00000"/>
            </a:solidFill>
            <a:prstDash val="dash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807282" y="4306008"/>
            <a:ext cx="257108" cy="464755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6330016" y="4885710"/>
            <a:ext cx="414057" cy="415499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737158" y="5306691"/>
            <a:ext cx="574866" cy="173362"/>
          </a:xfrm>
          <a:prstGeom prst="straightConnector1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216"/>
          <p:cNvSpPr txBox="1">
            <a:spLocks noChangeArrowheads="1"/>
          </p:cNvSpPr>
          <p:nvPr/>
        </p:nvSpPr>
        <p:spPr bwMode="auto">
          <a:xfrm>
            <a:off x="6043659" y="3147679"/>
            <a:ext cx="107593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Initial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weight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216"/>
          <p:cNvSpPr txBox="1">
            <a:spLocks noChangeArrowheads="1"/>
          </p:cNvSpPr>
          <p:nvPr/>
        </p:nvSpPr>
        <p:spPr bwMode="auto">
          <a:xfrm>
            <a:off x="7583864" y="3332344"/>
            <a:ext cx="14494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C00000"/>
                </a:solidFill>
              </a:rPr>
              <a:t>Gradient</a:t>
            </a:r>
            <a:endParaRPr lang="en-US" altLang="en-US" b="1" baseline="-25000" dirty="0">
              <a:solidFill>
                <a:srgbClr val="C00000"/>
              </a:solidFill>
            </a:endParaRPr>
          </a:p>
        </p:txBody>
      </p:sp>
      <p:sp>
        <p:nvSpPr>
          <p:cNvPr id="43" name="TextBox 216"/>
          <p:cNvSpPr txBox="1">
            <a:spLocks noChangeArrowheads="1"/>
          </p:cNvSpPr>
          <p:nvPr/>
        </p:nvSpPr>
        <p:spPr bwMode="auto">
          <a:xfrm>
            <a:off x="4339884" y="4488657"/>
            <a:ext cx="1810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FF0000"/>
                </a:solidFill>
              </a:rPr>
              <a:t>Global </a:t>
            </a:r>
            <a:r>
              <a:rPr lang="en-US" altLang="en-US">
                <a:solidFill>
                  <a:srgbClr val="FF0000"/>
                </a:solidFill>
              </a:rPr>
              <a:t>cost </a:t>
            </a:r>
            <a:br>
              <a:rPr lang="en-US" altLang="en-US">
                <a:solidFill>
                  <a:srgbClr val="FF0000"/>
                </a:solidFill>
              </a:rPr>
            </a:br>
            <a:r>
              <a:rPr lang="en-US" altLang="en-US">
                <a:solidFill>
                  <a:srgbClr val="FF0000"/>
                </a:solidFill>
              </a:rPr>
              <a:t>minimum</a:t>
            </a:r>
            <a:endParaRPr lang="en-US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16122" y="5319654"/>
            <a:ext cx="360040" cy="3207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3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3F7E6F0B-2835-984C-A8A8-66B84017790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45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25501"/>
            <a:ext cx="9144000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4132963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003" y="15075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Neural Network and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4" y="1556792"/>
            <a:ext cx="8382626" cy="46805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79127" y="638132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3Blue1Brown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(2017), But what *is* a Neural Network? | Chapter 1,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https://www.youtube.com/watch?v=aircAruvnKk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345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Gradient Descent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how neural networks learn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125216" y="6351712"/>
            <a:ext cx="7643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: 3Blue1Brown (2017), Gradient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descent, how neural networks learn | Chapter 2, deep learning, 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https://www.youtube.com/watch?v=IHZwWFHWa-w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988840"/>
            <a:ext cx="8487653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43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47994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Deep Learning in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81304"/>
            <a:ext cx="11222181" cy="4738255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Dense Neural Networks (DNN)</a:t>
            </a:r>
          </a:p>
          <a:p>
            <a:pPr indent="-411480"/>
            <a:r>
              <a:rPr lang="en-US" sz="4400" dirty="0"/>
              <a:t>Recurrent Neural Networks (RNN)</a:t>
            </a:r>
          </a:p>
          <a:p>
            <a:pPr indent="-411480"/>
            <a:r>
              <a:rPr lang="en-US" sz="4400" dirty="0"/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02790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Backpropagation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57" y="1628800"/>
            <a:ext cx="8199601" cy="453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95600" y="6408405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3Blue1Brown (2017), What is backpropagation really doing? | Chapter 3, deep learning,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https://www.youtube.com/watch?v=Ilg3gGewQ5U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4871864" y="1844824"/>
            <a:ext cx="2088232" cy="432048"/>
          </a:xfrm>
          <a:prstGeom prst="rightArrow">
            <a:avLst>
              <a:gd name="adj1" fmla="val 50000"/>
              <a:gd name="adj2" fmla="val 79809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707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Learning Algorithm</a:t>
            </a:r>
            <a:endParaRPr lang="en-US" altLang="en-US">
              <a:latin typeface="Calibri" charset="0"/>
              <a:ea typeface="標楷體" charset="-120"/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631951" y="1844676"/>
            <a:ext cx="8964613" cy="4105275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>
                <a:latin typeface="Calibri" charset="0"/>
                <a:ea typeface="標楷體" charset="-120"/>
              </a:rPr>
              <a:t>While not done: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Pick a random training example “(input, label)”</a:t>
            </a:r>
          </a:p>
          <a:p>
            <a:pPr marL="400050" lvl="1" indent="0">
              <a:buNone/>
            </a:pPr>
            <a:r>
              <a:rPr lang="en-US" altLang="en-US">
                <a:latin typeface="Calibri" charset="0"/>
                <a:ea typeface="標楷體" charset="-120"/>
              </a:rPr>
              <a:t>Run neural network on “input”</a:t>
            </a:r>
          </a:p>
          <a:p>
            <a:pPr marL="400050" lvl="1" indent="0">
              <a:buNone/>
            </a:pPr>
            <a:r>
              <a:rPr lang="en-US" altLang="en-US">
                <a:solidFill>
                  <a:srgbClr val="FF0000"/>
                </a:solidFill>
                <a:latin typeface="Calibri" charset="0"/>
                <a:ea typeface="標楷體" charset="-120"/>
              </a:rPr>
              <a:t>Adjust weights on edges to make output closer to “label”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C3D982F-8771-9741-9D39-98715327AAD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014" y="6602413"/>
            <a:ext cx="69119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Jeff Dean (2016), Large-Scale Deep Learning For Building Intelligent Computer Systems, WSDM 2016</a:t>
            </a:r>
          </a:p>
        </p:txBody>
      </p:sp>
    </p:spTree>
    <p:extLst>
      <p:ext uri="{BB962C8B-B14F-4D97-AF65-F5344CB8AC3E}">
        <p14:creationId xmlns:p14="http://schemas.microsoft.com/office/powerpoint/2010/main" val="2974464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Convolutional Neural Networks 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101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DAC8-8880-4E46-9CAA-DC6AC31E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57088-C58A-E74C-A3C2-F7CEB7A4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3E97A-69EE-E341-96E2-3077ABB1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386614"/>
            <a:ext cx="8813800" cy="2413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D05784-E920-AF4F-A13F-9E34C60ADE2B}"/>
              </a:ext>
            </a:extLst>
          </p:cNvPr>
          <p:cNvSpPr/>
          <p:nvPr/>
        </p:nvSpPr>
        <p:spPr>
          <a:xfrm>
            <a:off x="3231356" y="6260453"/>
            <a:ext cx="57292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Source: http://</a:t>
            </a:r>
            <a:r>
              <a:rPr lang="en-US" sz="1000" dirty="0" err="1"/>
              <a:t>yann.lecun.com</a:t>
            </a:r>
            <a:r>
              <a:rPr lang="en-US" sz="1000" dirty="0"/>
              <a:t>/</a:t>
            </a:r>
            <a:r>
              <a:rPr lang="en-US" sz="1000" dirty="0" err="1"/>
              <a:t>exdb</a:t>
            </a:r>
            <a:r>
              <a:rPr lang="en-US" sz="1000" dirty="0"/>
              <a:t>/</a:t>
            </a:r>
            <a:r>
              <a:rPr lang="en-US" sz="1000" dirty="0" err="1"/>
              <a:t>publis</a:t>
            </a:r>
            <a:r>
              <a:rPr lang="en-US" sz="1000" dirty="0"/>
              <a:t>/pdf/lecun-01a.pdf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6241F6-8032-2B4F-8FAD-00B225CAE4FE}"/>
              </a:ext>
            </a:extLst>
          </p:cNvPr>
          <p:cNvSpPr/>
          <p:nvPr/>
        </p:nvSpPr>
        <p:spPr>
          <a:xfrm>
            <a:off x="1824038" y="6506673"/>
            <a:ext cx="83867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Source: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LeCun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Yann, Léon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Bottou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Yoshua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222222"/>
                </a:solidFill>
                <a:latin typeface="Arial" panose="020B0604020202020204" pitchFamily="34" charset="0"/>
              </a:rPr>
              <a:t>Bengio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, and Patrick Haffner. </a:t>
            </a:r>
            <a:b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"Gradient-based learning applied to document recognition."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Proceedings of the IEEE</a:t>
            </a:r>
            <a:r>
              <a:rPr lang="en-US" sz="1000" dirty="0">
                <a:solidFill>
                  <a:srgbClr val="222222"/>
                </a:solidFill>
                <a:latin typeface="Arial" panose="020B0604020202020204" pitchFamily="34" charset="0"/>
              </a:rPr>
              <a:t> 86, no. 11 (1998): 2278-2324.</a:t>
            </a:r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9937A9-CD1E-C14A-9A09-4C35C54F6010}"/>
              </a:ext>
            </a:extLst>
          </p:cNvPr>
          <p:cNvSpPr/>
          <p:nvPr/>
        </p:nvSpPr>
        <p:spPr>
          <a:xfrm>
            <a:off x="1841656" y="4921311"/>
            <a:ext cx="8501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Architecture of LeNet-5 (7 Layers)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(</a:t>
            </a:r>
            <a:r>
              <a:rPr lang="en-US" sz="3600" dirty="0" err="1">
                <a:solidFill>
                  <a:schemeClr val="accent1"/>
                </a:solidFill>
              </a:rPr>
              <a:t>LeCun</a:t>
            </a:r>
            <a:r>
              <a:rPr lang="en-US" sz="3600" dirty="0">
                <a:solidFill>
                  <a:schemeClr val="accent1"/>
                </a:solidFill>
              </a:rPr>
              <a:t> et al., 1998) </a:t>
            </a:r>
          </a:p>
        </p:txBody>
      </p:sp>
    </p:spTree>
    <p:extLst>
      <p:ext uri="{BB962C8B-B14F-4D97-AF65-F5344CB8AC3E}">
        <p14:creationId xmlns:p14="http://schemas.microsoft.com/office/powerpoint/2010/main" val="39295768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59CCE-34C9-404D-9013-3BB4D83BD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Convolutional Neural Networks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(CNN)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6C1B7-1111-A849-B5A3-5AC7632C7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Convolution</a:t>
            </a:r>
          </a:p>
          <a:p>
            <a:r>
              <a:rPr lang="en-US" dirty="0"/>
              <a:t>Pooling</a:t>
            </a:r>
          </a:p>
          <a:p>
            <a:r>
              <a:rPr lang="en-US" dirty="0"/>
              <a:t>Fully Connection (FC) (Flattening)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871A6-A304-7541-A138-C25492D32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372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903212" y="3322349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8415513" y="4799290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8415513" y="2122317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 rot="20177811">
            <a:off x="3079306" y="2902798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0A2D9D-CC25-CF41-A28B-E1403F361546}"/>
              </a:ext>
            </a:extLst>
          </p:cNvPr>
          <p:cNvGrpSpPr/>
          <p:nvPr/>
        </p:nvGrpSpPr>
        <p:grpSpPr>
          <a:xfrm>
            <a:off x="5840719" y="2122317"/>
            <a:ext cx="640080" cy="639031"/>
            <a:chOff x="4108173" y="2122316"/>
            <a:chExt cx="640080" cy="639031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97A5A0BD-B0ED-014D-8942-0358399F7C21}"/>
                </a:ext>
              </a:extLst>
            </p:cNvPr>
            <p:cNvSpPr/>
            <p:nvPr/>
          </p:nvSpPr>
          <p:spPr>
            <a:xfrm>
              <a:off x="4108173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A38EBDF6-4DA0-9E4E-AEEB-F000DEF934AE}"/>
                </a:ext>
              </a:extLst>
            </p:cNvPr>
            <p:cNvSpPr/>
            <p:nvPr/>
          </p:nvSpPr>
          <p:spPr>
            <a:xfrm>
              <a:off x="4428165" y="212231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EAEE5E78-F5D2-144B-88A5-D181B2008AAF}"/>
                </a:ext>
              </a:extLst>
            </p:cNvPr>
            <p:cNvSpPr/>
            <p:nvPr/>
          </p:nvSpPr>
          <p:spPr>
            <a:xfrm>
              <a:off x="4108173" y="244130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C8C2B714-FA72-CA43-B1C6-E158A0270F2D}"/>
                </a:ext>
              </a:extLst>
            </p:cNvPr>
            <p:cNvSpPr/>
            <p:nvPr/>
          </p:nvSpPr>
          <p:spPr>
            <a:xfrm>
              <a:off x="4428213" y="244025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94D121-F7B7-DA4C-8F26-825352EE16E6}"/>
              </a:ext>
            </a:extLst>
          </p:cNvPr>
          <p:cNvGrpSpPr/>
          <p:nvPr/>
        </p:nvGrpSpPr>
        <p:grpSpPr>
          <a:xfrm>
            <a:off x="3673922" y="2122317"/>
            <a:ext cx="640080" cy="639031"/>
            <a:chOff x="2149922" y="2126759"/>
            <a:chExt cx="640080" cy="639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7E4735C6-82B7-C249-ADCA-6D8FBD0D7DDB}"/>
                </a:ext>
              </a:extLst>
            </p:cNvPr>
            <p:cNvSpPr/>
            <p:nvPr/>
          </p:nvSpPr>
          <p:spPr>
            <a:xfrm>
              <a:off x="2149922" y="2126759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F3BA8D-B4B0-2A45-B2B8-9F02FB03B682}"/>
                </a:ext>
              </a:extLst>
            </p:cNvPr>
            <p:cNvSpPr/>
            <p:nvPr/>
          </p:nvSpPr>
          <p:spPr>
            <a:xfrm>
              <a:off x="2469914" y="212675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9B0B82A0-80BF-8240-A80F-9F577F7955E1}"/>
                </a:ext>
              </a:extLst>
            </p:cNvPr>
            <p:cNvSpPr/>
            <p:nvPr/>
          </p:nvSpPr>
          <p:spPr>
            <a:xfrm>
              <a:off x="2149922" y="244575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343BD17C-5742-B44B-AF8C-0C36510664ED}"/>
                </a:ext>
              </a:extLst>
            </p:cNvPr>
            <p:cNvSpPr/>
            <p:nvPr/>
          </p:nvSpPr>
          <p:spPr>
            <a:xfrm>
              <a:off x="2469962" y="244470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23B15-9621-914B-8988-42A2609D4F4F}"/>
              </a:ext>
            </a:extLst>
          </p:cNvPr>
          <p:cNvGrpSpPr/>
          <p:nvPr/>
        </p:nvGrpSpPr>
        <p:grpSpPr>
          <a:xfrm>
            <a:off x="3673922" y="4799290"/>
            <a:ext cx="640080" cy="639031"/>
            <a:chOff x="2088281" y="4228461"/>
            <a:chExt cx="640080" cy="63903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F88AA81-1D4A-6140-AF76-6D41EEE1CB51}"/>
                </a:ext>
              </a:extLst>
            </p:cNvPr>
            <p:cNvSpPr/>
            <p:nvPr/>
          </p:nvSpPr>
          <p:spPr>
            <a:xfrm>
              <a:off x="2088281" y="422846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D44C63A-B201-5145-969D-69B35ACF2E44}"/>
                </a:ext>
              </a:extLst>
            </p:cNvPr>
            <p:cNvSpPr/>
            <p:nvPr/>
          </p:nvSpPr>
          <p:spPr>
            <a:xfrm>
              <a:off x="2408273" y="4228461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F7A3B0-27E5-DF46-B2E3-3B1197D2B2BB}"/>
                </a:ext>
              </a:extLst>
            </p:cNvPr>
            <p:cNvSpPr/>
            <p:nvPr/>
          </p:nvSpPr>
          <p:spPr>
            <a:xfrm>
              <a:off x="2088281" y="4547452"/>
              <a:ext cx="320040" cy="32004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0AF3FBDC-52AA-5949-AF13-CCA8BECCFBE7}"/>
                </a:ext>
              </a:extLst>
            </p:cNvPr>
            <p:cNvSpPr/>
            <p:nvPr/>
          </p:nvSpPr>
          <p:spPr>
            <a:xfrm>
              <a:off x="2408321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9F5E31-8AED-C445-B898-D096BFF5D0EF}"/>
              </a:ext>
            </a:extLst>
          </p:cNvPr>
          <p:cNvGrpSpPr/>
          <p:nvPr/>
        </p:nvGrpSpPr>
        <p:grpSpPr>
          <a:xfrm>
            <a:off x="5840719" y="4799290"/>
            <a:ext cx="640080" cy="639031"/>
            <a:chOff x="4108717" y="4227412"/>
            <a:chExt cx="640080" cy="639031"/>
          </a:xfrm>
        </p:grpSpPr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5A1081AC-A8D8-424B-867A-36B1DED9043F}"/>
                </a:ext>
              </a:extLst>
            </p:cNvPr>
            <p:cNvSpPr/>
            <p:nvPr/>
          </p:nvSpPr>
          <p:spPr>
            <a:xfrm>
              <a:off x="4108717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58C37C1-9E6E-4C42-A0C8-3BE54FABE7B2}"/>
                </a:ext>
              </a:extLst>
            </p:cNvPr>
            <p:cNvSpPr/>
            <p:nvPr/>
          </p:nvSpPr>
          <p:spPr>
            <a:xfrm>
              <a:off x="4428709" y="42274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A0A277B-734F-2048-9803-8D5DD37D6E18}"/>
                </a:ext>
              </a:extLst>
            </p:cNvPr>
            <p:cNvSpPr/>
            <p:nvPr/>
          </p:nvSpPr>
          <p:spPr>
            <a:xfrm>
              <a:off x="4108717" y="454640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AD1D28D-0761-6949-8B28-A63EA8F59F63}"/>
                </a:ext>
              </a:extLst>
            </p:cNvPr>
            <p:cNvSpPr/>
            <p:nvPr/>
          </p:nvSpPr>
          <p:spPr>
            <a:xfrm>
              <a:off x="4428757" y="4545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-4</a:t>
              </a:r>
            </a:p>
          </p:txBody>
        </p:sp>
      </p:grpSp>
      <p:sp>
        <p:nvSpPr>
          <p:cNvPr id="250" name="Right Arrow 249">
            <a:extLst>
              <a:ext uri="{FF2B5EF4-FFF2-40B4-BE49-F238E27FC236}">
                <a16:creationId xmlns:a16="http://schemas.microsoft.com/office/drawing/2014/main" id="{96657ADC-772C-6247-8700-33A755F64626}"/>
              </a:ext>
            </a:extLst>
          </p:cNvPr>
          <p:cNvSpPr/>
          <p:nvPr/>
        </p:nvSpPr>
        <p:spPr>
          <a:xfrm rot="1268343">
            <a:off x="3053488" y="4274382"/>
            <a:ext cx="2621392" cy="16152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ight Arrow 250">
            <a:extLst>
              <a:ext uri="{FF2B5EF4-FFF2-40B4-BE49-F238E27FC236}">
                <a16:creationId xmlns:a16="http://schemas.microsoft.com/office/drawing/2014/main" id="{D73948C4-F8A8-8B4A-96C2-2362A008C72E}"/>
              </a:ext>
            </a:extLst>
          </p:cNvPr>
          <p:cNvSpPr/>
          <p:nvPr/>
        </p:nvSpPr>
        <p:spPr>
          <a:xfrm>
            <a:off x="6563955" y="2313561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Right Arrow 263">
            <a:extLst>
              <a:ext uri="{FF2B5EF4-FFF2-40B4-BE49-F238E27FC236}">
                <a16:creationId xmlns:a16="http://schemas.microsoft.com/office/drawing/2014/main" id="{C1FC7560-0357-0C44-BFEA-1D8D6CA28710}"/>
              </a:ext>
            </a:extLst>
          </p:cNvPr>
          <p:cNvSpPr/>
          <p:nvPr/>
        </p:nvSpPr>
        <p:spPr>
          <a:xfrm>
            <a:off x="6507899" y="5043627"/>
            <a:ext cx="1802585" cy="2672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965DDCDD-06BA-4648-9C91-74DA9807E31E}"/>
              </a:ext>
            </a:extLst>
          </p:cNvPr>
          <p:cNvSpPr/>
          <p:nvPr/>
        </p:nvSpPr>
        <p:spPr>
          <a:xfrm>
            <a:off x="2358979" y="5745404"/>
            <a:ext cx="36417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Convolution Layer</a:t>
            </a: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D9238DD5-98C5-4C46-A91F-9EA94EE8AB83}"/>
              </a:ext>
            </a:extLst>
          </p:cNvPr>
          <p:cNvSpPr/>
          <p:nvPr/>
        </p:nvSpPr>
        <p:spPr>
          <a:xfrm>
            <a:off x="6249971" y="5740158"/>
            <a:ext cx="29519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Pooling Layer</a:t>
            </a:r>
          </a:p>
        </p:txBody>
      </p:sp>
    </p:spTree>
    <p:extLst>
      <p:ext uri="{BB962C8B-B14F-4D97-AF65-F5344CB8AC3E}">
        <p14:creationId xmlns:p14="http://schemas.microsoft.com/office/powerpoint/2010/main" val="6615260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818EB-5703-1F4B-8D7E-3852C3A04057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8EF9047-B0D6-3F47-8466-DBFA456E67CE}"/>
              </a:ext>
            </a:extLst>
          </p:cNvPr>
          <p:cNvGrpSpPr/>
          <p:nvPr/>
        </p:nvGrpSpPr>
        <p:grpSpPr>
          <a:xfrm>
            <a:off x="1886384" y="1462481"/>
            <a:ext cx="960120" cy="959071"/>
            <a:chOff x="2371784" y="1741790"/>
            <a:chExt cx="960120" cy="9590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72D139-D223-C941-BFAB-E7B4A26A5542}"/>
                </a:ext>
              </a:extLst>
            </p:cNvPr>
            <p:cNvSpPr/>
            <p:nvPr/>
          </p:nvSpPr>
          <p:spPr>
            <a:xfrm>
              <a:off x="237178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80380A-6DED-D146-BA82-878EB71B29C8}"/>
                </a:ext>
              </a:extLst>
            </p:cNvPr>
            <p:cNvSpPr/>
            <p:nvPr/>
          </p:nvSpPr>
          <p:spPr>
            <a:xfrm>
              <a:off x="2691776" y="174179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0075AF-00CD-2E45-8581-DA4A4679E2D6}"/>
                </a:ext>
              </a:extLst>
            </p:cNvPr>
            <p:cNvSpPr/>
            <p:nvPr/>
          </p:nvSpPr>
          <p:spPr>
            <a:xfrm>
              <a:off x="3011864" y="174179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B36311-6252-074C-82FC-E0FE35685A5D}"/>
                </a:ext>
              </a:extLst>
            </p:cNvPr>
            <p:cNvSpPr/>
            <p:nvPr/>
          </p:nvSpPr>
          <p:spPr>
            <a:xfrm>
              <a:off x="237178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654360-EFCD-2542-BF8A-CC1F647043C9}"/>
                </a:ext>
              </a:extLst>
            </p:cNvPr>
            <p:cNvSpPr/>
            <p:nvPr/>
          </p:nvSpPr>
          <p:spPr>
            <a:xfrm>
              <a:off x="3011864" y="206078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9672B2-428D-BB42-9060-363055B06B96}"/>
                </a:ext>
              </a:extLst>
            </p:cNvPr>
            <p:cNvSpPr/>
            <p:nvPr/>
          </p:nvSpPr>
          <p:spPr>
            <a:xfrm>
              <a:off x="2691824" y="205973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190A24-7DF7-0E4E-B723-036DC7A85321}"/>
                </a:ext>
              </a:extLst>
            </p:cNvPr>
            <p:cNvSpPr/>
            <p:nvPr/>
          </p:nvSpPr>
          <p:spPr>
            <a:xfrm>
              <a:off x="2371784" y="238082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D1B4A7F-B8DE-4F4C-AE0A-C8A33796F451}"/>
                </a:ext>
              </a:extLst>
            </p:cNvPr>
            <p:cNvSpPr/>
            <p:nvPr/>
          </p:nvSpPr>
          <p:spPr>
            <a:xfrm>
              <a:off x="2691776" y="237977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EA161B1-C4D4-7945-8046-5AF9847D9D42}"/>
                </a:ext>
              </a:extLst>
            </p:cNvPr>
            <p:cNvSpPr/>
            <p:nvPr/>
          </p:nvSpPr>
          <p:spPr>
            <a:xfrm>
              <a:off x="3011816" y="237977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DA74708-ED93-5549-B6C3-5F1FC38AEE70}"/>
              </a:ext>
            </a:extLst>
          </p:cNvPr>
          <p:cNvGrpSpPr/>
          <p:nvPr/>
        </p:nvGrpSpPr>
        <p:grpSpPr>
          <a:xfrm>
            <a:off x="1886384" y="2645641"/>
            <a:ext cx="963434" cy="959546"/>
            <a:chOff x="781484" y="4161099"/>
            <a:chExt cx="963434" cy="95954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B97F66-F415-844F-B811-00510F02C312}"/>
                </a:ext>
              </a:extLst>
            </p:cNvPr>
            <p:cNvSpPr/>
            <p:nvPr/>
          </p:nvSpPr>
          <p:spPr>
            <a:xfrm>
              <a:off x="1424878" y="4478517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0BCCEFA-934C-2C41-911F-C8C8812C1413}"/>
                </a:ext>
              </a:extLst>
            </p:cNvPr>
            <p:cNvSpPr/>
            <p:nvPr/>
          </p:nvSpPr>
          <p:spPr>
            <a:xfrm>
              <a:off x="781484" y="4163093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0292677-7501-6341-A04C-85FB51D56499}"/>
                </a:ext>
              </a:extLst>
            </p:cNvPr>
            <p:cNvSpPr/>
            <p:nvPr/>
          </p:nvSpPr>
          <p:spPr>
            <a:xfrm>
              <a:off x="1101524" y="4161099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DBA763-BE46-F046-B85D-5FA77C853FDD}"/>
                </a:ext>
              </a:extLst>
            </p:cNvPr>
            <p:cNvSpPr/>
            <p:nvPr/>
          </p:nvSpPr>
          <p:spPr>
            <a:xfrm>
              <a:off x="1421564" y="4163136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E066C7-7C88-3141-9540-E7A183071CB2}"/>
                </a:ext>
              </a:extLst>
            </p:cNvPr>
            <p:cNvSpPr/>
            <p:nvPr/>
          </p:nvSpPr>
          <p:spPr>
            <a:xfrm>
              <a:off x="1101524" y="448113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CD24B51-80B8-CA4E-8FB7-BEFE7F67BA22}"/>
                </a:ext>
              </a:extLst>
            </p:cNvPr>
            <p:cNvSpPr/>
            <p:nvPr/>
          </p:nvSpPr>
          <p:spPr>
            <a:xfrm>
              <a:off x="781484" y="4482084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249C1F6-49F9-834D-8E59-5090E8C9554C}"/>
                </a:ext>
              </a:extLst>
            </p:cNvPr>
            <p:cNvSpPr/>
            <p:nvPr/>
          </p:nvSpPr>
          <p:spPr>
            <a:xfrm>
              <a:off x="781484" y="4800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B313ABC-2259-5F46-86FC-206F07AA26EA}"/>
                </a:ext>
              </a:extLst>
            </p:cNvPr>
            <p:cNvSpPr/>
            <p:nvPr/>
          </p:nvSpPr>
          <p:spPr>
            <a:xfrm>
              <a:off x="1101524" y="480013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3A7D193-B105-BB4B-88E2-E5731BEAD05E}"/>
                </a:ext>
              </a:extLst>
            </p:cNvPr>
            <p:cNvSpPr/>
            <p:nvPr/>
          </p:nvSpPr>
          <p:spPr>
            <a:xfrm>
              <a:off x="1421564" y="479966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CEF7F62-9B3B-C94B-9629-B00B61CF72E3}"/>
              </a:ext>
            </a:extLst>
          </p:cNvPr>
          <p:cNvGrpSpPr/>
          <p:nvPr/>
        </p:nvGrpSpPr>
        <p:grpSpPr>
          <a:xfrm>
            <a:off x="1886384" y="3842076"/>
            <a:ext cx="960120" cy="962182"/>
            <a:chOff x="2352374" y="4347722"/>
            <a:chExt cx="960120" cy="962182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191FAD3-6B22-FF48-A997-D66D0722B1A8}"/>
                </a:ext>
              </a:extLst>
            </p:cNvPr>
            <p:cNvSpPr/>
            <p:nvPr/>
          </p:nvSpPr>
          <p:spPr>
            <a:xfrm>
              <a:off x="2672366" y="434982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CAC16A-5145-4F4A-927C-78B43F64EB80}"/>
                </a:ext>
              </a:extLst>
            </p:cNvPr>
            <p:cNvSpPr/>
            <p:nvPr/>
          </p:nvSpPr>
          <p:spPr>
            <a:xfrm>
              <a:off x="2992454" y="434982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3620544-F2E3-2145-AEA1-EFB8CDCB3C92}"/>
                </a:ext>
              </a:extLst>
            </p:cNvPr>
            <p:cNvSpPr/>
            <p:nvPr/>
          </p:nvSpPr>
          <p:spPr>
            <a:xfrm>
              <a:off x="235237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DBADDC6-C2DD-E240-8663-CC9CE502B860}"/>
                </a:ext>
              </a:extLst>
            </p:cNvPr>
            <p:cNvSpPr/>
            <p:nvPr/>
          </p:nvSpPr>
          <p:spPr>
            <a:xfrm>
              <a:off x="2992454" y="466881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A022C-BFE7-3247-8662-E27E6516DF4C}"/>
                </a:ext>
              </a:extLst>
            </p:cNvPr>
            <p:cNvSpPr/>
            <p:nvPr/>
          </p:nvSpPr>
          <p:spPr>
            <a:xfrm>
              <a:off x="2672414" y="4667762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276E072-3025-2E4F-A85F-9747935ADDBA}"/>
                </a:ext>
              </a:extLst>
            </p:cNvPr>
            <p:cNvSpPr/>
            <p:nvPr/>
          </p:nvSpPr>
          <p:spPr>
            <a:xfrm>
              <a:off x="2352374" y="4988851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CC48B7-AC00-954D-8622-C7E228859430}"/>
                </a:ext>
              </a:extLst>
            </p:cNvPr>
            <p:cNvSpPr/>
            <p:nvPr/>
          </p:nvSpPr>
          <p:spPr>
            <a:xfrm>
              <a:off x="2672366" y="498780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D1F4053-6B82-E54C-9127-43D44810B109}"/>
                </a:ext>
              </a:extLst>
            </p:cNvPr>
            <p:cNvSpPr/>
            <p:nvPr/>
          </p:nvSpPr>
          <p:spPr>
            <a:xfrm>
              <a:off x="2992358" y="498986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008C35-BEDC-F44C-8141-D239E7B475F8}"/>
                </a:ext>
              </a:extLst>
            </p:cNvPr>
            <p:cNvSpPr/>
            <p:nvPr/>
          </p:nvSpPr>
          <p:spPr>
            <a:xfrm>
              <a:off x="2352374" y="434772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4AC527-0CD6-EC49-AC2D-D59F0951DB0D}"/>
              </a:ext>
            </a:extLst>
          </p:cNvPr>
          <p:cNvGrpSpPr/>
          <p:nvPr/>
        </p:nvGrpSpPr>
        <p:grpSpPr>
          <a:xfrm>
            <a:off x="1886384" y="5099824"/>
            <a:ext cx="960216" cy="959595"/>
            <a:chOff x="612497" y="5389855"/>
            <a:chExt cx="960216" cy="959595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FB76A91-13FF-EF49-8160-2F64AAD1248D}"/>
                </a:ext>
              </a:extLst>
            </p:cNvPr>
            <p:cNvSpPr/>
            <p:nvPr/>
          </p:nvSpPr>
          <p:spPr>
            <a:xfrm>
              <a:off x="612593" y="5391428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380C4A-049C-984E-96B0-5B21B1886C6A}"/>
                </a:ext>
              </a:extLst>
            </p:cNvPr>
            <p:cNvSpPr/>
            <p:nvPr/>
          </p:nvSpPr>
          <p:spPr>
            <a:xfrm>
              <a:off x="932585" y="539142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21D4EAF2-224F-1F45-926B-C0667EA6184F}"/>
                </a:ext>
              </a:extLst>
            </p:cNvPr>
            <p:cNvSpPr/>
            <p:nvPr/>
          </p:nvSpPr>
          <p:spPr>
            <a:xfrm>
              <a:off x="61259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A08431A-674D-4F42-98C0-B4CA0D737797}"/>
                </a:ext>
              </a:extLst>
            </p:cNvPr>
            <p:cNvSpPr/>
            <p:nvPr/>
          </p:nvSpPr>
          <p:spPr>
            <a:xfrm>
              <a:off x="1252673" y="571041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5457FB0-5092-A049-8D8F-44215E808D0B}"/>
                </a:ext>
              </a:extLst>
            </p:cNvPr>
            <p:cNvSpPr/>
            <p:nvPr/>
          </p:nvSpPr>
          <p:spPr>
            <a:xfrm>
              <a:off x="932633" y="570937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5C8CC74-4B4A-B84E-AC52-9D6391CB6447}"/>
                </a:ext>
              </a:extLst>
            </p:cNvPr>
            <p:cNvSpPr/>
            <p:nvPr/>
          </p:nvSpPr>
          <p:spPr>
            <a:xfrm>
              <a:off x="932585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87769AA-C31B-0543-BEA7-309E97DE0400}"/>
                </a:ext>
              </a:extLst>
            </p:cNvPr>
            <p:cNvSpPr/>
            <p:nvPr/>
          </p:nvSpPr>
          <p:spPr>
            <a:xfrm>
              <a:off x="1252625" y="6029410"/>
              <a:ext cx="320040" cy="32004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7E2183-3974-A54D-A7C0-41CB73F41ECE}"/>
                </a:ext>
              </a:extLst>
            </p:cNvPr>
            <p:cNvSpPr/>
            <p:nvPr/>
          </p:nvSpPr>
          <p:spPr>
            <a:xfrm>
              <a:off x="1252625" y="538985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CF97127-CDF6-4848-A55E-AD9F38B12CB6}"/>
                </a:ext>
              </a:extLst>
            </p:cNvPr>
            <p:cNvSpPr/>
            <p:nvPr/>
          </p:nvSpPr>
          <p:spPr>
            <a:xfrm>
              <a:off x="612497" y="602941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6985450-484C-0147-8DE7-9A634D3F22A5}"/>
              </a:ext>
            </a:extLst>
          </p:cNvPr>
          <p:cNvGrpSpPr/>
          <p:nvPr/>
        </p:nvGrpSpPr>
        <p:grpSpPr>
          <a:xfrm>
            <a:off x="3913763" y="1587577"/>
            <a:ext cx="640320" cy="643519"/>
            <a:chOff x="1642208" y="1294234"/>
            <a:chExt cx="640320" cy="643519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C3E3BBE8-4DA1-3A41-9CE7-03DCAA04B514}"/>
                </a:ext>
              </a:extLst>
            </p:cNvPr>
            <p:cNvGrpSpPr/>
            <p:nvPr/>
          </p:nvGrpSpPr>
          <p:grpSpPr>
            <a:xfrm>
              <a:off x="1642448" y="1296331"/>
              <a:ext cx="640080" cy="639031"/>
              <a:chOff x="1642448" y="1296331"/>
              <a:chExt cx="640080" cy="639031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12A197A-96C2-F040-9EE4-8EE7F0998E5F}"/>
                  </a:ext>
                </a:extLst>
              </p:cNvPr>
              <p:cNvSpPr/>
              <p:nvPr/>
            </p:nvSpPr>
            <p:spPr>
              <a:xfrm>
                <a:off x="1642448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C738B76-4AC9-D347-B37C-4200DC796BF5}"/>
                  </a:ext>
                </a:extLst>
              </p:cNvPr>
              <p:cNvSpPr/>
              <p:nvPr/>
            </p:nvSpPr>
            <p:spPr>
              <a:xfrm>
                <a:off x="1962440" y="1296331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526267D4-7F0C-B84B-A72E-7BC7283DC793}"/>
                  </a:ext>
                </a:extLst>
              </p:cNvPr>
              <p:cNvSpPr/>
              <p:nvPr/>
            </p:nvSpPr>
            <p:spPr>
              <a:xfrm>
                <a:off x="1642448" y="1615322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900F2697-C1E1-0443-8A4A-3AB91F4DAB1F}"/>
                  </a:ext>
                </a:extLst>
              </p:cNvPr>
              <p:cNvSpPr/>
              <p:nvPr/>
            </p:nvSpPr>
            <p:spPr>
              <a:xfrm>
                <a:off x="1962488" y="1614273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B540CD6-687D-CC46-8CC4-CADD0F9D23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62392" y="129528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05BA31-B37D-9A45-8552-52D40A52E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2400" y="1618762"/>
              <a:ext cx="320040" cy="31899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4E6D2E08-7009-B241-BD9D-E8CC917F8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1617420"/>
              <a:ext cx="319944" cy="31030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18ADBA1D-A642-5643-9E8B-266F51F023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2208" y="1294234"/>
              <a:ext cx="320184" cy="32003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CAD6880-603F-AB4E-8B50-0D744C42FC52}"/>
              </a:ext>
            </a:extLst>
          </p:cNvPr>
          <p:cNvGrpSpPr/>
          <p:nvPr/>
        </p:nvGrpSpPr>
        <p:grpSpPr>
          <a:xfrm>
            <a:off x="3913583" y="2869912"/>
            <a:ext cx="640680" cy="643520"/>
            <a:chOff x="1641848" y="3879854"/>
            <a:chExt cx="640680" cy="64352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FDF54E5-986D-2A4E-BA87-C8B16AD248C2}"/>
                </a:ext>
              </a:extLst>
            </p:cNvPr>
            <p:cNvSpPr/>
            <p:nvPr/>
          </p:nvSpPr>
          <p:spPr>
            <a:xfrm>
              <a:off x="1642448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17ACB97-2EF7-2743-9633-090623F514CC}"/>
                </a:ext>
              </a:extLst>
            </p:cNvPr>
            <p:cNvSpPr/>
            <p:nvPr/>
          </p:nvSpPr>
          <p:spPr>
            <a:xfrm>
              <a:off x="1962440" y="38798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9E4B9E4-9402-AA45-B7DB-2CC7F345981C}"/>
                </a:ext>
              </a:extLst>
            </p:cNvPr>
            <p:cNvSpPr/>
            <p:nvPr/>
          </p:nvSpPr>
          <p:spPr>
            <a:xfrm>
              <a:off x="1642448" y="419884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4D57FEE-4BA4-A34D-BEE0-17AC72BD4822}"/>
                </a:ext>
              </a:extLst>
            </p:cNvPr>
            <p:cNvSpPr/>
            <p:nvPr/>
          </p:nvSpPr>
          <p:spPr>
            <a:xfrm>
              <a:off x="1962488" y="4197796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6EDB8B-A416-0246-AECF-4FDDC78419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62392" y="3880904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454EA6-F4FF-B642-A0F2-1270673ED3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41848" y="420782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157F7E36-FFD8-604A-92CA-A1E8F2855F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1888" y="4198846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EED54EA7-33DA-1C4E-8DCE-C445773D91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208" y="38898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57BEF987-08EF-A04E-9023-4907A677CA55}"/>
              </a:ext>
            </a:extLst>
          </p:cNvPr>
          <p:cNvGrpSpPr/>
          <p:nvPr/>
        </p:nvGrpSpPr>
        <p:grpSpPr>
          <a:xfrm>
            <a:off x="5954640" y="1695097"/>
            <a:ext cx="1269743" cy="330531"/>
            <a:chOff x="3302257" y="1428631"/>
            <a:chExt cx="1269743" cy="330531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670B9D37-DB8B-C846-9D16-BF9F345A48FD}"/>
                </a:ext>
              </a:extLst>
            </p:cNvPr>
            <p:cNvGrpSpPr/>
            <p:nvPr/>
          </p:nvGrpSpPr>
          <p:grpSpPr>
            <a:xfrm>
              <a:off x="3302257" y="1428631"/>
              <a:ext cx="320088" cy="322431"/>
              <a:chOff x="2795902" y="2672926"/>
              <a:chExt cx="320088" cy="322431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0775EB67-74F0-F543-9858-ADF7E50DA1D7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698EE84-8167-8B47-A3BF-2D728AA06E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FD3299DF-2ABD-844C-8329-D72F25053707}"/>
                </a:ext>
              </a:extLst>
            </p:cNvPr>
            <p:cNvGrpSpPr/>
            <p:nvPr/>
          </p:nvGrpSpPr>
          <p:grpSpPr>
            <a:xfrm>
              <a:off x="4251360" y="1428631"/>
              <a:ext cx="320640" cy="320040"/>
              <a:chOff x="2475358" y="2991917"/>
              <a:chExt cx="320640" cy="320040"/>
            </a:xfrm>
          </p:grpSpPr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4EC70E64-7EBE-3C48-9B94-805491FD5906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71B67118-1623-FA45-9B79-90AACD41C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5C44667-4FAB-6744-98E3-EDCFE9C5961A}"/>
                </a:ext>
              </a:extLst>
            </p:cNvPr>
            <p:cNvGrpSpPr/>
            <p:nvPr/>
          </p:nvGrpSpPr>
          <p:grpSpPr>
            <a:xfrm>
              <a:off x="3621961" y="1428631"/>
              <a:ext cx="320640" cy="325578"/>
              <a:chOff x="2795398" y="2990868"/>
              <a:chExt cx="320640" cy="325578"/>
            </a:xfrm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1BC8D4-7BB2-F941-96BD-C35559E60A1C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0B277C99-7FDA-BF4A-AE70-166B0A2A0F8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638CFD36-D9AB-894A-A6DF-C82A9EE4AA95}"/>
                </a:ext>
              </a:extLst>
            </p:cNvPr>
            <p:cNvGrpSpPr/>
            <p:nvPr/>
          </p:nvGrpSpPr>
          <p:grpSpPr>
            <a:xfrm>
              <a:off x="3941617" y="1428631"/>
              <a:ext cx="320280" cy="330531"/>
              <a:chOff x="2475718" y="2672926"/>
              <a:chExt cx="320280" cy="330531"/>
            </a:xfrm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85BAE2F-8CC7-5449-A0C1-C91691ACE39D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C9D0F9DD-B1FC-1549-B810-A9A215A63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C1A7243F-A1CE-5444-A0EB-EC713063C865}"/>
              </a:ext>
            </a:extLst>
          </p:cNvPr>
          <p:cNvGrpSpPr/>
          <p:nvPr/>
        </p:nvGrpSpPr>
        <p:grpSpPr>
          <a:xfrm>
            <a:off x="3912008" y="4010431"/>
            <a:ext cx="643830" cy="639031"/>
            <a:chOff x="1665905" y="3848612"/>
            <a:chExt cx="643830" cy="639031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DBE407D-1132-C04E-A93C-597F363E5185}"/>
                </a:ext>
              </a:extLst>
            </p:cNvPr>
            <p:cNvSpPr/>
            <p:nvPr/>
          </p:nvSpPr>
          <p:spPr>
            <a:xfrm>
              <a:off x="1669655" y="3848612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EAEC372-EE1D-2349-9407-883251EBC7C3}"/>
                </a:ext>
              </a:extLst>
            </p:cNvPr>
            <p:cNvSpPr/>
            <p:nvPr/>
          </p:nvSpPr>
          <p:spPr>
            <a:xfrm>
              <a:off x="1989647" y="384861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3B6F6B1-2B21-E845-B1E8-04B30267DBD8}"/>
                </a:ext>
              </a:extLst>
            </p:cNvPr>
            <p:cNvSpPr/>
            <p:nvPr/>
          </p:nvSpPr>
          <p:spPr>
            <a:xfrm>
              <a:off x="1669655" y="416760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14F1FA6-7D42-6641-B381-A9DF6BCD1A94}"/>
                </a:ext>
              </a:extLst>
            </p:cNvPr>
            <p:cNvSpPr/>
            <p:nvPr/>
          </p:nvSpPr>
          <p:spPr>
            <a:xfrm>
              <a:off x="1989695" y="41665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CF283CBE-6A2D-9F4D-85B9-04F86F9FE7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5945" y="3854151"/>
              <a:ext cx="320640" cy="3179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E8892B4-D55E-E34E-A891-84BE079FF0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5905" y="4157036"/>
              <a:ext cx="319992" cy="32004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0BE4BE57-6123-DE42-A5D1-9BBE78190698}"/>
              </a:ext>
            </a:extLst>
          </p:cNvPr>
          <p:cNvGrpSpPr/>
          <p:nvPr/>
        </p:nvGrpSpPr>
        <p:grpSpPr>
          <a:xfrm>
            <a:off x="3909961" y="5331603"/>
            <a:ext cx="647924" cy="644769"/>
            <a:chOff x="1693772" y="5001617"/>
            <a:chExt cx="647924" cy="644769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F19EAC-F231-5645-847B-21025929DC3A}"/>
                </a:ext>
              </a:extLst>
            </p:cNvPr>
            <p:cNvSpPr/>
            <p:nvPr/>
          </p:nvSpPr>
          <p:spPr>
            <a:xfrm>
              <a:off x="1693820" y="5001617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7B4CAAD-1A6A-9249-80A3-98A067E58F60}"/>
                </a:ext>
              </a:extLst>
            </p:cNvPr>
            <p:cNvSpPr/>
            <p:nvPr/>
          </p:nvSpPr>
          <p:spPr>
            <a:xfrm>
              <a:off x="2013812" y="5001617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C62301A-3BB9-0844-AB38-DE548A2EEC10}"/>
                </a:ext>
              </a:extLst>
            </p:cNvPr>
            <p:cNvSpPr/>
            <p:nvPr/>
          </p:nvSpPr>
          <p:spPr>
            <a:xfrm>
              <a:off x="1693820" y="5320608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A7F32001-1FD5-8F43-A43F-175F3AF5D173}"/>
                </a:ext>
              </a:extLst>
            </p:cNvPr>
            <p:cNvSpPr/>
            <p:nvPr/>
          </p:nvSpPr>
          <p:spPr>
            <a:xfrm>
              <a:off x="2013860" y="5319559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67DF9159-252E-A74E-84DA-9278149C8F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93772" y="5012108"/>
              <a:ext cx="327884" cy="3268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8117A632-2AEC-2144-9706-4D8BC9B1FA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21656" y="5329494"/>
              <a:ext cx="320040" cy="316892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FDE8BDA-0FA8-A44A-8C78-98A8FB731773}"/>
              </a:ext>
            </a:extLst>
          </p:cNvPr>
          <p:cNvGrpSpPr/>
          <p:nvPr/>
        </p:nvGrpSpPr>
        <p:grpSpPr>
          <a:xfrm>
            <a:off x="5960160" y="3060110"/>
            <a:ext cx="1269708" cy="330531"/>
            <a:chOff x="3292885" y="2818808"/>
            <a:chExt cx="1269708" cy="330531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14114E8-5AA5-8E4F-8E00-E0679C116AE2}"/>
                </a:ext>
              </a:extLst>
            </p:cNvPr>
            <p:cNvGrpSpPr/>
            <p:nvPr/>
          </p:nvGrpSpPr>
          <p:grpSpPr>
            <a:xfrm>
              <a:off x="3922249" y="2818808"/>
              <a:ext cx="320088" cy="322431"/>
              <a:chOff x="2795902" y="2672926"/>
              <a:chExt cx="320088" cy="322431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1CEE7E28-B3CD-D543-BB8B-EE0BBC07F5DD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3B4F277-63FA-4748-A2F5-AFA6AF8D5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78C74AAC-6FE0-2641-935B-7D6AB175ACCA}"/>
                </a:ext>
              </a:extLst>
            </p:cNvPr>
            <p:cNvGrpSpPr/>
            <p:nvPr/>
          </p:nvGrpSpPr>
          <p:grpSpPr>
            <a:xfrm>
              <a:off x="3602628" y="2818808"/>
              <a:ext cx="320640" cy="320040"/>
              <a:chOff x="2475358" y="2991917"/>
              <a:chExt cx="320640" cy="320040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4139E5C8-0419-A841-88E0-A28AA5E751C7}"/>
                  </a:ext>
                </a:extLst>
              </p:cNvPr>
              <p:cNvSpPr/>
              <p:nvPr/>
            </p:nvSpPr>
            <p:spPr>
              <a:xfrm>
                <a:off x="2475958" y="2991917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B5C43D2D-86E7-D54D-B589-E8635B3DCE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475358" y="3000900"/>
                <a:ext cx="319608" cy="30895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98DA70D-2957-1A4B-8662-97D881319321}"/>
                </a:ext>
              </a:extLst>
            </p:cNvPr>
            <p:cNvGrpSpPr/>
            <p:nvPr/>
          </p:nvGrpSpPr>
          <p:grpSpPr>
            <a:xfrm>
              <a:off x="4241953" y="2818808"/>
              <a:ext cx="320640" cy="325578"/>
              <a:chOff x="2795398" y="2990868"/>
              <a:chExt cx="320640" cy="325578"/>
            </a:xfrm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D010DDF3-E299-C34C-BAFC-F7A844B45618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82660F2-29D3-724E-8BA9-D14C20FF8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3B369B87-034F-8245-969C-902559E223BE}"/>
                </a:ext>
              </a:extLst>
            </p:cNvPr>
            <p:cNvGrpSpPr/>
            <p:nvPr/>
          </p:nvGrpSpPr>
          <p:grpSpPr>
            <a:xfrm>
              <a:off x="3292885" y="2818808"/>
              <a:ext cx="320280" cy="330531"/>
              <a:chOff x="2475718" y="2672926"/>
              <a:chExt cx="320280" cy="330531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9C199D5-82AC-AD48-8A4E-EC6915362FD8}"/>
                  </a:ext>
                </a:extLst>
              </p:cNvPr>
              <p:cNvSpPr/>
              <p:nvPr/>
            </p:nvSpPr>
            <p:spPr>
              <a:xfrm>
                <a:off x="2475958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D41EC008-C259-B049-9838-C3A4182D294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5718" y="2682958"/>
                <a:ext cx="319944" cy="32049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75C6B441-B0CA-CF41-BD1B-63ACD258F557}"/>
              </a:ext>
            </a:extLst>
          </p:cNvPr>
          <p:cNvGrpSpPr/>
          <p:nvPr/>
        </p:nvGrpSpPr>
        <p:grpSpPr>
          <a:xfrm>
            <a:off x="5960174" y="4241855"/>
            <a:ext cx="1269695" cy="330531"/>
            <a:chOff x="3293173" y="4051354"/>
            <a:chExt cx="1269695" cy="33053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3E820EE-A4A6-9244-BFA2-E00E1E60186D}"/>
                </a:ext>
              </a:extLst>
            </p:cNvPr>
            <p:cNvSpPr/>
            <p:nvPr/>
          </p:nvSpPr>
          <p:spPr>
            <a:xfrm>
              <a:off x="3293173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E0C3548B-B1EF-1A4D-AC5A-1E1E8957E2CC}"/>
                </a:ext>
              </a:extLst>
            </p:cNvPr>
            <p:cNvSpPr/>
            <p:nvPr/>
          </p:nvSpPr>
          <p:spPr>
            <a:xfrm>
              <a:off x="4242828" y="4051354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78A6A8C8-3776-F641-A866-0C7548D5D3EC}"/>
                </a:ext>
              </a:extLst>
            </p:cNvPr>
            <p:cNvSpPr/>
            <p:nvPr/>
          </p:nvSpPr>
          <p:spPr>
            <a:xfrm>
              <a:off x="3613429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B02E58C1-F587-9B46-A5D2-F1F008FBA0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829" y="40524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A66368E-D292-A448-970F-59A48E356314}"/>
                </a:ext>
              </a:extLst>
            </p:cNvPr>
            <p:cNvSpPr/>
            <p:nvPr/>
          </p:nvSpPr>
          <p:spPr>
            <a:xfrm>
              <a:off x="3932725" y="40513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07D8A44B-F927-7B41-9D12-91123F31EB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32485" y="4061386"/>
              <a:ext cx="319944" cy="320499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DC3E5DA2-C99F-074B-A928-DE5E767527C5}"/>
              </a:ext>
            </a:extLst>
          </p:cNvPr>
          <p:cNvGrpSpPr/>
          <p:nvPr/>
        </p:nvGrpSpPr>
        <p:grpSpPr>
          <a:xfrm>
            <a:off x="5964614" y="5419697"/>
            <a:ext cx="1269743" cy="322431"/>
            <a:chOff x="3292741" y="5342605"/>
            <a:chExt cx="1269743" cy="322431"/>
          </a:xfrm>
        </p:grpSpPr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BB20B08-E4BE-8C46-97AC-6E64F7F45234}"/>
                </a:ext>
              </a:extLst>
            </p:cNvPr>
            <p:cNvSpPr/>
            <p:nvPr/>
          </p:nvSpPr>
          <p:spPr>
            <a:xfrm>
              <a:off x="3292789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1EE9D5C0-2928-B843-B452-98E324C1D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2741" y="5343655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814213FF-42A8-0C43-9B8C-0BD27F15E398}"/>
                </a:ext>
              </a:extLst>
            </p:cNvPr>
            <p:cNvSpPr/>
            <p:nvPr/>
          </p:nvSpPr>
          <p:spPr>
            <a:xfrm>
              <a:off x="4242444" y="5342605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F2AC88C9-DBDF-F747-9E68-DC28B21462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1844" y="5351588"/>
              <a:ext cx="319608" cy="30895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775EDE0A-91FC-324B-B0E3-393C77B1A427}"/>
                </a:ext>
              </a:extLst>
            </p:cNvPr>
            <p:cNvSpPr/>
            <p:nvPr/>
          </p:nvSpPr>
          <p:spPr>
            <a:xfrm>
              <a:off x="3613045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3ED8D46-C514-F143-91C8-5982F1988FAF}"/>
                </a:ext>
              </a:extLst>
            </p:cNvPr>
            <p:cNvSpPr/>
            <p:nvPr/>
          </p:nvSpPr>
          <p:spPr>
            <a:xfrm>
              <a:off x="3932341" y="5342605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5" name="Group 314">
            <a:extLst>
              <a:ext uri="{FF2B5EF4-FFF2-40B4-BE49-F238E27FC236}">
                <a16:creationId xmlns:a16="http://schemas.microsoft.com/office/drawing/2014/main" id="{1D41F73F-E853-6143-A560-EFA6C660E2BB}"/>
              </a:ext>
            </a:extLst>
          </p:cNvPr>
          <p:cNvGrpSpPr/>
          <p:nvPr/>
        </p:nvGrpSpPr>
        <p:grpSpPr>
          <a:xfrm>
            <a:off x="8576513" y="1609793"/>
            <a:ext cx="1591439" cy="638150"/>
            <a:chOff x="7052512" y="1444693"/>
            <a:chExt cx="1591439" cy="638150"/>
          </a:xfrm>
        </p:grpSpPr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3DBD9504-2768-D04D-9A2B-104BD5FB2E5B}"/>
                </a:ext>
              </a:extLst>
            </p:cNvPr>
            <p:cNvGrpSpPr/>
            <p:nvPr/>
          </p:nvGrpSpPr>
          <p:grpSpPr>
            <a:xfrm>
              <a:off x="7374256" y="1444811"/>
              <a:ext cx="1269695" cy="320040"/>
              <a:chOff x="7402487" y="1444811"/>
              <a:chExt cx="1269695" cy="320040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2CEC2370-295B-164D-997A-30D0F842DEF4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292DDD76-7B30-404F-9BB9-5A2C3B5FE403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4DDCCC39-8C28-F84A-9938-AB5382CB83EA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A64486C-5B3B-074D-B7BD-EBDF76E4D90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7A86B6B2-F464-C549-B5F0-6F0906EB81F2}"/>
                </a:ext>
              </a:extLst>
            </p:cNvPr>
            <p:cNvGrpSpPr/>
            <p:nvPr/>
          </p:nvGrpSpPr>
          <p:grpSpPr>
            <a:xfrm>
              <a:off x="7374256" y="1758552"/>
              <a:ext cx="1269695" cy="320040"/>
              <a:chOff x="7402487" y="1444811"/>
              <a:chExt cx="1269695" cy="320040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F745C412-8189-AF4E-86AD-5B74E85EF740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C2617934-7DE6-1347-9F3F-CB2DD08E2171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71227EA1-35EF-154A-8307-EB2E0F2E7C87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4F668C3E-A950-5546-B9B7-58FEC30FAEC1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EEB93FB8-0E5D-234A-BD83-EEA784B01359}"/>
                </a:ext>
              </a:extLst>
            </p:cNvPr>
            <p:cNvGrpSpPr/>
            <p:nvPr/>
          </p:nvGrpSpPr>
          <p:grpSpPr>
            <a:xfrm>
              <a:off x="7054552" y="1444693"/>
              <a:ext cx="320088" cy="322431"/>
              <a:chOff x="2795902" y="2672926"/>
              <a:chExt cx="320088" cy="322431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311FECE4-626E-D248-817E-9A519F9AEEE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A6F0F377-54D2-B146-91C8-6878D81A57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A54AF045-9281-634F-9FAA-7B1869161E93}"/>
                </a:ext>
              </a:extLst>
            </p:cNvPr>
            <p:cNvGrpSpPr/>
            <p:nvPr/>
          </p:nvGrpSpPr>
          <p:grpSpPr>
            <a:xfrm>
              <a:off x="7052512" y="1757265"/>
              <a:ext cx="320640" cy="325578"/>
              <a:chOff x="2795398" y="2990868"/>
              <a:chExt cx="320640" cy="325578"/>
            </a:xfrm>
          </p:grpSpPr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16BC304-E030-1E45-8EF3-2842F9C9C741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277FDCAF-34AF-3847-832A-B35C64CDAB8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242BDD9A-7EC4-0F40-8449-29DA3B265B34}"/>
              </a:ext>
            </a:extLst>
          </p:cNvPr>
          <p:cNvGrpSpPr/>
          <p:nvPr/>
        </p:nvGrpSpPr>
        <p:grpSpPr>
          <a:xfrm>
            <a:off x="8576513" y="2841982"/>
            <a:ext cx="1591439" cy="638150"/>
            <a:chOff x="7052512" y="2676882"/>
            <a:chExt cx="1591439" cy="638150"/>
          </a:xfrm>
        </p:grpSpPr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691F6395-1A1B-8A45-96F7-1B49EB6F35C2}"/>
                </a:ext>
              </a:extLst>
            </p:cNvPr>
            <p:cNvSpPr/>
            <p:nvPr/>
          </p:nvSpPr>
          <p:spPr>
            <a:xfrm>
              <a:off x="7374256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33D88CD3-A864-5544-9365-31E01AC9BBF6}"/>
                </a:ext>
              </a:extLst>
            </p:cNvPr>
            <p:cNvSpPr/>
            <p:nvPr/>
          </p:nvSpPr>
          <p:spPr>
            <a:xfrm>
              <a:off x="8323911" y="267700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7BF3F55-2C14-104C-A2D3-AE785ADD3AFD}"/>
                </a:ext>
              </a:extLst>
            </p:cNvPr>
            <p:cNvSpPr/>
            <p:nvPr/>
          </p:nvSpPr>
          <p:spPr>
            <a:xfrm>
              <a:off x="7694512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FC38C04-4E1A-C644-A2DE-77C6F39C6D9B}"/>
                </a:ext>
              </a:extLst>
            </p:cNvPr>
            <p:cNvSpPr/>
            <p:nvPr/>
          </p:nvSpPr>
          <p:spPr>
            <a:xfrm>
              <a:off x="8013808" y="267700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DF729-22F9-BA4F-AD5C-E9D4D99EEF91}"/>
                </a:ext>
              </a:extLst>
            </p:cNvPr>
            <p:cNvSpPr/>
            <p:nvPr/>
          </p:nvSpPr>
          <p:spPr>
            <a:xfrm>
              <a:off x="7374256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C79FE563-E6A9-034E-9B73-10C8FBFA9EA2}"/>
                </a:ext>
              </a:extLst>
            </p:cNvPr>
            <p:cNvSpPr/>
            <p:nvPr/>
          </p:nvSpPr>
          <p:spPr>
            <a:xfrm>
              <a:off x="8323911" y="2990741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F8B06A79-6772-3845-B199-C66599B19AEE}"/>
                </a:ext>
              </a:extLst>
            </p:cNvPr>
            <p:cNvSpPr/>
            <p:nvPr/>
          </p:nvSpPr>
          <p:spPr>
            <a:xfrm>
              <a:off x="7694512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78F220E0-235C-664B-AD0B-DBBD224EF003}"/>
                </a:ext>
              </a:extLst>
            </p:cNvPr>
            <p:cNvSpPr/>
            <p:nvPr/>
          </p:nvSpPr>
          <p:spPr>
            <a:xfrm>
              <a:off x="8013808" y="2990741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A1BC975C-B795-BD45-81D5-E98B335E833A}"/>
                </a:ext>
              </a:extLst>
            </p:cNvPr>
            <p:cNvSpPr/>
            <p:nvPr/>
          </p:nvSpPr>
          <p:spPr>
            <a:xfrm>
              <a:off x="7054600" y="2676882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CB812057-DAD1-6940-814B-8A4FC2F7C4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2677932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5B8476-B766-1C4A-82D8-2057F295EEB8}"/>
                </a:ext>
              </a:extLst>
            </p:cNvPr>
            <p:cNvSpPr/>
            <p:nvPr/>
          </p:nvSpPr>
          <p:spPr>
            <a:xfrm>
              <a:off x="7053112" y="2989454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1A8A6CAF-0CF1-464A-9473-1F54D9A14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2990504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F1842125-1A3D-654B-B4D0-46644ED38B82}"/>
              </a:ext>
            </a:extLst>
          </p:cNvPr>
          <p:cNvGrpSpPr/>
          <p:nvPr/>
        </p:nvGrpSpPr>
        <p:grpSpPr>
          <a:xfrm>
            <a:off x="8576513" y="4074171"/>
            <a:ext cx="1591439" cy="638150"/>
            <a:chOff x="7052512" y="3909071"/>
            <a:chExt cx="1591439" cy="63815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21B57789-B093-CB4D-BA36-8603A18BB391}"/>
                </a:ext>
              </a:extLst>
            </p:cNvPr>
            <p:cNvSpPr/>
            <p:nvPr/>
          </p:nvSpPr>
          <p:spPr>
            <a:xfrm>
              <a:off x="7374256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33FBCF15-7506-3C4A-8C90-A20C43074737}"/>
                </a:ext>
              </a:extLst>
            </p:cNvPr>
            <p:cNvSpPr/>
            <p:nvPr/>
          </p:nvSpPr>
          <p:spPr>
            <a:xfrm>
              <a:off x="8323911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8D3485E3-0D45-6B43-9CEA-355F1C9602FD}"/>
                </a:ext>
              </a:extLst>
            </p:cNvPr>
            <p:cNvSpPr/>
            <p:nvPr/>
          </p:nvSpPr>
          <p:spPr>
            <a:xfrm>
              <a:off x="7694512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A355DE4-8AF0-D746-9590-B943FFC5C139}"/>
                </a:ext>
              </a:extLst>
            </p:cNvPr>
            <p:cNvSpPr/>
            <p:nvPr/>
          </p:nvSpPr>
          <p:spPr>
            <a:xfrm>
              <a:off x="8013808" y="3909189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9ABDC261-5CF0-2547-BC24-A12BF9630C17}"/>
                </a:ext>
              </a:extLst>
            </p:cNvPr>
            <p:cNvSpPr/>
            <p:nvPr/>
          </p:nvSpPr>
          <p:spPr>
            <a:xfrm>
              <a:off x="7374256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EB25E79-2CAE-4046-8642-36DB50942C59}"/>
                </a:ext>
              </a:extLst>
            </p:cNvPr>
            <p:cNvSpPr/>
            <p:nvPr/>
          </p:nvSpPr>
          <p:spPr>
            <a:xfrm>
              <a:off x="8323911" y="4222930"/>
              <a:ext cx="320040" cy="32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-1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D713462-E6D4-9642-BF61-0787A4BA9A6F}"/>
                </a:ext>
              </a:extLst>
            </p:cNvPr>
            <p:cNvSpPr/>
            <p:nvPr/>
          </p:nvSpPr>
          <p:spPr>
            <a:xfrm>
              <a:off x="7694512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478E5399-D559-C640-BC96-814DC6D0EC7E}"/>
                </a:ext>
              </a:extLst>
            </p:cNvPr>
            <p:cNvSpPr/>
            <p:nvPr/>
          </p:nvSpPr>
          <p:spPr>
            <a:xfrm>
              <a:off x="8013808" y="4222930"/>
              <a:ext cx="320040" cy="32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277606A-7417-E94C-97FB-4E3AE4B7F407}"/>
                </a:ext>
              </a:extLst>
            </p:cNvPr>
            <p:cNvSpPr/>
            <p:nvPr/>
          </p:nvSpPr>
          <p:spPr>
            <a:xfrm>
              <a:off x="7054600" y="3909071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2" name="Straight Connector 271">
              <a:extLst>
                <a:ext uri="{FF2B5EF4-FFF2-40B4-BE49-F238E27FC236}">
                  <a16:creationId xmlns:a16="http://schemas.microsoft.com/office/drawing/2014/main" id="{164543D6-AA1D-4146-91F9-5A057E3913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552" y="3910121"/>
              <a:ext cx="319704" cy="321381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22A2174E-CF08-0F49-A9F1-52B567AA0DE1}"/>
                </a:ext>
              </a:extLst>
            </p:cNvPr>
            <p:cNvSpPr/>
            <p:nvPr/>
          </p:nvSpPr>
          <p:spPr>
            <a:xfrm>
              <a:off x="7053112" y="4221643"/>
              <a:ext cx="320040" cy="32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401B1C9C-7D7A-4A41-AC5E-AAD2F46AA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512" y="4222693"/>
              <a:ext cx="320208" cy="324528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E2F81ECD-37BD-E24F-A156-342DDE02A8BC}"/>
              </a:ext>
            </a:extLst>
          </p:cNvPr>
          <p:cNvGrpSpPr/>
          <p:nvPr/>
        </p:nvGrpSpPr>
        <p:grpSpPr>
          <a:xfrm>
            <a:off x="8576513" y="5306361"/>
            <a:ext cx="1591439" cy="638150"/>
            <a:chOff x="7080743" y="1444693"/>
            <a:chExt cx="1591439" cy="638150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9C659E44-CCD7-764E-B66C-E80C0E314F0E}"/>
                </a:ext>
              </a:extLst>
            </p:cNvPr>
            <p:cNvGrpSpPr/>
            <p:nvPr/>
          </p:nvGrpSpPr>
          <p:grpSpPr>
            <a:xfrm>
              <a:off x="7402487" y="1444811"/>
              <a:ext cx="1269695" cy="320040"/>
              <a:chOff x="7402487" y="1444811"/>
              <a:chExt cx="1269695" cy="320040"/>
            </a:xfrm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EA692E6E-64EF-E749-A65B-4893F8C16EF1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C223C556-1693-A443-86BC-075C4D897F06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0D4FC834-A5F8-C242-BFDD-A4B59919D85F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6D1E63-D095-B745-B442-641D30F764ED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0" name="Group 299">
              <a:extLst>
                <a:ext uri="{FF2B5EF4-FFF2-40B4-BE49-F238E27FC236}">
                  <a16:creationId xmlns:a16="http://schemas.microsoft.com/office/drawing/2014/main" id="{DD29B6A8-18F0-0D41-92D3-5AAE53108C77}"/>
                </a:ext>
              </a:extLst>
            </p:cNvPr>
            <p:cNvGrpSpPr/>
            <p:nvPr/>
          </p:nvGrpSpPr>
          <p:grpSpPr>
            <a:xfrm>
              <a:off x="7402487" y="1758552"/>
              <a:ext cx="1269695" cy="320040"/>
              <a:chOff x="7402487" y="1444811"/>
              <a:chExt cx="1269695" cy="320040"/>
            </a:xfrm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AC8E1CC7-07EF-CB4D-9E9E-38CEBBC8CB15}"/>
                  </a:ext>
                </a:extLst>
              </p:cNvPr>
              <p:cNvSpPr/>
              <p:nvPr/>
            </p:nvSpPr>
            <p:spPr>
              <a:xfrm>
                <a:off x="7402487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AA74591A-E611-C54F-9880-7A9E1FEF2839}"/>
                  </a:ext>
                </a:extLst>
              </p:cNvPr>
              <p:cNvSpPr/>
              <p:nvPr/>
            </p:nvSpPr>
            <p:spPr>
              <a:xfrm>
                <a:off x="8352142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C2EA083A-B100-F045-909A-9832A1E4BDF3}"/>
                  </a:ext>
                </a:extLst>
              </p:cNvPr>
              <p:cNvSpPr/>
              <p:nvPr/>
            </p:nvSpPr>
            <p:spPr>
              <a:xfrm>
                <a:off x="7722743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E027F355-627F-D74B-ABC8-AB7C63221CA3}"/>
                  </a:ext>
                </a:extLst>
              </p:cNvPr>
              <p:cNvSpPr/>
              <p:nvPr/>
            </p:nvSpPr>
            <p:spPr>
              <a:xfrm>
                <a:off x="8042039" y="1444811"/>
                <a:ext cx="320040" cy="32004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-1</a:t>
                </a:r>
              </a:p>
            </p:txBody>
          </p: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0151FFB2-1480-F946-BED1-7F9C1BE64A5B}"/>
                </a:ext>
              </a:extLst>
            </p:cNvPr>
            <p:cNvGrpSpPr/>
            <p:nvPr/>
          </p:nvGrpSpPr>
          <p:grpSpPr>
            <a:xfrm>
              <a:off x="7082783" y="1444693"/>
              <a:ext cx="320088" cy="322431"/>
              <a:chOff x="2795902" y="2672926"/>
              <a:chExt cx="320088" cy="322431"/>
            </a:xfrm>
          </p:grpSpPr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95EFEA-2780-4C45-B5C4-0801641DC449}"/>
                  </a:ext>
                </a:extLst>
              </p:cNvPr>
              <p:cNvSpPr/>
              <p:nvPr/>
            </p:nvSpPr>
            <p:spPr>
              <a:xfrm>
                <a:off x="2795950" y="2672926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8FE5688F-ACA3-AB4E-BCCD-00941ED96D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95902" y="2673976"/>
                <a:ext cx="319704" cy="32138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987731F6-60EB-F14E-ABFE-A3087C42F5C6}"/>
                </a:ext>
              </a:extLst>
            </p:cNvPr>
            <p:cNvGrpSpPr/>
            <p:nvPr/>
          </p:nvGrpSpPr>
          <p:grpSpPr>
            <a:xfrm>
              <a:off x="7080743" y="1757265"/>
              <a:ext cx="320640" cy="325578"/>
              <a:chOff x="2795398" y="2990868"/>
              <a:chExt cx="320640" cy="325578"/>
            </a:xfrm>
          </p:grpSpPr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0A444A75-E0A2-7840-AB40-CF5E67F34C70}"/>
                  </a:ext>
                </a:extLst>
              </p:cNvPr>
              <p:cNvSpPr/>
              <p:nvPr/>
            </p:nvSpPr>
            <p:spPr>
              <a:xfrm>
                <a:off x="2795998" y="2990868"/>
                <a:ext cx="320040" cy="3200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5A260871-EF9F-5A44-B541-DD226EE6E5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95398" y="2991918"/>
                <a:ext cx="320208" cy="324528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8" name="Right Arrow 317">
            <a:extLst>
              <a:ext uri="{FF2B5EF4-FFF2-40B4-BE49-F238E27FC236}">
                <a16:creationId xmlns:a16="http://schemas.microsoft.com/office/drawing/2014/main" id="{0C6CFA9A-90A5-A444-ADCB-09B43156A5B1}"/>
              </a:ext>
            </a:extLst>
          </p:cNvPr>
          <p:cNvSpPr/>
          <p:nvPr/>
        </p:nvSpPr>
        <p:spPr>
          <a:xfrm>
            <a:off x="2974324" y="18314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9" name="Right Arrow 318">
            <a:extLst>
              <a:ext uri="{FF2B5EF4-FFF2-40B4-BE49-F238E27FC236}">
                <a16:creationId xmlns:a16="http://schemas.microsoft.com/office/drawing/2014/main" id="{594EA246-F336-404C-80AB-4768D6548C1A}"/>
              </a:ext>
            </a:extLst>
          </p:cNvPr>
          <p:cNvSpPr/>
          <p:nvPr/>
        </p:nvSpPr>
        <p:spPr>
          <a:xfrm>
            <a:off x="2974324" y="303908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ight Arrow 319">
            <a:extLst>
              <a:ext uri="{FF2B5EF4-FFF2-40B4-BE49-F238E27FC236}">
                <a16:creationId xmlns:a16="http://schemas.microsoft.com/office/drawing/2014/main" id="{5F9F9706-E2D9-D84F-BF27-69DC688848C7}"/>
              </a:ext>
            </a:extLst>
          </p:cNvPr>
          <p:cNvSpPr/>
          <p:nvPr/>
        </p:nvSpPr>
        <p:spPr>
          <a:xfrm>
            <a:off x="2974324" y="422393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Right Arrow 320">
            <a:extLst>
              <a:ext uri="{FF2B5EF4-FFF2-40B4-BE49-F238E27FC236}">
                <a16:creationId xmlns:a16="http://schemas.microsoft.com/office/drawing/2014/main" id="{6EB2A0F3-C0F8-5D46-A6E1-318B6B458F7D}"/>
              </a:ext>
            </a:extLst>
          </p:cNvPr>
          <p:cNvSpPr/>
          <p:nvPr/>
        </p:nvSpPr>
        <p:spPr>
          <a:xfrm>
            <a:off x="2974324" y="550550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Right Arrow 321">
            <a:extLst>
              <a:ext uri="{FF2B5EF4-FFF2-40B4-BE49-F238E27FC236}">
                <a16:creationId xmlns:a16="http://schemas.microsoft.com/office/drawing/2014/main" id="{C35766E6-BC83-9446-AFF1-6D7C170806A9}"/>
              </a:ext>
            </a:extLst>
          </p:cNvPr>
          <p:cNvSpPr/>
          <p:nvPr/>
        </p:nvSpPr>
        <p:spPr>
          <a:xfrm>
            <a:off x="4967900" y="184245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Right Arrow 322">
            <a:extLst>
              <a:ext uri="{FF2B5EF4-FFF2-40B4-BE49-F238E27FC236}">
                <a16:creationId xmlns:a16="http://schemas.microsoft.com/office/drawing/2014/main" id="{D147278E-0BDC-C94D-B7D4-0BC5CF6068BD}"/>
              </a:ext>
            </a:extLst>
          </p:cNvPr>
          <p:cNvSpPr/>
          <p:nvPr/>
        </p:nvSpPr>
        <p:spPr>
          <a:xfrm>
            <a:off x="4967900" y="3050121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4" name="Right Arrow 323">
            <a:extLst>
              <a:ext uri="{FF2B5EF4-FFF2-40B4-BE49-F238E27FC236}">
                <a16:creationId xmlns:a16="http://schemas.microsoft.com/office/drawing/2014/main" id="{96CD53EA-651F-B844-9759-44EA2AA7ED4B}"/>
              </a:ext>
            </a:extLst>
          </p:cNvPr>
          <p:cNvSpPr/>
          <p:nvPr/>
        </p:nvSpPr>
        <p:spPr>
          <a:xfrm>
            <a:off x="4967900" y="423497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5" name="Right Arrow 324">
            <a:extLst>
              <a:ext uri="{FF2B5EF4-FFF2-40B4-BE49-F238E27FC236}">
                <a16:creationId xmlns:a16="http://schemas.microsoft.com/office/drawing/2014/main" id="{5FF7E0F9-D0F7-414E-B6E1-081237C7E0D3}"/>
              </a:ext>
            </a:extLst>
          </p:cNvPr>
          <p:cNvSpPr/>
          <p:nvPr/>
        </p:nvSpPr>
        <p:spPr>
          <a:xfrm>
            <a:off x="4967900" y="5516548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ight Arrow 325">
            <a:extLst>
              <a:ext uri="{FF2B5EF4-FFF2-40B4-BE49-F238E27FC236}">
                <a16:creationId xmlns:a16="http://schemas.microsoft.com/office/drawing/2014/main" id="{C9AC329D-3A21-3840-B290-2B96303719DB}"/>
              </a:ext>
            </a:extLst>
          </p:cNvPr>
          <p:cNvSpPr/>
          <p:nvPr/>
        </p:nvSpPr>
        <p:spPr>
          <a:xfrm>
            <a:off x="7584304" y="1849924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" name="Right Arrow 326">
            <a:extLst>
              <a:ext uri="{FF2B5EF4-FFF2-40B4-BE49-F238E27FC236}">
                <a16:creationId xmlns:a16="http://schemas.microsoft.com/office/drawing/2014/main" id="{74086202-C4C5-5540-823A-EB016CB06126}"/>
              </a:ext>
            </a:extLst>
          </p:cNvPr>
          <p:cNvSpPr/>
          <p:nvPr/>
        </p:nvSpPr>
        <p:spPr>
          <a:xfrm>
            <a:off x="7584304" y="3057589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8" name="Right Arrow 327">
            <a:extLst>
              <a:ext uri="{FF2B5EF4-FFF2-40B4-BE49-F238E27FC236}">
                <a16:creationId xmlns:a16="http://schemas.microsoft.com/office/drawing/2014/main" id="{35C3810F-3F0D-D041-A472-FD74CB598E2F}"/>
              </a:ext>
            </a:extLst>
          </p:cNvPr>
          <p:cNvSpPr/>
          <p:nvPr/>
        </p:nvSpPr>
        <p:spPr>
          <a:xfrm>
            <a:off x="7584304" y="4242447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9" name="Right Arrow 328">
            <a:extLst>
              <a:ext uri="{FF2B5EF4-FFF2-40B4-BE49-F238E27FC236}">
                <a16:creationId xmlns:a16="http://schemas.microsoft.com/office/drawing/2014/main" id="{B2806235-AE76-FA4C-85BE-E74350D77D57}"/>
              </a:ext>
            </a:extLst>
          </p:cNvPr>
          <p:cNvSpPr/>
          <p:nvPr/>
        </p:nvSpPr>
        <p:spPr>
          <a:xfrm>
            <a:off x="7584304" y="5524016"/>
            <a:ext cx="689373" cy="20886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81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6172-1387-294C-93BC-80664E9B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B4F07-BE7C-F846-8EF7-E80C810B4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21" y="1302641"/>
            <a:ext cx="8924544" cy="5034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1ABB76-A8C0-674D-BF72-F87DC6289F2F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5580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56C83-B0E7-BF4A-A67D-A39A8FB55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A6E16-EC45-9C40-ABE8-F89038981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02613"/>
            <a:ext cx="9144000" cy="50940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FEE9DDE-BFCE-BA49-9D55-23645A90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622" y="128016"/>
            <a:ext cx="8924543" cy="1042416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accent1"/>
                </a:solidFill>
              </a:rPr>
              <a:t>A friendly introduction to </a:t>
            </a:r>
            <a:br>
              <a:rPr lang="en-US" sz="3000" dirty="0">
                <a:solidFill>
                  <a:schemeClr val="accent1"/>
                </a:solidFill>
              </a:rPr>
            </a:br>
            <a:r>
              <a:rPr lang="en-US" sz="3000" dirty="0">
                <a:solidFill>
                  <a:schemeClr val="accent1"/>
                </a:solidFill>
              </a:rPr>
              <a:t>Convolutional Neural Networks and Image Recognition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B5CCA-C104-1D4E-B9F6-8C4757720770}"/>
              </a:ext>
            </a:extLst>
          </p:cNvPr>
          <p:cNvSpPr/>
          <p:nvPr/>
        </p:nvSpPr>
        <p:spPr>
          <a:xfrm>
            <a:off x="2299844" y="6484635"/>
            <a:ext cx="76260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Luis Serrano (2017), A friendly introduction to Convolutional Neural Networks and Image Recognition, </a:t>
            </a:r>
          </a:p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https://www.youtube.com/watch?v=2-Ol7ZB0MmU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839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CNN Architecture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608B-635A-E947-9AD6-69A6946D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7" y="2351527"/>
            <a:ext cx="8686800" cy="22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90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6"/>
            <a:ext cx="8855242" cy="9245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endParaRPr lang="en-US" sz="2700" b="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A8A5BA-5E88-1043-9735-C03D1C91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02" y="1678280"/>
            <a:ext cx="7659396" cy="46583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1F4A0A-FD07-9A46-8FED-C9866D65A31E}"/>
              </a:ext>
            </a:extLst>
          </p:cNvPr>
          <p:cNvSpPr/>
          <p:nvPr/>
        </p:nvSpPr>
        <p:spPr>
          <a:xfrm>
            <a:off x="2616200" y="893865"/>
            <a:ext cx="7508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is a </a:t>
            </a:r>
            <a:r>
              <a:rPr lang="en-US" b="1" dirty="0">
                <a:solidFill>
                  <a:schemeClr val="accent1"/>
                </a:solidFill>
              </a:rPr>
              <a:t>mathematical operation </a:t>
            </a:r>
            <a:r>
              <a:rPr lang="en-US" dirty="0">
                <a:solidFill>
                  <a:schemeClr val="accent1"/>
                </a:solidFill>
              </a:rPr>
              <a:t>to </a:t>
            </a:r>
            <a:r>
              <a:rPr lang="en-US" b="1" dirty="0">
                <a:solidFill>
                  <a:schemeClr val="accent1"/>
                </a:solidFill>
              </a:rPr>
              <a:t>merge two sets </a:t>
            </a:r>
            <a:r>
              <a:rPr lang="en-US" dirty="0">
                <a:solidFill>
                  <a:schemeClr val="accent1"/>
                </a:solidFill>
              </a:rPr>
              <a:t>of information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C96A99-5066-6E4D-A5FC-C2A18F9D28AB}"/>
              </a:ext>
            </a:extLst>
          </p:cNvPr>
          <p:cNvSpPr/>
          <p:nvPr/>
        </p:nvSpPr>
        <p:spPr>
          <a:xfrm>
            <a:off x="7592207" y="1185640"/>
            <a:ext cx="2171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3x3 convolution</a:t>
            </a:r>
          </a:p>
        </p:txBody>
      </p:sp>
    </p:spTree>
    <p:extLst>
      <p:ext uri="{BB962C8B-B14F-4D97-AF65-F5344CB8AC3E}">
        <p14:creationId xmlns:p14="http://schemas.microsoft.com/office/powerpoint/2010/main" val="217843018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BE3C9D-1E49-4D47-BE6A-3A56471A0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91" y="2024024"/>
            <a:ext cx="7280123" cy="4433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40181D-F9E5-4D45-8FFD-B24FD52931FD}"/>
              </a:ext>
            </a:extLst>
          </p:cNvPr>
          <p:cNvSpPr/>
          <p:nvPr/>
        </p:nvSpPr>
        <p:spPr>
          <a:xfrm>
            <a:off x="2616201" y="1446227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CE283B-CE73-E04D-AA8A-9F9DA5402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634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26480-DB96-4447-B452-A6FF7CB5F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210" y="1942526"/>
            <a:ext cx="7347580" cy="4503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99082B7-BCD6-F548-8055-E9FBC2AB0729}"/>
              </a:ext>
            </a:extLst>
          </p:cNvPr>
          <p:cNvSpPr/>
          <p:nvPr/>
        </p:nvSpPr>
        <p:spPr>
          <a:xfrm>
            <a:off x="3065377" y="1478311"/>
            <a:ext cx="2564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receptive field: 3x3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6F6101-B9B9-794A-9477-34C108EC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379" y="21975"/>
            <a:ext cx="8855242" cy="1403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CNN </a:t>
            </a:r>
            <a:r>
              <a:rPr lang="en-US" dirty="0">
                <a:solidFill>
                  <a:srgbClr val="C00000"/>
                </a:solidFill>
              </a:rPr>
              <a:t>Convolution</a:t>
            </a:r>
            <a:r>
              <a:rPr lang="en-US" dirty="0">
                <a:solidFill>
                  <a:schemeClr val="accent1"/>
                </a:solidFill>
              </a:rPr>
              <a:t> Layer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Input x Filter --&gt; Feature Map</a:t>
            </a:r>
            <a:endParaRPr lang="en-US" sz="2700" b="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891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40816-E035-4749-90AF-39032882A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74" y="1289765"/>
            <a:ext cx="8409703" cy="489631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AEC0EDF-F723-5C42-802C-91981C0F14E1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D3BFB8-1C57-A240-9BCA-CF4C7FC48766}"/>
              </a:ext>
            </a:extLst>
          </p:cNvPr>
          <p:cNvSpPr/>
          <p:nvPr/>
        </p:nvSpPr>
        <p:spPr>
          <a:xfrm>
            <a:off x="2292576" y="5786138"/>
            <a:ext cx="80501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Example convolution operation shown in 2D using a 3x3 filter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91DC1-FE47-9449-B348-AADCDADD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411" y="801935"/>
            <a:ext cx="1604210" cy="97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879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DBB10-B91E-A24A-A0C5-D922AA68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917" y="1479557"/>
            <a:ext cx="7746165" cy="446736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0982CB-8AC9-3742-A3D7-8EB799511C75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4DA61-FA0B-F844-A33B-CBCCB1B7C054}"/>
              </a:ext>
            </a:extLst>
          </p:cNvPr>
          <p:cNvSpPr/>
          <p:nvPr/>
        </p:nvSpPr>
        <p:spPr>
          <a:xfrm>
            <a:off x="4226961" y="912673"/>
            <a:ext cx="186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different filters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76C489-F45C-6E45-A49D-51D4C0D9AE95}"/>
              </a:ext>
            </a:extLst>
          </p:cNvPr>
          <p:cNvSpPr/>
          <p:nvPr/>
        </p:nvSpPr>
        <p:spPr>
          <a:xfrm>
            <a:off x="6095999" y="897747"/>
            <a:ext cx="3241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 feature maps of size 32x32x1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AF7E92-4059-3349-846E-23191A76738A}"/>
              </a:ext>
            </a:extLst>
          </p:cNvPr>
          <p:cNvSpPr/>
          <p:nvPr/>
        </p:nvSpPr>
        <p:spPr>
          <a:xfrm>
            <a:off x="5428338" y="5836233"/>
            <a:ext cx="47805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final output of the convolution layer: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volume of size 32x32x10</a:t>
            </a:r>
          </a:p>
        </p:txBody>
      </p:sp>
    </p:spTree>
    <p:extLst>
      <p:ext uri="{BB962C8B-B14F-4D97-AF65-F5344CB8AC3E}">
        <p14:creationId xmlns:p14="http://schemas.microsoft.com/office/powerpoint/2010/main" val="26043812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4432-BEE7-E84C-8D10-33AB24B9C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134" y="1707912"/>
            <a:ext cx="7607732" cy="44597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919230-88C3-944E-914C-5BEB819B518E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39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</a:p>
          <a:p>
            <a:r>
              <a:rPr lang="en-US" b="0" dirty="0">
                <a:solidFill>
                  <a:schemeClr val="accent1"/>
                </a:solidFill>
                <a:latin typeface="+mn-lt"/>
              </a:rPr>
              <a:t>Sliding operation at 4 locations</a:t>
            </a:r>
          </a:p>
        </p:txBody>
      </p:sp>
    </p:spTree>
    <p:extLst>
      <p:ext uri="{BB962C8B-B14F-4D97-AF65-F5344CB8AC3E}">
        <p14:creationId xmlns:p14="http://schemas.microsoft.com/office/powerpoint/2010/main" val="19640164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4D1EAB-393D-944F-A8CF-6C53046F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30" y="1629944"/>
            <a:ext cx="8398522" cy="44981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3F3304-3385-7547-8BB3-ED0D3EC7ED63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830149-9DB5-314F-9242-6DC314F8B4F1}"/>
              </a:ext>
            </a:extLst>
          </p:cNvPr>
          <p:cNvSpPr/>
          <p:nvPr/>
        </p:nvSpPr>
        <p:spPr>
          <a:xfrm>
            <a:off x="6428474" y="1168279"/>
            <a:ext cx="2384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two feature maps</a:t>
            </a:r>
          </a:p>
        </p:txBody>
      </p:sp>
    </p:spTree>
    <p:extLst>
      <p:ext uri="{BB962C8B-B14F-4D97-AF65-F5344CB8AC3E}">
        <p14:creationId xmlns:p14="http://schemas.microsoft.com/office/powerpoint/2010/main" val="180781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37832-44CD-3E41-AC09-280A898D5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17" y="2367152"/>
            <a:ext cx="6994984" cy="409073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FA7B156-62EF-5C45-A092-1C22624268E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E8439-E098-0643-9AA8-EC2D09AE2B8A}"/>
              </a:ext>
            </a:extLst>
          </p:cNvPr>
          <p:cNvSpPr/>
          <p:nvPr/>
        </p:nvSpPr>
        <p:spPr>
          <a:xfrm>
            <a:off x="1847528" y="987536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0174625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D55A5C-D13F-AF41-ACF7-0160456A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093" y="2138610"/>
            <a:ext cx="6667370" cy="42782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810563-C2FE-354A-855B-FFF4E52B8566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6E8F4-A530-1140-8073-94FD990FDB9F}"/>
              </a:ext>
            </a:extLst>
          </p:cNvPr>
          <p:cNvSpPr/>
          <p:nvPr/>
        </p:nvSpPr>
        <p:spPr>
          <a:xfrm>
            <a:off x="1991545" y="987536"/>
            <a:ext cx="80638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specifies how much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we move the convolution filter at each step</a:t>
            </a:r>
          </a:p>
        </p:txBody>
      </p:sp>
    </p:spTree>
    <p:extLst>
      <p:ext uri="{BB962C8B-B14F-4D97-AF65-F5344CB8AC3E}">
        <p14:creationId xmlns:p14="http://schemas.microsoft.com/office/powerpoint/2010/main" val="27716301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3A5E4B-0A06-5F43-AD47-EF50C8D89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529932"/>
            <a:ext cx="7865459" cy="49029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9B6C959-7F8C-CC4D-B231-B8A3AA830DDB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Convolution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C07F97-9AA0-014A-99FA-0938138F3806}"/>
              </a:ext>
            </a:extLst>
          </p:cNvPr>
          <p:cNvSpPr/>
          <p:nvPr/>
        </p:nvSpPr>
        <p:spPr>
          <a:xfrm>
            <a:off x="2395301" y="955453"/>
            <a:ext cx="75638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Stride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altLang="zh-TW" sz="3200" dirty="0">
                <a:solidFill>
                  <a:schemeClr val="accent1"/>
                </a:solidFill>
              </a:rPr>
              <a:t>1</a:t>
            </a:r>
            <a:r>
              <a:rPr lang="zh-TW" alt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>
                <a:solidFill>
                  <a:schemeClr val="accent1"/>
                </a:solidFill>
              </a:rPr>
              <a:t>with </a:t>
            </a:r>
            <a:r>
              <a:rPr lang="en-US" sz="3200" b="1" dirty="0">
                <a:solidFill>
                  <a:schemeClr val="accent1"/>
                </a:solidFill>
              </a:rPr>
              <a:t>Padding</a:t>
            </a:r>
          </a:p>
        </p:txBody>
      </p:sp>
    </p:spTree>
    <p:extLst>
      <p:ext uri="{BB962C8B-B14F-4D97-AF65-F5344CB8AC3E}">
        <p14:creationId xmlns:p14="http://schemas.microsoft.com/office/powerpoint/2010/main" val="421003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FE624-EE14-584A-9582-FFEB7627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116632"/>
            <a:ext cx="8712968" cy="1224136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Deep learning for financial applications: Topic-Model Heatmap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820032" y="6457890"/>
            <a:ext cx="8308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Ahmet Murat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Ozbayoglu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Mehmet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Ugur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Gudelek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and Omer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Berat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Sezer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(2020). "Deep learning for financial applications: A survey." Applied Soft Computing (2020): 106384.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5517D-79AB-0C41-81CE-ACEF49E1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544" y="1371600"/>
            <a:ext cx="5360707" cy="505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135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85E55-1FBC-C741-85B2-5C673E89D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081" y="2519276"/>
            <a:ext cx="8256704" cy="30152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7D274F6-7577-BC41-BF91-C539C07D0418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 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4D959D-385B-2246-8FE1-D8999AA80510}"/>
              </a:ext>
            </a:extLst>
          </p:cNvPr>
          <p:cNvSpPr/>
          <p:nvPr/>
        </p:nvSpPr>
        <p:spPr>
          <a:xfrm>
            <a:off x="5090374" y="1524665"/>
            <a:ext cx="3235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Max Pooling</a:t>
            </a:r>
          </a:p>
        </p:txBody>
      </p:sp>
    </p:spTree>
    <p:extLst>
      <p:ext uri="{BB962C8B-B14F-4D97-AF65-F5344CB8AC3E}">
        <p14:creationId xmlns:p14="http://schemas.microsoft.com/office/powerpoint/2010/main" val="20350591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D784E-D2FE-C24B-9ABF-E00A32879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01" y="1347776"/>
            <a:ext cx="6780629" cy="50467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7C2068-385E-BD4F-BA20-50A5C91EEBF9}"/>
              </a:ext>
            </a:extLst>
          </p:cNvPr>
          <p:cNvSpPr txBox="1">
            <a:spLocks/>
          </p:cNvSpPr>
          <p:nvPr/>
        </p:nvSpPr>
        <p:spPr>
          <a:xfrm>
            <a:off x="1668379" y="21976"/>
            <a:ext cx="8855242" cy="92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Pooling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 Layer</a:t>
            </a:r>
            <a:endParaRPr lang="en-US" sz="2700" b="0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38160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178B2E-075F-9F4F-ABED-4D7C632C7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116" y="2280052"/>
            <a:ext cx="8550442" cy="353811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426548-375B-9340-B9DF-4DF3647D1AE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5069201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16A4-A956-124C-B4A2-A9F2B81F0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9FA61C-D625-1648-A5DD-DD751493C7BE}"/>
              </a:ext>
            </a:extLst>
          </p:cNvPr>
          <p:cNvSpPr/>
          <p:nvPr/>
        </p:nvSpPr>
        <p:spPr>
          <a:xfrm>
            <a:off x="1684421" y="2479358"/>
            <a:ext cx="8855242" cy="33239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model = Sequential()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(Conv2D(32,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name='conv_1', </a:t>
            </a:r>
          </a:p>
          <a:p>
            <a:r>
              <a:rPr lang="en-US" sz="1400" dirty="0">
                <a:latin typeface="Courier" pitchFamily="2" charset="0"/>
              </a:rPr>
              <a:t>                 </a:t>
            </a:r>
            <a:r>
              <a:rPr lang="en-US" sz="1400" dirty="0" err="1">
                <a:latin typeface="Courier" pitchFamily="2" charset="0"/>
              </a:rPr>
              <a:t>input_shape</a:t>
            </a:r>
            <a:r>
              <a:rPr lang="en-US" sz="1400" dirty="0">
                <a:latin typeface="Courier" pitchFamily="2" charset="0"/>
              </a:rPr>
              <a:t>=(150, 150, 3)))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(Conv2D(64,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name='maxpool_3'))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(Conv2D(128, (3, 3),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padding='same', name='conv_4'))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(MaxPooling2D((2, 2), name='maxpool_4'))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(Flatten())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(Dropout(0.5))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(Dense(512,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name='dense_1'))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(Dense(128, activation='</a:t>
            </a:r>
            <a:r>
              <a:rPr lang="en-US" sz="1400" dirty="0" err="1">
                <a:latin typeface="Courier" pitchFamily="2" charset="0"/>
              </a:rPr>
              <a:t>relu</a:t>
            </a:r>
            <a:r>
              <a:rPr lang="en-US" sz="1400" dirty="0">
                <a:latin typeface="Courier" pitchFamily="2" charset="0"/>
              </a:rPr>
              <a:t>', name='dense_2'))</a:t>
            </a:r>
          </a:p>
          <a:p>
            <a:r>
              <a:rPr lang="en-US" sz="1400" dirty="0" err="1">
                <a:latin typeface="Courier" pitchFamily="2" charset="0"/>
              </a:rPr>
              <a:t>model.add</a:t>
            </a:r>
            <a:r>
              <a:rPr lang="en-US" sz="1400" dirty="0">
                <a:latin typeface="Courier" pitchFamily="2" charset="0"/>
              </a:rPr>
              <a:t>(Dense(1, activation='sigmoid', name='output'))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D99BB-FD10-7F4D-B20D-6081E1E77DE4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4D0DD8-AA98-F64F-9EF6-FF553BCEDAF5}"/>
              </a:ext>
            </a:extLst>
          </p:cNvPr>
          <p:cNvSpPr/>
          <p:nvPr/>
        </p:nvSpPr>
        <p:spPr>
          <a:xfrm>
            <a:off x="2049379" y="1798506"/>
            <a:ext cx="80932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https://gist.github.com/ardendertat/0fc5515057c47e7386fe04e9334504e3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594706-2F14-E347-AF8E-A0F0F9AF3E05}"/>
              </a:ext>
            </a:extLst>
          </p:cNvPr>
          <p:cNvSpPr txBox="1">
            <a:spLocks/>
          </p:cNvSpPr>
          <p:nvPr/>
        </p:nvSpPr>
        <p:spPr>
          <a:xfrm>
            <a:off x="1668379" y="21975"/>
            <a:ext cx="8855242" cy="1694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+mn-lt"/>
              </a:rPr>
              <a:t>CNN Architecture</a:t>
            </a:r>
          </a:p>
          <a:p>
            <a:r>
              <a:rPr lang="en-US" dirty="0">
                <a:solidFill>
                  <a:schemeClr val="accent1"/>
                </a:solidFill>
                <a:latin typeface="+mn-lt"/>
              </a:rPr>
              <a:t>4 convolution + pooling layers, 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r>
              <a:rPr lang="en-US" dirty="0">
                <a:solidFill>
                  <a:schemeClr val="accent1"/>
                </a:solidFill>
                <a:latin typeface="+mn-lt"/>
              </a:rPr>
              <a:t>followed by 2 fully connected layers</a:t>
            </a:r>
          </a:p>
        </p:txBody>
      </p:sp>
    </p:spTree>
    <p:extLst>
      <p:ext uri="{BB962C8B-B14F-4D97-AF65-F5344CB8AC3E}">
        <p14:creationId xmlns:p14="http://schemas.microsoft.com/office/powerpoint/2010/main" val="277981368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Dropout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CD376-14DA-0E4A-A66A-FFA010197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026650"/>
            <a:ext cx="83185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4079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D456-2BC1-3743-8E1E-9D73D4A55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Model Performance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D192-1F9F-E140-9DC2-59A338906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F41B12-AEC7-7741-9469-02F2993EC660}"/>
              </a:ext>
            </a:extLst>
          </p:cNvPr>
          <p:cNvSpPr/>
          <p:nvPr/>
        </p:nvSpPr>
        <p:spPr>
          <a:xfrm>
            <a:off x="2616200" y="6457890"/>
            <a:ext cx="695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Arden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Dertat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(2017), Applied Deep Learning - Part 4: Convolutional Neural Networks, 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towardsdatascience.com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/applied-deep-learning-part-4-convolutional-neural-networks-584bc134c1e2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B1DCD6-BA81-3041-951C-A94B23950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84" y="899868"/>
            <a:ext cx="3745832" cy="550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5453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625" y="274638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Recurrent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Neural Networks (RNN)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671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97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D3C3C7-997B-7F4C-8CD8-4FCB8DC7B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943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98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5498BB-B8E4-D142-BC9D-CB889CDE1BB8}"/>
              </a:ext>
            </a:extLst>
          </p:cNvPr>
          <p:cNvSpPr/>
          <p:nvPr/>
        </p:nvSpPr>
        <p:spPr>
          <a:xfrm>
            <a:off x="585043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y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5E05827-925D-9E42-9D09-E60CBF0EFCB7}"/>
              </a:ext>
            </a:extLst>
          </p:cNvPr>
          <p:cNvSpPr/>
          <p:nvPr/>
        </p:nvSpPr>
        <p:spPr>
          <a:xfrm>
            <a:off x="7556235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3A63444-2F87-1540-A294-6794770D3694}"/>
              </a:ext>
            </a:extLst>
          </p:cNvPr>
          <p:cNvSpPr/>
          <p:nvPr/>
        </p:nvSpPr>
        <p:spPr>
          <a:xfrm>
            <a:off x="4144643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1CBA15-38A0-1544-9BBE-194DE4641833}"/>
              </a:ext>
            </a:extLst>
          </p:cNvPr>
          <p:cNvSpPr/>
          <p:nvPr/>
        </p:nvSpPr>
        <p:spPr>
          <a:xfrm>
            <a:off x="2438847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72A4190-CDDA-9E41-9FBE-711FCF1C65FA}"/>
              </a:ext>
            </a:extLst>
          </p:cNvPr>
          <p:cNvCxnSpPr>
            <a:cxnSpLocks/>
          </p:cNvCxnSpPr>
          <p:nvPr/>
        </p:nvCxnSpPr>
        <p:spPr>
          <a:xfrm flipV="1">
            <a:off x="2754745" y="2844943"/>
            <a:ext cx="8284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3181DA6-0D79-A34F-8A9A-66565F391D31}"/>
              </a:ext>
            </a:extLst>
          </p:cNvPr>
          <p:cNvCxnSpPr>
            <a:cxnSpLocks/>
          </p:cNvCxnSpPr>
          <p:nvPr/>
        </p:nvCxnSpPr>
        <p:spPr>
          <a:xfrm flipH="1" flipV="1">
            <a:off x="4457928" y="2844944"/>
            <a:ext cx="13510" cy="8647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E5B4048-4611-0D4F-BEB0-4C23C443ACF2}"/>
              </a:ext>
            </a:extLst>
          </p:cNvPr>
          <p:cNvCxnSpPr>
            <a:cxnSpLocks/>
          </p:cNvCxnSpPr>
          <p:nvPr/>
        </p:nvCxnSpPr>
        <p:spPr>
          <a:xfrm flipH="1" flipV="1">
            <a:off x="6168026" y="2844943"/>
            <a:ext cx="4909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2421E27-41E9-904B-8D3D-0CC5CD5BB40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0" y="2844943"/>
            <a:ext cx="6970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0A0A56-2081-374D-B5DF-698FE05BDECE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6E36B26-79C4-F844-82C8-A10C870542A5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5CC53E0-6B0A-CA4A-BE2E-C9E096AD786E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F94FFC6-B7E0-1F46-A557-88F9087178AC}"/>
              </a:ext>
            </a:extLst>
          </p:cNvPr>
          <p:cNvSpPr txBox="1"/>
          <p:nvPr/>
        </p:nvSpPr>
        <p:spPr>
          <a:xfrm>
            <a:off x="2429833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382264-1241-B944-96F4-931F9787B6E8}"/>
              </a:ext>
            </a:extLst>
          </p:cNvPr>
          <p:cNvSpPr txBox="1"/>
          <p:nvPr/>
        </p:nvSpPr>
        <p:spPr>
          <a:xfrm>
            <a:off x="4142926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978C55-7D7B-024A-8AD7-5BD973CC6C48}"/>
              </a:ext>
            </a:extLst>
          </p:cNvPr>
          <p:cNvSpPr txBox="1"/>
          <p:nvPr/>
        </p:nvSpPr>
        <p:spPr>
          <a:xfrm>
            <a:off x="5807097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D593FB1-FA17-E041-9680-5F1E47CF4C5E}"/>
              </a:ext>
            </a:extLst>
          </p:cNvPr>
          <p:cNvSpPr txBox="1"/>
          <p:nvPr/>
        </p:nvSpPr>
        <p:spPr>
          <a:xfrm>
            <a:off x="7576979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09E6AC-D3A3-DC4F-9938-224F0F45DB60}"/>
              </a:ext>
            </a:extLst>
          </p:cNvPr>
          <p:cNvSpPr txBox="1"/>
          <p:nvPr/>
        </p:nvSpPr>
        <p:spPr>
          <a:xfrm>
            <a:off x="9263052" y="5997965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46C1AD-8BE7-E044-BD50-87813A2F964D}"/>
              </a:ext>
            </a:extLst>
          </p:cNvPr>
          <p:cNvSpPr txBox="1"/>
          <p:nvPr/>
        </p:nvSpPr>
        <p:spPr>
          <a:xfrm>
            <a:off x="2429833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110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04F17E-ADC9-074B-9709-A269389E8F7A}"/>
              </a:ext>
            </a:extLst>
          </p:cNvPr>
          <p:cNvSpPr txBox="1"/>
          <p:nvPr/>
        </p:nvSpPr>
        <p:spPr>
          <a:xfrm>
            <a:off x="4142926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454F8D-A9B4-7749-AF7E-7D504900DA1F}"/>
              </a:ext>
            </a:extLst>
          </p:cNvPr>
          <p:cNvSpPr txBox="1"/>
          <p:nvPr/>
        </p:nvSpPr>
        <p:spPr>
          <a:xfrm>
            <a:off x="5807097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130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6781F6-F729-BB46-90C0-8C1FDF4C4AFC}"/>
              </a:ext>
            </a:extLst>
          </p:cNvPr>
          <p:cNvSpPr txBox="1"/>
          <p:nvPr/>
        </p:nvSpPr>
        <p:spPr>
          <a:xfrm>
            <a:off x="7576979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140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FC093DC-A194-8143-8EF0-1FA9D7364392}"/>
              </a:ext>
            </a:extLst>
          </p:cNvPr>
          <p:cNvSpPr txBox="1"/>
          <p:nvPr/>
        </p:nvSpPr>
        <p:spPr>
          <a:xfrm>
            <a:off x="9263052" y="1602194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150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AEA0C9A0-9A59-AD46-9CC4-60A48F001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532"/>
            <a:ext cx="8229600" cy="15236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Time Series Forecasting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22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41EE-9B0A-E241-A010-147BA5E1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1"/>
            <a:ext cx="8229600" cy="16249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Recurrent Neural Networks (RNN)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2B20D-1F0E-A848-B41C-F9846847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99</a:t>
            </a:fld>
            <a:endParaRPr lang="zh-TW" alt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46CFD6-C043-7A4B-B222-D97859FC43C6}"/>
              </a:ext>
            </a:extLst>
          </p:cNvPr>
          <p:cNvSpPr/>
          <p:nvPr/>
        </p:nvSpPr>
        <p:spPr>
          <a:xfrm>
            <a:off x="585043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X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CBB891-BCF8-2E41-AF12-3B4880A8D56F}"/>
              </a:ext>
            </a:extLst>
          </p:cNvPr>
          <p:cNvSpPr/>
          <p:nvPr/>
        </p:nvSpPr>
        <p:spPr>
          <a:xfrm>
            <a:off x="7556235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44F3A7-6EB5-0F42-9714-7E1725930B01}"/>
              </a:ext>
            </a:extLst>
          </p:cNvPr>
          <p:cNvSpPr/>
          <p:nvPr/>
        </p:nvSpPr>
        <p:spPr>
          <a:xfrm>
            <a:off x="4144643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2351AA-EDD3-144A-832D-4E8576673E87}"/>
              </a:ext>
            </a:extLst>
          </p:cNvPr>
          <p:cNvSpPr/>
          <p:nvPr/>
        </p:nvSpPr>
        <p:spPr>
          <a:xfrm>
            <a:off x="2438847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72978FF-5D86-CB44-BD44-B1CC5354BA0A}"/>
              </a:ext>
            </a:extLst>
          </p:cNvPr>
          <p:cNvSpPr/>
          <p:nvPr/>
        </p:nvSpPr>
        <p:spPr>
          <a:xfrm>
            <a:off x="9262029" y="5183468"/>
            <a:ext cx="640080" cy="640080"/>
          </a:xfrm>
          <a:prstGeom prst="ellipse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7B24BA5-1E72-DD47-8FF2-5C8857C94EAF}"/>
              </a:ext>
            </a:extLst>
          </p:cNvPr>
          <p:cNvSpPr/>
          <p:nvPr/>
        </p:nvSpPr>
        <p:spPr>
          <a:xfrm>
            <a:off x="9262029" y="2204863"/>
            <a:ext cx="640080" cy="640080"/>
          </a:xfrm>
          <a:prstGeom prst="ellipse">
            <a:avLst/>
          </a:prstGeom>
          <a:solidFill>
            <a:srgbClr val="FF9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C77CF9-3941-5340-93F2-B9B65E00F106}"/>
              </a:ext>
            </a:extLst>
          </p:cNvPr>
          <p:cNvCxnSpPr>
            <a:cxnSpLocks/>
          </p:cNvCxnSpPr>
          <p:nvPr/>
        </p:nvCxnSpPr>
        <p:spPr>
          <a:xfrm flipH="1" flipV="1">
            <a:off x="2755404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78E1-AD5D-1C44-B5FA-BBE5E245B4A4}"/>
              </a:ext>
            </a:extLst>
          </p:cNvPr>
          <p:cNvCxnSpPr>
            <a:cxnSpLocks/>
          </p:cNvCxnSpPr>
          <p:nvPr/>
        </p:nvCxnSpPr>
        <p:spPr>
          <a:xfrm flipH="1" flipV="1">
            <a:off x="4460869" y="4349822"/>
            <a:ext cx="7628" cy="8144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AF109-5569-E343-86ED-8C8F528CE833}"/>
              </a:ext>
            </a:extLst>
          </p:cNvPr>
          <p:cNvCxnSpPr>
            <a:cxnSpLocks/>
          </p:cNvCxnSpPr>
          <p:nvPr/>
        </p:nvCxnSpPr>
        <p:spPr>
          <a:xfrm flipH="1" flipV="1">
            <a:off x="6163509" y="4349822"/>
            <a:ext cx="13940" cy="8448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491978F-B5A8-554B-8A9A-B518255D00B6}"/>
              </a:ext>
            </a:extLst>
          </p:cNvPr>
          <p:cNvCxnSpPr>
            <a:cxnSpLocks/>
          </p:cNvCxnSpPr>
          <p:nvPr/>
        </p:nvCxnSpPr>
        <p:spPr>
          <a:xfrm flipH="1" flipV="1">
            <a:off x="7872792" y="4349822"/>
            <a:ext cx="6969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48C747A-E102-3648-B5F4-5D3E58708552}"/>
              </a:ext>
            </a:extLst>
          </p:cNvPr>
          <p:cNvCxnSpPr>
            <a:cxnSpLocks/>
          </p:cNvCxnSpPr>
          <p:nvPr/>
        </p:nvCxnSpPr>
        <p:spPr>
          <a:xfrm flipH="1" flipV="1">
            <a:off x="9575551" y="4349822"/>
            <a:ext cx="13036" cy="8336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AF638A-2282-2847-A597-D4EAFB3136E3}"/>
              </a:ext>
            </a:extLst>
          </p:cNvPr>
          <p:cNvCxnSpPr>
            <a:cxnSpLocks/>
          </p:cNvCxnSpPr>
          <p:nvPr/>
        </p:nvCxnSpPr>
        <p:spPr>
          <a:xfrm flipV="1">
            <a:off x="9579865" y="2844943"/>
            <a:ext cx="4408" cy="8456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BBFE773-239C-8848-B0F1-876F22E4C32F}"/>
              </a:ext>
            </a:extLst>
          </p:cNvPr>
          <p:cNvCxnSpPr>
            <a:cxnSpLocks/>
            <a:stCxn id="38" idx="6"/>
            <a:endCxn id="37" idx="2"/>
          </p:cNvCxnSpPr>
          <p:nvPr/>
        </p:nvCxnSpPr>
        <p:spPr>
          <a:xfrm>
            <a:off x="3078927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AC885D9-D6D2-2440-9611-05DC9884F310}"/>
              </a:ext>
            </a:extLst>
          </p:cNvPr>
          <p:cNvCxnSpPr>
            <a:cxnSpLocks/>
            <a:stCxn id="37" idx="6"/>
            <a:endCxn id="34" idx="2"/>
          </p:cNvCxnSpPr>
          <p:nvPr/>
        </p:nvCxnSpPr>
        <p:spPr>
          <a:xfrm>
            <a:off x="4784723" y="4029782"/>
            <a:ext cx="10657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4DCB0F1-CD6B-D14C-8C7C-CDEC05D7B74F}"/>
              </a:ext>
            </a:extLst>
          </p:cNvPr>
          <p:cNvCxnSpPr>
            <a:cxnSpLocks/>
            <a:endCxn id="35" idx="2"/>
          </p:cNvCxnSpPr>
          <p:nvPr/>
        </p:nvCxnSpPr>
        <p:spPr>
          <a:xfrm>
            <a:off x="6491801" y="4029782"/>
            <a:ext cx="106443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0DBB8B8-DE3D-5448-83E3-B93A5717C2F3}"/>
              </a:ext>
            </a:extLst>
          </p:cNvPr>
          <p:cNvCxnSpPr>
            <a:cxnSpLocks/>
            <a:stCxn id="35" idx="6"/>
            <a:endCxn id="39" idx="2"/>
          </p:cNvCxnSpPr>
          <p:nvPr/>
        </p:nvCxnSpPr>
        <p:spPr>
          <a:xfrm>
            <a:off x="8196315" y="4029782"/>
            <a:ext cx="106571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E3546A9D-2C02-6749-BDDB-E57660C3D962}"/>
              </a:ext>
            </a:extLst>
          </p:cNvPr>
          <p:cNvSpPr/>
          <p:nvPr/>
        </p:nvSpPr>
        <p:spPr>
          <a:xfrm>
            <a:off x="585043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h</a:t>
            </a:r>
            <a:r>
              <a:rPr lang="en-US" sz="2400" baseline="-25000" dirty="0" err="1">
                <a:solidFill>
                  <a:schemeClr val="tx1"/>
                </a:solidFill>
              </a:rPr>
              <a:t>t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8858CAD-A41C-E44F-8673-882000170302}"/>
              </a:ext>
            </a:extLst>
          </p:cNvPr>
          <p:cNvSpPr/>
          <p:nvPr/>
        </p:nvSpPr>
        <p:spPr>
          <a:xfrm>
            <a:off x="7556235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58509FF-FD55-3F43-80E9-F37E30E48BEB}"/>
              </a:ext>
            </a:extLst>
          </p:cNvPr>
          <p:cNvSpPr/>
          <p:nvPr/>
        </p:nvSpPr>
        <p:spPr>
          <a:xfrm>
            <a:off x="4144643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F22D02-6D4F-DA4B-AE55-0D550A3EEC8C}"/>
              </a:ext>
            </a:extLst>
          </p:cNvPr>
          <p:cNvSpPr/>
          <p:nvPr/>
        </p:nvSpPr>
        <p:spPr>
          <a:xfrm>
            <a:off x="2438847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t-2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B18A30F-527D-8943-A50D-26DF5F7B4490}"/>
              </a:ext>
            </a:extLst>
          </p:cNvPr>
          <p:cNvSpPr/>
          <p:nvPr/>
        </p:nvSpPr>
        <p:spPr>
          <a:xfrm>
            <a:off x="9262029" y="3709742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</a:t>
            </a:r>
            <a:r>
              <a:rPr lang="en-US" sz="2400" baseline="-25000" dirty="0">
                <a:solidFill>
                  <a:schemeClr val="tx1"/>
                </a:solidFill>
              </a:rPr>
              <a:t>t+2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015F7CC-A3EE-AE4E-89A7-E72C691388EF}"/>
              </a:ext>
            </a:extLst>
          </p:cNvPr>
          <p:cNvSpPr txBox="1"/>
          <p:nvPr/>
        </p:nvSpPr>
        <p:spPr>
          <a:xfrm>
            <a:off x="1541138" y="5323475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Input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D509B5-1E13-464A-8B92-63C475EE12F8}"/>
              </a:ext>
            </a:extLst>
          </p:cNvPr>
          <p:cNvSpPr txBox="1"/>
          <p:nvPr/>
        </p:nvSpPr>
        <p:spPr>
          <a:xfrm>
            <a:off x="1479975" y="3850275"/>
            <a:ext cx="928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hidden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E699196-F98F-9F47-B922-D7D46250425A}"/>
              </a:ext>
            </a:extLst>
          </p:cNvPr>
          <p:cNvSpPr txBox="1"/>
          <p:nvPr/>
        </p:nvSpPr>
        <p:spPr>
          <a:xfrm>
            <a:off x="1524986" y="2406922"/>
            <a:ext cx="912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17521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27608</TotalTime>
  <Words>7168</Words>
  <Application>Microsoft Macintosh PowerPoint</Application>
  <PresentationFormat>Widescreen</PresentationFormat>
  <Paragraphs>1376</Paragraphs>
  <Slides>168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7" baseType="lpstr">
      <vt:lpstr>Arial</vt:lpstr>
      <vt:lpstr>Calibri</vt:lpstr>
      <vt:lpstr>Cambria Math</vt:lpstr>
      <vt:lpstr>Courier</vt:lpstr>
      <vt:lpstr>Courier New</vt:lpstr>
      <vt:lpstr>Times</vt:lpstr>
      <vt:lpstr>Times New Roman</vt:lpstr>
      <vt:lpstr>Office Theme</vt:lpstr>
      <vt:lpstr>Equation</vt:lpstr>
      <vt:lpstr>Deep Learning in Finance  Reinforcement Learning in Finance </vt:lpstr>
      <vt:lpstr>Syllabus</vt:lpstr>
      <vt:lpstr>Syllabus</vt:lpstr>
      <vt:lpstr>Syllabus</vt:lpstr>
      <vt:lpstr>Deep Learning in Finance  Reinforcement Learning in Finance </vt:lpstr>
      <vt:lpstr>Outline</vt:lpstr>
      <vt:lpstr>Deep Learning in Finance</vt:lpstr>
      <vt:lpstr>AI, ML, DL</vt:lpstr>
      <vt:lpstr>Deep learning for financial applications: Topic-Model Heatmap</vt:lpstr>
      <vt:lpstr>Deep learning for financial applications: Topic-Feature Heatmap</vt:lpstr>
      <vt:lpstr>Deep learning for financial applications: Topic-Dataset Heatmap</vt:lpstr>
      <vt:lpstr>Financial time series forecasting with deep learning: Topic-model heatmap</vt:lpstr>
      <vt:lpstr>Recurrent Neural Networks (RNN) Time Series Forecasting</vt:lpstr>
      <vt:lpstr>Deep Learning</vt:lpstr>
      <vt:lpstr>Deep Learning  and  Neural Networks</vt:lpstr>
      <vt:lpstr>TensorFlow Playground</vt:lpstr>
      <vt:lpstr>Tensor</vt:lpstr>
      <vt:lpstr>PowerPoint Presentation</vt:lpstr>
      <vt:lpstr>Deep Learning  and  Neural Networks</vt:lpstr>
      <vt:lpstr>Deep Learning Foundations:  Neural Networks</vt:lpstr>
      <vt:lpstr>Deep Learning and  Neural Networks</vt:lpstr>
      <vt:lpstr>Deep Learning and  Neural Networks</vt:lpstr>
      <vt:lpstr>Deep Learning and  Neural Networks</vt:lpstr>
      <vt:lpstr>Deep Learning  and  Deep Neural Networks</vt:lpstr>
      <vt:lpstr>Neural Networks (NN)</vt:lpstr>
      <vt:lpstr>PowerPoint Presentation</vt:lpstr>
      <vt:lpstr>PowerPoint Presentation</vt:lpstr>
      <vt:lpstr>Convolutional Neural Networks (CNN or Deep Convolutional Neural Networks, DCNN)</vt:lpstr>
      <vt:lpstr>Recurrent Neural Networks  (RNN)</vt:lpstr>
      <vt:lpstr>Long / Short Term Memory  (LSTM)</vt:lpstr>
      <vt:lpstr>Gated Recurrent Units  (GRU)</vt:lpstr>
      <vt:lpstr>Generative Adversarial Networks (GAN)</vt:lpstr>
      <vt:lpstr>Support Vector Machines  (SVM)</vt:lpstr>
      <vt:lpstr>Neural Networks</vt:lpstr>
      <vt:lpstr>The Neuron</vt:lpstr>
      <vt:lpstr>Neuron and Synapse</vt:lpstr>
      <vt:lpstr>The Neuron</vt:lpstr>
      <vt:lpstr>PowerPoint Presentation</vt:lpstr>
      <vt:lpstr>Neural Networks</vt:lpstr>
      <vt:lpstr>Neural Networks</vt:lpstr>
      <vt:lpstr>Neural Networks</vt:lpstr>
      <vt:lpstr>Neural Networks</vt:lpstr>
      <vt:lpstr>Neural Networks</vt:lpstr>
      <vt:lpstr>Neural Networks</vt:lpstr>
      <vt:lpstr>Linear function</vt:lpstr>
      <vt:lpstr>PowerPoint Presentation</vt:lpstr>
      <vt:lpstr>PowerPoint Presentation</vt:lpstr>
      <vt:lpstr>PowerPoint Presentation</vt:lpstr>
      <vt:lpstr>SoftMAX</vt:lpstr>
      <vt:lpstr>PowerPoint Presentation</vt:lpstr>
      <vt:lpstr>Training a Network = Minimize the Cost Function</vt:lpstr>
      <vt:lpstr>Training a Network = Minimize the Cost Function  Minimize the Loss Function</vt:lpstr>
      <vt:lpstr>Error = Predict Y - Actual Y Error : Cost : Loss</vt:lpstr>
      <vt:lpstr>Error = Predict Y - Actual Y Error : Cost : Loss</vt:lpstr>
      <vt:lpstr>Error = Predict Y - Actual Y Error : Cost : Loss</vt:lpstr>
      <vt:lpstr>Activation Functions</vt:lpstr>
      <vt:lpstr>Activation Functions</vt:lpstr>
      <vt:lpstr>Activation Functions</vt:lpstr>
      <vt:lpstr>Loss  Function</vt:lpstr>
      <vt:lpstr>Binary Classification: 2 Class  Activation Function:  Sigmoid  Loss Function:  Binary Cross-Entropy</vt:lpstr>
      <vt:lpstr>Multiple Classification: 10 Class  Activation Function:  SoftMAX  Loss Function:  Categorical Cross-Entropy</vt:lpstr>
      <vt:lpstr>Dropout</vt:lpstr>
      <vt:lpstr>Learning Algorithm</vt:lpstr>
      <vt:lpstr>PowerPoint Presentation</vt:lpstr>
      <vt:lpstr>PowerPoint Presentation</vt:lpstr>
      <vt:lpstr>Optimizer:  Stochastic Gradient Descent (SGD)</vt:lpstr>
      <vt:lpstr>PowerPoint Presentation</vt:lpstr>
      <vt:lpstr>Neural Network and Deep Learning</vt:lpstr>
      <vt:lpstr>Gradient Descent  how neural networks learn </vt:lpstr>
      <vt:lpstr>Backpropagation </vt:lpstr>
      <vt:lpstr>Learning Algorithm</vt:lpstr>
      <vt:lpstr>Convolutional Neural Networks (CNN)</vt:lpstr>
      <vt:lpstr>Convolutional Neural Networks  (CNN)</vt:lpstr>
      <vt:lpstr>Convolutional Neural Networks  (CNN)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A friendly introduction to  Convolutional Neural Networks and Image Recognition</vt:lpstr>
      <vt:lpstr>CNN Architecture</vt:lpstr>
      <vt:lpstr>CNN Convolution Layer</vt:lpstr>
      <vt:lpstr>CNN Convolution Layer Input x Filter --&gt; Feature Map</vt:lpstr>
      <vt:lpstr>CNN Convolution Layer Input x Filter --&gt; Feature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Dropout</vt:lpstr>
      <vt:lpstr>Model Performance</vt:lpstr>
      <vt:lpstr>Recurrent  Neural Networks (RNN)</vt:lpstr>
      <vt:lpstr>Recurrent Neural Networks (RNN) </vt:lpstr>
      <vt:lpstr>Recurrent Neural Networks (RNN) Time Series Forecasting</vt:lpstr>
      <vt:lpstr>Recurrent Neural Networks (RNN) </vt:lpstr>
      <vt:lpstr>Recurrent Neural Networks (RNN) Sentiment Analysis</vt:lpstr>
      <vt:lpstr>Recurrent Neural Networks (RNN) Sentiment Analysis</vt:lpstr>
      <vt:lpstr>Recurrent Neural Network (RNN)</vt:lpstr>
      <vt:lpstr>RNN</vt:lpstr>
      <vt:lpstr>RNN long-term dependencies</vt:lpstr>
      <vt:lpstr>Vanishing Gradient  Exploding Gradient</vt:lpstr>
      <vt:lpstr>Recurrent Neural Networks (RNN) </vt:lpstr>
      <vt:lpstr>RNN Vanishing Gradient problem  Exploding Gradient problem</vt:lpstr>
      <vt:lpstr>RNN Vanishing Gradient problem </vt:lpstr>
      <vt:lpstr>RNN Exploding Gradient problem</vt:lpstr>
      <vt:lpstr>RNN LSTM</vt:lpstr>
      <vt:lpstr>Long Short Term Memory (LSTM)</vt:lpstr>
      <vt:lpstr>Long Short Term Memory (LSTM)</vt:lpstr>
      <vt:lpstr>Gated Recurrent Unit  (GRU)</vt:lpstr>
      <vt:lpstr>Gated Recurrent Unit  (GRU)</vt:lpstr>
      <vt:lpstr> LSTM Recurrent Neural Network</vt:lpstr>
      <vt:lpstr>Long Short Term Memory (LSTM)  for Time Series Forecasting</vt:lpstr>
      <vt:lpstr>Time Series Data</vt:lpstr>
      <vt:lpstr>Time Series Data</vt:lpstr>
      <vt:lpstr>Reinforcement Learning (RL)</vt:lpstr>
      <vt:lpstr>Branches of Machine Learning (ML) Reinforcement Learning (RL) </vt:lpstr>
      <vt:lpstr>Reinforcement Learning (DL)</vt:lpstr>
      <vt:lpstr>Reinforcement Learning (DL)</vt:lpstr>
      <vt:lpstr>Reinforcement Learning (DL)</vt:lpstr>
      <vt:lpstr>Agent and Environment</vt:lpstr>
      <vt:lpstr>FinRL: A Deep Reinforcement Learning Library for  Automated Stock Trading in Quantitative Finance</vt:lpstr>
      <vt:lpstr>FinRL  Deep Reinforcement Learning Algorithms</vt:lpstr>
      <vt:lpstr>PowerPoint Presentation</vt:lpstr>
      <vt:lpstr> Mid-closing prices for EUR/USD (intraday)</vt:lpstr>
      <vt:lpstr>PowerPoint Presentation</vt:lpstr>
      <vt:lpstr>Training and validation accuracy values</vt:lpstr>
      <vt:lpstr>Training and validation accuracy values (normalized features data)</vt:lpstr>
      <vt:lpstr>Training and validation accuracy values  (with dropout)</vt:lpstr>
      <vt:lpstr>Training and validation accuracy values  (with regularization)</vt:lpstr>
      <vt:lpstr>Training and validation accuracy values  (with dropout and regularization)</vt:lpstr>
      <vt:lpstr>PowerPoint Presentation</vt:lpstr>
      <vt:lpstr>Performance metrics during RNN training</vt:lpstr>
      <vt:lpstr>Sample sequence data</vt:lpstr>
      <vt:lpstr>in-sample and out-of-sample predictions  of the RNN</vt:lpstr>
      <vt:lpstr>In-sample prediction for financial price series  by the RNN (whole data set)</vt:lpstr>
      <vt:lpstr>In-sample prediction for financial price series by the RNN (data sub-set)</vt:lpstr>
      <vt:lpstr>Financial Price Series</vt:lpstr>
      <vt:lpstr>Financial Return Series</vt:lpstr>
      <vt:lpstr>Financial Price and Return Normalization Series</vt:lpstr>
      <vt:lpstr>In-sample prediction for financial return series by the RNN (data sub-set)</vt:lpstr>
      <vt:lpstr>PowerPoint Presentation</vt:lpstr>
      <vt:lpstr>Performance metrics for the  training and validation of the CNN</vt:lpstr>
      <vt:lpstr>Gross performance of passive benchmark investment and CNN strategy  (before/after transaction costs)</vt:lpstr>
      <vt:lpstr>Reinforcement Learning in Finance</vt:lpstr>
      <vt:lpstr>Average total rewards of DQLAgent for CartPole</vt:lpstr>
      <vt:lpstr>Average total rewards of DQLAgent for Finance</vt:lpstr>
      <vt:lpstr>Training and validation performance of the FQLAgent per episode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imyday@gmail.com</cp:lastModifiedBy>
  <cp:revision>1383</cp:revision>
  <cp:lastPrinted>2020-12-23T14:44:17Z</cp:lastPrinted>
  <dcterms:created xsi:type="dcterms:W3CDTF">2019-09-12T03:09:52Z</dcterms:created>
  <dcterms:modified xsi:type="dcterms:W3CDTF">2022-11-21T23:11:32Z</dcterms:modified>
  <cp:category/>
</cp:coreProperties>
</file>