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6"/>
  </p:notesMasterIdLst>
  <p:sldIdLst>
    <p:sldId id="3462" r:id="rId2"/>
    <p:sldId id="3806" r:id="rId3"/>
    <p:sldId id="4874" r:id="rId4"/>
    <p:sldId id="4875" r:id="rId5"/>
    <p:sldId id="3711"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137" r:id="rId36"/>
    <p:sldId id="4871" r:id="rId37"/>
    <p:sldId id="3139" r:id="rId38"/>
    <p:sldId id="3140" r:id="rId39"/>
    <p:sldId id="3138" r:id="rId40"/>
    <p:sldId id="3713" r:id="rId41"/>
    <p:sldId id="3099" r:id="rId42"/>
    <p:sldId id="3714" r:id="rId43"/>
    <p:sldId id="3141" r:id="rId44"/>
    <p:sldId id="3142" r:id="rId45"/>
    <p:sldId id="3104" r:id="rId46"/>
    <p:sldId id="3105" r:id="rId47"/>
    <p:sldId id="3715" r:id="rId48"/>
    <p:sldId id="3844" r:id="rId49"/>
    <p:sldId id="3845" r:id="rId50"/>
    <p:sldId id="3846" r:id="rId51"/>
    <p:sldId id="3847" r:id="rId52"/>
    <p:sldId id="3848" r:id="rId53"/>
    <p:sldId id="3097" r:id="rId54"/>
    <p:sldId id="3098" r:id="rId55"/>
    <p:sldId id="3100" r:id="rId56"/>
    <p:sldId id="3101" r:id="rId57"/>
    <p:sldId id="3103" r:id="rId58"/>
    <p:sldId id="3106" r:id="rId59"/>
    <p:sldId id="3107" r:id="rId60"/>
    <p:sldId id="3108" r:id="rId61"/>
    <p:sldId id="3109" r:id="rId62"/>
    <p:sldId id="3110" r:id="rId63"/>
    <p:sldId id="3111" r:id="rId64"/>
    <p:sldId id="3112" r:id="rId65"/>
    <p:sldId id="3113" r:id="rId66"/>
    <p:sldId id="3114" r:id="rId67"/>
    <p:sldId id="3119" r:id="rId68"/>
    <p:sldId id="3124" r:id="rId69"/>
    <p:sldId id="3120" r:id="rId70"/>
    <p:sldId id="3125" r:id="rId71"/>
    <p:sldId id="3126" r:id="rId72"/>
    <p:sldId id="3118" r:id="rId73"/>
    <p:sldId id="3127" r:id="rId74"/>
    <p:sldId id="3128" r:id="rId75"/>
    <p:sldId id="3130" r:id="rId76"/>
    <p:sldId id="3131" r:id="rId77"/>
    <p:sldId id="3132" r:id="rId78"/>
    <p:sldId id="3136" r:id="rId79"/>
    <p:sldId id="3117" r:id="rId80"/>
    <p:sldId id="3116" r:id="rId81"/>
    <p:sldId id="3843" r:id="rId82"/>
    <p:sldId id="3133" r:id="rId83"/>
    <p:sldId id="3134" r:id="rId84"/>
    <p:sldId id="4872"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2"/>
    <p:restoredTop sz="93530"/>
  </p:normalViewPr>
  <p:slideViewPr>
    <p:cSldViewPr snapToGrid="0" snapToObjects="1">
      <p:cViewPr varScale="1">
        <p:scale>
          <a:sx n="93" d="100"/>
          <a:sy n="93" d="100"/>
        </p:scale>
        <p:origin x="21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3BE1D-9CA5-194E-A79F-6FE8485E6EFE}" type="slidenum">
              <a:rPr lang="en-US" smtClean="0"/>
              <a:t>1</a:t>
            </a:fld>
            <a:endParaRPr lang="en-US"/>
          </a:p>
        </p:txBody>
      </p:sp>
    </p:spTree>
    <p:extLst>
      <p:ext uri="{BB962C8B-B14F-4D97-AF65-F5344CB8AC3E}">
        <p14:creationId xmlns:p14="http://schemas.microsoft.com/office/powerpoint/2010/main" val="212279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57</a:t>
            </a:fld>
            <a:endParaRPr lang="zh-TW" altLang="en-US"/>
          </a:p>
        </p:txBody>
      </p:sp>
    </p:spTree>
    <p:extLst>
      <p:ext uri="{BB962C8B-B14F-4D97-AF65-F5344CB8AC3E}">
        <p14:creationId xmlns:p14="http://schemas.microsoft.com/office/powerpoint/2010/main" val="37988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5/3/23</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5/3/23</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5/3/23</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5/3/23</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5/3/23</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5/3/23</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5/3/23</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5/3/23</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5/3/23</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5/3/23</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5/3/23</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5/3/23</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13" Type="http://schemas.openxmlformats.org/officeDocument/2006/relationships/image" Target="../media/image6.jpeg"/><Relationship Id="rId3" Type="http://schemas.openxmlformats.org/officeDocument/2006/relationships/hyperlink" Target="https://web.ntpu.edu.tw/~myday/" TargetMode="External"/><Relationship Id="rId7" Type="http://schemas.openxmlformats.org/officeDocument/2006/relationships/hyperlink" Target="https://web.ntpu.edu.tw/~myday" TargetMode="External"/><Relationship Id="rId12" Type="http://schemas.openxmlformats.org/officeDocument/2006/relationships/image" Target="../media/image5.png"/><Relationship Id="rId17" Type="http://schemas.openxmlformats.org/officeDocument/2006/relationships/hyperlink" Target="https://meet.google.com/ish-gzmy-pmo" TargetMode="External"/><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mail.im.tku.edu.tw/~myday/" TargetMode="External"/><Relationship Id="rId11" Type="http://schemas.openxmlformats.org/officeDocument/2006/relationships/image" Target="../media/image4.png"/><Relationship Id="rId5" Type="http://schemas.openxmlformats.org/officeDocument/2006/relationships/hyperlink" Target="https://www.ntpu.edu.tw/" TargetMode="External"/><Relationship Id="rId15" Type="http://schemas.openxmlformats.org/officeDocument/2006/relationships/image" Target="../media/image8.tiff"/><Relationship Id="rId10" Type="http://schemas.openxmlformats.org/officeDocument/2006/relationships/image" Target="../media/image3.png"/><Relationship Id="rId4" Type="http://schemas.openxmlformats.org/officeDocument/2006/relationships/hyperlink" Target="http://www.mis.ntpu.edu.tw/en/" TargetMode="External"/><Relationship Id="rId9" Type="http://schemas.openxmlformats.org/officeDocument/2006/relationships/image" Target="../media/image2.pn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146693"/>
            <a:ext cx="11819066" cy="2056425"/>
          </a:xfrm>
        </p:spPr>
        <p:txBody>
          <a:bodyPr>
            <a:noAutofit/>
          </a:bodyPr>
          <a:lstStyle/>
          <a:p>
            <a:pPr>
              <a:lnSpc>
                <a:spcPct val="100000"/>
              </a:lnSpc>
            </a:pP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Agile Software Engineering: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200" dirty="0">
                <a:solidFill>
                  <a:srgbClr val="C00000"/>
                </a:solidFill>
                <a:latin typeface="Calibri" panose="020F0502020204030204" pitchFamily="34" charset="0"/>
                <a:ea typeface="Heiti TC Medium" pitchFamily="2" charset="-128"/>
                <a:cs typeface="Arial" panose="020B0604020202020204" pitchFamily="34" charset="0"/>
              </a:rPr>
              <a:t>Agile methods, Scrum, and Extreme Programming</a:t>
            </a:r>
            <a:endParaRPr lang="en-US" sz="42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3"/>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4"/>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5"/>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6"/>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7"/>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1112SE03</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2023)</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2023-03-08</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6"/>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7">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2023/02/22   Introduction to Software Engineering</a:t>
            </a:r>
          </a:p>
          <a:p>
            <a:pPr marL="0" indent="0">
              <a:buNone/>
            </a:pPr>
            <a:r>
              <a:rPr lang="en-US" sz="2800" dirty="0"/>
              <a:t>2   2023/03/01   Software Products and Project Management: </a:t>
            </a:r>
            <a:br>
              <a:rPr lang="en-US" sz="2800" dirty="0"/>
            </a:br>
            <a:r>
              <a:rPr lang="en-US" sz="2800" dirty="0"/>
              <a:t>                              Software product management and prototyping</a:t>
            </a:r>
          </a:p>
          <a:p>
            <a:pPr marL="0" indent="0">
              <a:buNone/>
            </a:pPr>
            <a:r>
              <a:rPr lang="en-US" sz="2800" dirty="0">
                <a:solidFill>
                  <a:srgbClr val="C00000"/>
                </a:solidFill>
              </a:rPr>
              <a:t>3   2023/03/08   Agile Software Engineering: </a:t>
            </a:r>
            <a:br>
              <a:rPr lang="en-US" sz="2800" dirty="0">
                <a:solidFill>
                  <a:srgbClr val="C00000"/>
                </a:solidFill>
              </a:rPr>
            </a:br>
            <a:r>
              <a:rPr lang="en-US" sz="2800" dirty="0">
                <a:solidFill>
                  <a:srgbClr val="C00000"/>
                </a:solidFill>
              </a:rPr>
              <a:t>                              Agile methods, Scrum, and Extreme Programming</a:t>
            </a:r>
          </a:p>
          <a:p>
            <a:pPr marL="0" indent="0">
              <a:buNone/>
            </a:pPr>
            <a:r>
              <a:rPr lang="en-US" sz="2800" dirty="0"/>
              <a:t>4   2023/03/15   Features, Scenarios, and Stories</a:t>
            </a:r>
          </a:p>
          <a:p>
            <a:pPr marL="0" indent="0">
              <a:buNone/>
            </a:pPr>
            <a:r>
              <a:rPr lang="en-US" sz="2800" dirty="0">
                <a:solidFill>
                  <a:srgbClr val="7030A0"/>
                </a:solidFill>
              </a:rPr>
              <a:t>5   2023/03/22   Case Study on Software Engineering I</a:t>
            </a:r>
          </a:p>
          <a:p>
            <a:pPr marL="0" indent="0">
              <a:buNone/>
            </a:pPr>
            <a:r>
              <a:rPr lang="en-US" sz="2800" dirty="0"/>
              <a:t>6   2023/03/29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2023/04/05   Tomb-Sweeping Day (Holiday, No Classes)</a:t>
            </a:r>
          </a:p>
          <a:p>
            <a:pPr marL="0" indent="0">
              <a:buNone/>
            </a:pPr>
            <a:r>
              <a:rPr lang="en-US" sz="2800" dirty="0">
                <a:solidFill>
                  <a:schemeClr val="accent2">
                    <a:lumMod val="75000"/>
                  </a:schemeClr>
                </a:solidFill>
              </a:rPr>
              <a:t>8   2023/04/12   Midterm Project Report</a:t>
            </a:r>
          </a:p>
          <a:p>
            <a:pPr marL="0" indent="0">
              <a:buNone/>
            </a:pPr>
            <a:r>
              <a:rPr lang="en-US" sz="2800" dirty="0"/>
              <a:t>9   2023/04/19   Cloud-Based Software: Virtualization and containers,</a:t>
            </a:r>
            <a:br>
              <a:rPr lang="en-US" sz="2800" dirty="0"/>
            </a:br>
            <a:r>
              <a:rPr lang="en-US" sz="2800" dirty="0"/>
              <a:t>                              Everything as a service, Software as a service</a:t>
            </a:r>
          </a:p>
          <a:p>
            <a:pPr marL="0" indent="0">
              <a:buNone/>
            </a:pPr>
            <a:r>
              <a:rPr lang="en-US" sz="2800" dirty="0"/>
              <a:t>10   2023/04/26   Cloud Computing and Cloud Software Architecture</a:t>
            </a:r>
          </a:p>
          <a:p>
            <a:pPr marL="0" indent="0">
              <a:buNone/>
            </a:pPr>
            <a:r>
              <a:rPr lang="en-US" sz="2800" dirty="0"/>
              <a:t>11   2023/05/03   Microservices Architecture, RESTful services, </a:t>
            </a:r>
            <a:br>
              <a:rPr lang="en-US" sz="2800" dirty="0"/>
            </a:br>
            <a:r>
              <a:rPr lang="en-US" sz="2800" dirty="0"/>
              <a:t>                                 Service deployment</a:t>
            </a:r>
          </a:p>
          <a:p>
            <a:pPr marL="0" indent="0">
              <a:buNone/>
            </a:pPr>
            <a:r>
              <a:rPr lang="en-US" sz="2800" dirty="0">
                <a:solidFill>
                  <a:schemeClr val="accent1"/>
                </a:solidFill>
              </a:rPr>
              <a:t>12   2023/05/10   Security and Privacy; Reliable Programming; </a:t>
            </a:r>
            <a:br>
              <a:rPr lang="en-US" sz="2800" dirty="0">
                <a:solidFill>
                  <a:schemeClr val="accent1"/>
                </a:solidFill>
              </a:rPr>
            </a:br>
            <a:r>
              <a:rPr lang="en-US" sz="2800" dirty="0">
                <a:solidFill>
                  <a:schemeClr val="accent1"/>
                </a:solidFill>
              </a:rPr>
              <a:t>                                Testing: Test-driven development, and Code reviews; </a:t>
            </a:r>
            <a:br>
              <a:rPr lang="en-US" sz="2800" dirty="0">
                <a:solidFill>
                  <a:schemeClr val="accent1"/>
                </a:solidFill>
              </a:rPr>
            </a:br>
            <a:r>
              <a:rPr lang="en-US" sz="2800" dirty="0">
                <a:solidFill>
                  <a:schemeClr val="accent1"/>
                </a:solidFill>
              </a:rPr>
              <a:t>                                DevOps and Code Management: DevOps automation</a:t>
            </a:r>
            <a:endParaRPr lang="en-US" dirty="0">
              <a:solidFill>
                <a:schemeClr val="accent1"/>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294355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20000" dirty="0">
                <a:solidFill>
                  <a:srgbClr val="C00000"/>
                </a:solidFill>
              </a:rPr>
              <a:t>Agile</a:t>
            </a:r>
            <a:endParaRPr lang="zh-TW" altLang="en-US" sz="2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3798524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942975" y="1196753"/>
            <a:ext cx="10529888" cy="5323111"/>
          </a:xfrm>
        </p:spPr>
        <p:txBody>
          <a:bodyPr/>
          <a:lstStyle/>
          <a:p>
            <a:r>
              <a:rPr lang="en-US" dirty="0"/>
              <a:t>Software products must be brought to market quickly so rapid software </a:t>
            </a:r>
            <a:r>
              <a:rPr lang="en-US" b="1" dirty="0"/>
              <a:t>development and delivery</a:t>
            </a:r>
            <a:r>
              <a:rPr lang="en-US" dirty="0"/>
              <a:t> is essential.</a:t>
            </a:r>
          </a:p>
          <a:p>
            <a:r>
              <a:rPr lang="en-US" dirty="0"/>
              <a:t>Virtually all software products are now developed using an </a:t>
            </a:r>
            <a:r>
              <a:rPr lang="en-US" b="1" dirty="0">
                <a:solidFill>
                  <a:schemeClr val="accent1"/>
                </a:solidFill>
              </a:rPr>
              <a:t>agile approach</a:t>
            </a:r>
            <a:r>
              <a:rPr lang="en-US" dirty="0"/>
              <a:t>.</a:t>
            </a:r>
          </a:p>
          <a:p>
            <a:r>
              <a:rPr lang="en-US" b="1" dirty="0">
                <a:solidFill>
                  <a:srgbClr val="C00000"/>
                </a:solidFill>
              </a:rPr>
              <a:t>Agile</a:t>
            </a:r>
            <a:r>
              <a:rPr lang="en-US" dirty="0">
                <a:solidFill>
                  <a:srgbClr val="C00000"/>
                </a:solidFill>
              </a:rPr>
              <a:t> software engineering </a:t>
            </a:r>
            <a:r>
              <a:rPr lang="en-US" dirty="0"/>
              <a:t>focuses on </a:t>
            </a:r>
            <a:r>
              <a:rPr lang="en-US" b="1" dirty="0">
                <a:solidFill>
                  <a:srgbClr val="C00000"/>
                </a:solidFill>
              </a:rPr>
              <a:t>delivering</a:t>
            </a:r>
            <a:r>
              <a:rPr lang="en-US" dirty="0">
                <a:solidFill>
                  <a:srgbClr val="C00000"/>
                </a:solidFill>
              </a:rPr>
              <a:t> functionality </a:t>
            </a:r>
            <a:r>
              <a:rPr lang="en-US" b="1" dirty="0">
                <a:solidFill>
                  <a:srgbClr val="C00000"/>
                </a:solidFill>
              </a:rPr>
              <a:t>quickly</a:t>
            </a:r>
            <a:r>
              <a:rPr lang="en-US" dirty="0"/>
              <a:t>, </a:t>
            </a:r>
            <a:br>
              <a:rPr lang="en-US" dirty="0"/>
            </a:br>
            <a:r>
              <a:rPr lang="en-US" b="1" dirty="0">
                <a:solidFill>
                  <a:srgbClr val="C00000"/>
                </a:solidFill>
              </a:rPr>
              <a:t>responding</a:t>
            </a:r>
            <a:r>
              <a:rPr lang="en-US" dirty="0">
                <a:solidFill>
                  <a:srgbClr val="C00000"/>
                </a:solidFill>
              </a:rPr>
              <a:t> to </a:t>
            </a:r>
            <a:r>
              <a:rPr lang="en-US" b="1" dirty="0">
                <a:solidFill>
                  <a:srgbClr val="C00000"/>
                </a:solidFill>
              </a:rPr>
              <a:t>changing</a:t>
            </a:r>
            <a:r>
              <a:rPr lang="en-US" dirty="0">
                <a:solidFill>
                  <a:srgbClr val="C00000"/>
                </a:solidFill>
              </a:rPr>
              <a:t> product specifications</a:t>
            </a:r>
            <a:r>
              <a:rPr lang="en-US" dirty="0"/>
              <a:t> and </a:t>
            </a:r>
            <a:r>
              <a:rPr lang="en-US" b="1" dirty="0">
                <a:solidFill>
                  <a:srgbClr val="C00000"/>
                </a:solidFill>
              </a:rPr>
              <a:t>minimizing</a:t>
            </a:r>
            <a:r>
              <a:rPr lang="en-US" dirty="0">
                <a:solidFill>
                  <a:srgbClr val="C00000"/>
                </a:solidFill>
              </a:rPr>
              <a:t> development </a:t>
            </a:r>
            <a:r>
              <a:rPr lang="en-US" b="1" dirty="0">
                <a:solidFill>
                  <a:srgbClr val="C00000"/>
                </a:solidFill>
              </a:rPr>
              <a:t>overheads</a:t>
            </a:r>
            <a:r>
              <a:rPr lang="en-US" dirty="0"/>
              <a:t>.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1042987" y="142875"/>
            <a:ext cx="9801225" cy="909861"/>
          </a:xfrm>
        </p:spPr>
        <p:txBody>
          <a:bodyPr>
            <a:normAutofit/>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189036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Agile Manifesto Values, Principles, and Common Practices</a:t>
            </a:r>
          </a:p>
        </p:txBody>
      </p:sp>
      <p:sp>
        <p:nvSpPr>
          <p:cNvPr id="11" name="Arc 10">
            <a:extLst>
              <a:ext uri="{FF2B5EF4-FFF2-40B4-BE49-F238E27FC236}">
                <a16:creationId xmlns:a16="http://schemas.microsoft.com/office/drawing/2014/main" id="{957A4EA4-BFA2-A740-BA86-445D7308697A}"/>
              </a:ext>
            </a:extLst>
          </p:cNvPr>
          <p:cNvSpPr/>
          <p:nvPr/>
        </p:nvSpPr>
        <p:spPr>
          <a:xfrm>
            <a:off x="3071664" y="1911660"/>
            <a:ext cx="4114800" cy="4114800"/>
          </a:xfrm>
          <a:prstGeom prst="arc">
            <a:avLst>
              <a:gd name="adj1" fmla="val 18345403"/>
              <a:gd name="adj2" fmla="val 304201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a:extLst>
              <a:ext uri="{FF2B5EF4-FFF2-40B4-BE49-F238E27FC236}">
                <a16:creationId xmlns:a16="http://schemas.microsoft.com/office/drawing/2014/main" id="{9500C282-EAB8-EF42-8900-33AE59FD840F}"/>
              </a:ext>
            </a:extLst>
          </p:cNvPr>
          <p:cNvSpPr/>
          <p:nvPr/>
        </p:nvSpPr>
        <p:spPr>
          <a:xfrm>
            <a:off x="1490429" y="2083712"/>
            <a:ext cx="3657600" cy="3657600"/>
          </a:xfrm>
          <a:prstGeom prst="arc">
            <a:avLst>
              <a:gd name="adj1" fmla="val 19203254"/>
              <a:gd name="adj2" fmla="val 240020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a:extLst>
              <a:ext uri="{FF2B5EF4-FFF2-40B4-BE49-F238E27FC236}">
                <a16:creationId xmlns:a16="http://schemas.microsoft.com/office/drawing/2014/main" id="{4D11AC8A-EC52-7048-A898-51D5581070D0}"/>
              </a:ext>
            </a:extLst>
          </p:cNvPr>
          <p:cNvSpPr/>
          <p:nvPr/>
        </p:nvSpPr>
        <p:spPr>
          <a:xfrm>
            <a:off x="413250" y="2312312"/>
            <a:ext cx="3200400" cy="3200400"/>
          </a:xfrm>
          <a:prstGeom prst="arc">
            <a:avLst>
              <a:gd name="adj1" fmla="val 19836580"/>
              <a:gd name="adj2" fmla="val 2077956"/>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DD1498D-CCED-C94D-A2FB-A26D7153591B}"/>
              </a:ext>
            </a:extLst>
          </p:cNvPr>
          <p:cNvSpPr/>
          <p:nvPr/>
        </p:nvSpPr>
        <p:spPr>
          <a:xfrm>
            <a:off x="1703513" y="3140968"/>
            <a:ext cx="1656185" cy="1656184"/>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Agile </a:t>
            </a:r>
            <a:br>
              <a:rPr lang="en-US" sz="3000" b="1" dirty="0">
                <a:solidFill>
                  <a:srgbClr val="C00000"/>
                </a:solidFill>
              </a:rPr>
            </a:br>
            <a:r>
              <a:rPr lang="en-US" sz="3000" b="1" dirty="0">
                <a:solidFill>
                  <a:srgbClr val="C00000"/>
                </a:solidFill>
              </a:rPr>
              <a:t>Mindset</a:t>
            </a:r>
          </a:p>
        </p:txBody>
      </p:sp>
      <p:sp>
        <p:nvSpPr>
          <p:cNvPr id="18" name="TextBox 17">
            <a:extLst>
              <a:ext uri="{FF2B5EF4-FFF2-40B4-BE49-F238E27FC236}">
                <a16:creationId xmlns:a16="http://schemas.microsoft.com/office/drawing/2014/main" id="{A848F33C-4F59-B34D-B027-681F907CABC5}"/>
              </a:ext>
            </a:extLst>
          </p:cNvPr>
          <p:cNvSpPr txBox="1"/>
          <p:nvPr/>
        </p:nvSpPr>
        <p:spPr>
          <a:xfrm>
            <a:off x="3732361" y="3373903"/>
            <a:ext cx="1296957"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4</a:t>
            </a:r>
          </a:p>
          <a:p>
            <a:pPr algn="ctr"/>
            <a:r>
              <a:rPr lang="en-US" sz="3200" b="1" dirty="0">
                <a:solidFill>
                  <a:srgbClr val="C00000"/>
                </a:solidFill>
                <a:latin typeface="Calibri" panose="020F0502020204030204" pitchFamily="34" charset="0"/>
                <a:cs typeface="Calibri" panose="020F0502020204030204" pitchFamily="34" charset="0"/>
              </a:rPr>
              <a:t>Values</a:t>
            </a:r>
          </a:p>
        </p:txBody>
      </p:sp>
      <p:sp>
        <p:nvSpPr>
          <p:cNvPr id="19" name="TextBox 18">
            <a:extLst>
              <a:ext uri="{FF2B5EF4-FFF2-40B4-BE49-F238E27FC236}">
                <a16:creationId xmlns:a16="http://schemas.microsoft.com/office/drawing/2014/main" id="{B44A5711-2FAF-604E-9FE6-AB68FEBCD4EE}"/>
              </a:ext>
            </a:extLst>
          </p:cNvPr>
          <p:cNvSpPr txBox="1"/>
          <p:nvPr/>
        </p:nvSpPr>
        <p:spPr>
          <a:xfrm>
            <a:off x="5199552" y="3373903"/>
            <a:ext cx="1832553"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12</a:t>
            </a:r>
          </a:p>
          <a:p>
            <a:pPr algn="ctr"/>
            <a:r>
              <a:rPr lang="en-US" sz="3200" b="1" dirty="0">
                <a:solidFill>
                  <a:srgbClr val="C00000"/>
                </a:solidFill>
                <a:latin typeface="Calibri" panose="020F0502020204030204" pitchFamily="34" charset="0"/>
                <a:cs typeface="Calibri" panose="020F0502020204030204" pitchFamily="34" charset="0"/>
              </a:rPr>
              <a:t>Principles</a:t>
            </a:r>
          </a:p>
        </p:txBody>
      </p:sp>
      <p:sp>
        <p:nvSpPr>
          <p:cNvPr id="20" name="TextBox 19">
            <a:extLst>
              <a:ext uri="{FF2B5EF4-FFF2-40B4-BE49-F238E27FC236}">
                <a16:creationId xmlns:a16="http://schemas.microsoft.com/office/drawing/2014/main" id="{6EFE3235-7A25-C542-86F6-789B09303669}"/>
              </a:ext>
            </a:extLst>
          </p:cNvPr>
          <p:cNvSpPr txBox="1"/>
          <p:nvPr/>
        </p:nvSpPr>
        <p:spPr>
          <a:xfrm>
            <a:off x="7457642" y="3799303"/>
            <a:ext cx="1698478"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Practices</a:t>
            </a:r>
          </a:p>
        </p:txBody>
      </p:sp>
      <p:sp>
        <p:nvSpPr>
          <p:cNvPr id="23" name="Rounded Rectangle 22">
            <a:extLst>
              <a:ext uri="{FF2B5EF4-FFF2-40B4-BE49-F238E27FC236}">
                <a16:creationId xmlns:a16="http://schemas.microsoft.com/office/drawing/2014/main" id="{5AFE0204-6133-8049-8994-1B49E581C047}"/>
              </a:ext>
            </a:extLst>
          </p:cNvPr>
          <p:cNvSpPr>
            <a:spLocks noChangeArrowheads="1"/>
          </p:cNvSpPr>
          <p:nvPr/>
        </p:nvSpPr>
        <p:spPr bwMode="auto">
          <a:xfrm>
            <a:off x="7541290" y="250036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4" name="Rounded Rectangle 23">
            <a:extLst>
              <a:ext uri="{FF2B5EF4-FFF2-40B4-BE49-F238E27FC236}">
                <a16:creationId xmlns:a16="http://schemas.microsoft.com/office/drawing/2014/main" id="{BD431D40-4D19-0147-92F1-5D68E01C8A90}"/>
              </a:ext>
            </a:extLst>
          </p:cNvPr>
          <p:cNvSpPr>
            <a:spLocks noChangeArrowheads="1"/>
          </p:cNvSpPr>
          <p:nvPr/>
        </p:nvSpPr>
        <p:spPr bwMode="auto">
          <a:xfrm>
            <a:off x="7811843" y="443830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5" name="Rounded Rectangle 24">
            <a:extLst>
              <a:ext uri="{FF2B5EF4-FFF2-40B4-BE49-F238E27FC236}">
                <a16:creationId xmlns:a16="http://schemas.microsoft.com/office/drawing/2014/main" id="{92269460-EA4A-984D-A08D-58D56A4EF101}"/>
              </a:ext>
            </a:extLst>
          </p:cNvPr>
          <p:cNvSpPr>
            <a:spLocks noChangeArrowheads="1"/>
          </p:cNvSpPr>
          <p:nvPr/>
        </p:nvSpPr>
        <p:spPr bwMode="auto">
          <a:xfrm>
            <a:off x="9071237" y="257686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6" name="Rounded Rectangle 25">
            <a:extLst>
              <a:ext uri="{FF2B5EF4-FFF2-40B4-BE49-F238E27FC236}">
                <a16:creationId xmlns:a16="http://schemas.microsoft.com/office/drawing/2014/main" id="{4F4ABA90-3304-BA40-923F-6F7F96AC8DA1}"/>
              </a:ext>
            </a:extLst>
          </p:cNvPr>
          <p:cNvSpPr>
            <a:spLocks noChangeArrowheads="1"/>
          </p:cNvSpPr>
          <p:nvPr/>
        </p:nvSpPr>
        <p:spPr bwMode="auto">
          <a:xfrm>
            <a:off x="7777623" y="323855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8" name="Rounded Rectangle 27">
            <a:extLst>
              <a:ext uri="{FF2B5EF4-FFF2-40B4-BE49-F238E27FC236}">
                <a16:creationId xmlns:a16="http://schemas.microsoft.com/office/drawing/2014/main" id="{A842D3F4-8AEA-9F4B-86E1-1AF54A499A9C}"/>
              </a:ext>
            </a:extLst>
          </p:cNvPr>
          <p:cNvSpPr>
            <a:spLocks noChangeArrowheads="1"/>
          </p:cNvSpPr>
          <p:nvPr/>
        </p:nvSpPr>
        <p:spPr bwMode="auto">
          <a:xfrm>
            <a:off x="9199545" y="3361728"/>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9" name="Rounded Rectangle 28">
            <a:extLst>
              <a:ext uri="{FF2B5EF4-FFF2-40B4-BE49-F238E27FC236}">
                <a16:creationId xmlns:a16="http://schemas.microsoft.com/office/drawing/2014/main" id="{742B0B35-5A6E-1F4B-8D48-941D223EAE27}"/>
              </a:ext>
            </a:extLst>
          </p:cNvPr>
          <p:cNvSpPr>
            <a:spLocks noChangeArrowheads="1"/>
          </p:cNvSpPr>
          <p:nvPr/>
        </p:nvSpPr>
        <p:spPr bwMode="auto">
          <a:xfrm>
            <a:off x="9277964" y="404922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0" name="Rounded Rectangle 29">
            <a:extLst>
              <a:ext uri="{FF2B5EF4-FFF2-40B4-BE49-F238E27FC236}">
                <a16:creationId xmlns:a16="http://schemas.microsoft.com/office/drawing/2014/main" id="{778D0D53-4970-3C42-8AE4-3BC3827D7BF2}"/>
              </a:ext>
            </a:extLst>
          </p:cNvPr>
          <p:cNvSpPr>
            <a:spLocks noChangeArrowheads="1"/>
          </p:cNvSpPr>
          <p:nvPr/>
        </p:nvSpPr>
        <p:spPr bwMode="auto">
          <a:xfrm>
            <a:off x="7186464" y="191812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1" name="Rounded Rectangle 30">
            <a:extLst>
              <a:ext uri="{FF2B5EF4-FFF2-40B4-BE49-F238E27FC236}">
                <a16:creationId xmlns:a16="http://schemas.microsoft.com/office/drawing/2014/main" id="{FF876C5D-91A3-194F-A909-3C69CED90653}"/>
              </a:ext>
            </a:extLst>
          </p:cNvPr>
          <p:cNvSpPr>
            <a:spLocks noChangeArrowheads="1"/>
          </p:cNvSpPr>
          <p:nvPr/>
        </p:nvSpPr>
        <p:spPr bwMode="auto">
          <a:xfrm>
            <a:off x="9113611" y="4884544"/>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2" name="Rounded Rectangle 31">
            <a:extLst>
              <a:ext uri="{FF2B5EF4-FFF2-40B4-BE49-F238E27FC236}">
                <a16:creationId xmlns:a16="http://schemas.microsoft.com/office/drawing/2014/main" id="{EFE8B808-01FB-A442-AAEC-6A4B662DCDD3}"/>
              </a:ext>
            </a:extLst>
          </p:cNvPr>
          <p:cNvSpPr>
            <a:spLocks noChangeArrowheads="1"/>
          </p:cNvSpPr>
          <p:nvPr/>
        </p:nvSpPr>
        <p:spPr bwMode="auto">
          <a:xfrm>
            <a:off x="8766878" y="5599563"/>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3" name="Rounded Rectangle 32">
            <a:extLst>
              <a:ext uri="{FF2B5EF4-FFF2-40B4-BE49-F238E27FC236}">
                <a16:creationId xmlns:a16="http://schemas.microsoft.com/office/drawing/2014/main" id="{F825B2B5-B447-4744-B2E9-E6695FD2EEDF}"/>
              </a:ext>
            </a:extLst>
          </p:cNvPr>
          <p:cNvSpPr>
            <a:spLocks noChangeArrowheads="1"/>
          </p:cNvSpPr>
          <p:nvPr/>
        </p:nvSpPr>
        <p:spPr bwMode="auto">
          <a:xfrm>
            <a:off x="7462890" y="509058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4" name="Rounded Rectangle 33">
            <a:extLst>
              <a:ext uri="{FF2B5EF4-FFF2-40B4-BE49-F238E27FC236}">
                <a16:creationId xmlns:a16="http://schemas.microsoft.com/office/drawing/2014/main" id="{23A76EF0-6665-1C43-98D0-1E7694403D71}"/>
              </a:ext>
            </a:extLst>
          </p:cNvPr>
          <p:cNvSpPr>
            <a:spLocks noChangeArrowheads="1"/>
          </p:cNvSpPr>
          <p:nvPr/>
        </p:nvSpPr>
        <p:spPr bwMode="auto">
          <a:xfrm>
            <a:off x="6904001" y="570276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5" name="Rounded Rectangle 34">
            <a:extLst>
              <a:ext uri="{FF2B5EF4-FFF2-40B4-BE49-F238E27FC236}">
                <a16:creationId xmlns:a16="http://schemas.microsoft.com/office/drawing/2014/main" id="{88EA18D0-452A-5A42-B6A3-F71704CF4BEE}"/>
              </a:ext>
            </a:extLst>
          </p:cNvPr>
          <p:cNvSpPr>
            <a:spLocks noChangeArrowheads="1"/>
          </p:cNvSpPr>
          <p:nvPr/>
        </p:nvSpPr>
        <p:spPr bwMode="auto">
          <a:xfrm>
            <a:off x="8618573" y="188936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Tree>
    <p:extLst>
      <p:ext uri="{BB962C8B-B14F-4D97-AF65-F5344CB8AC3E}">
        <p14:creationId xmlns:p14="http://schemas.microsoft.com/office/powerpoint/2010/main" val="583001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116632"/>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 </a:t>
            </a:r>
            <a:r>
              <a:rPr lang="en-US" dirty="0">
                <a:solidFill>
                  <a:schemeClr val="accent1"/>
                </a:solidFill>
              </a:rPr>
              <a:t>is a Blanket Term for </a:t>
            </a:r>
            <a:br>
              <a:rPr lang="en-US" dirty="0">
                <a:solidFill>
                  <a:schemeClr val="tx2"/>
                </a:solidFill>
              </a:rPr>
            </a:br>
            <a:r>
              <a:rPr lang="en-US" dirty="0">
                <a:solidFill>
                  <a:srgbClr val="C00000"/>
                </a:solidFill>
              </a:rPr>
              <a:t>Many Approaches</a:t>
            </a:r>
          </a:p>
        </p:txBody>
      </p:sp>
      <p:sp>
        <p:nvSpPr>
          <p:cNvPr id="17" name="Oval 16">
            <a:extLst>
              <a:ext uri="{FF2B5EF4-FFF2-40B4-BE49-F238E27FC236}">
                <a16:creationId xmlns:a16="http://schemas.microsoft.com/office/drawing/2014/main" id="{6DD1498D-CCED-C94D-A2FB-A26D7153591B}"/>
              </a:ext>
            </a:extLst>
          </p:cNvPr>
          <p:cNvSpPr/>
          <p:nvPr/>
        </p:nvSpPr>
        <p:spPr>
          <a:xfrm>
            <a:off x="2855641" y="1412777"/>
            <a:ext cx="6583360" cy="5080098"/>
          </a:xfrm>
          <a:prstGeom prst="ellipse">
            <a:avLst/>
          </a:prstGeom>
          <a:solidFill>
            <a:srgbClr val="FFD57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14" name="Oval 13">
            <a:extLst>
              <a:ext uri="{FF2B5EF4-FFF2-40B4-BE49-F238E27FC236}">
                <a16:creationId xmlns:a16="http://schemas.microsoft.com/office/drawing/2014/main" id="{A8BBD234-56FF-5142-AB28-F41F2B3F93CF}"/>
              </a:ext>
            </a:extLst>
          </p:cNvPr>
          <p:cNvSpPr/>
          <p:nvPr/>
        </p:nvSpPr>
        <p:spPr>
          <a:xfrm>
            <a:off x="4420756" y="2641480"/>
            <a:ext cx="4627573" cy="3595833"/>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21" name="Oval 20">
            <a:extLst>
              <a:ext uri="{FF2B5EF4-FFF2-40B4-BE49-F238E27FC236}">
                <a16:creationId xmlns:a16="http://schemas.microsoft.com/office/drawing/2014/main" id="{FC0C3A75-28C8-4E43-A22E-A54BAB72396E}"/>
              </a:ext>
            </a:extLst>
          </p:cNvPr>
          <p:cNvSpPr/>
          <p:nvPr/>
        </p:nvSpPr>
        <p:spPr>
          <a:xfrm>
            <a:off x="3575720" y="3212976"/>
            <a:ext cx="2117570" cy="117427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Kanban</a:t>
            </a:r>
          </a:p>
        </p:txBody>
      </p:sp>
      <p:sp>
        <p:nvSpPr>
          <p:cNvPr id="23" name="Oval 22">
            <a:extLst>
              <a:ext uri="{FF2B5EF4-FFF2-40B4-BE49-F238E27FC236}">
                <a16:creationId xmlns:a16="http://schemas.microsoft.com/office/drawing/2014/main" id="{760BFF1E-3236-C44E-8E0C-038C67CD2E46}"/>
              </a:ext>
            </a:extLst>
          </p:cNvPr>
          <p:cNvSpPr/>
          <p:nvPr/>
        </p:nvSpPr>
        <p:spPr>
          <a:xfrm>
            <a:off x="5939736" y="4208512"/>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Crystal</a:t>
            </a:r>
          </a:p>
        </p:txBody>
      </p:sp>
      <p:sp>
        <p:nvSpPr>
          <p:cNvPr id="24" name="TextBox 23">
            <a:extLst>
              <a:ext uri="{FF2B5EF4-FFF2-40B4-BE49-F238E27FC236}">
                <a16:creationId xmlns:a16="http://schemas.microsoft.com/office/drawing/2014/main" id="{4AEAC587-2CBC-964B-A173-1A8720D988E3}"/>
              </a:ext>
            </a:extLst>
          </p:cNvPr>
          <p:cNvSpPr txBox="1"/>
          <p:nvPr/>
        </p:nvSpPr>
        <p:spPr>
          <a:xfrm>
            <a:off x="6096000" y="2708921"/>
            <a:ext cx="1353256"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Agile</a:t>
            </a:r>
            <a:endParaRPr lang="en-US" sz="3200" b="1" dirty="0">
              <a:solidFill>
                <a:srgbClr val="C0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A5FEF057-0BE5-CA48-B182-7ADD8FA50B42}"/>
              </a:ext>
            </a:extLst>
          </p:cNvPr>
          <p:cNvSpPr/>
          <p:nvPr/>
        </p:nvSpPr>
        <p:spPr>
          <a:xfrm>
            <a:off x="6781771" y="3456116"/>
            <a:ext cx="2117570" cy="854661"/>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err="1">
                <a:solidFill>
                  <a:schemeClr val="tx1"/>
                </a:solidFill>
              </a:rPr>
              <a:t>ScrumBan</a:t>
            </a:r>
            <a:endParaRPr lang="en-US" sz="3000" b="1" dirty="0">
              <a:solidFill>
                <a:schemeClr val="tx1"/>
              </a:solidFill>
            </a:endParaRPr>
          </a:p>
        </p:txBody>
      </p:sp>
      <p:sp>
        <p:nvSpPr>
          <p:cNvPr id="26" name="Oval 25">
            <a:extLst>
              <a:ext uri="{FF2B5EF4-FFF2-40B4-BE49-F238E27FC236}">
                <a16:creationId xmlns:a16="http://schemas.microsoft.com/office/drawing/2014/main" id="{CBA9DBA1-064E-A740-BBA6-C0EC84450A6B}"/>
              </a:ext>
            </a:extLst>
          </p:cNvPr>
          <p:cNvSpPr/>
          <p:nvPr/>
        </p:nvSpPr>
        <p:spPr>
          <a:xfrm>
            <a:off x="4604358" y="4456229"/>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Scrum</a:t>
            </a:r>
          </a:p>
        </p:txBody>
      </p:sp>
      <p:sp>
        <p:nvSpPr>
          <p:cNvPr id="27" name="Oval 26">
            <a:extLst>
              <a:ext uri="{FF2B5EF4-FFF2-40B4-BE49-F238E27FC236}">
                <a16:creationId xmlns:a16="http://schemas.microsoft.com/office/drawing/2014/main" id="{6DAEF4B6-DBAB-E240-A033-A3D6B8C58C1C}"/>
              </a:ext>
            </a:extLst>
          </p:cNvPr>
          <p:cNvSpPr/>
          <p:nvPr/>
        </p:nvSpPr>
        <p:spPr>
          <a:xfrm>
            <a:off x="5231905" y="5061258"/>
            <a:ext cx="942152"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XP</a:t>
            </a:r>
          </a:p>
        </p:txBody>
      </p:sp>
      <p:sp>
        <p:nvSpPr>
          <p:cNvPr id="28" name="TextBox 27">
            <a:extLst>
              <a:ext uri="{FF2B5EF4-FFF2-40B4-BE49-F238E27FC236}">
                <a16:creationId xmlns:a16="http://schemas.microsoft.com/office/drawing/2014/main" id="{E75DA2DF-B7E6-9B42-A4AE-376318662A98}"/>
              </a:ext>
            </a:extLst>
          </p:cNvPr>
          <p:cNvSpPr txBox="1"/>
          <p:nvPr/>
        </p:nvSpPr>
        <p:spPr>
          <a:xfrm>
            <a:off x="5389692" y="1621762"/>
            <a:ext cx="1289135"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Lean</a:t>
            </a:r>
            <a:endParaRPr lang="en-US" sz="3200" b="1" dirty="0">
              <a:solidFill>
                <a:srgbClr val="C00000"/>
              </a:solidFill>
              <a:latin typeface="Calibri" panose="020F0502020204030204" pitchFamily="34" charset="0"/>
              <a:cs typeface="Calibri" panose="020F0502020204030204" pitchFamily="34" charset="0"/>
            </a:endParaRPr>
          </a:p>
        </p:txBody>
      </p:sp>
      <p:sp>
        <p:nvSpPr>
          <p:cNvPr id="29" name="Oval 28">
            <a:extLst>
              <a:ext uri="{FF2B5EF4-FFF2-40B4-BE49-F238E27FC236}">
                <a16:creationId xmlns:a16="http://schemas.microsoft.com/office/drawing/2014/main" id="{50E0AB02-ED02-1A4A-B3D9-F28F6F433414}"/>
              </a:ext>
            </a:extLst>
          </p:cNvPr>
          <p:cNvSpPr/>
          <p:nvPr/>
        </p:nvSpPr>
        <p:spPr>
          <a:xfrm>
            <a:off x="6240016" y="5013176"/>
            <a:ext cx="74830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FDD</a:t>
            </a:r>
          </a:p>
        </p:txBody>
      </p:sp>
      <p:sp>
        <p:nvSpPr>
          <p:cNvPr id="30" name="Oval 29">
            <a:extLst>
              <a:ext uri="{FF2B5EF4-FFF2-40B4-BE49-F238E27FC236}">
                <a16:creationId xmlns:a16="http://schemas.microsoft.com/office/drawing/2014/main" id="{3181F7FB-C1A3-E446-A729-AF13A235942E}"/>
              </a:ext>
            </a:extLst>
          </p:cNvPr>
          <p:cNvSpPr/>
          <p:nvPr/>
        </p:nvSpPr>
        <p:spPr>
          <a:xfrm>
            <a:off x="6951678" y="5296269"/>
            <a:ext cx="108853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DSDM</a:t>
            </a:r>
          </a:p>
        </p:txBody>
      </p:sp>
      <p:sp>
        <p:nvSpPr>
          <p:cNvPr id="31" name="Oval 30">
            <a:extLst>
              <a:ext uri="{FF2B5EF4-FFF2-40B4-BE49-F238E27FC236}">
                <a16:creationId xmlns:a16="http://schemas.microsoft.com/office/drawing/2014/main" id="{1026E621-967F-1641-8173-373D97309D1B}"/>
              </a:ext>
            </a:extLst>
          </p:cNvPr>
          <p:cNvSpPr/>
          <p:nvPr/>
        </p:nvSpPr>
        <p:spPr>
          <a:xfrm>
            <a:off x="7438772" y="4415551"/>
            <a:ext cx="1060703"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AUP</a:t>
            </a:r>
          </a:p>
        </p:txBody>
      </p:sp>
    </p:spTree>
    <p:extLst>
      <p:ext uri="{BB962C8B-B14F-4D97-AF65-F5344CB8AC3E}">
        <p14:creationId xmlns:p14="http://schemas.microsoft.com/office/powerpoint/2010/main" val="353845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995-500D-F342-84F8-BD460402108F}"/>
              </a:ext>
            </a:extLst>
          </p:cNvPr>
          <p:cNvSpPr>
            <a:spLocks noGrp="1"/>
          </p:cNvSpPr>
          <p:nvPr>
            <p:ph type="title"/>
          </p:nvPr>
        </p:nvSpPr>
        <p:spPr>
          <a:xfrm>
            <a:off x="1981200" y="1844824"/>
            <a:ext cx="8229600" cy="4675038"/>
          </a:xfrm>
        </p:spPr>
        <p:txBody>
          <a:bodyPr/>
          <a:lstStyle/>
          <a:p>
            <a:r>
              <a:rPr lang="en-US" sz="4000" dirty="0">
                <a:solidFill>
                  <a:srgbClr val="C00000"/>
                </a:solidFill>
              </a:rPr>
              <a:t>Agile</a:t>
            </a:r>
            <a:r>
              <a:rPr lang="en-US" sz="4000" dirty="0"/>
              <a:t> is a </a:t>
            </a:r>
            <a:r>
              <a:rPr lang="en-US" sz="4000" dirty="0">
                <a:solidFill>
                  <a:srgbClr val="C00000"/>
                </a:solidFill>
              </a:rPr>
              <a:t>mindset</a:t>
            </a:r>
            <a:r>
              <a:rPr lang="en-US" sz="4000" dirty="0"/>
              <a:t> defined by </a:t>
            </a:r>
            <a:r>
              <a:rPr lang="en-US" sz="4000" dirty="0">
                <a:solidFill>
                  <a:srgbClr val="C00000"/>
                </a:solidFill>
              </a:rPr>
              <a:t>4 values</a:t>
            </a:r>
            <a:r>
              <a:rPr lang="en-US" sz="4000" dirty="0"/>
              <a:t>, guided by </a:t>
            </a:r>
            <a:r>
              <a:rPr lang="en-US" sz="4000" dirty="0">
                <a:solidFill>
                  <a:srgbClr val="C00000"/>
                </a:solidFill>
              </a:rPr>
              <a:t>12 principles</a:t>
            </a:r>
            <a:r>
              <a:rPr lang="en-US" sz="4000" dirty="0"/>
              <a:t>, and manifested through many different </a:t>
            </a:r>
            <a:r>
              <a:rPr lang="en-US" sz="4000" dirty="0">
                <a:solidFill>
                  <a:srgbClr val="C00000"/>
                </a:solidFill>
              </a:rPr>
              <a:t>practices</a:t>
            </a:r>
            <a:r>
              <a:rPr lang="en-US" sz="4000" dirty="0"/>
              <a:t>.</a:t>
            </a:r>
            <a:br>
              <a:rPr lang="en-US" sz="4000" dirty="0"/>
            </a:br>
            <a:r>
              <a:rPr lang="en-US" sz="4000" dirty="0"/>
              <a:t> </a:t>
            </a:r>
            <a:br>
              <a:rPr lang="en-US" sz="4000" dirty="0"/>
            </a:br>
            <a:r>
              <a:rPr lang="en-US" sz="4000" dirty="0"/>
              <a:t>Agile practitioners select practices based on their needs.</a:t>
            </a:r>
          </a:p>
        </p:txBody>
      </p:sp>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a:t>
            </a:r>
            <a:r>
              <a:rPr lang="en-US" dirty="0">
                <a:solidFill>
                  <a:schemeClr val="tx2"/>
                </a:solidFill>
              </a:rPr>
              <a:t> </a:t>
            </a:r>
            <a:r>
              <a:rPr lang="en-US" dirty="0">
                <a:solidFill>
                  <a:schemeClr val="accent1"/>
                </a:solidFill>
              </a:rPr>
              <a:t>Manifesto and Mindset</a:t>
            </a:r>
          </a:p>
        </p:txBody>
      </p:sp>
    </p:spTree>
    <p:extLst>
      <p:ext uri="{BB962C8B-B14F-4D97-AF65-F5344CB8AC3E}">
        <p14:creationId xmlns:p14="http://schemas.microsoft.com/office/powerpoint/2010/main" val="290993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accent6">
                    <a:lumMod val="75000"/>
                  </a:schemeClr>
                </a:solidFill>
              </a:rPr>
              <a:t>13   2023/05/17   Industry Practices of Software Engineering</a:t>
            </a:r>
          </a:p>
          <a:p>
            <a:pPr marL="0" indent="0">
              <a:buNone/>
            </a:pPr>
            <a:r>
              <a:rPr lang="en-US" sz="2800" dirty="0">
                <a:solidFill>
                  <a:schemeClr val="accent6">
                    <a:lumMod val="75000"/>
                  </a:schemeClr>
                </a:solidFill>
              </a:rPr>
              <a:t>		         </a:t>
            </a:r>
            <a:r>
              <a:rPr lang="en-US" sz="2600" dirty="0">
                <a:solidFill>
                  <a:schemeClr val="accent6">
                    <a:lumMod val="75000"/>
                  </a:schemeClr>
                </a:solidFill>
              </a:rPr>
              <a:t>[Agile Principles Patterns and Practices using AI and </a:t>
            </a:r>
            <a:r>
              <a:rPr lang="en-US" sz="2600" dirty="0" err="1">
                <a:solidFill>
                  <a:schemeClr val="accent6">
                    <a:lumMod val="75000"/>
                  </a:schemeClr>
                </a:solidFill>
              </a:rPr>
              <a:t>ChatGPT</a:t>
            </a:r>
            <a:r>
              <a:rPr lang="en-US" sz="2600" dirty="0">
                <a:solidFill>
                  <a:schemeClr val="accent6">
                    <a:lumMod val="75000"/>
                  </a:schemeClr>
                </a:solidFill>
              </a:rPr>
              <a:t>, </a:t>
            </a:r>
            <a:br>
              <a:rPr lang="en-US" sz="2600" dirty="0">
                <a:solidFill>
                  <a:schemeClr val="accent6">
                    <a:lumMod val="75000"/>
                  </a:schemeClr>
                </a:solidFill>
              </a:rPr>
            </a:br>
            <a:r>
              <a:rPr lang="en-US" sz="2600" dirty="0">
                <a:solidFill>
                  <a:schemeClr val="accent6">
                    <a:lumMod val="75000"/>
                  </a:schemeClr>
                </a:solidFill>
              </a:rPr>
              <a:t>		          Invited Speaker: </a:t>
            </a:r>
            <a:r>
              <a:rPr lang="en-US" sz="2600" dirty="0" err="1">
                <a:solidFill>
                  <a:schemeClr val="accent6">
                    <a:lumMod val="75000"/>
                  </a:schemeClr>
                </a:solidFill>
              </a:rPr>
              <a:t>Shihyu</a:t>
            </a:r>
            <a:r>
              <a:rPr lang="en-US" sz="2600" dirty="0">
                <a:solidFill>
                  <a:schemeClr val="accent6">
                    <a:lumMod val="75000"/>
                  </a:schemeClr>
                </a:solidFill>
              </a:rPr>
              <a:t> (Alex) Chu, Division Director, </a:t>
            </a:r>
            <a:br>
              <a:rPr lang="en-US" sz="2400" dirty="0">
                <a:solidFill>
                  <a:schemeClr val="accent6">
                    <a:lumMod val="75000"/>
                  </a:schemeClr>
                </a:solidFill>
              </a:rPr>
            </a:br>
            <a:r>
              <a:rPr lang="en-US" sz="2400" dirty="0">
                <a:solidFill>
                  <a:schemeClr val="accent6">
                    <a:lumMod val="75000"/>
                  </a:schemeClr>
                </a:solidFill>
              </a:rPr>
              <a:t>                                      </a:t>
            </a:r>
            <a:r>
              <a:rPr lang="en-US" sz="1800" dirty="0">
                <a:solidFill>
                  <a:schemeClr val="accent6">
                    <a:lumMod val="75000"/>
                  </a:schemeClr>
                </a:solidFill>
              </a:rPr>
              <a:t>Software Industry Research Center, Market Intelligence &amp; Consulting Institute (MIC)]</a:t>
            </a:r>
          </a:p>
          <a:p>
            <a:pPr marL="0" indent="0">
              <a:buNone/>
            </a:pPr>
            <a:r>
              <a:rPr lang="en-US" sz="2800" dirty="0">
                <a:solidFill>
                  <a:srgbClr val="7030A0"/>
                </a:solidFill>
              </a:rPr>
              <a:t>14   2023/05/24   Case Study on Software Engineering II</a:t>
            </a:r>
          </a:p>
          <a:p>
            <a:pPr marL="0" indent="0">
              <a:buNone/>
            </a:pPr>
            <a:r>
              <a:rPr lang="en-US" sz="2800" dirty="0">
                <a:solidFill>
                  <a:schemeClr val="accent2"/>
                </a:solidFill>
              </a:rPr>
              <a:t>15   2023/05/31   Final Project Report I</a:t>
            </a:r>
          </a:p>
          <a:p>
            <a:pPr marL="0" indent="0">
              <a:buNone/>
            </a:pPr>
            <a:r>
              <a:rPr lang="en-US" sz="2800" dirty="0">
                <a:solidFill>
                  <a:schemeClr val="accent2"/>
                </a:solidFill>
              </a:rPr>
              <a:t>16   2023/06/07   Final Project Report II</a:t>
            </a:r>
          </a:p>
          <a:p>
            <a:pPr marL="0" indent="0">
              <a:buNone/>
            </a:pPr>
            <a:r>
              <a:rPr lang="en-US" sz="2800" b="0" dirty="0">
                <a:solidFill>
                  <a:schemeClr val="bg1">
                    <a:lumMod val="65000"/>
                  </a:schemeClr>
                </a:solidFill>
              </a:rPr>
              <a:t>17   2023/06/14   Self-learning</a:t>
            </a:r>
          </a:p>
          <a:p>
            <a:pPr marL="0" indent="0">
              <a:buNone/>
            </a:pPr>
            <a:r>
              <a:rPr lang="en-US" sz="2800" b="0" dirty="0">
                <a:solidFill>
                  <a:schemeClr val="bg1">
                    <a:lumMod val="65000"/>
                  </a:schemeClr>
                </a:solidFill>
              </a:rPr>
              <a:t>18   2023/06/21   Self-learning</a:t>
            </a:r>
            <a:endParaRPr lang="en-US" b="0" dirty="0">
              <a:solidFill>
                <a:schemeClr val="bg1">
                  <a:lumMod val="6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39516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4</a:t>
            </a:r>
            <a:br>
              <a:rPr lang="en-US" altLang="zh-TW" sz="10000" dirty="0">
                <a:solidFill>
                  <a:srgbClr val="C00000"/>
                </a:solidFill>
              </a:rPr>
            </a:br>
            <a:r>
              <a:rPr lang="en-US" altLang="zh-TW" sz="10000" dirty="0">
                <a:solidFill>
                  <a:srgbClr val="C00000"/>
                </a:solidFill>
              </a:rPr>
              <a:t>Agile Values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Tree>
    <p:extLst>
      <p:ext uri="{BB962C8B-B14F-4D97-AF65-F5344CB8AC3E}">
        <p14:creationId xmlns:p14="http://schemas.microsoft.com/office/powerpoint/2010/main" val="2199889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A8E-0487-1342-9760-8CB62CF5EFDB}"/>
              </a:ext>
            </a:extLst>
          </p:cNvPr>
          <p:cNvSpPr>
            <a:spLocks noGrp="1"/>
          </p:cNvSpPr>
          <p:nvPr>
            <p:ph type="title"/>
          </p:nvPr>
        </p:nvSpPr>
        <p:spPr>
          <a:xfrm>
            <a:off x="1981200" y="116633"/>
            <a:ext cx="8229600" cy="1656184"/>
          </a:xfrm>
        </p:spPr>
        <p:txBody>
          <a:bodyPr>
            <a:normAutofit fontScale="90000"/>
          </a:bodyPr>
          <a:lstStyle/>
          <a:p>
            <a:r>
              <a:rPr lang="en-US" dirty="0">
                <a:solidFill>
                  <a:srgbClr val="C00000"/>
                </a:solidFill>
              </a:rPr>
              <a:t>The Four Values of </a:t>
            </a:r>
            <a:br>
              <a:rPr lang="en-US" dirty="0">
                <a:solidFill>
                  <a:srgbClr val="C00000"/>
                </a:solidFill>
              </a:rPr>
            </a:br>
            <a:r>
              <a:rPr lang="en-US" dirty="0">
                <a:solidFill>
                  <a:srgbClr val="C00000"/>
                </a:solidFill>
              </a:rPr>
              <a:t>the Agile Manifesto </a:t>
            </a:r>
            <a:br>
              <a:rPr lang="en-US" dirty="0">
                <a:solidFill>
                  <a:srgbClr val="C00000"/>
                </a:solidFill>
              </a:rPr>
            </a:br>
            <a:r>
              <a:rPr lang="en-US" sz="2400" b="0" dirty="0">
                <a:solidFill>
                  <a:schemeClr val="accent1"/>
                </a:solidFill>
              </a:rPr>
              <a:t>(Manifesto for Agile Software Development, 2001)</a:t>
            </a:r>
          </a:p>
        </p:txBody>
      </p:sp>
      <p:sp>
        <p:nvSpPr>
          <p:cNvPr id="3" name="Content Placeholder 2">
            <a:extLst>
              <a:ext uri="{FF2B5EF4-FFF2-40B4-BE49-F238E27FC236}">
                <a16:creationId xmlns:a16="http://schemas.microsoft.com/office/drawing/2014/main" id="{C3F903F3-3975-4A4C-AA33-F1B0B3B594FD}"/>
              </a:ext>
            </a:extLst>
          </p:cNvPr>
          <p:cNvSpPr>
            <a:spLocks noGrp="1"/>
          </p:cNvSpPr>
          <p:nvPr>
            <p:ph idx="1"/>
          </p:nvPr>
        </p:nvSpPr>
        <p:spPr>
          <a:xfrm>
            <a:off x="885825" y="1850604"/>
            <a:ext cx="10429875" cy="4642271"/>
          </a:xfrm>
        </p:spPr>
        <p:txBody>
          <a:bodyPr>
            <a:normAutofit/>
          </a:bodyPr>
          <a:lstStyle/>
          <a:p>
            <a:pPr marL="0" indent="0">
              <a:buNone/>
            </a:pPr>
            <a:r>
              <a:rPr lang="en-US" sz="2800" dirty="0"/>
              <a:t>We are uncovering better ways of developing software by doing it and helping others do it. Through this work we have come to value:</a:t>
            </a:r>
          </a:p>
          <a:p>
            <a:pPr marL="514350" indent="-514350">
              <a:buFont typeface="+mj-lt"/>
              <a:buAutoNum type="arabicPeriod"/>
            </a:pPr>
            <a:r>
              <a:rPr lang="en-US" sz="2800" dirty="0">
                <a:solidFill>
                  <a:srgbClr val="C00000"/>
                </a:solidFill>
              </a:rPr>
              <a:t>individuals and interactions </a:t>
            </a:r>
            <a:r>
              <a:rPr lang="en-US" sz="2800" dirty="0"/>
              <a:t>over </a:t>
            </a:r>
            <a:r>
              <a:rPr lang="en-US" sz="2800" dirty="0">
                <a:solidFill>
                  <a:schemeClr val="accent1"/>
                </a:solidFill>
              </a:rPr>
              <a:t>processes and tools</a:t>
            </a:r>
          </a:p>
          <a:p>
            <a:pPr marL="514350" indent="-514350">
              <a:buFont typeface="+mj-lt"/>
              <a:buAutoNum type="arabicPeriod"/>
            </a:pPr>
            <a:r>
              <a:rPr lang="en-US" sz="2800" dirty="0">
                <a:solidFill>
                  <a:srgbClr val="C00000"/>
                </a:solidFill>
              </a:rPr>
              <a:t>working software </a:t>
            </a:r>
            <a:r>
              <a:rPr lang="en-US" sz="2800" dirty="0"/>
              <a:t>over </a:t>
            </a:r>
            <a:r>
              <a:rPr lang="en-US" sz="2800" dirty="0">
                <a:solidFill>
                  <a:schemeClr val="accent1"/>
                </a:solidFill>
              </a:rPr>
              <a:t>comprehensive documentation</a:t>
            </a:r>
          </a:p>
          <a:p>
            <a:pPr marL="514350" indent="-514350">
              <a:buFont typeface="+mj-lt"/>
              <a:buAutoNum type="arabicPeriod"/>
            </a:pPr>
            <a:r>
              <a:rPr lang="en-US" sz="2800" dirty="0">
                <a:solidFill>
                  <a:srgbClr val="C00000"/>
                </a:solidFill>
              </a:rPr>
              <a:t>customer collaboration </a:t>
            </a:r>
            <a:r>
              <a:rPr lang="en-US" sz="2800" dirty="0"/>
              <a:t>over </a:t>
            </a:r>
            <a:r>
              <a:rPr lang="en-US" sz="2800" dirty="0">
                <a:solidFill>
                  <a:schemeClr val="accent1"/>
                </a:solidFill>
              </a:rPr>
              <a:t>contract negotiation</a:t>
            </a:r>
          </a:p>
          <a:p>
            <a:pPr marL="514350" indent="-514350">
              <a:buFont typeface="+mj-lt"/>
              <a:buAutoNum type="arabicPeriod"/>
            </a:pPr>
            <a:r>
              <a:rPr lang="en-US" sz="2800" dirty="0">
                <a:solidFill>
                  <a:srgbClr val="C00000"/>
                </a:solidFill>
              </a:rPr>
              <a:t>responding to change </a:t>
            </a:r>
            <a:r>
              <a:rPr lang="en-US" sz="2800" dirty="0"/>
              <a:t>over </a:t>
            </a:r>
            <a:r>
              <a:rPr lang="en-US" sz="2800" dirty="0">
                <a:solidFill>
                  <a:schemeClr val="accent1"/>
                </a:solidFill>
              </a:rPr>
              <a:t>following a plan</a:t>
            </a:r>
          </a:p>
          <a:p>
            <a:pPr marL="0" indent="0">
              <a:buNone/>
            </a:pPr>
            <a:r>
              <a:rPr lang="en-US" sz="2800" dirty="0"/>
              <a:t>That is, while there is value in the items on the right, we value the items on the left more.</a:t>
            </a:r>
          </a:p>
          <a:p>
            <a:pPr marL="0" indent="0">
              <a:buNone/>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A392FF1-525B-984F-9468-E9BA6C388598}"/>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96F979EB-62F0-F040-97B6-D6557B8B464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17156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Agile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Tree>
    <p:extLst>
      <p:ext uri="{BB962C8B-B14F-4D97-AF65-F5344CB8AC3E}">
        <p14:creationId xmlns:p14="http://schemas.microsoft.com/office/powerpoint/2010/main" val="2147911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28663" y="1340768"/>
            <a:ext cx="10687050" cy="5256882"/>
          </a:xfrm>
        </p:spPr>
        <p:txBody>
          <a:bodyPr>
            <a:normAutofit/>
          </a:bodyPr>
          <a:lstStyle/>
          <a:p>
            <a:pPr marL="365760" indent="-365760">
              <a:buNone/>
            </a:pPr>
            <a:r>
              <a:rPr lang="en-US" sz="2400" dirty="0"/>
              <a:t>1. Our highest priority is to </a:t>
            </a:r>
            <a:r>
              <a:rPr lang="en-US" sz="2400" dirty="0">
                <a:solidFill>
                  <a:srgbClr val="C00000"/>
                </a:solidFill>
              </a:rPr>
              <a:t>satisfy the customer </a:t>
            </a:r>
            <a:r>
              <a:rPr lang="en-US" sz="2400" dirty="0"/>
              <a:t>through </a:t>
            </a:r>
            <a:r>
              <a:rPr lang="en-US" sz="2400" dirty="0">
                <a:solidFill>
                  <a:srgbClr val="C00000"/>
                </a:solidFill>
              </a:rPr>
              <a:t>early and continuous delivery of valuable software</a:t>
            </a:r>
            <a:r>
              <a:rPr lang="en-US" sz="2400" dirty="0"/>
              <a:t>.</a:t>
            </a:r>
          </a:p>
          <a:p>
            <a:pPr marL="365760" indent="-365760">
              <a:buNone/>
            </a:pPr>
            <a:r>
              <a:rPr lang="en-US" sz="2400" dirty="0"/>
              <a:t>2. </a:t>
            </a:r>
            <a:r>
              <a:rPr lang="en-US" sz="2400" dirty="0">
                <a:solidFill>
                  <a:srgbClr val="C00000"/>
                </a:solidFill>
              </a:rPr>
              <a:t>Welcome changing requirements</a:t>
            </a:r>
            <a:r>
              <a:rPr lang="en-US" sz="2400" dirty="0"/>
              <a:t>, even late in development. Agile processes harness change for the customer’s competitive advantage.</a:t>
            </a:r>
          </a:p>
          <a:p>
            <a:pPr marL="365760" indent="-365760">
              <a:buNone/>
            </a:pPr>
            <a:r>
              <a:rPr lang="en-US" sz="2400" dirty="0"/>
              <a:t>3. </a:t>
            </a:r>
            <a:r>
              <a:rPr lang="en-US" sz="2400" dirty="0">
                <a:solidFill>
                  <a:srgbClr val="C00000"/>
                </a:solidFill>
              </a:rPr>
              <a:t>Deliver working software frequently</a:t>
            </a:r>
            <a:r>
              <a:rPr lang="en-US" sz="2400" dirty="0"/>
              <a:t>, from a couple of weeks to a couple of months, with a preference to the shorter timescale.</a:t>
            </a:r>
          </a:p>
          <a:p>
            <a:pPr marL="365760" indent="-365760">
              <a:buNone/>
            </a:pPr>
            <a:r>
              <a:rPr lang="en-US" sz="2400" dirty="0"/>
              <a:t>4. Business people and developers must </a:t>
            </a:r>
            <a:r>
              <a:rPr lang="en-US" sz="2400" dirty="0">
                <a:solidFill>
                  <a:srgbClr val="C00000"/>
                </a:solidFill>
              </a:rPr>
              <a:t>work together </a:t>
            </a:r>
            <a:r>
              <a:rPr lang="en-US" sz="2400" dirty="0"/>
              <a:t>daily throughout the project.</a:t>
            </a:r>
          </a:p>
          <a:p>
            <a:pPr marL="365760" indent="-365760">
              <a:buNone/>
            </a:pPr>
            <a:r>
              <a:rPr lang="en-US" sz="2400" dirty="0"/>
              <a:t>5. Build projects around </a:t>
            </a:r>
            <a:r>
              <a:rPr lang="en-US" sz="2400" dirty="0">
                <a:solidFill>
                  <a:srgbClr val="C00000"/>
                </a:solidFill>
              </a:rPr>
              <a:t>motivated individuals</a:t>
            </a:r>
            <a:r>
              <a:rPr lang="en-US" sz="2400" dirty="0"/>
              <a:t>. Give them the environment and support they need, and </a:t>
            </a:r>
            <a:r>
              <a:rPr lang="en-US" sz="2400" dirty="0">
                <a:solidFill>
                  <a:srgbClr val="C00000"/>
                </a:solidFill>
              </a:rPr>
              <a:t>trust them</a:t>
            </a:r>
            <a:r>
              <a:rPr lang="en-US" sz="2400" dirty="0"/>
              <a:t> to </a:t>
            </a:r>
            <a:r>
              <a:rPr lang="en-US" sz="2400" dirty="0">
                <a:solidFill>
                  <a:srgbClr val="C00000"/>
                </a:solidFill>
              </a:rPr>
              <a:t>get the job done</a:t>
            </a:r>
            <a:r>
              <a:rPr lang="en-US" sz="2400" dirty="0"/>
              <a:t>.</a:t>
            </a:r>
          </a:p>
          <a:p>
            <a:pPr marL="365760" indent="-365760">
              <a:buNone/>
            </a:pPr>
            <a:r>
              <a:rPr lang="en-US" sz="2400" dirty="0"/>
              <a:t>6. The most efficient and effective method of conveying information to and within a development team is </a:t>
            </a:r>
            <a:r>
              <a:rPr lang="en-US" sz="2400" dirty="0">
                <a:solidFill>
                  <a:srgbClr val="C00000"/>
                </a:solidFill>
              </a:rPr>
              <a:t>face-to-face conversation</a:t>
            </a:r>
            <a:r>
              <a:rPr lang="en-US" sz="2400" dirty="0"/>
              <a:t>.</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064702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85813" y="1535944"/>
            <a:ext cx="10701337" cy="4785395"/>
          </a:xfrm>
        </p:spPr>
        <p:txBody>
          <a:bodyPr>
            <a:normAutofit/>
          </a:bodyPr>
          <a:lstStyle/>
          <a:p>
            <a:pPr marL="365760" indent="-365760">
              <a:buNone/>
            </a:pPr>
            <a:r>
              <a:rPr lang="en-US" sz="2400" dirty="0"/>
              <a:t>7. </a:t>
            </a:r>
            <a:r>
              <a:rPr lang="en-US" sz="2400" dirty="0">
                <a:solidFill>
                  <a:srgbClr val="C00000"/>
                </a:solidFill>
              </a:rPr>
              <a:t>Working software </a:t>
            </a:r>
            <a:r>
              <a:rPr lang="en-US" sz="2400" dirty="0"/>
              <a:t>is the primary measure of progress.</a:t>
            </a:r>
          </a:p>
          <a:p>
            <a:pPr marL="365760" indent="-365760">
              <a:buNone/>
            </a:pPr>
            <a:r>
              <a:rPr lang="en-US" sz="2400" dirty="0"/>
              <a:t>8. Agile processes promote </a:t>
            </a:r>
            <a:r>
              <a:rPr lang="en-US" sz="2400" dirty="0">
                <a:solidFill>
                  <a:srgbClr val="C00000"/>
                </a:solidFill>
              </a:rPr>
              <a:t>sustainable development</a:t>
            </a:r>
            <a:r>
              <a:rPr lang="en-US" sz="2400" dirty="0"/>
              <a:t>. The sponsors, developers, and users should be able to maintain a constant pace indefinitely.</a:t>
            </a:r>
          </a:p>
          <a:p>
            <a:pPr marL="365760" indent="-365760">
              <a:buNone/>
            </a:pPr>
            <a:r>
              <a:rPr lang="en-US" sz="2400" dirty="0"/>
              <a:t>9. </a:t>
            </a:r>
            <a:r>
              <a:rPr lang="en-US" sz="2400" dirty="0">
                <a:solidFill>
                  <a:srgbClr val="C00000"/>
                </a:solidFill>
              </a:rPr>
              <a:t>Continuous attention </a:t>
            </a:r>
            <a:r>
              <a:rPr lang="en-US" sz="2400" dirty="0"/>
              <a:t>to technical excellence and good design enhances agility.</a:t>
            </a:r>
          </a:p>
          <a:p>
            <a:pPr marL="365760" indent="-365760">
              <a:buNone/>
            </a:pPr>
            <a:r>
              <a:rPr lang="en-US" sz="2400" dirty="0"/>
              <a:t>10. </a:t>
            </a:r>
            <a:r>
              <a:rPr lang="en-US" sz="2400" dirty="0">
                <a:solidFill>
                  <a:srgbClr val="C00000"/>
                </a:solidFill>
              </a:rPr>
              <a:t>Simplicity</a:t>
            </a:r>
            <a:r>
              <a:rPr lang="en-US" sz="2400" dirty="0"/>
              <a:t>—the art of maximizing the amount of work not done—is essential.</a:t>
            </a:r>
          </a:p>
          <a:p>
            <a:pPr marL="365760" indent="-365760">
              <a:buNone/>
            </a:pPr>
            <a:r>
              <a:rPr lang="en-US" sz="2400" dirty="0"/>
              <a:t>11. The best architectures, requirements, and designs emerge from </a:t>
            </a:r>
            <a:r>
              <a:rPr lang="en-US" sz="2400" dirty="0">
                <a:solidFill>
                  <a:srgbClr val="C00000"/>
                </a:solidFill>
              </a:rPr>
              <a:t>self-organizing teams</a:t>
            </a:r>
            <a:r>
              <a:rPr lang="en-US" sz="2400" dirty="0"/>
              <a:t>.</a:t>
            </a:r>
          </a:p>
          <a:p>
            <a:pPr marL="365760" indent="-365760">
              <a:buNone/>
            </a:pPr>
            <a:r>
              <a:rPr lang="en-US" sz="2400" dirty="0"/>
              <a:t>12. At regular intervals, the team reflects on how to become more effective, then tunes and adjusts its behavior accordingly.</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Title 1">
            <a:extLst>
              <a:ext uri="{FF2B5EF4-FFF2-40B4-BE49-F238E27FC236}">
                <a16:creationId xmlns:a16="http://schemas.microsoft.com/office/drawing/2014/main" id="{FF4E2325-3E9B-834A-89E5-FA351A8308CD}"/>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Tree>
    <p:extLst>
      <p:ext uri="{BB962C8B-B14F-4D97-AF65-F5344CB8AC3E}">
        <p14:creationId xmlns:p14="http://schemas.microsoft.com/office/powerpoint/2010/main" val="3391104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14413" y="1196753"/>
            <a:ext cx="10444162" cy="5365491"/>
          </a:xfrm>
        </p:spPr>
        <p:txBody>
          <a:bodyPr>
            <a:normAutofit/>
          </a:bodyPr>
          <a:lstStyle/>
          <a:p>
            <a:r>
              <a:rPr lang="en-US" sz="3600" dirty="0">
                <a:solidFill>
                  <a:srgbClr val="C00000"/>
                </a:solidFill>
              </a:rPr>
              <a:t>Involve the customer</a:t>
            </a:r>
            <a:r>
              <a:rPr lang="en-US" sz="2400" dirty="0">
                <a:solidFill>
                  <a:srgbClr val="C00000"/>
                </a:solidFill>
              </a:rPr>
              <a:t>	</a:t>
            </a:r>
            <a:br>
              <a:rPr lang="en-US" sz="2400" dirty="0"/>
            </a:br>
            <a:r>
              <a:rPr lang="en-US" sz="2400" dirty="0"/>
              <a:t>Involve customers closely with the software development team. Their role is to provide and prioritize new system requirements and to evaluate each increment of the system. </a:t>
            </a:r>
          </a:p>
          <a:p>
            <a:r>
              <a:rPr lang="en-US" sz="3600" dirty="0">
                <a:solidFill>
                  <a:srgbClr val="C00000"/>
                </a:solidFill>
              </a:rPr>
              <a:t>Embrace change</a:t>
            </a:r>
            <a:r>
              <a:rPr lang="en-US" sz="3600" dirty="0"/>
              <a:t>	</a:t>
            </a:r>
            <a:r>
              <a:rPr lang="en-US" sz="2400" dirty="0"/>
              <a:t>	</a:t>
            </a:r>
            <a:br>
              <a:rPr lang="en-US" sz="2400" dirty="0"/>
            </a:br>
            <a:r>
              <a:rPr lang="en-US" sz="2400" dirty="0"/>
              <a:t>Expect the features of the product and the details of these features to change as the development team and the product manager learn more about it. Adapt the software to cope with changes as they are made.</a:t>
            </a:r>
          </a:p>
          <a:p>
            <a:r>
              <a:rPr lang="en-US" sz="3600" dirty="0">
                <a:solidFill>
                  <a:srgbClr val="C00000"/>
                </a:solidFill>
              </a:rPr>
              <a:t>Develop and deliver incrementally</a:t>
            </a:r>
            <a:r>
              <a:rPr lang="en-US" sz="2800" dirty="0">
                <a:solidFill>
                  <a:srgbClr val="C00000"/>
                </a:solidFill>
              </a:rPr>
              <a:t>	</a:t>
            </a:r>
            <a:r>
              <a:rPr lang="en-US" sz="2400" dirty="0"/>
              <a:t>	</a:t>
            </a:r>
            <a:br>
              <a:rPr lang="en-US" sz="2400" dirty="0"/>
            </a:br>
            <a:r>
              <a:rPr lang="en-US" sz="2400" dirty="0"/>
              <a:t>Always develop software products in increments. Test and evaluate each increment as it is developed and feed back required changes to the development team.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CCD08C73-390B-FC4D-B76B-5114AE6EC60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ADF3A95E-9A21-EC42-BCA5-2BFD7E62D381}"/>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Tree>
    <p:extLst>
      <p:ext uri="{BB962C8B-B14F-4D97-AF65-F5344CB8AC3E}">
        <p14:creationId xmlns:p14="http://schemas.microsoft.com/office/powerpoint/2010/main" val="82408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42987" y="1196753"/>
            <a:ext cx="9915525" cy="5102225"/>
          </a:xfrm>
        </p:spPr>
        <p:txBody>
          <a:bodyPr/>
          <a:lstStyle/>
          <a:p>
            <a:r>
              <a:rPr lang="en-US" sz="3600" dirty="0">
                <a:solidFill>
                  <a:srgbClr val="C00000"/>
                </a:solidFill>
              </a:rPr>
              <a:t>Maintain simplicity</a:t>
            </a:r>
            <a:br>
              <a:rPr lang="en-US" sz="2800" dirty="0"/>
            </a:br>
            <a:r>
              <a:rPr lang="en-US" sz="2800" dirty="0"/>
              <a:t>Focus on simplicity in both the software being developed and in the development process. Wherever possible, do what you can to eliminate complexity from the system.</a:t>
            </a:r>
          </a:p>
          <a:p>
            <a:r>
              <a:rPr lang="en-US" sz="3600" dirty="0">
                <a:solidFill>
                  <a:srgbClr val="C00000"/>
                </a:solidFill>
              </a:rPr>
              <a:t>Focus on people, not things	</a:t>
            </a:r>
            <a:br>
              <a:rPr lang="en-US" sz="2800" dirty="0"/>
            </a:br>
            <a:r>
              <a:rPr lang="en-US" sz="2800" dirty="0"/>
              <a:t>Trust the development team and do not expect everyone to always do the development process</a:t>
            </a:r>
            <a:r>
              <a:rPr lang="zh-TW" altLang="en-US" sz="2800" dirty="0"/>
              <a:t> </a:t>
            </a:r>
            <a:r>
              <a:rPr lang="en-US" sz="2800" dirty="0"/>
              <a:t>in the same way. Team members should be left to develop their own ways of working without being limited by prescriptive software processes.</a:t>
            </a:r>
            <a:r>
              <a:rPr lang="en-US" sz="2400" dirty="0"/>
              <a:t>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0FF9DD87-099C-0749-A2D4-7C4BA4BDAC5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6812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normAutofit fontScale="90000"/>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Project Management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pic>
        <p:nvPicPr>
          <p:cNvPr id="5" name="Picture 4">
            <a:extLst>
              <a:ext uri="{FF2B5EF4-FFF2-40B4-BE49-F238E27FC236}">
                <a16:creationId xmlns:a16="http://schemas.microsoft.com/office/drawing/2014/main" id="{7875444C-9DA4-914F-AD38-08D8EDE0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6276" y="136104"/>
            <a:ext cx="969363" cy="1257143"/>
          </a:xfrm>
          <a:prstGeom prst="rect">
            <a:avLst/>
          </a:prstGeom>
        </p:spPr>
      </p:pic>
    </p:spTree>
    <p:extLst>
      <p:ext uri="{BB962C8B-B14F-4D97-AF65-F5344CB8AC3E}">
        <p14:creationId xmlns:p14="http://schemas.microsoft.com/office/powerpoint/2010/main" val="857442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0"/>
            <a:ext cx="8712968" cy="1219444"/>
          </a:xfrm>
        </p:spPr>
        <p:txBody>
          <a:bodyPr/>
          <a:lstStyle/>
          <a:p>
            <a:r>
              <a:rPr lang="en-US" sz="3600" dirty="0">
                <a:solidFill>
                  <a:srgbClr val="FF0000"/>
                </a:solidFill>
              </a:rPr>
              <a:t>Project Management Body of Knowledge (PMBOK Guide) </a:t>
            </a:r>
            <a:r>
              <a:rPr lang="en-US" sz="2400" dirty="0">
                <a:solidFill>
                  <a:schemeClr val="accent2">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646510" y="1166698"/>
            <a:ext cx="4099202" cy="534110"/>
          </a:xfrm>
          <a:prstGeom prst="roundRect">
            <a:avLst>
              <a:gd name="adj" fmla="val 12554"/>
            </a:avLst>
          </a:prstGeom>
          <a:solidFill>
            <a:schemeClr val="accent2">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6374282" y="1166698"/>
            <a:ext cx="4099202" cy="534110"/>
          </a:xfrm>
          <a:prstGeom prst="roundRect">
            <a:avLst>
              <a:gd name="adj" fmla="val 12554"/>
            </a:avLst>
          </a:prstGeom>
          <a:solidFill>
            <a:srgbClr val="7030A0">
              <a:alpha val="80000"/>
            </a:srgb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646510" y="1730442"/>
            <a:ext cx="4099202" cy="2778679"/>
          </a:xfrm>
          <a:prstGeom prst="roundRect">
            <a:avLst>
              <a:gd name="adj" fmla="val 1855"/>
            </a:avLst>
          </a:prstGeom>
          <a:solidFill>
            <a:schemeClr val="accent2">
              <a:lumMod val="40000"/>
              <a:lumOff val="6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636759" y="4548806"/>
            <a:ext cx="4099202" cy="1872208"/>
          </a:xfrm>
          <a:prstGeom prst="roundRect">
            <a:avLst>
              <a:gd name="adj" fmla="val 1855"/>
            </a:avLst>
          </a:prstGeom>
          <a:solidFill>
            <a:schemeClr val="accent2">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5831759"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6374283" y="1730441"/>
            <a:ext cx="4099202" cy="2778678"/>
          </a:xfrm>
          <a:prstGeom prst="roundRect">
            <a:avLst>
              <a:gd name="adj" fmla="val 1855"/>
            </a:avLst>
          </a:prstGeom>
          <a:solidFill>
            <a:schemeClr val="accent1">
              <a:lumMod val="40000"/>
              <a:lumOff val="60000"/>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6374282" y="4548806"/>
            <a:ext cx="4099202" cy="1904530"/>
          </a:xfrm>
          <a:prstGeom prst="roundRect">
            <a:avLst>
              <a:gd name="adj" fmla="val 1855"/>
            </a:avLst>
          </a:prstGeom>
          <a:solidFill>
            <a:schemeClr val="accent1">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1582962" y="1166698"/>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6335490"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8815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Knowledge Areas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normAutofit fontScale="92500" lnSpcReduction="10000"/>
          </a:bodyPr>
          <a:lstStyle/>
          <a:p>
            <a:pPr marL="514350" indent="-514350">
              <a:buFont typeface="+mj-lt"/>
              <a:buAutoNum type="arabicPeriod"/>
            </a:pPr>
            <a:r>
              <a:rPr lang="en-US" sz="2800" dirty="0"/>
              <a:t>Project </a:t>
            </a:r>
            <a:r>
              <a:rPr lang="en-US" sz="2800"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dirty="0">
                <a:solidFill>
                  <a:schemeClr val="accent1"/>
                </a:solidFill>
              </a:rPr>
              <a:t>Cost</a:t>
            </a:r>
            <a:r>
              <a:rPr lang="en-US" sz="2800" dirty="0"/>
              <a:t> Management</a:t>
            </a:r>
          </a:p>
          <a:p>
            <a:pPr marL="514350" indent="-514350">
              <a:buFont typeface="+mj-lt"/>
              <a:buAutoNum type="arabicPeriod"/>
            </a:pPr>
            <a:r>
              <a:rPr lang="en-US" sz="2800" dirty="0"/>
              <a:t>Project </a:t>
            </a:r>
            <a:r>
              <a:rPr lang="en-US" sz="2800"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dirty="0">
                <a:solidFill>
                  <a:schemeClr val="accent1"/>
                </a:solidFill>
              </a:rPr>
              <a:t>Risk</a:t>
            </a:r>
            <a:r>
              <a:rPr lang="en-US" sz="2800" dirty="0"/>
              <a:t> Management</a:t>
            </a:r>
          </a:p>
          <a:p>
            <a:pPr marL="514350" indent="-514350">
              <a:buFont typeface="+mj-lt"/>
              <a:buAutoNum type="arabicPeriod"/>
            </a:pPr>
            <a:r>
              <a:rPr lang="en-US" sz="2800" dirty="0"/>
              <a:t>Project </a:t>
            </a:r>
            <a:r>
              <a:rPr lang="en-US" sz="2800"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6919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Agile</a:t>
            </a:r>
            <a:br>
              <a:rPr lang="en-US" altLang="zh-TW" sz="12000" dirty="0">
                <a:solidFill>
                  <a:srgbClr val="C00000"/>
                </a:solidFill>
              </a:rPr>
            </a:br>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Process Groups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273875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11362"/>
            <a:ext cx="8229600" cy="5241975"/>
          </a:xfrm>
        </p:spPr>
        <p:txBody>
          <a:bodyPr>
            <a:normAutofit fontScale="92500" lnSpcReduction="20000"/>
          </a:bodyPr>
          <a:lstStyle/>
          <a:p>
            <a:pPr marL="514350" indent="-514350">
              <a:buFont typeface="+mj-lt"/>
              <a:buAutoNum type="arabicPeriod"/>
            </a:pPr>
            <a:r>
              <a:rPr lang="en-US" sz="2400" dirty="0">
                <a:solidFill>
                  <a:srgbClr val="7030A0"/>
                </a:solidFill>
              </a:rPr>
              <a:t>Stewardship</a:t>
            </a:r>
          </a:p>
          <a:p>
            <a:pPr marL="514350" indent="-514350">
              <a:buFont typeface="+mj-lt"/>
              <a:buAutoNum type="arabicPeriod"/>
            </a:pPr>
            <a:r>
              <a:rPr lang="en-US" sz="2400" dirty="0">
                <a:solidFill>
                  <a:srgbClr val="7030A0"/>
                </a:solidFill>
              </a:rPr>
              <a:t>Team</a:t>
            </a:r>
          </a:p>
          <a:p>
            <a:pPr marL="514350" indent="-514350">
              <a:buFont typeface="+mj-lt"/>
              <a:buAutoNum type="arabicPeriod"/>
            </a:pPr>
            <a:r>
              <a:rPr lang="en-US" sz="2400" dirty="0">
                <a:solidFill>
                  <a:srgbClr val="7030A0"/>
                </a:solidFill>
              </a:rPr>
              <a:t>Stakeholders</a:t>
            </a:r>
          </a:p>
          <a:p>
            <a:pPr marL="514350" indent="-514350">
              <a:buFont typeface="+mj-lt"/>
              <a:buAutoNum type="arabicPeriod"/>
            </a:pPr>
            <a:r>
              <a:rPr lang="en-US" sz="2400" dirty="0">
                <a:solidFill>
                  <a:srgbClr val="7030A0"/>
                </a:solidFill>
              </a:rPr>
              <a:t>Value</a:t>
            </a:r>
          </a:p>
          <a:p>
            <a:pPr marL="514350" indent="-514350">
              <a:buFont typeface="+mj-lt"/>
              <a:buAutoNum type="arabicPeriod"/>
            </a:pPr>
            <a:r>
              <a:rPr lang="en-US" sz="2400" dirty="0">
                <a:solidFill>
                  <a:srgbClr val="7030A0"/>
                </a:solidFill>
              </a:rPr>
              <a:t>Systems Thinking</a:t>
            </a:r>
          </a:p>
          <a:p>
            <a:pPr marL="514350" indent="-514350">
              <a:buFont typeface="+mj-lt"/>
              <a:buAutoNum type="arabicPeriod"/>
            </a:pPr>
            <a:r>
              <a:rPr lang="en-US" sz="2400" dirty="0">
                <a:solidFill>
                  <a:srgbClr val="7030A0"/>
                </a:solidFill>
              </a:rPr>
              <a:t>Leadership</a:t>
            </a:r>
          </a:p>
          <a:p>
            <a:pPr marL="514350" indent="-514350">
              <a:buFont typeface="+mj-lt"/>
              <a:buAutoNum type="arabicPeriod"/>
            </a:pPr>
            <a:r>
              <a:rPr lang="en-US" sz="2400" dirty="0">
                <a:solidFill>
                  <a:srgbClr val="7030A0"/>
                </a:solidFill>
              </a:rPr>
              <a:t>Tailoring</a:t>
            </a:r>
          </a:p>
          <a:p>
            <a:pPr marL="514350" indent="-514350">
              <a:buFont typeface="+mj-lt"/>
              <a:buAutoNum type="arabicPeriod"/>
            </a:pPr>
            <a:r>
              <a:rPr lang="en-US" sz="2400" dirty="0">
                <a:solidFill>
                  <a:srgbClr val="7030A0"/>
                </a:solidFill>
              </a:rPr>
              <a:t>Quality</a:t>
            </a:r>
          </a:p>
          <a:p>
            <a:pPr marL="514350" indent="-514350">
              <a:buFont typeface="+mj-lt"/>
              <a:buAutoNum type="arabicPeriod"/>
            </a:pPr>
            <a:r>
              <a:rPr lang="en-US" sz="2400" dirty="0">
                <a:solidFill>
                  <a:srgbClr val="7030A0"/>
                </a:solidFill>
              </a:rPr>
              <a:t>Complexity</a:t>
            </a:r>
          </a:p>
          <a:p>
            <a:pPr marL="514350" indent="-514350">
              <a:buFont typeface="+mj-lt"/>
              <a:buAutoNum type="arabicPeriod"/>
            </a:pPr>
            <a:r>
              <a:rPr lang="en-US" sz="2400" dirty="0">
                <a:solidFill>
                  <a:srgbClr val="7030A0"/>
                </a:solidFill>
              </a:rPr>
              <a:t>Risk</a:t>
            </a:r>
          </a:p>
          <a:p>
            <a:pPr marL="514350" indent="-514350">
              <a:buFont typeface="+mj-lt"/>
              <a:buAutoNum type="arabicPeriod"/>
            </a:pPr>
            <a:r>
              <a:rPr lang="en-US" sz="2400" dirty="0">
                <a:solidFill>
                  <a:srgbClr val="7030A0"/>
                </a:solidFill>
              </a:rPr>
              <a:t>Adaptability and Resiliency</a:t>
            </a:r>
          </a:p>
          <a:p>
            <a:pPr marL="514350" indent="-514350">
              <a:buFont typeface="+mj-lt"/>
              <a:buAutoNum type="arabicPeriod"/>
            </a:pPr>
            <a:r>
              <a:rPr lang="en-US" sz="2400" dirty="0">
                <a:solidFill>
                  <a:srgbClr val="7030A0"/>
                </a:solidFill>
              </a:rPr>
              <a:t>Change</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460" y="1824563"/>
            <a:ext cx="3096344" cy="4015571"/>
          </a:xfrm>
          <a:prstGeom prst="rect">
            <a:avLst/>
          </a:prstGeom>
        </p:spPr>
      </p:pic>
    </p:spTree>
    <p:extLst>
      <p:ext uri="{BB962C8B-B14F-4D97-AF65-F5344CB8AC3E}">
        <p14:creationId xmlns:p14="http://schemas.microsoft.com/office/powerpoint/2010/main" val="18931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1368152"/>
          </a:xfrm>
        </p:spPr>
        <p:txBody>
          <a:bodyPr>
            <a:normAutofit fontScale="90000"/>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700809"/>
            <a:ext cx="8229600" cy="4747442"/>
          </a:xfrm>
        </p:spPr>
        <p:txBody>
          <a:bodyPr>
            <a:normAutofit lnSpcReduction="10000"/>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4299749"/>
            <a:ext cx="1630524" cy="2114586"/>
          </a:xfrm>
          <a:prstGeom prst="rect">
            <a:avLst/>
          </a:prstGeom>
        </p:spPr>
      </p:pic>
    </p:spTree>
    <p:extLst>
      <p:ext uri="{BB962C8B-B14F-4D97-AF65-F5344CB8AC3E}">
        <p14:creationId xmlns:p14="http://schemas.microsoft.com/office/powerpoint/2010/main" val="1715837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4984-BE3A-4A47-A88A-EC6A8F95C7F8}"/>
              </a:ext>
            </a:extLst>
          </p:cNvPr>
          <p:cNvSpPr>
            <a:spLocks noGrp="1"/>
          </p:cNvSpPr>
          <p:nvPr>
            <p:ph idx="1"/>
          </p:nvPr>
        </p:nvSpPr>
        <p:spPr/>
        <p:txBody>
          <a:bodyPr/>
          <a:lstStyle/>
          <a:p>
            <a:r>
              <a:rPr lang="en-US" dirty="0"/>
              <a:t>A large number of ‘agile methods’ have been developed. </a:t>
            </a:r>
          </a:p>
          <a:p>
            <a:pPr lvl="1"/>
            <a:r>
              <a:rPr lang="en-US" dirty="0"/>
              <a:t>There is </a:t>
            </a:r>
            <a:r>
              <a:rPr lang="en-US" dirty="0">
                <a:solidFill>
                  <a:schemeClr val="accent1"/>
                </a:solidFill>
              </a:rPr>
              <a:t>no ‘best’ agile method or technique</a:t>
            </a:r>
            <a:r>
              <a:rPr lang="en-US" dirty="0"/>
              <a:t>.</a:t>
            </a:r>
          </a:p>
          <a:p>
            <a:pPr lvl="1"/>
            <a:r>
              <a:rPr lang="en-US" dirty="0"/>
              <a:t>It depends on who is using the technique, the development team and the type of product being developed</a:t>
            </a:r>
          </a:p>
          <a:p>
            <a:endParaRPr lang="en-US" dirty="0"/>
          </a:p>
          <a:p>
            <a:endParaRPr lang="en-US" dirty="0"/>
          </a:p>
        </p:txBody>
      </p:sp>
      <p:sp>
        <p:nvSpPr>
          <p:cNvPr id="4" name="Slide Number Placeholder 3">
            <a:extLst>
              <a:ext uri="{FF2B5EF4-FFF2-40B4-BE49-F238E27FC236}">
                <a16:creationId xmlns:a16="http://schemas.microsoft.com/office/drawing/2014/main" id="{C6C3076C-9F2E-1847-9B86-A1210A016D10}"/>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Title 1">
            <a:extLst>
              <a:ext uri="{FF2B5EF4-FFF2-40B4-BE49-F238E27FC236}">
                <a16:creationId xmlns:a16="http://schemas.microsoft.com/office/drawing/2014/main" id="{BC58A4D4-FC0C-D347-A320-234C4DF80A4B}"/>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
        <p:nvSpPr>
          <p:cNvPr id="6" name="Footer Placeholder 4">
            <a:extLst>
              <a:ext uri="{FF2B5EF4-FFF2-40B4-BE49-F238E27FC236}">
                <a16:creationId xmlns:a16="http://schemas.microsoft.com/office/drawing/2014/main" id="{78B2E9B8-55BC-424D-9269-00B4391B90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12453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846B-29FE-4B49-898C-79CE3CCBC4BB}"/>
              </a:ext>
            </a:extLst>
          </p:cNvPr>
          <p:cNvSpPr>
            <a:spLocks noGrp="1"/>
          </p:cNvSpPr>
          <p:nvPr>
            <p:ph type="title"/>
          </p:nvPr>
        </p:nvSpPr>
        <p:spPr>
          <a:xfrm>
            <a:off x="1981200" y="116632"/>
            <a:ext cx="8229600" cy="864096"/>
          </a:xfrm>
        </p:spPr>
        <p:txBody>
          <a:bodyPr/>
          <a:lstStyle/>
          <a:p>
            <a:r>
              <a:rPr lang="en-US" dirty="0">
                <a:solidFill>
                  <a:schemeClr val="accent1"/>
                </a:solidFill>
              </a:rPr>
              <a:t>Agile methods</a:t>
            </a:r>
          </a:p>
        </p:txBody>
      </p:sp>
      <p:sp>
        <p:nvSpPr>
          <p:cNvPr id="3" name="Content Placeholder 2">
            <a:extLst>
              <a:ext uri="{FF2B5EF4-FFF2-40B4-BE49-F238E27FC236}">
                <a16:creationId xmlns:a16="http://schemas.microsoft.com/office/drawing/2014/main" id="{E195630D-DA64-7143-B8C1-1AB230429A4E}"/>
              </a:ext>
            </a:extLst>
          </p:cNvPr>
          <p:cNvSpPr>
            <a:spLocks noGrp="1"/>
          </p:cNvSpPr>
          <p:nvPr>
            <p:ph idx="1"/>
          </p:nvPr>
        </p:nvSpPr>
        <p:spPr>
          <a:xfrm>
            <a:off x="814389" y="980728"/>
            <a:ext cx="10487024" cy="5539135"/>
          </a:xfrm>
        </p:spPr>
        <p:txBody>
          <a:bodyPr>
            <a:normAutofit/>
          </a:bodyPr>
          <a:lstStyle/>
          <a:p>
            <a:r>
              <a:rPr lang="en-US" sz="2400" dirty="0">
                <a:solidFill>
                  <a:srgbClr val="C00000"/>
                </a:solidFill>
              </a:rPr>
              <a:t>Plan-driven development </a:t>
            </a:r>
            <a:r>
              <a:rPr lang="en-US" sz="2400" dirty="0"/>
              <a:t>evolved to support the engineering of large, long-lifetime systems </a:t>
            </a:r>
          </a:p>
          <a:p>
            <a:pPr lvl="1"/>
            <a:r>
              <a:rPr lang="en-US" sz="2400" dirty="0"/>
              <a:t>This approach is based on controlled and rigorous software development processes that include detailed project planning, requirements specification and analysis and system modelling.</a:t>
            </a:r>
          </a:p>
          <a:p>
            <a:pPr lvl="1"/>
            <a:r>
              <a:rPr lang="en-US" sz="2400" dirty="0"/>
              <a:t>However, plan-driven development involves significant overheads and documentation and it does not support the rapid development and delivery of software.</a:t>
            </a:r>
          </a:p>
          <a:p>
            <a:r>
              <a:rPr lang="en-US" sz="2400" dirty="0">
                <a:solidFill>
                  <a:srgbClr val="C00000"/>
                </a:solidFill>
              </a:rPr>
              <a:t>Agile methods </a:t>
            </a:r>
            <a:r>
              <a:rPr lang="en-US" sz="2400" dirty="0"/>
              <a:t>were developed in the 1990s to address this problem. </a:t>
            </a:r>
          </a:p>
          <a:p>
            <a:pPr lvl="1"/>
            <a:r>
              <a:rPr lang="en-US" sz="2400" dirty="0"/>
              <a:t>These methods focus on the software rather than its documentation, develop software in a series of </a:t>
            </a:r>
            <a:r>
              <a:rPr lang="en-US" sz="2400" dirty="0">
                <a:solidFill>
                  <a:schemeClr val="accent1"/>
                </a:solidFill>
              </a:rPr>
              <a:t>increments</a:t>
            </a:r>
            <a:r>
              <a:rPr lang="en-US" sz="2400" dirty="0"/>
              <a:t> and aim to reduce process bureaucracy as much as possible.</a:t>
            </a:r>
          </a:p>
          <a:p>
            <a:endParaRPr lang="en-US" sz="2400" dirty="0"/>
          </a:p>
          <a:p>
            <a:endParaRPr lang="en-US" sz="2400" dirty="0"/>
          </a:p>
        </p:txBody>
      </p:sp>
      <p:sp>
        <p:nvSpPr>
          <p:cNvPr id="4" name="Slide Number Placeholder 3">
            <a:extLst>
              <a:ext uri="{FF2B5EF4-FFF2-40B4-BE49-F238E27FC236}">
                <a16:creationId xmlns:a16="http://schemas.microsoft.com/office/drawing/2014/main" id="{BEC7EB21-30E2-9245-83BE-0C3434D4D679}"/>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14D3BD79-1603-5B49-9197-5A16E1F1906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70141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E900-9C9C-594D-A15F-57302639EB3C}"/>
              </a:ext>
            </a:extLst>
          </p:cNvPr>
          <p:cNvSpPr>
            <a:spLocks noGrp="1"/>
          </p:cNvSpPr>
          <p:nvPr>
            <p:ph type="title"/>
          </p:nvPr>
        </p:nvSpPr>
        <p:spPr>
          <a:xfrm>
            <a:off x="1988056" y="89436"/>
            <a:ext cx="8229600" cy="819284"/>
          </a:xfrm>
        </p:spPr>
        <p:txBody>
          <a:bodyPr>
            <a:normAutofit fontScale="90000"/>
          </a:bodyPr>
          <a:lstStyle/>
          <a:p>
            <a:r>
              <a:rPr lang="en-US" dirty="0">
                <a:solidFill>
                  <a:schemeClr val="accent1"/>
                </a:solidFill>
              </a:rPr>
              <a:t>Incremental development</a:t>
            </a:r>
          </a:p>
        </p:txBody>
      </p:sp>
      <p:sp>
        <p:nvSpPr>
          <p:cNvPr id="3" name="Content Placeholder 2">
            <a:extLst>
              <a:ext uri="{FF2B5EF4-FFF2-40B4-BE49-F238E27FC236}">
                <a16:creationId xmlns:a16="http://schemas.microsoft.com/office/drawing/2014/main" id="{EA639E86-9A3D-2A41-9C6E-22935FBBC5A0}"/>
              </a:ext>
            </a:extLst>
          </p:cNvPr>
          <p:cNvSpPr>
            <a:spLocks noGrp="1"/>
          </p:cNvSpPr>
          <p:nvPr>
            <p:ph idx="1"/>
          </p:nvPr>
        </p:nvSpPr>
        <p:spPr>
          <a:xfrm>
            <a:off x="1042987" y="1052736"/>
            <a:ext cx="10116809" cy="5328592"/>
          </a:xfrm>
        </p:spPr>
        <p:txBody>
          <a:bodyPr>
            <a:normAutofit lnSpcReduction="10000"/>
          </a:bodyPr>
          <a:lstStyle/>
          <a:p>
            <a:r>
              <a:rPr lang="en-US" dirty="0"/>
              <a:t>All </a:t>
            </a:r>
            <a:r>
              <a:rPr lang="en-US" b="1" dirty="0">
                <a:solidFill>
                  <a:srgbClr val="C00000"/>
                </a:solidFill>
              </a:rPr>
              <a:t>agile methods </a:t>
            </a:r>
            <a:r>
              <a:rPr lang="en-US" dirty="0"/>
              <a:t>are based around </a:t>
            </a:r>
            <a:br>
              <a:rPr lang="en-US" dirty="0"/>
            </a:br>
            <a:r>
              <a:rPr lang="en-US" b="1" dirty="0">
                <a:solidFill>
                  <a:srgbClr val="C00000"/>
                </a:solidFill>
              </a:rPr>
              <a:t>incremental development and delivery</a:t>
            </a:r>
            <a:r>
              <a:rPr lang="en-US" dirty="0"/>
              <a:t>. </a:t>
            </a:r>
          </a:p>
          <a:p>
            <a:r>
              <a:rPr lang="en-US" sz="2400" dirty="0"/>
              <a:t>Product development focuses on the software features, where a feature does something for the software user.</a:t>
            </a:r>
          </a:p>
          <a:p>
            <a:r>
              <a:rPr lang="en-US" sz="2400" dirty="0"/>
              <a:t>With incremental development, you start by </a:t>
            </a:r>
            <a:r>
              <a:rPr lang="en-US" sz="2400" dirty="0">
                <a:solidFill>
                  <a:schemeClr val="accent1"/>
                </a:solidFill>
              </a:rPr>
              <a:t>prioritizing the features</a:t>
            </a:r>
            <a:r>
              <a:rPr lang="en-US" sz="2400" dirty="0"/>
              <a:t> so that the most important features are implemented first. </a:t>
            </a:r>
          </a:p>
          <a:p>
            <a:pPr lvl="1"/>
            <a:r>
              <a:rPr lang="en-US" sz="2400" dirty="0"/>
              <a:t>You only define the details of the feature being implemented in an increment. </a:t>
            </a:r>
          </a:p>
          <a:p>
            <a:pPr lvl="1"/>
            <a:r>
              <a:rPr lang="en-US" sz="2400" dirty="0"/>
              <a:t>That feature is then implemented and delivered. </a:t>
            </a:r>
          </a:p>
          <a:p>
            <a:r>
              <a:rPr lang="en-US" sz="2400" dirty="0"/>
              <a:t>Users or surrogate users can try it out and provide feedback to the development team. You then go on to define and implement the next feature of the system.</a:t>
            </a:r>
          </a:p>
          <a:p>
            <a:endParaRPr lang="en-US" sz="2400" dirty="0"/>
          </a:p>
          <a:p>
            <a:endParaRPr lang="en-US" sz="2400" dirty="0"/>
          </a:p>
        </p:txBody>
      </p:sp>
      <p:sp>
        <p:nvSpPr>
          <p:cNvPr id="4" name="Slide Number Placeholder 3">
            <a:extLst>
              <a:ext uri="{FF2B5EF4-FFF2-40B4-BE49-F238E27FC236}">
                <a16:creationId xmlns:a16="http://schemas.microsoft.com/office/drawing/2014/main" id="{BA681C45-7E37-BC42-9DDC-7BE3C2EB878A}"/>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0B4EB63D-ABF8-9449-852D-34968A0DCED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446601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
            <a:ext cx="8229600" cy="1109273"/>
          </a:xfrm>
        </p:spPr>
        <p:txBody>
          <a:bodyPr/>
          <a:lstStyle/>
          <a:p>
            <a:r>
              <a:rPr lang="en-US" dirty="0">
                <a:solidFill>
                  <a:schemeClr val="accent1"/>
                </a:solidFill>
              </a:rPr>
              <a:t>Incremental development</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159896" y="2050504"/>
            <a:ext cx="4114800" cy="41148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2488997"/>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8345403"/>
                <a:gd name="adj2" fmla="val 20119300"/>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117995"/>
                <a:gd name="adj2" fmla="val 1538052"/>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9100350"/>
                <a:gd name="adj2" fmla="val 10578067"/>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3359441"/>
                <a:gd name="adj2" fmla="val 7113336"/>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3958016" y="2146696"/>
            <a:ext cx="1705937" cy="10261"/>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2652328" y="3789040"/>
            <a:ext cx="1427449" cy="0"/>
          </a:xfrm>
          <a:prstGeom prst="straightConnector1">
            <a:avLst/>
          </a:prstGeom>
          <a:ln w="152400">
            <a:solidFill>
              <a:srgbClr val="7030A0"/>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2652327" y="1463833"/>
            <a:ext cx="263110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feature list</a:t>
            </a:r>
          </a:p>
        </p:txBody>
      </p:sp>
      <p:sp>
        <p:nvSpPr>
          <p:cNvPr id="23" name="TextBox 22">
            <a:extLst>
              <a:ext uri="{FF2B5EF4-FFF2-40B4-BE49-F238E27FC236}">
                <a16:creationId xmlns:a16="http://schemas.microsoft.com/office/drawing/2014/main" id="{165B220E-525C-DD4F-96F6-A3B671166A93}"/>
              </a:ext>
            </a:extLst>
          </p:cNvPr>
          <p:cNvSpPr txBox="1"/>
          <p:nvPr/>
        </p:nvSpPr>
        <p:spPr>
          <a:xfrm>
            <a:off x="5891302" y="1556793"/>
            <a:ext cx="2652970" cy="1200329"/>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Choose features to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be included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in increment</a:t>
            </a:r>
          </a:p>
        </p:txBody>
      </p:sp>
      <p:sp>
        <p:nvSpPr>
          <p:cNvPr id="24" name="TextBox 23">
            <a:extLst>
              <a:ext uri="{FF2B5EF4-FFF2-40B4-BE49-F238E27FC236}">
                <a16:creationId xmlns:a16="http://schemas.microsoft.com/office/drawing/2014/main" id="{CE8B94FD-AC29-8944-AD17-1A458C1E22F8}"/>
              </a:ext>
            </a:extLst>
          </p:cNvPr>
          <p:cNvSpPr txBox="1"/>
          <p:nvPr/>
        </p:nvSpPr>
        <p:spPr>
          <a:xfrm>
            <a:off x="8337755" y="3246017"/>
            <a:ext cx="219239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Refine features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descriptions</a:t>
            </a:r>
          </a:p>
        </p:txBody>
      </p:sp>
      <p:sp>
        <p:nvSpPr>
          <p:cNvPr id="25" name="TextBox 24">
            <a:extLst>
              <a:ext uri="{FF2B5EF4-FFF2-40B4-BE49-F238E27FC236}">
                <a16:creationId xmlns:a16="http://schemas.microsoft.com/office/drawing/2014/main" id="{A77F65DF-130B-3A44-A2B2-1034B9F554F0}"/>
              </a:ext>
            </a:extLst>
          </p:cNvPr>
          <p:cNvSpPr txBox="1"/>
          <p:nvPr/>
        </p:nvSpPr>
        <p:spPr>
          <a:xfrm>
            <a:off x="8039009" y="4969941"/>
            <a:ext cx="2207977"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Implement and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test feature</a:t>
            </a:r>
          </a:p>
        </p:txBody>
      </p:sp>
      <p:sp>
        <p:nvSpPr>
          <p:cNvPr id="26" name="TextBox 25">
            <a:extLst>
              <a:ext uri="{FF2B5EF4-FFF2-40B4-BE49-F238E27FC236}">
                <a16:creationId xmlns:a16="http://schemas.microsoft.com/office/drawing/2014/main" id="{55758B94-EB4D-B340-9BEA-E9E7402B55F7}"/>
              </a:ext>
            </a:extLst>
          </p:cNvPr>
          <p:cNvSpPr txBox="1"/>
          <p:nvPr/>
        </p:nvSpPr>
        <p:spPr>
          <a:xfrm>
            <a:off x="4645856" y="5046276"/>
            <a:ext cx="2413096"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Integrate feature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into system</a:t>
            </a:r>
          </a:p>
        </p:txBody>
      </p:sp>
      <p:sp>
        <p:nvSpPr>
          <p:cNvPr id="27" name="TextBox 26">
            <a:extLst>
              <a:ext uri="{FF2B5EF4-FFF2-40B4-BE49-F238E27FC236}">
                <a16:creationId xmlns:a16="http://schemas.microsoft.com/office/drawing/2014/main" id="{EC61FAFE-0EE6-804E-8929-4580DC4E9929}"/>
              </a:ext>
            </a:extLst>
          </p:cNvPr>
          <p:cNvSpPr txBox="1"/>
          <p:nvPr/>
        </p:nvSpPr>
        <p:spPr>
          <a:xfrm>
            <a:off x="4295801" y="3318084"/>
            <a:ext cx="2121991"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Deliver system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increment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1502460" y="2420889"/>
            <a:ext cx="2719978" cy="1200329"/>
          </a:xfrm>
          <a:prstGeom prst="rect">
            <a:avLst/>
          </a:prstGeom>
          <a:noFill/>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If all features are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complete, deliver system release</a:t>
            </a:r>
          </a:p>
        </p:txBody>
      </p:sp>
      <p:sp>
        <p:nvSpPr>
          <p:cNvPr id="32" name="Oval 31">
            <a:extLst>
              <a:ext uri="{FF2B5EF4-FFF2-40B4-BE49-F238E27FC236}">
                <a16:creationId xmlns:a16="http://schemas.microsoft.com/office/drawing/2014/main" id="{DA52C4B0-0925-194A-9F72-69E41B66F155}"/>
              </a:ext>
            </a:extLst>
          </p:cNvPr>
          <p:cNvSpPr/>
          <p:nvPr/>
        </p:nvSpPr>
        <p:spPr>
          <a:xfrm>
            <a:off x="6014839" y="119042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3" name="Oval 32">
            <a:extLst>
              <a:ext uri="{FF2B5EF4-FFF2-40B4-BE49-F238E27FC236}">
                <a16:creationId xmlns:a16="http://schemas.microsoft.com/office/drawing/2014/main" id="{BA228B17-01CD-6641-918B-4DB9D42ADBB5}"/>
              </a:ext>
            </a:extLst>
          </p:cNvPr>
          <p:cNvSpPr/>
          <p:nvPr/>
        </p:nvSpPr>
        <p:spPr>
          <a:xfrm>
            <a:off x="8253868" y="291689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4" name="Oval 33">
            <a:extLst>
              <a:ext uri="{FF2B5EF4-FFF2-40B4-BE49-F238E27FC236}">
                <a16:creationId xmlns:a16="http://schemas.microsoft.com/office/drawing/2014/main" id="{E035FF9B-C407-3C44-904F-047E63E8E8C4}"/>
              </a:ext>
            </a:extLst>
          </p:cNvPr>
          <p:cNvSpPr/>
          <p:nvPr/>
        </p:nvSpPr>
        <p:spPr>
          <a:xfrm>
            <a:off x="7961635" y="463564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5" name="Oval 34">
            <a:extLst>
              <a:ext uri="{FF2B5EF4-FFF2-40B4-BE49-F238E27FC236}">
                <a16:creationId xmlns:a16="http://schemas.microsoft.com/office/drawing/2014/main" id="{AB5D8A7C-67C2-224A-BE48-F3BA416847B0}"/>
              </a:ext>
            </a:extLst>
          </p:cNvPr>
          <p:cNvSpPr/>
          <p:nvPr/>
        </p:nvSpPr>
        <p:spPr>
          <a:xfrm>
            <a:off x="4652634" y="471004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36" name="Oval 35">
            <a:extLst>
              <a:ext uri="{FF2B5EF4-FFF2-40B4-BE49-F238E27FC236}">
                <a16:creationId xmlns:a16="http://schemas.microsoft.com/office/drawing/2014/main" id="{C0F644E7-4D05-2041-90B3-5A5BF0CC64C7}"/>
              </a:ext>
            </a:extLst>
          </p:cNvPr>
          <p:cNvSpPr/>
          <p:nvPr/>
        </p:nvSpPr>
        <p:spPr>
          <a:xfrm>
            <a:off x="4533494" y="296292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76469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FA5-DDEC-E446-8039-424EB29A7DE2}"/>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Incremental development activities</a:t>
            </a:r>
          </a:p>
        </p:txBody>
      </p:sp>
      <p:sp>
        <p:nvSpPr>
          <p:cNvPr id="3" name="Content Placeholder 2">
            <a:extLst>
              <a:ext uri="{FF2B5EF4-FFF2-40B4-BE49-F238E27FC236}">
                <a16:creationId xmlns:a16="http://schemas.microsoft.com/office/drawing/2014/main" id="{7A921381-52DE-5E48-8B52-3766643AC17F}"/>
              </a:ext>
            </a:extLst>
          </p:cNvPr>
          <p:cNvSpPr>
            <a:spLocks noGrp="1"/>
          </p:cNvSpPr>
          <p:nvPr>
            <p:ph idx="1"/>
          </p:nvPr>
        </p:nvSpPr>
        <p:spPr>
          <a:xfrm>
            <a:off x="1114425" y="1259632"/>
            <a:ext cx="10158413" cy="5337721"/>
          </a:xfrm>
        </p:spPr>
        <p:txBody>
          <a:bodyPr>
            <a:normAutofit/>
          </a:bodyPr>
          <a:lstStyle/>
          <a:p>
            <a:pPr marL="457200" indent="-457200">
              <a:buFont typeface="+mj-lt"/>
              <a:buAutoNum type="arabicPeriod"/>
            </a:pPr>
            <a:r>
              <a:rPr lang="en-US" sz="2400" dirty="0"/>
              <a:t>Choose features to be included in an increment</a:t>
            </a:r>
            <a:br>
              <a:rPr lang="en-US" sz="2400" dirty="0"/>
            </a:br>
            <a:r>
              <a:rPr lang="en-US" sz="1800" dirty="0"/>
              <a:t>Using the list of features in the planned product, select those features that can be implemented in the next product increment.</a:t>
            </a:r>
          </a:p>
          <a:p>
            <a:pPr marL="457200" indent="-457200">
              <a:buFont typeface="+mj-lt"/>
              <a:buAutoNum type="arabicPeriod"/>
            </a:pPr>
            <a:r>
              <a:rPr lang="en-US" sz="2400" dirty="0"/>
              <a:t>Refine feature descriptions</a:t>
            </a:r>
            <a:br>
              <a:rPr lang="en-US" sz="1800" dirty="0"/>
            </a:br>
            <a:r>
              <a:rPr lang="en-US" sz="1800" dirty="0"/>
              <a:t>Add detail to the feature descriptions so that the team have a common understanding of each feature and there is sufficient detail to begin implementation.</a:t>
            </a:r>
          </a:p>
          <a:p>
            <a:pPr marL="457200" indent="-457200">
              <a:buFont typeface="+mj-lt"/>
              <a:buAutoNum type="arabicPeriod"/>
            </a:pPr>
            <a:r>
              <a:rPr lang="en-US" sz="2400" dirty="0"/>
              <a:t>Implement and test</a:t>
            </a:r>
            <a:br>
              <a:rPr lang="en-US" sz="1800" dirty="0"/>
            </a:br>
            <a:r>
              <a:rPr lang="en-US" sz="1800" dirty="0"/>
              <a:t>Implement the feature and develop automated tests for that feature that show that its </a:t>
            </a:r>
            <a:r>
              <a:rPr lang="en-US" sz="1800" dirty="0" err="1"/>
              <a:t>behaviour</a:t>
            </a:r>
            <a:r>
              <a:rPr lang="en-US" sz="1800" dirty="0"/>
              <a:t> is consistent with its description.  </a:t>
            </a:r>
          </a:p>
          <a:p>
            <a:pPr marL="457200" indent="-457200">
              <a:buFont typeface="+mj-lt"/>
              <a:buAutoNum type="arabicPeriod"/>
            </a:pPr>
            <a:r>
              <a:rPr lang="en-US" sz="2400" dirty="0"/>
              <a:t>Integrate feature and test</a:t>
            </a:r>
            <a:br>
              <a:rPr lang="en-US" sz="1800" dirty="0"/>
            </a:br>
            <a:r>
              <a:rPr lang="en-US" sz="1800" dirty="0"/>
              <a:t>Integrate the developed feature with the existing system and test it to check that it works in conjunction with other features.</a:t>
            </a:r>
          </a:p>
          <a:p>
            <a:pPr marL="457200" indent="-457200">
              <a:buFont typeface="+mj-lt"/>
              <a:buAutoNum type="arabicPeriod"/>
            </a:pPr>
            <a:r>
              <a:rPr lang="en-US" sz="2400" dirty="0"/>
              <a:t>Deliver system increment</a:t>
            </a:r>
            <a:br>
              <a:rPr lang="en-US" sz="1800" dirty="0"/>
            </a:br>
            <a:r>
              <a:rPr lang="en-US" sz="1800" dirty="0"/>
              <a:t>Deliver the system increment to the customer or product manager for checking and comments. If enough features have been implemented, release a version of the system for customer use.</a:t>
            </a:r>
          </a:p>
        </p:txBody>
      </p:sp>
      <p:sp>
        <p:nvSpPr>
          <p:cNvPr id="4" name="Slide Number Placeholder 3">
            <a:extLst>
              <a:ext uri="{FF2B5EF4-FFF2-40B4-BE49-F238E27FC236}">
                <a16:creationId xmlns:a16="http://schemas.microsoft.com/office/drawing/2014/main" id="{85475A6B-BB8C-6047-A075-CF7728440567}"/>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636C86F6-AA86-E549-A758-2BC6E25527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35940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4B88-0F2F-B949-A1AD-70BA4F0B3871}"/>
              </a:ext>
            </a:extLst>
          </p:cNvPr>
          <p:cNvSpPr>
            <a:spLocks noGrp="1"/>
          </p:cNvSpPr>
          <p:nvPr>
            <p:ph type="title"/>
          </p:nvPr>
        </p:nvSpPr>
        <p:spPr>
          <a:xfrm>
            <a:off x="1981200" y="116632"/>
            <a:ext cx="8229600" cy="749300"/>
          </a:xfrm>
        </p:spPr>
        <p:txBody>
          <a:bodyPr>
            <a:normAutofit fontScale="90000"/>
          </a:bodyPr>
          <a:lstStyle/>
          <a:p>
            <a:r>
              <a:rPr lang="en-US" dirty="0">
                <a:solidFill>
                  <a:schemeClr val="accent1"/>
                </a:solidFill>
              </a:rPr>
              <a:t>Extreme programming</a:t>
            </a:r>
          </a:p>
        </p:txBody>
      </p:sp>
      <p:sp>
        <p:nvSpPr>
          <p:cNvPr id="3" name="Content Placeholder 2">
            <a:extLst>
              <a:ext uri="{FF2B5EF4-FFF2-40B4-BE49-F238E27FC236}">
                <a16:creationId xmlns:a16="http://schemas.microsoft.com/office/drawing/2014/main" id="{0CB64320-8A45-A049-9382-05881383068D}"/>
              </a:ext>
            </a:extLst>
          </p:cNvPr>
          <p:cNvSpPr>
            <a:spLocks noGrp="1"/>
          </p:cNvSpPr>
          <p:nvPr>
            <p:ph idx="1"/>
          </p:nvPr>
        </p:nvSpPr>
        <p:spPr>
          <a:xfrm>
            <a:off x="857250" y="1124744"/>
            <a:ext cx="10415588" cy="5256584"/>
          </a:xfrm>
        </p:spPr>
        <p:txBody>
          <a:bodyPr>
            <a:normAutofit/>
          </a:bodyPr>
          <a:lstStyle/>
          <a:p>
            <a:r>
              <a:rPr lang="en-US" sz="2800" dirty="0"/>
              <a:t>The most influential work that has changed software development culture was the development of </a:t>
            </a:r>
            <a:r>
              <a:rPr lang="en-US" sz="2800" dirty="0">
                <a:solidFill>
                  <a:srgbClr val="C00000"/>
                </a:solidFill>
              </a:rPr>
              <a:t>Extreme Programming (XP)</a:t>
            </a:r>
            <a:r>
              <a:rPr lang="en-US" sz="2800" dirty="0"/>
              <a:t>. </a:t>
            </a:r>
          </a:p>
          <a:p>
            <a:r>
              <a:rPr lang="en-US" sz="2800" dirty="0"/>
              <a:t>The name was coined by Kent Beck in 1998 because the approach was developed by pushing recognized good practice, such as iterative development, to ‘extreme’ levels.</a:t>
            </a:r>
          </a:p>
          <a:p>
            <a:r>
              <a:rPr lang="en-US" sz="2800" dirty="0"/>
              <a:t>Extreme programming focused on 12 new development techniques that were geared to rapid, incremental software development, change and delivery.</a:t>
            </a:r>
          </a:p>
          <a:p>
            <a:r>
              <a:rPr lang="en-US" sz="2800" dirty="0"/>
              <a:t>Some of these techniques are now widely used; others have been less popular.</a:t>
            </a:r>
          </a:p>
          <a:p>
            <a:endParaRPr lang="en-US" sz="2800" dirty="0"/>
          </a:p>
          <a:p>
            <a:endParaRPr lang="en-US" sz="2800" dirty="0"/>
          </a:p>
        </p:txBody>
      </p:sp>
      <p:sp>
        <p:nvSpPr>
          <p:cNvPr id="4" name="Slide Number Placeholder 3">
            <a:extLst>
              <a:ext uri="{FF2B5EF4-FFF2-40B4-BE49-F238E27FC236}">
                <a16:creationId xmlns:a16="http://schemas.microsoft.com/office/drawing/2014/main" id="{B3224022-60DA-AA41-B26A-B9B6A057B2A6}"/>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A1D8FD0F-D3AA-5040-889B-FF144B5F587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35238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F0D42D84-E89A-4744-B2FE-B6904E189E34}"/>
              </a:ext>
            </a:extLst>
          </p:cNvPr>
          <p:cNvSpPr/>
          <p:nvPr/>
        </p:nvSpPr>
        <p:spPr>
          <a:xfrm>
            <a:off x="3894443" y="1475234"/>
            <a:ext cx="4186989" cy="4315326"/>
          </a:xfrm>
          <a:custGeom>
            <a:avLst/>
            <a:gdLst>
              <a:gd name="connsiteX0" fmla="*/ 1780673 w 4186989"/>
              <a:gd name="connsiteY0" fmla="*/ 1074821 h 4315326"/>
              <a:gd name="connsiteX1" fmla="*/ 2165684 w 4186989"/>
              <a:gd name="connsiteY1" fmla="*/ 0 h 4315326"/>
              <a:gd name="connsiteX2" fmla="*/ 2470484 w 4186989"/>
              <a:gd name="connsiteY2" fmla="*/ 1138989 h 4315326"/>
              <a:gd name="connsiteX3" fmla="*/ 3449052 w 4186989"/>
              <a:gd name="connsiteY3" fmla="*/ 417094 h 4315326"/>
              <a:gd name="connsiteX4" fmla="*/ 2999873 w 4186989"/>
              <a:gd name="connsiteY4" fmla="*/ 1556084 h 4315326"/>
              <a:gd name="connsiteX5" fmla="*/ 4186989 w 4186989"/>
              <a:gd name="connsiteY5" fmla="*/ 1524000 h 4315326"/>
              <a:gd name="connsiteX6" fmla="*/ 3208421 w 4186989"/>
              <a:gd name="connsiteY6" fmla="*/ 2181726 h 4315326"/>
              <a:gd name="connsiteX7" fmla="*/ 4170947 w 4186989"/>
              <a:gd name="connsiteY7" fmla="*/ 2887579 h 4315326"/>
              <a:gd name="connsiteX8" fmla="*/ 2935705 w 4186989"/>
              <a:gd name="connsiteY8" fmla="*/ 2839452 h 4315326"/>
              <a:gd name="connsiteX9" fmla="*/ 3336758 w 4186989"/>
              <a:gd name="connsiteY9" fmla="*/ 3930315 h 4315326"/>
              <a:gd name="connsiteX10" fmla="*/ 2390273 w 4186989"/>
              <a:gd name="connsiteY10" fmla="*/ 3224463 h 4315326"/>
              <a:gd name="connsiteX11" fmla="*/ 2021305 w 4186989"/>
              <a:gd name="connsiteY11" fmla="*/ 4315326 h 4315326"/>
              <a:gd name="connsiteX12" fmla="*/ 1732547 w 4186989"/>
              <a:gd name="connsiteY12" fmla="*/ 3192379 h 4315326"/>
              <a:gd name="connsiteX13" fmla="*/ 737937 w 4186989"/>
              <a:gd name="connsiteY13" fmla="*/ 3898231 h 4315326"/>
              <a:gd name="connsiteX14" fmla="*/ 1171073 w 4186989"/>
              <a:gd name="connsiteY14" fmla="*/ 2791326 h 4315326"/>
              <a:gd name="connsiteX15" fmla="*/ 0 w 4186989"/>
              <a:gd name="connsiteY15" fmla="*/ 2759242 h 4315326"/>
              <a:gd name="connsiteX16" fmla="*/ 978568 w 4186989"/>
              <a:gd name="connsiteY16" fmla="*/ 2117558 h 4315326"/>
              <a:gd name="connsiteX17" fmla="*/ 16042 w 4186989"/>
              <a:gd name="connsiteY17" fmla="*/ 1427747 h 4315326"/>
              <a:gd name="connsiteX18" fmla="*/ 1187116 w 4186989"/>
              <a:gd name="connsiteY18" fmla="*/ 1491915 h 4315326"/>
              <a:gd name="connsiteX19" fmla="*/ 850231 w 4186989"/>
              <a:gd name="connsiteY19" fmla="*/ 368968 h 4315326"/>
              <a:gd name="connsiteX20" fmla="*/ 1780673 w 4186989"/>
              <a:gd name="connsiteY20" fmla="*/ 1074821 h 4315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86989" h="4315326">
                <a:moveTo>
                  <a:pt x="1780673" y="1074821"/>
                </a:moveTo>
                <a:lnTo>
                  <a:pt x="2165684" y="0"/>
                </a:lnTo>
                <a:lnTo>
                  <a:pt x="2470484" y="1138989"/>
                </a:lnTo>
                <a:lnTo>
                  <a:pt x="3449052" y="417094"/>
                </a:lnTo>
                <a:lnTo>
                  <a:pt x="2999873" y="1556084"/>
                </a:lnTo>
                <a:lnTo>
                  <a:pt x="4186989" y="1524000"/>
                </a:lnTo>
                <a:lnTo>
                  <a:pt x="3208421" y="2181726"/>
                </a:lnTo>
                <a:lnTo>
                  <a:pt x="4170947" y="2887579"/>
                </a:lnTo>
                <a:lnTo>
                  <a:pt x="2935705" y="2839452"/>
                </a:lnTo>
                <a:lnTo>
                  <a:pt x="3336758" y="3930315"/>
                </a:lnTo>
                <a:lnTo>
                  <a:pt x="2390273" y="3224463"/>
                </a:lnTo>
                <a:lnTo>
                  <a:pt x="2021305" y="4315326"/>
                </a:lnTo>
                <a:lnTo>
                  <a:pt x="1732547" y="3192379"/>
                </a:lnTo>
                <a:lnTo>
                  <a:pt x="737937" y="3898231"/>
                </a:lnTo>
                <a:lnTo>
                  <a:pt x="1171073" y="2791326"/>
                </a:lnTo>
                <a:lnTo>
                  <a:pt x="0" y="2759242"/>
                </a:lnTo>
                <a:lnTo>
                  <a:pt x="978568" y="2117558"/>
                </a:lnTo>
                <a:lnTo>
                  <a:pt x="16042" y="1427747"/>
                </a:lnTo>
                <a:lnTo>
                  <a:pt x="1187116" y="1491915"/>
                </a:lnTo>
                <a:lnTo>
                  <a:pt x="850231" y="368968"/>
                </a:lnTo>
                <a:lnTo>
                  <a:pt x="1780673" y="1074821"/>
                </a:lnTo>
                <a:close/>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98DB-F55A-934A-9D9A-DDC24CD719D7}"/>
              </a:ext>
            </a:extLst>
          </p:cNvPr>
          <p:cNvSpPr>
            <a:spLocks noGrp="1"/>
          </p:cNvSpPr>
          <p:nvPr>
            <p:ph type="title"/>
          </p:nvPr>
        </p:nvSpPr>
        <p:spPr>
          <a:xfrm>
            <a:off x="1981200" y="0"/>
            <a:ext cx="8229600" cy="836712"/>
          </a:xfrm>
        </p:spPr>
        <p:txBody>
          <a:bodyPr/>
          <a:lstStyle/>
          <a:p>
            <a:r>
              <a:rPr lang="en-US" dirty="0">
                <a:solidFill>
                  <a:schemeClr val="accent1"/>
                </a:solidFill>
              </a:rPr>
              <a:t>Extreme Programming Practices</a:t>
            </a:r>
          </a:p>
        </p:txBody>
      </p:sp>
      <p:sp>
        <p:nvSpPr>
          <p:cNvPr id="4" name="Slide Number Placeholder 3">
            <a:extLst>
              <a:ext uri="{FF2B5EF4-FFF2-40B4-BE49-F238E27FC236}">
                <a16:creationId xmlns:a16="http://schemas.microsoft.com/office/drawing/2014/main" id="{C93D4452-09D2-F340-BBAB-0957C5BB2929}"/>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TextBox 5">
            <a:extLst>
              <a:ext uri="{FF2B5EF4-FFF2-40B4-BE49-F238E27FC236}">
                <a16:creationId xmlns:a16="http://schemas.microsoft.com/office/drawing/2014/main" id="{99F6481B-C7CD-3446-A9DE-8DF1D141785E}"/>
              </a:ext>
            </a:extLst>
          </p:cNvPr>
          <p:cNvSpPr txBox="1"/>
          <p:nvPr/>
        </p:nvSpPr>
        <p:spPr>
          <a:xfrm>
            <a:off x="5284639" y="734749"/>
            <a:ext cx="160050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Test-first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development</a:t>
            </a:r>
          </a:p>
        </p:txBody>
      </p:sp>
      <p:sp>
        <p:nvSpPr>
          <p:cNvPr id="7" name="TextBox 6">
            <a:extLst>
              <a:ext uri="{FF2B5EF4-FFF2-40B4-BE49-F238E27FC236}">
                <a16:creationId xmlns:a16="http://schemas.microsoft.com/office/drawing/2014/main" id="{121C9888-A564-2242-BCED-8670B37890F4}"/>
              </a:ext>
            </a:extLst>
          </p:cNvPr>
          <p:cNvSpPr txBox="1"/>
          <p:nvPr/>
        </p:nvSpPr>
        <p:spPr>
          <a:xfrm>
            <a:off x="6816081" y="1484784"/>
            <a:ext cx="140192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Refactoring</a:t>
            </a:r>
          </a:p>
        </p:txBody>
      </p:sp>
      <p:sp>
        <p:nvSpPr>
          <p:cNvPr id="8" name="TextBox 7">
            <a:extLst>
              <a:ext uri="{FF2B5EF4-FFF2-40B4-BE49-F238E27FC236}">
                <a16:creationId xmlns:a16="http://schemas.microsoft.com/office/drawing/2014/main" id="{1F26A140-A9C7-B84F-91AD-36CC99DEA9AF}"/>
              </a:ext>
            </a:extLst>
          </p:cNvPr>
          <p:cNvSpPr txBox="1"/>
          <p:nvPr/>
        </p:nvSpPr>
        <p:spPr>
          <a:xfrm>
            <a:off x="8025808" y="2667045"/>
            <a:ext cx="1197662" cy="707886"/>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Small releases</a:t>
            </a:r>
          </a:p>
        </p:txBody>
      </p:sp>
      <p:sp>
        <p:nvSpPr>
          <p:cNvPr id="9" name="TextBox 8">
            <a:extLst>
              <a:ext uri="{FF2B5EF4-FFF2-40B4-BE49-F238E27FC236}">
                <a16:creationId xmlns:a16="http://schemas.microsoft.com/office/drawing/2014/main" id="{25F8A442-52FD-BA42-9F6D-3A098C51CD2F}"/>
              </a:ext>
            </a:extLst>
          </p:cNvPr>
          <p:cNvSpPr txBox="1"/>
          <p:nvPr/>
        </p:nvSpPr>
        <p:spPr>
          <a:xfrm>
            <a:off x="3405049" y="1322944"/>
            <a:ext cx="139897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Continuous</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integration</a:t>
            </a:r>
          </a:p>
        </p:txBody>
      </p:sp>
      <p:sp>
        <p:nvSpPr>
          <p:cNvPr id="10" name="TextBox 9">
            <a:extLst>
              <a:ext uri="{FF2B5EF4-FFF2-40B4-BE49-F238E27FC236}">
                <a16:creationId xmlns:a16="http://schemas.microsoft.com/office/drawing/2014/main" id="{55529C89-DE6C-524F-A879-6E19A3973E33}"/>
              </a:ext>
            </a:extLst>
          </p:cNvPr>
          <p:cNvSpPr txBox="1"/>
          <p:nvPr/>
        </p:nvSpPr>
        <p:spPr>
          <a:xfrm>
            <a:off x="2551127" y="2456913"/>
            <a:ext cx="1523430"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Incremental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planning</a:t>
            </a:r>
          </a:p>
        </p:txBody>
      </p:sp>
      <p:sp>
        <p:nvSpPr>
          <p:cNvPr id="11" name="TextBox 10">
            <a:extLst>
              <a:ext uri="{FF2B5EF4-FFF2-40B4-BE49-F238E27FC236}">
                <a16:creationId xmlns:a16="http://schemas.microsoft.com/office/drawing/2014/main" id="{39E71CF4-F656-1749-BE53-9CE4A5BEF36C}"/>
              </a:ext>
            </a:extLst>
          </p:cNvPr>
          <p:cNvSpPr txBox="1"/>
          <p:nvPr/>
        </p:nvSpPr>
        <p:spPr>
          <a:xfrm>
            <a:off x="2630335" y="3849343"/>
            <a:ext cx="1309526"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Collective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ownership</a:t>
            </a:r>
          </a:p>
        </p:txBody>
      </p:sp>
      <p:sp>
        <p:nvSpPr>
          <p:cNvPr id="12" name="TextBox 11">
            <a:extLst>
              <a:ext uri="{FF2B5EF4-FFF2-40B4-BE49-F238E27FC236}">
                <a16:creationId xmlns:a16="http://schemas.microsoft.com/office/drawing/2014/main" id="{DB5CB5A9-13E6-6D44-BE33-1202A13B8DFD}"/>
              </a:ext>
            </a:extLst>
          </p:cNvPr>
          <p:cNvSpPr txBox="1"/>
          <p:nvPr/>
        </p:nvSpPr>
        <p:spPr>
          <a:xfrm>
            <a:off x="3493187" y="5142678"/>
            <a:ext cx="162179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Pair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programming</a:t>
            </a:r>
          </a:p>
        </p:txBody>
      </p:sp>
      <p:sp>
        <p:nvSpPr>
          <p:cNvPr id="13" name="TextBox 12">
            <a:extLst>
              <a:ext uri="{FF2B5EF4-FFF2-40B4-BE49-F238E27FC236}">
                <a16:creationId xmlns:a16="http://schemas.microsoft.com/office/drawing/2014/main" id="{0BA29631-A546-2043-9EE6-D597238BD418}"/>
              </a:ext>
            </a:extLst>
          </p:cNvPr>
          <p:cNvSpPr txBox="1"/>
          <p:nvPr/>
        </p:nvSpPr>
        <p:spPr>
          <a:xfrm>
            <a:off x="5216114" y="5843633"/>
            <a:ext cx="14713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Sustainable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pace</a:t>
            </a:r>
          </a:p>
        </p:txBody>
      </p:sp>
      <p:sp>
        <p:nvSpPr>
          <p:cNvPr id="14" name="TextBox 13">
            <a:extLst>
              <a:ext uri="{FF2B5EF4-FFF2-40B4-BE49-F238E27FC236}">
                <a16:creationId xmlns:a16="http://schemas.microsoft.com/office/drawing/2014/main" id="{98A4FB0B-173A-DE44-98DE-F8AA5D8DC872}"/>
              </a:ext>
            </a:extLst>
          </p:cNvPr>
          <p:cNvSpPr txBox="1"/>
          <p:nvPr/>
        </p:nvSpPr>
        <p:spPr>
          <a:xfrm>
            <a:off x="7292425" y="5180918"/>
            <a:ext cx="118276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On-site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customer</a:t>
            </a:r>
          </a:p>
        </p:txBody>
      </p:sp>
      <p:sp>
        <p:nvSpPr>
          <p:cNvPr id="15" name="TextBox 14">
            <a:extLst>
              <a:ext uri="{FF2B5EF4-FFF2-40B4-BE49-F238E27FC236}">
                <a16:creationId xmlns:a16="http://schemas.microsoft.com/office/drawing/2014/main" id="{F9568308-9F23-B740-A97F-759D2EFD3236}"/>
              </a:ext>
            </a:extLst>
          </p:cNvPr>
          <p:cNvSpPr txBox="1"/>
          <p:nvPr/>
        </p:nvSpPr>
        <p:spPr>
          <a:xfrm>
            <a:off x="8073922" y="4010171"/>
            <a:ext cx="90762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Simple</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design</a:t>
            </a:r>
          </a:p>
        </p:txBody>
      </p:sp>
      <p:sp>
        <p:nvSpPr>
          <p:cNvPr id="16" name="TextBox 15">
            <a:extLst>
              <a:ext uri="{FF2B5EF4-FFF2-40B4-BE49-F238E27FC236}">
                <a16:creationId xmlns:a16="http://schemas.microsoft.com/office/drawing/2014/main" id="{32DE5A39-2D13-264A-80EF-E51184CB5EEF}"/>
              </a:ext>
            </a:extLst>
          </p:cNvPr>
          <p:cNvSpPr txBox="1"/>
          <p:nvPr/>
        </p:nvSpPr>
        <p:spPr>
          <a:xfrm>
            <a:off x="4840065" y="2878069"/>
            <a:ext cx="2337178" cy="1477328"/>
          </a:xfrm>
          <a:prstGeom prst="rect">
            <a:avLst/>
          </a:prstGeom>
          <a:noFill/>
        </p:spPr>
        <p:txBody>
          <a:bodyPr wrap="none" rtlCol="0">
            <a:spAutoFit/>
          </a:bodyPr>
          <a:lstStyle/>
          <a:p>
            <a:pPr algn="ctr"/>
            <a:r>
              <a:rPr lang="en-US" sz="3000" b="1" dirty="0">
                <a:solidFill>
                  <a:srgbClr val="C00000"/>
                </a:solidFill>
                <a:latin typeface="Calibri" panose="020F0502020204030204" pitchFamily="34" charset="0"/>
                <a:cs typeface="Calibri" panose="020F0502020204030204" pitchFamily="34" charset="0"/>
              </a:rPr>
              <a:t>Extreme </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Programming</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(XP)</a:t>
            </a:r>
          </a:p>
        </p:txBody>
      </p:sp>
      <p:sp>
        <p:nvSpPr>
          <p:cNvPr id="19" name="Footer Placeholder 4">
            <a:extLst>
              <a:ext uri="{FF2B5EF4-FFF2-40B4-BE49-F238E27FC236}">
                <a16:creationId xmlns:a16="http://schemas.microsoft.com/office/drawing/2014/main" id="{68047E85-EDED-A941-81D2-4EA4381CEC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055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54787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Small releases</a:t>
            </a:r>
          </a:p>
          <a:p>
            <a:pPr lvl="1"/>
            <a:r>
              <a:rPr lang="en-US" dirty="0"/>
              <a:t>The minimal useful set of functionality that provides business value is developed first.</a:t>
            </a:r>
          </a:p>
          <a:p>
            <a:pPr lvl="1"/>
            <a:r>
              <a:rPr lang="en-US" dirty="0"/>
              <a:t>Releases of the system are frequent and incrementally add functionality to the previous release.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0661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a:xfrm>
            <a:off x="914400" y="1460667"/>
            <a:ext cx="10401300" cy="4848653"/>
          </a:xfrm>
        </p:spPr>
        <p:txBody>
          <a:bodyPr>
            <a:normAutofit/>
          </a:bodyPr>
          <a:lstStyle/>
          <a:p>
            <a:r>
              <a:rPr lang="en-US" dirty="0">
                <a:solidFill>
                  <a:srgbClr val="C00000"/>
                </a:solidFill>
              </a:rPr>
              <a:t>Test-driven development</a:t>
            </a:r>
          </a:p>
          <a:p>
            <a:pPr lvl="1"/>
            <a:r>
              <a:rPr lang="en-US" dirty="0"/>
              <a:t>Instead of writing code then tests for that code, developers write the tests first. </a:t>
            </a:r>
          </a:p>
          <a:p>
            <a:pPr lvl="1"/>
            <a:r>
              <a:rPr lang="en-US" dirty="0"/>
              <a:t>This helps clarify what the code should actually do and that there is always a ‘tested’ version of the code available. </a:t>
            </a:r>
          </a:p>
          <a:p>
            <a:pPr lvl="1"/>
            <a:r>
              <a:rPr lang="en-US" dirty="0"/>
              <a:t>An automated unit test framework is used to run the tests after every change. </a:t>
            </a:r>
          </a:p>
          <a:p>
            <a:pPr lvl="1"/>
            <a:r>
              <a:rPr lang="en-US" dirty="0"/>
              <a:t>New code should not ‘break’ code that has already been implemented.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1489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Continuous integration</a:t>
            </a:r>
          </a:p>
          <a:p>
            <a:pPr lvl="1"/>
            <a:r>
              <a:rPr lang="en-US" dirty="0"/>
              <a:t>As soon as the work on a task is complete, it is integrated into the whole system and a new version of the system is created. </a:t>
            </a:r>
          </a:p>
          <a:p>
            <a:pPr lvl="1"/>
            <a:r>
              <a:rPr lang="en-US" dirty="0"/>
              <a:t>All unit tests from all developers are run automatically and must be successful before the new version of the system is accepted.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651935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Refactoring</a:t>
            </a:r>
          </a:p>
          <a:p>
            <a:pPr lvl="1"/>
            <a:r>
              <a:rPr lang="en-US" dirty="0"/>
              <a:t>Refactoring means improving the structure, readability, efficiency and 	security of a program.</a:t>
            </a:r>
          </a:p>
          <a:p>
            <a:pPr lvl="1"/>
            <a:r>
              <a:rPr lang="en-US" dirty="0"/>
              <a:t>All developers are expected to refactor the code as soon as potential code improvements are found. </a:t>
            </a:r>
          </a:p>
          <a:p>
            <a:pPr lvl="1"/>
            <a:r>
              <a:rPr lang="en-US" dirty="0"/>
              <a:t>This keeps the code simple and maintainable.</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38097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14502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718-783A-0645-8D12-9BB8CEC05578}"/>
              </a:ext>
            </a:extLst>
          </p:cNvPr>
          <p:cNvSpPr>
            <a:spLocks noGrp="1"/>
          </p:cNvSpPr>
          <p:nvPr>
            <p:ph type="title"/>
          </p:nvPr>
        </p:nvSpPr>
        <p:spPr>
          <a:xfrm>
            <a:off x="1981200" y="116632"/>
            <a:ext cx="8229600" cy="864096"/>
          </a:xfrm>
        </p:spPr>
        <p:txBody>
          <a:bodyPr/>
          <a:lstStyle/>
          <a:p>
            <a:r>
              <a:rPr lang="en-US" dirty="0">
                <a:solidFill>
                  <a:schemeClr val="accent1"/>
                </a:solidFill>
              </a:rPr>
              <a:t>Scrum</a:t>
            </a:r>
          </a:p>
        </p:txBody>
      </p:sp>
      <p:sp>
        <p:nvSpPr>
          <p:cNvPr id="3" name="Content Placeholder 2">
            <a:extLst>
              <a:ext uri="{FF2B5EF4-FFF2-40B4-BE49-F238E27FC236}">
                <a16:creationId xmlns:a16="http://schemas.microsoft.com/office/drawing/2014/main" id="{4082334A-5456-7443-8ADF-6628B2FE77B1}"/>
              </a:ext>
            </a:extLst>
          </p:cNvPr>
          <p:cNvSpPr>
            <a:spLocks noGrp="1"/>
          </p:cNvSpPr>
          <p:nvPr>
            <p:ph idx="1"/>
          </p:nvPr>
        </p:nvSpPr>
        <p:spPr>
          <a:xfrm>
            <a:off x="985837" y="980728"/>
            <a:ext cx="10173959" cy="5400600"/>
          </a:xfrm>
        </p:spPr>
        <p:txBody>
          <a:bodyPr>
            <a:normAutofit/>
          </a:bodyPr>
          <a:lstStyle/>
          <a:p>
            <a:r>
              <a:rPr lang="en-US" sz="2600" dirty="0"/>
              <a:t>Software company managers need information that will help them understand </a:t>
            </a:r>
            <a:r>
              <a:rPr lang="en-US" sz="2600" dirty="0">
                <a:solidFill>
                  <a:srgbClr val="C00000"/>
                </a:solidFill>
              </a:rPr>
              <a:t>how much it costs </a:t>
            </a:r>
            <a:r>
              <a:rPr lang="en-US" sz="2600" dirty="0"/>
              <a:t>to develop a software product, </a:t>
            </a:r>
            <a:r>
              <a:rPr lang="en-US" sz="2600" dirty="0">
                <a:solidFill>
                  <a:srgbClr val="C00000"/>
                </a:solidFill>
              </a:rPr>
              <a:t>how long </a:t>
            </a:r>
            <a:r>
              <a:rPr lang="en-US" sz="2600" dirty="0"/>
              <a:t>it will take and</a:t>
            </a:r>
            <a:r>
              <a:rPr lang="en-US" sz="2600" dirty="0">
                <a:solidFill>
                  <a:srgbClr val="C00000"/>
                </a:solidFill>
              </a:rPr>
              <a:t> when </a:t>
            </a:r>
            <a:r>
              <a:rPr lang="en-US" sz="2600" dirty="0"/>
              <a:t>the product can be brought to market.</a:t>
            </a:r>
          </a:p>
          <a:p>
            <a:r>
              <a:rPr lang="en-US" sz="2600" dirty="0"/>
              <a:t>Plan-driven development provides this information through long-term development plans that identify deliverables - items the team will deliver and when these will be delivered.</a:t>
            </a:r>
          </a:p>
          <a:p>
            <a:r>
              <a:rPr lang="en-US" sz="2600" dirty="0">
                <a:solidFill>
                  <a:srgbClr val="C00000"/>
                </a:solidFill>
              </a:rPr>
              <a:t>Plans always change </a:t>
            </a:r>
            <a:r>
              <a:rPr lang="en-US" sz="2600" dirty="0"/>
              <a:t>so anything apart from short-term plans are unreliable.</a:t>
            </a:r>
          </a:p>
          <a:p>
            <a:r>
              <a:rPr lang="en-US" sz="2600" dirty="0">
                <a:solidFill>
                  <a:srgbClr val="C00000"/>
                </a:solidFill>
              </a:rPr>
              <a:t>Scrum is an agile method that provides a framework for agile project organization and planning</a:t>
            </a:r>
            <a:r>
              <a:rPr lang="en-US" sz="2600" dirty="0"/>
              <a:t>. It does not mandate any specific technical practices. </a:t>
            </a:r>
          </a:p>
          <a:p>
            <a:endParaRPr lang="en-US" sz="2600" dirty="0"/>
          </a:p>
          <a:p>
            <a:endParaRPr lang="en-US" sz="2600" dirty="0"/>
          </a:p>
        </p:txBody>
      </p:sp>
      <p:sp>
        <p:nvSpPr>
          <p:cNvPr id="4" name="Slide Number Placeholder 3">
            <a:extLst>
              <a:ext uri="{FF2B5EF4-FFF2-40B4-BE49-F238E27FC236}">
                <a16:creationId xmlns:a16="http://schemas.microsoft.com/office/drawing/2014/main" id="{66A8B4B4-AF91-054E-BC67-5ECDEA68C41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0B49C19A-5680-774F-BAC2-6A78DDA476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670753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57263" y="1214438"/>
            <a:ext cx="10202533" cy="5094882"/>
          </a:xfrm>
        </p:spPr>
        <p:txBody>
          <a:bodyPr>
            <a:normAutofit/>
          </a:bodyPr>
          <a:lstStyle/>
          <a:p>
            <a:r>
              <a:rPr lang="en-US" dirty="0">
                <a:solidFill>
                  <a:srgbClr val="C00000"/>
                </a:solidFill>
              </a:rPr>
              <a:t>Scrum</a:t>
            </a:r>
            <a:r>
              <a:rPr lang="en-US" dirty="0"/>
              <a:t>			</a:t>
            </a:r>
            <a:br>
              <a:rPr lang="en-US" dirty="0"/>
            </a:br>
            <a:r>
              <a:rPr lang="en-US" dirty="0"/>
              <a:t>A daily team meeting where progress is reviewed and work to be done that day as discussed and agreed.</a:t>
            </a:r>
            <a:endParaRPr lang="en-US" dirty="0">
              <a:solidFill>
                <a:srgbClr val="C00000"/>
              </a:solidFill>
            </a:endParaRPr>
          </a:p>
          <a:p>
            <a:r>
              <a:rPr lang="en-US" dirty="0">
                <a:solidFill>
                  <a:srgbClr val="C00000"/>
                </a:solidFill>
              </a:rPr>
              <a:t>Sprint </a:t>
            </a:r>
            <a:br>
              <a:rPr lang="en-US" dirty="0"/>
            </a:br>
            <a:r>
              <a:rPr lang="en-US" dirty="0"/>
              <a:t>A short period, typically two to four weeks, when a product increment is developed.</a:t>
            </a:r>
          </a:p>
          <a:p>
            <a:r>
              <a:rPr lang="en-US" dirty="0">
                <a:solidFill>
                  <a:srgbClr val="C00000"/>
                </a:solidFill>
              </a:rPr>
              <a:t>ScrumMaster</a:t>
            </a:r>
            <a:r>
              <a:rPr lang="en-US" dirty="0"/>
              <a:t>		</a:t>
            </a:r>
            <a:br>
              <a:rPr lang="en-US" dirty="0"/>
            </a:br>
            <a:r>
              <a:rPr lang="en-US" dirty="0"/>
              <a:t>A team coach who guides the team in the effective use of Scrum.</a:t>
            </a:r>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695280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85839" y="1268760"/>
            <a:ext cx="10301286" cy="5040560"/>
          </a:xfrm>
        </p:spPr>
        <p:txBody>
          <a:bodyPr>
            <a:noAutofit/>
          </a:bodyPr>
          <a:lstStyle/>
          <a:p>
            <a:r>
              <a:rPr lang="en-US" sz="3000" dirty="0">
                <a:solidFill>
                  <a:srgbClr val="C00000"/>
                </a:solidFill>
              </a:rPr>
              <a:t>Product</a:t>
            </a:r>
            <a:br>
              <a:rPr lang="en-US" sz="3000" dirty="0"/>
            </a:br>
            <a:r>
              <a:rPr lang="en-US" sz="3000" dirty="0"/>
              <a:t>The software product that is being developed by the Scrum team.</a:t>
            </a:r>
          </a:p>
          <a:p>
            <a:r>
              <a:rPr lang="en-US" sz="3000" dirty="0">
                <a:solidFill>
                  <a:srgbClr val="C00000"/>
                </a:solidFill>
              </a:rPr>
              <a:t>Product owner</a:t>
            </a:r>
            <a:br>
              <a:rPr lang="en-US" sz="3000" dirty="0"/>
            </a:br>
            <a:r>
              <a:rPr lang="en-US" sz="3000" dirty="0"/>
              <a:t>A team member who is responsible for identifying product features and attributes. They review work done and help to test the product.</a:t>
            </a:r>
          </a:p>
          <a:p>
            <a:r>
              <a:rPr lang="en-US" sz="3000" dirty="0">
                <a:solidFill>
                  <a:srgbClr val="C00000"/>
                </a:solidFill>
              </a:rPr>
              <a:t>Product backlog	</a:t>
            </a:r>
            <a:br>
              <a:rPr lang="en-US" sz="3000" dirty="0"/>
            </a:br>
            <a:r>
              <a:rPr lang="en-US" sz="3000" dirty="0"/>
              <a:t>A to-do list of items such as bugs, features and product improvements that the Scrum team have not yet completed.</a:t>
            </a:r>
          </a:p>
          <a:p>
            <a:endParaRPr lang="en-US" sz="3000" dirty="0"/>
          </a:p>
          <a:p>
            <a:endParaRPr lang="en-US" sz="30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237941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1114425" y="1268760"/>
            <a:ext cx="10045372" cy="5040560"/>
          </a:xfrm>
        </p:spPr>
        <p:txBody>
          <a:bodyPr>
            <a:normAutofit/>
          </a:bodyPr>
          <a:lstStyle/>
          <a:p>
            <a:r>
              <a:rPr lang="en-US" dirty="0">
                <a:solidFill>
                  <a:srgbClr val="C00000"/>
                </a:solidFill>
              </a:rPr>
              <a:t>Development team</a:t>
            </a:r>
            <a:br>
              <a:rPr lang="en-US" dirty="0">
                <a:solidFill>
                  <a:srgbClr val="C00000"/>
                </a:solidFill>
              </a:rPr>
            </a:br>
            <a:r>
              <a:rPr lang="en-US" dirty="0"/>
              <a:t>A small self-</a:t>
            </a:r>
            <a:r>
              <a:rPr lang="en-US" dirty="0" err="1"/>
              <a:t>organising</a:t>
            </a:r>
            <a:r>
              <a:rPr lang="en-US" dirty="0"/>
              <a:t> team of five to eight people who are responsible for developing the product.</a:t>
            </a:r>
          </a:p>
          <a:p>
            <a:r>
              <a:rPr lang="en-US" dirty="0">
                <a:solidFill>
                  <a:srgbClr val="C00000"/>
                </a:solidFill>
              </a:rPr>
              <a:t>Potentially shippable product increment</a:t>
            </a:r>
            <a:br>
              <a:rPr lang="en-US" dirty="0"/>
            </a:br>
            <a:r>
              <a:rPr lang="en-US" dirty="0"/>
              <a:t>The output of a sprint which should be of high enough quality to be deployed for customer use.</a:t>
            </a:r>
          </a:p>
          <a:p>
            <a:r>
              <a:rPr lang="en-US" dirty="0">
                <a:solidFill>
                  <a:srgbClr val="C00000"/>
                </a:solidFill>
              </a:rPr>
              <a:t>Velocity</a:t>
            </a:r>
            <a:br>
              <a:rPr lang="en-US" dirty="0"/>
            </a:br>
            <a:r>
              <a:rPr lang="en-US" dirty="0"/>
              <a:t>An estimate of how much work a team can do in a single sprint.</a:t>
            </a:r>
          </a:p>
          <a:p>
            <a:endParaRPr lang="en-US" dirty="0"/>
          </a:p>
          <a:p>
            <a:endParaRPr lang="en-US" dirty="0"/>
          </a:p>
          <a:p>
            <a:endParaRPr lang="en-US" dirty="0"/>
          </a:p>
          <a:p>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2703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3DC-0613-A043-8ECA-B2D12A144C4F}"/>
              </a:ext>
            </a:extLst>
          </p:cNvPr>
          <p:cNvSpPr>
            <a:spLocks noGrp="1"/>
          </p:cNvSpPr>
          <p:nvPr>
            <p:ph type="title"/>
          </p:nvPr>
        </p:nvSpPr>
        <p:spPr>
          <a:xfrm>
            <a:off x="1981200" y="72008"/>
            <a:ext cx="8229600" cy="836712"/>
          </a:xfrm>
        </p:spPr>
        <p:txBody>
          <a:bodyPr/>
          <a:lstStyle/>
          <a:p>
            <a:r>
              <a:rPr lang="en-US" dirty="0">
                <a:solidFill>
                  <a:schemeClr val="accent1"/>
                </a:solidFill>
              </a:rPr>
              <a:t>Key roles in Scrum</a:t>
            </a:r>
          </a:p>
        </p:txBody>
      </p:sp>
      <p:sp>
        <p:nvSpPr>
          <p:cNvPr id="3" name="Content Placeholder 2">
            <a:extLst>
              <a:ext uri="{FF2B5EF4-FFF2-40B4-BE49-F238E27FC236}">
                <a16:creationId xmlns:a16="http://schemas.microsoft.com/office/drawing/2014/main" id="{1819551C-67EF-7142-8172-343E0319D96A}"/>
              </a:ext>
            </a:extLst>
          </p:cNvPr>
          <p:cNvSpPr>
            <a:spLocks noGrp="1"/>
          </p:cNvSpPr>
          <p:nvPr>
            <p:ph idx="1"/>
          </p:nvPr>
        </p:nvSpPr>
        <p:spPr>
          <a:xfrm>
            <a:off x="985837" y="980728"/>
            <a:ext cx="10173959" cy="5539135"/>
          </a:xfrm>
        </p:spPr>
        <p:txBody>
          <a:bodyPr>
            <a:normAutofit/>
          </a:bodyPr>
          <a:lstStyle/>
          <a:p>
            <a:r>
              <a:rPr lang="en-US" sz="2800" dirty="0">
                <a:solidFill>
                  <a:srgbClr val="C00000"/>
                </a:solidFill>
              </a:rPr>
              <a:t>The Product Owner </a:t>
            </a:r>
            <a:r>
              <a:rPr lang="en-US" sz="2600" dirty="0"/>
              <a:t>is responsible for ensuring that the development team are always focused on the product they are building rather than diverted into technically interesting but less relevant work. </a:t>
            </a:r>
          </a:p>
          <a:p>
            <a:pPr lvl="1"/>
            <a:r>
              <a:rPr lang="en-US" sz="2400" dirty="0"/>
              <a:t>In product development, the product manager should normally take on the Product Owner role.   </a:t>
            </a:r>
          </a:p>
          <a:p>
            <a:r>
              <a:rPr lang="en-US" sz="2800" dirty="0">
                <a:solidFill>
                  <a:srgbClr val="C00000"/>
                </a:solidFill>
              </a:rPr>
              <a:t>The ScrumMaster </a:t>
            </a:r>
            <a:r>
              <a:rPr lang="en-US" sz="2600" dirty="0"/>
              <a:t>is a Scrum expert whose job is to guide the team in the effective use of the Scrum method. The developers of Scrum emphasize that the ScrumMaster is not a conventional project manager but is a coach for the team. They have authority within the team on how Scrum is used. </a:t>
            </a:r>
          </a:p>
          <a:p>
            <a:pPr lvl="1"/>
            <a:r>
              <a:rPr lang="en-US" sz="2400" dirty="0"/>
              <a:t>In many companies that use Scrum, the ScrumMaster also has some project management responsibilities.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E09588FC-C055-B046-8822-A653851E1960}"/>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2F22B633-2077-2741-96D0-82B25AB6DAD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981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6E7-CA8E-F849-A348-846FB913E9D1}"/>
              </a:ext>
            </a:extLst>
          </p:cNvPr>
          <p:cNvSpPr>
            <a:spLocks noGrp="1"/>
          </p:cNvSpPr>
          <p:nvPr>
            <p:ph type="title"/>
          </p:nvPr>
        </p:nvSpPr>
        <p:spPr>
          <a:xfrm>
            <a:off x="1981200" y="274638"/>
            <a:ext cx="8229600" cy="994122"/>
          </a:xfrm>
        </p:spPr>
        <p:txBody>
          <a:bodyPr/>
          <a:lstStyle/>
          <a:p>
            <a:r>
              <a:rPr lang="en-US" dirty="0">
                <a:solidFill>
                  <a:schemeClr val="accent1"/>
                </a:solidFill>
              </a:rPr>
              <a:t>Scrum and sprints</a:t>
            </a:r>
          </a:p>
        </p:txBody>
      </p:sp>
      <p:sp>
        <p:nvSpPr>
          <p:cNvPr id="3" name="Content Placeholder 2">
            <a:extLst>
              <a:ext uri="{FF2B5EF4-FFF2-40B4-BE49-F238E27FC236}">
                <a16:creationId xmlns:a16="http://schemas.microsoft.com/office/drawing/2014/main" id="{604E7931-379C-DB44-990F-5288C93B64D2}"/>
              </a:ext>
            </a:extLst>
          </p:cNvPr>
          <p:cNvSpPr>
            <a:spLocks noGrp="1"/>
          </p:cNvSpPr>
          <p:nvPr>
            <p:ph idx="1"/>
          </p:nvPr>
        </p:nvSpPr>
        <p:spPr>
          <a:xfrm>
            <a:off x="957263" y="1417639"/>
            <a:ext cx="10202534" cy="4708525"/>
          </a:xfrm>
        </p:spPr>
        <p:txBody>
          <a:bodyPr/>
          <a:lstStyle/>
          <a:p>
            <a:r>
              <a:rPr lang="en-US" sz="2800" dirty="0">
                <a:solidFill>
                  <a:srgbClr val="C00000"/>
                </a:solidFill>
              </a:rPr>
              <a:t>In Scrum, software is developed in sprints</a:t>
            </a:r>
            <a:r>
              <a:rPr lang="en-US" sz="2800" dirty="0"/>
              <a:t>, which are fixed-length periods (</a:t>
            </a:r>
            <a:r>
              <a:rPr lang="en-US" sz="2800" dirty="0">
                <a:solidFill>
                  <a:srgbClr val="C00000"/>
                </a:solidFill>
              </a:rPr>
              <a:t>2 - 4 weeks</a:t>
            </a:r>
            <a:r>
              <a:rPr lang="en-US" sz="2800" dirty="0"/>
              <a:t>) in which software features are </a:t>
            </a:r>
            <a:r>
              <a:rPr lang="en-US" sz="2800" dirty="0">
                <a:solidFill>
                  <a:schemeClr val="accent1"/>
                </a:solidFill>
              </a:rPr>
              <a:t>developed and delivered</a:t>
            </a:r>
            <a:r>
              <a:rPr lang="en-US" sz="2800" dirty="0"/>
              <a:t>.</a:t>
            </a:r>
          </a:p>
          <a:p>
            <a:r>
              <a:rPr lang="en-US" sz="2800" dirty="0"/>
              <a:t>During a sprint, the team has </a:t>
            </a:r>
            <a:r>
              <a:rPr lang="en-US" sz="2800" dirty="0">
                <a:solidFill>
                  <a:schemeClr val="accent1"/>
                </a:solidFill>
              </a:rPr>
              <a:t>daily meetings (Scrums) </a:t>
            </a:r>
            <a:r>
              <a:rPr lang="en-US" sz="2800" dirty="0"/>
              <a:t>to </a:t>
            </a:r>
            <a:r>
              <a:rPr lang="en-US" sz="2800" dirty="0">
                <a:solidFill>
                  <a:schemeClr val="accent1"/>
                </a:solidFill>
              </a:rPr>
              <a:t>review</a:t>
            </a:r>
            <a:r>
              <a:rPr lang="en-US" sz="2800" dirty="0"/>
              <a:t> progress and to update the list of work items that are incomplete.</a:t>
            </a:r>
          </a:p>
          <a:p>
            <a:r>
              <a:rPr lang="en-US" sz="2800" dirty="0"/>
              <a:t>Sprints should produce a ‘shippable product increment’. This means that the developed software should be complete and ready to deploy.</a:t>
            </a:r>
          </a:p>
          <a:p>
            <a:endParaRPr lang="en-US" sz="2800" dirty="0"/>
          </a:p>
          <a:p>
            <a:endParaRPr lang="en-US" sz="2800" dirty="0"/>
          </a:p>
        </p:txBody>
      </p:sp>
      <p:sp>
        <p:nvSpPr>
          <p:cNvPr id="4" name="Slide Number Placeholder 3">
            <a:extLst>
              <a:ext uri="{FF2B5EF4-FFF2-40B4-BE49-F238E27FC236}">
                <a16:creationId xmlns:a16="http://schemas.microsoft.com/office/drawing/2014/main" id="{2B6B13F1-8111-7348-AC9F-DD826590FC37}"/>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816BF654-1A16-F04B-95B7-8C3569A1762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608204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0"/>
            <a:ext cx="8229600" cy="869514"/>
          </a:xfrm>
        </p:spPr>
        <p:txBody>
          <a:bodyPr/>
          <a:lstStyle/>
          <a:p>
            <a:r>
              <a:rPr lang="en-US" dirty="0">
                <a:solidFill>
                  <a:schemeClr val="accent1"/>
                </a:solidFill>
              </a:rPr>
              <a:t>Scrum cycles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441283" y="1138038"/>
            <a:ext cx="2743200" cy="27432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1727529"/>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7875283"/>
                <a:gd name="adj2" fmla="val 19593081"/>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21000295"/>
                <a:gd name="adj2" fmla="val 910387"/>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2505550"/>
                <a:gd name="adj2" fmla="val 4606798"/>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4515247" y="1161542"/>
            <a:ext cx="814235"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4779377" y="3881238"/>
            <a:ext cx="812568" cy="0"/>
          </a:xfrm>
          <a:prstGeom prst="straightConnector1">
            <a:avLst/>
          </a:prstGeom>
          <a:ln w="1524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3618613" y="921636"/>
            <a:ext cx="803618"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Start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2423592" y="3623589"/>
            <a:ext cx="2719978" cy="707886"/>
          </a:xfrm>
          <a:prstGeom prst="rect">
            <a:avLst/>
          </a:prstGeom>
          <a:noFill/>
        </p:spPr>
        <p:txBody>
          <a:bodyPr wrap="square" rtlCol="0">
            <a:spAutoFit/>
          </a:bodyPr>
          <a:lstStyle/>
          <a:p>
            <a:pPr algn="ctr"/>
            <a:r>
              <a:rPr lang="en-US" sz="2000" b="1" dirty="0">
                <a:solidFill>
                  <a:srgbClr val="7030A0"/>
                </a:solidFill>
                <a:latin typeface="Calibri" panose="020F0502020204030204" pitchFamily="34" charset="0"/>
                <a:cs typeface="Calibri" panose="020F0502020204030204" pitchFamily="34" charset="0"/>
              </a:rPr>
              <a:t>Shippable </a:t>
            </a:r>
            <a:br>
              <a:rPr lang="en-US" sz="2000" b="1" dirty="0">
                <a:solidFill>
                  <a:srgbClr val="7030A0"/>
                </a:solidFill>
                <a:latin typeface="Calibri" panose="020F0502020204030204" pitchFamily="34" charset="0"/>
                <a:cs typeface="Calibri" panose="020F0502020204030204" pitchFamily="34" charset="0"/>
              </a:rPr>
            </a:br>
            <a:r>
              <a:rPr lang="en-US" sz="2000" b="1" dirty="0">
                <a:solidFill>
                  <a:srgbClr val="7030A0"/>
                </a:solidFill>
                <a:latin typeface="Calibri" panose="020F0502020204030204" pitchFamily="34" charset="0"/>
                <a:cs typeface="Calibri" panose="020F0502020204030204" pitchFamily="34" charset="0"/>
              </a:rPr>
              <a:t>product increment</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5468286" y="3662898"/>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4" name="Arc 43">
            <a:extLst>
              <a:ext uri="{FF2B5EF4-FFF2-40B4-BE49-F238E27FC236}">
                <a16:creationId xmlns:a16="http://schemas.microsoft.com/office/drawing/2014/main" id="{12FDD417-BA29-9A43-90D6-AB3DE8D8788E}"/>
              </a:ext>
            </a:extLst>
          </p:cNvPr>
          <p:cNvSpPr/>
          <p:nvPr/>
        </p:nvSpPr>
        <p:spPr>
          <a:xfrm>
            <a:off x="3575720" y="2204865"/>
            <a:ext cx="5093702" cy="4212805"/>
          </a:xfrm>
          <a:prstGeom prst="arc">
            <a:avLst>
              <a:gd name="adj1" fmla="val 11823865"/>
              <a:gd name="adj2" fmla="val 13885774"/>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a:extLst>
              <a:ext uri="{FF2B5EF4-FFF2-40B4-BE49-F238E27FC236}">
                <a16:creationId xmlns:a16="http://schemas.microsoft.com/office/drawing/2014/main" id="{C4EF7191-5F88-1142-8EE1-93D05145E34F}"/>
              </a:ext>
            </a:extLst>
          </p:cNvPr>
          <p:cNvSpPr txBox="1"/>
          <p:nvPr/>
        </p:nvSpPr>
        <p:spPr>
          <a:xfrm>
            <a:off x="5844188" y="829304"/>
            <a:ext cx="1678152"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Review product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backlog</a:t>
            </a:r>
          </a:p>
        </p:txBody>
      </p:sp>
      <p:sp>
        <p:nvSpPr>
          <p:cNvPr id="46" name="TextBox 45">
            <a:extLst>
              <a:ext uri="{FF2B5EF4-FFF2-40B4-BE49-F238E27FC236}">
                <a16:creationId xmlns:a16="http://schemas.microsoft.com/office/drawing/2014/main" id="{041B7141-3510-2E46-B007-F414C048CA53}"/>
              </a:ext>
            </a:extLst>
          </p:cNvPr>
          <p:cNvSpPr txBox="1"/>
          <p:nvPr/>
        </p:nvSpPr>
        <p:spPr>
          <a:xfrm>
            <a:off x="7568311" y="1702550"/>
            <a:ext cx="1481944"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Select items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to implement</a:t>
            </a:r>
          </a:p>
        </p:txBody>
      </p:sp>
      <p:sp>
        <p:nvSpPr>
          <p:cNvPr id="47" name="TextBox 46">
            <a:extLst>
              <a:ext uri="{FF2B5EF4-FFF2-40B4-BE49-F238E27FC236}">
                <a16:creationId xmlns:a16="http://schemas.microsoft.com/office/drawing/2014/main" id="{969283A1-4347-DF43-B3E8-7D2D91BB9624}"/>
              </a:ext>
            </a:extLst>
          </p:cNvPr>
          <p:cNvSpPr txBox="1"/>
          <p:nvPr/>
        </p:nvSpPr>
        <p:spPr>
          <a:xfrm>
            <a:off x="7659513" y="2781098"/>
            <a:ext cx="963059"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Plan</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48" name="TextBox 47">
            <a:extLst>
              <a:ext uri="{FF2B5EF4-FFF2-40B4-BE49-F238E27FC236}">
                <a16:creationId xmlns:a16="http://schemas.microsoft.com/office/drawing/2014/main" id="{A3B35A2A-1066-3747-997A-51E29B1C85B4}"/>
              </a:ext>
            </a:extLst>
          </p:cNvPr>
          <p:cNvSpPr txBox="1"/>
          <p:nvPr/>
        </p:nvSpPr>
        <p:spPr>
          <a:xfrm>
            <a:off x="6219675" y="3695623"/>
            <a:ext cx="927178"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p:txBody>
      </p:sp>
      <p:sp>
        <p:nvSpPr>
          <p:cNvPr id="49" name="TextBox 48">
            <a:extLst>
              <a:ext uri="{FF2B5EF4-FFF2-40B4-BE49-F238E27FC236}">
                <a16:creationId xmlns:a16="http://schemas.microsoft.com/office/drawing/2014/main" id="{89C66EF8-3A0D-B140-9010-434404DF1342}"/>
              </a:ext>
            </a:extLst>
          </p:cNvPr>
          <p:cNvSpPr txBox="1"/>
          <p:nvPr/>
        </p:nvSpPr>
        <p:spPr>
          <a:xfrm>
            <a:off x="4799856" y="2201309"/>
            <a:ext cx="957378"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Review</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50" name="TextBox 49">
            <a:extLst>
              <a:ext uri="{FF2B5EF4-FFF2-40B4-BE49-F238E27FC236}">
                <a16:creationId xmlns:a16="http://schemas.microsoft.com/office/drawing/2014/main" id="{5F2986BD-1403-3740-9F65-B91582D9619E}"/>
              </a:ext>
            </a:extLst>
          </p:cNvPr>
          <p:cNvSpPr txBox="1"/>
          <p:nvPr/>
        </p:nvSpPr>
        <p:spPr>
          <a:xfrm>
            <a:off x="4616017" y="4721589"/>
            <a:ext cx="1128002"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Test</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1" name="TextBox 50">
            <a:extLst>
              <a:ext uri="{FF2B5EF4-FFF2-40B4-BE49-F238E27FC236}">
                <a16:creationId xmlns:a16="http://schemas.microsoft.com/office/drawing/2014/main" id="{E4A7FDC8-6F75-1040-95D3-CE1F9477C795}"/>
              </a:ext>
            </a:extLst>
          </p:cNvPr>
          <p:cNvSpPr txBox="1"/>
          <p:nvPr/>
        </p:nvSpPr>
        <p:spPr>
          <a:xfrm>
            <a:off x="6264144" y="5874946"/>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686462" y="4844701"/>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6140058" y="218556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Product </a:t>
            </a:r>
            <a:br>
              <a:rPr lang="en-US" sz="2000" dirty="0"/>
            </a:br>
            <a:r>
              <a:rPr lang="en-US" sz="2000" dirty="0"/>
              <a:t>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6140058" y="470584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5" name="Straight Arrow Connector 54">
            <a:extLst>
              <a:ext uri="{FF2B5EF4-FFF2-40B4-BE49-F238E27FC236}">
                <a16:creationId xmlns:a16="http://schemas.microsoft.com/office/drawing/2014/main" id="{B60867AD-5177-5745-81D8-070204867F4A}"/>
              </a:ext>
            </a:extLst>
          </p:cNvPr>
          <p:cNvCxnSpPr>
            <a:cxnSpLocks/>
          </p:cNvCxnSpPr>
          <p:nvPr/>
        </p:nvCxnSpPr>
        <p:spPr>
          <a:xfrm>
            <a:off x="6669289" y="1475635"/>
            <a:ext cx="27950" cy="70992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5DBE07C-9985-FE41-BCDC-8FD3C27AC4E3}"/>
              </a:ext>
            </a:extLst>
          </p:cNvPr>
          <p:cNvCxnSpPr>
            <a:cxnSpLocks/>
            <a:endCxn id="46" idx="1"/>
          </p:cNvCxnSpPr>
          <p:nvPr/>
        </p:nvCxnSpPr>
        <p:spPr>
          <a:xfrm flipV="1">
            <a:off x="7240953" y="2025716"/>
            <a:ext cx="327358" cy="22097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D9D659-1E51-374D-A3BF-57E8F0FD3D86}"/>
              </a:ext>
            </a:extLst>
          </p:cNvPr>
          <p:cNvCxnSpPr>
            <a:cxnSpLocks/>
            <a:endCxn id="47" idx="1"/>
          </p:cNvCxnSpPr>
          <p:nvPr/>
        </p:nvCxnSpPr>
        <p:spPr>
          <a:xfrm>
            <a:off x="7236698" y="2884029"/>
            <a:ext cx="422815" cy="25101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p:cNvCxnSpPr>
          <p:nvPr/>
        </p:nvCxnSpPr>
        <p:spPr>
          <a:xfrm>
            <a:off x="6669174" y="2924944"/>
            <a:ext cx="28180" cy="77067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DF8F586-F72A-5041-8E3B-E2F35D078CDB}"/>
              </a:ext>
            </a:extLst>
          </p:cNvPr>
          <p:cNvCxnSpPr>
            <a:cxnSpLocks/>
            <a:stCxn id="53" idx="1"/>
            <a:endCxn id="49" idx="3"/>
          </p:cNvCxnSpPr>
          <p:nvPr/>
        </p:nvCxnSpPr>
        <p:spPr>
          <a:xfrm flipH="1" flipV="1">
            <a:off x="5757234" y="2555253"/>
            <a:ext cx="382824" cy="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a:off x="6683264" y="4157287"/>
            <a:ext cx="0" cy="548554"/>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7226471" y="5075532"/>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683265" y="5445224"/>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endCxn id="50" idx="3"/>
          </p:cNvCxnSpPr>
          <p:nvPr/>
        </p:nvCxnSpPr>
        <p:spPr>
          <a:xfrm flipH="1" flipV="1">
            <a:off x="5744020" y="5075532"/>
            <a:ext cx="396041" cy="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D7E68724-A965-684B-9C1B-B8621F39D952}"/>
              </a:ext>
            </a:extLst>
          </p:cNvPr>
          <p:cNvSpPr/>
          <p:nvPr/>
        </p:nvSpPr>
        <p:spPr>
          <a:xfrm>
            <a:off x="5455571" y="86223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17954228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Key Scrum practices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71551" y="1257301"/>
            <a:ext cx="10188246" cy="5084888"/>
          </a:xfrm>
        </p:spPr>
        <p:txBody>
          <a:bodyPr>
            <a:normAutofit lnSpcReduction="10000"/>
          </a:bodyPr>
          <a:lstStyle/>
          <a:p>
            <a:r>
              <a:rPr lang="en-US" sz="3000" dirty="0">
                <a:solidFill>
                  <a:schemeClr val="accent1"/>
                </a:solidFill>
              </a:rPr>
              <a:t>Product backlog</a:t>
            </a:r>
            <a:br>
              <a:rPr lang="en-US" sz="3000" dirty="0"/>
            </a:br>
            <a:r>
              <a:rPr lang="en-US" sz="3000" dirty="0"/>
              <a:t>This is a to-do list of items to be implemented that is reviewed and updated before each sprint.</a:t>
            </a:r>
          </a:p>
          <a:p>
            <a:r>
              <a:rPr lang="en-US" sz="3000" dirty="0">
                <a:solidFill>
                  <a:schemeClr val="accent1"/>
                </a:solidFill>
              </a:rPr>
              <a:t>Timeboxed sprints</a:t>
            </a:r>
            <a:br>
              <a:rPr lang="en-US" sz="3000" dirty="0"/>
            </a:br>
            <a:r>
              <a:rPr lang="en-US" sz="3000" dirty="0"/>
              <a:t>Fixed-time (2-4 week) periods in which items from the product backlog are implemented,</a:t>
            </a:r>
          </a:p>
          <a:p>
            <a:r>
              <a:rPr lang="en-US" sz="3000" dirty="0">
                <a:solidFill>
                  <a:schemeClr val="accent1"/>
                </a:solidFill>
              </a:rPr>
              <a:t>Self-organizing teams</a:t>
            </a:r>
            <a:br>
              <a:rPr lang="en-US" sz="3000" dirty="0"/>
            </a:br>
            <a:r>
              <a:rPr lang="en-US" sz="3000" dirty="0"/>
              <a:t>Self-organizing teams make their own decisions and work by discussing issues and making decisions by consensus.</a:t>
            </a:r>
            <a:br>
              <a:rPr lang="en-US" sz="3000" dirty="0"/>
            </a:br>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75438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Product backlogs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28675" y="1243013"/>
            <a:ext cx="10331122" cy="5099175"/>
          </a:xfrm>
        </p:spPr>
        <p:txBody>
          <a:bodyPr>
            <a:normAutofit/>
          </a:bodyPr>
          <a:lstStyle/>
          <a:p>
            <a:r>
              <a:rPr lang="en-US" sz="2800" dirty="0"/>
              <a:t>The product backlog is a list of what needs to be done to complete the development of the product. </a:t>
            </a:r>
          </a:p>
          <a:p>
            <a:r>
              <a:rPr lang="en-US" sz="2800" dirty="0"/>
              <a:t>The items on this list are called </a:t>
            </a:r>
            <a:r>
              <a:rPr lang="en-US" sz="2800" dirty="0">
                <a:solidFill>
                  <a:srgbClr val="C00000"/>
                </a:solidFill>
              </a:rPr>
              <a:t>product backlog items (PBIs)</a:t>
            </a:r>
            <a:r>
              <a:rPr lang="en-US" sz="2800" dirty="0"/>
              <a:t>. </a:t>
            </a:r>
          </a:p>
          <a:p>
            <a:r>
              <a:rPr lang="en-US" sz="2800" dirty="0"/>
              <a:t>The product backlog may include a variety of different items such as product features to be implemented, user requests, essential development activities and desirable engineering improvements.  </a:t>
            </a:r>
          </a:p>
          <a:p>
            <a:r>
              <a:rPr lang="en-US" sz="2800" dirty="0"/>
              <a:t>The product backlog should always be prioritized so that the items that be implemented first are at the top of the list. </a:t>
            </a:r>
            <a:br>
              <a:rPr lang="en-US" sz="2800" dirty="0"/>
            </a:br>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3112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144016"/>
            <a:ext cx="8229600" cy="1124744"/>
          </a:xfrm>
        </p:spPr>
        <p:txBody>
          <a:bodyPr>
            <a:normAutofit fontScale="90000"/>
          </a:bodyPr>
          <a:lstStyle/>
          <a:p>
            <a:r>
              <a:rPr lang="en-US" dirty="0">
                <a:solidFill>
                  <a:schemeClr val="accent1"/>
                </a:solidFill>
              </a:rPr>
              <a:t>Examples of </a:t>
            </a:r>
            <a:br>
              <a:rPr lang="en-US" dirty="0">
                <a:solidFill>
                  <a:schemeClr val="accent1"/>
                </a:solidFill>
              </a:rPr>
            </a:br>
            <a:r>
              <a:rPr lang="en-US" dirty="0">
                <a:solidFill>
                  <a:schemeClr val="accent1"/>
                </a:solidFill>
              </a:rPr>
              <a:t>Product Backlog Items (PBIs)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42975" y="1340769"/>
            <a:ext cx="10387013" cy="5179095"/>
          </a:xfrm>
        </p:spPr>
        <p:txBody>
          <a:bodyPr>
            <a:noAutofit/>
          </a:bodyPr>
          <a:lstStyle/>
          <a:p>
            <a:pPr marL="365760" indent="-365760">
              <a:buNone/>
            </a:pPr>
            <a:r>
              <a:rPr lang="en-US" sz="2400" dirty="0"/>
              <a:t>1.  As a teacher, I want to be able to configure the group of tools that are available to individual classes. (feature)</a:t>
            </a:r>
          </a:p>
          <a:p>
            <a:pPr marL="365760" indent="-365760">
              <a:buNone/>
            </a:pPr>
            <a:r>
              <a:rPr lang="en-US" sz="2400" dirty="0"/>
              <a:t>2.  As a parent, I want to be able to view my children’s work and the assessments made by their teachers. (feature)</a:t>
            </a:r>
          </a:p>
          <a:p>
            <a:pPr marL="365760" indent="-365760">
              <a:buNone/>
            </a:pPr>
            <a:r>
              <a:rPr lang="en-US" sz="2400" dirty="0"/>
              <a:t>3.  As a teacher of young children, I want a pictorial interface for children with limited reading ability. (user request)</a:t>
            </a:r>
          </a:p>
          <a:p>
            <a:pPr marL="365760" indent="-365760">
              <a:buNone/>
            </a:pPr>
            <a:r>
              <a:rPr lang="en-US" sz="2400" dirty="0"/>
              <a:t>4. Establish criteria for the assessment of open source software that might be used as a basis for parts of this system. (development activity)</a:t>
            </a:r>
          </a:p>
          <a:p>
            <a:pPr marL="365760" indent="-365760">
              <a:buNone/>
            </a:pPr>
            <a:r>
              <a:rPr lang="en-US" sz="2400" dirty="0"/>
              <a:t>5.  Refactor user interface code to improve understandability and performance. (engineering improvement)</a:t>
            </a:r>
          </a:p>
          <a:p>
            <a:pPr marL="365760" indent="-365760">
              <a:buNone/>
            </a:pPr>
            <a:r>
              <a:rPr lang="en-US" sz="2400" dirty="0"/>
              <a:t>6.  Implement encryption for all personal user data. (engineering improvement)</a:t>
            </a:r>
          </a:p>
          <a:p>
            <a:pPr marL="365760" indent="-365760">
              <a:buNone/>
            </a:pPr>
            <a:endParaRPr lang="en-US" sz="2400" dirty="0"/>
          </a:p>
          <a:p>
            <a:pPr marL="365760" indent="-365760">
              <a:buNone/>
            </a:pPr>
            <a:endParaRPr lang="en-US" sz="2400" dirty="0"/>
          </a:p>
          <a:p>
            <a:pPr marL="365760" indent="-365760">
              <a:buNone/>
            </a:pPr>
            <a:br>
              <a:rPr lang="en-US" sz="2400" dirty="0"/>
            </a:br>
            <a:endParaRPr lang="en-US" sz="2400" dirty="0"/>
          </a:p>
          <a:p>
            <a:pPr marL="365760" indent="-365760">
              <a:buNone/>
            </a:pPr>
            <a:endParaRPr lang="en-US" sz="2400" dirty="0"/>
          </a:p>
          <a:p>
            <a:pPr marL="365760" indent="-36576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16254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828800" y="144016"/>
            <a:ext cx="8629650" cy="941835"/>
          </a:xfrm>
        </p:spPr>
        <p:txBody>
          <a:bodyPr/>
          <a:lstStyle/>
          <a:p>
            <a:r>
              <a:rPr lang="en-US" dirty="0">
                <a:solidFill>
                  <a:schemeClr val="accent1"/>
                </a:solidFill>
              </a:rPr>
              <a:t>Product backlog item states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85825" y="1085850"/>
            <a:ext cx="10401300" cy="5511799"/>
          </a:xfrm>
        </p:spPr>
        <p:txBody>
          <a:bodyPr>
            <a:noAutofit/>
          </a:bodyPr>
          <a:lstStyle/>
          <a:p>
            <a:r>
              <a:rPr lang="en-US" sz="2600" dirty="0">
                <a:solidFill>
                  <a:srgbClr val="C00000"/>
                </a:solidFill>
              </a:rPr>
              <a:t>Ready for consideration	</a:t>
            </a:r>
            <a:br>
              <a:rPr lang="en-US" sz="2600" dirty="0"/>
            </a:br>
            <a:r>
              <a:rPr lang="en-US" sz="2600" dirty="0"/>
              <a:t>These are high-level ideas and feature descriptions that will be considered for inclusion in the product. They are tentative so may radically change or may not be included in the final product.</a:t>
            </a:r>
          </a:p>
          <a:p>
            <a:r>
              <a:rPr lang="en-US" sz="2600" dirty="0">
                <a:solidFill>
                  <a:srgbClr val="C00000"/>
                </a:solidFill>
              </a:rPr>
              <a:t>Ready for refinement	</a:t>
            </a:r>
            <a:br>
              <a:rPr lang="en-US" sz="2600" dirty="0"/>
            </a:br>
            <a:r>
              <a:rPr lang="en-US" sz="2600" dirty="0"/>
              <a:t>The team has agreed that this is an important item that should be implemented as part of the current development. There is a reasonably clear definition of what is required. However, work is needed to understand and refine the item.</a:t>
            </a:r>
          </a:p>
          <a:p>
            <a:r>
              <a:rPr lang="en-US" sz="2600" dirty="0">
                <a:solidFill>
                  <a:srgbClr val="C00000"/>
                </a:solidFill>
              </a:rPr>
              <a:t>Ready for implementation	</a:t>
            </a:r>
            <a:br>
              <a:rPr lang="en-US" sz="2600" dirty="0"/>
            </a:br>
            <a:r>
              <a:rPr lang="en-US" sz="2600" dirty="0"/>
              <a:t>The PBI has enough detail for the team to estimate the effort involved and to implement the item. Dependencies on other items have been identified.</a:t>
            </a:r>
          </a:p>
          <a:p>
            <a:endParaRPr lang="en-US" sz="2600" dirty="0"/>
          </a:p>
          <a:p>
            <a:pPr marL="0" indent="0">
              <a:buNone/>
            </a:pPr>
            <a:endParaRPr lang="en-US" sz="2600" dirty="0"/>
          </a:p>
          <a:p>
            <a:pPr marL="0" indent="0">
              <a:buNone/>
            </a:pPr>
            <a:endParaRPr lang="en-US" sz="2600" dirty="0"/>
          </a:p>
          <a:p>
            <a:pPr marL="0" indent="0">
              <a:buNone/>
            </a:pPr>
            <a:br>
              <a:rPr lang="en-US" sz="2600" dirty="0"/>
            </a:br>
            <a:endParaRPr lang="en-US" sz="2600" dirty="0"/>
          </a:p>
          <a:p>
            <a:pPr marL="0" indent="0">
              <a:buNone/>
            </a:pPr>
            <a:endParaRPr lang="en-US" sz="2600" dirty="0"/>
          </a:p>
          <a:p>
            <a:pPr marL="0" indent="0">
              <a:buNone/>
            </a:pPr>
            <a:endParaRPr lang="en-US" sz="26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311157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7892644" y="1799219"/>
            <a:ext cx="1947773" cy="4755557"/>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2351584" y="1799219"/>
            <a:ext cx="1870848" cy="4648207"/>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2140521" y="114005"/>
            <a:ext cx="8229600" cy="904022"/>
          </a:xfrm>
        </p:spPr>
        <p:txBody>
          <a:bodyPr/>
          <a:lstStyle/>
          <a:p>
            <a:r>
              <a:rPr lang="en-US" dirty="0">
                <a:solidFill>
                  <a:schemeClr val="accent1"/>
                </a:solidFill>
              </a:rPr>
              <a:t>Product backlog activities</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5046876" y="2023306"/>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Refinement</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2661534" y="2135006"/>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8256240" y="197167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1.1</a:t>
            </a:r>
          </a:p>
        </p:txBody>
      </p:sp>
      <p:sp>
        <p:nvSpPr>
          <p:cNvPr id="16" name="TextBox 15">
            <a:extLst>
              <a:ext uri="{FF2B5EF4-FFF2-40B4-BE49-F238E27FC236}">
                <a16:creationId xmlns:a16="http://schemas.microsoft.com/office/drawing/2014/main" id="{AE0246AF-CD10-F745-BEC9-4F7DEE90A920}"/>
              </a:ext>
            </a:extLst>
          </p:cNvPr>
          <p:cNvSpPr txBox="1"/>
          <p:nvPr/>
        </p:nvSpPr>
        <p:spPr>
          <a:xfrm>
            <a:off x="1991545" y="1268761"/>
            <a:ext cx="2888733" cy="461665"/>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cxnSp>
        <p:nvCxnSpPr>
          <p:cNvPr id="23" name="Straight Arrow Connector 22">
            <a:extLst>
              <a:ext uri="{FF2B5EF4-FFF2-40B4-BE49-F238E27FC236}">
                <a16:creationId xmlns:a16="http://schemas.microsoft.com/office/drawing/2014/main" id="{E2AC257D-5A20-9C4E-AA6E-57938CE96054}"/>
              </a:ext>
            </a:extLst>
          </p:cNvPr>
          <p:cNvCxnSpPr>
            <a:cxnSpLocks/>
            <a:stCxn id="47" idx="3"/>
          </p:cNvCxnSpPr>
          <p:nvPr/>
        </p:nvCxnSpPr>
        <p:spPr>
          <a:xfrm>
            <a:off x="7106313" y="355017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FF546DF6-867B-474B-A74E-5D8F3EA9D3DF}"/>
              </a:ext>
            </a:extLst>
          </p:cNvPr>
          <p:cNvSpPr>
            <a:spLocks noChangeArrowheads="1"/>
          </p:cNvSpPr>
          <p:nvPr/>
        </p:nvSpPr>
        <p:spPr bwMode="auto">
          <a:xfrm>
            <a:off x="8256240" y="263074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1.2</a:t>
            </a:r>
          </a:p>
        </p:txBody>
      </p:sp>
      <p:sp>
        <p:nvSpPr>
          <p:cNvPr id="34" name="Rounded Rectangle 33">
            <a:extLst>
              <a:ext uri="{FF2B5EF4-FFF2-40B4-BE49-F238E27FC236}">
                <a16:creationId xmlns:a16="http://schemas.microsoft.com/office/drawing/2014/main" id="{4F0D9DDB-4618-564E-BB79-ACC81DD37C94}"/>
              </a:ext>
            </a:extLst>
          </p:cNvPr>
          <p:cNvSpPr>
            <a:spLocks noChangeArrowheads="1"/>
          </p:cNvSpPr>
          <p:nvPr/>
        </p:nvSpPr>
        <p:spPr bwMode="auto">
          <a:xfrm>
            <a:off x="8256240" y="328980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2E</a:t>
            </a:r>
          </a:p>
        </p:txBody>
      </p:sp>
      <p:sp>
        <p:nvSpPr>
          <p:cNvPr id="35" name="Rounded Rectangle 34">
            <a:extLst>
              <a:ext uri="{FF2B5EF4-FFF2-40B4-BE49-F238E27FC236}">
                <a16:creationId xmlns:a16="http://schemas.microsoft.com/office/drawing/2014/main" id="{A674E403-04A4-C24C-BA71-79B84206BA06}"/>
              </a:ext>
            </a:extLst>
          </p:cNvPr>
          <p:cNvSpPr>
            <a:spLocks noChangeArrowheads="1"/>
          </p:cNvSpPr>
          <p:nvPr/>
        </p:nvSpPr>
        <p:spPr bwMode="auto">
          <a:xfrm>
            <a:off x="8256240" y="394887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3E</a:t>
            </a:r>
          </a:p>
        </p:txBody>
      </p:sp>
      <p:sp>
        <p:nvSpPr>
          <p:cNvPr id="37" name="Rounded Rectangle 36">
            <a:extLst>
              <a:ext uri="{FF2B5EF4-FFF2-40B4-BE49-F238E27FC236}">
                <a16:creationId xmlns:a16="http://schemas.microsoft.com/office/drawing/2014/main" id="{DADF9B83-5EA0-D549-9587-0E4769249DED}"/>
              </a:ext>
            </a:extLst>
          </p:cNvPr>
          <p:cNvSpPr>
            <a:spLocks noChangeArrowheads="1"/>
          </p:cNvSpPr>
          <p:nvPr/>
        </p:nvSpPr>
        <p:spPr bwMode="auto">
          <a:xfrm>
            <a:off x="8256240" y="460793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38" name="Rounded Rectangle 37">
            <a:extLst>
              <a:ext uri="{FF2B5EF4-FFF2-40B4-BE49-F238E27FC236}">
                <a16:creationId xmlns:a16="http://schemas.microsoft.com/office/drawing/2014/main" id="{97C0032A-12E9-4440-ACD3-8B6E6C242D39}"/>
              </a:ext>
            </a:extLst>
          </p:cNvPr>
          <p:cNvSpPr>
            <a:spLocks noChangeArrowheads="1"/>
          </p:cNvSpPr>
          <p:nvPr/>
        </p:nvSpPr>
        <p:spPr bwMode="auto">
          <a:xfrm>
            <a:off x="8256240" y="526700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39" name="Rounded Rectangle 38">
            <a:extLst>
              <a:ext uri="{FF2B5EF4-FFF2-40B4-BE49-F238E27FC236}">
                <a16:creationId xmlns:a16="http://schemas.microsoft.com/office/drawing/2014/main" id="{1E11951C-4024-5346-8F98-6715CC5FD325}"/>
              </a:ext>
            </a:extLst>
          </p:cNvPr>
          <p:cNvSpPr>
            <a:spLocks noChangeArrowheads="1"/>
          </p:cNvSpPr>
          <p:nvPr/>
        </p:nvSpPr>
        <p:spPr bwMode="auto">
          <a:xfrm>
            <a:off x="8256240" y="5926064"/>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6</a:t>
            </a:r>
          </a:p>
        </p:txBody>
      </p:sp>
      <p:sp>
        <p:nvSpPr>
          <p:cNvPr id="41" name="Rounded Rectangle 40">
            <a:extLst>
              <a:ext uri="{FF2B5EF4-FFF2-40B4-BE49-F238E27FC236}">
                <a16:creationId xmlns:a16="http://schemas.microsoft.com/office/drawing/2014/main" id="{F5BEDA5E-F3F5-CE41-9C58-8BA33DE51E43}"/>
              </a:ext>
            </a:extLst>
          </p:cNvPr>
          <p:cNvSpPr>
            <a:spLocks noChangeArrowheads="1"/>
          </p:cNvSpPr>
          <p:nvPr/>
        </p:nvSpPr>
        <p:spPr bwMode="auto">
          <a:xfrm>
            <a:off x="2661534" y="289055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a:t>
            </a:r>
          </a:p>
        </p:txBody>
      </p:sp>
      <p:sp>
        <p:nvSpPr>
          <p:cNvPr id="43" name="Rounded Rectangle 42">
            <a:extLst>
              <a:ext uri="{FF2B5EF4-FFF2-40B4-BE49-F238E27FC236}">
                <a16:creationId xmlns:a16="http://schemas.microsoft.com/office/drawing/2014/main" id="{9ADFC961-09A4-3B46-8117-6184B4CE9E29}"/>
              </a:ext>
            </a:extLst>
          </p:cNvPr>
          <p:cNvSpPr>
            <a:spLocks noChangeArrowheads="1"/>
          </p:cNvSpPr>
          <p:nvPr/>
        </p:nvSpPr>
        <p:spPr bwMode="auto">
          <a:xfrm>
            <a:off x="2661534" y="3646098"/>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a:t>
            </a:r>
          </a:p>
        </p:txBody>
      </p:sp>
      <p:sp>
        <p:nvSpPr>
          <p:cNvPr id="44" name="Rounded Rectangle 43">
            <a:extLst>
              <a:ext uri="{FF2B5EF4-FFF2-40B4-BE49-F238E27FC236}">
                <a16:creationId xmlns:a16="http://schemas.microsoft.com/office/drawing/2014/main" id="{7162F1B3-99CC-5C45-B68B-FEA5B82800F9}"/>
              </a:ext>
            </a:extLst>
          </p:cNvPr>
          <p:cNvSpPr>
            <a:spLocks noChangeArrowheads="1"/>
          </p:cNvSpPr>
          <p:nvPr/>
        </p:nvSpPr>
        <p:spPr bwMode="auto">
          <a:xfrm>
            <a:off x="2661534" y="4401644"/>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45" name="Rounded Rectangle 44">
            <a:extLst>
              <a:ext uri="{FF2B5EF4-FFF2-40B4-BE49-F238E27FC236}">
                <a16:creationId xmlns:a16="http://schemas.microsoft.com/office/drawing/2014/main" id="{9DC3BE13-0882-A34E-B5AC-083585BF2E06}"/>
              </a:ext>
            </a:extLst>
          </p:cNvPr>
          <p:cNvSpPr>
            <a:spLocks noChangeArrowheads="1"/>
          </p:cNvSpPr>
          <p:nvPr/>
        </p:nvSpPr>
        <p:spPr bwMode="auto">
          <a:xfrm>
            <a:off x="2661534" y="515719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46" name="TextBox 45">
            <a:extLst>
              <a:ext uri="{FF2B5EF4-FFF2-40B4-BE49-F238E27FC236}">
                <a16:creationId xmlns:a16="http://schemas.microsoft.com/office/drawing/2014/main" id="{3F658EEC-9741-5E42-A431-14817ED8A2AE}"/>
              </a:ext>
            </a:extLst>
          </p:cNvPr>
          <p:cNvSpPr txBox="1"/>
          <p:nvPr/>
        </p:nvSpPr>
        <p:spPr>
          <a:xfrm>
            <a:off x="7311724" y="941820"/>
            <a:ext cx="2888733"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REVISED</a:t>
            </a:r>
          </a:p>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sp>
        <p:nvSpPr>
          <p:cNvPr id="47" name="Rounded Rectangle 46">
            <a:extLst>
              <a:ext uri="{FF2B5EF4-FFF2-40B4-BE49-F238E27FC236}">
                <a16:creationId xmlns:a16="http://schemas.microsoft.com/office/drawing/2014/main" id="{C17FEBFF-90FA-6342-8ED2-F8B3BA13221B}"/>
              </a:ext>
            </a:extLst>
          </p:cNvPr>
          <p:cNvSpPr>
            <a:spLocks noChangeArrowheads="1"/>
          </p:cNvSpPr>
          <p:nvPr/>
        </p:nvSpPr>
        <p:spPr bwMode="auto">
          <a:xfrm>
            <a:off x="5015881" y="3170390"/>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Estimation</a:t>
            </a:r>
          </a:p>
        </p:txBody>
      </p:sp>
      <p:sp>
        <p:nvSpPr>
          <p:cNvPr id="48" name="Rounded Rectangle 47">
            <a:extLst>
              <a:ext uri="{FF2B5EF4-FFF2-40B4-BE49-F238E27FC236}">
                <a16:creationId xmlns:a16="http://schemas.microsoft.com/office/drawing/2014/main" id="{8CE58363-14D2-4C43-951E-522DB1233E8C}"/>
              </a:ext>
            </a:extLst>
          </p:cNvPr>
          <p:cNvSpPr>
            <a:spLocks noChangeArrowheads="1"/>
          </p:cNvSpPr>
          <p:nvPr/>
        </p:nvSpPr>
        <p:spPr bwMode="auto">
          <a:xfrm>
            <a:off x="5015881" y="4317474"/>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Prioritization</a:t>
            </a:r>
          </a:p>
        </p:txBody>
      </p:sp>
      <p:sp>
        <p:nvSpPr>
          <p:cNvPr id="49" name="Rounded Rectangle 48">
            <a:extLst>
              <a:ext uri="{FF2B5EF4-FFF2-40B4-BE49-F238E27FC236}">
                <a16:creationId xmlns:a16="http://schemas.microsoft.com/office/drawing/2014/main" id="{1BB6E006-4E81-6345-90B5-080D1F7AA614}"/>
              </a:ext>
            </a:extLst>
          </p:cNvPr>
          <p:cNvSpPr>
            <a:spLocks noChangeArrowheads="1"/>
          </p:cNvSpPr>
          <p:nvPr/>
        </p:nvSpPr>
        <p:spPr bwMode="auto">
          <a:xfrm>
            <a:off x="5018678" y="5464559"/>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Creation</a:t>
            </a:r>
          </a:p>
        </p:txBody>
      </p:sp>
      <p:cxnSp>
        <p:nvCxnSpPr>
          <p:cNvPr id="50" name="Straight Arrow Connector 49">
            <a:extLst>
              <a:ext uri="{FF2B5EF4-FFF2-40B4-BE49-F238E27FC236}">
                <a16:creationId xmlns:a16="http://schemas.microsoft.com/office/drawing/2014/main" id="{E0C634A6-612C-2742-A6B9-5F9E06523BE9}"/>
              </a:ext>
            </a:extLst>
          </p:cNvPr>
          <p:cNvCxnSpPr>
            <a:cxnSpLocks/>
          </p:cNvCxnSpPr>
          <p:nvPr/>
        </p:nvCxnSpPr>
        <p:spPr>
          <a:xfrm>
            <a:off x="7137309" y="2403093"/>
            <a:ext cx="7553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F17D4D-6EEA-B449-93F7-520545EB6EDD}"/>
              </a:ext>
            </a:extLst>
          </p:cNvPr>
          <p:cNvCxnSpPr>
            <a:cxnSpLocks/>
          </p:cNvCxnSpPr>
          <p:nvPr/>
        </p:nvCxnSpPr>
        <p:spPr>
          <a:xfrm>
            <a:off x="7106313" y="4697261"/>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39BC9F-3FBB-874B-87C5-5B66F84963A4}"/>
              </a:ext>
            </a:extLst>
          </p:cNvPr>
          <p:cNvCxnSpPr>
            <a:cxnSpLocks/>
          </p:cNvCxnSpPr>
          <p:nvPr/>
        </p:nvCxnSpPr>
        <p:spPr>
          <a:xfrm>
            <a:off x="7106313" y="5844346"/>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0AC0BFC-E46A-C046-B0F1-1330C02D2F0A}"/>
              </a:ext>
            </a:extLst>
          </p:cNvPr>
          <p:cNvCxnSpPr>
            <a:cxnSpLocks/>
          </p:cNvCxnSpPr>
          <p:nvPr/>
        </p:nvCxnSpPr>
        <p:spPr>
          <a:xfrm>
            <a:off x="4223792" y="3583103"/>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DBCCE02-C91C-FE48-B5B2-8CD612F947D0}"/>
              </a:ext>
            </a:extLst>
          </p:cNvPr>
          <p:cNvCxnSpPr>
            <a:cxnSpLocks/>
          </p:cNvCxnSpPr>
          <p:nvPr/>
        </p:nvCxnSpPr>
        <p:spPr>
          <a:xfrm>
            <a:off x="4222432" y="2436019"/>
            <a:ext cx="7876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C372D96-A650-764F-A2E2-FA5EF1025B1A}"/>
              </a:ext>
            </a:extLst>
          </p:cNvPr>
          <p:cNvCxnSpPr>
            <a:cxnSpLocks/>
          </p:cNvCxnSpPr>
          <p:nvPr/>
        </p:nvCxnSpPr>
        <p:spPr>
          <a:xfrm>
            <a:off x="4223792" y="473018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C76A9E0-02D2-A74F-9708-4CF66ABE792B}"/>
              </a:ext>
            </a:extLst>
          </p:cNvPr>
          <p:cNvCxnSpPr>
            <a:cxnSpLocks/>
          </p:cNvCxnSpPr>
          <p:nvPr/>
        </p:nvCxnSpPr>
        <p:spPr>
          <a:xfrm>
            <a:off x="4223792" y="5877272"/>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7A85E748-8E84-EB42-BC0B-43303CE6AA5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30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00016"/>
            <a:ext cx="8229600" cy="869514"/>
          </a:xfrm>
        </p:spPr>
        <p:txBody>
          <a:bodyPr/>
          <a:lstStyle/>
          <a:p>
            <a:r>
              <a:rPr lang="en-US" dirty="0">
                <a:solidFill>
                  <a:schemeClr val="accent1"/>
                </a:solidFill>
              </a:rPr>
              <a:t>Sprint activities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4793211" y="764704"/>
            <a:ext cx="2743200" cy="2743200"/>
            <a:chOff x="3635896" y="2050504"/>
            <a:chExt cx="4114800" cy="4114800"/>
          </a:xfrm>
        </p:grpSpPr>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1042350"/>
                <a:gd name="adj2" fmla="val 3478993"/>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4820214" y="3289564"/>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041B7141-3510-2E46-B007-F414C048CA53}"/>
              </a:ext>
            </a:extLst>
          </p:cNvPr>
          <p:cNvSpPr txBox="1"/>
          <p:nvPr/>
        </p:nvSpPr>
        <p:spPr>
          <a:xfrm>
            <a:off x="7136870" y="1774379"/>
            <a:ext cx="104868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Sprint</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review</a:t>
            </a:r>
          </a:p>
        </p:txBody>
      </p:sp>
      <p:sp>
        <p:nvSpPr>
          <p:cNvPr id="48" name="TextBox 47">
            <a:extLst>
              <a:ext uri="{FF2B5EF4-FFF2-40B4-BE49-F238E27FC236}">
                <a16:creationId xmlns:a16="http://schemas.microsoft.com/office/drawing/2014/main" id="{A3B35A2A-1066-3747-997A-51E29B1C85B4}"/>
              </a:ext>
            </a:extLst>
          </p:cNvPr>
          <p:cNvSpPr txBox="1"/>
          <p:nvPr/>
        </p:nvSpPr>
        <p:spPr>
          <a:xfrm>
            <a:off x="5319774" y="3060758"/>
            <a:ext cx="1430841"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execution</a:t>
            </a:r>
          </a:p>
        </p:txBody>
      </p:sp>
      <p:sp>
        <p:nvSpPr>
          <p:cNvPr id="49" name="TextBox 48">
            <a:extLst>
              <a:ext uri="{FF2B5EF4-FFF2-40B4-BE49-F238E27FC236}">
                <a16:creationId xmlns:a16="http://schemas.microsoft.com/office/drawing/2014/main" id="{89C66EF8-3A0D-B140-9010-434404DF1342}"/>
              </a:ext>
            </a:extLst>
          </p:cNvPr>
          <p:cNvSpPr txBox="1"/>
          <p:nvPr/>
        </p:nvSpPr>
        <p:spPr>
          <a:xfrm>
            <a:off x="3536019" y="1748327"/>
            <a:ext cx="1598258"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a:p>
            <a:pPr algn="ctr"/>
            <a:r>
              <a:rPr lang="en-US" sz="2400" b="1" dirty="0">
                <a:solidFill>
                  <a:srgbClr val="FF0000"/>
                </a:solidFill>
                <a:latin typeface="Calibri" panose="020F0502020204030204" pitchFamily="34" charset="0"/>
                <a:cs typeface="Calibri" panose="020F0502020204030204" pitchFamily="34" charset="0"/>
              </a:rPr>
              <a:t>planning</a:t>
            </a:r>
          </a:p>
        </p:txBody>
      </p:sp>
      <p:sp>
        <p:nvSpPr>
          <p:cNvPr id="50" name="TextBox 49">
            <a:extLst>
              <a:ext uri="{FF2B5EF4-FFF2-40B4-BE49-F238E27FC236}">
                <a16:creationId xmlns:a16="http://schemas.microsoft.com/office/drawing/2014/main" id="{5F2986BD-1403-3740-9F65-B91582D9619E}"/>
              </a:ext>
            </a:extLst>
          </p:cNvPr>
          <p:cNvSpPr txBox="1"/>
          <p:nvPr/>
        </p:nvSpPr>
        <p:spPr>
          <a:xfrm>
            <a:off x="3459381" y="4495826"/>
            <a:ext cx="159825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Integration</a:t>
            </a:r>
          </a:p>
        </p:txBody>
      </p:sp>
      <p:sp>
        <p:nvSpPr>
          <p:cNvPr id="51" name="TextBox 50">
            <a:extLst>
              <a:ext uri="{FF2B5EF4-FFF2-40B4-BE49-F238E27FC236}">
                <a16:creationId xmlns:a16="http://schemas.microsoft.com/office/drawing/2014/main" id="{E4A7FDC8-6F75-1040-95D3-CE1F9477C795}"/>
              </a:ext>
            </a:extLst>
          </p:cNvPr>
          <p:cNvSpPr txBox="1"/>
          <p:nvPr/>
        </p:nvSpPr>
        <p:spPr>
          <a:xfrm>
            <a:off x="5497143" y="5501612"/>
            <a:ext cx="131760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Develop</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109830" y="4471367"/>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5491986" y="181222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 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5491986" y="433250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6" name="Straight Arrow Connector 55">
            <a:extLst>
              <a:ext uri="{FF2B5EF4-FFF2-40B4-BE49-F238E27FC236}">
                <a16:creationId xmlns:a16="http://schemas.microsoft.com/office/drawing/2014/main" id="{C5DBE07C-9985-FE41-BCDC-8FD3C27AC4E3}"/>
              </a:ext>
            </a:extLst>
          </p:cNvPr>
          <p:cNvCxnSpPr>
            <a:cxnSpLocks/>
            <a:stCxn id="53" idx="3"/>
            <a:endCxn id="46" idx="1"/>
          </p:cNvCxnSpPr>
          <p:nvPr/>
        </p:nvCxnSpPr>
        <p:spPr>
          <a:xfrm>
            <a:off x="6578398" y="2181920"/>
            <a:ext cx="558472" cy="7958"/>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a:stCxn id="53" idx="2"/>
            <a:endCxn id="48" idx="0"/>
          </p:cNvCxnSpPr>
          <p:nvPr/>
        </p:nvCxnSpPr>
        <p:spPr>
          <a:xfrm>
            <a:off x="6035192" y="2551611"/>
            <a:ext cx="3" cy="509147"/>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flipH="1">
            <a:off x="6035192" y="3891755"/>
            <a:ext cx="3" cy="440753"/>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6578399" y="4702198"/>
            <a:ext cx="459991" cy="0"/>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035193" y="5071890"/>
            <a:ext cx="1" cy="429722"/>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stCxn id="54" idx="1"/>
            <a:endCxn id="50" idx="3"/>
          </p:cNvCxnSpPr>
          <p:nvPr/>
        </p:nvCxnSpPr>
        <p:spPr>
          <a:xfrm flipH="1">
            <a:off x="5057639" y="4702200"/>
            <a:ext cx="434347" cy="24459"/>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E95A9CC-E80E-C141-ABC6-2A7A51BAA445}"/>
              </a:ext>
            </a:extLst>
          </p:cNvPr>
          <p:cNvCxnSpPr>
            <a:cxnSpLocks/>
            <a:endCxn id="53" idx="1"/>
          </p:cNvCxnSpPr>
          <p:nvPr/>
        </p:nvCxnSpPr>
        <p:spPr>
          <a:xfrm>
            <a:off x="4928518" y="2168915"/>
            <a:ext cx="563468" cy="13005"/>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1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lstStyle/>
          <a:p>
            <a:r>
              <a:rPr lang="en-US" dirty="0">
                <a:solidFill>
                  <a:schemeClr val="accent1"/>
                </a:solidFill>
              </a:rPr>
              <a:t>Managing External Interactions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578583" y="1102512"/>
            <a:ext cx="3435819"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200" b="1" dirty="0">
                <a:solidFill>
                  <a:schemeClr val="tx1"/>
                </a:solidFill>
              </a:rPr>
              <a:t>External </a:t>
            </a:r>
            <a:br>
              <a:rPr lang="en-US" sz="3200" b="1" dirty="0">
                <a:solidFill>
                  <a:schemeClr val="tx1"/>
                </a:solidFill>
              </a:rPr>
            </a:br>
            <a:r>
              <a:rPr lang="en-US" sz="3200" b="1" dirty="0">
                <a:solidFill>
                  <a:schemeClr val="tx1"/>
                </a:solidFill>
              </a:rPr>
              <a:t>interactions</a:t>
            </a:r>
          </a:p>
        </p:txBody>
      </p:sp>
      <p:sp>
        <p:nvSpPr>
          <p:cNvPr id="19" name="TextBox 18">
            <a:extLst>
              <a:ext uri="{FF2B5EF4-FFF2-40B4-BE49-F238E27FC236}">
                <a16:creationId xmlns:a16="http://schemas.microsoft.com/office/drawing/2014/main" id="{C63E4E25-8958-734A-A086-70B6BE5871F3}"/>
              </a:ext>
            </a:extLst>
          </p:cNvPr>
          <p:cNvSpPr txBox="1"/>
          <p:nvPr/>
        </p:nvSpPr>
        <p:spPr>
          <a:xfrm>
            <a:off x="2783632" y="4019488"/>
            <a:ext cx="2822056"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Team</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0" name="TextBox 19">
            <a:extLst>
              <a:ext uri="{FF2B5EF4-FFF2-40B4-BE49-F238E27FC236}">
                <a16:creationId xmlns:a16="http://schemas.microsoft.com/office/drawing/2014/main" id="{E33377C3-B1B7-8D4D-9A5C-02ED24A31BB5}"/>
              </a:ext>
            </a:extLst>
          </p:cNvPr>
          <p:cNvSpPr txBox="1"/>
          <p:nvPr/>
        </p:nvSpPr>
        <p:spPr>
          <a:xfrm>
            <a:off x="3242174" y="5559624"/>
            <a:ext cx="1892634"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ScrumMaster</a:t>
            </a:r>
          </a:p>
        </p:txBody>
      </p:sp>
      <p:sp>
        <p:nvSpPr>
          <p:cNvPr id="21" name="TextBox 20">
            <a:extLst>
              <a:ext uri="{FF2B5EF4-FFF2-40B4-BE49-F238E27FC236}">
                <a16:creationId xmlns:a16="http://schemas.microsoft.com/office/drawing/2014/main" id="{5AEB5B78-2083-DA4A-9F6C-3B34835F690C}"/>
              </a:ext>
            </a:extLst>
          </p:cNvPr>
          <p:cNvSpPr txBox="1"/>
          <p:nvPr/>
        </p:nvSpPr>
        <p:spPr>
          <a:xfrm>
            <a:off x="6809669" y="4019488"/>
            <a:ext cx="2822056"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2" name="TextBox 21">
            <a:extLst>
              <a:ext uri="{FF2B5EF4-FFF2-40B4-BE49-F238E27FC236}">
                <a16:creationId xmlns:a16="http://schemas.microsoft.com/office/drawing/2014/main" id="{C56EC5D0-30CE-EE47-973E-E0930E24BE5E}"/>
              </a:ext>
            </a:extLst>
          </p:cNvPr>
          <p:cNvSpPr txBox="1"/>
          <p:nvPr/>
        </p:nvSpPr>
        <p:spPr>
          <a:xfrm>
            <a:off x="7176202" y="5559624"/>
            <a:ext cx="2076659" cy="461665"/>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 owner</a:t>
            </a:r>
          </a:p>
        </p:txBody>
      </p:sp>
      <p:cxnSp>
        <p:nvCxnSpPr>
          <p:cNvPr id="24" name="Straight Arrow Connector 23">
            <a:extLst>
              <a:ext uri="{FF2B5EF4-FFF2-40B4-BE49-F238E27FC236}">
                <a16:creationId xmlns:a16="http://schemas.microsoft.com/office/drawing/2014/main" id="{FA3A1623-ECF0-9B49-9E48-F75C873E1A92}"/>
              </a:ext>
            </a:extLst>
          </p:cNvPr>
          <p:cNvCxnSpPr>
            <a:cxnSpLocks/>
          </p:cNvCxnSpPr>
          <p:nvPr/>
        </p:nvCxnSpPr>
        <p:spPr>
          <a:xfrm>
            <a:off x="8179541" y="4804191"/>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4B26B3-736E-8546-B831-0B324145B34D}"/>
              </a:ext>
            </a:extLst>
          </p:cNvPr>
          <p:cNvCxnSpPr>
            <a:cxnSpLocks/>
          </p:cNvCxnSpPr>
          <p:nvPr/>
        </p:nvCxnSpPr>
        <p:spPr>
          <a:xfrm>
            <a:off x="4289358" y="4850485"/>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63C27C-99C1-F449-9648-76462FB8E1D5}"/>
              </a:ext>
            </a:extLst>
          </p:cNvPr>
          <p:cNvCxnSpPr>
            <a:cxnSpLocks/>
            <a:stCxn id="8" idx="3"/>
            <a:endCxn id="19" idx="0"/>
          </p:cNvCxnSpPr>
          <p:nvPr/>
        </p:nvCxnSpPr>
        <p:spPr>
          <a:xfrm flipH="1">
            <a:off x="4194660" y="2590997"/>
            <a:ext cx="887086"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B05FAD-D0F1-754F-A021-9FCFEDABB331}"/>
              </a:ext>
            </a:extLst>
          </p:cNvPr>
          <p:cNvCxnSpPr>
            <a:cxnSpLocks/>
            <a:stCxn id="8" idx="5"/>
            <a:endCxn id="21" idx="0"/>
          </p:cNvCxnSpPr>
          <p:nvPr/>
        </p:nvCxnSpPr>
        <p:spPr>
          <a:xfrm>
            <a:off x="7511237" y="2590997"/>
            <a:ext cx="709460"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2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normAutofit fontScale="90000"/>
          </a:bodyPr>
          <a:lstStyle/>
          <a:p>
            <a:r>
              <a:rPr lang="en-US" dirty="0">
                <a:solidFill>
                  <a:schemeClr val="accent1"/>
                </a:solidFill>
              </a:rPr>
              <a:t>Project Management Responsibilities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Project </a:t>
            </a:r>
            <a:br>
              <a:rPr lang="en-US" sz="2400" b="1" dirty="0">
                <a:solidFill>
                  <a:schemeClr val="tx1"/>
                </a:solidFill>
              </a:rPr>
            </a:br>
            <a:r>
              <a:rPr lang="en-US" sz="2400" b="1" dirty="0">
                <a:solidFill>
                  <a:schemeClr val="tx1"/>
                </a:solidFill>
              </a:rPr>
              <a:t>Management</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Budget</a:t>
            </a:r>
          </a:p>
          <a:p>
            <a:pPr algn="ctr">
              <a:defRPr/>
            </a:pPr>
            <a:r>
              <a:rPr lang="en-US" sz="2000" dirty="0">
                <a:solidFill>
                  <a:schemeClr val="tx1"/>
                </a:solidFill>
              </a:rPr>
              <a:t>Schedule</a:t>
            </a:r>
          </a:p>
          <a:p>
            <a:pPr algn="ctr">
              <a:defRPr/>
            </a:pPr>
            <a:r>
              <a:rPr lang="en-US" sz="2000" dirty="0">
                <a:solidFill>
                  <a:schemeClr val="tx1"/>
                </a:solidFill>
              </a:rPr>
              <a:t>Risks</a:t>
            </a:r>
          </a:p>
          <a:p>
            <a:pPr algn="ctr">
              <a:defRPr/>
            </a:pPr>
            <a:r>
              <a:rPr lang="en-US" sz="2000" dirty="0">
                <a:solidFill>
                  <a:schemeClr val="tx1"/>
                </a:solidFill>
              </a:rPr>
              <a:t>Problems</a:t>
            </a:r>
          </a:p>
          <a:p>
            <a:pPr algn="ctr">
              <a:defRPr/>
            </a:pPr>
            <a:r>
              <a:rPr lang="en-US" sz="2000" dirty="0">
                <a:solidFill>
                  <a:schemeClr val="tx1"/>
                </a:solidFill>
              </a:rPr>
              <a:t>Progress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Finance</a:t>
            </a:r>
          </a:p>
          <a:p>
            <a:pPr algn="ctr">
              <a:defRPr/>
            </a:pPr>
            <a:r>
              <a:rPr lang="en-US" sz="2000" dirty="0">
                <a:solidFill>
                  <a:schemeClr val="tx1"/>
                </a:solidFill>
              </a:rPr>
              <a:t>Compliance</a:t>
            </a:r>
          </a:p>
          <a:p>
            <a:pPr algn="ctr">
              <a:defRPr/>
            </a:pPr>
            <a:r>
              <a:rPr lang="en-US" sz="2000" dirty="0">
                <a:solidFill>
                  <a:schemeClr val="tx1"/>
                </a:solidFill>
              </a:rPr>
              <a:t>Procurement</a:t>
            </a:r>
          </a:p>
          <a:p>
            <a:pPr algn="ctr">
              <a:defRPr/>
            </a:pPr>
            <a:r>
              <a:rPr lang="en-US" sz="2000" dirty="0">
                <a:solidFill>
                  <a:schemeClr val="tx1"/>
                </a:solidFill>
              </a:rPr>
              <a:t>Liaison</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Vacations </a:t>
            </a:r>
            <a:br>
              <a:rPr lang="en-US" sz="2000" dirty="0">
                <a:solidFill>
                  <a:schemeClr val="tx1"/>
                </a:solidFill>
              </a:rPr>
            </a:br>
            <a:r>
              <a:rPr lang="en-US" sz="2000" dirty="0">
                <a:solidFill>
                  <a:schemeClr val="tx1"/>
                </a:solidFill>
              </a:rPr>
              <a:t>Absence</a:t>
            </a:r>
            <a:br>
              <a:rPr lang="en-US" sz="2000" dirty="0">
                <a:solidFill>
                  <a:schemeClr val="tx1"/>
                </a:solidFill>
              </a:rPr>
            </a:br>
            <a:r>
              <a:rPr lang="en-US" sz="2000" dirty="0">
                <a:solidFill>
                  <a:schemeClr val="tx1"/>
                </a:solidFill>
              </a:rPr>
              <a:t>Work quality</a:t>
            </a:r>
            <a:br>
              <a:rPr lang="en-US" sz="2000" dirty="0">
                <a:solidFill>
                  <a:schemeClr val="tx1"/>
                </a:solidFill>
              </a:rPr>
            </a:br>
            <a:r>
              <a:rPr lang="en-US" sz="2000" dirty="0">
                <a:solidFill>
                  <a:schemeClr val="tx1"/>
                </a:solidFill>
              </a:rPr>
              <a:t>Reviewing</a:t>
            </a:r>
          </a:p>
          <a:p>
            <a:pPr algn="ctr">
              <a:defRPr/>
            </a:pPr>
            <a:r>
              <a:rPr lang="en-US" sz="2000" dirty="0">
                <a:solidFill>
                  <a:schemeClr val="tx1"/>
                </a:solidFill>
              </a:rPr>
              <a:t>Hiring</a:t>
            </a:r>
          </a:p>
        </p:txBody>
      </p:sp>
      <p:sp>
        <p:nvSpPr>
          <p:cNvPr id="17" name="TextBox 16">
            <a:extLst>
              <a:ext uri="{FF2B5EF4-FFF2-40B4-BE49-F238E27FC236}">
                <a16:creationId xmlns:a16="http://schemas.microsoft.com/office/drawing/2014/main" id="{00E84F2B-4A78-9946-A533-C27FABA9C153}"/>
              </a:ext>
            </a:extLst>
          </p:cNvPr>
          <p:cNvSpPr txBox="1"/>
          <p:nvPr/>
        </p:nvSpPr>
        <p:spPr>
          <a:xfrm>
            <a:off x="3178083" y="4271418"/>
            <a:ext cx="1773562"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Administration</a:t>
            </a:r>
          </a:p>
        </p:txBody>
      </p:sp>
      <p:sp>
        <p:nvSpPr>
          <p:cNvPr id="18" name="TextBox 17">
            <a:extLst>
              <a:ext uri="{FF2B5EF4-FFF2-40B4-BE49-F238E27FC236}">
                <a16:creationId xmlns:a16="http://schemas.microsoft.com/office/drawing/2014/main" id="{9904C348-C401-3F49-82EE-A9EF7710AC67}"/>
              </a:ext>
            </a:extLst>
          </p:cNvPr>
          <p:cNvSpPr txBox="1"/>
          <p:nvPr/>
        </p:nvSpPr>
        <p:spPr>
          <a:xfrm>
            <a:off x="7629534" y="4365104"/>
            <a:ext cx="91473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People</a:t>
            </a:r>
          </a:p>
        </p:txBody>
      </p:sp>
      <p:sp>
        <p:nvSpPr>
          <p:cNvPr id="19" name="TextBox 18">
            <a:extLst>
              <a:ext uri="{FF2B5EF4-FFF2-40B4-BE49-F238E27FC236}">
                <a16:creationId xmlns:a16="http://schemas.microsoft.com/office/drawing/2014/main" id="{C63E4E25-8958-734A-A086-70B6BE5871F3}"/>
              </a:ext>
            </a:extLst>
          </p:cNvPr>
          <p:cNvSpPr txBox="1"/>
          <p:nvPr/>
        </p:nvSpPr>
        <p:spPr>
          <a:xfrm>
            <a:off x="3962357" y="1380544"/>
            <a:ext cx="123245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Reporting</a:t>
            </a:r>
          </a:p>
        </p:txBody>
      </p:sp>
    </p:spTree>
    <p:extLst>
      <p:ext uri="{BB962C8B-B14F-4D97-AF65-F5344CB8AC3E}">
        <p14:creationId xmlns:p14="http://schemas.microsoft.com/office/powerpoint/2010/main" val="26854833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957263" y="1207096"/>
            <a:ext cx="10202534" cy="4958209"/>
          </a:xfrm>
        </p:spPr>
        <p:txBody>
          <a:bodyPr>
            <a:normAutofit/>
          </a:bodyPr>
          <a:lstStyle/>
          <a:p>
            <a:r>
              <a:rPr lang="en-US" sz="2800" dirty="0"/>
              <a:t>The best way to develop software products is to use </a:t>
            </a:r>
            <a:r>
              <a:rPr lang="en-US" sz="2800" dirty="0">
                <a:solidFill>
                  <a:srgbClr val="C00000"/>
                </a:solidFill>
              </a:rPr>
              <a:t>agile software engineering methods </a:t>
            </a:r>
            <a:r>
              <a:rPr lang="en-US" sz="2800" dirty="0"/>
              <a:t>that are geared to rapid product development and delivery.</a:t>
            </a:r>
          </a:p>
          <a:p>
            <a:r>
              <a:rPr lang="en-US" sz="2800" dirty="0"/>
              <a:t>Agile methods are based around </a:t>
            </a:r>
            <a:r>
              <a:rPr lang="en-US" sz="2800" dirty="0">
                <a:solidFill>
                  <a:srgbClr val="C00000"/>
                </a:solidFill>
              </a:rPr>
              <a:t>iterative development and the minimization of overheads </a:t>
            </a:r>
            <a:r>
              <a:rPr lang="en-US" sz="2800" dirty="0"/>
              <a:t>during the development process.</a:t>
            </a:r>
          </a:p>
          <a:p>
            <a:r>
              <a:rPr lang="en-US" sz="2800" dirty="0">
                <a:solidFill>
                  <a:srgbClr val="C00000"/>
                </a:solidFill>
              </a:rPr>
              <a:t>Extreme programming (XP) </a:t>
            </a:r>
            <a:r>
              <a:rPr lang="en-US" sz="2800" dirty="0"/>
              <a:t>is an influential agile method that introduced agile development practices such as user stories, test-first development and continuous integration. These are now mainstream software development activities.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2189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28700" y="1207096"/>
            <a:ext cx="10344150" cy="4958209"/>
          </a:xfrm>
        </p:spPr>
        <p:txBody>
          <a:bodyPr>
            <a:normAutofit/>
          </a:bodyPr>
          <a:lstStyle/>
          <a:p>
            <a:r>
              <a:rPr lang="en-US" sz="2800" dirty="0">
                <a:solidFill>
                  <a:srgbClr val="C00000"/>
                </a:solidFill>
              </a:rPr>
              <a:t>Scrum</a:t>
            </a:r>
            <a:r>
              <a:rPr lang="en-US" sz="2800" dirty="0"/>
              <a:t> is an </a:t>
            </a:r>
            <a:r>
              <a:rPr lang="en-US" sz="2800" dirty="0">
                <a:solidFill>
                  <a:srgbClr val="C00000"/>
                </a:solidFill>
              </a:rPr>
              <a:t>agile method </a:t>
            </a:r>
            <a:r>
              <a:rPr lang="en-US" sz="2800" dirty="0"/>
              <a:t>that focuses on agile planning and management. Unlike XP, it does not define the engineering practices to be used. The development team may use any technical practices that they believe are appropriate for the product being developed.</a:t>
            </a:r>
          </a:p>
          <a:p>
            <a:r>
              <a:rPr lang="en-US" sz="2800" dirty="0"/>
              <a:t>In </a:t>
            </a:r>
            <a:r>
              <a:rPr lang="en-US" sz="2800" dirty="0">
                <a:solidFill>
                  <a:srgbClr val="C00000"/>
                </a:solidFill>
              </a:rPr>
              <a:t>Scrum</a:t>
            </a:r>
            <a:r>
              <a:rPr lang="en-US" sz="2800" dirty="0"/>
              <a:t>, work to be done is maintained in a </a:t>
            </a:r>
            <a:r>
              <a:rPr lang="en-US" sz="2800" dirty="0">
                <a:solidFill>
                  <a:srgbClr val="C00000"/>
                </a:solidFill>
              </a:rPr>
              <a:t>product backlog</a:t>
            </a:r>
            <a:r>
              <a:rPr lang="en-US" sz="2800" dirty="0"/>
              <a:t> – a list of work items to be completed. Each increment of the software implements some of the work items from the product backlog.</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273405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42963" y="1207096"/>
            <a:ext cx="10515600" cy="5193704"/>
          </a:xfrm>
        </p:spPr>
        <p:txBody>
          <a:bodyPr>
            <a:normAutofit/>
          </a:bodyPr>
          <a:lstStyle/>
          <a:p>
            <a:r>
              <a:rPr lang="en-US" sz="2800" dirty="0">
                <a:solidFill>
                  <a:srgbClr val="C00000"/>
                </a:solidFill>
              </a:rPr>
              <a:t>Sprints </a:t>
            </a:r>
            <a:r>
              <a:rPr lang="en-US" sz="2800" dirty="0"/>
              <a:t>are fixed-time activities (usually </a:t>
            </a:r>
            <a:r>
              <a:rPr lang="en-US" sz="2800" dirty="0">
                <a:solidFill>
                  <a:srgbClr val="C00000"/>
                </a:solidFill>
              </a:rPr>
              <a:t>2–4 weeks</a:t>
            </a:r>
            <a:r>
              <a:rPr lang="en-US" sz="2800" dirty="0"/>
              <a:t>) where a product increment is developed. Increments should be ‘potentially shippable’ i.e. they should not need further work before they are delivered.</a:t>
            </a:r>
          </a:p>
          <a:p>
            <a:r>
              <a:rPr lang="en-US" sz="2800" dirty="0"/>
              <a:t>A </a:t>
            </a:r>
            <a:r>
              <a:rPr lang="en-US" sz="2800" dirty="0">
                <a:solidFill>
                  <a:srgbClr val="C00000"/>
                </a:solidFill>
              </a:rPr>
              <a:t>self-organizing team </a:t>
            </a:r>
            <a:r>
              <a:rPr lang="en-US" sz="2800" dirty="0"/>
              <a:t>is a development team that organizes the work to be done by discussion and agreement amongst team members.</a:t>
            </a:r>
          </a:p>
          <a:p>
            <a:r>
              <a:rPr lang="en-US" sz="2800" dirty="0">
                <a:solidFill>
                  <a:srgbClr val="C00000"/>
                </a:solidFill>
              </a:rPr>
              <a:t>Scrum practices </a:t>
            </a:r>
            <a:r>
              <a:rPr lang="en-US" sz="2800" dirty="0"/>
              <a:t>such as the product backlog, sprints and self-organizing teams can be used in any agile development process, even if other aspects of Scrum are not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435610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Tree>
    <p:extLst>
      <p:ext uri="{BB962C8B-B14F-4D97-AF65-F5344CB8AC3E}">
        <p14:creationId xmlns:p14="http://schemas.microsoft.com/office/powerpoint/2010/main" val="390130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12237</TotalTime>
  <Words>6194</Words>
  <Application>Microsoft Macintosh PowerPoint</Application>
  <PresentationFormat>Widescreen</PresentationFormat>
  <Paragraphs>951</Paragraphs>
  <Slides>84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84</vt:i4>
      </vt:variant>
    </vt:vector>
  </HeadingPairs>
  <TitlesOfParts>
    <vt:vector size="87" baseType="lpstr">
      <vt:lpstr>Arial</vt:lpstr>
      <vt:lpstr>Calibri</vt:lpstr>
      <vt:lpstr>Office Theme</vt:lpstr>
      <vt:lpstr>Agile Software Engineering:  Agile methods, Scrum, and Extreme Programming</vt:lpstr>
      <vt:lpstr>Syllabus</vt:lpstr>
      <vt:lpstr>Syllabus</vt:lpstr>
      <vt:lpstr>Syllabus</vt:lpstr>
      <vt:lpstr>Agile Software  Engineering</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Agile</vt:lpstr>
      <vt:lpstr>Agile software engineering</vt:lpstr>
      <vt:lpstr>PowerPoint Presentation</vt:lpstr>
      <vt:lpstr>PowerPoint Presentation</vt:lpstr>
      <vt:lpstr>Agile is a mindset defined by 4 values, guided by 12 principles, and manifested through many different practices.   Agile practitioners select practices based on their needs.</vt:lpstr>
      <vt:lpstr>4 Agile Values</vt:lpstr>
      <vt:lpstr>The Four Values of  the Agile Manifesto  (Manifesto for Agile Software Development, 2001)</vt:lpstr>
      <vt:lpstr>12 Agile Principles</vt:lpstr>
      <vt:lpstr>The Twelve Principles  Behind the Agile Manifesto</vt:lpstr>
      <vt:lpstr>The Twelve Principles  Behind the Agile Manifesto</vt:lpstr>
      <vt:lpstr>Agile Development Principles</vt:lpstr>
      <vt:lpstr>Agile Development Principles</vt:lpstr>
      <vt:lpstr>12 Project Management Principles</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Agile software engineering</vt:lpstr>
      <vt:lpstr>Agile methods</vt:lpstr>
      <vt:lpstr>Incremental development</vt:lpstr>
      <vt:lpstr>Incremental development</vt:lpstr>
      <vt:lpstr>Incremental development activities</vt:lpstr>
      <vt:lpstr>Extreme programming</vt:lpstr>
      <vt:lpstr>Extreme Programming Practices</vt:lpstr>
      <vt:lpstr>Widely adopted XP practices</vt:lpstr>
      <vt:lpstr>Widely adopted XP practices</vt:lpstr>
      <vt:lpstr>Widely adopted XP practices</vt:lpstr>
      <vt:lpstr>Widely adopted XP practices</vt:lpstr>
      <vt:lpstr>Widely adopted XP practices</vt:lpstr>
      <vt:lpstr>Widely adopted XP practices</vt:lpstr>
      <vt:lpstr>Scrum</vt:lpstr>
      <vt:lpstr>Scrum Terminology</vt:lpstr>
      <vt:lpstr>Scrum Terminology</vt:lpstr>
      <vt:lpstr>Scrum Terminology</vt:lpstr>
      <vt:lpstr>Key roles in Scrum</vt:lpstr>
      <vt:lpstr>Scrum and sprints</vt:lpstr>
      <vt:lpstr>Scrum cycles</vt:lpstr>
      <vt:lpstr>Key Scrum practices</vt:lpstr>
      <vt:lpstr>Product backlogs</vt:lpstr>
      <vt:lpstr>Examples of  Product Backlog Items (PBIs)</vt:lpstr>
      <vt:lpstr>Product backlog item states</vt:lpstr>
      <vt:lpstr>Product backlog activities</vt:lpstr>
      <vt:lpstr>Sprint activities</vt:lpstr>
      <vt:lpstr>Managing External Interactions</vt:lpstr>
      <vt:lpstr>Project Management Responsibilities</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711</cp:revision>
  <cp:lastPrinted>2020-12-23T14:44:17Z</cp:lastPrinted>
  <dcterms:created xsi:type="dcterms:W3CDTF">2019-09-12T03:09:52Z</dcterms:created>
  <dcterms:modified xsi:type="dcterms:W3CDTF">2023-05-02T22:44:52Z</dcterms:modified>
  <cp:category/>
</cp:coreProperties>
</file>