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3"/>
  </p:notesMasterIdLst>
  <p:sldIdLst>
    <p:sldId id="3462" r:id="rId2"/>
    <p:sldId id="3806" r:id="rId3"/>
    <p:sldId id="3814" r:id="rId4"/>
    <p:sldId id="3815" r:id="rId5"/>
    <p:sldId id="4871" r:id="rId6"/>
    <p:sldId id="4843" r:id="rId7"/>
    <p:sldId id="3849" r:id="rId8"/>
    <p:sldId id="4844" r:id="rId9"/>
    <p:sldId id="4845" r:id="rId10"/>
    <p:sldId id="4846" r:id="rId11"/>
    <p:sldId id="4847" r:id="rId12"/>
    <p:sldId id="4848" r:id="rId13"/>
    <p:sldId id="4849" r:id="rId14"/>
    <p:sldId id="4850" r:id="rId15"/>
    <p:sldId id="4851" r:id="rId16"/>
    <p:sldId id="4852" r:id="rId17"/>
    <p:sldId id="4853" r:id="rId18"/>
    <p:sldId id="4854" r:id="rId19"/>
    <p:sldId id="4855" r:id="rId20"/>
    <p:sldId id="4856" r:id="rId21"/>
    <p:sldId id="4857" r:id="rId22"/>
    <p:sldId id="4858" r:id="rId23"/>
    <p:sldId id="4859" r:id="rId24"/>
    <p:sldId id="4860" r:id="rId25"/>
    <p:sldId id="4861" r:id="rId26"/>
    <p:sldId id="4862" r:id="rId27"/>
    <p:sldId id="4863" r:id="rId28"/>
    <p:sldId id="4864" r:id="rId29"/>
    <p:sldId id="4865" r:id="rId30"/>
    <p:sldId id="4866" r:id="rId31"/>
    <p:sldId id="4867" r:id="rId32"/>
    <p:sldId id="4868" r:id="rId33"/>
    <p:sldId id="4869" r:id="rId34"/>
    <p:sldId id="4870" r:id="rId35"/>
    <p:sldId id="3697" r:id="rId36"/>
    <p:sldId id="3418" r:id="rId37"/>
    <p:sldId id="3698" r:id="rId38"/>
    <p:sldId id="3699" r:id="rId39"/>
    <p:sldId id="3479" r:id="rId40"/>
    <p:sldId id="3499" r:id="rId41"/>
    <p:sldId id="3501" r:id="rId42"/>
    <p:sldId id="3502" r:id="rId43"/>
    <p:sldId id="3503" r:id="rId44"/>
    <p:sldId id="3504" r:id="rId45"/>
    <p:sldId id="3505" r:id="rId46"/>
    <p:sldId id="3506" r:id="rId47"/>
    <p:sldId id="3516" r:id="rId48"/>
    <p:sldId id="3507" r:id="rId49"/>
    <p:sldId id="3508" r:id="rId50"/>
    <p:sldId id="3509" r:id="rId51"/>
    <p:sldId id="3511" r:id="rId52"/>
    <p:sldId id="3512" r:id="rId53"/>
    <p:sldId id="3513" r:id="rId54"/>
    <p:sldId id="3510" r:id="rId55"/>
    <p:sldId id="3514" r:id="rId56"/>
    <p:sldId id="3517" r:id="rId57"/>
    <p:sldId id="3518" r:id="rId58"/>
    <p:sldId id="3519" r:id="rId59"/>
    <p:sldId id="3544" r:id="rId60"/>
    <p:sldId id="3545" r:id="rId61"/>
    <p:sldId id="3546" r:id="rId62"/>
    <p:sldId id="3549" r:id="rId63"/>
    <p:sldId id="3550" r:id="rId64"/>
    <p:sldId id="3547" r:id="rId65"/>
    <p:sldId id="3551" r:id="rId66"/>
    <p:sldId id="3552" r:id="rId67"/>
    <p:sldId id="3553" r:id="rId68"/>
    <p:sldId id="3554" r:id="rId69"/>
    <p:sldId id="3548" r:id="rId70"/>
    <p:sldId id="3521" r:id="rId71"/>
    <p:sldId id="3543" r:id="rId72"/>
    <p:sldId id="3522" r:id="rId73"/>
    <p:sldId id="3523" r:id="rId74"/>
    <p:sldId id="3524" r:id="rId75"/>
    <p:sldId id="3525" r:id="rId76"/>
    <p:sldId id="3526" r:id="rId77"/>
    <p:sldId id="3542" r:id="rId78"/>
    <p:sldId id="3520" r:id="rId79"/>
    <p:sldId id="3529" r:id="rId80"/>
    <p:sldId id="3530" r:id="rId81"/>
    <p:sldId id="3531" r:id="rId82"/>
    <p:sldId id="3532" r:id="rId83"/>
    <p:sldId id="3533" r:id="rId84"/>
    <p:sldId id="3534" r:id="rId85"/>
    <p:sldId id="3700" r:id="rId86"/>
    <p:sldId id="3701" r:id="rId87"/>
    <p:sldId id="3702" r:id="rId88"/>
    <p:sldId id="3565" r:id="rId89"/>
    <p:sldId id="3566" r:id="rId90"/>
    <p:sldId id="3567" r:id="rId91"/>
    <p:sldId id="3568" r:id="rId92"/>
    <p:sldId id="3569" r:id="rId93"/>
    <p:sldId id="3570" r:id="rId94"/>
    <p:sldId id="3571" r:id="rId95"/>
    <p:sldId id="3572" r:id="rId96"/>
    <p:sldId id="3590" r:id="rId97"/>
    <p:sldId id="3591" r:id="rId98"/>
    <p:sldId id="3573" r:id="rId99"/>
    <p:sldId id="3574" r:id="rId100"/>
    <p:sldId id="3593" r:id="rId101"/>
    <p:sldId id="3592" r:id="rId102"/>
    <p:sldId id="3594" r:id="rId103"/>
    <p:sldId id="3576" r:id="rId104"/>
    <p:sldId id="3577" r:id="rId105"/>
    <p:sldId id="3596" r:id="rId106"/>
    <p:sldId id="3578" r:id="rId107"/>
    <p:sldId id="3579" r:id="rId108"/>
    <p:sldId id="3580" r:id="rId109"/>
    <p:sldId id="3581" r:id="rId110"/>
    <p:sldId id="3582" r:id="rId111"/>
    <p:sldId id="3583" r:id="rId112"/>
    <p:sldId id="3584" r:id="rId113"/>
    <p:sldId id="3597" r:id="rId114"/>
    <p:sldId id="3979" r:id="rId115"/>
    <p:sldId id="3587" r:id="rId116"/>
    <p:sldId id="3598" r:id="rId117"/>
    <p:sldId id="3600" r:id="rId118"/>
    <p:sldId id="3599" r:id="rId119"/>
    <p:sldId id="3601" r:id="rId120"/>
    <p:sldId id="3602" r:id="rId121"/>
    <p:sldId id="3604" r:id="rId122"/>
    <p:sldId id="3603" r:id="rId123"/>
    <p:sldId id="3605" r:id="rId124"/>
    <p:sldId id="3586" r:id="rId125"/>
    <p:sldId id="3703" r:id="rId126"/>
    <p:sldId id="3555" r:id="rId127"/>
    <p:sldId id="3563" r:id="rId128"/>
    <p:sldId id="3564" r:id="rId129"/>
    <p:sldId id="3969" r:id="rId130"/>
    <p:sldId id="3970" r:id="rId131"/>
    <p:sldId id="3971" r:id="rId132"/>
    <p:sldId id="3608" r:id="rId133"/>
    <p:sldId id="3623" r:id="rId134"/>
    <p:sldId id="3609" r:id="rId135"/>
    <p:sldId id="3624" r:id="rId136"/>
    <p:sldId id="3980" r:id="rId137"/>
    <p:sldId id="3611" r:id="rId138"/>
    <p:sldId id="3612" r:id="rId139"/>
    <p:sldId id="3613" r:id="rId140"/>
    <p:sldId id="3625" r:id="rId141"/>
    <p:sldId id="3614" r:id="rId142"/>
    <p:sldId id="3626" r:id="rId143"/>
    <p:sldId id="3615" r:id="rId144"/>
    <p:sldId id="3616" r:id="rId145"/>
    <p:sldId id="3617" r:id="rId146"/>
    <p:sldId id="3627" r:id="rId147"/>
    <p:sldId id="3618" r:id="rId148"/>
    <p:sldId id="3619" r:id="rId149"/>
    <p:sldId id="3620" r:id="rId150"/>
    <p:sldId id="3621" r:id="rId151"/>
    <p:sldId id="3634" r:id="rId152"/>
    <p:sldId id="3635" r:id="rId153"/>
    <p:sldId id="3628" r:id="rId154"/>
    <p:sldId id="3629" r:id="rId155"/>
    <p:sldId id="3636" r:id="rId156"/>
    <p:sldId id="3630" r:id="rId157"/>
    <p:sldId id="3637" r:id="rId158"/>
    <p:sldId id="3638" r:id="rId159"/>
    <p:sldId id="3639" r:id="rId160"/>
    <p:sldId id="3631" r:id="rId161"/>
    <p:sldId id="3632" r:id="rId162"/>
    <p:sldId id="3633" r:id="rId163"/>
    <p:sldId id="3622" r:id="rId164"/>
    <p:sldId id="3981" r:id="rId165"/>
    <p:sldId id="3641" r:id="rId166"/>
    <p:sldId id="3648" r:id="rId167"/>
    <p:sldId id="3654" r:id="rId168"/>
    <p:sldId id="3655" r:id="rId169"/>
    <p:sldId id="3642" r:id="rId170"/>
    <p:sldId id="3643" r:id="rId171"/>
    <p:sldId id="3644" r:id="rId172"/>
    <p:sldId id="3645" r:id="rId173"/>
    <p:sldId id="3646" r:id="rId174"/>
    <p:sldId id="3972" r:id="rId175"/>
    <p:sldId id="3650" r:id="rId176"/>
    <p:sldId id="3651" r:id="rId177"/>
    <p:sldId id="3652" r:id="rId178"/>
    <p:sldId id="3653" r:id="rId179"/>
    <p:sldId id="3973" r:id="rId180"/>
    <p:sldId id="3974" r:id="rId181"/>
    <p:sldId id="3982" r:id="rId182"/>
    <p:sldId id="4873" r:id="rId183"/>
    <p:sldId id="4874" r:id="rId184"/>
    <p:sldId id="4875" r:id="rId185"/>
    <p:sldId id="4876" r:id="rId186"/>
    <p:sldId id="4877" r:id="rId187"/>
    <p:sldId id="4878" r:id="rId188"/>
    <p:sldId id="4879" r:id="rId189"/>
    <p:sldId id="4872" r:id="rId190"/>
    <p:sldId id="3975" r:id="rId191"/>
    <p:sldId id="3976" r:id="rId192"/>
    <p:sldId id="3656" r:id="rId193"/>
    <p:sldId id="3657" r:id="rId194"/>
    <p:sldId id="3977" r:id="rId195"/>
    <p:sldId id="3659" r:id="rId196"/>
    <p:sldId id="3660" r:id="rId197"/>
    <p:sldId id="3661" r:id="rId198"/>
    <p:sldId id="3675" r:id="rId199"/>
    <p:sldId id="3662" r:id="rId200"/>
    <p:sldId id="3978" r:id="rId201"/>
    <p:sldId id="3664" r:id="rId202"/>
    <p:sldId id="3665" r:id="rId203"/>
    <p:sldId id="3676" r:id="rId204"/>
    <p:sldId id="3666" r:id="rId205"/>
    <p:sldId id="3667" r:id="rId206"/>
    <p:sldId id="3677" r:id="rId207"/>
    <p:sldId id="3668" r:id="rId208"/>
    <p:sldId id="3669" r:id="rId209"/>
    <p:sldId id="3670" r:id="rId210"/>
    <p:sldId id="3671" r:id="rId211"/>
    <p:sldId id="3672" r:id="rId212"/>
    <p:sldId id="3685" r:id="rId213"/>
    <p:sldId id="3678" r:id="rId214"/>
    <p:sldId id="3679" r:id="rId215"/>
    <p:sldId id="3684" r:id="rId216"/>
    <p:sldId id="3705" r:id="rId217"/>
    <p:sldId id="3706" r:id="rId218"/>
    <p:sldId id="3681" r:id="rId219"/>
    <p:sldId id="3682" r:id="rId220"/>
    <p:sldId id="3683" r:id="rId221"/>
    <p:sldId id="3025" r:id="rId2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7"/>
    <p:restoredTop sz="93530"/>
  </p:normalViewPr>
  <p:slideViewPr>
    <p:cSldViewPr snapToGrid="0" snapToObjects="1">
      <p:cViewPr varScale="1">
        <p:scale>
          <a:sx n="100" d="100"/>
          <a:sy n="100" d="100"/>
        </p:scale>
        <p:origin x="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13BE1D-9CA5-194E-A79F-6FE8485E6EFE}" type="slidenum">
              <a:rPr lang="en-US" smtClean="0"/>
              <a:t>1</a:t>
            </a:fld>
            <a:endParaRPr lang="en-US"/>
          </a:p>
        </p:txBody>
      </p:sp>
    </p:spTree>
    <p:extLst>
      <p:ext uri="{BB962C8B-B14F-4D97-AF65-F5344CB8AC3E}">
        <p14:creationId xmlns:p14="http://schemas.microsoft.com/office/powerpoint/2010/main" val="212279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5/15/23</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5/15/23</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5/15/23</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5/15/23</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5/15/23</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5/15/23</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5/15/23</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5/15/23</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5/15/23</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5/15/23</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5/15/23</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5/15/23</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3" Type="http://schemas.openxmlformats.org/officeDocument/2006/relationships/hyperlink" Target="https://web.ntpu.edu.tw/~myday/" TargetMode="External"/><Relationship Id="rId7" Type="http://schemas.openxmlformats.org/officeDocument/2006/relationships/hyperlink" Target="https://web.ntpu.edu.tw/~myday" TargetMode="External"/><Relationship Id="rId12" Type="http://schemas.openxmlformats.org/officeDocument/2006/relationships/image" Target="../media/image5.png"/><Relationship Id="rId17" Type="http://schemas.openxmlformats.org/officeDocument/2006/relationships/hyperlink" Target="https://meet.google.com/ish-gzmy-pmo" TargetMode="External"/><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mail.im.tku.edu.tw/~myday/" TargetMode="External"/><Relationship Id="rId11" Type="http://schemas.openxmlformats.org/officeDocument/2006/relationships/image" Target="../media/image4.png"/><Relationship Id="rId5" Type="http://schemas.openxmlformats.org/officeDocument/2006/relationships/hyperlink" Target="https://www.ntpu.edu.tw/" TargetMode="External"/><Relationship Id="rId15" Type="http://schemas.openxmlformats.org/officeDocument/2006/relationships/image" Target="../media/image8.tiff"/><Relationship Id="rId10" Type="http://schemas.openxmlformats.org/officeDocument/2006/relationships/image" Target="../media/image3.png"/><Relationship Id="rId4" Type="http://schemas.openxmlformats.org/officeDocument/2006/relationships/hyperlink" Target="http://www.mis.ntpu.edu.tw/en/" TargetMode="External"/><Relationship Id="rId9" Type="http://schemas.openxmlformats.org/officeDocument/2006/relationships/image" Target="../media/image2.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hedevopsinstitute.com/?page_id=22"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s://arxiv.org/abs/2303.01056"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146693"/>
            <a:ext cx="11819066" cy="2199739"/>
          </a:xfrm>
        </p:spPr>
        <p:txBody>
          <a:bodyPr>
            <a:noAutofit/>
          </a:bodyPr>
          <a:lstStyle/>
          <a:p>
            <a:pPr>
              <a:lnSpc>
                <a:spcPct val="100000"/>
              </a:lnSpc>
            </a:pP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Security and Privacy; Reliable Programming; </a:t>
            </a:r>
            <a:b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Testing: Test-driven development, and Code</a:t>
            </a:r>
            <a:r>
              <a:rPr lang="zh-TW" altLang="en-US" sz="4000" dirty="0">
                <a:solidFill>
                  <a:srgbClr val="C00000"/>
                </a:solidFill>
                <a:latin typeface="Calibri" panose="020F0502020204030204" pitchFamily="34" charset="0"/>
                <a:ea typeface="Heiti TC Medium" pitchFamily="2" charset="-128"/>
                <a:cs typeface="Arial" panose="020B0604020202020204" pitchFamily="34" charset="0"/>
              </a:rPr>
              <a:t> </a:t>
            </a: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reviews; </a:t>
            </a:r>
            <a:b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DevOps and Code Management: DevOps automation</a:t>
            </a:r>
            <a:endParaRPr lang="en-US" sz="40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3"/>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4"/>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5"/>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6"/>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7"/>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1112SE09</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2023)</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(B8F40)</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2023-05-10</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6"/>
          <a:stretch>
            <a:fillRect/>
          </a:stretch>
        </p:blipFill>
        <p:spPr>
          <a:xfrm>
            <a:off x="10523004" y="3389801"/>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4799713"/>
            <a:ext cx="1552881" cy="400110"/>
          </a:xfrm>
          <a:prstGeom prst="rect">
            <a:avLst/>
          </a:prstGeom>
          <a:noFill/>
        </p:spPr>
        <p:txBody>
          <a:bodyPr wrap="square">
            <a:spAutoFit/>
          </a:bodyPr>
          <a:lstStyle/>
          <a:p>
            <a:pPr algn="ctr"/>
            <a:r>
              <a:rPr lang="en-US" sz="1000" dirty="0">
                <a:solidFill>
                  <a:schemeClr val="accent1"/>
                </a:solidFill>
                <a:hlinkClick r:id="rId17">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453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268760"/>
            <a:ext cx="10387583" cy="5251102"/>
          </a:xfrm>
        </p:spPr>
        <p:txBody>
          <a:bodyPr/>
          <a:lstStyle/>
          <a:p>
            <a:r>
              <a:rPr lang="en-US" dirty="0"/>
              <a:t>One way of making this change is to </a:t>
            </a:r>
            <a:br>
              <a:rPr lang="en-US" dirty="0"/>
            </a:br>
            <a:r>
              <a:rPr lang="en-US" b="1" dirty="0">
                <a:solidFill>
                  <a:srgbClr val="C00000"/>
                </a:solidFill>
              </a:rPr>
              <a:t>add a</a:t>
            </a:r>
            <a:r>
              <a:rPr lang="en-US" dirty="0">
                <a:solidFill>
                  <a:srgbClr val="C00000"/>
                </a:solidFill>
              </a:rPr>
              <a:t> </a:t>
            </a:r>
            <a:r>
              <a:rPr lang="en-US" dirty="0" err="1">
                <a:solidFill>
                  <a:srgbClr val="C00000"/>
                </a:solidFill>
              </a:rPr>
              <a:t>printInventory</a:t>
            </a:r>
            <a:r>
              <a:rPr lang="en-US" dirty="0">
                <a:solidFill>
                  <a:srgbClr val="C00000"/>
                </a:solidFill>
              </a:rPr>
              <a:t> </a:t>
            </a:r>
            <a:r>
              <a:rPr lang="en-US" b="1" dirty="0">
                <a:solidFill>
                  <a:srgbClr val="C00000"/>
                </a:solidFill>
              </a:rPr>
              <a:t>method</a:t>
            </a:r>
          </a:p>
          <a:p>
            <a:pPr lvl="1"/>
            <a:r>
              <a:rPr lang="en-US" dirty="0"/>
              <a:t>This change </a:t>
            </a:r>
            <a:r>
              <a:rPr lang="en-US" dirty="0">
                <a:solidFill>
                  <a:srgbClr val="C00000"/>
                </a:solidFill>
              </a:rPr>
              <a:t>breaks the single responsibility principle</a:t>
            </a:r>
            <a:r>
              <a:rPr lang="en-US" dirty="0"/>
              <a:t> as it then adds an additional ‘reason to change’ the class.</a:t>
            </a:r>
          </a:p>
          <a:p>
            <a:r>
              <a:rPr lang="en-US" dirty="0"/>
              <a:t>Instead of adding a </a:t>
            </a:r>
            <a:r>
              <a:rPr lang="en-US" dirty="0" err="1"/>
              <a:t>printInventory</a:t>
            </a:r>
            <a:r>
              <a:rPr lang="en-US" dirty="0"/>
              <a:t> method </a:t>
            </a:r>
            <a:br>
              <a:rPr lang="en-US" dirty="0"/>
            </a:br>
            <a:r>
              <a:rPr lang="en-US" dirty="0"/>
              <a:t>to </a:t>
            </a:r>
            <a:r>
              <a:rPr lang="en-US" dirty="0" err="1"/>
              <a:t>DeviceInventory</a:t>
            </a:r>
            <a:r>
              <a:rPr lang="en-US" dirty="0"/>
              <a:t>, </a:t>
            </a:r>
            <a:br>
              <a:rPr lang="en-US" dirty="0"/>
            </a:br>
            <a:r>
              <a:rPr lang="en-US" dirty="0"/>
              <a:t>it is better to </a:t>
            </a:r>
            <a:br>
              <a:rPr lang="en-US" dirty="0"/>
            </a:br>
            <a:r>
              <a:rPr lang="en-US" b="1" dirty="0">
                <a:solidFill>
                  <a:srgbClr val="C00000"/>
                </a:solidFill>
              </a:rPr>
              <a:t>add a new class </a:t>
            </a:r>
            <a:r>
              <a:rPr lang="en-US" dirty="0"/>
              <a:t>to represent the printed report.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lstStyle/>
          <a:p>
            <a:r>
              <a:rPr lang="en-US" dirty="0">
                <a:solidFill>
                  <a:schemeClr val="accent1"/>
                </a:solidFill>
              </a:rPr>
              <a:t>Adding a </a:t>
            </a:r>
            <a:r>
              <a:rPr lang="en-US" dirty="0" err="1">
                <a:solidFill>
                  <a:schemeClr val="accent1"/>
                </a:solidFill>
              </a:rPr>
              <a:t>printInventory</a:t>
            </a:r>
            <a:r>
              <a:rPr lang="en-US" dirty="0">
                <a:solidFill>
                  <a:schemeClr val="accent1"/>
                </a:solidFill>
              </a:rPr>
              <a:t> method</a:t>
            </a:r>
          </a:p>
        </p:txBody>
      </p:sp>
    </p:spTree>
    <p:extLst>
      <p:ext uri="{BB962C8B-B14F-4D97-AF65-F5344CB8AC3E}">
        <p14:creationId xmlns:p14="http://schemas.microsoft.com/office/powerpoint/2010/main" val="14548697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52195"/>
          </a:xfrm>
        </p:spPr>
        <p:txBody>
          <a:bodyPr/>
          <a:lstStyle/>
          <a:p>
            <a:r>
              <a:rPr lang="en-US" sz="3200" dirty="0">
                <a:solidFill>
                  <a:schemeClr val="accent1"/>
                </a:solidFill>
              </a:rPr>
              <a:t>The </a:t>
            </a:r>
            <a:r>
              <a:rPr lang="en-US" sz="3200" dirty="0" err="1">
                <a:solidFill>
                  <a:schemeClr val="accent1"/>
                </a:solidFill>
              </a:rPr>
              <a:t>DeviceInventory</a:t>
            </a:r>
            <a:r>
              <a:rPr lang="en-US" sz="3200" dirty="0">
                <a:solidFill>
                  <a:schemeClr val="accent1"/>
                </a:solidFill>
              </a:rPr>
              <a:t> and </a:t>
            </a:r>
            <a:r>
              <a:rPr lang="en-US" sz="3200" dirty="0" err="1">
                <a:solidFill>
                  <a:schemeClr val="accent1"/>
                </a:solidFill>
              </a:rPr>
              <a:t>InventoryReport</a:t>
            </a:r>
            <a:r>
              <a:rPr lang="en-US" sz="3200" dirty="0">
                <a:solidFill>
                  <a:schemeClr val="accent1"/>
                </a:solidFill>
              </a:rPr>
              <a:t> classes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solidFill>
                  <a:srgbClr val="C00000"/>
                </a:solidFill>
                <a:latin typeface="Calibri" panose="020F0502020204030204" pitchFamily="34" charset="0"/>
                <a:cs typeface="Calibri" panose="020F0502020204030204" pitchFamily="34" charset="0"/>
              </a:rPr>
              <a:t>InventoryReport</a:t>
            </a:r>
            <a:endParaRPr lang="en-US" sz="2800" b="1" dirty="0">
              <a:solidFill>
                <a:srgbClr val="C00000"/>
              </a:solidFill>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err="1">
                <a:latin typeface="Calibri" panose="020F0502020204030204" pitchFamily="34" charset="0"/>
                <a:cs typeface="Calibri" panose="020F0502020204030204" pitchFamily="34" charset="0"/>
              </a:rPr>
              <a:t>report_data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report_format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updateData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updateFormat</a:t>
            </a:r>
            <a:endParaRPr lang="en-US" sz="2600" dirty="0">
              <a:latin typeface="Calibri" panose="020F0502020204030204" pitchFamily="34" charset="0"/>
              <a:cs typeface="Calibri" panose="020F0502020204030204" pitchFamily="34" charset="0"/>
            </a:endParaRPr>
          </a:p>
          <a:p>
            <a:pPr marL="182880">
              <a:defRPr/>
            </a:pPr>
            <a:r>
              <a:rPr lang="en-US" sz="2600" dirty="0">
                <a:solidFill>
                  <a:srgbClr val="C00000"/>
                </a:solidFill>
                <a:latin typeface="Calibri" panose="020F0502020204030204" pitchFamily="34" charset="0"/>
                <a:cs typeface="Calibri" panose="020F0502020204030204" pitchFamily="34" charset="0"/>
              </a:rPr>
              <a:t>print</a:t>
            </a:r>
          </a:p>
        </p:txBody>
      </p:sp>
      <p:cxnSp>
        <p:nvCxnSpPr>
          <p:cNvPr id="18" name="Straight Arrow Connector 17">
            <a:extLst>
              <a:ext uri="{FF2B5EF4-FFF2-40B4-BE49-F238E27FC236}">
                <a16:creationId xmlns:a16="http://schemas.microsoft.com/office/drawing/2014/main" id="{A297B991-BF54-9D4A-8417-90213A31D0C8}"/>
              </a:ext>
            </a:extLst>
          </p:cNvPr>
          <p:cNvCxnSpPr>
            <a:cxnSpLocks/>
            <a:stCxn id="9" idx="3"/>
            <a:endCxn id="13" idx="1"/>
          </p:cNvCxnSpPr>
          <p:nvPr/>
        </p:nvCxnSpPr>
        <p:spPr>
          <a:xfrm>
            <a:off x="5447928" y="2695577"/>
            <a:ext cx="1185726" cy="0"/>
          </a:xfrm>
          <a:prstGeom prst="straightConnector1">
            <a:avLst/>
          </a:prstGeom>
          <a:ln w="381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350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268760"/>
            <a:ext cx="10003536" cy="5251102"/>
          </a:xfrm>
        </p:spPr>
        <p:txBody>
          <a:bodyPr>
            <a:noAutofit/>
          </a:bodyPr>
          <a:lstStyle/>
          <a:p>
            <a:r>
              <a:rPr lang="en-US" sz="2800" dirty="0">
                <a:solidFill>
                  <a:srgbClr val="FF0000"/>
                </a:solidFill>
              </a:rPr>
              <a:t>Deeply nested conditional (if) </a:t>
            </a:r>
            <a:r>
              <a:rPr lang="en-US" sz="2800" dirty="0"/>
              <a:t>statements are used when you need to identify which of a possible set of choices is to be made. </a:t>
            </a:r>
          </a:p>
          <a:p>
            <a:r>
              <a:rPr lang="en-US" sz="2800" dirty="0"/>
              <a:t>For example, the function ‘</a:t>
            </a:r>
            <a:r>
              <a:rPr lang="en-US" sz="2800" dirty="0" err="1"/>
              <a:t>agecheck</a:t>
            </a:r>
            <a:r>
              <a:rPr lang="en-US" sz="2800" dirty="0"/>
              <a:t>’ is a short Python function that is used to calculate an age multiplier for insurance premiums. </a:t>
            </a:r>
          </a:p>
          <a:p>
            <a:pPr lvl="1"/>
            <a:r>
              <a:rPr lang="en-US" dirty="0"/>
              <a:t>The insurance company’s data suggests that the age and experience of drivers affects the chances of them having an accident, so premiums are adjusted to take this into account. </a:t>
            </a:r>
          </a:p>
          <a:p>
            <a:pPr lvl="1"/>
            <a:r>
              <a:rPr lang="en-US" dirty="0"/>
              <a:t>It is good practice to name constants rather than using absolute numbers, so Program names all constants that are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deeply </a:t>
            </a:r>
            <a:br>
              <a:rPr lang="en-US" dirty="0">
                <a:solidFill>
                  <a:schemeClr val="accent1"/>
                </a:solidFill>
              </a:rPr>
            </a:br>
            <a:r>
              <a:rPr lang="en-US" dirty="0">
                <a:solidFill>
                  <a:schemeClr val="accent1"/>
                </a:solidFill>
              </a:rPr>
              <a:t>nested conditional statements</a:t>
            </a:r>
          </a:p>
        </p:txBody>
      </p:sp>
    </p:spTree>
    <p:extLst>
      <p:ext uri="{BB962C8B-B14F-4D97-AF65-F5344CB8AC3E}">
        <p14:creationId xmlns:p14="http://schemas.microsoft.com/office/powerpoint/2010/main" val="31143722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05839" y="404366"/>
            <a:ext cx="10296145" cy="619298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1200" dirty="0">
                <a:latin typeface="Courier" pitchFamily="2" charset="0"/>
              </a:rPr>
              <a:t>YOUNG_DRIVER_AGE_LIMIT = 25</a:t>
            </a:r>
            <a:br>
              <a:rPr lang="en-US" sz="1200" dirty="0">
                <a:latin typeface="Courier" pitchFamily="2" charset="0"/>
              </a:rPr>
            </a:br>
            <a:r>
              <a:rPr lang="en-US" sz="1200" dirty="0">
                <a:latin typeface="Courier" pitchFamily="2" charset="0"/>
              </a:rPr>
              <a:t>OLDER_DRIVER_AGE = 70</a:t>
            </a:r>
            <a:br>
              <a:rPr lang="en-US" sz="1200" dirty="0">
                <a:latin typeface="Courier" pitchFamily="2" charset="0"/>
              </a:rPr>
            </a:br>
            <a:r>
              <a:rPr lang="en-US" sz="1200" dirty="0">
                <a:latin typeface="Courier" pitchFamily="2" charset="0"/>
              </a:rPr>
              <a:t>ELDERLY_DRIVER_AGE = 80</a:t>
            </a:r>
          </a:p>
          <a:p>
            <a:pPr marL="0" indent="0" defTabSz="426466">
              <a:spcBef>
                <a:spcPts val="300"/>
              </a:spcBef>
              <a:buNone/>
              <a:defRPr sz="1752"/>
            </a:pPr>
            <a:r>
              <a:rPr lang="en-US" sz="1200" dirty="0">
                <a:latin typeface="Courier" pitchFamily="2" charset="0"/>
              </a:rPr>
              <a:t>YOUNG_DRIVER_PREMIUM_MULTIPLIER = 2</a:t>
            </a:r>
            <a:br>
              <a:rPr lang="en-US" sz="1200" dirty="0">
                <a:latin typeface="Courier" pitchFamily="2" charset="0"/>
              </a:rPr>
            </a:br>
            <a:r>
              <a:rPr lang="en-US" sz="1200" dirty="0">
                <a:latin typeface="Courier" pitchFamily="2" charset="0"/>
              </a:rPr>
              <a:t>OLDER_DRIVER_PREMIUM_MULTIPLIER = 1.5</a:t>
            </a:r>
            <a:br>
              <a:rPr lang="en-US" sz="1200" dirty="0">
                <a:latin typeface="Courier" pitchFamily="2" charset="0"/>
              </a:rPr>
            </a:br>
            <a:r>
              <a:rPr lang="en-US" sz="1200" dirty="0">
                <a:latin typeface="Courier" pitchFamily="2" charset="0"/>
              </a:rPr>
              <a:t>ELDERLY_DRIVER_PREMIUM_MULTIPLIER = 2</a:t>
            </a:r>
            <a:br>
              <a:rPr lang="en-US" sz="1200" dirty="0">
                <a:latin typeface="Courier" pitchFamily="2" charset="0"/>
              </a:rPr>
            </a:br>
            <a:r>
              <a:rPr lang="en-US" sz="1200" dirty="0">
                <a:latin typeface="Courier" pitchFamily="2" charset="0"/>
              </a:rPr>
              <a:t>YOUNG_DRIVER_EXPERIENCE_MULTIPLIER = 2</a:t>
            </a:r>
            <a:br>
              <a:rPr lang="en-US" sz="1200" dirty="0">
                <a:latin typeface="Courier" pitchFamily="2" charset="0"/>
              </a:rPr>
            </a:br>
            <a:r>
              <a:rPr lang="en-US" sz="1200" dirty="0">
                <a:latin typeface="Courier" pitchFamily="2" charset="0"/>
              </a:rPr>
              <a:t>NO_MULTIPLIER = 1</a:t>
            </a:r>
          </a:p>
          <a:p>
            <a:pPr marL="0" indent="0" defTabSz="426466">
              <a:spcBef>
                <a:spcPts val="300"/>
              </a:spcBef>
              <a:buNone/>
              <a:defRPr sz="1752"/>
            </a:pPr>
            <a:r>
              <a:rPr lang="en-US" sz="1200" dirty="0">
                <a:latin typeface="Courier" pitchFamily="2" charset="0"/>
              </a:rPr>
              <a:t>YOUNG_DRIVER_EXPERIENCE = 2</a:t>
            </a:r>
            <a:br>
              <a:rPr lang="en-US" sz="1200" dirty="0">
                <a:latin typeface="Courier" pitchFamily="2" charset="0"/>
              </a:rPr>
            </a:br>
            <a:r>
              <a:rPr lang="en-US" sz="1200" dirty="0">
                <a:latin typeface="Courier" pitchFamily="2" charset="0"/>
              </a:rPr>
              <a:t>OLDER_DRIVER_EXPERIENCE = 5</a:t>
            </a:r>
          </a:p>
          <a:p>
            <a:pPr marL="0" indent="0" defTabSz="426466">
              <a:spcBef>
                <a:spcPts val="300"/>
              </a:spcBef>
              <a:buNone/>
              <a:defRPr sz="1752"/>
            </a:pPr>
            <a:r>
              <a:rPr lang="en-US" sz="1200" dirty="0">
                <a:latin typeface="Courier" pitchFamily="2" charset="0"/>
              </a:rPr>
              <a:t>def </a:t>
            </a:r>
            <a:r>
              <a:rPr lang="en-US" sz="1200" b="1" dirty="0" err="1">
                <a:latin typeface="Courier" pitchFamily="2" charset="0"/>
              </a:rPr>
              <a:t>agecheck</a:t>
            </a:r>
            <a:r>
              <a:rPr lang="en-US" sz="1200" dirty="0">
                <a:latin typeface="Courier" pitchFamily="2" charset="0"/>
              </a:rPr>
              <a:t>(age, experience):</a:t>
            </a:r>
          </a:p>
          <a:p>
            <a:pPr marL="0" indent="0" defTabSz="426466">
              <a:spcBef>
                <a:spcPts val="300"/>
              </a:spcBef>
              <a:buNone/>
              <a:defRPr sz="1752"/>
            </a:pPr>
            <a:r>
              <a:rPr lang="en-US" sz="1200" dirty="0">
                <a:latin typeface="Courier" pitchFamily="2" charset="0"/>
              </a:rPr>
              <a:t>	# Assigns a premium multiplier depending on the age and experience of the driver multiplier = NO_MULTIPLIER</a:t>
            </a:r>
          </a:p>
          <a:p>
            <a:pPr marL="0" indent="0" defTabSz="426466">
              <a:spcBef>
                <a:spcPts val="300"/>
              </a:spcBef>
              <a:buNone/>
              <a:defRPr sz="1752"/>
            </a:pPr>
            <a:r>
              <a:rPr lang="en-US" sz="1200" dirty="0">
                <a:solidFill>
                  <a:srgbClr val="C00000"/>
                </a:solidFill>
                <a:latin typeface="Courier" pitchFamily="2" charset="0"/>
              </a:rPr>
              <a:t>	if age &lt;= YOUNG_DRIVER_AGE_LIMIT:</a:t>
            </a:r>
          </a:p>
          <a:p>
            <a:pPr marL="0" indent="0" defTabSz="426466">
              <a:spcBef>
                <a:spcPts val="300"/>
              </a:spcBef>
              <a:buNone/>
              <a:defRPr sz="1752"/>
            </a:pPr>
            <a:r>
              <a:rPr lang="en-US" sz="1200" dirty="0">
                <a:solidFill>
                  <a:srgbClr val="C00000"/>
                </a:solidFill>
                <a:latin typeface="Courier" pitchFamily="2" charset="0"/>
              </a:rPr>
              <a:t>		if experience &lt;= YOUNG_DRIVER_EXPERIENCE:</a:t>
            </a:r>
          </a:p>
          <a:p>
            <a:pPr marL="0" indent="0" defTabSz="426466">
              <a:spcBef>
                <a:spcPts val="300"/>
              </a:spcBef>
              <a:buNone/>
              <a:defRPr sz="1752"/>
            </a:pPr>
            <a:r>
              <a:rPr lang="en-US" sz="1200" dirty="0">
                <a:solidFill>
                  <a:srgbClr val="C00000"/>
                </a:solidFill>
                <a:latin typeface="Courier" pitchFamily="2" charset="0"/>
              </a:rPr>
              <a:t>			multiplier = YOUNG_DRIVER_PREMIUM_MULTIPLIER * YOUNG_DRIVER_EXPERIENCE_MULTIPLIER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YOUNG_DRIVER_PREMIUM_MULTIPLIER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OLDER_DRIVER_AGE and age &lt;= ELDERLY_DRIVER_AGE:</a:t>
            </a:r>
          </a:p>
          <a:p>
            <a:pPr marL="0" indent="0" defTabSz="426466">
              <a:spcBef>
                <a:spcPts val="300"/>
              </a:spcBef>
              <a:buNone/>
              <a:defRPr sz="1752"/>
            </a:pPr>
            <a:r>
              <a:rPr lang="en-US" sz="1200" dirty="0">
                <a:solidFill>
                  <a:srgbClr val="C00000"/>
                </a:solidFill>
                <a:latin typeface="Courier" pitchFamily="2" charset="0"/>
              </a:rPr>
              <a:t>			if experience &lt;= OLDER_DRIVER_EXPERIENCE:</a:t>
            </a:r>
          </a:p>
          <a:p>
            <a:pPr marL="0" indent="0" defTabSz="426466">
              <a:spcBef>
                <a:spcPts val="300"/>
              </a:spcBef>
              <a:buNone/>
              <a:defRPr sz="1752"/>
            </a:pPr>
            <a:r>
              <a:rPr lang="en-US" sz="1200" dirty="0">
                <a:solidFill>
                  <a:srgbClr val="C00000"/>
                </a:solidFill>
                <a:latin typeface="Courier" pitchFamily="2" charset="0"/>
              </a:rPr>
              <a:t>				multiplier = OLDER_DRIVER_PREMIUM_MULTIPLIER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NO_MULTIPLIER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ELDERLY_DRIVER_AGE:</a:t>
            </a:r>
          </a:p>
          <a:p>
            <a:pPr marL="0" indent="0" defTabSz="426466">
              <a:spcBef>
                <a:spcPts val="300"/>
              </a:spcBef>
              <a:buNone/>
              <a:defRPr sz="1752"/>
            </a:pPr>
            <a:r>
              <a:rPr lang="en-US" sz="1200" dirty="0">
                <a:solidFill>
                  <a:srgbClr val="C00000"/>
                </a:solidFill>
                <a:latin typeface="Courier" pitchFamily="2" charset="0"/>
              </a:rPr>
              <a:t>				multiplier = ELDERLY_DRIVER_PREMIUM_MULTIPLIER</a:t>
            </a:r>
          </a:p>
          <a:p>
            <a:pPr marL="0" indent="0" defTabSz="426466">
              <a:spcBef>
                <a:spcPts val="300"/>
              </a:spcBef>
              <a:buNone/>
              <a:defRPr sz="1752"/>
            </a:pPr>
            <a:r>
              <a:rPr lang="en-US" sz="1200" dirty="0">
                <a:latin typeface="Courier" pitchFamily="2" charset="0"/>
              </a:rPr>
              <a:t>	return multiplier</a:t>
            </a:r>
          </a:p>
          <a:p>
            <a:pPr marL="0" indent="0" defTabSz="426466">
              <a:spcBef>
                <a:spcPts val="300"/>
              </a:spcBef>
              <a:buNone/>
              <a:defRPr sz="1752"/>
            </a:pPr>
            <a:endParaRPr lang="en-US" sz="1200" dirty="0">
              <a:latin typeface="Courier" pitchFamily="2" charset="0"/>
            </a:endParaRPr>
          </a:p>
        </p:txBody>
      </p:sp>
      <p:sp>
        <p:nvSpPr>
          <p:cNvPr id="9" name="TextBox 8">
            <a:extLst>
              <a:ext uri="{FF2B5EF4-FFF2-40B4-BE49-F238E27FC236}">
                <a16:creationId xmlns:a16="http://schemas.microsoft.com/office/drawing/2014/main" id="{3392550B-68EA-3646-9E7A-9634432E545B}"/>
              </a:ext>
            </a:extLst>
          </p:cNvPr>
          <p:cNvSpPr txBox="1"/>
          <p:nvPr/>
        </p:nvSpPr>
        <p:spPr>
          <a:xfrm>
            <a:off x="5431050" y="404068"/>
            <a:ext cx="5728747"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Deeply nested if-then-else statements</a:t>
            </a:r>
          </a:p>
        </p:txBody>
      </p:sp>
    </p:spTree>
    <p:extLst>
      <p:ext uri="{BB962C8B-B14F-4D97-AF65-F5344CB8AC3E}">
        <p14:creationId xmlns:p14="http://schemas.microsoft.com/office/powerpoint/2010/main" val="30699761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agecheck_with_guards (age, experience):…">
            <a:extLst>
              <a:ext uri="{FF2B5EF4-FFF2-40B4-BE49-F238E27FC236}">
                <a16:creationId xmlns:a16="http://schemas.microsoft.com/office/drawing/2014/main" id="{F3105785-F7B9-FD46-9035-B0DBEE505A14}"/>
              </a:ext>
            </a:extLst>
          </p:cNvPr>
          <p:cNvSpPr txBox="1">
            <a:spLocks/>
          </p:cNvSpPr>
          <p:nvPr/>
        </p:nvSpPr>
        <p:spPr bwMode="auto">
          <a:xfrm>
            <a:off x="402336" y="1484784"/>
            <a:ext cx="11338560" cy="4315074"/>
          </a:xfrm>
          <a:prstGeom prst="rect">
            <a:avLst/>
          </a:prstGeom>
          <a:solidFill>
            <a:srgbClr val="FFD579">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TW"/>
            </a:defPPr>
            <a:lvl1pPr marL="0" indent="0" defTabSz="426466" eaLnBrk="0" hangingPunct="0">
              <a:spcBef>
                <a:spcPts val="300"/>
              </a:spcBef>
              <a:buFont typeface="Arial" charset="0"/>
              <a:buNone/>
              <a:defRPr kumimoji="0" sz="1200" baseline="0">
                <a:latin typeface="Courier" pitchFamily="2" charset="0"/>
                <a:ea typeface="標楷體" pitchFamily="65" charset="-120"/>
                <a:cs typeface="新細明體" charset="0"/>
              </a:defRPr>
            </a:lvl1pPr>
            <a:lvl2pPr marL="742950" indent="-285750" eaLnBrk="0" hangingPunct="0">
              <a:spcBef>
                <a:spcPct val="20000"/>
              </a:spcBef>
              <a:buFont typeface="Arial" charset="0"/>
              <a:buChar char="–"/>
              <a:defRPr sz="2800" baseline="0">
                <a:latin typeface="Calibri" pitchFamily="34" charset="0"/>
                <a:ea typeface="標楷體" pitchFamily="65" charset="-120"/>
                <a:cs typeface="新細明體" charset="0"/>
              </a:defRPr>
            </a:lvl2pPr>
            <a:lvl3pPr marL="1143000" indent="-228600" eaLnBrk="0" hangingPunct="0">
              <a:spcBef>
                <a:spcPct val="20000"/>
              </a:spcBef>
              <a:buFont typeface="Arial" charset="0"/>
              <a:buChar char="•"/>
              <a:defRPr sz="2400" baseline="0">
                <a:latin typeface="Calibri" pitchFamily="34" charset="0"/>
                <a:ea typeface="標楷體" pitchFamily="65" charset="-120"/>
                <a:cs typeface="新細明體" charset="0"/>
              </a:defRPr>
            </a:lvl3pPr>
            <a:lvl4pPr marL="16002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4pPr>
            <a:lvl5pPr marL="20574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n-US" sz="1400" dirty="0"/>
              <a:t>def </a:t>
            </a:r>
            <a:r>
              <a:rPr lang="en-US" sz="1400" b="1" dirty="0" err="1"/>
              <a:t>agecheck_with_guards</a:t>
            </a:r>
            <a:r>
              <a:rPr lang="en-US" sz="1400" dirty="0"/>
              <a:t>(age, experience):</a:t>
            </a:r>
          </a:p>
          <a:p>
            <a:endParaRPr lang="en-US" dirty="0"/>
          </a:p>
          <a:p>
            <a:r>
              <a:rPr lang="en-US" sz="1400" dirty="0"/>
              <a:t>	</a:t>
            </a:r>
            <a:r>
              <a:rPr lang="en-US" sz="1400" dirty="0">
                <a:solidFill>
                  <a:srgbClr val="C00000"/>
                </a:solidFill>
              </a:rPr>
              <a:t>if age &lt;= YOUNG_DRIVER_AGE_LIMIT and experience &lt;= YOUNG_DRIVER_EXPERIENCE: </a:t>
            </a:r>
          </a:p>
          <a:p>
            <a:r>
              <a:rPr lang="en-US" sz="1400" dirty="0">
                <a:solidFill>
                  <a:srgbClr val="C00000"/>
                </a:solidFill>
              </a:rPr>
              <a:t>		return YOUNG_DRIVER_PREMIUM_MULTIPLIER * YOUNG_DRIVER_EXPERIENCE_MULTIPLIER</a:t>
            </a:r>
          </a:p>
          <a:p>
            <a:r>
              <a:rPr lang="en-US" sz="1400" dirty="0">
                <a:solidFill>
                  <a:srgbClr val="C00000"/>
                </a:solidFill>
              </a:rPr>
              <a:t>	if age &lt;= YOUNG_DRIVER_AGE_LIMIT:</a:t>
            </a:r>
          </a:p>
          <a:p>
            <a:r>
              <a:rPr lang="en-US" sz="1400" dirty="0">
                <a:solidFill>
                  <a:srgbClr val="C00000"/>
                </a:solidFill>
              </a:rPr>
              <a:t>		return YOUNG_DRIVER_PREMIUM_MULTIPLIER</a:t>
            </a:r>
          </a:p>
          <a:p>
            <a:r>
              <a:rPr lang="en-US" sz="1400" dirty="0">
                <a:solidFill>
                  <a:srgbClr val="C00000"/>
                </a:solidFill>
              </a:rPr>
              <a:t>	if (age &gt; OLDER_DRIVER_AGE and age &lt;= ELDERLY_DRIVER_AGE) and experience &lt;= OLDER_DRIVER_EXPERIENCE:</a:t>
            </a:r>
          </a:p>
          <a:p>
            <a:r>
              <a:rPr lang="en-US" sz="1400" dirty="0">
                <a:solidFill>
                  <a:srgbClr val="C00000"/>
                </a:solidFill>
              </a:rPr>
              <a:t>		return OLDER_DRIVER_PREMIUM_MULTIPLIER</a:t>
            </a:r>
          </a:p>
          <a:p>
            <a:r>
              <a:rPr lang="en-US" sz="1400" dirty="0">
                <a:solidFill>
                  <a:srgbClr val="C00000"/>
                </a:solidFill>
              </a:rPr>
              <a:t>	if age &gt; ELDERLY_DRIVER_AGE:</a:t>
            </a:r>
          </a:p>
          <a:p>
            <a:r>
              <a:rPr lang="en-US" sz="1400" dirty="0">
                <a:solidFill>
                  <a:srgbClr val="C00000"/>
                </a:solidFill>
              </a:rPr>
              <a:t>		return ELDERLY_DRIVER_PREMIUM_MULTIPLIER</a:t>
            </a:r>
          </a:p>
          <a:p>
            <a:r>
              <a:rPr lang="en-US" sz="1400" dirty="0">
                <a:solidFill>
                  <a:srgbClr val="C00000"/>
                </a:solidFill>
              </a:rPr>
              <a:t>	return NO_MULTIPLIER</a:t>
            </a:r>
          </a:p>
        </p:txBody>
      </p:sp>
      <p:sp>
        <p:nvSpPr>
          <p:cNvPr id="8" name="TextBox 7">
            <a:extLst>
              <a:ext uri="{FF2B5EF4-FFF2-40B4-BE49-F238E27FC236}">
                <a16:creationId xmlns:a16="http://schemas.microsoft.com/office/drawing/2014/main" id="{37C266E5-3FA4-524A-9742-00C1DAD0A8FA}"/>
              </a:ext>
            </a:extLst>
          </p:cNvPr>
          <p:cNvSpPr txBox="1"/>
          <p:nvPr/>
        </p:nvSpPr>
        <p:spPr>
          <a:xfrm>
            <a:off x="5737829" y="161345"/>
            <a:ext cx="5022458"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Using guards to </a:t>
            </a:r>
            <a:br>
              <a:rPr lang="en-US" sz="4000" b="1" dirty="0">
                <a:solidFill>
                  <a:srgbClr val="C00000"/>
                </a:solidFill>
                <a:latin typeface="Calibri" panose="020F0502020204030204" pitchFamily="34" charset="0"/>
                <a:cs typeface="Calibri" panose="020F0502020204030204" pitchFamily="34" charset="0"/>
              </a:rPr>
            </a:br>
            <a:r>
              <a:rPr lang="en-US" sz="4000" b="1" dirty="0">
                <a:solidFill>
                  <a:srgbClr val="C00000"/>
                </a:solidFill>
                <a:latin typeface="Calibri" panose="020F0502020204030204" pitchFamily="34" charset="0"/>
                <a:cs typeface="Calibri" panose="020F0502020204030204" pitchFamily="34" charset="0"/>
              </a:rPr>
              <a:t>make a selection</a:t>
            </a:r>
          </a:p>
        </p:txBody>
      </p:sp>
    </p:spTree>
    <p:extLst>
      <p:ext uri="{BB962C8B-B14F-4D97-AF65-F5344CB8AC3E}">
        <p14:creationId xmlns:p14="http://schemas.microsoft.com/office/powerpoint/2010/main" val="34126314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52736"/>
            <a:ext cx="10300261" cy="5467126"/>
          </a:xfrm>
        </p:spPr>
        <p:txBody>
          <a:bodyPr>
            <a:normAutofit lnSpcReduction="10000"/>
          </a:bodyPr>
          <a:lstStyle/>
          <a:p>
            <a:r>
              <a:rPr lang="en-US" sz="2400" dirty="0">
                <a:solidFill>
                  <a:srgbClr val="C00000"/>
                </a:solidFill>
              </a:rPr>
              <a:t>Inheritance</a:t>
            </a:r>
            <a:r>
              <a:rPr lang="en-US" sz="2400" dirty="0"/>
              <a:t> allows the attributes and methods of a </a:t>
            </a:r>
            <a:r>
              <a:rPr lang="en-US" sz="2400" dirty="0">
                <a:solidFill>
                  <a:srgbClr val="C00000"/>
                </a:solidFill>
              </a:rPr>
              <a:t>class</a:t>
            </a:r>
            <a:r>
              <a:rPr lang="en-US" sz="2400" dirty="0"/>
              <a:t>, </a:t>
            </a:r>
            <a:br>
              <a:rPr lang="en-US" sz="2400" dirty="0"/>
            </a:br>
            <a:r>
              <a:rPr lang="en-US" sz="2400" dirty="0"/>
              <a:t>such as </a:t>
            </a:r>
            <a:r>
              <a:rPr lang="en-US" sz="2400" dirty="0" err="1"/>
              <a:t>RoadVehicle</a:t>
            </a:r>
            <a:r>
              <a:rPr lang="en-US" sz="2400" dirty="0"/>
              <a:t>, can be inherited by </a:t>
            </a:r>
            <a:r>
              <a:rPr lang="en-US" sz="2400" dirty="0">
                <a:solidFill>
                  <a:srgbClr val="C00000"/>
                </a:solidFill>
              </a:rPr>
              <a:t>sub-classes</a:t>
            </a:r>
            <a:r>
              <a:rPr lang="en-US" sz="2400" dirty="0"/>
              <a:t>, </a:t>
            </a:r>
            <a:br>
              <a:rPr lang="en-US" sz="2400" dirty="0"/>
            </a:br>
            <a:r>
              <a:rPr lang="en-US" sz="2400" dirty="0"/>
              <a:t>such as Truck, Car and </a:t>
            </a:r>
            <a:r>
              <a:rPr lang="en-US" sz="2400" dirty="0" err="1"/>
              <a:t>MotorBike</a:t>
            </a:r>
            <a:r>
              <a:rPr lang="en-US" sz="2400" dirty="0"/>
              <a:t>. </a:t>
            </a:r>
          </a:p>
          <a:p>
            <a:r>
              <a:rPr lang="en-US" sz="2400" dirty="0"/>
              <a:t>Inheritance appears to be an effective and efficient way of </a:t>
            </a:r>
            <a:br>
              <a:rPr lang="en-US" sz="2400" dirty="0"/>
            </a:br>
            <a:r>
              <a:rPr lang="en-US" sz="2400" dirty="0">
                <a:solidFill>
                  <a:srgbClr val="C00000"/>
                </a:solidFill>
              </a:rPr>
              <a:t>reusing code</a:t>
            </a:r>
            <a:r>
              <a:rPr lang="en-US" sz="2400" dirty="0"/>
              <a:t> and of making changes that affect all subclasses. </a:t>
            </a:r>
          </a:p>
          <a:p>
            <a:r>
              <a:rPr lang="en-US" sz="2400" dirty="0"/>
              <a:t>However, </a:t>
            </a:r>
            <a:r>
              <a:rPr lang="en-US" sz="2400" dirty="0">
                <a:solidFill>
                  <a:srgbClr val="C00000"/>
                </a:solidFill>
              </a:rPr>
              <a:t>inheritance increases the structural complexity </a:t>
            </a:r>
            <a:r>
              <a:rPr lang="en-US" sz="2400" dirty="0"/>
              <a:t>of code as it increases the coupling of subclasses. </a:t>
            </a:r>
          </a:p>
          <a:p>
            <a:r>
              <a:rPr lang="en-US" sz="2400" dirty="0"/>
              <a:t>The problem with deep inheritance is that if you want to make changes to a class, you have to look at all of its </a:t>
            </a:r>
            <a:r>
              <a:rPr lang="en-US" sz="2400" dirty="0" err="1"/>
              <a:t>superclasses</a:t>
            </a:r>
            <a:r>
              <a:rPr lang="en-US" sz="2400" dirty="0"/>
              <a:t> to see where it is best to make the change. </a:t>
            </a:r>
          </a:p>
          <a:p>
            <a:r>
              <a:rPr lang="en-US" sz="2400" dirty="0"/>
              <a:t>You also have to look at all of the related subclasses to check that the change does not have unwanted consequences. It’s easy to make mistakes when you are doing this analysis and introduce faults into your program. </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 inheritance hierarchies</a:t>
            </a:r>
          </a:p>
        </p:txBody>
      </p:sp>
    </p:spTree>
    <p:extLst>
      <p:ext uri="{BB962C8B-B14F-4D97-AF65-F5344CB8AC3E}">
        <p14:creationId xmlns:p14="http://schemas.microsoft.com/office/powerpoint/2010/main" val="4454877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64074"/>
          </a:xfrm>
        </p:spPr>
        <p:txBody>
          <a:bodyPr>
            <a:normAutofit fontScale="90000"/>
          </a:bodyPr>
          <a:lstStyle/>
          <a:p>
            <a:r>
              <a:rPr lang="en-US" dirty="0">
                <a:solidFill>
                  <a:schemeClr val="accent1"/>
                </a:solidFill>
              </a:rPr>
              <a:t>Part of the inheritance </a:t>
            </a:r>
            <a:br>
              <a:rPr lang="en-US" dirty="0">
                <a:solidFill>
                  <a:schemeClr val="accent1"/>
                </a:solidFill>
              </a:rPr>
            </a:br>
            <a:r>
              <a:rPr lang="en-US" dirty="0">
                <a:solidFill>
                  <a:schemeClr val="accent1"/>
                </a:solidFill>
              </a:rPr>
              <a:t>hierarchy for hospital staff</a:t>
            </a:r>
          </a:p>
        </p:txBody>
      </p:sp>
      <p:sp>
        <p:nvSpPr>
          <p:cNvPr id="8" name="Rounded Rectangle 7">
            <a:extLst>
              <a:ext uri="{FF2B5EF4-FFF2-40B4-BE49-F238E27FC236}">
                <a16:creationId xmlns:a16="http://schemas.microsoft.com/office/drawing/2014/main" id="{6547DDAA-408E-8C43-A0A8-EA659E56F91C}"/>
              </a:ext>
            </a:extLst>
          </p:cNvPr>
          <p:cNvSpPr>
            <a:spLocks noChangeArrowheads="1"/>
          </p:cNvSpPr>
          <p:nvPr/>
        </p:nvSpPr>
        <p:spPr bwMode="auto">
          <a:xfrm>
            <a:off x="5231904" y="1518584"/>
            <a:ext cx="1819450"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Hospital staff</a:t>
            </a:r>
          </a:p>
        </p:txBody>
      </p:sp>
      <p:cxnSp>
        <p:nvCxnSpPr>
          <p:cNvPr id="10" name="Straight Arrow Connector 9">
            <a:extLst>
              <a:ext uri="{FF2B5EF4-FFF2-40B4-BE49-F238E27FC236}">
                <a16:creationId xmlns:a16="http://schemas.microsoft.com/office/drawing/2014/main" id="{5DB4C121-77F0-8843-BF4E-82E840756190}"/>
              </a:ext>
            </a:extLst>
          </p:cNvPr>
          <p:cNvCxnSpPr>
            <a:cxnSpLocks/>
            <a:stCxn id="17" idx="0"/>
            <a:endCxn id="8" idx="2"/>
          </p:cNvCxnSpPr>
          <p:nvPr/>
        </p:nvCxnSpPr>
        <p:spPr>
          <a:xfrm flipV="1">
            <a:off x="2486009" y="2060849"/>
            <a:ext cx="3655621"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DD8E6484-4171-1441-A7E9-8F473DA27FA4}"/>
              </a:ext>
            </a:extLst>
          </p:cNvPr>
          <p:cNvSpPr>
            <a:spLocks noChangeArrowheads="1"/>
          </p:cNvSpPr>
          <p:nvPr/>
        </p:nvSpPr>
        <p:spPr bwMode="auto">
          <a:xfrm>
            <a:off x="1837936" y="2814728"/>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Technicians</a:t>
            </a:r>
          </a:p>
        </p:txBody>
      </p:sp>
      <p:sp>
        <p:nvSpPr>
          <p:cNvPr id="18" name="Rounded Rectangle 17">
            <a:extLst>
              <a:ext uri="{FF2B5EF4-FFF2-40B4-BE49-F238E27FC236}">
                <a16:creationId xmlns:a16="http://schemas.microsoft.com/office/drawing/2014/main" id="{4C64DE9D-A5A6-8B4B-88BF-4B3D9F13400E}"/>
              </a:ext>
            </a:extLst>
          </p:cNvPr>
          <p:cNvSpPr>
            <a:spLocks noChangeArrowheads="1"/>
          </p:cNvSpPr>
          <p:nvPr/>
        </p:nvSpPr>
        <p:spPr bwMode="auto">
          <a:xfrm>
            <a:off x="3272488"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Paramedics</a:t>
            </a:r>
          </a:p>
        </p:txBody>
      </p:sp>
      <p:sp>
        <p:nvSpPr>
          <p:cNvPr id="19" name="Rounded Rectangle 18">
            <a:extLst>
              <a:ext uri="{FF2B5EF4-FFF2-40B4-BE49-F238E27FC236}">
                <a16:creationId xmlns:a16="http://schemas.microsoft.com/office/drawing/2014/main" id="{B63F47EA-9DD5-2046-8FC5-A745D33F2363}"/>
              </a:ext>
            </a:extLst>
          </p:cNvPr>
          <p:cNvSpPr>
            <a:spLocks noChangeArrowheads="1"/>
          </p:cNvSpPr>
          <p:nvPr/>
        </p:nvSpPr>
        <p:spPr bwMode="auto">
          <a:xfrm>
            <a:off x="4743370"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Clinical staff</a:t>
            </a:r>
          </a:p>
        </p:txBody>
      </p:sp>
      <p:sp>
        <p:nvSpPr>
          <p:cNvPr id="20" name="Rounded Rectangle 19">
            <a:extLst>
              <a:ext uri="{FF2B5EF4-FFF2-40B4-BE49-F238E27FC236}">
                <a16:creationId xmlns:a16="http://schemas.microsoft.com/office/drawing/2014/main" id="{968D5568-BE03-D74F-9D50-C48CF29F7A24}"/>
              </a:ext>
            </a:extLst>
          </p:cNvPr>
          <p:cNvSpPr>
            <a:spLocks noChangeArrowheads="1"/>
          </p:cNvSpPr>
          <p:nvPr/>
        </p:nvSpPr>
        <p:spPr bwMode="auto">
          <a:xfrm>
            <a:off x="6214252"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Scientist</a:t>
            </a:r>
          </a:p>
        </p:txBody>
      </p:sp>
      <p:sp>
        <p:nvSpPr>
          <p:cNvPr id="21" name="Rounded Rectangle 20">
            <a:extLst>
              <a:ext uri="{FF2B5EF4-FFF2-40B4-BE49-F238E27FC236}">
                <a16:creationId xmlns:a16="http://schemas.microsoft.com/office/drawing/2014/main" id="{2E24EC6D-3759-4B43-9A0A-9901B22BBC3D}"/>
              </a:ext>
            </a:extLst>
          </p:cNvPr>
          <p:cNvSpPr>
            <a:spLocks noChangeArrowheads="1"/>
          </p:cNvSpPr>
          <p:nvPr/>
        </p:nvSpPr>
        <p:spPr bwMode="auto">
          <a:xfrm>
            <a:off x="768513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Ancillary staff</a:t>
            </a:r>
          </a:p>
        </p:txBody>
      </p:sp>
      <p:sp>
        <p:nvSpPr>
          <p:cNvPr id="22" name="Rounded Rectangle 21">
            <a:extLst>
              <a:ext uri="{FF2B5EF4-FFF2-40B4-BE49-F238E27FC236}">
                <a16:creationId xmlns:a16="http://schemas.microsoft.com/office/drawing/2014/main" id="{55A358B4-E96C-4F4C-AE6A-8B662B1536D1}"/>
              </a:ext>
            </a:extLst>
          </p:cNvPr>
          <p:cNvSpPr>
            <a:spLocks noChangeArrowheads="1"/>
          </p:cNvSpPr>
          <p:nvPr/>
        </p:nvSpPr>
        <p:spPr bwMode="auto">
          <a:xfrm>
            <a:off x="915601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Admin staff</a:t>
            </a:r>
          </a:p>
        </p:txBody>
      </p:sp>
      <p:sp>
        <p:nvSpPr>
          <p:cNvPr id="24" name="Rounded Rectangle 23">
            <a:extLst>
              <a:ext uri="{FF2B5EF4-FFF2-40B4-BE49-F238E27FC236}">
                <a16:creationId xmlns:a16="http://schemas.microsoft.com/office/drawing/2014/main" id="{B56580C0-62B2-9B47-BC59-F9757A4B84B0}"/>
              </a:ext>
            </a:extLst>
          </p:cNvPr>
          <p:cNvSpPr>
            <a:spLocks noChangeArrowheads="1"/>
          </p:cNvSpPr>
          <p:nvPr/>
        </p:nvSpPr>
        <p:spPr bwMode="auto">
          <a:xfrm>
            <a:off x="3215680"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Doctor</a:t>
            </a:r>
          </a:p>
        </p:txBody>
      </p:sp>
      <p:sp>
        <p:nvSpPr>
          <p:cNvPr id="25" name="Rounded Rectangle 24">
            <a:extLst>
              <a:ext uri="{FF2B5EF4-FFF2-40B4-BE49-F238E27FC236}">
                <a16:creationId xmlns:a16="http://schemas.microsoft.com/office/drawing/2014/main" id="{01617230-2948-6041-AB58-27D4D47BA039}"/>
              </a:ext>
            </a:extLst>
          </p:cNvPr>
          <p:cNvSpPr>
            <a:spLocks noChangeArrowheads="1"/>
          </p:cNvSpPr>
          <p:nvPr/>
        </p:nvSpPr>
        <p:spPr bwMode="auto">
          <a:xfrm>
            <a:off x="4747844"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p:txBody>
      </p:sp>
      <p:sp>
        <p:nvSpPr>
          <p:cNvPr id="26" name="Rounded Rectangle 25">
            <a:extLst>
              <a:ext uri="{FF2B5EF4-FFF2-40B4-BE49-F238E27FC236}">
                <a16:creationId xmlns:a16="http://schemas.microsoft.com/office/drawing/2014/main" id="{A7880B80-BE09-494A-9DA1-7B2EAEAE710C}"/>
              </a:ext>
            </a:extLst>
          </p:cNvPr>
          <p:cNvSpPr>
            <a:spLocks noChangeArrowheads="1"/>
          </p:cNvSpPr>
          <p:nvPr/>
        </p:nvSpPr>
        <p:spPr bwMode="auto">
          <a:xfrm>
            <a:off x="6240016" y="4326896"/>
            <a:ext cx="1728192"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Physiotherapist</a:t>
            </a:r>
          </a:p>
        </p:txBody>
      </p:sp>
      <p:sp>
        <p:nvSpPr>
          <p:cNvPr id="27" name="Rounded Rectangle 26">
            <a:extLst>
              <a:ext uri="{FF2B5EF4-FFF2-40B4-BE49-F238E27FC236}">
                <a16:creationId xmlns:a16="http://schemas.microsoft.com/office/drawing/2014/main" id="{85FF2B0A-6E6A-DE49-97E4-61928AA29177}"/>
              </a:ext>
            </a:extLst>
          </p:cNvPr>
          <p:cNvSpPr>
            <a:spLocks noChangeArrowheads="1"/>
          </p:cNvSpPr>
          <p:nvPr/>
        </p:nvSpPr>
        <p:spPr bwMode="auto">
          <a:xfrm>
            <a:off x="3143672"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Midwife</a:t>
            </a:r>
          </a:p>
        </p:txBody>
      </p:sp>
      <p:sp>
        <p:nvSpPr>
          <p:cNvPr id="28" name="Rounded Rectangle 27">
            <a:extLst>
              <a:ext uri="{FF2B5EF4-FFF2-40B4-BE49-F238E27FC236}">
                <a16:creationId xmlns:a16="http://schemas.microsoft.com/office/drawing/2014/main" id="{CF36D03B-C5AC-7F4C-82CA-3462AF3BA432}"/>
              </a:ext>
            </a:extLst>
          </p:cNvPr>
          <p:cNvSpPr>
            <a:spLocks noChangeArrowheads="1"/>
          </p:cNvSpPr>
          <p:nvPr/>
        </p:nvSpPr>
        <p:spPr bwMode="auto">
          <a:xfrm>
            <a:off x="4727848"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Ward nurse</a:t>
            </a:r>
          </a:p>
        </p:txBody>
      </p:sp>
      <p:sp>
        <p:nvSpPr>
          <p:cNvPr id="29" name="Rounded Rectangle 28">
            <a:extLst>
              <a:ext uri="{FF2B5EF4-FFF2-40B4-BE49-F238E27FC236}">
                <a16:creationId xmlns:a16="http://schemas.microsoft.com/office/drawing/2014/main" id="{37693FB3-5955-1F49-BA33-933AE862CDA7}"/>
              </a:ext>
            </a:extLst>
          </p:cNvPr>
          <p:cNvSpPr>
            <a:spLocks noChangeArrowheads="1"/>
          </p:cNvSpPr>
          <p:nvPr/>
        </p:nvSpPr>
        <p:spPr bwMode="auto">
          <a:xfrm>
            <a:off x="6312024"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a:p>
            <a:pPr algn="ctr">
              <a:defRPr/>
            </a:pPr>
            <a:r>
              <a:rPr lang="en-US" sz="1900" dirty="0">
                <a:latin typeface="Calibri" panose="020F0502020204030204" pitchFamily="34" charset="0"/>
                <a:cs typeface="Calibri" panose="020F0502020204030204" pitchFamily="34" charset="0"/>
              </a:rPr>
              <a:t>Manager</a:t>
            </a:r>
          </a:p>
        </p:txBody>
      </p:sp>
      <p:cxnSp>
        <p:nvCxnSpPr>
          <p:cNvPr id="30" name="Straight Arrow Connector 29">
            <a:extLst>
              <a:ext uri="{FF2B5EF4-FFF2-40B4-BE49-F238E27FC236}">
                <a16:creationId xmlns:a16="http://schemas.microsoft.com/office/drawing/2014/main" id="{2479CC89-7A4E-F64D-A078-D82ABA1D6FF0}"/>
              </a:ext>
            </a:extLst>
          </p:cNvPr>
          <p:cNvCxnSpPr>
            <a:cxnSpLocks/>
            <a:stCxn id="18" idx="0"/>
            <a:endCxn id="8" idx="2"/>
          </p:cNvCxnSpPr>
          <p:nvPr/>
        </p:nvCxnSpPr>
        <p:spPr>
          <a:xfrm flipV="1">
            <a:off x="3938725" y="2060849"/>
            <a:ext cx="2202904"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C681D6-7F19-4E42-9A32-EF601568AE1A}"/>
              </a:ext>
            </a:extLst>
          </p:cNvPr>
          <p:cNvCxnSpPr>
            <a:cxnSpLocks/>
            <a:stCxn id="19" idx="0"/>
            <a:endCxn id="8" idx="2"/>
          </p:cNvCxnSpPr>
          <p:nvPr/>
        </p:nvCxnSpPr>
        <p:spPr>
          <a:xfrm flipV="1">
            <a:off x="5409607" y="2060849"/>
            <a:ext cx="7320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EDFF07-FFF8-F345-B30A-A3DC59D49B9E}"/>
              </a:ext>
            </a:extLst>
          </p:cNvPr>
          <p:cNvCxnSpPr>
            <a:cxnSpLocks/>
            <a:stCxn id="20" idx="0"/>
            <a:endCxn id="8" idx="2"/>
          </p:cNvCxnSpPr>
          <p:nvPr/>
        </p:nvCxnSpPr>
        <p:spPr>
          <a:xfrm flipH="1" flipV="1">
            <a:off x="6141629" y="2060849"/>
            <a:ext cx="738860"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B1EB087-FC1A-8845-AD47-FFC49E205A52}"/>
              </a:ext>
            </a:extLst>
          </p:cNvPr>
          <p:cNvCxnSpPr>
            <a:cxnSpLocks/>
            <a:stCxn id="21" idx="0"/>
            <a:endCxn id="8" idx="2"/>
          </p:cNvCxnSpPr>
          <p:nvPr/>
        </p:nvCxnSpPr>
        <p:spPr>
          <a:xfrm flipH="1" flipV="1">
            <a:off x="6141629" y="2060849"/>
            <a:ext cx="220974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BDDC60A-3D39-F840-A88B-16459768A2F5}"/>
              </a:ext>
            </a:extLst>
          </p:cNvPr>
          <p:cNvCxnSpPr>
            <a:cxnSpLocks/>
            <a:stCxn id="24" idx="0"/>
            <a:endCxn id="19" idx="2"/>
          </p:cNvCxnSpPr>
          <p:nvPr/>
        </p:nvCxnSpPr>
        <p:spPr>
          <a:xfrm flipV="1">
            <a:off x="3863753" y="3356993"/>
            <a:ext cx="154585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33145F-4C3C-754F-8D76-1E6EE95B33BC}"/>
              </a:ext>
            </a:extLst>
          </p:cNvPr>
          <p:cNvCxnSpPr>
            <a:cxnSpLocks/>
            <a:stCxn id="25" idx="0"/>
            <a:endCxn id="19" idx="2"/>
          </p:cNvCxnSpPr>
          <p:nvPr/>
        </p:nvCxnSpPr>
        <p:spPr>
          <a:xfrm flipV="1">
            <a:off x="5395917" y="3356993"/>
            <a:ext cx="13691"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86F8190-E8FF-0E44-B43E-9E5DC7AEED9B}"/>
              </a:ext>
            </a:extLst>
          </p:cNvPr>
          <p:cNvCxnSpPr>
            <a:cxnSpLocks/>
            <a:stCxn id="22" idx="0"/>
            <a:endCxn id="8" idx="2"/>
          </p:cNvCxnSpPr>
          <p:nvPr/>
        </p:nvCxnSpPr>
        <p:spPr>
          <a:xfrm flipH="1" flipV="1">
            <a:off x="6141629" y="2060849"/>
            <a:ext cx="36806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2CD6CA2-EAC7-CB4F-8B5B-B19C3BB35680}"/>
              </a:ext>
            </a:extLst>
          </p:cNvPr>
          <p:cNvCxnSpPr>
            <a:cxnSpLocks/>
            <a:stCxn id="26" idx="0"/>
            <a:endCxn id="19" idx="2"/>
          </p:cNvCxnSpPr>
          <p:nvPr/>
        </p:nvCxnSpPr>
        <p:spPr>
          <a:xfrm flipH="1" flipV="1">
            <a:off x="5409608" y="3356993"/>
            <a:ext cx="169450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BC3AC34-6FE1-294B-A92E-5E8D7B2C3492}"/>
              </a:ext>
            </a:extLst>
          </p:cNvPr>
          <p:cNvCxnSpPr>
            <a:cxnSpLocks/>
            <a:stCxn id="28" idx="0"/>
          </p:cNvCxnSpPr>
          <p:nvPr/>
        </p:nvCxnSpPr>
        <p:spPr>
          <a:xfrm flipV="1">
            <a:off x="5375921" y="4876589"/>
            <a:ext cx="26841" cy="582864"/>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68636D-D1F7-9148-8BD8-49CDC5249CC8}"/>
              </a:ext>
            </a:extLst>
          </p:cNvPr>
          <p:cNvCxnSpPr>
            <a:cxnSpLocks/>
            <a:stCxn id="27" idx="0"/>
            <a:endCxn id="25" idx="2"/>
          </p:cNvCxnSpPr>
          <p:nvPr/>
        </p:nvCxnSpPr>
        <p:spPr>
          <a:xfrm flipV="1">
            <a:off x="3791744" y="4869161"/>
            <a:ext cx="1604172"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24D204D-D2A8-A94E-B69B-FEC2CF5360BD}"/>
              </a:ext>
            </a:extLst>
          </p:cNvPr>
          <p:cNvCxnSpPr>
            <a:cxnSpLocks/>
            <a:stCxn id="29" idx="0"/>
            <a:endCxn id="25" idx="2"/>
          </p:cNvCxnSpPr>
          <p:nvPr/>
        </p:nvCxnSpPr>
        <p:spPr>
          <a:xfrm flipH="1" flipV="1">
            <a:off x="5395916" y="4869161"/>
            <a:ext cx="1564180"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79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8" cy="5453235"/>
          </a:xfrm>
        </p:spPr>
        <p:txBody>
          <a:bodyPr>
            <a:normAutofit/>
          </a:bodyPr>
          <a:lstStyle/>
          <a:p>
            <a:r>
              <a:rPr lang="en-US" sz="4000" dirty="0"/>
              <a:t>Definition</a:t>
            </a:r>
          </a:p>
          <a:p>
            <a:pPr lvl="1"/>
            <a:r>
              <a:rPr lang="en-US" sz="4000" dirty="0">
                <a:solidFill>
                  <a:srgbClr val="C00000"/>
                </a:solidFill>
              </a:rPr>
              <a:t>A general reusable solution to a </a:t>
            </a:r>
            <a:br>
              <a:rPr lang="en-US" sz="4000" dirty="0">
                <a:solidFill>
                  <a:srgbClr val="C00000"/>
                </a:solidFill>
              </a:rPr>
            </a:br>
            <a:r>
              <a:rPr lang="en-US" sz="4000" dirty="0">
                <a:solidFill>
                  <a:srgbClr val="C00000"/>
                </a:solidFill>
              </a:rPr>
              <a:t>commonly-occurring problem </a:t>
            </a:r>
            <a:br>
              <a:rPr lang="en-US" sz="4000" dirty="0">
                <a:solidFill>
                  <a:srgbClr val="C00000"/>
                </a:solidFill>
              </a:rPr>
            </a:br>
            <a:r>
              <a:rPr lang="en-US" sz="4000" dirty="0">
                <a:solidFill>
                  <a:srgbClr val="C00000"/>
                </a:solidFill>
              </a:rPr>
              <a:t>within a given context in software design.</a:t>
            </a:r>
            <a:r>
              <a:rPr lang="en-US" sz="4000" dirty="0"/>
              <a:t> </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rgbClr val="C00000"/>
                </a:solidFill>
              </a:rPr>
              <a:t>Design pattern </a:t>
            </a:r>
            <a:r>
              <a:rPr lang="en-US" dirty="0">
                <a:solidFill>
                  <a:schemeClr val="accent1"/>
                </a:solidFill>
              </a:rPr>
              <a:t>definition</a:t>
            </a:r>
          </a:p>
        </p:txBody>
      </p:sp>
    </p:spTree>
    <p:extLst>
      <p:ext uri="{BB962C8B-B14F-4D97-AF65-F5344CB8AC3E}">
        <p14:creationId xmlns:p14="http://schemas.microsoft.com/office/powerpoint/2010/main" val="3090101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lstStyle/>
          <a:p>
            <a:r>
              <a:rPr lang="en-US" b="1" dirty="0">
                <a:solidFill>
                  <a:srgbClr val="C00000"/>
                </a:solidFill>
              </a:rPr>
              <a:t>Design patterns </a:t>
            </a:r>
            <a:r>
              <a:rPr lang="en-US" dirty="0"/>
              <a:t>are </a:t>
            </a:r>
            <a:r>
              <a:rPr lang="en-US" dirty="0">
                <a:solidFill>
                  <a:srgbClr val="C00000"/>
                </a:solidFill>
              </a:rPr>
              <a:t>object-oriented</a:t>
            </a:r>
            <a:r>
              <a:rPr lang="en-US" dirty="0"/>
              <a:t> and describe solutions in terms of </a:t>
            </a:r>
            <a:r>
              <a:rPr lang="en-US" dirty="0">
                <a:solidFill>
                  <a:srgbClr val="C00000"/>
                </a:solidFill>
              </a:rPr>
              <a:t>objects</a:t>
            </a:r>
            <a:r>
              <a:rPr lang="en-US" dirty="0"/>
              <a:t> and </a:t>
            </a:r>
            <a:r>
              <a:rPr lang="en-US" dirty="0">
                <a:solidFill>
                  <a:srgbClr val="C00000"/>
                </a:solidFill>
              </a:rPr>
              <a:t>classes</a:t>
            </a:r>
            <a:r>
              <a:rPr lang="en-US" dirty="0"/>
              <a:t>. </a:t>
            </a:r>
          </a:p>
          <a:p>
            <a:r>
              <a:rPr lang="en-US" dirty="0"/>
              <a:t>They are not off-the-shelf solutions that can be directly expressed as code in an object-oriented language. </a:t>
            </a:r>
          </a:p>
          <a:p>
            <a:r>
              <a:rPr lang="en-US" dirty="0"/>
              <a:t>They describe the </a:t>
            </a:r>
            <a:r>
              <a:rPr lang="en-US" dirty="0">
                <a:solidFill>
                  <a:srgbClr val="C00000"/>
                </a:solidFill>
              </a:rPr>
              <a:t>structure of a problem solution </a:t>
            </a:r>
            <a:r>
              <a:rPr lang="en-US" dirty="0"/>
              <a:t>but have to be adapted to suit your application and the programming language that you are using.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Design pattern </a:t>
            </a:r>
          </a:p>
        </p:txBody>
      </p:sp>
    </p:spTree>
    <p:extLst>
      <p:ext uri="{BB962C8B-B14F-4D97-AF65-F5344CB8AC3E}">
        <p14:creationId xmlns:p14="http://schemas.microsoft.com/office/powerpoint/2010/main" val="6059777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b="1" dirty="0">
                <a:solidFill>
                  <a:srgbClr val="C00000"/>
                </a:solidFill>
              </a:rPr>
              <a:t>Separation of concerns</a:t>
            </a:r>
          </a:p>
          <a:p>
            <a:pPr lvl="1"/>
            <a:r>
              <a:rPr lang="en-US" dirty="0"/>
              <a:t>This means that each abstraction in the program (class, method, etc.) should address a separate concern and that all aspects of that concern should be covered there. </a:t>
            </a:r>
          </a:p>
          <a:p>
            <a:r>
              <a:rPr lang="en-US" b="1" dirty="0"/>
              <a:t>Separate the ‘what’ from the ‘how</a:t>
            </a:r>
          </a:p>
          <a:p>
            <a:pPr lvl="1"/>
            <a:r>
              <a:rPr lang="en-US" dirty="0"/>
              <a:t>If a program component provides a particular service, you should make available only the information that is required to use that service (the ‘what’). The implementation of the service (‘the how’) should be of no interest to service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principles</a:t>
            </a:r>
          </a:p>
        </p:txBody>
      </p:sp>
    </p:spTree>
    <p:extLst>
      <p:ext uri="{BB962C8B-B14F-4D97-AF65-F5344CB8AC3E}">
        <p14:creationId xmlns:p14="http://schemas.microsoft.com/office/powerpoint/2010/main" val="34855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37620893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94620"/>
            <a:ext cx="10424161" cy="5525243"/>
          </a:xfrm>
        </p:spPr>
        <p:txBody>
          <a:bodyPr>
            <a:normAutofit/>
          </a:bodyPr>
          <a:lstStyle/>
          <a:p>
            <a:r>
              <a:rPr lang="en-US" b="1" dirty="0">
                <a:solidFill>
                  <a:srgbClr val="C00000"/>
                </a:solidFill>
              </a:rPr>
              <a:t>Creational patterns</a:t>
            </a:r>
          </a:p>
          <a:p>
            <a:pPr lvl="1"/>
            <a:r>
              <a:rPr lang="en-US" sz="2200" dirty="0"/>
              <a:t>These are concerned with class and object creation. They define ways of instantiating and initializing objects and classes that are more abstract than the basic class and object creation mechanisms defined in a programming language. </a:t>
            </a:r>
          </a:p>
          <a:p>
            <a:r>
              <a:rPr lang="en-US" b="1" dirty="0">
                <a:solidFill>
                  <a:srgbClr val="C00000"/>
                </a:solidFill>
              </a:rPr>
              <a:t>Structural patterns</a:t>
            </a:r>
          </a:p>
          <a:p>
            <a:pPr lvl="1"/>
            <a:r>
              <a:rPr lang="en-US" sz="2200" dirty="0"/>
              <a:t>These are concerned with class and object composition. Structural design patterns are a description of how classes and objects may be combined to create larger structures.</a:t>
            </a:r>
          </a:p>
          <a:p>
            <a:r>
              <a:rPr lang="en-US" b="1" dirty="0" err="1">
                <a:solidFill>
                  <a:srgbClr val="C00000"/>
                </a:solidFill>
              </a:rPr>
              <a:t>Behavioural</a:t>
            </a:r>
            <a:r>
              <a:rPr lang="en-US" b="1" dirty="0">
                <a:solidFill>
                  <a:srgbClr val="C00000"/>
                </a:solidFill>
              </a:rPr>
              <a:t> patterns</a:t>
            </a:r>
          </a:p>
          <a:p>
            <a:pPr lvl="1"/>
            <a:r>
              <a:rPr lang="en-US" sz="2200" dirty="0"/>
              <a:t>These are concerned with class and object communication. They show how objects interact by exchanging messages, the activities in a process and how these are distributed amongst the participating objects.</a:t>
            </a:r>
          </a:p>
          <a:p>
            <a:endParaRPr lang="en-US" sz="2400"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Common types of design patterns</a:t>
            </a:r>
          </a:p>
        </p:txBody>
      </p:sp>
    </p:spTree>
    <p:extLst>
      <p:ext uri="{BB962C8B-B14F-4D97-AF65-F5344CB8AC3E}">
        <p14:creationId xmlns:p14="http://schemas.microsoft.com/office/powerpoint/2010/main" val="27247836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066628"/>
            <a:ext cx="10442448" cy="5453235"/>
          </a:xfrm>
        </p:spPr>
        <p:txBody>
          <a:bodyPr>
            <a:normAutofit/>
          </a:bodyPr>
          <a:lstStyle/>
          <a:p>
            <a:r>
              <a:rPr lang="en-US" b="1" dirty="0">
                <a:solidFill>
                  <a:srgbClr val="C00000"/>
                </a:solidFill>
              </a:rPr>
              <a:t>Design patterns </a:t>
            </a:r>
            <a:r>
              <a:rPr lang="en-US" dirty="0"/>
              <a:t>are usually documented in the stylized way. This includes:</a:t>
            </a:r>
          </a:p>
          <a:p>
            <a:pPr lvl="1"/>
            <a:r>
              <a:rPr lang="en-US" sz="3200" dirty="0"/>
              <a:t>a meaningful name for the pattern and a brief description of what it does; </a:t>
            </a:r>
          </a:p>
          <a:p>
            <a:pPr lvl="1"/>
            <a:r>
              <a:rPr lang="en-US" sz="3200" dirty="0"/>
              <a:t>a description of the problem it solves; </a:t>
            </a:r>
          </a:p>
          <a:p>
            <a:pPr lvl="1"/>
            <a:r>
              <a:rPr lang="en-US" sz="3200" dirty="0"/>
              <a:t>a description of the solution and its implementation;</a:t>
            </a:r>
          </a:p>
          <a:p>
            <a:pPr lvl="1"/>
            <a:r>
              <a:rPr lang="en-US" sz="3200" dirty="0"/>
              <a:t>the consequences and trade-offs of using the pattern and other issues that you should consider. </a:t>
            </a:r>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Pattern description</a:t>
            </a:r>
          </a:p>
        </p:txBody>
      </p:sp>
    </p:spTree>
    <p:extLst>
      <p:ext uri="{BB962C8B-B14F-4D97-AF65-F5344CB8AC3E}">
        <p14:creationId xmlns:p14="http://schemas.microsoft.com/office/powerpoint/2010/main" val="17699184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066628"/>
            <a:ext cx="10351008" cy="5453235"/>
          </a:xfrm>
        </p:spPr>
        <p:txBody>
          <a:bodyPr/>
          <a:lstStyle/>
          <a:p>
            <a:r>
              <a:rPr lang="en-US" b="1" dirty="0">
                <a:solidFill>
                  <a:srgbClr val="C00000"/>
                </a:solidFill>
              </a:rPr>
              <a:t>Refactoring</a:t>
            </a:r>
            <a:r>
              <a:rPr lang="en-US" dirty="0"/>
              <a:t> means </a:t>
            </a:r>
            <a:r>
              <a:rPr lang="en-US" dirty="0">
                <a:solidFill>
                  <a:srgbClr val="C00000"/>
                </a:solidFill>
              </a:rPr>
              <a:t>changing a program to reduce its complexity</a:t>
            </a:r>
            <a:r>
              <a:rPr lang="en-US" dirty="0"/>
              <a:t> without changing the external </a:t>
            </a:r>
            <a:r>
              <a:rPr lang="en-US" dirty="0" err="1"/>
              <a:t>behaviour</a:t>
            </a:r>
            <a:r>
              <a:rPr lang="en-US" dirty="0"/>
              <a:t> of that program. </a:t>
            </a:r>
          </a:p>
          <a:p>
            <a:r>
              <a:rPr lang="en-US" b="1" dirty="0">
                <a:solidFill>
                  <a:srgbClr val="C00000"/>
                </a:solidFill>
              </a:rPr>
              <a:t>Refactoring</a:t>
            </a:r>
            <a:r>
              <a:rPr lang="en-US" dirty="0"/>
              <a:t> makes a program more </a:t>
            </a:r>
            <a:r>
              <a:rPr lang="en-US" dirty="0">
                <a:solidFill>
                  <a:srgbClr val="C00000"/>
                </a:solidFill>
              </a:rPr>
              <a:t>readable</a:t>
            </a:r>
            <a:r>
              <a:rPr lang="en-US" dirty="0"/>
              <a:t> (so reducing the ‘reading complexity’) and more </a:t>
            </a:r>
            <a:r>
              <a:rPr lang="en-US" dirty="0">
                <a:solidFill>
                  <a:srgbClr val="C00000"/>
                </a:solidFill>
              </a:rPr>
              <a:t>understandable</a:t>
            </a:r>
            <a:r>
              <a:rPr lang="en-US" dirty="0"/>
              <a:t>. </a:t>
            </a:r>
          </a:p>
          <a:p>
            <a:r>
              <a:rPr lang="en-US" dirty="0"/>
              <a:t>It also makes it </a:t>
            </a:r>
            <a:r>
              <a:rPr lang="en-US" dirty="0">
                <a:solidFill>
                  <a:srgbClr val="C00000"/>
                </a:solidFill>
              </a:rPr>
              <a:t>easier to change</a:t>
            </a:r>
            <a:r>
              <a:rPr lang="en-US" dirty="0"/>
              <a:t>, which means that you reduce the chances of making mistakes when you introduce new features.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5518069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lstStyle/>
          <a:p>
            <a:r>
              <a:rPr lang="en-US" dirty="0"/>
              <a:t>The reality of programming is that as you make </a:t>
            </a:r>
            <a:r>
              <a:rPr lang="en-US" dirty="0">
                <a:solidFill>
                  <a:srgbClr val="C00000"/>
                </a:solidFill>
              </a:rPr>
              <a:t>changes and additions to existing code</a:t>
            </a:r>
            <a:r>
              <a:rPr lang="en-US" dirty="0"/>
              <a:t>, you inevitably increase its </a:t>
            </a:r>
            <a:r>
              <a:rPr lang="en-US" dirty="0">
                <a:solidFill>
                  <a:srgbClr val="C00000"/>
                </a:solidFill>
              </a:rPr>
              <a:t>complexity</a:t>
            </a:r>
            <a:r>
              <a:rPr lang="en-US" dirty="0"/>
              <a:t>. </a:t>
            </a:r>
          </a:p>
          <a:p>
            <a:pPr lvl="1"/>
            <a:r>
              <a:rPr lang="en-US" dirty="0"/>
              <a:t>The code becomes harder to understand and change.</a:t>
            </a:r>
          </a:p>
          <a:p>
            <a:pPr lvl="1"/>
            <a:r>
              <a:rPr lang="en-US" dirty="0"/>
              <a:t>The abstractions and operations that you started with become more and more complex because you modify them in ways that you did not originally anticipate.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20900642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2103858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lstStyle/>
          <a:p>
            <a:r>
              <a:rPr lang="en-US" dirty="0"/>
              <a:t>The starting point for refactoring should be to identify code ‘smells’.</a:t>
            </a:r>
          </a:p>
          <a:p>
            <a:r>
              <a:rPr lang="en-US" b="1" dirty="0">
                <a:solidFill>
                  <a:srgbClr val="C00000"/>
                </a:solidFill>
              </a:rPr>
              <a:t>Code smells </a:t>
            </a:r>
            <a:r>
              <a:rPr lang="en-US" dirty="0"/>
              <a:t>are indicators in the code that there might be a deeper problem. </a:t>
            </a:r>
          </a:p>
          <a:p>
            <a:pPr lvl="1"/>
            <a:r>
              <a:rPr lang="en-US" dirty="0"/>
              <a:t>For example, very large classes may indicate that the class is trying to do too much. This probably means that its structural complexity is high. </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Code smells</a:t>
            </a:r>
          </a:p>
        </p:txBody>
      </p:sp>
    </p:spTree>
    <p:extLst>
      <p:ext uri="{BB962C8B-B14F-4D97-AF65-F5344CB8AC3E}">
        <p14:creationId xmlns:p14="http://schemas.microsoft.com/office/powerpoint/2010/main" val="28399659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b="1" dirty="0">
                <a:solidFill>
                  <a:srgbClr val="C00000"/>
                </a:solidFill>
              </a:rPr>
              <a:t>Large classes</a:t>
            </a:r>
            <a:br>
              <a:rPr lang="en-US" dirty="0"/>
            </a:br>
            <a:r>
              <a:rPr lang="en-US" dirty="0"/>
              <a:t>Large classes may mean that the single responsibility principle is being violated. Break down large classes into easier-to-understand, smaller classes.</a:t>
            </a:r>
          </a:p>
          <a:p>
            <a:r>
              <a:rPr lang="en-US" b="1" dirty="0">
                <a:solidFill>
                  <a:srgbClr val="C00000"/>
                </a:solidFill>
              </a:rPr>
              <a:t>Long methods/functions</a:t>
            </a:r>
            <a:br>
              <a:rPr lang="en-US" dirty="0"/>
            </a:br>
            <a:r>
              <a:rPr lang="en-US" dirty="0"/>
              <a:t>Long methods or functions may indicate that the function is doing more than one thing. Split into smaller, more specific functions or methods.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4744786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Duplicated code</a:t>
            </a:r>
            <a:br>
              <a:rPr lang="en-US" dirty="0"/>
            </a:br>
            <a:r>
              <a:rPr lang="en-US" sz="2800" dirty="0"/>
              <a:t>Duplicated code may mean that when changes are needed, these have to be made everywhere the code is duplicated. Rewrite to create a single instance of the duplicated code that is used as required</a:t>
            </a:r>
          </a:p>
          <a:p>
            <a:r>
              <a:rPr lang="en-US" b="1" dirty="0">
                <a:solidFill>
                  <a:srgbClr val="C00000"/>
                </a:solidFill>
              </a:rPr>
              <a:t>Meaningless names</a:t>
            </a:r>
            <a:br>
              <a:rPr lang="en-US" dirty="0"/>
            </a:br>
            <a:r>
              <a:rPr lang="en-US" sz="2800" dirty="0"/>
              <a:t>Meaningless names are a sign of programmer haste. They make the code harder to understand. Replace with meaningful names and check for other shortcuts that the programmer may have taken.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37364102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b="1" dirty="0">
                <a:solidFill>
                  <a:srgbClr val="C00000"/>
                </a:solidFill>
              </a:rPr>
              <a:t>Unused code</a:t>
            </a:r>
            <a:br>
              <a:rPr lang="en-US" b="1" dirty="0">
                <a:solidFill>
                  <a:srgbClr val="C00000"/>
                </a:solidFill>
              </a:rPr>
            </a:br>
            <a:r>
              <a:rPr lang="en-US" dirty="0"/>
              <a:t>This simply increases the reading complexity of the code. Delete it even if it has been commented out. If you find you need it later, you should be able to retrieve it from the code management system.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23801119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6" y="1490564"/>
            <a:ext cx="10117381" cy="5029299"/>
          </a:xfrm>
        </p:spPr>
        <p:txBody>
          <a:bodyPr/>
          <a:lstStyle/>
          <a:p>
            <a:r>
              <a:rPr lang="en-US" b="1" dirty="0">
                <a:solidFill>
                  <a:srgbClr val="C00000"/>
                </a:solidFill>
              </a:rPr>
              <a:t>Reading complexity</a:t>
            </a:r>
            <a:br>
              <a:rPr lang="en-US" b="1" dirty="0">
                <a:solidFill>
                  <a:srgbClr val="C00000"/>
                </a:solidFill>
              </a:rPr>
            </a:br>
            <a:r>
              <a:rPr lang="en-US" dirty="0"/>
              <a:t>You can rename variable, function and class names throughout your program to make their purpose more obvious.</a:t>
            </a:r>
          </a:p>
          <a:p>
            <a:r>
              <a:rPr lang="en-US" b="1" dirty="0">
                <a:solidFill>
                  <a:srgbClr val="C00000"/>
                </a:solidFill>
              </a:rPr>
              <a:t>Structural complexity</a:t>
            </a:r>
            <a:br>
              <a:rPr lang="en-US" dirty="0"/>
            </a:br>
            <a:r>
              <a:rPr lang="en-US" dirty="0"/>
              <a:t>You can break long classes or functions into shorter units that are likely to be more cohesive than the original large class.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406097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3354444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490564"/>
            <a:ext cx="10208821" cy="5029299"/>
          </a:xfrm>
        </p:spPr>
        <p:txBody>
          <a:bodyPr/>
          <a:lstStyle/>
          <a:p>
            <a:r>
              <a:rPr lang="en-US" b="1" dirty="0">
                <a:solidFill>
                  <a:srgbClr val="C00000"/>
                </a:solidFill>
              </a:rPr>
              <a:t>Data complexity</a:t>
            </a:r>
            <a:br>
              <a:rPr lang="en-US" b="1" dirty="0">
                <a:solidFill>
                  <a:srgbClr val="C00000"/>
                </a:solidFill>
              </a:rPr>
            </a:br>
            <a:r>
              <a:rPr lang="en-US" dirty="0"/>
              <a:t>You can simplify data by changing your database schema or reducing its complexity. For example, you can merge related tables in your database to remove duplicated data held in these tables.</a:t>
            </a:r>
          </a:p>
          <a:p>
            <a:r>
              <a:rPr lang="en-US" b="1" dirty="0">
                <a:solidFill>
                  <a:srgbClr val="C00000"/>
                </a:solidFill>
              </a:rPr>
              <a:t>Decision complexity</a:t>
            </a:r>
            <a:br>
              <a:rPr lang="en-US" dirty="0"/>
            </a:br>
            <a:r>
              <a:rPr lang="en-US" dirty="0"/>
              <a:t>You can replace a series of deeply nested if-then-else statements with guard clauses.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11282687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352029"/>
            <a:ext cx="10153957" cy="5167834"/>
          </a:xfrm>
        </p:spPr>
        <p:txBody>
          <a:bodyPr>
            <a:normAutofit/>
          </a:bodyPr>
          <a:lstStyle/>
          <a:p>
            <a:r>
              <a:rPr lang="en-US" dirty="0"/>
              <a:t>Exceptions are events that disrupt the normal flow of processing in a program. </a:t>
            </a:r>
          </a:p>
          <a:p>
            <a:r>
              <a:rPr lang="en-US" dirty="0"/>
              <a:t>When an exception occurs, control is automatically transferred to exception management code. </a:t>
            </a:r>
          </a:p>
          <a:p>
            <a:r>
              <a:rPr lang="en-US" dirty="0"/>
              <a:t>Most modern programming languages include a mechanism for exception handling. </a:t>
            </a:r>
          </a:p>
          <a:p>
            <a:r>
              <a:rPr lang="en-US" sz="3000" dirty="0"/>
              <a:t>In Python, you use **</a:t>
            </a:r>
            <a:r>
              <a:rPr lang="en-US" sz="3000" dirty="0">
                <a:solidFill>
                  <a:srgbClr val="C00000"/>
                </a:solidFill>
              </a:rPr>
              <a:t>try-except</a:t>
            </a:r>
            <a:r>
              <a:rPr lang="en-US" sz="3000" dirty="0"/>
              <a:t>** keywords to indicate exception handling code; </a:t>
            </a:r>
            <a:br>
              <a:rPr lang="en-US" sz="3000" dirty="0"/>
            </a:br>
            <a:r>
              <a:rPr lang="en-US" sz="3000" dirty="0"/>
              <a:t>in Java, the equivalent keywords are **</a:t>
            </a:r>
            <a:r>
              <a:rPr lang="en-US" sz="3000" dirty="0">
                <a:solidFill>
                  <a:srgbClr val="C00000"/>
                </a:solidFill>
              </a:rPr>
              <a:t>try-catch</a:t>
            </a:r>
            <a:r>
              <a:rPr lang="en-US" sz="3000"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lstStyle/>
          <a:p>
            <a:r>
              <a:rPr lang="en-US" dirty="0">
                <a:solidFill>
                  <a:schemeClr val="accent1"/>
                </a:solidFill>
              </a:rPr>
              <a:t>Exception handling</a:t>
            </a:r>
          </a:p>
        </p:txBody>
      </p:sp>
    </p:spTree>
    <p:extLst>
      <p:ext uri="{BB962C8B-B14F-4D97-AF65-F5344CB8AC3E}">
        <p14:creationId xmlns:p14="http://schemas.microsoft.com/office/powerpoint/2010/main" val="18241407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Exception handling</a:t>
            </a:r>
          </a:p>
        </p:txBody>
      </p:sp>
      <p:sp>
        <p:nvSpPr>
          <p:cNvPr id="7" name="Rounded Rectangle 6">
            <a:extLst>
              <a:ext uri="{FF2B5EF4-FFF2-40B4-BE49-F238E27FC236}">
                <a16:creationId xmlns:a16="http://schemas.microsoft.com/office/drawing/2014/main" id="{56130FBA-7553-9A4E-B20C-D0A8B3BB7CED}"/>
              </a:ext>
            </a:extLst>
          </p:cNvPr>
          <p:cNvSpPr>
            <a:spLocks noChangeArrowheads="1"/>
          </p:cNvSpPr>
          <p:nvPr/>
        </p:nvSpPr>
        <p:spPr bwMode="auto">
          <a:xfrm>
            <a:off x="4911250" y="1324507"/>
            <a:ext cx="4137079" cy="3018493"/>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6A7F10F1-3E09-C24A-8CA5-E00509A6C4C7}"/>
              </a:ext>
            </a:extLst>
          </p:cNvPr>
          <p:cNvCxnSpPr>
            <a:cxnSpLocks/>
          </p:cNvCxnSpPr>
          <p:nvPr/>
        </p:nvCxnSpPr>
        <p:spPr>
          <a:xfrm>
            <a:off x="5219917" y="1484784"/>
            <a:ext cx="0" cy="1256586"/>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16:creationId xmlns:a16="http://schemas.microsoft.com/office/drawing/2014/main" id="{05828910-5824-1D47-A0BC-2F3C75BF3674}"/>
              </a:ext>
            </a:extLst>
          </p:cNvPr>
          <p:cNvCxnSpPr>
            <a:cxnSpLocks/>
            <a:stCxn id="16" idx="3"/>
            <a:endCxn id="34" idx="6"/>
          </p:cNvCxnSpPr>
          <p:nvPr/>
        </p:nvCxnSpPr>
        <p:spPr>
          <a:xfrm>
            <a:off x="8581712" y="2765282"/>
            <a:ext cx="466614" cy="1949505"/>
          </a:xfrm>
          <a:prstGeom prst="bentConnector3">
            <a:avLst>
              <a:gd name="adj1" fmla="val 148991"/>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3BEF10-DE84-BC4E-91B4-81B7B2ED1248}"/>
              </a:ext>
            </a:extLst>
          </p:cNvPr>
          <p:cNvSpPr txBox="1"/>
          <p:nvPr/>
        </p:nvSpPr>
        <p:spPr>
          <a:xfrm>
            <a:off x="1754393" y="1388869"/>
            <a:ext cx="295520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Executing code</a:t>
            </a:r>
          </a:p>
        </p:txBody>
      </p:sp>
      <p:sp>
        <p:nvSpPr>
          <p:cNvPr id="12" name="TextBox 11">
            <a:extLst>
              <a:ext uri="{FF2B5EF4-FFF2-40B4-BE49-F238E27FC236}">
                <a16:creationId xmlns:a16="http://schemas.microsoft.com/office/drawing/2014/main" id="{5FA2F5B5-C29A-AE4A-BFC8-255EB4A9AA12}"/>
              </a:ext>
            </a:extLst>
          </p:cNvPr>
          <p:cNvSpPr txBox="1"/>
          <p:nvPr/>
        </p:nvSpPr>
        <p:spPr>
          <a:xfrm>
            <a:off x="1664130" y="4779150"/>
            <a:ext cx="3135726" cy="954107"/>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Exception-handling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block</a:t>
            </a:r>
          </a:p>
        </p:txBody>
      </p:sp>
      <p:sp>
        <p:nvSpPr>
          <p:cNvPr id="13" name="Rounded Rectangle 12">
            <a:extLst>
              <a:ext uri="{FF2B5EF4-FFF2-40B4-BE49-F238E27FC236}">
                <a16:creationId xmlns:a16="http://schemas.microsoft.com/office/drawing/2014/main" id="{072CF9C3-EFDE-1240-92BE-4162550D46B8}"/>
              </a:ext>
            </a:extLst>
          </p:cNvPr>
          <p:cNvSpPr>
            <a:spLocks noChangeArrowheads="1"/>
          </p:cNvSpPr>
          <p:nvPr/>
        </p:nvSpPr>
        <p:spPr bwMode="auto">
          <a:xfrm>
            <a:off x="4911249" y="4650474"/>
            <a:ext cx="4137079" cy="1409522"/>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D8EB41E7-4F80-6F4F-A227-C1362F683C8B}"/>
              </a:ext>
            </a:extLst>
          </p:cNvPr>
          <p:cNvSpPr>
            <a:spLocks noChangeArrowheads="1"/>
          </p:cNvSpPr>
          <p:nvPr/>
        </p:nvSpPr>
        <p:spPr bwMode="auto">
          <a:xfrm>
            <a:off x="5377864" y="2532813"/>
            <a:ext cx="3203848" cy="464936"/>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 raised</a:t>
            </a:r>
          </a:p>
        </p:txBody>
      </p:sp>
      <p:sp>
        <p:nvSpPr>
          <p:cNvPr id="17" name="Rounded Rectangle 16">
            <a:extLst>
              <a:ext uri="{FF2B5EF4-FFF2-40B4-BE49-F238E27FC236}">
                <a16:creationId xmlns:a16="http://schemas.microsoft.com/office/drawing/2014/main" id="{7B4649BC-8EFF-EA40-A20B-36CF9B58AF9B}"/>
              </a:ext>
            </a:extLst>
          </p:cNvPr>
          <p:cNvSpPr>
            <a:spLocks noChangeArrowheads="1"/>
          </p:cNvSpPr>
          <p:nvPr/>
        </p:nvSpPr>
        <p:spPr bwMode="auto">
          <a:xfrm>
            <a:off x="5377864" y="1508695"/>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19" name="Rounded Rectangle 18">
            <a:extLst>
              <a:ext uri="{FF2B5EF4-FFF2-40B4-BE49-F238E27FC236}">
                <a16:creationId xmlns:a16="http://schemas.microsoft.com/office/drawing/2014/main" id="{BAC395DE-8307-3646-A1EB-0CDD02410F47}"/>
              </a:ext>
            </a:extLst>
          </p:cNvPr>
          <p:cNvSpPr>
            <a:spLocks noChangeArrowheads="1"/>
          </p:cNvSpPr>
          <p:nvPr/>
        </p:nvSpPr>
        <p:spPr bwMode="auto">
          <a:xfrm>
            <a:off x="5377864" y="3164111"/>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20" name="Rounded Rectangle 19">
            <a:extLst>
              <a:ext uri="{FF2B5EF4-FFF2-40B4-BE49-F238E27FC236}">
                <a16:creationId xmlns:a16="http://schemas.microsoft.com/office/drawing/2014/main" id="{29308939-8868-4549-BD0F-B3A280F05DB7}"/>
              </a:ext>
            </a:extLst>
          </p:cNvPr>
          <p:cNvSpPr>
            <a:spLocks noChangeArrowheads="1"/>
          </p:cNvSpPr>
          <p:nvPr/>
        </p:nvSpPr>
        <p:spPr bwMode="auto">
          <a:xfrm>
            <a:off x="5377864" y="3758913"/>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Exit</a:t>
            </a:r>
          </a:p>
        </p:txBody>
      </p:sp>
      <p:sp>
        <p:nvSpPr>
          <p:cNvPr id="22" name="Rounded Rectangle 21">
            <a:extLst>
              <a:ext uri="{FF2B5EF4-FFF2-40B4-BE49-F238E27FC236}">
                <a16:creationId xmlns:a16="http://schemas.microsoft.com/office/drawing/2014/main" id="{A0F83EEB-2938-8144-81DF-124DF7DAD8C8}"/>
              </a:ext>
            </a:extLst>
          </p:cNvPr>
          <p:cNvSpPr>
            <a:spLocks noChangeArrowheads="1"/>
          </p:cNvSpPr>
          <p:nvPr/>
        </p:nvSpPr>
        <p:spPr bwMode="auto">
          <a:xfrm>
            <a:off x="5377863" y="5314954"/>
            <a:ext cx="3203848" cy="634326"/>
          </a:xfrm>
          <a:prstGeom prst="roundRect">
            <a:avLst>
              <a:gd name="adj" fmla="val 3899"/>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Exception re-raised or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abnormal exit</a:t>
            </a:r>
          </a:p>
        </p:txBody>
      </p:sp>
      <p:sp>
        <p:nvSpPr>
          <p:cNvPr id="23" name="Rounded Rectangle 22">
            <a:extLst>
              <a:ext uri="{FF2B5EF4-FFF2-40B4-BE49-F238E27FC236}">
                <a16:creationId xmlns:a16="http://schemas.microsoft.com/office/drawing/2014/main" id="{3851D7E8-1FA7-E549-97EE-A2C8E2F2D038}"/>
              </a:ext>
            </a:extLst>
          </p:cNvPr>
          <p:cNvSpPr>
            <a:spLocks noChangeArrowheads="1"/>
          </p:cNvSpPr>
          <p:nvPr/>
        </p:nvSpPr>
        <p:spPr bwMode="auto">
          <a:xfrm>
            <a:off x="5377863" y="4752545"/>
            <a:ext cx="3203848" cy="464936"/>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Exception-handling code</a:t>
            </a:r>
          </a:p>
        </p:txBody>
      </p:sp>
      <p:cxnSp>
        <p:nvCxnSpPr>
          <p:cNvPr id="30" name="Straight Arrow Connector 29">
            <a:extLst>
              <a:ext uri="{FF2B5EF4-FFF2-40B4-BE49-F238E27FC236}">
                <a16:creationId xmlns:a16="http://schemas.microsoft.com/office/drawing/2014/main" id="{AE336B26-56E1-4E41-9BED-A88241D0CF6A}"/>
              </a:ext>
            </a:extLst>
          </p:cNvPr>
          <p:cNvCxnSpPr>
            <a:cxnSpLocks/>
          </p:cNvCxnSpPr>
          <p:nvPr/>
        </p:nvCxnSpPr>
        <p:spPr>
          <a:xfrm flipH="1">
            <a:off x="5203873" y="3164112"/>
            <a:ext cx="16044" cy="1093229"/>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875697D6-04D7-CC4A-B7FA-8E8B1481A767}"/>
              </a:ext>
            </a:extLst>
          </p:cNvPr>
          <p:cNvSpPr/>
          <p:nvPr/>
        </p:nvSpPr>
        <p:spPr>
          <a:xfrm>
            <a:off x="8970224" y="4641829"/>
            <a:ext cx="78103" cy="1459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745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60703" y="1772817"/>
            <a:ext cx="10099093" cy="4408527"/>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3600" b="1" dirty="0">
                <a:solidFill>
                  <a:srgbClr val="C00000"/>
                </a:solidFill>
                <a:latin typeface="Courier" pitchFamily="2" charset="0"/>
              </a:rPr>
              <a:t>try:</a:t>
            </a:r>
          </a:p>
          <a:p>
            <a:pPr marL="0" indent="0" defTabSz="426466">
              <a:spcBef>
                <a:spcPts val="300"/>
              </a:spcBef>
              <a:buNone/>
              <a:defRPr sz="1752"/>
            </a:pPr>
            <a:r>
              <a:rPr lang="en-US" sz="3600" dirty="0">
                <a:latin typeface="Courier" pitchFamily="2" charset="0"/>
              </a:rPr>
              <a:t>  f = open(”file1.txt")</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f.write</a:t>
            </a:r>
            <a:r>
              <a:rPr lang="en-US" sz="3600" dirty="0">
                <a:latin typeface="Courier" pitchFamily="2" charset="0"/>
              </a:rPr>
              <a:t>(”Hello World")</a:t>
            </a:r>
          </a:p>
          <a:p>
            <a:pPr marL="0" indent="0" defTabSz="426466">
              <a:spcBef>
                <a:spcPts val="300"/>
              </a:spcBef>
              <a:buNone/>
              <a:defRPr sz="1752"/>
            </a:pPr>
            <a:r>
              <a:rPr lang="en-US" sz="3600" b="1" dirty="0">
                <a:solidFill>
                  <a:srgbClr val="C00000"/>
                </a:solidFill>
                <a:latin typeface="Courier" pitchFamily="2" charset="0"/>
              </a:rPr>
              <a:t>except:</a:t>
            </a:r>
          </a:p>
          <a:p>
            <a:pPr marL="0" indent="0" defTabSz="426466">
              <a:spcBef>
                <a:spcPts val="300"/>
              </a:spcBef>
              <a:buNone/>
              <a:defRPr sz="1752"/>
            </a:pPr>
            <a:r>
              <a:rPr lang="en-US" sz="3600" dirty="0">
                <a:latin typeface="Courier" pitchFamily="2" charset="0"/>
              </a:rPr>
              <a:t>  print(”writing file error!")</a:t>
            </a:r>
          </a:p>
          <a:p>
            <a:pPr marL="0" indent="0" defTabSz="426466">
              <a:spcBef>
                <a:spcPts val="300"/>
              </a:spcBef>
              <a:buNone/>
              <a:defRPr sz="1752"/>
            </a:pPr>
            <a:r>
              <a:rPr lang="en-US" sz="3600" b="1" dirty="0">
                <a:solidFill>
                  <a:srgbClr val="C00000"/>
                </a:solidFill>
                <a:latin typeface="Courier" pitchFamily="2" charset="0"/>
              </a:rPr>
              <a:t>finally:</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f.close</a:t>
            </a:r>
            <a:r>
              <a:rPr lang="en-US" sz="3600" dirty="0">
                <a:latin typeface="Courier" pitchFamily="2" charset="0"/>
              </a:rPr>
              <a:t>()</a:t>
            </a:r>
          </a:p>
        </p:txBody>
      </p:sp>
      <p:sp>
        <p:nvSpPr>
          <p:cNvPr id="6" name="Title 1">
            <a:extLst>
              <a:ext uri="{FF2B5EF4-FFF2-40B4-BE49-F238E27FC236}">
                <a16:creationId xmlns:a16="http://schemas.microsoft.com/office/drawing/2014/main" id="{FAF77E8F-6ABA-B041-9C80-FFA57356F547}"/>
              </a:ext>
            </a:extLst>
          </p:cNvPr>
          <p:cNvSpPr>
            <a:spLocks noGrp="1"/>
          </p:cNvSpPr>
          <p:nvPr>
            <p:ph type="title"/>
          </p:nvPr>
        </p:nvSpPr>
        <p:spPr>
          <a:xfrm>
            <a:off x="1775520" y="44624"/>
            <a:ext cx="8712968" cy="1368152"/>
          </a:xfrm>
        </p:spPr>
        <p:txBody>
          <a:bodyPr>
            <a:normAutofit fontScale="90000"/>
          </a:bodyPr>
          <a:lstStyle/>
          <a:p>
            <a:r>
              <a:rPr lang="en-US" sz="5400" dirty="0">
                <a:solidFill>
                  <a:schemeClr val="accent1"/>
                </a:solidFill>
                <a:latin typeface="+mn-lt"/>
              </a:rPr>
              <a:t>Python</a:t>
            </a:r>
            <a:br>
              <a:rPr lang="en-US" dirty="0">
                <a:solidFill>
                  <a:srgbClr val="C00000"/>
                </a:solidFill>
                <a:latin typeface="Courier" pitchFamily="2" charset="0"/>
              </a:rPr>
            </a:br>
            <a:r>
              <a:rPr lang="en-US" dirty="0">
                <a:solidFill>
                  <a:srgbClr val="C00000"/>
                </a:solidFill>
                <a:latin typeface="Courier" pitchFamily="2" charset="0"/>
              </a:rPr>
              <a:t>try: except: finally:</a:t>
            </a:r>
          </a:p>
        </p:txBody>
      </p:sp>
      <p:sp>
        <p:nvSpPr>
          <p:cNvPr id="5" name="Footer Placeholder 4">
            <a:extLst>
              <a:ext uri="{FF2B5EF4-FFF2-40B4-BE49-F238E27FC236}">
                <a16:creationId xmlns:a16="http://schemas.microsoft.com/office/drawing/2014/main" id="{3AD39390-CA60-C944-8DBE-CDFD298251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Python Try Except: https://www.w3schools.com/python/</a:t>
            </a:r>
            <a:r>
              <a:rPr lang="en-US" altLang="zh-TW" sz="1000" dirty="0" err="1"/>
              <a:t>python_try_except.asp</a:t>
            </a:r>
            <a:endParaRPr lang="es-ES" altLang="zh-TW" sz="1000" dirty="0"/>
          </a:p>
        </p:txBody>
      </p:sp>
    </p:spTree>
    <p:extLst>
      <p:ext uri="{BB962C8B-B14F-4D97-AF65-F5344CB8AC3E}">
        <p14:creationId xmlns:p14="http://schemas.microsoft.com/office/powerpoint/2010/main" val="11258310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Auto-save and activity logging</a:t>
            </a:r>
          </a:p>
        </p:txBody>
      </p:sp>
      <p:cxnSp>
        <p:nvCxnSpPr>
          <p:cNvPr id="8" name="Straight Arrow Connector 7">
            <a:extLst>
              <a:ext uri="{FF2B5EF4-FFF2-40B4-BE49-F238E27FC236}">
                <a16:creationId xmlns:a16="http://schemas.microsoft.com/office/drawing/2014/main" id="{0A5C8867-545C-CA42-9E0F-7F49BC03EB7B}"/>
              </a:ext>
            </a:extLst>
          </p:cNvPr>
          <p:cNvCxnSpPr>
            <a:cxnSpLocks/>
            <a:stCxn id="9" idx="2"/>
            <a:endCxn id="17" idx="0"/>
          </p:cNvCxnSpPr>
          <p:nvPr/>
        </p:nvCxnSpPr>
        <p:spPr>
          <a:xfrm flipH="1">
            <a:off x="4409323"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E5981FD8-1F4A-8D4C-BFD8-11E738F4D1B9}"/>
              </a:ext>
            </a:extLst>
          </p:cNvPr>
          <p:cNvSpPr>
            <a:spLocks noChangeArrowheads="1"/>
          </p:cNvSpPr>
          <p:nvPr/>
        </p:nvSpPr>
        <p:spPr bwMode="auto">
          <a:xfrm>
            <a:off x="3143672" y="1351299"/>
            <a:ext cx="2547266" cy="1055400"/>
          </a:xfrm>
          <a:prstGeom prst="roundRect">
            <a:avLst>
              <a:gd name="adj" fmla="val 2201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Auto-save</a:t>
            </a:r>
          </a:p>
        </p:txBody>
      </p:sp>
      <p:sp>
        <p:nvSpPr>
          <p:cNvPr id="11" name="Rounded Rectangle 10">
            <a:extLst>
              <a:ext uri="{FF2B5EF4-FFF2-40B4-BE49-F238E27FC236}">
                <a16:creationId xmlns:a16="http://schemas.microsoft.com/office/drawing/2014/main" id="{5744A265-C04B-9F42-BB54-8C2BF10A48F2}"/>
              </a:ext>
            </a:extLst>
          </p:cNvPr>
          <p:cNvSpPr>
            <a:spLocks noChangeArrowheads="1"/>
          </p:cNvSpPr>
          <p:nvPr/>
        </p:nvSpPr>
        <p:spPr bwMode="auto">
          <a:xfrm>
            <a:off x="6654081" y="1351299"/>
            <a:ext cx="2547266" cy="1055400"/>
          </a:xfrm>
          <a:prstGeom prst="roundRect">
            <a:avLst>
              <a:gd name="adj" fmla="val 20267"/>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Command</a:t>
            </a:r>
          </a:p>
          <a:p>
            <a:pPr algn="ctr">
              <a:defRPr/>
            </a:pPr>
            <a:r>
              <a:rPr lang="en-US" sz="3200" b="1" dirty="0">
                <a:latin typeface="Calibri" panose="020F0502020204030204" pitchFamily="34" charset="0"/>
                <a:cs typeface="Calibri" panose="020F0502020204030204" pitchFamily="34" charset="0"/>
              </a:rPr>
              <a:t>logger</a:t>
            </a:r>
          </a:p>
        </p:txBody>
      </p:sp>
      <p:sp>
        <p:nvSpPr>
          <p:cNvPr id="12" name="Rounded Rectangle 11">
            <a:extLst>
              <a:ext uri="{FF2B5EF4-FFF2-40B4-BE49-F238E27FC236}">
                <a16:creationId xmlns:a16="http://schemas.microsoft.com/office/drawing/2014/main" id="{5569F413-069F-AD4B-A2B0-2CDA43E0655A}"/>
              </a:ext>
            </a:extLst>
          </p:cNvPr>
          <p:cNvSpPr>
            <a:spLocks noChangeArrowheads="1"/>
          </p:cNvSpPr>
          <p:nvPr/>
        </p:nvSpPr>
        <p:spPr bwMode="auto">
          <a:xfrm>
            <a:off x="4794482" y="4539035"/>
            <a:ext cx="2547266" cy="978197"/>
          </a:xfrm>
          <a:prstGeom prst="roundRect">
            <a:avLst>
              <a:gd name="adj" fmla="val 18518"/>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Crash</a:t>
            </a:r>
          </a:p>
          <a:p>
            <a:pPr algn="ctr">
              <a:defRPr/>
            </a:pPr>
            <a:r>
              <a:rPr lang="en-US" sz="3200" b="1" dirty="0">
                <a:latin typeface="Calibri" panose="020F0502020204030204" pitchFamily="34" charset="0"/>
                <a:cs typeface="Calibri" panose="020F0502020204030204" pitchFamily="34" charset="0"/>
              </a:rPr>
              <a:t>recovery</a:t>
            </a:r>
          </a:p>
        </p:txBody>
      </p:sp>
      <p:cxnSp>
        <p:nvCxnSpPr>
          <p:cNvPr id="14" name="Straight Arrow Connector 13">
            <a:extLst>
              <a:ext uri="{FF2B5EF4-FFF2-40B4-BE49-F238E27FC236}">
                <a16:creationId xmlns:a16="http://schemas.microsoft.com/office/drawing/2014/main" id="{E329047B-8278-5B4B-BEC5-6417ECB2579E}"/>
              </a:ext>
            </a:extLst>
          </p:cNvPr>
          <p:cNvCxnSpPr>
            <a:cxnSpLocks/>
            <a:stCxn id="11" idx="2"/>
            <a:endCxn id="18" idx="0"/>
          </p:cNvCxnSpPr>
          <p:nvPr/>
        </p:nvCxnSpPr>
        <p:spPr>
          <a:xfrm flipH="1">
            <a:off x="7919732"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E9C45B-74BB-EA45-B048-75CCB351C227}"/>
              </a:ext>
            </a:extLst>
          </p:cNvPr>
          <p:cNvSpPr txBox="1"/>
          <p:nvPr/>
        </p:nvSpPr>
        <p:spPr>
          <a:xfrm>
            <a:off x="3215681"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Last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saved state</a:t>
            </a:r>
          </a:p>
        </p:txBody>
      </p:sp>
      <p:sp>
        <p:nvSpPr>
          <p:cNvPr id="18" name="TextBox 17">
            <a:extLst>
              <a:ext uri="{FF2B5EF4-FFF2-40B4-BE49-F238E27FC236}">
                <a16:creationId xmlns:a16="http://schemas.microsoft.com/office/drawing/2014/main" id="{55F0E867-2843-E344-A4EF-DF0EDEF6A2D5}"/>
              </a:ext>
            </a:extLst>
          </p:cNvPr>
          <p:cNvSpPr txBox="1"/>
          <p:nvPr/>
        </p:nvSpPr>
        <p:spPr>
          <a:xfrm>
            <a:off x="6726090"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Command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executed</a:t>
            </a:r>
          </a:p>
        </p:txBody>
      </p:sp>
      <p:sp>
        <p:nvSpPr>
          <p:cNvPr id="19" name="TextBox 18">
            <a:extLst>
              <a:ext uri="{FF2B5EF4-FFF2-40B4-BE49-F238E27FC236}">
                <a16:creationId xmlns:a16="http://schemas.microsoft.com/office/drawing/2014/main" id="{38C23234-0FEA-C344-8B9B-1E27D438A347}"/>
              </a:ext>
            </a:extLst>
          </p:cNvPr>
          <p:cNvSpPr txBox="1"/>
          <p:nvPr/>
        </p:nvSpPr>
        <p:spPr>
          <a:xfrm>
            <a:off x="4866491" y="584834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Restored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state</a:t>
            </a:r>
          </a:p>
        </p:txBody>
      </p:sp>
      <p:cxnSp>
        <p:nvCxnSpPr>
          <p:cNvPr id="20" name="Straight Arrow Connector 19">
            <a:extLst>
              <a:ext uri="{FF2B5EF4-FFF2-40B4-BE49-F238E27FC236}">
                <a16:creationId xmlns:a16="http://schemas.microsoft.com/office/drawing/2014/main" id="{2584C6A1-6281-DC45-B99A-E593AA6323FE}"/>
              </a:ext>
            </a:extLst>
          </p:cNvPr>
          <p:cNvCxnSpPr>
            <a:cxnSpLocks/>
          </p:cNvCxnSpPr>
          <p:nvPr/>
        </p:nvCxnSpPr>
        <p:spPr>
          <a:xfrm>
            <a:off x="4470310" y="3861048"/>
            <a:ext cx="925632" cy="604266"/>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A489AC-FDEE-A847-82C6-BE2D5D0A47D8}"/>
              </a:ext>
            </a:extLst>
          </p:cNvPr>
          <p:cNvCxnSpPr>
            <a:cxnSpLocks/>
          </p:cNvCxnSpPr>
          <p:nvPr/>
        </p:nvCxnSpPr>
        <p:spPr>
          <a:xfrm flipH="1">
            <a:off x="6779599" y="3763460"/>
            <a:ext cx="1014098" cy="70185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50E928-9196-A14C-B33E-49A309A206DD}"/>
              </a:ext>
            </a:extLst>
          </p:cNvPr>
          <p:cNvCxnSpPr>
            <a:cxnSpLocks/>
            <a:stCxn id="12" idx="2"/>
            <a:endCxn id="19" idx="0"/>
          </p:cNvCxnSpPr>
          <p:nvPr/>
        </p:nvCxnSpPr>
        <p:spPr>
          <a:xfrm flipH="1">
            <a:off x="6060133" y="5517231"/>
            <a:ext cx="7983" cy="33111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370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144414"/>
            <a:ext cx="10099093" cy="5375449"/>
          </a:xfrm>
        </p:spPr>
        <p:txBody>
          <a:bodyPr/>
          <a:lstStyle/>
          <a:p>
            <a:r>
              <a:rPr lang="en-US" sz="2800" dirty="0"/>
              <a:t>The most important </a:t>
            </a:r>
            <a:r>
              <a:rPr lang="en-US" sz="2800" dirty="0">
                <a:solidFill>
                  <a:srgbClr val="C00000"/>
                </a:solidFill>
              </a:rPr>
              <a:t>quality</a:t>
            </a:r>
            <a:r>
              <a:rPr lang="en-US" sz="2800" dirty="0"/>
              <a:t> attributes for most software products are </a:t>
            </a:r>
            <a:r>
              <a:rPr lang="en-US" sz="2800" dirty="0">
                <a:solidFill>
                  <a:srgbClr val="C00000"/>
                </a:solidFill>
              </a:rPr>
              <a:t>reliability, security, availability</a:t>
            </a:r>
            <a:r>
              <a:rPr lang="en-US" sz="2800" dirty="0"/>
              <a:t>, </a:t>
            </a:r>
            <a:r>
              <a:rPr lang="en-US" sz="2800" dirty="0">
                <a:solidFill>
                  <a:srgbClr val="C00000"/>
                </a:solidFill>
              </a:rPr>
              <a:t>usability, responsiveness and maintainability</a:t>
            </a:r>
            <a:r>
              <a:rPr lang="en-US" sz="2800" dirty="0"/>
              <a:t>.</a:t>
            </a:r>
          </a:p>
          <a:p>
            <a:r>
              <a:rPr lang="en-US" sz="2800" dirty="0"/>
              <a:t>To avoid introducing faults into your program, you should use </a:t>
            </a:r>
            <a:r>
              <a:rPr lang="en-US" sz="2800" dirty="0">
                <a:solidFill>
                  <a:srgbClr val="C00000"/>
                </a:solidFill>
              </a:rPr>
              <a:t>programming practices </a:t>
            </a:r>
            <a:r>
              <a:rPr lang="en-US" sz="2800" dirty="0"/>
              <a:t>that reduce the probability that you will make mistakes.</a:t>
            </a:r>
          </a:p>
          <a:p>
            <a:r>
              <a:rPr lang="en-US" sz="2800" dirty="0"/>
              <a:t>You should always aim to </a:t>
            </a:r>
            <a:r>
              <a:rPr lang="en-US" sz="2800" dirty="0">
                <a:solidFill>
                  <a:srgbClr val="C00000"/>
                </a:solidFill>
              </a:rPr>
              <a:t>minimize complexity </a:t>
            </a:r>
            <a:r>
              <a:rPr lang="en-US" sz="2800" dirty="0"/>
              <a:t>in your programs. </a:t>
            </a:r>
            <a:r>
              <a:rPr lang="en-US" sz="2800" dirty="0">
                <a:solidFill>
                  <a:srgbClr val="C00000"/>
                </a:solidFill>
              </a:rPr>
              <a:t>Complexity</a:t>
            </a:r>
            <a:r>
              <a:rPr lang="en-US" sz="2800" dirty="0"/>
              <a:t> makes programs </a:t>
            </a:r>
            <a:r>
              <a:rPr lang="en-US" sz="2800" dirty="0">
                <a:solidFill>
                  <a:srgbClr val="C00000"/>
                </a:solidFill>
              </a:rPr>
              <a:t>harder to understand</a:t>
            </a:r>
            <a:r>
              <a:rPr lang="en-US" sz="2800" dirty="0"/>
              <a:t>. It increases the chances of programmer </a:t>
            </a:r>
            <a:r>
              <a:rPr lang="en-US" sz="2800" dirty="0">
                <a:solidFill>
                  <a:srgbClr val="C00000"/>
                </a:solidFill>
              </a:rPr>
              <a:t>errors</a:t>
            </a:r>
            <a:r>
              <a:rPr lang="en-US" sz="2800" dirty="0"/>
              <a:t> and makes the program more </a:t>
            </a:r>
            <a:r>
              <a:rPr lang="en-US" sz="2800" dirty="0">
                <a:solidFill>
                  <a:srgbClr val="C00000"/>
                </a:solidFill>
              </a:rPr>
              <a:t>difficult to change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649864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52143" y="980729"/>
            <a:ext cx="10007653" cy="5539134"/>
          </a:xfrm>
        </p:spPr>
        <p:txBody>
          <a:bodyPr>
            <a:normAutofit lnSpcReduction="10000"/>
          </a:bodyPr>
          <a:lstStyle/>
          <a:p>
            <a:r>
              <a:rPr lang="en-US" sz="2800" dirty="0">
                <a:solidFill>
                  <a:srgbClr val="C00000"/>
                </a:solidFill>
              </a:rPr>
              <a:t>Design patterns </a:t>
            </a:r>
            <a:r>
              <a:rPr lang="en-US" sz="2800" dirty="0"/>
              <a:t>are tried and tested solutions to commonly occurring problems. Using patterns is an effective way of reducing program complexity.</a:t>
            </a:r>
          </a:p>
          <a:p>
            <a:r>
              <a:rPr lang="en-US" sz="2800" dirty="0">
                <a:solidFill>
                  <a:srgbClr val="C00000"/>
                </a:solidFill>
              </a:rPr>
              <a:t>Refactoring</a:t>
            </a:r>
            <a:r>
              <a:rPr lang="en-US" sz="2800" dirty="0"/>
              <a:t> is the process of reducing the complexity of an existing program without changing its functionality. It is good practice to refactor your program regularly to make it easier to read and understand.</a:t>
            </a:r>
          </a:p>
          <a:p>
            <a:r>
              <a:rPr lang="en-US" sz="2800" dirty="0">
                <a:solidFill>
                  <a:srgbClr val="C00000"/>
                </a:solidFill>
              </a:rPr>
              <a:t>Input validation </a:t>
            </a:r>
            <a:r>
              <a:rPr lang="en-US" sz="2800" dirty="0"/>
              <a:t>involves checking all user inputs to ensure that they are in the format that is expected by your program. Input validation helps avoid the introduction of malicious code into your system and traps user errors that can pollute your database.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7614807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3500" y="1144414"/>
            <a:ext cx="10113264" cy="5375449"/>
          </a:xfrm>
        </p:spPr>
        <p:txBody>
          <a:bodyPr/>
          <a:lstStyle/>
          <a:p>
            <a:r>
              <a:rPr lang="en-US" sz="2800" dirty="0">
                <a:solidFill>
                  <a:srgbClr val="C00000"/>
                </a:solidFill>
              </a:rPr>
              <a:t>Regular expressions </a:t>
            </a:r>
            <a:r>
              <a:rPr lang="en-US" sz="2800" dirty="0"/>
              <a:t>are a way of defining patterns that can match a range of possible input strings. Regular expression matching is a compact and fast way of checking that an input string conforms to the rules you have defined.</a:t>
            </a:r>
          </a:p>
          <a:p>
            <a:r>
              <a:rPr lang="en-US" sz="2800" dirty="0"/>
              <a:t>You should check that </a:t>
            </a:r>
            <a:r>
              <a:rPr lang="en-US" sz="2800" dirty="0">
                <a:solidFill>
                  <a:srgbClr val="C00000"/>
                </a:solidFill>
              </a:rPr>
              <a:t>numbers</a:t>
            </a:r>
            <a:r>
              <a:rPr lang="en-US" sz="2800" dirty="0"/>
              <a:t> have </a:t>
            </a:r>
            <a:r>
              <a:rPr lang="en-US" sz="2800" dirty="0">
                <a:solidFill>
                  <a:srgbClr val="C00000"/>
                </a:solidFill>
              </a:rPr>
              <a:t>sensible values </a:t>
            </a:r>
            <a:r>
              <a:rPr lang="en-US" sz="2800" dirty="0"/>
              <a:t>depending on the type of input expected. You should also check number sequences for feasibility.</a:t>
            </a:r>
          </a:p>
          <a:p>
            <a:r>
              <a:rPr lang="en-US" sz="2800" dirty="0"/>
              <a:t>You should assume that your program may </a:t>
            </a:r>
            <a:r>
              <a:rPr lang="en-US" sz="2800" dirty="0">
                <a:solidFill>
                  <a:srgbClr val="C00000"/>
                </a:solidFill>
              </a:rPr>
              <a:t>fail</a:t>
            </a:r>
            <a:r>
              <a:rPr lang="en-US" sz="2800" dirty="0"/>
              <a:t> and to manage these failures so that they have minimal impact on the user.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58885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144414"/>
            <a:ext cx="10080805" cy="5375449"/>
          </a:xfrm>
        </p:spPr>
        <p:txBody>
          <a:bodyPr/>
          <a:lstStyle/>
          <a:p>
            <a:r>
              <a:rPr lang="en-US" sz="2800" dirty="0">
                <a:solidFill>
                  <a:srgbClr val="C00000"/>
                </a:solidFill>
              </a:rPr>
              <a:t>Exception management </a:t>
            </a:r>
            <a:r>
              <a:rPr lang="en-US" sz="2800" dirty="0"/>
              <a:t>is supported in most modern programming languages. Control is transferred to your own </a:t>
            </a:r>
            <a:r>
              <a:rPr lang="en-US" sz="2800" dirty="0">
                <a:solidFill>
                  <a:srgbClr val="C00000"/>
                </a:solidFill>
              </a:rPr>
              <a:t>exception handler</a:t>
            </a:r>
            <a:r>
              <a:rPr lang="en-US" sz="2800" dirty="0"/>
              <a:t> to </a:t>
            </a:r>
            <a:r>
              <a:rPr lang="en-US" sz="2800" dirty="0">
                <a:solidFill>
                  <a:schemeClr val="accent1"/>
                </a:solidFill>
              </a:rPr>
              <a:t>deal with the failure </a:t>
            </a:r>
            <a:r>
              <a:rPr lang="en-US" sz="2800" dirty="0"/>
              <a:t>when a program exception is detected.</a:t>
            </a:r>
          </a:p>
          <a:p>
            <a:r>
              <a:rPr lang="en-US" sz="2800" dirty="0"/>
              <a:t>You should </a:t>
            </a:r>
            <a:r>
              <a:rPr lang="en-US" sz="2800" dirty="0">
                <a:solidFill>
                  <a:srgbClr val="C00000"/>
                </a:solidFill>
              </a:rPr>
              <a:t>log user updates </a:t>
            </a:r>
            <a:r>
              <a:rPr lang="en-US" sz="2800" dirty="0"/>
              <a:t>and </a:t>
            </a:r>
            <a:r>
              <a:rPr lang="en-US" sz="2800" dirty="0">
                <a:solidFill>
                  <a:srgbClr val="C00000"/>
                </a:solidFill>
              </a:rPr>
              <a:t>maintain user data snapshots</a:t>
            </a:r>
            <a:r>
              <a:rPr lang="en-US" sz="2800" dirty="0"/>
              <a:t> as your program executes. In the event of a failure, you can use these to recover the work that the user has done. You should also include ways of recognizing and recovering from external service failures.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14495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Testing: </a:t>
            </a:r>
            <a:br>
              <a:rPr lang="en-US" altLang="zh-TW" sz="6000" dirty="0">
                <a:solidFill>
                  <a:srgbClr val="C00000"/>
                </a:solidFill>
              </a:rPr>
            </a:br>
            <a:r>
              <a:rPr lang="en-US" altLang="zh-TW" sz="7200" dirty="0">
                <a:solidFill>
                  <a:srgbClr val="C00000"/>
                </a:solidFill>
              </a:rPr>
              <a:t>Functional testing, </a:t>
            </a:r>
            <a:br>
              <a:rPr lang="en-US" altLang="zh-TW" sz="7200" dirty="0">
                <a:solidFill>
                  <a:srgbClr val="C00000"/>
                </a:solidFill>
              </a:rPr>
            </a:br>
            <a:r>
              <a:rPr lang="en-US" altLang="zh-TW" sz="7200" dirty="0">
                <a:solidFill>
                  <a:srgbClr val="C00000"/>
                </a:solidFill>
              </a:rPr>
              <a:t>Test automation, </a:t>
            </a:r>
            <a:br>
              <a:rPr lang="en-US" altLang="zh-TW" sz="6000" dirty="0">
                <a:solidFill>
                  <a:srgbClr val="C00000"/>
                </a:solidFill>
              </a:rPr>
            </a:br>
            <a:r>
              <a:rPr lang="en-US" altLang="zh-TW" sz="6000" dirty="0">
                <a:solidFill>
                  <a:srgbClr val="C00000"/>
                </a:solidFill>
              </a:rPr>
              <a:t>Test-driven development, </a:t>
            </a:r>
            <a:br>
              <a:rPr lang="en-US" altLang="zh-TW" sz="6000" dirty="0">
                <a:solidFill>
                  <a:srgbClr val="C00000"/>
                </a:solidFill>
              </a:rPr>
            </a:br>
            <a:r>
              <a:rPr lang="en-US" altLang="zh-TW" sz="7200" dirty="0">
                <a:solidFill>
                  <a:srgbClr val="C00000"/>
                </a:solidFill>
              </a:rPr>
              <a:t>and Code reviews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Tree>
    <p:extLst>
      <p:ext uri="{BB962C8B-B14F-4D97-AF65-F5344CB8AC3E}">
        <p14:creationId xmlns:p14="http://schemas.microsoft.com/office/powerpoint/2010/main" val="97693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815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2" y="1207096"/>
            <a:ext cx="10351008" cy="5030217"/>
          </a:xfrm>
        </p:spPr>
        <p:txBody>
          <a:bodyPr/>
          <a:lstStyle/>
          <a:p>
            <a:pPr marL="320040" indent="-320040"/>
            <a:r>
              <a:rPr lang="en-US" sz="4400" dirty="0"/>
              <a:t>Software testing</a:t>
            </a:r>
          </a:p>
          <a:p>
            <a:pPr marL="320040" indent="-320040"/>
            <a:r>
              <a:rPr lang="en-US" sz="4400" dirty="0"/>
              <a:t>Functional testing</a:t>
            </a:r>
          </a:p>
          <a:p>
            <a:pPr marL="320040" indent="-320040"/>
            <a:r>
              <a:rPr lang="en-US" sz="4400" dirty="0"/>
              <a:t>Test automation</a:t>
            </a:r>
          </a:p>
          <a:p>
            <a:pPr marL="320040" indent="-320040"/>
            <a:r>
              <a:rPr lang="en-US" sz="4400" dirty="0"/>
              <a:t>Test-driven development</a:t>
            </a:r>
          </a:p>
          <a:p>
            <a:pPr marL="320040" indent="-320040"/>
            <a:r>
              <a:rPr lang="en-US" sz="4400" dirty="0"/>
              <a:t>Code reviews</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Tree>
    <p:extLst>
      <p:ext uri="{BB962C8B-B14F-4D97-AF65-F5344CB8AC3E}">
        <p14:creationId xmlns:p14="http://schemas.microsoft.com/office/powerpoint/2010/main" val="5105072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066628"/>
            <a:ext cx="10296144" cy="5453235"/>
          </a:xfrm>
        </p:spPr>
        <p:txBody>
          <a:bodyPr>
            <a:normAutofit lnSpcReduction="10000"/>
          </a:bodyPr>
          <a:lstStyle/>
          <a:p>
            <a:r>
              <a:rPr lang="en-US" sz="2800" dirty="0"/>
              <a:t>Software testing is a process in which you </a:t>
            </a:r>
            <a:r>
              <a:rPr lang="en-US" sz="2800" dirty="0">
                <a:solidFill>
                  <a:srgbClr val="FF0000"/>
                </a:solidFill>
              </a:rPr>
              <a:t>execute your program using data that simulates user inputs. </a:t>
            </a:r>
          </a:p>
          <a:p>
            <a:r>
              <a:rPr lang="en-US" sz="2800" dirty="0"/>
              <a:t>You observe its </a:t>
            </a:r>
            <a:r>
              <a:rPr lang="en-US" sz="2800" dirty="0" err="1"/>
              <a:t>behaviour</a:t>
            </a:r>
            <a:r>
              <a:rPr lang="en-US" sz="2800" dirty="0"/>
              <a:t> to see whether or not your program is doing what it is supposed to do. </a:t>
            </a:r>
          </a:p>
          <a:p>
            <a:pPr lvl="1"/>
            <a:r>
              <a:rPr lang="en-US" dirty="0">
                <a:solidFill>
                  <a:srgbClr val="FF0000"/>
                </a:solidFill>
              </a:rPr>
              <a:t>Tests pass </a:t>
            </a:r>
            <a:r>
              <a:rPr lang="en-US" dirty="0"/>
              <a:t>if the </a:t>
            </a:r>
            <a:r>
              <a:rPr lang="en-US" dirty="0" err="1"/>
              <a:t>behaviour</a:t>
            </a:r>
            <a:r>
              <a:rPr lang="en-US" dirty="0"/>
              <a:t> is what you </a:t>
            </a:r>
            <a:r>
              <a:rPr lang="en-US" dirty="0">
                <a:solidFill>
                  <a:srgbClr val="FF0000"/>
                </a:solidFill>
              </a:rPr>
              <a:t>expect</a:t>
            </a:r>
            <a:r>
              <a:rPr lang="en-US" dirty="0"/>
              <a:t>. </a:t>
            </a:r>
            <a:br>
              <a:rPr lang="en-US" dirty="0"/>
            </a:br>
            <a:r>
              <a:rPr lang="en-US" dirty="0">
                <a:solidFill>
                  <a:srgbClr val="FF0000"/>
                </a:solidFill>
              </a:rPr>
              <a:t>Tests fail </a:t>
            </a:r>
            <a:r>
              <a:rPr lang="en-US" dirty="0"/>
              <a:t>if the </a:t>
            </a:r>
            <a:r>
              <a:rPr lang="en-US" dirty="0" err="1"/>
              <a:t>behaviour</a:t>
            </a:r>
            <a:r>
              <a:rPr lang="en-US" dirty="0"/>
              <a:t> differs from that expected.</a:t>
            </a:r>
          </a:p>
          <a:p>
            <a:pPr lvl="1"/>
            <a:r>
              <a:rPr lang="en-US" dirty="0"/>
              <a:t>If your program does what you expect, this shows that for the inputs used, the program behaves correctly. </a:t>
            </a:r>
          </a:p>
          <a:p>
            <a:r>
              <a:rPr lang="en-US" sz="2800" dirty="0"/>
              <a:t>If these inputs are representative of a larger set of inputs, you can infer that the program will behave correctly for all members of this larger input set.</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testing</a:t>
            </a:r>
          </a:p>
        </p:txBody>
      </p:sp>
    </p:spTree>
    <p:extLst>
      <p:ext uri="{BB962C8B-B14F-4D97-AF65-F5344CB8AC3E}">
        <p14:creationId xmlns:p14="http://schemas.microsoft.com/office/powerpoint/2010/main" val="5538391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7" y="1066628"/>
            <a:ext cx="10208820" cy="5453235"/>
          </a:xfrm>
        </p:spPr>
        <p:txBody>
          <a:bodyPr/>
          <a:lstStyle/>
          <a:p>
            <a:r>
              <a:rPr lang="en-US" sz="2800" dirty="0"/>
              <a:t>If the </a:t>
            </a:r>
            <a:r>
              <a:rPr lang="en-US" sz="2800" dirty="0" err="1"/>
              <a:t>behaviour</a:t>
            </a:r>
            <a:r>
              <a:rPr lang="en-US" sz="2800" dirty="0"/>
              <a:t> of the program does not match the </a:t>
            </a:r>
            <a:r>
              <a:rPr lang="en-US" sz="2800" dirty="0" err="1"/>
              <a:t>behaviour</a:t>
            </a:r>
            <a:r>
              <a:rPr lang="en-US" sz="2800" dirty="0"/>
              <a:t> that you expect, then this means that there are </a:t>
            </a:r>
            <a:r>
              <a:rPr lang="en-US" sz="2800" dirty="0">
                <a:solidFill>
                  <a:srgbClr val="FF0000"/>
                </a:solidFill>
              </a:rPr>
              <a:t>bugs</a:t>
            </a:r>
            <a:r>
              <a:rPr lang="en-US" sz="2800" dirty="0"/>
              <a:t> in your program that need to be </a:t>
            </a:r>
            <a:r>
              <a:rPr lang="en-US" sz="2800" dirty="0">
                <a:solidFill>
                  <a:srgbClr val="FF0000"/>
                </a:solidFill>
              </a:rPr>
              <a:t>fixed</a:t>
            </a:r>
            <a:r>
              <a:rPr lang="en-US" sz="2800" dirty="0"/>
              <a:t>. </a:t>
            </a:r>
          </a:p>
          <a:p>
            <a:r>
              <a:rPr lang="en-US" sz="2800" dirty="0"/>
              <a:t>There are </a:t>
            </a:r>
            <a:r>
              <a:rPr lang="en-US" sz="2800" dirty="0">
                <a:solidFill>
                  <a:srgbClr val="FF0000"/>
                </a:solidFill>
              </a:rPr>
              <a:t>two causes </a:t>
            </a:r>
            <a:r>
              <a:rPr lang="en-US" sz="2800" dirty="0"/>
              <a:t>of </a:t>
            </a:r>
            <a:r>
              <a:rPr lang="en-US" sz="2800" dirty="0">
                <a:solidFill>
                  <a:srgbClr val="FF0000"/>
                </a:solidFill>
              </a:rPr>
              <a:t>program bugs</a:t>
            </a:r>
            <a:r>
              <a:rPr lang="en-US" sz="2800" dirty="0"/>
              <a:t>:</a:t>
            </a:r>
          </a:p>
          <a:p>
            <a:pPr lvl="1"/>
            <a:r>
              <a:rPr lang="en-US" dirty="0">
                <a:solidFill>
                  <a:srgbClr val="FF0000"/>
                </a:solidFill>
              </a:rPr>
              <a:t>Programming errors</a:t>
            </a:r>
          </a:p>
          <a:p>
            <a:pPr lvl="2"/>
            <a:r>
              <a:rPr lang="en-US" dirty="0"/>
              <a:t>You have accidentally included faults in your program code. </a:t>
            </a:r>
            <a:br>
              <a:rPr lang="en-US" dirty="0"/>
            </a:br>
            <a:r>
              <a:rPr lang="en-US" dirty="0"/>
              <a:t>For example: ‘off-by-1’ error</a:t>
            </a:r>
          </a:p>
          <a:p>
            <a:pPr lvl="1"/>
            <a:r>
              <a:rPr lang="en-US" dirty="0">
                <a:solidFill>
                  <a:srgbClr val="FF0000"/>
                </a:solidFill>
              </a:rPr>
              <a:t>Understanding errors</a:t>
            </a:r>
          </a:p>
          <a:p>
            <a:pPr lvl="2"/>
            <a:r>
              <a:rPr lang="en-US" dirty="0"/>
              <a:t>You have misunderstood or have been unaware of some of the details of what the program is supposed to do.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Program bugs</a:t>
            </a:r>
          </a:p>
        </p:txBody>
      </p:sp>
    </p:spTree>
    <p:extLst>
      <p:ext uri="{BB962C8B-B14F-4D97-AF65-F5344CB8AC3E}">
        <p14:creationId xmlns:p14="http://schemas.microsoft.com/office/powerpoint/2010/main" val="38745634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testing</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Functional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User testing</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Performance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load testing</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Security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the functionality of the overall system. </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product is useful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usable by end-users. </a:t>
            </a:r>
            <a:endParaRPr lang="en-US" sz="20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works quickly and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can handle the expected load placed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on the system by its users. </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maintains its integrity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can protect user information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from theft and damage. </a:t>
            </a:r>
          </a:p>
        </p:txBody>
      </p:sp>
    </p:spTree>
    <p:extLst>
      <p:ext uri="{BB962C8B-B14F-4D97-AF65-F5344CB8AC3E}">
        <p14:creationId xmlns:p14="http://schemas.microsoft.com/office/powerpoint/2010/main" val="2047989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solidFill>
                  <a:srgbClr val="FF0000"/>
                </a:solidFill>
              </a:rPr>
              <a:t>Functional testing </a:t>
            </a:r>
            <a:r>
              <a:rPr lang="en-US" dirty="0"/>
              <a:t>involves developing a </a:t>
            </a:r>
            <a:r>
              <a:rPr lang="en-US" dirty="0">
                <a:solidFill>
                  <a:srgbClr val="FF0000"/>
                </a:solidFill>
              </a:rPr>
              <a:t>large set of program tests</a:t>
            </a:r>
            <a:r>
              <a:rPr lang="en-US" dirty="0"/>
              <a:t> so that, ideally, </a:t>
            </a:r>
            <a:r>
              <a:rPr lang="en-US" dirty="0">
                <a:solidFill>
                  <a:srgbClr val="FF0000"/>
                </a:solidFill>
              </a:rPr>
              <a:t>all of a program’s code is executed at least once</a:t>
            </a:r>
            <a:r>
              <a:rPr lang="en-US" dirty="0"/>
              <a:t>. </a:t>
            </a:r>
          </a:p>
          <a:p>
            <a:r>
              <a:rPr lang="en-US" dirty="0"/>
              <a:t>The number of tests needed obviously depends on the </a:t>
            </a:r>
            <a:r>
              <a:rPr lang="en-US" dirty="0">
                <a:solidFill>
                  <a:srgbClr val="FF0000"/>
                </a:solidFill>
              </a:rPr>
              <a:t>size</a:t>
            </a:r>
            <a:r>
              <a:rPr lang="en-US" dirty="0"/>
              <a:t> and the </a:t>
            </a:r>
            <a:r>
              <a:rPr lang="en-US" dirty="0">
                <a:solidFill>
                  <a:srgbClr val="FF0000"/>
                </a:solidFill>
              </a:rPr>
              <a:t>functionality</a:t>
            </a:r>
            <a:r>
              <a:rPr lang="en-US" dirty="0"/>
              <a:t> of the application. </a:t>
            </a:r>
          </a:p>
          <a:p>
            <a:r>
              <a:rPr lang="en-US" dirty="0"/>
              <a:t>For a </a:t>
            </a:r>
            <a:r>
              <a:rPr lang="en-US" dirty="0">
                <a:solidFill>
                  <a:srgbClr val="FF0000"/>
                </a:solidFill>
              </a:rPr>
              <a:t>business-focused web application</a:t>
            </a:r>
            <a:r>
              <a:rPr lang="en-US" dirty="0"/>
              <a:t>, you may have to develop </a:t>
            </a:r>
            <a:r>
              <a:rPr lang="en-US" dirty="0">
                <a:solidFill>
                  <a:srgbClr val="FF0000"/>
                </a:solidFill>
              </a:rPr>
              <a:t>thousands of tests </a:t>
            </a:r>
            <a:r>
              <a:rPr lang="en-US" dirty="0"/>
              <a:t>to convince yourself that your product is ready for </a:t>
            </a:r>
            <a:r>
              <a:rPr lang="en-US" dirty="0">
                <a:solidFill>
                  <a:srgbClr val="FF0000"/>
                </a:solidFill>
              </a:rPr>
              <a:t>release</a:t>
            </a:r>
            <a:r>
              <a:rPr lang="en-US" dirty="0"/>
              <a:t> to customers.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18329664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066628"/>
            <a:ext cx="10227108" cy="5453235"/>
          </a:xfrm>
        </p:spPr>
        <p:txBody>
          <a:bodyPr/>
          <a:lstStyle/>
          <a:p>
            <a:r>
              <a:rPr lang="en-US" dirty="0"/>
              <a:t>Functional testing is a </a:t>
            </a:r>
            <a:r>
              <a:rPr lang="en-US" dirty="0">
                <a:solidFill>
                  <a:srgbClr val="FF0000"/>
                </a:solidFill>
              </a:rPr>
              <a:t>staged activity </a:t>
            </a:r>
            <a:r>
              <a:rPr lang="en-US" dirty="0"/>
              <a:t>in which you initially test </a:t>
            </a:r>
            <a:r>
              <a:rPr lang="en-US" dirty="0">
                <a:solidFill>
                  <a:srgbClr val="FF0000"/>
                </a:solidFill>
              </a:rPr>
              <a:t>individual units of code</a:t>
            </a:r>
            <a:r>
              <a:rPr lang="en-US" dirty="0"/>
              <a:t>. </a:t>
            </a:r>
            <a:br>
              <a:rPr lang="en-US" dirty="0"/>
            </a:br>
            <a:r>
              <a:rPr lang="en-US" dirty="0"/>
              <a:t>You integrate code units with other units to create larger units then do more testing. </a:t>
            </a:r>
          </a:p>
          <a:p>
            <a:r>
              <a:rPr lang="en-US" dirty="0"/>
              <a:t>The process </a:t>
            </a:r>
            <a:r>
              <a:rPr lang="en-US" dirty="0">
                <a:solidFill>
                  <a:srgbClr val="FF0000"/>
                </a:solidFill>
              </a:rPr>
              <a:t>continues</a:t>
            </a:r>
            <a:r>
              <a:rPr lang="en-US" dirty="0"/>
              <a:t> until you have created a complete system ready for release.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6357600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627917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name checking function</a:t>
            </a:r>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69263" y="1144414"/>
            <a:ext cx="10190533" cy="53365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FF0000"/>
                </a:solidFill>
                <a:latin typeface="Courier" pitchFamily="2" charset="0"/>
              </a:rPr>
              <a:t>def namecheck(s):</a:t>
            </a:r>
          </a:p>
          <a:p>
            <a:pPr marL="0" indent="0">
              <a:buNone/>
            </a:pPr>
            <a:endParaRPr lang="en-US" sz="1600" dirty="0">
              <a:latin typeface="Courier" pitchFamily="2" charset="0"/>
            </a:endParaRPr>
          </a:p>
          <a:p>
            <a:pPr marL="0" indent="0">
              <a:buNone/>
            </a:pPr>
            <a:r>
              <a:rPr lang="en-US" sz="1600" dirty="0">
                <a:latin typeface="Courier" pitchFamily="2" charset="0"/>
              </a:rPr>
              <a:t>    # Checks that a name only includes alphabetic characters, - or </a:t>
            </a:r>
          </a:p>
          <a:p>
            <a:pPr marL="0" indent="0">
              <a:buNone/>
            </a:pPr>
            <a:r>
              <a:rPr lang="en-US" sz="1600" dirty="0">
                <a:latin typeface="Courier" pitchFamily="2" charset="0"/>
              </a:rPr>
              <a:t>    # a single quote. Names must be between 2 and 40 characters long</a:t>
            </a:r>
          </a:p>
          <a:p>
            <a:pPr marL="0" indent="0">
              <a:buNone/>
            </a:pPr>
            <a:r>
              <a:rPr lang="en-US" sz="1600" dirty="0">
                <a:latin typeface="Courier" pitchFamily="2" charset="0"/>
              </a:rPr>
              <a:t>    # quoted strings and -- are disallowed</a:t>
            </a:r>
          </a:p>
          <a:p>
            <a:pPr marL="0" indent="0">
              <a:buNone/>
            </a:pPr>
            <a:endParaRPr lang="en-US" sz="1800" dirty="0">
              <a:latin typeface="Courier" pitchFamily="2" charset="0"/>
            </a:endParaRPr>
          </a:p>
          <a:p>
            <a:pPr marL="0" indent="0">
              <a:buNone/>
            </a:pPr>
            <a:r>
              <a:rPr lang="en-US" sz="1800" dirty="0">
                <a:latin typeface="Courier" pitchFamily="2" charset="0"/>
              </a:rPr>
              <a:t>    </a:t>
            </a:r>
            <a:r>
              <a:rPr lang="en-US" sz="2400" dirty="0" err="1">
                <a:solidFill>
                  <a:srgbClr val="FF0000"/>
                </a:solidFill>
                <a:latin typeface="Courier" pitchFamily="2" charset="0"/>
              </a:rPr>
              <a:t>namex</a:t>
            </a:r>
            <a:r>
              <a:rPr lang="en-US" sz="2400" dirty="0">
                <a:solidFill>
                  <a:srgbClr val="FF0000"/>
                </a:solidFill>
                <a:latin typeface="Courier" pitchFamily="2" charset="0"/>
              </a:rPr>
              <a:t> = r"^[a-</a:t>
            </a:r>
            <a:r>
              <a:rPr lang="en-US" sz="2400" dirty="0" err="1">
                <a:solidFill>
                  <a:srgbClr val="FF0000"/>
                </a:solidFill>
                <a:latin typeface="Courier" pitchFamily="2" charset="0"/>
              </a:rPr>
              <a:t>zA</a:t>
            </a:r>
            <a:r>
              <a:rPr lang="en-US" sz="2400" dirty="0">
                <a:solidFill>
                  <a:srgbClr val="FF0000"/>
                </a:solidFill>
                <a:latin typeface="Courier" pitchFamily="2" charset="0"/>
              </a:rPr>
              <a:t>-Z][a-</a:t>
            </a:r>
            <a:r>
              <a:rPr lang="en-US" sz="2400" dirty="0" err="1">
                <a:solidFill>
                  <a:srgbClr val="FF0000"/>
                </a:solidFill>
                <a:latin typeface="Courier" pitchFamily="2" charset="0"/>
              </a:rPr>
              <a:t>zA</a:t>
            </a:r>
            <a:r>
              <a:rPr lang="en-US" sz="2400" dirty="0">
                <a:solidFill>
                  <a:srgbClr val="FF0000"/>
                </a:solidFill>
                <a:latin typeface="Courier" pitchFamily="2" charset="0"/>
              </a:rPr>
              <a:t>-Z-']{1,39}$"</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re.match</a:t>
            </a:r>
            <a:r>
              <a:rPr lang="en-US" sz="1800" dirty="0">
                <a:solidFill>
                  <a:srgbClr val="FF0000"/>
                </a:solidFill>
                <a:latin typeface="Courier" pitchFamily="2" charset="0"/>
              </a:rPr>
              <a:t>(</a:t>
            </a:r>
            <a:r>
              <a:rPr lang="en-US" sz="1800" dirty="0" err="1">
                <a:solidFill>
                  <a:srgbClr val="FF0000"/>
                </a:solidFill>
                <a:latin typeface="Courier" pitchFamily="2" charset="0"/>
              </a:rPr>
              <a:t>namex</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re.search</a:t>
            </a:r>
            <a:r>
              <a:rPr lang="en-US" sz="1800" dirty="0">
                <a:solidFill>
                  <a:srgbClr val="FF0000"/>
                </a:solidFill>
                <a:latin typeface="Courier" pitchFamily="2" charset="0"/>
              </a:rPr>
              <a:t>("'.*'", s) or </a:t>
            </a:r>
            <a:r>
              <a:rPr lang="en-US" sz="1800" dirty="0" err="1">
                <a:solidFill>
                  <a:srgbClr val="FF0000"/>
                </a:solidFill>
                <a:latin typeface="Courier" pitchFamily="2" charset="0"/>
              </a:rPr>
              <a:t>re.search</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return False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True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False </a:t>
            </a:r>
          </a:p>
        </p:txBody>
      </p:sp>
    </p:spTree>
    <p:extLst>
      <p:ext uri="{BB962C8B-B14F-4D97-AF65-F5344CB8AC3E}">
        <p14:creationId xmlns:p14="http://schemas.microsoft.com/office/powerpoint/2010/main" val="17315042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340768"/>
            <a:ext cx="9966960" cy="5179094"/>
          </a:xfrm>
        </p:spPr>
        <p:txBody>
          <a:bodyPr>
            <a:normAutofit lnSpcReduction="10000"/>
          </a:bodyPr>
          <a:lstStyle/>
          <a:p>
            <a:r>
              <a:rPr lang="en-US" sz="2600" dirty="0"/>
              <a:t>Correct names 1</a:t>
            </a:r>
            <a:br>
              <a:rPr lang="en-US" sz="2600" dirty="0"/>
            </a:br>
            <a:r>
              <a:rPr lang="en-US" sz="2600" dirty="0"/>
              <a:t>The inputs only includes alphabetic characters and are between 2 and 40 characters long.</a:t>
            </a:r>
          </a:p>
          <a:p>
            <a:r>
              <a:rPr lang="en-US" sz="2600" dirty="0"/>
              <a:t>Correct names 2</a:t>
            </a:r>
            <a:br>
              <a:rPr lang="en-US" sz="2600" dirty="0"/>
            </a:br>
            <a:r>
              <a:rPr lang="en-US" sz="2600" dirty="0"/>
              <a:t>The inputs only includes alphabetic characters, hyphens or apostrophes and are between 2 and 40 characters long.</a:t>
            </a:r>
          </a:p>
          <a:p>
            <a:r>
              <a:rPr lang="en-US" sz="2600" dirty="0"/>
              <a:t>Incorrect names 1</a:t>
            </a:r>
            <a:br>
              <a:rPr lang="en-US" sz="2600" dirty="0"/>
            </a:br>
            <a:r>
              <a:rPr lang="en-US" sz="2600" dirty="0"/>
              <a:t>The inputs are between 2 and 40 characters long but include disallowed characters.</a:t>
            </a:r>
          </a:p>
          <a:p>
            <a:r>
              <a:rPr lang="en-US" sz="2600" dirty="0"/>
              <a:t>Incorrect names 2</a:t>
            </a:r>
            <a:br>
              <a:rPr lang="en-US" sz="2600" dirty="0"/>
            </a:br>
            <a:r>
              <a:rPr lang="en-US" sz="2600" dirty="0"/>
              <a:t>The inputs include allowed characters but are either a single character or are more than 40 characters long.</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Equivalence partitions for the name checking function</a:t>
            </a:r>
          </a:p>
        </p:txBody>
      </p:sp>
    </p:spTree>
    <p:extLst>
      <p:ext uri="{BB962C8B-B14F-4D97-AF65-F5344CB8AC3E}">
        <p14:creationId xmlns:p14="http://schemas.microsoft.com/office/powerpoint/2010/main" val="33758821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Autofit/>
          </a:bodyPr>
          <a:lstStyle/>
          <a:p>
            <a:r>
              <a:rPr lang="en-US" sz="2800" dirty="0">
                <a:solidFill>
                  <a:srgbClr val="FF0000"/>
                </a:solidFill>
              </a:rPr>
              <a:t>Test edge cases</a:t>
            </a:r>
            <a:br>
              <a:rPr lang="en-US" sz="2800" dirty="0"/>
            </a:br>
            <a:r>
              <a:rPr lang="en-US" sz="2800" dirty="0"/>
              <a:t>If your partition has upper and lower bounds (e.g. length of strings, numbers, etc.) choose inputs at the edges of the range.</a:t>
            </a:r>
          </a:p>
          <a:p>
            <a:r>
              <a:rPr lang="en-US" sz="2800" dirty="0">
                <a:solidFill>
                  <a:srgbClr val="FF0000"/>
                </a:solidFill>
              </a:rPr>
              <a:t>Force errors</a:t>
            </a:r>
            <a:br>
              <a:rPr lang="en-US" sz="2800" dirty="0"/>
            </a:br>
            <a:r>
              <a:rPr lang="en-US" sz="2800" dirty="0"/>
              <a:t>Choose test inputs that force the system to generate all error messages. Choose test inputs that should generate invalid outputs.</a:t>
            </a:r>
          </a:p>
          <a:p>
            <a:r>
              <a:rPr lang="en-US" sz="2800" dirty="0">
                <a:solidFill>
                  <a:srgbClr val="FF0000"/>
                </a:solidFill>
              </a:rPr>
              <a:t>Fill buffers</a:t>
            </a:r>
            <a:br>
              <a:rPr lang="en-US" sz="2800" dirty="0"/>
            </a:br>
            <a:r>
              <a:rPr lang="en-US" sz="2800" dirty="0"/>
              <a:t>Choose test inputs that cause all input buffers to overflow.</a:t>
            </a:r>
          </a:p>
          <a:p>
            <a:r>
              <a:rPr lang="en-US" sz="2800" dirty="0">
                <a:solidFill>
                  <a:srgbClr val="FF0000"/>
                </a:solidFill>
              </a:rPr>
              <a:t>Repeat yourself</a:t>
            </a:r>
            <a:br>
              <a:rPr lang="en-US" sz="2800" dirty="0"/>
            </a:br>
            <a:r>
              <a:rPr lang="en-US" sz="2800" dirty="0"/>
              <a:t>Repeat the same test input or series of inputs several times.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(1)</a:t>
            </a:r>
          </a:p>
        </p:txBody>
      </p:sp>
    </p:spTree>
    <p:extLst>
      <p:ext uri="{BB962C8B-B14F-4D97-AF65-F5344CB8AC3E}">
        <p14:creationId xmlns:p14="http://schemas.microsoft.com/office/powerpoint/2010/main" val="367148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0852881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sz="2600" dirty="0">
                <a:solidFill>
                  <a:srgbClr val="FF0000"/>
                </a:solidFill>
              </a:rPr>
              <a:t>Overflow and underflow</a:t>
            </a:r>
            <a:br>
              <a:rPr lang="en-US" sz="2600" dirty="0"/>
            </a:br>
            <a:r>
              <a:rPr lang="en-US" sz="2400" dirty="0"/>
              <a:t>If your program does numeric calculations, choose test inputs that cause it to calculate very large or very small numbers.</a:t>
            </a:r>
          </a:p>
          <a:p>
            <a:r>
              <a:rPr lang="en-US" sz="2600" dirty="0">
                <a:solidFill>
                  <a:srgbClr val="FF0000"/>
                </a:solidFill>
              </a:rPr>
              <a:t>Don’t forget null and zero</a:t>
            </a:r>
            <a:br>
              <a:rPr lang="en-US" sz="2600" dirty="0"/>
            </a:br>
            <a:r>
              <a:rPr lang="en-US" sz="2600" dirty="0"/>
              <a:t>If your program uses pointers or strings, always test with null pointers and strings. </a:t>
            </a:r>
          </a:p>
          <a:p>
            <a:r>
              <a:rPr lang="en-US" sz="2600" dirty="0">
                <a:solidFill>
                  <a:srgbClr val="FF0000"/>
                </a:solidFill>
              </a:rPr>
              <a:t>Keep count</a:t>
            </a:r>
            <a:br>
              <a:rPr lang="en-US" sz="2600" dirty="0"/>
            </a:br>
            <a:r>
              <a:rPr lang="en-US" sz="2600" dirty="0"/>
              <a:t>When dealing with lists and list transformation, keep count of the number of elements in each list and check that these are consistent after each transformation.</a:t>
            </a:r>
          </a:p>
          <a:p>
            <a:r>
              <a:rPr lang="en-US" sz="2600" dirty="0">
                <a:solidFill>
                  <a:srgbClr val="FF0000"/>
                </a:solidFill>
              </a:rPr>
              <a:t>One is different</a:t>
            </a:r>
            <a:br>
              <a:rPr lang="en-US" sz="2600" dirty="0"/>
            </a:br>
            <a:r>
              <a:rPr lang="en-US" sz="2600" dirty="0"/>
              <a:t>If your program deals with sequences, always test with sequences that have a single value.</a:t>
            </a:r>
          </a:p>
          <a:p>
            <a:endParaRPr lang="en-US" sz="2600" dirty="0"/>
          </a:p>
          <a:p>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(2)</a:t>
            </a:r>
          </a:p>
        </p:txBody>
      </p:sp>
    </p:spTree>
    <p:extLst>
      <p:ext uri="{BB962C8B-B14F-4D97-AF65-F5344CB8AC3E}">
        <p14:creationId xmlns:p14="http://schemas.microsoft.com/office/powerpoint/2010/main" val="26493126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solidFill>
                  <a:srgbClr val="FF0000"/>
                </a:solidFill>
              </a:rPr>
              <a:t>Features</a:t>
            </a:r>
            <a:r>
              <a:rPr lang="en-US" dirty="0"/>
              <a:t> have to be tested to show that the </a:t>
            </a:r>
            <a:r>
              <a:rPr lang="en-US" dirty="0">
                <a:solidFill>
                  <a:srgbClr val="FF0000"/>
                </a:solidFill>
              </a:rPr>
              <a:t>functionality</a:t>
            </a:r>
            <a:r>
              <a:rPr lang="en-US" dirty="0"/>
              <a:t> is implemented as </a:t>
            </a:r>
            <a:r>
              <a:rPr lang="en-US" dirty="0">
                <a:solidFill>
                  <a:srgbClr val="FF0000"/>
                </a:solidFill>
              </a:rPr>
              <a:t>expected</a:t>
            </a:r>
            <a:r>
              <a:rPr lang="en-US" dirty="0"/>
              <a:t> and that the </a:t>
            </a:r>
            <a:r>
              <a:rPr lang="en-US" dirty="0">
                <a:solidFill>
                  <a:srgbClr val="FF0000"/>
                </a:solidFill>
              </a:rPr>
              <a:t>functionality</a:t>
            </a:r>
            <a:r>
              <a:rPr lang="en-US" dirty="0"/>
              <a:t> </a:t>
            </a:r>
            <a:r>
              <a:rPr lang="en-US" dirty="0">
                <a:solidFill>
                  <a:srgbClr val="FF0000"/>
                </a:solidFill>
              </a:rPr>
              <a:t>meets the real needs </a:t>
            </a:r>
            <a:r>
              <a:rPr lang="en-US" dirty="0"/>
              <a:t>of users. </a:t>
            </a:r>
          </a:p>
          <a:p>
            <a:pPr lvl="1"/>
            <a:r>
              <a:rPr lang="en-US" dirty="0"/>
              <a:t>For example, if your product has a feature that allows users to login using their Google account, then you have to check that this registers the user correctly and informs them of what information will be shared with Google. </a:t>
            </a:r>
          </a:p>
          <a:p>
            <a:pPr lvl="1"/>
            <a:r>
              <a:rPr lang="en-US" dirty="0"/>
              <a:t>You may want to check that it gives users the option to sign up for email information about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18289850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dirty="0"/>
              <a:t>Normally, a </a:t>
            </a:r>
            <a:r>
              <a:rPr lang="en-US" dirty="0">
                <a:solidFill>
                  <a:srgbClr val="FF0000"/>
                </a:solidFill>
              </a:rPr>
              <a:t>feature</a:t>
            </a:r>
            <a:r>
              <a:rPr lang="en-US" dirty="0"/>
              <a:t> that does several things is implemented by </a:t>
            </a:r>
            <a:r>
              <a:rPr lang="en-US" dirty="0">
                <a:solidFill>
                  <a:srgbClr val="FF0000"/>
                </a:solidFill>
              </a:rPr>
              <a:t>multiple, interacting, program units. </a:t>
            </a:r>
          </a:p>
          <a:p>
            <a:r>
              <a:rPr lang="en-US" dirty="0"/>
              <a:t>These units may be implemented by different developers and </a:t>
            </a:r>
            <a:r>
              <a:rPr lang="en-US" dirty="0">
                <a:solidFill>
                  <a:srgbClr val="FF0000"/>
                </a:solidFill>
              </a:rPr>
              <a:t>all of these developers </a:t>
            </a:r>
            <a:r>
              <a:rPr lang="en-US" dirty="0"/>
              <a:t>should be </a:t>
            </a:r>
            <a:r>
              <a:rPr lang="en-US" dirty="0">
                <a:solidFill>
                  <a:srgbClr val="FF0000"/>
                </a:solidFill>
              </a:rPr>
              <a:t>involved</a:t>
            </a:r>
            <a:r>
              <a:rPr lang="en-US" dirty="0"/>
              <a:t> in the </a:t>
            </a:r>
            <a:r>
              <a:rPr lang="en-US" dirty="0">
                <a:solidFill>
                  <a:srgbClr val="FF0000"/>
                </a:solidFill>
              </a:rPr>
              <a:t>feature testing process</a:t>
            </a:r>
            <a:r>
              <a:rPr lang="en-US" dirty="0"/>
              <a: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36068606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066628"/>
            <a:ext cx="10099093" cy="5453235"/>
          </a:xfrm>
        </p:spPr>
        <p:txBody>
          <a:bodyPr>
            <a:normAutofit lnSpcReduction="10000"/>
          </a:bodyPr>
          <a:lstStyle/>
          <a:p>
            <a:r>
              <a:rPr lang="en-US" dirty="0">
                <a:solidFill>
                  <a:srgbClr val="FF0000"/>
                </a:solidFill>
              </a:rPr>
              <a:t>Interaction tests</a:t>
            </a:r>
          </a:p>
          <a:p>
            <a:pPr lvl="1"/>
            <a:r>
              <a:rPr lang="en-US" sz="2400" dirty="0"/>
              <a:t>These test the interactions between the units that implement the feature. The developers of the units that are combined to make up the feature may have different understandings of what is required of that feature. </a:t>
            </a:r>
          </a:p>
          <a:p>
            <a:pPr lvl="1"/>
            <a:r>
              <a:rPr lang="en-US" sz="2400" dirty="0"/>
              <a:t>These misunderstandings will not show up in unit tests but may only come to light when the units are integrated.</a:t>
            </a:r>
          </a:p>
          <a:p>
            <a:pPr lvl="1"/>
            <a:r>
              <a:rPr lang="en-US" sz="2400" dirty="0"/>
              <a:t>The integration may also reveal bugs in program units, which were not exposed by unit testing.</a:t>
            </a:r>
          </a:p>
          <a:p>
            <a:r>
              <a:rPr lang="en-US" dirty="0">
                <a:solidFill>
                  <a:srgbClr val="FF0000"/>
                </a:solidFill>
              </a:rPr>
              <a:t>Usefulness tests</a:t>
            </a:r>
          </a:p>
          <a:p>
            <a:pPr lvl="1"/>
            <a:r>
              <a:rPr lang="en-US" dirty="0"/>
              <a:t>These test that the feature implements what users are likely to want.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Types of feature test</a:t>
            </a:r>
          </a:p>
        </p:txBody>
      </p:sp>
    </p:spTree>
    <p:extLst>
      <p:ext uri="{BB962C8B-B14F-4D97-AF65-F5344CB8AC3E}">
        <p14:creationId xmlns:p14="http://schemas.microsoft.com/office/powerpoint/2010/main" val="331066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412776"/>
            <a:ext cx="10190533" cy="5107086"/>
          </a:xfrm>
        </p:spPr>
        <p:txBody>
          <a:bodyPr>
            <a:normAutofit lnSpcReduction="10000"/>
          </a:bodyPr>
          <a:lstStyle/>
          <a:p>
            <a:r>
              <a:rPr lang="en-US" sz="2800" dirty="0">
                <a:solidFill>
                  <a:srgbClr val="FF0000"/>
                </a:solidFill>
              </a:rPr>
              <a:t>User registration</a:t>
            </a:r>
            <a:br>
              <a:rPr lang="en-US" sz="2800" dirty="0"/>
            </a:br>
            <a:r>
              <a:rPr lang="en-US" sz="2800" dirty="0"/>
              <a:t>As a user, I want to be able to login without creating a new account so that I don’t have to remember another login id and password.</a:t>
            </a:r>
          </a:p>
          <a:p>
            <a:r>
              <a:rPr lang="en-US" sz="2800" dirty="0">
                <a:solidFill>
                  <a:srgbClr val="FF0000"/>
                </a:solidFill>
              </a:rPr>
              <a:t>Information sharing</a:t>
            </a:r>
            <a:br>
              <a:rPr lang="en-US" sz="2800" dirty="0"/>
            </a:br>
            <a:r>
              <a:rPr lang="en-US" sz="2800" dirty="0"/>
              <a:t>As a user, I want to know what information you will share with other companies. I want to be able to cancel my registration if I don’t want to share this information.</a:t>
            </a:r>
          </a:p>
          <a:p>
            <a:r>
              <a:rPr lang="en-US" sz="2800" dirty="0">
                <a:solidFill>
                  <a:srgbClr val="FF0000"/>
                </a:solidFill>
              </a:rPr>
              <a:t>Email choice</a:t>
            </a:r>
            <a:br>
              <a:rPr lang="en-US" sz="2800" dirty="0"/>
            </a:br>
            <a:r>
              <a:rPr lang="en-US" sz="2800" dirty="0"/>
              <a:t>As a user, I want to be able to choose the types of email that I’ll get from you when I register for an account.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User stories for the </a:t>
            </a:r>
            <a:br>
              <a:rPr lang="en-US" dirty="0">
                <a:solidFill>
                  <a:schemeClr val="accent1"/>
                </a:solidFill>
              </a:rPr>
            </a:br>
            <a:r>
              <a:rPr lang="en-US" dirty="0">
                <a:solidFill>
                  <a:schemeClr val="accent1"/>
                </a:solidFill>
              </a:rPr>
              <a:t>sign-in with Google feature</a:t>
            </a:r>
          </a:p>
        </p:txBody>
      </p:sp>
    </p:spTree>
    <p:extLst>
      <p:ext uri="{BB962C8B-B14F-4D97-AF65-F5344CB8AC3E}">
        <p14:creationId xmlns:p14="http://schemas.microsoft.com/office/powerpoint/2010/main" val="2082947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340768"/>
            <a:ext cx="10172245" cy="5179094"/>
          </a:xfrm>
        </p:spPr>
        <p:txBody>
          <a:bodyPr/>
          <a:lstStyle/>
          <a:p>
            <a:r>
              <a:rPr lang="en-US" sz="2800" dirty="0">
                <a:solidFill>
                  <a:srgbClr val="FF0000"/>
                </a:solidFill>
              </a:rPr>
              <a:t>Initial login screen</a:t>
            </a:r>
            <a:br>
              <a:rPr lang="en-US" sz="2800" dirty="0"/>
            </a:br>
            <a:r>
              <a:rPr lang="en-US" sz="2800" dirty="0"/>
              <a:t>Test that the screen displaying a request for Google account credentials is correctly displayed when a user clicks on the ‘Sign-in with Google’ link. Test that the login is completed if the user is already logged in to Google.</a:t>
            </a:r>
          </a:p>
          <a:p>
            <a:r>
              <a:rPr lang="en-US" sz="2800" dirty="0">
                <a:solidFill>
                  <a:srgbClr val="FF0000"/>
                </a:solidFill>
              </a:rPr>
              <a:t>Incorrect credentials</a:t>
            </a:r>
            <a:br>
              <a:rPr lang="en-US" sz="2800" dirty="0"/>
            </a:br>
            <a:r>
              <a:rPr lang="en-US" sz="2800" dirty="0"/>
              <a:t>Test that the error message and retry screen is displayed if the user inputs incorrect Google credentials.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229934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340768"/>
            <a:ext cx="10281973" cy="5179094"/>
          </a:xfrm>
        </p:spPr>
        <p:txBody>
          <a:bodyPr/>
          <a:lstStyle/>
          <a:p>
            <a:r>
              <a:rPr lang="en-US" sz="2800" dirty="0">
                <a:solidFill>
                  <a:srgbClr val="FF0000"/>
                </a:solidFill>
              </a:rPr>
              <a:t>Shared information</a:t>
            </a:r>
            <a:br>
              <a:rPr lang="en-US" sz="2800" dirty="0"/>
            </a:br>
            <a:r>
              <a:rPr lang="en-US" sz="2800" dirty="0"/>
              <a:t>Test that the information shared with Google is displayed, along with a cancel or confirm option.  Test that the registration is cancelled if the cancel option is chosen.</a:t>
            </a:r>
          </a:p>
          <a:p>
            <a:r>
              <a:rPr lang="en-US" sz="2800" dirty="0">
                <a:solidFill>
                  <a:srgbClr val="FF0000"/>
                </a:solidFill>
              </a:rPr>
              <a:t>Email opt-in</a:t>
            </a:r>
            <a:br>
              <a:rPr lang="en-US" sz="2800" dirty="0"/>
            </a:br>
            <a:r>
              <a:rPr lang="en-US" sz="2800" dirty="0"/>
              <a:t>Test that the user is offered a menu of options for email information and can choose multiple items to opt-in to emails. Test that the user is not registered for any emails if no options are selected.</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11363610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normAutofit/>
          </a:bodyPr>
          <a:lstStyle/>
          <a:p>
            <a:r>
              <a:rPr lang="en-US" sz="4400" dirty="0">
                <a:solidFill>
                  <a:srgbClr val="FF0000"/>
                </a:solidFill>
              </a:rPr>
              <a:t>System testing </a:t>
            </a:r>
            <a:r>
              <a:rPr lang="en-US" sz="4400" dirty="0"/>
              <a:t>involves testing the </a:t>
            </a:r>
            <a:br>
              <a:rPr lang="en-US" sz="4400" dirty="0"/>
            </a:br>
            <a:r>
              <a:rPr lang="en-US" sz="4400" dirty="0">
                <a:solidFill>
                  <a:srgbClr val="FF0000"/>
                </a:solidFill>
              </a:rPr>
              <a:t>system as a whole</a:t>
            </a:r>
            <a:r>
              <a:rPr lang="en-US" sz="4400" dirty="0"/>
              <a:t>, rather than the individual system features. </a:t>
            </a:r>
          </a:p>
          <a:p>
            <a:endParaRPr lang="en-US" sz="4400" dirty="0"/>
          </a:p>
          <a:p>
            <a:endParaRPr lang="en-US" sz="4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and release testing</a:t>
            </a:r>
          </a:p>
        </p:txBody>
      </p:sp>
    </p:spTree>
    <p:extLst>
      <p:ext uri="{BB962C8B-B14F-4D97-AF65-F5344CB8AC3E}">
        <p14:creationId xmlns:p14="http://schemas.microsoft.com/office/powerpoint/2010/main" val="10998601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066628"/>
            <a:ext cx="10460736" cy="5453235"/>
          </a:xfrm>
        </p:spPr>
        <p:txBody>
          <a:bodyPr>
            <a:normAutofit/>
          </a:bodyPr>
          <a:lstStyle/>
          <a:p>
            <a:r>
              <a:rPr lang="en-US" dirty="0">
                <a:solidFill>
                  <a:srgbClr val="FF0000"/>
                </a:solidFill>
              </a:rPr>
              <a:t>System testing </a:t>
            </a:r>
            <a:r>
              <a:rPr lang="en-US" dirty="0"/>
              <a:t>should focus on </a:t>
            </a:r>
            <a:r>
              <a:rPr lang="en-US" dirty="0">
                <a:solidFill>
                  <a:srgbClr val="FF0000"/>
                </a:solidFill>
              </a:rPr>
              <a:t>four things</a:t>
            </a:r>
            <a:r>
              <a:rPr lang="en-US" dirty="0"/>
              <a:t>:</a:t>
            </a:r>
          </a:p>
          <a:p>
            <a:pPr lvl="1"/>
            <a:r>
              <a:rPr lang="en-US" dirty="0"/>
              <a:t>Testing to discover if there are </a:t>
            </a:r>
            <a:r>
              <a:rPr lang="en-US" dirty="0">
                <a:solidFill>
                  <a:srgbClr val="FF0000"/>
                </a:solidFill>
              </a:rPr>
              <a:t>unexpected and unwanted interactions b</a:t>
            </a:r>
            <a:r>
              <a:rPr lang="en-US" dirty="0"/>
              <a:t>etween the features in a system.</a:t>
            </a:r>
          </a:p>
          <a:p>
            <a:pPr lvl="1"/>
            <a:r>
              <a:rPr lang="en-US" dirty="0"/>
              <a:t>Testing to discover if the system </a:t>
            </a:r>
            <a:r>
              <a:rPr lang="en-US" dirty="0">
                <a:solidFill>
                  <a:srgbClr val="FF0000"/>
                </a:solidFill>
              </a:rPr>
              <a:t>features work together effectively </a:t>
            </a:r>
            <a:r>
              <a:rPr lang="en-US" dirty="0"/>
              <a:t>to </a:t>
            </a:r>
            <a:r>
              <a:rPr lang="en-US" dirty="0">
                <a:solidFill>
                  <a:srgbClr val="FF0000"/>
                </a:solidFill>
              </a:rPr>
              <a:t>support what users really want </a:t>
            </a:r>
            <a:r>
              <a:rPr lang="en-US" dirty="0"/>
              <a:t>to do with the system.</a:t>
            </a:r>
          </a:p>
          <a:p>
            <a:pPr lvl="1"/>
            <a:r>
              <a:rPr lang="en-US" dirty="0"/>
              <a:t>Testing the system to make sure it </a:t>
            </a:r>
            <a:r>
              <a:rPr lang="en-US" dirty="0">
                <a:solidFill>
                  <a:srgbClr val="FF0000"/>
                </a:solidFill>
              </a:rPr>
              <a:t>operates</a:t>
            </a:r>
            <a:r>
              <a:rPr lang="en-US" dirty="0"/>
              <a:t> in the expected way in the </a:t>
            </a:r>
            <a:r>
              <a:rPr lang="en-US" dirty="0">
                <a:solidFill>
                  <a:srgbClr val="FF0000"/>
                </a:solidFill>
              </a:rPr>
              <a:t>different environments </a:t>
            </a:r>
            <a:r>
              <a:rPr lang="en-US" dirty="0"/>
              <a:t>where it will be used. </a:t>
            </a:r>
          </a:p>
          <a:p>
            <a:pPr lvl="1"/>
            <a:r>
              <a:rPr lang="en-US" dirty="0"/>
              <a:t>Testing the </a:t>
            </a:r>
            <a:r>
              <a:rPr lang="en-US" dirty="0">
                <a:solidFill>
                  <a:srgbClr val="FF0000"/>
                </a:solidFill>
              </a:rPr>
              <a:t>responsiveness</a:t>
            </a:r>
            <a:r>
              <a:rPr lang="en-US" dirty="0"/>
              <a:t>, </a:t>
            </a:r>
            <a:r>
              <a:rPr lang="en-US" dirty="0">
                <a:solidFill>
                  <a:srgbClr val="FF0000"/>
                </a:solidFill>
              </a:rPr>
              <a:t>throughput</a:t>
            </a:r>
            <a:r>
              <a:rPr lang="en-US" dirty="0"/>
              <a:t>, </a:t>
            </a:r>
            <a:r>
              <a:rPr lang="en-US" dirty="0">
                <a:solidFill>
                  <a:srgbClr val="FF0000"/>
                </a:solidFill>
              </a:rPr>
              <a:t>security</a:t>
            </a:r>
            <a:r>
              <a:rPr lang="en-US" dirty="0"/>
              <a:t> and other </a:t>
            </a:r>
            <a:r>
              <a:rPr lang="en-US" dirty="0">
                <a:solidFill>
                  <a:srgbClr val="FF0000"/>
                </a:solidFill>
              </a:rPr>
              <a:t>quality attributes</a:t>
            </a:r>
            <a:r>
              <a:rPr lang="en-US" dirty="0"/>
              <a:t> of the system.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testing </a:t>
            </a:r>
          </a:p>
        </p:txBody>
      </p:sp>
    </p:spTree>
    <p:extLst>
      <p:ext uri="{BB962C8B-B14F-4D97-AF65-F5344CB8AC3E}">
        <p14:creationId xmlns:p14="http://schemas.microsoft.com/office/powerpoint/2010/main" val="29226413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066628"/>
            <a:ext cx="10442448" cy="5453235"/>
          </a:xfrm>
        </p:spPr>
        <p:txBody>
          <a:bodyPr>
            <a:normAutofit/>
          </a:bodyPr>
          <a:lstStyle/>
          <a:p>
            <a:r>
              <a:rPr lang="en-US" dirty="0"/>
              <a:t>The best way to </a:t>
            </a:r>
            <a:r>
              <a:rPr lang="en-US" dirty="0">
                <a:solidFill>
                  <a:srgbClr val="FF0000"/>
                </a:solidFill>
              </a:rPr>
              <a:t>systematically test</a:t>
            </a:r>
            <a:r>
              <a:rPr lang="en-US" dirty="0"/>
              <a:t> a system is to </a:t>
            </a:r>
            <a:r>
              <a:rPr lang="en-US" dirty="0">
                <a:solidFill>
                  <a:srgbClr val="FF0000"/>
                </a:solidFill>
              </a:rPr>
              <a:t>start with a set of scenarios </a:t>
            </a:r>
            <a:r>
              <a:rPr lang="en-US" dirty="0"/>
              <a:t>that describe possible uses of the system and then work through these scenarios each time a new version of the system is created. </a:t>
            </a:r>
          </a:p>
          <a:p>
            <a:r>
              <a:rPr lang="en-US" dirty="0"/>
              <a:t>Using the scenario, you identify </a:t>
            </a:r>
            <a:r>
              <a:rPr lang="en-US" dirty="0">
                <a:solidFill>
                  <a:srgbClr val="FF0000"/>
                </a:solidFill>
              </a:rPr>
              <a:t>a set of </a:t>
            </a:r>
            <a:br>
              <a:rPr lang="en-US" dirty="0"/>
            </a:br>
            <a:r>
              <a:rPr lang="en-US" dirty="0">
                <a:solidFill>
                  <a:srgbClr val="FF0000"/>
                </a:solidFill>
              </a:rPr>
              <a:t>end-to-end pathways</a:t>
            </a:r>
            <a:r>
              <a:rPr lang="en-US" dirty="0"/>
              <a:t> that users might follow when using the system. </a:t>
            </a:r>
          </a:p>
          <a:p>
            <a:r>
              <a:rPr lang="en-US" dirty="0"/>
              <a:t>An end-to-end pathway is a </a:t>
            </a:r>
            <a:r>
              <a:rPr lang="en-US" dirty="0">
                <a:solidFill>
                  <a:srgbClr val="FF0000"/>
                </a:solidFill>
              </a:rPr>
              <a:t>sequence of actions </a:t>
            </a:r>
            <a:r>
              <a:rPr lang="en-US" dirty="0"/>
              <a:t>from starting to use the system for the task, through to completion of the task.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Scenario-based testing</a:t>
            </a:r>
          </a:p>
        </p:txBody>
      </p:sp>
    </p:spTree>
    <p:extLst>
      <p:ext uri="{BB962C8B-B14F-4D97-AF65-F5344CB8AC3E}">
        <p14:creationId xmlns:p14="http://schemas.microsoft.com/office/powerpoint/2010/main" val="193720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048535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389887"/>
            <a:ext cx="10588752" cy="5172357"/>
          </a:xfrm>
        </p:spPr>
        <p:txBody>
          <a:bodyPr>
            <a:noAutofit/>
          </a:bodyPr>
          <a:lstStyle/>
          <a:p>
            <a:pPr marL="514350" indent="-514350">
              <a:buFont typeface="+mj-lt"/>
              <a:buAutoNum type="arabicPeriod"/>
            </a:pPr>
            <a:r>
              <a:rPr lang="en-US" sz="2600" dirty="0"/>
              <a:t>User inputs departure airport and chooses to see only direct flights. User quits.</a:t>
            </a:r>
          </a:p>
          <a:p>
            <a:pPr marL="514350" indent="-514350">
              <a:buFont typeface="+mj-lt"/>
              <a:buAutoNum type="arabicPeriod"/>
            </a:pPr>
            <a:r>
              <a:rPr lang="en-US" sz="2600" dirty="0"/>
              <a:t>User inputs departure airport and chooses to see all flights. User quits.</a:t>
            </a:r>
          </a:p>
          <a:p>
            <a:pPr marL="514350" indent="-514350">
              <a:buFont typeface="+mj-lt"/>
              <a:buAutoNum type="arabicPeriod"/>
            </a:pPr>
            <a:r>
              <a:rPr lang="en-US" sz="2600" dirty="0"/>
              <a:t>User chooses destination country and chooses to see all flights. User quits.</a:t>
            </a:r>
          </a:p>
          <a:p>
            <a:pPr marL="514350" indent="-514350">
              <a:buFont typeface="+mj-lt"/>
              <a:buAutoNum type="arabicPeriod"/>
            </a:pPr>
            <a:r>
              <a:rPr lang="en-US" sz="2600" dirty="0"/>
              <a:t>User inputs departure airport and chooses to see direct flights. User sets filter specifying departure times and prices. User quits.</a:t>
            </a:r>
          </a:p>
          <a:p>
            <a:pPr marL="514350" indent="-514350">
              <a:buFont typeface="+mj-lt"/>
              <a:buAutoNum type="arabicPeriod"/>
            </a:pPr>
            <a:r>
              <a:rPr lang="en-US" sz="2600" dirty="0"/>
              <a:t>User inputs departure airport and chooses to see direct flights. User sets filter specifying departure times and prices. User selects a displayed flight and clicks through to airline website. User returns to holiday planner after booking flight.</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099493"/>
          </a:xfrm>
        </p:spPr>
        <p:txBody>
          <a:bodyPr>
            <a:normAutofit fontScale="90000"/>
          </a:bodyPr>
          <a:lstStyle/>
          <a:p>
            <a:r>
              <a:rPr lang="en-US" dirty="0">
                <a:solidFill>
                  <a:schemeClr val="accent1"/>
                </a:solidFill>
              </a:rPr>
              <a:t>Choosing a holiday destination</a:t>
            </a:r>
            <a:br>
              <a:rPr lang="en-US" dirty="0">
                <a:solidFill>
                  <a:schemeClr val="accent1"/>
                </a:solidFill>
              </a:rPr>
            </a:br>
            <a:r>
              <a:rPr lang="en-US" dirty="0">
                <a:solidFill>
                  <a:schemeClr val="accent1"/>
                </a:solidFill>
              </a:rPr>
              <a:t>End-to-end pathways</a:t>
            </a:r>
          </a:p>
        </p:txBody>
      </p:sp>
    </p:spTree>
    <p:extLst>
      <p:ext uri="{BB962C8B-B14F-4D97-AF65-F5344CB8AC3E}">
        <p14:creationId xmlns:p14="http://schemas.microsoft.com/office/powerpoint/2010/main" val="38936741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normAutofit/>
          </a:bodyPr>
          <a:lstStyle/>
          <a:p>
            <a:r>
              <a:rPr lang="en-US" dirty="0">
                <a:solidFill>
                  <a:srgbClr val="FF0000"/>
                </a:solidFill>
              </a:rPr>
              <a:t>Release testing </a:t>
            </a:r>
            <a:r>
              <a:rPr lang="en-US" dirty="0"/>
              <a:t>is a </a:t>
            </a:r>
            <a:r>
              <a:rPr lang="en-US" dirty="0">
                <a:solidFill>
                  <a:srgbClr val="FF0000"/>
                </a:solidFill>
              </a:rPr>
              <a:t>type of system testing </a:t>
            </a:r>
            <a:r>
              <a:rPr lang="en-US" dirty="0"/>
              <a:t>where a system that’s intended for </a:t>
            </a:r>
            <a:r>
              <a:rPr lang="en-US" dirty="0">
                <a:solidFill>
                  <a:srgbClr val="FF0000"/>
                </a:solidFill>
              </a:rPr>
              <a:t>release to customers</a:t>
            </a:r>
            <a:r>
              <a:rPr lang="en-US" dirty="0"/>
              <a:t> is tested. </a:t>
            </a:r>
          </a:p>
          <a:p>
            <a:r>
              <a:rPr lang="en-US" dirty="0"/>
              <a:t>Preparing a system for release involves </a:t>
            </a:r>
            <a:r>
              <a:rPr lang="en-US" dirty="0">
                <a:solidFill>
                  <a:srgbClr val="FF0000"/>
                </a:solidFill>
              </a:rPr>
              <a:t>packaging that system for deployment</a:t>
            </a:r>
            <a:r>
              <a:rPr lang="en-US" dirty="0"/>
              <a:t> (e.g. in a container if it is a cloud service) and </a:t>
            </a:r>
            <a:r>
              <a:rPr lang="en-US" dirty="0">
                <a:solidFill>
                  <a:srgbClr val="FF0000"/>
                </a:solidFill>
              </a:rPr>
              <a:t>installing software and libraries</a:t>
            </a:r>
            <a:r>
              <a:rPr lang="en-US" dirty="0"/>
              <a:t> that are used by your product. </a:t>
            </a:r>
          </a:p>
          <a:p>
            <a:r>
              <a:rPr lang="en-US" dirty="0"/>
              <a:t>You must </a:t>
            </a:r>
            <a:r>
              <a:rPr lang="en-US" dirty="0">
                <a:solidFill>
                  <a:srgbClr val="FF0000"/>
                </a:solidFill>
              </a:rPr>
              <a:t>define configuration parameters </a:t>
            </a:r>
            <a:r>
              <a:rPr lang="en-US" dirty="0"/>
              <a:t>such as the name of a root directory, the database size limit per user and so on.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Release testing</a:t>
            </a:r>
          </a:p>
        </p:txBody>
      </p:sp>
    </p:spTree>
    <p:extLst>
      <p:ext uri="{BB962C8B-B14F-4D97-AF65-F5344CB8AC3E}">
        <p14:creationId xmlns:p14="http://schemas.microsoft.com/office/powerpoint/2010/main" val="33886274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t>The fundamental </a:t>
            </a:r>
            <a:r>
              <a:rPr lang="en-US" dirty="0">
                <a:solidFill>
                  <a:srgbClr val="FF0000"/>
                </a:solidFill>
              </a:rPr>
              <a:t>differences</a:t>
            </a:r>
            <a:r>
              <a:rPr lang="en-US" dirty="0"/>
              <a:t> between </a:t>
            </a:r>
            <a:br>
              <a:rPr lang="en-US" dirty="0"/>
            </a:br>
            <a:r>
              <a:rPr lang="en-US" dirty="0"/>
              <a:t>release testing and system testing are:</a:t>
            </a:r>
          </a:p>
          <a:p>
            <a:pPr lvl="1"/>
            <a:r>
              <a:rPr lang="en-US" dirty="0">
                <a:solidFill>
                  <a:srgbClr val="FF0000"/>
                </a:solidFill>
              </a:rPr>
              <a:t>Release testing </a:t>
            </a:r>
            <a:r>
              <a:rPr lang="en-US" dirty="0"/>
              <a:t>tests the system in its </a:t>
            </a:r>
            <a:r>
              <a:rPr lang="en-US" dirty="0">
                <a:solidFill>
                  <a:srgbClr val="FF0000"/>
                </a:solidFill>
              </a:rPr>
              <a:t>real operational environment</a:t>
            </a:r>
            <a:r>
              <a:rPr lang="en-US" dirty="0"/>
              <a:t> rather than in a </a:t>
            </a:r>
            <a:r>
              <a:rPr lang="en-US" dirty="0">
                <a:solidFill>
                  <a:srgbClr val="FF0000"/>
                </a:solidFill>
              </a:rPr>
              <a:t>test environment</a:t>
            </a:r>
            <a:r>
              <a:rPr lang="en-US" dirty="0"/>
              <a:t>. Problems commonly arise with real user data, which is sometimes more complex and less reliable than test data.</a:t>
            </a:r>
          </a:p>
          <a:p>
            <a:pPr lvl="1"/>
            <a:r>
              <a:rPr lang="en-US" dirty="0">
                <a:solidFill>
                  <a:srgbClr val="FF0000"/>
                </a:solidFill>
              </a:rPr>
              <a:t>The aim of release testing is to decide if the system is good enough to release</a:t>
            </a:r>
            <a:r>
              <a:rPr lang="en-US" dirty="0"/>
              <a:t>, not to detect bugs in the system. Therefore, some tests that ‘fail’ may be ignored if these have minimal consequences for most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Release testing and System testing</a:t>
            </a:r>
          </a:p>
        </p:txBody>
      </p:sp>
    </p:spTree>
    <p:extLst>
      <p:ext uri="{BB962C8B-B14F-4D97-AF65-F5344CB8AC3E}">
        <p14:creationId xmlns:p14="http://schemas.microsoft.com/office/powerpoint/2010/main" val="39571431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97280" y="1066628"/>
            <a:ext cx="10204704" cy="5453235"/>
          </a:xfrm>
        </p:spPr>
        <p:txBody>
          <a:bodyPr>
            <a:normAutofit/>
          </a:bodyPr>
          <a:lstStyle/>
          <a:p>
            <a:r>
              <a:rPr lang="en-US" dirty="0">
                <a:solidFill>
                  <a:srgbClr val="FF0000"/>
                </a:solidFill>
              </a:rPr>
              <a:t>Automated testing </a:t>
            </a:r>
            <a:r>
              <a:rPr lang="en-US" dirty="0"/>
              <a:t>is based on the idea that </a:t>
            </a:r>
            <a:br>
              <a:rPr lang="en-US" dirty="0"/>
            </a:br>
            <a:r>
              <a:rPr lang="en-US" dirty="0">
                <a:solidFill>
                  <a:srgbClr val="FF0000"/>
                </a:solidFill>
              </a:rPr>
              <a:t>tests should be executable</a:t>
            </a:r>
            <a:r>
              <a:rPr lang="en-US" dirty="0"/>
              <a:t>. </a:t>
            </a:r>
          </a:p>
          <a:p>
            <a:r>
              <a:rPr lang="en-US" dirty="0"/>
              <a:t>An </a:t>
            </a:r>
            <a:r>
              <a:rPr lang="en-US" dirty="0">
                <a:solidFill>
                  <a:srgbClr val="FF0000"/>
                </a:solidFill>
              </a:rPr>
              <a:t>executable test </a:t>
            </a:r>
            <a:r>
              <a:rPr lang="en-US" dirty="0"/>
              <a:t>includes the </a:t>
            </a:r>
            <a:r>
              <a:rPr lang="en-US" dirty="0">
                <a:solidFill>
                  <a:srgbClr val="FF0000"/>
                </a:solidFill>
              </a:rPr>
              <a:t>input data </a:t>
            </a:r>
            <a:r>
              <a:rPr lang="en-US" dirty="0"/>
              <a:t>to the unit that is being tested, the </a:t>
            </a:r>
            <a:r>
              <a:rPr lang="en-US" dirty="0">
                <a:solidFill>
                  <a:srgbClr val="FF0000"/>
                </a:solidFill>
              </a:rPr>
              <a:t>expected result </a:t>
            </a:r>
            <a:r>
              <a:rPr lang="en-US" dirty="0"/>
              <a:t>and a </a:t>
            </a:r>
            <a:r>
              <a:rPr lang="en-US" dirty="0">
                <a:solidFill>
                  <a:srgbClr val="FF0000"/>
                </a:solidFill>
              </a:rPr>
              <a:t>check</a:t>
            </a:r>
            <a:r>
              <a:rPr lang="en-US" dirty="0"/>
              <a:t> that the unit returns the expected result. </a:t>
            </a:r>
          </a:p>
          <a:p>
            <a:r>
              <a:rPr lang="en-US" dirty="0"/>
              <a:t>You run the test and the </a:t>
            </a:r>
            <a:r>
              <a:rPr lang="en-US" dirty="0">
                <a:solidFill>
                  <a:srgbClr val="FF0000"/>
                </a:solidFill>
              </a:rPr>
              <a:t>test passes </a:t>
            </a:r>
            <a:r>
              <a:rPr lang="en-US" dirty="0"/>
              <a:t>if the </a:t>
            </a:r>
            <a:br>
              <a:rPr lang="en-US" dirty="0"/>
            </a:br>
            <a:r>
              <a:rPr lang="en-US" dirty="0">
                <a:solidFill>
                  <a:srgbClr val="FF0000"/>
                </a:solidFill>
              </a:rPr>
              <a:t>unit returns the expected result</a:t>
            </a:r>
            <a:r>
              <a:rPr lang="en-US" dirty="0"/>
              <a:t>. </a:t>
            </a:r>
          </a:p>
          <a:p>
            <a:r>
              <a:rPr lang="en-US" dirty="0"/>
              <a:t>Normally, you should develop </a:t>
            </a:r>
            <a:r>
              <a:rPr lang="en-US" dirty="0">
                <a:solidFill>
                  <a:srgbClr val="FF0000"/>
                </a:solidFill>
              </a:rPr>
              <a:t>hundreds or thousands of executable tests</a:t>
            </a:r>
            <a:r>
              <a:rPr lang="en-US" dirty="0"/>
              <a:t> for a software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 automation</a:t>
            </a:r>
          </a:p>
        </p:txBody>
      </p:sp>
    </p:spTree>
    <p:extLst>
      <p:ext uri="{BB962C8B-B14F-4D97-AF65-F5344CB8AC3E}">
        <p14:creationId xmlns:p14="http://schemas.microsoft.com/office/powerpoint/2010/main" val="14892306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testing</a:t>
            </a:r>
          </a:p>
        </p:txBody>
      </p:sp>
      <p:cxnSp>
        <p:nvCxnSpPr>
          <p:cNvPr id="8" name="Straight Arrow Connector 7">
            <a:extLst>
              <a:ext uri="{FF2B5EF4-FFF2-40B4-BE49-F238E27FC236}">
                <a16:creationId xmlns:a16="http://schemas.microsoft.com/office/drawing/2014/main" id="{5C72B360-AB8D-B44F-8A40-662C55FABF15}"/>
              </a:ext>
            </a:extLst>
          </p:cNvPr>
          <p:cNvCxnSpPr>
            <a:cxnSpLocks/>
            <a:stCxn id="21" idx="3"/>
            <a:endCxn id="19" idx="1"/>
          </p:cNvCxnSpPr>
          <p:nvPr/>
        </p:nvCxnSpPr>
        <p:spPr>
          <a:xfrm>
            <a:off x="3983533" y="4095131"/>
            <a:ext cx="114559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25079E11-61DF-6444-B65B-ACD3ED670061}"/>
              </a:ext>
            </a:extLst>
          </p:cNvPr>
          <p:cNvSpPr>
            <a:spLocks noChangeArrowheads="1"/>
          </p:cNvSpPr>
          <p:nvPr/>
        </p:nvSpPr>
        <p:spPr bwMode="auto">
          <a:xfrm>
            <a:off x="2803154"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CF66835A-5F90-0F40-A564-6F9C3DAE6DBD}"/>
              </a:ext>
            </a:extLst>
          </p:cNvPr>
          <p:cNvCxnSpPr>
            <a:cxnSpLocks/>
            <a:stCxn id="11" idx="2"/>
          </p:cNvCxnSpPr>
          <p:nvPr/>
        </p:nvCxnSpPr>
        <p:spPr>
          <a:xfrm>
            <a:off x="3302038" y="2583166"/>
            <a:ext cx="194103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46EA258-D0CD-DF4A-8C79-B42BF056ABA3}"/>
              </a:ext>
            </a:extLst>
          </p:cNvPr>
          <p:cNvSpPr>
            <a:spLocks noChangeArrowheads="1"/>
          </p:cNvSpPr>
          <p:nvPr/>
        </p:nvSpPr>
        <p:spPr bwMode="auto">
          <a:xfrm>
            <a:off x="4215440"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88B65EE2-B611-E045-A9AD-B7E5B4AEF9E0}"/>
              </a:ext>
            </a:extLst>
          </p:cNvPr>
          <p:cNvSpPr>
            <a:spLocks noChangeArrowheads="1"/>
          </p:cNvSpPr>
          <p:nvPr/>
        </p:nvSpPr>
        <p:spPr bwMode="auto">
          <a:xfrm>
            <a:off x="5627726"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589DC656-7405-D743-8547-226A7D788685}"/>
              </a:ext>
            </a:extLst>
          </p:cNvPr>
          <p:cNvSpPr>
            <a:spLocks noChangeArrowheads="1"/>
          </p:cNvSpPr>
          <p:nvPr/>
        </p:nvSpPr>
        <p:spPr bwMode="auto">
          <a:xfrm>
            <a:off x="7040012"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89D9F42-B183-D548-B3D4-C3C3E729B37A}"/>
              </a:ext>
            </a:extLst>
          </p:cNvPr>
          <p:cNvSpPr>
            <a:spLocks noChangeArrowheads="1"/>
          </p:cNvSpPr>
          <p:nvPr/>
        </p:nvSpPr>
        <p:spPr bwMode="auto">
          <a:xfrm>
            <a:off x="8452298"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1ACC1788-1BE3-B842-B236-95BCF9303F22}"/>
              </a:ext>
            </a:extLst>
          </p:cNvPr>
          <p:cNvSpPr>
            <a:spLocks noChangeArrowheads="1"/>
          </p:cNvSpPr>
          <p:nvPr/>
        </p:nvSpPr>
        <p:spPr bwMode="auto">
          <a:xfrm>
            <a:off x="5129131" y="3620058"/>
            <a:ext cx="192583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Test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runner</a:t>
            </a:r>
          </a:p>
        </p:txBody>
      </p:sp>
      <p:sp>
        <p:nvSpPr>
          <p:cNvPr id="20" name="Rounded Rectangle 19">
            <a:extLst>
              <a:ext uri="{FF2B5EF4-FFF2-40B4-BE49-F238E27FC236}">
                <a16:creationId xmlns:a16="http://schemas.microsoft.com/office/drawing/2014/main" id="{27A93F5C-9DA9-3640-85F4-42D87D948D71}"/>
              </a:ext>
            </a:extLst>
          </p:cNvPr>
          <p:cNvSpPr>
            <a:spLocks noChangeArrowheads="1"/>
          </p:cNvSpPr>
          <p:nvPr/>
        </p:nvSpPr>
        <p:spPr bwMode="auto">
          <a:xfrm>
            <a:off x="8141229"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Testing</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framework</a:t>
            </a:r>
          </a:p>
        </p:txBody>
      </p:sp>
      <p:sp>
        <p:nvSpPr>
          <p:cNvPr id="21" name="Rounded Rectangle 20">
            <a:extLst>
              <a:ext uri="{FF2B5EF4-FFF2-40B4-BE49-F238E27FC236}">
                <a16:creationId xmlns:a16="http://schemas.microsoft.com/office/drawing/2014/main" id="{71C34C40-E138-EE4D-ABE8-578CBE31F2B3}"/>
              </a:ext>
            </a:extLst>
          </p:cNvPr>
          <p:cNvSpPr>
            <a:spLocks noChangeArrowheads="1"/>
          </p:cNvSpPr>
          <p:nvPr/>
        </p:nvSpPr>
        <p:spPr bwMode="auto">
          <a:xfrm>
            <a:off x="1919537"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Code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being tested</a:t>
            </a:r>
          </a:p>
        </p:txBody>
      </p:sp>
      <p:cxnSp>
        <p:nvCxnSpPr>
          <p:cNvPr id="22" name="Straight Arrow Connector 21">
            <a:extLst>
              <a:ext uri="{FF2B5EF4-FFF2-40B4-BE49-F238E27FC236}">
                <a16:creationId xmlns:a16="http://schemas.microsoft.com/office/drawing/2014/main" id="{EABD06FC-584B-0948-8739-0AFCF21AA516}"/>
              </a:ext>
            </a:extLst>
          </p:cNvPr>
          <p:cNvCxnSpPr>
            <a:cxnSpLocks/>
            <a:stCxn id="19" idx="2"/>
            <a:endCxn id="27" idx="0"/>
          </p:cNvCxnSpPr>
          <p:nvPr/>
        </p:nvCxnSpPr>
        <p:spPr>
          <a:xfrm>
            <a:off x="6092047" y="4570205"/>
            <a:ext cx="1" cy="797825"/>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965724-5440-0B4F-8E52-B3EBA4242D24}"/>
              </a:ext>
            </a:extLst>
          </p:cNvPr>
          <p:cNvCxnSpPr>
            <a:cxnSpLocks/>
            <a:stCxn id="20" idx="1"/>
            <a:endCxn id="19" idx="3"/>
          </p:cNvCxnSpPr>
          <p:nvPr/>
        </p:nvCxnSpPr>
        <p:spPr>
          <a:xfrm flipH="1">
            <a:off x="7054962" y="4095131"/>
            <a:ext cx="1086267"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514C3D14-5EB4-B94F-AAE7-0320F7BE38DD}"/>
              </a:ext>
            </a:extLst>
          </p:cNvPr>
          <p:cNvSpPr>
            <a:spLocks noChangeArrowheads="1"/>
          </p:cNvSpPr>
          <p:nvPr/>
        </p:nvSpPr>
        <p:spPr bwMode="auto">
          <a:xfrm>
            <a:off x="5079982" y="5368029"/>
            <a:ext cx="2024131" cy="1151834"/>
          </a:xfrm>
          <a:prstGeom prst="roundRect">
            <a:avLst>
              <a:gd name="adj" fmla="val 5036"/>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Report</a:t>
            </a:r>
          </a:p>
        </p:txBody>
      </p:sp>
      <p:cxnSp>
        <p:nvCxnSpPr>
          <p:cNvPr id="30" name="Straight Arrow Connector 29">
            <a:extLst>
              <a:ext uri="{FF2B5EF4-FFF2-40B4-BE49-F238E27FC236}">
                <a16:creationId xmlns:a16="http://schemas.microsoft.com/office/drawing/2014/main" id="{B16161BB-533F-3248-866B-ECAB044898FB}"/>
              </a:ext>
            </a:extLst>
          </p:cNvPr>
          <p:cNvCxnSpPr>
            <a:cxnSpLocks/>
            <a:stCxn id="13" idx="2"/>
          </p:cNvCxnSpPr>
          <p:nvPr/>
        </p:nvCxnSpPr>
        <p:spPr>
          <a:xfrm>
            <a:off x="4714325" y="2583166"/>
            <a:ext cx="993069"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7419F8-FBBD-EA40-8B87-4697E86FE6EE}"/>
              </a:ext>
            </a:extLst>
          </p:cNvPr>
          <p:cNvCxnSpPr>
            <a:cxnSpLocks/>
            <a:stCxn id="14" idx="2"/>
            <a:endCxn id="19" idx="0"/>
          </p:cNvCxnSpPr>
          <p:nvPr/>
        </p:nvCxnSpPr>
        <p:spPr>
          <a:xfrm flipH="1">
            <a:off x="6092046" y="2583166"/>
            <a:ext cx="3456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3F6CC3-1FF3-9E4C-99FB-1D3720ED4257}"/>
              </a:ext>
            </a:extLst>
          </p:cNvPr>
          <p:cNvCxnSpPr>
            <a:cxnSpLocks/>
            <a:stCxn id="15" idx="2"/>
          </p:cNvCxnSpPr>
          <p:nvPr/>
        </p:nvCxnSpPr>
        <p:spPr>
          <a:xfrm flipH="1">
            <a:off x="6541318" y="2583166"/>
            <a:ext cx="997578" cy="100990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15A101-1797-F947-81CC-BE3A541C7D97}"/>
              </a:ext>
            </a:extLst>
          </p:cNvPr>
          <p:cNvCxnSpPr>
            <a:cxnSpLocks/>
            <a:stCxn id="17" idx="2"/>
          </p:cNvCxnSpPr>
          <p:nvPr/>
        </p:nvCxnSpPr>
        <p:spPr>
          <a:xfrm flipH="1">
            <a:off x="6961436" y="2583166"/>
            <a:ext cx="1989746"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920184-A854-8E4C-986F-BEAB11C1FEEE}"/>
              </a:ext>
            </a:extLst>
          </p:cNvPr>
          <p:cNvSpPr txBox="1"/>
          <p:nvPr/>
        </p:nvSpPr>
        <p:spPr>
          <a:xfrm>
            <a:off x="3944521" y="1225533"/>
            <a:ext cx="4231223"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Files of executable tests</a:t>
            </a:r>
          </a:p>
        </p:txBody>
      </p:sp>
    </p:spTree>
    <p:extLst>
      <p:ext uri="{BB962C8B-B14F-4D97-AF65-F5344CB8AC3E}">
        <p14:creationId xmlns:p14="http://schemas.microsoft.com/office/powerpoint/2010/main" val="9147437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50975" y="692696"/>
            <a:ext cx="10208821"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a:t>
            </a:r>
            <a:r>
              <a:rPr lang="en-US" sz="1400" dirty="0" err="1">
                <a:latin typeface="Courier" pitchFamily="2" charset="0"/>
              </a:rPr>
              <a:t>TestInterestCalculator</a:t>
            </a:r>
            <a:r>
              <a:rPr lang="en-US" sz="1400" dirty="0">
                <a:latin typeface="Courier" pitchFamily="2" charset="0"/>
              </a:rPr>
              <a:t> inherits attributes and methods from the class </a:t>
            </a:r>
          </a:p>
          <a:p>
            <a:pPr marL="0" indent="0">
              <a:buNone/>
            </a:pPr>
            <a:r>
              <a:rPr lang="en-US" sz="1400" dirty="0">
                <a:latin typeface="Courier" pitchFamily="2" charset="0"/>
              </a:rPr>
              <a:t># </a:t>
            </a:r>
            <a:r>
              <a:rPr lang="en-US" sz="1400" dirty="0" err="1">
                <a:latin typeface="Courier" pitchFamily="2" charset="0"/>
              </a:rPr>
              <a:t>TestCase</a:t>
            </a:r>
            <a:r>
              <a:rPr lang="en-US" sz="1400" dirty="0">
                <a:latin typeface="Courier" pitchFamily="2" charset="0"/>
              </a:rPr>
              <a:t> in the testing framework </a:t>
            </a:r>
            <a:r>
              <a:rPr lang="en-US" sz="1400" dirty="0" err="1">
                <a:latin typeface="Courier" pitchFamily="2" charset="0"/>
              </a:rPr>
              <a:t>unittest</a:t>
            </a:r>
            <a:endParaRPr lang="en-US" sz="1400" dirty="0">
              <a:latin typeface="Courier" pitchFamily="2" charset="0"/>
            </a:endParaRPr>
          </a:p>
          <a:p>
            <a:pPr marL="0" indent="0">
              <a:buNone/>
            </a:pPr>
            <a:endParaRPr lang="en-US" sz="1400"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TestInterestCalculator</a:t>
            </a:r>
            <a:r>
              <a:rPr lang="en-US" sz="1400" b="1" dirty="0">
                <a:latin typeface="Courier" pitchFamily="2" charset="0"/>
              </a:rPr>
              <a:t>(</a:t>
            </a:r>
            <a:r>
              <a:rPr lang="en-US" sz="1400" b="1" dirty="0" err="1">
                <a:latin typeface="Courier" pitchFamily="2" charset="0"/>
              </a:rPr>
              <a:t>unittest.TestCase</a:t>
            </a:r>
            <a:r>
              <a:rPr lang="en-US" sz="1400" b="1" dirty="0">
                <a:latin typeface="Courier" pitchFamily="2" charset="0"/>
              </a:rPr>
              <a:t>):</a:t>
            </a:r>
          </a:p>
          <a:p>
            <a:pPr marL="0" indent="0">
              <a:buNone/>
            </a:pPr>
            <a:r>
              <a:rPr lang="en-US" sz="1300" dirty="0">
                <a:latin typeface="Courier" pitchFamily="2" charset="0"/>
              </a:rPr>
              <a:t>    # Define a set of unit tests where each test tests one thing only</a:t>
            </a:r>
          </a:p>
          <a:p>
            <a:pPr marL="0" indent="0">
              <a:buNone/>
            </a:pPr>
            <a:r>
              <a:rPr lang="en-US" sz="1300" dirty="0">
                <a:latin typeface="Courier" pitchFamily="2" charset="0"/>
              </a:rPr>
              <a:t>    # Tests should start with test_ and the name should explain what is being tested</a:t>
            </a: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test_zeroprincipal</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0; r = 3; n = 31</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0</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 (p,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a:p>
            <a:pPr marL="0" indent="0">
              <a:buNone/>
            </a:pPr>
            <a:endParaRPr lang="en-US" sz="1400" dirty="0">
              <a:latin typeface="Courier" pitchFamily="2" charset="0"/>
            </a:endParaRP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test_yearly_interest</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17000; r = 3; n = 365</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270.36</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p:txBody>
      </p:sp>
      <p:sp>
        <p:nvSpPr>
          <p:cNvPr id="8" name="TextBox 7">
            <a:extLst>
              <a:ext uri="{FF2B5EF4-FFF2-40B4-BE49-F238E27FC236}">
                <a16:creationId xmlns:a16="http://schemas.microsoft.com/office/drawing/2014/main" id="{AD9F5954-2773-E340-A24D-E627FF38AB25}"/>
              </a:ext>
            </a:extLst>
          </p:cNvPr>
          <p:cNvSpPr txBox="1"/>
          <p:nvPr/>
        </p:nvSpPr>
        <p:spPr>
          <a:xfrm>
            <a:off x="2423592" y="27952"/>
            <a:ext cx="712879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Test methods for an interest calculator</a:t>
            </a:r>
          </a:p>
        </p:txBody>
      </p:sp>
    </p:spTree>
    <p:extLst>
      <p:ext uri="{BB962C8B-B14F-4D97-AF65-F5344CB8AC3E}">
        <p14:creationId xmlns:p14="http://schemas.microsoft.com/office/powerpoint/2010/main" val="34844643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dirty="0"/>
              <a:t>It is good practice to </a:t>
            </a:r>
            <a:br>
              <a:rPr lang="en-US" dirty="0"/>
            </a:br>
            <a:r>
              <a:rPr lang="en-US" dirty="0">
                <a:solidFill>
                  <a:srgbClr val="FF0000"/>
                </a:solidFill>
              </a:rPr>
              <a:t>structure automated tests </a:t>
            </a:r>
            <a:r>
              <a:rPr lang="en-US" dirty="0"/>
              <a:t>into </a:t>
            </a:r>
            <a:r>
              <a:rPr lang="en-US" dirty="0">
                <a:solidFill>
                  <a:srgbClr val="FF0000"/>
                </a:solidFill>
              </a:rPr>
              <a:t>three parts</a:t>
            </a:r>
            <a:r>
              <a:rPr lang="en-US" dirty="0"/>
              <a:t>:</a:t>
            </a:r>
          </a:p>
          <a:p>
            <a:pPr marL="971550" lvl="1" indent="-514350">
              <a:buFont typeface="+mj-lt"/>
              <a:buAutoNum type="arabicPeriod"/>
            </a:pPr>
            <a:r>
              <a:rPr lang="en-US" dirty="0">
                <a:solidFill>
                  <a:srgbClr val="FF0000"/>
                </a:solidFill>
              </a:rPr>
              <a:t>Arrange </a:t>
            </a:r>
          </a:p>
          <a:p>
            <a:pPr lvl="2"/>
            <a:r>
              <a:rPr lang="en-US" sz="2200" dirty="0"/>
              <a:t>You set up the system to run the test. This involves defining the test parameters and, if necessary, mock objects that emulate the functionality of code that has not yet been developed.</a:t>
            </a:r>
          </a:p>
          <a:p>
            <a:pPr marL="971550" lvl="1" indent="-514350">
              <a:buFont typeface="+mj-lt"/>
              <a:buAutoNum type="arabicPeriod"/>
            </a:pPr>
            <a:r>
              <a:rPr lang="en-US" dirty="0">
                <a:solidFill>
                  <a:srgbClr val="FF0000"/>
                </a:solidFill>
              </a:rPr>
              <a:t>Action </a:t>
            </a:r>
          </a:p>
          <a:p>
            <a:pPr lvl="2"/>
            <a:r>
              <a:rPr lang="en-US" sz="2200" dirty="0"/>
              <a:t>You call the unit that is being tested with the test parameters. </a:t>
            </a:r>
          </a:p>
          <a:p>
            <a:pPr marL="971550" lvl="1" indent="-514350">
              <a:buFont typeface="+mj-lt"/>
              <a:buAutoNum type="arabicPeriod"/>
            </a:pPr>
            <a:r>
              <a:rPr lang="en-US" dirty="0">
                <a:solidFill>
                  <a:srgbClr val="FF0000"/>
                </a:solidFill>
              </a:rPr>
              <a:t>Assert </a:t>
            </a:r>
          </a:p>
          <a:p>
            <a:pPr lvl="2"/>
            <a:r>
              <a:rPr lang="en-US" dirty="0"/>
              <a:t>You make an assertion about what should hold if the unit being tested has executed successfully. </a:t>
            </a:r>
            <a:br>
              <a:rPr lang="en-US" dirty="0"/>
            </a:br>
            <a:r>
              <a:rPr lang="en-US" dirty="0" err="1"/>
              <a:t>AssertEquals</a:t>
            </a:r>
            <a:r>
              <a:rPr lang="en-US" dirty="0"/>
              <a:t>: checks if its parameters are equal.</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tests</a:t>
            </a:r>
          </a:p>
        </p:txBody>
      </p:sp>
    </p:spTree>
    <p:extLst>
      <p:ext uri="{BB962C8B-B14F-4D97-AF65-F5344CB8AC3E}">
        <p14:creationId xmlns:p14="http://schemas.microsoft.com/office/powerpoint/2010/main" val="7173277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786384" y="692696"/>
            <a:ext cx="10607039"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Courier" pitchFamily="2" charset="0"/>
              </a:rPr>
              <a:t>import </a:t>
            </a:r>
            <a:r>
              <a:rPr lang="en-US" sz="1400" b="1" dirty="0" err="1">
                <a:latin typeface="Courier" pitchFamily="2" charset="0"/>
              </a:rPr>
              <a:t>unittest</a:t>
            </a:r>
            <a:endParaRPr lang="en-US" sz="1400" b="1" dirty="0">
              <a:latin typeface="Courier" pitchFamily="2" charset="0"/>
            </a:endParaRPr>
          </a:p>
          <a:p>
            <a:pPr marL="0" indent="0">
              <a:buNone/>
            </a:pPr>
            <a:r>
              <a:rPr lang="en-US" sz="1400" b="1" dirty="0">
                <a:latin typeface="Courier" pitchFamily="2" charset="0"/>
              </a:rPr>
              <a:t>from </a:t>
            </a:r>
            <a:r>
              <a:rPr lang="en-US" sz="1400" b="1" dirty="0" err="1">
                <a:latin typeface="Courier" pitchFamily="2" charset="0"/>
              </a:rPr>
              <a:t>RE_checker</a:t>
            </a:r>
            <a:r>
              <a:rPr lang="en-US" sz="1400" b="1" dirty="0">
                <a:latin typeface="Courier" pitchFamily="2" charset="0"/>
              </a:rPr>
              <a:t> import namecheck</a:t>
            </a:r>
          </a:p>
          <a:p>
            <a:pPr marL="0" indent="0">
              <a:buNone/>
            </a:pPr>
            <a:endParaRPr lang="en-US" sz="1400" b="1"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TestNameCheck</a:t>
            </a:r>
            <a:r>
              <a:rPr lang="en-US" sz="1400" b="1" dirty="0">
                <a:latin typeface="Courier" pitchFamily="2" charset="0"/>
              </a:rPr>
              <a:t> (</a:t>
            </a:r>
            <a:r>
              <a:rPr lang="en-US" sz="1400" b="1" dirty="0" err="1">
                <a:latin typeface="Courier" pitchFamily="2" charset="0"/>
              </a:rPr>
              <a:t>unittest.TestCase</a:t>
            </a:r>
            <a:r>
              <a:rPr lang="en-US" sz="1400" b="1"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test_alphaname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test_doublequote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Thisis'maliciouscode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test_nametoolong</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a:t>
            </a:r>
            <a:r>
              <a:rPr lang="en-US" sz="1100" dirty="0">
                <a:latin typeface="Courier" pitchFamily="2" charset="0"/>
              </a:rPr>
              <a:t>(namecheck (</a:t>
            </a:r>
            <a:r>
              <a:rPr lang="en-US" sz="1000" dirty="0">
                <a:latin typeface="Courier" pitchFamily="2" charset="0"/>
              </a:rPr>
              <a:t>'Thisisalongstringwithmorethen40charactersfrombeginningtoend'))</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test_nametooshort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a:t>
            </a:r>
          </a:p>
        </p:txBody>
      </p:sp>
      <p:sp>
        <p:nvSpPr>
          <p:cNvPr id="8" name="TextBox 7">
            <a:extLst>
              <a:ext uri="{FF2B5EF4-FFF2-40B4-BE49-F238E27FC236}">
                <a16:creationId xmlns:a16="http://schemas.microsoft.com/office/drawing/2014/main" id="{AD9F5954-2773-E340-A24D-E627FF38AB25}"/>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(1)</a:t>
            </a:r>
          </a:p>
        </p:txBody>
      </p:sp>
    </p:spTree>
    <p:extLst>
      <p:ext uri="{BB962C8B-B14F-4D97-AF65-F5344CB8AC3E}">
        <p14:creationId xmlns:p14="http://schemas.microsoft.com/office/powerpoint/2010/main" val="37610043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96111" y="692696"/>
            <a:ext cx="10263685"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def </a:t>
            </a:r>
            <a:r>
              <a:rPr lang="en-US" sz="1400" dirty="0" err="1">
                <a:latin typeface="Courier" pitchFamily="2" charset="0"/>
              </a:rPr>
              <a:t>test_namewithdigit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(namecheck('C-3PO'))</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test_namewithdoublehyphen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badcode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('Washington-Wilson'))    </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test_namewithinvalidchar</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a:t>
            </a:r>
            <a:r>
              <a:rPr lang="en-US" sz="1400" dirty="0" err="1">
                <a:latin typeface="Courier" pitchFamily="2" charset="0"/>
              </a:rPr>
              <a:t>Sommer_ville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test_namewithspaces</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('Washington Wilson'))</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test_shortname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a:t>
            </a:r>
            <a:r>
              <a:rPr lang="en-US" sz="1400" dirty="0" err="1">
                <a:latin typeface="Courier" pitchFamily="2" charset="0"/>
              </a:rPr>
              <a:t>Sx</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test_thiswillfail</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 Reilly"))</a:t>
            </a:r>
            <a:endParaRPr lang="en-US" sz="1100" dirty="0">
              <a:latin typeface="Courier" pitchFamily="2" charset="0"/>
            </a:endParaRPr>
          </a:p>
        </p:txBody>
      </p:sp>
      <p:sp>
        <p:nvSpPr>
          <p:cNvPr id="6" name="TextBox 5">
            <a:extLst>
              <a:ext uri="{FF2B5EF4-FFF2-40B4-BE49-F238E27FC236}">
                <a16:creationId xmlns:a16="http://schemas.microsoft.com/office/drawing/2014/main" id="{91408FB3-18B7-1F46-A5B4-315889715929}"/>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(2)</a:t>
            </a:r>
          </a:p>
        </p:txBody>
      </p:sp>
    </p:spTree>
    <p:extLst>
      <p:ext uri="{BB962C8B-B14F-4D97-AF65-F5344CB8AC3E}">
        <p14:creationId xmlns:p14="http://schemas.microsoft.com/office/powerpoint/2010/main" val="17681270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04672" y="692696"/>
            <a:ext cx="10533887"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ourier" pitchFamily="2" charset="0"/>
              </a:rPr>
              <a:t>import </a:t>
            </a:r>
            <a:r>
              <a:rPr lang="en-US" sz="2400" dirty="0" err="1">
                <a:latin typeface="Courier" pitchFamily="2" charset="0"/>
              </a:rPr>
              <a:t>unittest</a:t>
            </a:r>
            <a:endParaRPr lang="en-US" sz="2400" dirty="0">
              <a:latin typeface="Courier" pitchFamily="2" charset="0"/>
            </a:endParaRPr>
          </a:p>
          <a:p>
            <a:pPr marL="0" indent="0">
              <a:buNone/>
            </a:pPr>
            <a:endParaRPr lang="en-US" sz="2400" dirty="0">
              <a:latin typeface="Courier" pitchFamily="2" charset="0"/>
            </a:endParaRPr>
          </a:p>
          <a:p>
            <a:pPr marL="0" indent="0">
              <a:buNone/>
            </a:pPr>
            <a:r>
              <a:rPr lang="en-US" sz="2400" dirty="0">
                <a:latin typeface="Courier" pitchFamily="2" charset="0"/>
              </a:rPr>
              <a:t>loader = </a:t>
            </a:r>
            <a:r>
              <a:rPr lang="en-US" sz="2400" dirty="0" err="1">
                <a:latin typeface="Courier" pitchFamily="2" charset="0"/>
              </a:rPr>
              <a:t>unittest.TestLoader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#Find the test files in the current directory</a:t>
            </a:r>
          </a:p>
          <a:p>
            <a:pPr marL="0" indent="0">
              <a:buNone/>
            </a:pPr>
            <a:endParaRPr lang="en-US" sz="2400" dirty="0">
              <a:latin typeface="Courier" pitchFamily="2" charset="0"/>
            </a:endParaRPr>
          </a:p>
          <a:p>
            <a:pPr marL="0" indent="0">
              <a:buNone/>
            </a:pPr>
            <a:r>
              <a:rPr lang="en-US" sz="2400" dirty="0">
                <a:latin typeface="Courier" pitchFamily="2" charset="0"/>
              </a:rPr>
              <a:t>tests = </a:t>
            </a:r>
            <a:r>
              <a:rPr lang="en-US" sz="2400" dirty="0" err="1">
                <a:latin typeface="Courier" pitchFamily="2" charset="0"/>
              </a:rPr>
              <a:t>loader.discover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#Specify the level of information provided by the test runner</a:t>
            </a:r>
          </a:p>
          <a:p>
            <a:pPr marL="0" indent="0">
              <a:buNone/>
            </a:pPr>
            <a:endParaRPr lang="en-US" sz="2400" dirty="0">
              <a:latin typeface="Courier" pitchFamily="2" charset="0"/>
            </a:endParaRPr>
          </a:p>
          <a:p>
            <a:pPr marL="0" indent="0">
              <a:buNone/>
            </a:pPr>
            <a:r>
              <a:rPr lang="en-US" sz="1800" dirty="0" err="1">
                <a:latin typeface="Courier" pitchFamily="2" charset="0"/>
              </a:rPr>
              <a:t>testRunner</a:t>
            </a:r>
            <a:r>
              <a:rPr lang="en-US" sz="1800" dirty="0">
                <a:latin typeface="Courier" pitchFamily="2" charset="0"/>
              </a:rPr>
              <a:t> = </a:t>
            </a:r>
            <a:r>
              <a:rPr lang="en-US" sz="1800" dirty="0" err="1">
                <a:latin typeface="Courier" pitchFamily="2" charset="0"/>
              </a:rPr>
              <a:t>unittest.runner.TextTestRunner</a:t>
            </a:r>
            <a:r>
              <a:rPr lang="en-US" sz="1800" dirty="0">
                <a:latin typeface="Courier" pitchFamily="2" charset="0"/>
              </a:rPr>
              <a:t>(verbosity=2)</a:t>
            </a:r>
          </a:p>
          <a:p>
            <a:pPr marL="0" indent="0">
              <a:buNone/>
            </a:pPr>
            <a:r>
              <a:rPr lang="en-US" sz="2400" dirty="0" err="1">
                <a:latin typeface="Courier" pitchFamily="2" charset="0"/>
              </a:rPr>
              <a:t>testRunner.run</a:t>
            </a:r>
            <a:r>
              <a:rPr lang="en-US" sz="2400" dirty="0">
                <a:latin typeface="Courier" pitchFamily="2" charset="0"/>
              </a:rPr>
              <a:t>(tests)</a:t>
            </a:r>
          </a:p>
          <a:p>
            <a:pPr marL="0" indent="0">
              <a:buNone/>
            </a:pPr>
            <a:endParaRPr lang="en-US" sz="1400" dirty="0">
              <a:latin typeface="Courier" pitchFamily="2" charset="0"/>
            </a:endParaRPr>
          </a:p>
        </p:txBody>
      </p:sp>
      <p:sp>
        <p:nvSpPr>
          <p:cNvPr id="8" name="TextBox 7">
            <a:extLst>
              <a:ext uri="{FF2B5EF4-FFF2-40B4-BE49-F238E27FC236}">
                <a16:creationId xmlns:a16="http://schemas.microsoft.com/office/drawing/2014/main" id="{AD9F5954-2773-E340-A24D-E627FF38AB25}"/>
              </a:ext>
            </a:extLst>
          </p:cNvPr>
          <p:cNvSpPr txBox="1"/>
          <p:nvPr/>
        </p:nvSpPr>
        <p:spPr>
          <a:xfrm>
            <a:off x="2135832" y="1"/>
            <a:ext cx="784887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Code to run unit tests from files</a:t>
            </a:r>
          </a:p>
        </p:txBody>
      </p:sp>
    </p:spTree>
    <p:extLst>
      <p:ext uri="{BB962C8B-B14F-4D97-AF65-F5344CB8AC3E}">
        <p14:creationId xmlns:p14="http://schemas.microsoft.com/office/powerpoint/2010/main" val="152566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52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a:extLst>
              <a:ext uri="{FF2B5EF4-FFF2-40B4-BE49-F238E27FC236}">
                <a16:creationId xmlns:a16="http://schemas.microsoft.com/office/drawing/2014/main" id="{99F35364-A9E0-FD41-A15F-E4FE025CFEA5}"/>
              </a:ext>
            </a:extLst>
          </p:cNvPr>
          <p:cNvSpPr/>
          <p:nvPr/>
        </p:nvSpPr>
        <p:spPr>
          <a:xfrm>
            <a:off x="3287688" y="4772978"/>
            <a:ext cx="6793542"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F367A66A-D1D7-214E-BAD0-BD3E99225278}"/>
              </a:ext>
            </a:extLst>
          </p:cNvPr>
          <p:cNvSpPr/>
          <p:nvPr/>
        </p:nvSpPr>
        <p:spPr>
          <a:xfrm>
            <a:off x="4308197" y="3511520"/>
            <a:ext cx="4718304"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5222C305-3CE9-C74E-B029-82AB56B7BD1F}"/>
              </a:ext>
            </a:extLst>
          </p:cNvPr>
          <p:cNvSpPr/>
          <p:nvPr/>
        </p:nvSpPr>
        <p:spPr>
          <a:xfrm>
            <a:off x="5388315" y="1770550"/>
            <a:ext cx="2592288" cy="1730459"/>
          </a:xfrm>
          <a:prstGeom prst="trapezoid">
            <a:avLst>
              <a:gd name="adj" fmla="val 11548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The test pyramid</a:t>
            </a:r>
          </a:p>
        </p:txBody>
      </p:sp>
      <p:sp>
        <p:nvSpPr>
          <p:cNvPr id="8" name="TextBox 7">
            <a:extLst>
              <a:ext uri="{FF2B5EF4-FFF2-40B4-BE49-F238E27FC236}">
                <a16:creationId xmlns:a16="http://schemas.microsoft.com/office/drawing/2014/main" id="{02BC4836-209A-5A46-A473-4E149D4BE674}"/>
              </a:ext>
            </a:extLst>
          </p:cNvPr>
          <p:cNvSpPr txBox="1"/>
          <p:nvPr/>
        </p:nvSpPr>
        <p:spPr>
          <a:xfrm>
            <a:off x="5951984" y="2495798"/>
            <a:ext cx="1493870" cy="1077218"/>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System </a:t>
            </a:r>
            <a:br>
              <a:rPr lang="en-US" sz="3200" b="1" dirty="0">
                <a:solidFill>
                  <a:schemeClr val="accent1"/>
                </a:solidFill>
                <a:latin typeface="Calibri" panose="020F0502020204030204" pitchFamily="34" charset="0"/>
                <a:cs typeface="Calibri" panose="020F0502020204030204" pitchFamily="34" charset="0"/>
              </a:rPr>
            </a:br>
            <a:r>
              <a:rPr lang="en-US" sz="3200" b="1" dirty="0">
                <a:solidFill>
                  <a:schemeClr val="accent1"/>
                </a:solidFill>
                <a:latin typeface="Calibri" panose="020F0502020204030204" pitchFamily="34" charset="0"/>
                <a:cs typeface="Calibri" panose="020F0502020204030204" pitchFamily="34" charset="0"/>
              </a:rPr>
              <a:t>tests</a:t>
            </a:r>
          </a:p>
        </p:txBody>
      </p:sp>
      <p:sp>
        <p:nvSpPr>
          <p:cNvPr id="9" name="TextBox 8">
            <a:extLst>
              <a:ext uri="{FF2B5EF4-FFF2-40B4-BE49-F238E27FC236}">
                <a16:creationId xmlns:a16="http://schemas.microsoft.com/office/drawing/2014/main" id="{FAD26010-2A84-534D-9A6E-643476F11C45}"/>
              </a:ext>
            </a:extLst>
          </p:cNvPr>
          <p:cNvSpPr txBox="1"/>
          <p:nvPr/>
        </p:nvSpPr>
        <p:spPr>
          <a:xfrm>
            <a:off x="5491666" y="3865556"/>
            <a:ext cx="238558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Feature tests</a:t>
            </a:r>
          </a:p>
        </p:txBody>
      </p:sp>
      <p:sp>
        <p:nvSpPr>
          <p:cNvPr id="10" name="TextBox 9">
            <a:extLst>
              <a:ext uri="{FF2B5EF4-FFF2-40B4-BE49-F238E27FC236}">
                <a16:creationId xmlns:a16="http://schemas.microsoft.com/office/drawing/2014/main" id="{6050D811-6113-6647-9370-3D4717330B58}"/>
              </a:ext>
            </a:extLst>
          </p:cNvPr>
          <p:cNvSpPr txBox="1"/>
          <p:nvPr/>
        </p:nvSpPr>
        <p:spPr>
          <a:xfrm>
            <a:off x="5775396" y="5158573"/>
            <a:ext cx="181812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Unit tests</a:t>
            </a:r>
          </a:p>
        </p:txBody>
      </p:sp>
      <p:sp>
        <p:nvSpPr>
          <p:cNvPr id="11" name="TextBox 10">
            <a:extLst>
              <a:ext uri="{FF2B5EF4-FFF2-40B4-BE49-F238E27FC236}">
                <a16:creationId xmlns:a16="http://schemas.microsoft.com/office/drawing/2014/main" id="{AEB05B4F-AF4B-E240-9473-928C57375086}"/>
              </a:ext>
            </a:extLst>
          </p:cNvPr>
          <p:cNvSpPr txBox="1"/>
          <p:nvPr/>
        </p:nvSpPr>
        <p:spPr>
          <a:xfrm>
            <a:off x="1703512" y="1797143"/>
            <a:ext cx="345351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Increased automation</a:t>
            </a:r>
          </a:p>
          <a:p>
            <a:pPr algn="ctr"/>
            <a:r>
              <a:rPr lang="en-US" sz="2800" b="1" dirty="0">
                <a:solidFill>
                  <a:schemeClr val="accent1"/>
                </a:solidFill>
                <a:latin typeface="Calibri" panose="020F0502020204030204" pitchFamily="34" charset="0"/>
                <a:cs typeface="Calibri" panose="020F0502020204030204" pitchFamily="34" charset="0"/>
              </a:rPr>
              <a:t>Reduced costs</a:t>
            </a:r>
          </a:p>
        </p:txBody>
      </p:sp>
      <p:cxnSp>
        <p:nvCxnSpPr>
          <p:cNvPr id="13" name="Straight Arrow Connector 12">
            <a:extLst>
              <a:ext uri="{FF2B5EF4-FFF2-40B4-BE49-F238E27FC236}">
                <a16:creationId xmlns:a16="http://schemas.microsoft.com/office/drawing/2014/main" id="{67A2323C-5F25-C346-BC61-53E1636F19D5}"/>
              </a:ext>
            </a:extLst>
          </p:cNvPr>
          <p:cNvCxnSpPr>
            <a:cxnSpLocks/>
          </p:cNvCxnSpPr>
          <p:nvPr/>
        </p:nvCxnSpPr>
        <p:spPr>
          <a:xfrm>
            <a:off x="2999656" y="2710143"/>
            <a:ext cx="0" cy="3246095"/>
          </a:xfrm>
          <a:prstGeom prst="straightConnector1">
            <a:avLst/>
          </a:prstGeom>
          <a:ln w="1524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188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editing through an API</a:t>
            </a:r>
          </a:p>
        </p:txBody>
      </p:sp>
      <p:sp>
        <p:nvSpPr>
          <p:cNvPr id="9" name="Rounded Rectangle 8">
            <a:extLst>
              <a:ext uri="{FF2B5EF4-FFF2-40B4-BE49-F238E27FC236}">
                <a16:creationId xmlns:a16="http://schemas.microsoft.com/office/drawing/2014/main" id="{3CFFDBDE-E87D-4843-833C-2D3D0FABBEF3}"/>
              </a:ext>
            </a:extLst>
          </p:cNvPr>
          <p:cNvSpPr>
            <a:spLocks noChangeArrowheads="1"/>
          </p:cNvSpPr>
          <p:nvPr/>
        </p:nvSpPr>
        <p:spPr bwMode="auto">
          <a:xfrm>
            <a:off x="4583832" y="3171686"/>
            <a:ext cx="5115304"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API</a:t>
            </a:r>
          </a:p>
        </p:txBody>
      </p:sp>
      <p:cxnSp>
        <p:nvCxnSpPr>
          <p:cNvPr id="10" name="Straight Arrow Connector 9">
            <a:extLst>
              <a:ext uri="{FF2B5EF4-FFF2-40B4-BE49-F238E27FC236}">
                <a16:creationId xmlns:a16="http://schemas.microsoft.com/office/drawing/2014/main" id="{EEA8A1B1-EC98-2044-8BBD-956055FBDF1B}"/>
              </a:ext>
            </a:extLst>
          </p:cNvPr>
          <p:cNvCxnSpPr>
            <a:cxnSpLocks/>
            <a:stCxn id="11" idx="3"/>
            <a:endCxn id="9" idx="1"/>
          </p:cNvCxnSpPr>
          <p:nvPr/>
        </p:nvCxnSpPr>
        <p:spPr>
          <a:xfrm>
            <a:off x="3812004" y="3504852"/>
            <a:ext cx="771828" cy="1"/>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270F23C-3464-934D-85A0-FF04F096CB16}"/>
              </a:ext>
            </a:extLst>
          </p:cNvPr>
          <p:cNvSpPr>
            <a:spLocks noChangeArrowheads="1"/>
          </p:cNvSpPr>
          <p:nvPr/>
        </p:nvSpPr>
        <p:spPr bwMode="auto">
          <a:xfrm>
            <a:off x="1991544" y="3029778"/>
            <a:ext cx="182046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Feature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tests</a:t>
            </a:r>
          </a:p>
        </p:txBody>
      </p:sp>
      <p:sp>
        <p:nvSpPr>
          <p:cNvPr id="13" name="Rounded Rectangle 12">
            <a:extLst>
              <a:ext uri="{FF2B5EF4-FFF2-40B4-BE49-F238E27FC236}">
                <a16:creationId xmlns:a16="http://schemas.microsoft.com/office/drawing/2014/main" id="{26D0ECD9-DD77-DD43-9B8B-06529B5B2D45}"/>
              </a:ext>
            </a:extLst>
          </p:cNvPr>
          <p:cNvSpPr>
            <a:spLocks noChangeArrowheads="1"/>
          </p:cNvSpPr>
          <p:nvPr/>
        </p:nvSpPr>
        <p:spPr bwMode="auto">
          <a:xfrm>
            <a:off x="4583832" y="4280756"/>
            <a:ext cx="5115304" cy="1892959"/>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9B719135-0196-B745-B6D3-0AE9D66BE3AA}"/>
              </a:ext>
            </a:extLst>
          </p:cNvPr>
          <p:cNvSpPr/>
          <p:nvPr/>
        </p:nvSpPr>
        <p:spPr>
          <a:xfrm>
            <a:off x="4439816" y="1641672"/>
            <a:ext cx="5403336"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9" name="Rounded Rectangle 18">
            <a:extLst>
              <a:ext uri="{FF2B5EF4-FFF2-40B4-BE49-F238E27FC236}">
                <a16:creationId xmlns:a16="http://schemas.microsoft.com/office/drawing/2014/main" id="{EA92635B-C36A-7344-A4BE-EEB95AD36DC4}"/>
              </a:ext>
            </a:extLst>
          </p:cNvPr>
          <p:cNvSpPr>
            <a:spLocks noChangeArrowheads="1"/>
          </p:cNvSpPr>
          <p:nvPr/>
        </p:nvSpPr>
        <p:spPr bwMode="auto">
          <a:xfrm>
            <a:off x="4799856" y="4509121"/>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1</a:t>
            </a:r>
          </a:p>
        </p:txBody>
      </p:sp>
      <p:sp>
        <p:nvSpPr>
          <p:cNvPr id="20" name="Rounded Rectangle 19">
            <a:extLst>
              <a:ext uri="{FF2B5EF4-FFF2-40B4-BE49-F238E27FC236}">
                <a16:creationId xmlns:a16="http://schemas.microsoft.com/office/drawing/2014/main" id="{699B15A5-F6D1-D84C-9768-F71617083C2E}"/>
              </a:ext>
            </a:extLst>
          </p:cNvPr>
          <p:cNvSpPr>
            <a:spLocks noChangeArrowheads="1"/>
          </p:cNvSpPr>
          <p:nvPr/>
        </p:nvSpPr>
        <p:spPr bwMode="auto">
          <a:xfrm>
            <a:off x="5289827" y="5279266"/>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3</a:t>
            </a:r>
          </a:p>
        </p:txBody>
      </p:sp>
      <p:sp>
        <p:nvSpPr>
          <p:cNvPr id="21" name="Rounded Rectangle 20">
            <a:extLst>
              <a:ext uri="{FF2B5EF4-FFF2-40B4-BE49-F238E27FC236}">
                <a16:creationId xmlns:a16="http://schemas.microsoft.com/office/drawing/2014/main" id="{D9836CF9-06CC-904B-B800-6EB341B65806}"/>
              </a:ext>
            </a:extLst>
          </p:cNvPr>
          <p:cNvSpPr>
            <a:spLocks noChangeArrowheads="1"/>
          </p:cNvSpPr>
          <p:nvPr/>
        </p:nvSpPr>
        <p:spPr bwMode="auto">
          <a:xfrm>
            <a:off x="7931427" y="4522600"/>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2</a:t>
            </a:r>
          </a:p>
        </p:txBody>
      </p:sp>
      <p:sp>
        <p:nvSpPr>
          <p:cNvPr id="22" name="Rounded Rectangle 21">
            <a:extLst>
              <a:ext uri="{FF2B5EF4-FFF2-40B4-BE49-F238E27FC236}">
                <a16:creationId xmlns:a16="http://schemas.microsoft.com/office/drawing/2014/main" id="{377D705F-D1EB-B148-B445-DDB801092BF7}"/>
              </a:ext>
            </a:extLst>
          </p:cNvPr>
          <p:cNvSpPr>
            <a:spLocks noChangeArrowheads="1"/>
          </p:cNvSpPr>
          <p:nvPr/>
        </p:nvSpPr>
        <p:spPr bwMode="auto">
          <a:xfrm>
            <a:off x="7349893" y="5279265"/>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4</a:t>
            </a:r>
          </a:p>
        </p:txBody>
      </p:sp>
      <p:cxnSp>
        <p:nvCxnSpPr>
          <p:cNvPr id="25" name="Straight Arrow Connector 24">
            <a:extLst>
              <a:ext uri="{FF2B5EF4-FFF2-40B4-BE49-F238E27FC236}">
                <a16:creationId xmlns:a16="http://schemas.microsoft.com/office/drawing/2014/main" id="{219949D2-E942-A141-840D-F20F6F689D58}"/>
              </a:ext>
            </a:extLst>
          </p:cNvPr>
          <p:cNvCxnSpPr>
            <a:cxnSpLocks/>
            <a:stCxn id="18" idx="3"/>
          </p:cNvCxnSpPr>
          <p:nvPr/>
        </p:nvCxnSpPr>
        <p:spPr>
          <a:xfrm>
            <a:off x="5231116" y="2497595"/>
            <a:ext cx="1182" cy="674090"/>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B8B997-AFFE-804F-8438-B04EEFDB89A0}"/>
              </a:ext>
            </a:extLst>
          </p:cNvPr>
          <p:cNvCxnSpPr>
            <a:cxnSpLocks/>
            <a:stCxn id="18" idx="4"/>
            <a:endCxn id="9" idx="0"/>
          </p:cNvCxnSpPr>
          <p:nvPr/>
        </p:nvCxnSpPr>
        <p:spPr>
          <a:xfrm>
            <a:off x="7141484"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48AC3F-EF02-5146-B5FC-0E6A87D9A095}"/>
              </a:ext>
            </a:extLst>
          </p:cNvPr>
          <p:cNvCxnSpPr>
            <a:cxnSpLocks/>
          </p:cNvCxnSpPr>
          <p:nvPr/>
        </p:nvCxnSpPr>
        <p:spPr>
          <a:xfrm>
            <a:off x="667206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71546A-4709-BC4D-81F0-2DB02145D30C}"/>
              </a:ext>
            </a:extLst>
          </p:cNvPr>
          <p:cNvCxnSpPr>
            <a:cxnSpLocks/>
            <a:endCxn id="19" idx="0"/>
          </p:cNvCxnSpPr>
          <p:nvPr/>
        </p:nvCxnSpPr>
        <p:spPr>
          <a:xfrm>
            <a:off x="5616373"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98133E-96F5-4948-AA74-162D463196AF}"/>
              </a:ext>
            </a:extLst>
          </p:cNvPr>
          <p:cNvCxnSpPr>
            <a:cxnSpLocks/>
          </p:cNvCxnSpPr>
          <p:nvPr/>
        </p:nvCxnSpPr>
        <p:spPr>
          <a:xfrm>
            <a:off x="7976398"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C0BDB0-0AD2-414E-A6D3-F4F6E5F43D0D}"/>
              </a:ext>
            </a:extLst>
          </p:cNvPr>
          <p:cNvCxnSpPr>
            <a:cxnSpLocks/>
            <a:stCxn id="18" idx="5"/>
          </p:cNvCxnSpPr>
          <p:nvPr/>
        </p:nvCxnSpPr>
        <p:spPr>
          <a:xfrm>
            <a:off x="9051852" y="2497596"/>
            <a:ext cx="0" cy="66525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F1461C-FD01-4E4F-B347-E08BBB308AF7}"/>
              </a:ext>
            </a:extLst>
          </p:cNvPr>
          <p:cNvCxnSpPr>
            <a:cxnSpLocks/>
          </p:cNvCxnSpPr>
          <p:nvPr/>
        </p:nvCxnSpPr>
        <p:spPr>
          <a:xfrm>
            <a:off x="6096000"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40D32C8-6A57-784F-AA14-2134F3F45C4F}"/>
              </a:ext>
            </a:extLst>
          </p:cNvPr>
          <p:cNvCxnSpPr>
            <a:cxnSpLocks/>
          </p:cNvCxnSpPr>
          <p:nvPr/>
        </p:nvCxnSpPr>
        <p:spPr>
          <a:xfrm>
            <a:off x="8713838"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B71F843-EA9C-7045-83B5-B6C05D9C5E7A}"/>
              </a:ext>
            </a:extLst>
          </p:cNvPr>
          <p:cNvCxnSpPr>
            <a:cxnSpLocks/>
          </p:cNvCxnSpPr>
          <p:nvPr/>
        </p:nvCxnSpPr>
        <p:spPr>
          <a:xfrm>
            <a:off x="775218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0892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Interaction recording and playback</a:t>
            </a:r>
          </a:p>
        </p:txBody>
      </p:sp>
      <p:sp>
        <p:nvSpPr>
          <p:cNvPr id="9" name="Rounded Rectangle 8">
            <a:extLst>
              <a:ext uri="{FF2B5EF4-FFF2-40B4-BE49-F238E27FC236}">
                <a16:creationId xmlns:a16="http://schemas.microsoft.com/office/drawing/2014/main" id="{30A36C0F-F75F-4649-9B8F-6A0CBB560A51}"/>
              </a:ext>
            </a:extLst>
          </p:cNvPr>
          <p:cNvSpPr>
            <a:spLocks noChangeArrowheads="1"/>
          </p:cNvSpPr>
          <p:nvPr/>
        </p:nvSpPr>
        <p:spPr bwMode="auto">
          <a:xfrm>
            <a:off x="5015374" y="2833078"/>
            <a:ext cx="1965776" cy="950147"/>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200" b="1" dirty="0">
                <a:solidFill>
                  <a:srgbClr val="FF0000"/>
                </a:solidFill>
                <a:latin typeface="Calibri" panose="020F0502020204030204" pitchFamily="34" charset="0"/>
                <a:cs typeface="Calibri" panose="020F0502020204030204" pitchFamily="34" charset="0"/>
              </a:rPr>
              <a:t>Interaction </a:t>
            </a:r>
            <a:br>
              <a:rPr lang="en-US" sz="2200" b="1" dirty="0">
                <a:solidFill>
                  <a:srgbClr val="FF0000"/>
                </a:solidFill>
                <a:latin typeface="Calibri" panose="020F0502020204030204" pitchFamily="34" charset="0"/>
                <a:cs typeface="Calibri" panose="020F0502020204030204" pitchFamily="34" charset="0"/>
              </a:rPr>
            </a:br>
            <a:r>
              <a:rPr lang="en-US" sz="2200" b="1" dirty="0">
                <a:solidFill>
                  <a:srgbClr val="FF0000"/>
                </a:solidFill>
                <a:latin typeface="Calibri" panose="020F0502020204030204" pitchFamily="34" charset="0"/>
                <a:cs typeface="Calibri" panose="020F0502020204030204" pitchFamily="34" charset="0"/>
              </a:rPr>
              <a:t>session records</a:t>
            </a:r>
          </a:p>
        </p:txBody>
      </p:sp>
      <p:sp>
        <p:nvSpPr>
          <p:cNvPr id="11" name="Rounded Rectangle 10">
            <a:extLst>
              <a:ext uri="{FF2B5EF4-FFF2-40B4-BE49-F238E27FC236}">
                <a16:creationId xmlns:a16="http://schemas.microsoft.com/office/drawing/2014/main" id="{D23A99B0-F664-4147-BE5D-A238E5A1AE6E}"/>
              </a:ext>
            </a:extLst>
          </p:cNvPr>
          <p:cNvSpPr>
            <a:spLocks noChangeArrowheads="1"/>
          </p:cNvSpPr>
          <p:nvPr/>
        </p:nvSpPr>
        <p:spPr bwMode="auto">
          <a:xfrm>
            <a:off x="2322414"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recording</a:t>
            </a:r>
          </a:p>
        </p:txBody>
      </p:sp>
      <p:sp>
        <p:nvSpPr>
          <p:cNvPr id="13" name="Oval 12">
            <a:extLst>
              <a:ext uri="{FF2B5EF4-FFF2-40B4-BE49-F238E27FC236}">
                <a16:creationId xmlns:a16="http://schemas.microsoft.com/office/drawing/2014/main" id="{BCEF4766-57EF-0542-B3C4-B7B376DACED2}"/>
              </a:ext>
            </a:extLst>
          </p:cNvPr>
          <p:cNvSpPr/>
          <p:nvPr/>
        </p:nvSpPr>
        <p:spPr>
          <a:xfrm>
            <a:off x="2588159" y="1300183"/>
            <a:ext cx="6820209"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4" name="Rounded Rectangle 13">
            <a:extLst>
              <a:ext uri="{FF2B5EF4-FFF2-40B4-BE49-F238E27FC236}">
                <a16:creationId xmlns:a16="http://schemas.microsoft.com/office/drawing/2014/main" id="{DC2F3C51-0ACE-AF41-AF06-24C6836CEEB8}"/>
              </a:ext>
            </a:extLst>
          </p:cNvPr>
          <p:cNvSpPr>
            <a:spLocks noChangeArrowheads="1"/>
          </p:cNvSpPr>
          <p:nvPr/>
        </p:nvSpPr>
        <p:spPr bwMode="auto">
          <a:xfrm>
            <a:off x="2715328" y="4755770"/>
            <a:ext cx="6565868" cy="617447"/>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API</a:t>
            </a:r>
          </a:p>
        </p:txBody>
      </p:sp>
      <p:sp>
        <p:nvSpPr>
          <p:cNvPr id="30" name="Rounded Rectangle 29">
            <a:extLst>
              <a:ext uri="{FF2B5EF4-FFF2-40B4-BE49-F238E27FC236}">
                <a16:creationId xmlns:a16="http://schemas.microsoft.com/office/drawing/2014/main" id="{3581A620-68EB-C34C-B04F-2F9E322CB2A7}"/>
              </a:ext>
            </a:extLst>
          </p:cNvPr>
          <p:cNvSpPr>
            <a:spLocks noChangeArrowheads="1"/>
          </p:cNvSpPr>
          <p:nvPr/>
        </p:nvSpPr>
        <p:spPr bwMode="auto">
          <a:xfrm>
            <a:off x="7681746"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playback</a:t>
            </a:r>
          </a:p>
        </p:txBody>
      </p:sp>
      <p:sp>
        <p:nvSpPr>
          <p:cNvPr id="31" name="Rounded Rectangle 30">
            <a:extLst>
              <a:ext uri="{FF2B5EF4-FFF2-40B4-BE49-F238E27FC236}">
                <a16:creationId xmlns:a16="http://schemas.microsoft.com/office/drawing/2014/main" id="{94A6BA14-4DE6-FD47-8E79-3A63B3F0BB82}"/>
              </a:ext>
            </a:extLst>
          </p:cNvPr>
          <p:cNvSpPr>
            <a:spLocks noChangeArrowheads="1"/>
          </p:cNvSpPr>
          <p:nvPr/>
        </p:nvSpPr>
        <p:spPr bwMode="auto">
          <a:xfrm>
            <a:off x="2715328" y="5529399"/>
            <a:ext cx="6565868" cy="950702"/>
          </a:xfrm>
          <a:prstGeom prst="roundRect">
            <a:avLst>
              <a:gd name="adj" fmla="val 503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being tested</a:t>
            </a:r>
          </a:p>
        </p:txBody>
      </p:sp>
      <p:cxnSp>
        <p:nvCxnSpPr>
          <p:cNvPr id="32" name="Straight Arrow Connector 31">
            <a:extLst>
              <a:ext uri="{FF2B5EF4-FFF2-40B4-BE49-F238E27FC236}">
                <a16:creationId xmlns:a16="http://schemas.microsoft.com/office/drawing/2014/main" id="{C9E33C3C-F697-2F4E-ABBC-43C522AC20B7}"/>
              </a:ext>
            </a:extLst>
          </p:cNvPr>
          <p:cNvCxnSpPr>
            <a:cxnSpLocks/>
            <a:stCxn id="11" idx="3"/>
            <a:endCxn id="9" idx="1"/>
          </p:cNvCxnSpPr>
          <p:nvPr/>
        </p:nvCxnSpPr>
        <p:spPr>
          <a:xfrm>
            <a:off x="4454810" y="3308151"/>
            <a:ext cx="560564"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4540BDB-0D97-2F4D-A51B-21DEC91F0843}"/>
              </a:ext>
            </a:extLst>
          </p:cNvPr>
          <p:cNvCxnSpPr>
            <a:cxnSpLocks/>
            <a:stCxn id="9" idx="3"/>
            <a:endCxn id="30" idx="1"/>
          </p:cNvCxnSpPr>
          <p:nvPr/>
        </p:nvCxnSpPr>
        <p:spPr>
          <a:xfrm flipV="1">
            <a:off x="6981151" y="3308151"/>
            <a:ext cx="700595"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A3D266-EDFE-0042-9279-50583BC0579F}"/>
              </a:ext>
            </a:extLst>
          </p:cNvPr>
          <p:cNvCxnSpPr>
            <a:cxnSpLocks/>
            <a:stCxn id="11" idx="2"/>
          </p:cNvCxnSpPr>
          <p:nvPr/>
        </p:nvCxnSpPr>
        <p:spPr>
          <a:xfrm>
            <a:off x="3388612" y="3783224"/>
            <a:ext cx="0"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0264CB-3C5A-DB4D-9DEA-963296556604}"/>
              </a:ext>
            </a:extLst>
          </p:cNvPr>
          <p:cNvCxnSpPr>
            <a:cxnSpLocks/>
            <a:stCxn id="30" idx="2"/>
          </p:cNvCxnSpPr>
          <p:nvPr/>
        </p:nvCxnSpPr>
        <p:spPr>
          <a:xfrm flipH="1">
            <a:off x="8747944" y="3783224"/>
            <a:ext cx="1"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BF71838-FE8F-CC4F-8A26-E5088A4436BA}"/>
              </a:ext>
            </a:extLst>
          </p:cNvPr>
          <p:cNvCxnSpPr>
            <a:cxnSpLocks/>
          </p:cNvCxnSpPr>
          <p:nvPr/>
        </p:nvCxnSpPr>
        <p:spPr>
          <a:xfrm flipV="1">
            <a:off x="8400256"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6D8B461-6FD2-B643-B655-1091E3E3D33C}"/>
              </a:ext>
            </a:extLst>
          </p:cNvPr>
          <p:cNvCxnSpPr>
            <a:cxnSpLocks/>
          </p:cNvCxnSpPr>
          <p:nvPr/>
        </p:nvCxnSpPr>
        <p:spPr>
          <a:xfrm flipV="1">
            <a:off x="9048328" y="2030195"/>
            <a:ext cx="0" cy="802883"/>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BE96BDF-E8E7-4343-8A05-AE89865F18F6}"/>
              </a:ext>
            </a:extLst>
          </p:cNvPr>
          <p:cNvCxnSpPr>
            <a:cxnSpLocks/>
          </p:cNvCxnSpPr>
          <p:nvPr/>
        </p:nvCxnSpPr>
        <p:spPr>
          <a:xfrm>
            <a:off x="3791744" y="2187977"/>
            <a:ext cx="0" cy="64510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229586F-A6CB-1045-9D41-E2882095AD89}"/>
              </a:ext>
            </a:extLst>
          </p:cNvPr>
          <p:cNvCxnSpPr>
            <a:cxnSpLocks/>
          </p:cNvCxnSpPr>
          <p:nvPr/>
        </p:nvCxnSpPr>
        <p:spPr>
          <a:xfrm>
            <a:off x="3215680"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016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424161" cy="5453235"/>
          </a:xfrm>
        </p:spPr>
        <p:txBody>
          <a:bodyPr>
            <a:normAutofit/>
          </a:bodyPr>
          <a:lstStyle/>
          <a:p>
            <a:r>
              <a:rPr lang="en-US" sz="2500" dirty="0">
                <a:solidFill>
                  <a:srgbClr val="FF0000"/>
                </a:solidFill>
              </a:rPr>
              <a:t>Test-driven development (TDD) </a:t>
            </a:r>
            <a:r>
              <a:rPr lang="en-US" sz="2500" dirty="0"/>
              <a:t>is an approach to program development that is based around the general idea that you should write an </a:t>
            </a:r>
            <a:r>
              <a:rPr lang="en-US" sz="2500" dirty="0">
                <a:solidFill>
                  <a:srgbClr val="FF0000"/>
                </a:solidFill>
              </a:rPr>
              <a:t>executable test </a:t>
            </a:r>
            <a:r>
              <a:rPr lang="en-US" sz="2500" dirty="0"/>
              <a:t>or tests for code that you are writing before you write the code. </a:t>
            </a:r>
          </a:p>
          <a:p>
            <a:r>
              <a:rPr lang="en-US" sz="2500" dirty="0"/>
              <a:t>It was introduced by early users of the </a:t>
            </a:r>
            <a:r>
              <a:rPr lang="en-US" sz="2500" dirty="0">
                <a:solidFill>
                  <a:srgbClr val="FF0000"/>
                </a:solidFill>
              </a:rPr>
              <a:t>Extreme Programming agile method</a:t>
            </a:r>
            <a:r>
              <a:rPr lang="en-US" sz="2500" dirty="0"/>
              <a:t>, but it can be used with any incremental development approach.</a:t>
            </a:r>
          </a:p>
          <a:p>
            <a:r>
              <a:rPr lang="en-US" sz="2500" dirty="0"/>
              <a:t>Test-driven development works best for the development of </a:t>
            </a:r>
            <a:r>
              <a:rPr lang="en-US" sz="2500" dirty="0">
                <a:solidFill>
                  <a:srgbClr val="FF0000"/>
                </a:solidFill>
              </a:rPr>
              <a:t>individual program units </a:t>
            </a:r>
            <a:r>
              <a:rPr lang="en-US" sz="2500" dirty="0"/>
              <a:t>and it is more difficult to apply to system testing. </a:t>
            </a:r>
          </a:p>
          <a:p>
            <a:r>
              <a:rPr lang="en-US" sz="2500" dirty="0"/>
              <a:t>Even the strongest advocates of TDD accept that it is </a:t>
            </a:r>
            <a:r>
              <a:rPr lang="en-US" sz="2500" dirty="0">
                <a:solidFill>
                  <a:srgbClr val="FF0000"/>
                </a:solidFill>
              </a:rPr>
              <a:t>challenging</a:t>
            </a:r>
            <a:r>
              <a:rPr lang="en-US" sz="2500" dirty="0"/>
              <a:t> to use this approach when you are developing and testing systems with </a:t>
            </a:r>
            <a:r>
              <a:rPr lang="en-US" sz="2500" dirty="0">
                <a:solidFill>
                  <a:srgbClr val="FF0000"/>
                </a:solidFill>
              </a:rPr>
              <a:t>graphical user interfaces</a:t>
            </a:r>
            <a:r>
              <a:rPr lang="en-US" sz="2500" dirty="0"/>
              <a:t>.</a:t>
            </a:r>
          </a:p>
          <a:p>
            <a:endParaRPr lang="en-US" sz="2500" dirty="0"/>
          </a:p>
          <a:p>
            <a:endParaRPr lang="en-US" sz="25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Test-driven development (TDD)</a:t>
            </a:r>
          </a:p>
        </p:txBody>
      </p:sp>
    </p:spTree>
    <p:extLst>
      <p:ext uri="{BB962C8B-B14F-4D97-AF65-F5344CB8AC3E}">
        <p14:creationId xmlns:p14="http://schemas.microsoft.com/office/powerpoint/2010/main" val="27703975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6315674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normAutofit/>
          </a:bodyPr>
          <a:lstStyle/>
          <a:p>
            <a:pPr marL="457200" indent="-457200">
              <a:buFont typeface="+mj-lt"/>
              <a:buAutoNum type="arabicPeriod"/>
            </a:pPr>
            <a:r>
              <a:rPr lang="en-US" sz="2400" dirty="0">
                <a:solidFill>
                  <a:srgbClr val="FF0000"/>
                </a:solidFill>
              </a:rPr>
              <a:t>Identify partial implementation</a:t>
            </a:r>
            <a:br>
              <a:rPr lang="en-US" sz="2400" dirty="0"/>
            </a:br>
            <a:r>
              <a:rPr lang="en-US" sz="2400" dirty="0"/>
              <a:t>Break down the implementation of the functionality required into smaller mini-units. Choose one of these mini-units for implementation.</a:t>
            </a:r>
          </a:p>
          <a:p>
            <a:pPr marL="457200" indent="-457200">
              <a:buFont typeface="+mj-lt"/>
              <a:buAutoNum type="arabicPeriod"/>
            </a:pPr>
            <a:r>
              <a:rPr lang="en-US" sz="2400" dirty="0">
                <a:solidFill>
                  <a:srgbClr val="FF0000"/>
                </a:solidFill>
              </a:rPr>
              <a:t>Write mini-unit tests</a:t>
            </a:r>
            <a:br>
              <a:rPr lang="en-US" sz="2400" dirty="0"/>
            </a:br>
            <a:r>
              <a:rPr lang="en-US" sz="2400" dirty="0"/>
              <a:t>Write one or more automated tests for the mini-unit that you have chosen for implementation. The mini-unit should pass these tests if it is properly implemented.</a:t>
            </a:r>
          </a:p>
          <a:p>
            <a:pPr marL="457200" indent="-457200">
              <a:buFont typeface="+mj-lt"/>
              <a:buAutoNum type="arabicPeriod"/>
            </a:pPr>
            <a:r>
              <a:rPr lang="en-US" sz="2400" dirty="0">
                <a:solidFill>
                  <a:srgbClr val="FF0000"/>
                </a:solidFill>
              </a:rPr>
              <a:t>Write a code stub that will fail test</a:t>
            </a:r>
            <a:br>
              <a:rPr lang="en-US" sz="2400" dirty="0"/>
            </a:br>
            <a:r>
              <a:rPr lang="en-US" sz="2400" dirty="0"/>
              <a:t>Write incomplete code that will be called to implement the mini-unit. You know this will fail.</a:t>
            </a:r>
          </a:p>
          <a:p>
            <a:pPr marL="457200" indent="-457200">
              <a:buFont typeface="+mj-lt"/>
              <a:buAutoNum type="arabicPeriod"/>
            </a:pPr>
            <a:r>
              <a:rPr lang="en-US" sz="2400" dirty="0">
                <a:solidFill>
                  <a:srgbClr val="FF0000"/>
                </a:solidFill>
              </a:rPr>
              <a:t>Run all existing automated tests</a:t>
            </a:r>
            <a:br>
              <a:rPr lang="en-US" sz="2400" dirty="0"/>
            </a:br>
            <a:r>
              <a:rPr lang="en-US" sz="2400" dirty="0"/>
              <a:t>All previous tests should pass. The test for the incomplete code should fail.</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9607753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lstStyle/>
          <a:p>
            <a:pPr marL="457200" indent="-457200">
              <a:buFont typeface="+mj-lt"/>
              <a:buAutoNum type="arabicPeriod" startAt="5"/>
            </a:pPr>
            <a:r>
              <a:rPr lang="en-US" sz="2400" dirty="0">
                <a:solidFill>
                  <a:srgbClr val="FF0000"/>
                </a:solidFill>
              </a:rPr>
              <a:t>Implement code that should cause the failing test to pass</a:t>
            </a:r>
            <a:br>
              <a:rPr lang="en-US" sz="2400" dirty="0"/>
            </a:br>
            <a:r>
              <a:rPr lang="en-US" sz="2400" dirty="0"/>
              <a:t>Write code to implement the mini-unit, which should cause it to operate correctly</a:t>
            </a:r>
          </a:p>
          <a:p>
            <a:pPr marL="457200" indent="-457200">
              <a:buFont typeface="+mj-lt"/>
              <a:buAutoNum type="arabicPeriod" startAt="5"/>
            </a:pPr>
            <a:r>
              <a:rPr lang="en-US" sz="2400" dirty="0">
                <a:solidFill>
                  <a:srgbClr val="FF0000"/>
                </a:solidFill>
              </a:rPr>
              <a:t>Rerun all automated tests</a:t>
            </a:r>
            <a:br>
              <a:rPr lang="en-US" sz="2400" dirty="0"/>
            </a:br>
            <a:r>
              <a:rPr lang="en-US" sz="2400" dirty="0"/>
              <a:t>If any tests fail, your code is probably incorrect. Keep working on it until all tests pass.</a:t>
            </a:r>
          </a:p>
          <a:p>
            <a:pPr marL="457200" indent="-457200">
              <a:buFont typeface="+mj-lt"/>
              <a:buAutoNum type="arabicPeriod" startAt="5"/>
            </a:pPr>
            <a:r>
              <a:rPr lang="en-US" sz="2400" dirty="0">
                <a:solidFill>
                  <a:srgbClr val="FF0000"/>
                </a:solidFill>
              </a:rPr>
              <a:t>Refactor code if necessary</a:t>
            </a:r>
            <a:br>
              <a:rPr lang="en-US" sz="2400" dirty="0"/>
            </a:br>
            <a:r>
              <a:rPr lang="en-US" sz="2400" dirty="0"/>
              <a:t>If all tests pass, you can move on to implementing  the next mini-unit. If you see ways of improving your code, you should do this before the next stage of implementation.</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64267250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40081" y="1066628"/>
            <a:ext cx="10954512" cy="5453235"/>
          </a:xfrm>
        </p:spPr>
        <p:txBody>
          <a:bodyPr>
            <a:noAutofit/>
          </a:bodyPr>
          <a:lstStyle/>
          <a:p>
            <a:r>
              <a:rPr lang="en-US" sz="2400" dirty="0"/>
              <a:t>It is a </a:t>
            </a:r>
            <a:r>
              <a:rPr lang="en-US" sz="2400" dirty="0">
                <a:solidFill>
                  <a:srgbClr val="FF0000"/>
                </a:solidFill>
              </a:rPr>
              <a:t>systematic approach to testing </a:t>
            </a:r>
            <a:r>
              <a:rPr lang="en-US" sz="2400" dirty="0"/>
              <a:t>in which tests are clearly linked to sections of the program code. </a:t>
            </a:r>
          </a:p>
          <a:p>
            <a:pPr lvl="1"/>
            <a:r>
              <a:rPr lang="en-US" sz="2400" dirty="0"/>
              <a:t>This means you can be confident that your tests cover all of the code that has been developed and that there are no untested code sections in the delivered code.</a:t>
            </a:r>
          </a:p>
          <a:p>
            <a:r>
              <a:rPr lang="en-US" sz="2400" dirty="0"/>
              <a:t>The tests act as a </a:t>
            </a:r>
            <a:r>
              <a:rPr lang="en-US" sz="2400" dirty="0">
                <a:solidFill>
                  <a:srgbClr val="FF0000"/>
                </a:solidFill>
              </a:rPr>
              <a:t>written specification </a:t>
            </a:r>
            <a:r>
              <a:rPr lang="en-US" sz="2400" dirty="0"/>
              <a:t>for the program code. In principle at least, it should be possible to understand what the program does by reading the tests.</a:t>
            </a:r>
          </a:p>
          <a:p>
            <a:r>
              <a:rPr lang="en-US" sz="2400" dirty="0">
                <a:solidFill>
                  <a:srgbClr val="FF0000"/>
                </a:solidFill>
              </a:rPr>
              <a:t>Debugging is simplified </a:t>
            </a:r>
            <a:r>
              <a:rPr lang="en-US" sz="2400" dirty="0"/>
              <a:t>because, when a program failure is observed, you can immediately link this to the last increment of code that you added to the system. </a:t>
            </a:r>
          </a:p>
          <a:p>
            <a:r>
              <a:rPr lang="en-US" sz="2400" dirty="0">
                <a:solidFill>
                  <a:srgbClr val="FF0000"/>
                </a:solidFill>
              </a:rPr>
              <a:t>TDD leads to simpler code </a:t>
            </a:r>
            <a:r>
              <a:rPr lang="en-US" sz="2400" dirty="0"/>
              <a:t>as programmers only write code that’s necessary to pass tests. They don’t over-engineer their code with complex features that aren’t needed.</a:t>
            </a:r>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normAutofit fontScale="90000"/>
          </a:bodyPr>
          <a:lstStyle/>
          <a:p>
            <a:r>
              <a:rPr lang="en-US" dirty="0">
                <a:solidFill>
                  <a:schemeClr val="accent1"/>
                </a:solidFill>
              </a:rPr>
              <a:t>Benefits of test-driven development</a:t>
            </a:r>
          </a:p>
        </p:txBody>
      </p:sp>
    </p:spTree>
    <p:extLst>
      <p:ext uri="{BB962C8B-B14F-4D97-AF65-F5344CB8AC3E}">
        <p14:creationId xmlns:p14="http://schemas.microsoft.com/office/powerpoint/2010/main" val="11283095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066628"/>
            <a:ext cx="10570463" cy="5453235"/>
          </a:xfrm>
        </p:spPr>
        <p:txBody>
          <a:bodyPr/>
          <a:lstStyle/>
          <a:p>
            <a:r>
              <a:rPr lang="en-US" dirty="0"/>
              <a:t>TDD </a:t>
            </a:r>
            <a:r>
              <a:rPr lang="en-US" dirty="0">
                <a:solidFill>
                  <a:srgbClr val="FF0000"/>
                </a:solidFill>
              </a:rPr>
              <a:t>discourages radical program change</a:t>
            </a:r>
          </a:p>
          <a:p>
            <a:r>
              <a:rPr lang="en-US" dirty="0"/>
              <a:t>I focused on the </a:t>
            </a:r>
            <a:r>
              <a:rPr lang="en-US" dirty="0">
                <a:solidFill>
                  <a:srgbClr val="FF0000"/>
                </a:solidFill>
              </a:rPr>
              <a:t>tests</a:t>
            </a:r>
            <a:r>
              <a:rPr lang="en-US" dirty="0"/>
              <a:t> rather than the </a:t>
            </a:r>
            <a:r>
              <a:rPr lang="en-US" dirty="0">
                <a:solidFill>
                  <a:schemeClr val="accent1"/>
                </a:solidFill>
              </a:rPr>
              <a:t>problem I was trying to solve</a:t>
            </a:r>
          </a:p>
          <a:p>
            <a:r>
              <a:rPr lang="en-US" dirty="0"/>
              <a:t>I spent too much time thinking about </a:t>
            </a:r>
            <a:r>
              <a:rPr lang="en-US" dirty="0">
                <a:solidFill>
                  <a:srgbClr val="FF0000"/>
                </a:solidFill>
              </a:rPr>
              <a:t>implementation details </a:t>
            </a:r>
            <a:r>
              <a:rPr lang="en-US" dirty="0"/>
              <a:t>rather than the </a:t>
            </a:r>
            <a:r>
              <a:rPr lang="en-US" dirty="0">
                <a:solidFill>
                  <a:schemeClr val="accent1"/>
                </a:solidFill>
              </a:rPr>
              <a:t>programming problem</a:t>
            </a:r>
          </a:p>
          <a:p>
            <a:r>
              <a:rPr lang="en-US" dirty="0"/>
              <a:t>It is hard to write </a:t>
            </a:r>
            <a:r>
              <a:rPr lang="en-US" dirty="0">
                <a:solidFill>
                  <a:srgbClr val="FF0000"/>
                </a:solidFill>
              </a:rPr>
              <a:t>‘bad data’ tests</a:t>
            </a:r>
            <a:br>
              <a:rPr lang="en-US" dirty="0"/>
            </a:b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lstStyle/>
          <a:p>
            <a:r>
              <a:rPr lang="en-US" dirty="0">
                <a:solidFill>
                  <a:schemeClr val="accent1"/>
                </a:solidFill>
              </a:rPr>
              <a:t>Reasons for not using TDD</a:t>
            </a:r>
          </a:p>
        </p:txBody>
      </p:sp>
    </p:spTree>
    <p:extLst>
      <p:ext uri="{BB962C8B-B14F-4D97-AF65-F5344CB8AC3E}">
        <p14:creationId xmlns:p14="http://schemas.microsoft.com/office/powerpoint/2010/main" val="19049889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66628"/>
            <a:ext cx="10515601" cy="5453235"/>
          </a:xfrm>
        </p:spPr>
        <p:txBody>
          <a:bodyPr>
            <a:normAutofit/>
          </a:bodyPr>
          <a:lstStyle/>
          <a:p>
            <a:r>
              <a:rPr lang="en-US" dirty="0">
                <a:solidFill>
                  <a:srgbClr val="FF0000"/>
                </a:solidFill>
              </a:rPr>
              <a:t>Security testing </a:t>
            </a:r>
            <a:r>
              <a:rPr lang="en-US" dirty="0"/>
              <a:t>aims to </a:t>
            </a:r>
            <a:r>
              <a:rPr lang="en-US" dirty="0">
                <a:solidFill>
                  <a:srgbClr val="FF0000"/>
                </a:solidFill>
              </a:rPr>
              <a:t>find vulnerabilities </a:t>
            </a:r>
            <a:r>
              <a:rPr lang="en-US" dirty="0"/>
              <a:t>that may be exploited by an attacker and to provide convincing evidence that the system is sufficiently secure. </a:t>
            </a:r>
          </a:p>
          <a:p>
            <a:r>
              <a:rPr lang="en-US" dirty="0"/>
              <a:t>The tests should demonstrate that the system can </a:t>
            </a:r>
            <a:r>
              <a:rPr lang="en-US" dirty="0">
                <a:solidFill>
                  <a:srgbClr val="FF0000"/>
                </a:solidFill>
              </a:rPr>
              <a:t>resist attacks</a:t>
            </a:r>
            <a:r>
              <a:rPr lang="en-US" dirty="0"/>
              <a:t> on its </a:t>
            </a:r>
            <a:r>
              <a:rPr lang="en-US" dirty="0">
                <a:solidFill>
                  <a:srgbClr val="FF0000"/>
                </a:solidFill>
              </a:rPr>
              <a:t>availability</a:t>
            </a:r>
            <a:r>
              <a:rPr lang="en-US" dirty="0"/>
              <a:t>, </a:t>
            </a:r>
            <a:r>
              <a:rPr lang="en-US" dirty="0">
                <a:solidFill>
                  <a:srgbClr val="FF0000"/>
                </a:solidFill>
              </a:rPr>
              <a:t>attacks</a:t>
            </a:r>
            <a:r>
              <a:rPr lang="en-US" dirty="0"/>
              <a:t> that try to </a:t>
            </a:r>
            <a:r>
              <a:rPr lang="en-US" dirty="0">
                <a:solidFill>
                  <a:srgbClr val="FF0000"/>
                </a:solidFill>
              </a:rPr>
              <a:t>inject malware</a:t>
            </a:r>
            <a:r>
              <a:rPr lang="en-US" dirty="0"/>
              <a:t> and </a:t>
            </a:r>
            <a:r>
              <a:rPr lang="en-US" dirty="0">
                <a:solidFill>
                  <a:srgbClr val="FF0000"/>
                </a:solidFill>
              </a:rPr>
              <a:t>attacks</a:t>
            </a:r>
            <a:r>
              <a:rPr lang="en-US" dirty="0"/>
              <a:t> that try to </a:t>
            </a:r>
            <a:r>
              <a:rPr lang="en-US" dirty="0">
                <a:solidFill>
                  <a:srgbClr val="FF0000"/>
                </a:solidFill>
              </a:rPr>
              <a:t>corrupt or steal users’ data and identity</a:t>
            </a:r>
            <a:r>
              <a:rPr lang="en-US" dirty="0"/>
              <a:t>.</a:t>
            </a:r>
          </a:p>
          <a:p>
            <a:r>
              <a:rPr lang="en-US" dirty="0">
                <a:solidFill>
                  <a:srgbClr val="FF0000"/>
                </a:solidFill>
              </a:rPr>
              <a:t>Comprehensive security testing </a:t>
            </a:r>
            <a:r>
              <a:rPr lang="en-US" dirty="0"/>
              <a:t>requires specialist knowledge of software vulnerabilities and approaches to testing that can find these vulnerabilities.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Security testing</a:t>
            </a:r>
          </a:p>
        </p:txBody>
      </p:sp>
    </p:spTree>
    <p:extLst>
      <p:ext uri="{BB962C8B-B14F-4D97-AF65-F5344CB8AC3E}">
        <p14:creationId xmlns:p14="http://schemas.microsoft.com/office/powerpoint/2010/main" val="344623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11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2700" dirty="0"/>
              <a:t>A</a:t>
            </a:r>
            <a:r>
              <a:rPr lang="en-US" sz="2700" dirty="0">
                <a:solidFill>
                  <a:srgbClr val="FF0000"/>
                </a:solidFill>
              </a:rPr>
              <a:t> risk-based approach to security testing </a:t>
            </a:r>
            <a:r>
              <a:rPr lang="en-US" sz="2700" dirty="0"/>
              <a:t>involves identifying common risks and developing tests to demonstrate that the system protects itself from these risks. </a:t>
            </a:r>
          </a:p>
          <a:p>
            <a:r>
              <a:rPr lang="en-US" sz="2700" dirty="0"/>
              <a:t>You may also use </a:t>
            </a:r>
            <a:r>
              <a:rPr lang="en-US" sz="2700" dirty="0">
                <a:solidFill>
                  <a:srgbClr val="FF0000"/>
                </a:solidFill>
              </a:rPr>
              <a:t>automated tools </a:t>
            </a:r>
            <a:r>
              <a:rPr lang="en-US" sz="2700" dirty="0"/>
              <a:t>that </a:t>
            </a:r>
            <a:r>
              <a:rPr lang="en-US" sz="2700" dirty="0">
                <a:solidFill>
                  <a:srgbClr val="FF0000"/>
                </a:solidFill>
              </a:rPr>
              <a:t>scan your system to check for known vulnerabilities</a:t>
            </a:r>
            <a:r>
              <a:rPr lang="en-US" sz="2700" dirty="0"/>
              <a:t>, such as unused HTTP ports being left open.</a:t>
            </a:r>
          </a:p>
          <a:p>
            <a:r>
              <a:rPr lang="en-US" sz="2700" dirty="0"/>
              <a:t>Based on the risks that have been identified, you then design tests and checks to see if the system is vulnerable. </a:t>
            </a:r>
          </a:p>
          <a:p>
            <a:r>
              <a:rPr lang="en-US" sz="2700" dirty="0"/>
              <a:t>It may be possible to construct </a:t>
            </a:r>
            <a:r>
              <a:rPr lang="en-US" sz="2700" dirty="0">
                <a:solidFill>
                  <a:srgbClr val="FF0000"/>
                </a:solidFill>
              </a:rPr>
              <a:t>automated tests </a:t>
            </a:r>
            <a:r>
              <a:rPr lang="en-US" sz="2700" dirty="0"/>
              <a:t>for some of these checks, but others inevitably involve manual checking of the system’s </a:t>
            </a:r>
            <a:r>
              <a:rPr lang="en-US" sz="2700" dirty="0" err="1"/>
              <a:t>behaviour</a:t>
            </a:r>
            <a:r>
              <a:rPr lang="en-US" sz="2700" dirty="0"/>
              <a:t> and its files.</a:t>
            </a:r>
          </a:p>
          <a:p>
            <a:endParaRPr lang="en-US" sz="2700" dirty="0"/>
          </a:p>
          <a:p>
            <a:endParaRPr lang="en-US" sz="27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Risk-based security testing</a:t>
            </a:r>
          </a:p>
        </p:txBody>
      </p:sp>
    </p:spTree>
    <p:extLst>
      <p:ext uri="{BB962C8B-B14F-4D97-AF65-F5344CB8AC3E}">
        <p14:creationId xmlns:p14="http://schemas.microsoft.com/office/powerpoint/2010/main" val="9022689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normAutofit/>
          </a:bodyPr>
          <a:lstStyle/>
          <a:p>
            <a:r>
              <a:rPr lang="en-US" dirty="0"/>
              <a:t>Once you have </a:t>
            </a:r>
            <a:r>
              <a:rPr lang="en-US" dirty="0">
                <a:solidFill>
                  <a:srgbClr val="FF0000"/>
                </a:solidFill>
              </a:rPr>
              <a:t>identified security risks</a:t>
            </a:r>
            <a:r>
              <a:rPr lang="en-US" dirty="0"/>
              <a:t>, you then </a:t>
            </a:r>
            <a:r>
              <a:rPr lang="en-US" dirty="0">
                <a:solidFill>
                  <a:srgbClr val="FF0000"/>
                </a:solidFill>
              </a:rPr>
              <a:t>analyze</a:t>
            </a:r>
            <a:r>
              <a:rPr lang="en-US" dirty="0"/>
              <a:t> them to </a:t>
            </a:r>
            <a:r>
              <a:rPr lang="en-US" dirty="0">
                <a:solidFill>
                  <a:srgbClr val="FF0000"/>
                </a:solidFill>
              </a:rPr>
              <a:t>assess</a:t>
            </a:r>
            <a:r>
              <a:rPr lang="en-US" dirty="0"/>
              <a:t> how they might arise. </a:t>
            </a:r>
          </a:p>
          <a:p>
            <a:pPr lvl="1"/>
            <a:r>
              <a:rPr lang="en-US" dirty="0"/>
              <a:t>The user has set weak passwords that can be guessed by an attacker.</a:t>
            </a:r>
          </a:p>
          <a:p>
            <a:pPr lvl="1"/>
            <a:r>
              <a:rPr lang="en-US" dirty="0"/>
              <a:t>The system’s password file has been stolen and passwords discovered by attacker.</a:t>
            </a:r>
          </a:p>
          <a:p>
            <a:r>
              <a:rPr lang="en-US" dirty="0"/>
              <a:t>Develop tests to check some of these possibilities. </a:t>
            </a:r>
          </a:p>
          <a:p>
            <a:pPr lvl="1"/>
            <a:r>
              <a:rPr lang="en-US" dirty="0"/>
              <a:t>For example, you might run a test to check that the code that allows users to set their passwords always checks the strength of passwords.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 analysis</a:t>
            </a:r>
          </a:p>
        </p:txBody>
      </p:sp>
    </p:spTree>
    <p:extLst>
      <p:ext uri="{BB962C8B-B14F-4D97-AF65-F5344CB8AC3E}">
        <p14:creationId xmlns:p14="http://schemas.microsoft.com/office/powerpoint/2010/main" val="23036126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normAutofit/>
          </a:bodyPr>
          <a:lstStyle/>
          <a:p>
            <a:r>
              <a:rPr lang="en-US" sz="2700" dirty="0">
                <a:solidFill>
                  <a:srgbClr val="FF0000"/>
                </a:solidFill>
              </a:rPr>
              <a:t>Code reviews </a:t>
            </a:r>
            <a:r>
              <a:rPr lang="en-US" sz="2700" dirty="0"/>
              <a:t>involve one or more people </a:t>
            </a:r>
            <a:r>
              <a:rPr lang="en-US" sz="2700" dirty="0">
                <a:solidFill>
                  <a:srgbClr val="FF0000"/>
                </a:solidFill>
              </a:rPr>
              <a:t>examining</a:t>
            </a:r>
            <a:r>
              <a:rPr lang="en-US" sz="2700" dirty="0"/>
              <a:t> the </a:t>
            </a:r>
            <a:r>
              <a:rPr lang="en-US" sz="2700" dirty="0">
                <a:solidFill>
                  <a:srgbClr val="FF0000"/>
                </a:solidFill>
              </a:rPr>
              <a:t>code</a:t>
            </a:r>
            <a:r>
              <a:rPr lang="en-US" sz="2700" dirty="0"/>
              <a:t> to </a:t>
            </a:r>
            <a:r>
              <a:rPr lang="en-US" sz="2700" dirty="0">
                <a:solidFill>
                  <a:srgbClr val="FF0000"/>
                </a:solidFill>
              </a:rPr>
              <a:t>check</a:t>
            </a:r>
            <a:r>
              <a:rPr lang="en-US" sz="2700" dirty="0"/>
              <a:t> for </a:t>
            </a:r>
            <a:r>
              <a:rPr lang="en-US" sz="2700" dirty="0">
                <a:solidFill>
                  <a:srgbClr val="FF0000"/>
                </a:solidFill>
              </a:rPr>
              <a:t>errors</a:t>
            </a:r>
            <a:r>
              <a:rPr lang="en-US" sz="2700" dirty="0"/>
              <a:t> and </a:t>
            </a:r>
            <a:r>
              <a:rPr lang="en-US" sz="2700" dirty="0">
                <a:solidFill>
                  <a:srgbClr val="FF0000"/>
                </a:solidFill>
              </a:rPr>
              <a:t>anomalies</a:t>
            </a:r>
            <a:r>
              <a:rPr lang="en-US" sz="2700" dirty="0"/>
              <a:t> and </a:t>
            </a:r>
            <a:r>
              <a:rPr lang="en-US" sz="2700" dirty="0">
                <a:solidFill>
                  <a:srgbClr val="FF0000"/>
                </a:solidFill>
              </a:rPr>
              <a:t>discussing</a:t>
            </a:r>
            <a:r>
              <a:rPr lang="en-US" sz="2700" dirty="0"/>
              <a:t> </a:t>
            </a:r>
            <a:r>
              <a:rPr lang="en-US" sz="2700" dirty="0">
                <a:solidFill>
                  <a:srgbClr val="FF0000"/>
                </a:solidFill>
              </a:rPr>
              <a:t>issues</a:t>
            </a:r>
            <a:r>
              <a:rPr lang="en-US" sz="2700" dirty="0"/>
              <a:t> with the developer. </a:t>
            </a:r>
          </a:p>
          <a:p>
            <a:r>
              <a:rPr lang="en-US" sz="2700" dirty="0"/>
              <a:t>If problems are identified, it is the developer’s responsibility to </a:t>
            </a:r>
            <a:r>
              <a:rPr lang="en-US" sz="2700" dirty="0">
                <a:solidFill>
                  <a:srgbClr val="FF0000"/>
                </a:solidFill>
              </a:rPr>
              <a:t>change the code to fix </a:t>
            </a:r>
            <a:r>
              <a:rPr lang="en-US" sz="2700" dirty="0"/>
              <a:t>the problems. </a:t>
            </a:r>
          </a:p>
          <a:p>
            <a:r>
              <a:rPr lang="en-US" sz="2700" dirty="0">
                <a:solidFill>
                  <a:srgbClr val="FF0000"/>
                </a:solidFill>
              </a:rPr>
              <a:t>Code reviews complement testing</a:t>
            </a:r>
            <a:r>
              <a:rPr lang="en-US" sz="2700" dirty="0"/>
              <a:t>. They are effective in finding bugs that arise through misunderstandings and bugs that may only arise when unusual sequences of code are executed.</a:t>
            </a:r>
          </a:p>
          <a:p>
            <a:r>
              <a:rPr lang="en-US" sz="2700" dirty="0"/>
              <a:t>Many software companies insist that all code has to go through a process of </a:t>
            </a:r>
            <a:r>
              <a:rPr lang="en-US" sz="2700" dirty="0">
                <a:solidFill>
                  <a:srgbClr val="FF0000"/>
                </a:solidFill>
              </a:rPr>
              <a:t>code review </a:t>
            </a:r>
            <a:r>
              <a:rPr lang="en-US" sz="2700" dirty="0"/>
              <a:t>before it is integrated into the product codebase.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Tree>
    <p:extLst>
      <p:ext uri="{BB962C8B-B14F-4D97-AF65-F5344CB8AC3E}">
        <p14:creationId xmlns:p14="http://schemas.microsoft.com/office/powerpoint/2010/main" val="22510033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
        <p:nvSpPr>
          <p:cNvPr id="9" name="Rounded Rectangle 8">
            <a:extLst>
              <a:ext uri="{FF2B5EF4-FFF2-40B4-BE49-F238E27FC236}">
                <a16:creationId xmlns:a16="http://schemas.microsoft.com/office/drawing/2014/main" id="{7FDB5044-37D0-274A-B6DF-C3F1B2BFBC82}"/>
              </a:ext>
            </a:extLst>
          </p:cNvPr>
          <p:cNvSpPr>
            <a:spLocks noChangeArrowheads="1"/>
          </p:cNvSpPr>
          <p:nvPr/>
        </p:nvSpPr>
        <p:spPr bwMode="auto">
          <a:xfrm>
            <a:off x="4295801" y="2369697"/>
            <a:ext cx="1656184" cy="2794066"/>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600" b="1" dirty="0">
              <a:solidFill>
                <a:srgbClr val="FF0000"/>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FAFB96A1-9992-D547-A509-8DEF06821CF1}"/>
              </a:ext>
            </a:extLst>
          </p:cNvPr>
          <p:cNvSpPr/>
          <p:nvPr/>
        </p:nvSpPr>
        <p:spPr>
          <a:xfrm>
            <a:off x="6672064" y="3126650"/>
            <a:ext cx="1275594" cy="1280160"/>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Discussion</a:t>
            </a:r>
          </a:p>
        </p:txBody>
      </p:sp>
      <p:sp>
        <p:nvSpPr>
          <p:cNvPr id="11" name="Rounded Rectangle 10">
            <a:extLst>
              <a:ext uri="{FF2B5EF4-FFF2-40B4-BE49-F238E27FC236}">
                <a16:creationId xmlns:a16="http://schemas.microsoft.com/office/drawing/2014/main" id="{6787BE47-525A-234B-9C2A-785E9FBBB5E7}"/>
              </a:ext>
            </a:extLst>
          </p:cNvPr>
          <p:cNvSpPr>
            <a:spLocks noChangeArrowheads="1"/>
          </p:cNvSpPr>
          <p:nvPr/>
        </p:nvSpPr>
        <p:spPr bwMode="auto">
          <a:xfrm>
            <a:off x="1991544"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7AAEFE8-7619-D946-97F0-B528BBBF4515}"/>
              </a:ext>
            </a:extLst>
          </p:cNvPr>
          <p:cNvCxnSpPr>
            <a:cxnSpLocks/>
            <a:stCxn id="11" idx="3"/>
            <a:endCxn id="9" idx="1"/>
          </p:cNvCxnSpPr>
          <p:nvPr/>
        </p:nvCxnSpPr>
        <p:spPr>
          <a:xfrm flipV="1">
            <a:off x="3647729" y="3766731"/>
            <a:ext cx="648073"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03237C4F-2CD6-054F-9271-16958629CFE1}"/>
              </a:ext>
            </a:extLst>
          </p:cNvPr>
          <p:cNvSpPr>
            <a:spLocks noChangeArrowheads="1"/>
          </p:cNvSpPr>
          <p:nvPr/>
        </p:nvSpPr>
        <p:spPr bwMode="auto">
          <a:xfrm>
            <a:off x="2171564" y="2566347"/>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Setup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review</a:t>
            </a:r>
          </a:p>
        </p:txBody>
      </p:sp>
      <p:sp>
        <p:nvSpPr>
          <p:cNvPr id="15" name="Rounded Rectangle 14">
            <a:extLst>
              <a:ext uri="{FF2B5EF4-FFF2-40B4-BE49-F238E27FC236}">
                <a16:creationId xmlns:a16="http://schemas.microsoft.com/office/drawing/2014/main" id="{F6B5A8C0-4869-D446-A519-76E8815926E8}"/>
              </a:ext>
            </a:extLst>
          </p:cNvPr>
          <p:cNvSpPr>
            <a:spLocks noChangeArrowheads="1"/>
          </p:cNvSpPr>
          <p:nvPr/>
        </p:nvSpPr>
        <p:spPr bwMode="auto">
          <a:xfrm>
            <a:off x="2171564" y="3429721"/>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a:t>
            </a:r>
          </a:p>
        </p:txBody>
      </p:sp>
      <p:sp>
        <p:nvSpPr>
          <p:cNvPr id="16" name="Rounded Rectangle 15">
            <a:extLst>
              <a:ext uri="{FF2B5EF4-FFF2-40B4-BE49-F238E27FC236}">
                <a16:creationId xmlns:a16="http://schemas.microsoft.com/office/drawing/2014/main" id="{A221050C-9DFE-E846-9205-AA36F455244F}"/>
              </a:ext>
            </a:extLst>
          </p:cNvPr>
          <p:cNvSpPr>
            <a:spLocks noChangeArrowheads="1"/>
          </p:cNvSpPr>
          <p:nvPr/>
        </p:nvSpPr>
        <p:spPr bwMode="auto">
          <a:xfrm>
            <a:off x="2171564" y="4293096"/>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Distribute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code/tests</a:t>
            </a:r>
          </a:p>
        </p:txBody>
      </p:sp>
      <p:sp>
        <p:nvSpPr>
          <p:cNvPr id="17" name="Rounded Rectangle 16">
            <a:extLst>
              <a:ext uri="{FF2B5EF4-FFF2-40B4-BE49-F238E27FC236}">
                <a16:creationId xmlns:a16="http://schemas.microsoft.com/office/drawing/2014/main" id="{30EB23E4-D308-8647-9CCA-4D2BD51F6DAD}"/>
              </a:ext>
            </a:extLst>
          </p:cNvPr>
          <p:cNvSpPr>
            <a:spLocks noChangeArrowheads="1"/>
          </p:cNvSpPr>
          <p:nvPr/>
        </p:nvSpPr>
        <p:spPr bwMode="auto">
          <a:xfrm>
            <a:off x="8644899"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D3991600-89EF-FD4C-B2E5-F905F4CA7317}"/>
              </a:ext>
            </a:extLst>
          </p:cNvPr>
          <p:cNvSpPr>
            <a:spLocks noChangeArrowheads="1"/>
          </p:cNvSpPr>
          <p:nvPr/>
        </p:nvSpPr>
        <p:spPr bwMode="auto">
          <a:xfrm>
            <a:off x="8824919" y="3844503"/>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Make code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Changes</a:t>
            </a:r>
          </a:p>
        </p:txBody>
      </p:sp>
      <p:sp>
        <p:nvSpPr>
          <p:cNvPr id="21" name="Rounded Rectangle 20">
            <a:extLst>
              <a:ext uri="{FF2B5EF4-FFF2-40B4-BE49-F238E27FC236}">
                <a16:creationId xmlns:a16="http://schemas.microsoft.com/office/drawing/2014/main" id="{EF37E817-AEF4-154A-A84E-9757695BDD9C}"/>
              </a:ext>
            </a:extLst>
          </p:cNvPr>
          <p:cNvSpPr>
            <a:spLocks noChangeArrowheads="1"/>
          </p:cNvSpPr>
          <p:nvPr/>
        </p:nvSpPr>
        <p:spPr bwMode="auto">
          <a:xfrm>
            <a:off x="4367809" y="2566348"/>
            <a:ext cx="1518847" cy="917883"/>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Check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code</a:t>
            </a:r>
          </a:p>
        </p:txBody>
      </p:sp>
      <p:sp>
        <p:nvSpPr>
          <p:cNvPr id="22" name="Rounded Rectangle 21">
            <a:extLst>
              <a:ext uri="{FF2B5EF4-FFF2-40B4-BE49-F238E27FC236}">
                <a16:creationId xmlns:a16="http://schemas.microsoft.com/office/drawing/2014/main" id="{4CBB90B5-A1A1-A449-8AAC-F7348CE40CB1}"/>
              </a:ext>
            </a:extLst>
          </p:cNvPr>
          <p:cNvSpPr>
            <a:spLocks noChangeArrowheads="1"/>
          </p:cNvSpPr>
          <p:nvPr/>
        </p:nvSpPr>
        <p:spPr bwMode="auto">
          <a:xfrm>
            <a:off x="4367809" y="3865443"/>
            <a:ext cx="1518847" cy="1033804"/>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solidFill>
                  <a:srgbClr val="FF0000"/>
                </a:solidFill>
                <a:latin typeface="Calibri" panose="020F0502020204030204" pitchFamily="34" charset="0"/>
                <a:cs typeface="Calibri" panose="020F0502020204030204" pitchFamily="34" charset="0"/>
              </a:rPr>
              <a:t>Write review</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report</a:t>
            </a:r>
          </a:p>
        </p:txBody>
      </p:sp>
      <p:sp>
        <p:nvSpPr>
          <p:cNvPr id="23" name="Rounded Rectangle 22">
            <a:extLst>
              <a:ext uri="{FF2B5EF4-FFF2-40B4-BE49-F238E27FC236}">
                <a16:creationId xmlns:a16="http://schemas.microsoft.com/office/drawing/2014/main" id="{24F46ED4-52FF-C844-AFC0-3B9D48605E96}"/>
              </a:ext>
            </a:extLst>
          </p:cNvPr>
          <p:cNvSpPr>
            <a:spLocks noChangeArrowheads="1"/>
          </p:cNvSpPr>
          <p:nvPr/>
        </p:nvSpPr>
        <p:spPr bwMode="auto">
          <a:xfrm>
            <a:off x="8824919" y="2566348"/>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to-do list</a:t>
            </a:r>
          </a:p>
        </p:txBody>
      </p:sp>
      <p:cxnSp>
        <p:nvCxnSpPr>
          <p:cNvPr id="27" name="Straight Arrow Connector 26">
            <a:extLst>
              <a:ext uri="{FF2B5EF4-FFF2-40B4-BE49-F238E27FC236}">
                <a16:creationId xmlns:a16="http://schemas.microsoft.com/office/drawing/2014/main" id="{3C78D250-802A-CD46-B60D-435D49A17929}"/>
              </a:ext>
            </a:extLst>
          </p:cNvPr>
          <p:cNvCxnSpPr>
            <a:cxnSpLocks/>
            <a:stCxn id="9" idx="3"/>
            <a:endCxn id="10" idx="2"/>
          </p:cNvCxnSpPr>
          <p:nvPr/>
        </p:nvCxnSpPr>
        <p:spPr>
          <a:xfrm>
            <a:off x="5951986" y="3766730"/>
            <a:ext cx="720079"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82BEE3-9710-2F46-BF95-753A00276614}"/>
              </a:ext>
            </a:extLst>
          </p:cNvPr>
          <p:cNvCxnSpPr>
            <a:cxnSpLocks/>
            <a:stCxn id="10" idx="6"/>
            <a:endCxn id="17" idx="1"/>
          </p:cNvCxnSpPr>
          <p:nvPr/>
        </p:nvCxnSpPr>
        <p:spPr>
          <a:xfrm>
            <a:off x="7947659" y="3766731"/>
            <a:ext cx="697241"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1F6BE2-DBD0-C046-9AD0-E6A1F5EFB12F}"/>
              </a:ext>
            </a:extLst>
          </p:cNvPr>
          <p:cNvSpPr txBox="1"/>
          <p:nvPr/>
        </p:nvSpPr>
        <p:spPr>
          <a:xfrm>
            <a:off x="1959000" y="5221085"/>
            <a:ext cx="1692836"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preparation</a:t>
            </a:r>
          </a:p>
        </p:txBody>
      </p:sp>
      <p:sp>
        <p:nvSpPr>
          <p:cNvPr id="36" name="TextBox 35">
            <a:extLst>
              <a:ext uri="{FF2B5EF4-FFF2-40B4-BE49-F238E27FC236}">
                <a16:creationId xmlns:a16="http://schemas.microsoft.com/office/drawing/2014/main" id="{75A1AE89-4817-0F43-9B0D-C25B9C2FF03E}"/>
              </a:ext>
            </a:extLst>
          </p:cNvPr>
          <p:cNvSpPr txBox="1"/>
          <p:nvPr/>
        </p:nvSpPr>
        <p:spPr>
          <a:xfrm>
            <a:off x="4392465" y="5221085"/>
            <a:ext cx="1295547"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Code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checking</a:t>
            </a:r>
          </a:p>
        </p:txBody>
      </p:sp>
      <p:sp>
        <p:nvSpPr>
          <p:cNvPr id="37" name="TextBox 36">
            <a:extLst>
              <a:ext uri="{FF2B5EF4-FFF2-40B4-BE49-F238E27FC236}">
                <a16:creationId xmlns:a16="http://schemas.microsoft.com/office/drawing/2014/main" id="{F900EE96-3F4B-F044-B12F-B3DECF409C86}"/>
              </a:ext>
            </a:extLst>
          </p:cNvPr>
          <p:cNvSpPr txBox="1"/>
          <p:nvPr/>
        </p:nvSpPr>
        <p:spPr>
          <a:xfrm>
            <a:off x="6753972" y="5405751"/>
            <a:ext cx="111177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a:t>
            </a:r>
          </a:p>
        </p:txBody>
      </p:sp>
      <p:sp>
        <p:nvSpPr>
          <p:cNvPr id="38" name="TextBox 37">
            <a:extLst>
              <a:ext uri="{FF2B5EF4-FFF2-40B4-BE49-F238E27FC236}">
                <a16:creationId xmlns:a16="http://schemas.microsoft.com/office/drawing/2014/main" id="{60046CF5-400C-EB45-882F-194F1336E4D1}"/>
              </a:ext>
            </a:extLst>
          </p:cNvPr>
          <p:cNvSpPr txBox="1"/>
          <p:nvPr/>
        </p:nvSpPr>
        <p:spPr>
          <a:xfrm>
            <a:off x="8747089" y="5405751"/>
            <a:ext cx="145180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Follow-up</a:t>
            </a:r>
          </a:p>
        </p:txBody>
      </p:sp>
      <p:sp>
        <p:nvSpPr>
          <p:cNvPr id="39" name="TextBox 38">
            <a:extLst>
              <a:ext uri="{FF2B5EF4-FFF2-40B4-BE49-F238E27FC236}">
                <a16:creationId xmlns:a16="http://schemas.microsoft.com/office/drawing/2014/main" id="{D2932B8D-ED10-F045-B652-16EA635741C4}"/>
              </a:ext>
            </a:extLst>
          </p:cNvPr>
          <p:cNvSpPr txBox="1"/>
          <p:nvPr/>
        </p:nvSpPr>
        <p:spPr>
          <a:xfrm>
            <a:off x="6649226" y="2607296"/>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0" name="TextBox 39">
            <a:extLst>
              <a:ext uri="{FF2B5EF4-FFF2-40B4-BE49-F238E27FC236}">
                <a16:creationId xmlns:a16="http://schemas.microsoft.com/office/drawing/2014/main" id="{371AA426-9C2C-3D46-ACB8-A3C902BFB952}"/>
              </a:ext>
            </a:extLst>
          </p:cNvPr>
          <p:cNvSpPr txBox="1"/>
          <p:nvPr/>
        </p:nvSpPr>
        <p:spPr>
          <a:xfrm>
            <a:off x="4434130" y="1815208"/>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1" name="TextBox 40">
            <a:extLst>
              <a:ext uri="{FF2B5EF4-FFF2-40B4-BE49-F238E27FC236}">
                <a16:creationId xmlns:a16="http://schemas.microsoft.com/office/drawing/2014/main" id="{97983139-E0F8-054B-9E2A-EF172C221235}"/>
              </a:ext>
            </a:extLst>
          </p:cNvPr>
          <p:cNvSpPr txBox="1"/>
          <p:nvPr/>
        </p:nvSpPr>
        <p:spPr>
          <a:xfrm>
            <a:off x="1936172"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
        <p:nvSpPr>
          <p:cNvPr id="42" name="TextBox 41">
            <a:extLst>
              <a:ext uri="{FF2B5EF4-FFF2-40B4-BE49-F238E27FC236}">
                <a16:creationId xmlns:a16="http://schemas.microsoft.com/office/drawing/2014/main" id="{114C0EBF-30DC-F540-AE6A-7838B5F51E50}"/>
              </a:ext>
            </a:extLst>
          </p:cNvPr>
          <p:cNvSpPr txBox="1"/>
          <p:nvPr/>
        </p:nvSpPr>
        <p:spPr>
          <a:xfrm>
            <a:off x="8496985"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Tree>
    <p:extLst>
      <p:ext uri="{BB962C8B-B14F-4D97-AF65-F5344CB8AC3E}">
        <p14:creationId xmlns:p14="http://schemas.microsoft.com/office/powerpoint/2010/main" val="28187609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144414"/>
            <a:ext cx="10300261" cy="5375449"/>
          </a:xfrm>
        </p:spPr>
        <p:txBody>
          <a:bodyPr>
            <a:normAutofit/>
          </a:bodyPr>
          <a:lstStyle/>
          <a:p>
            <a:r>
              <a:rPr lang="en-US" sz="2800" dirty="0"/>
              <a:t>The aim of </a:t>
            </a:r>
            <a:r>
              <a:rPr lang="en-US" sz="2800" dirty="0">
                <a:solidFill>
                  <a:srgbClr val="FF0000"/>
                </a:solidFill>
              </a:rPr>
              <a:t>program testing </a:t>
            </a:r>
            <a:r>
              <a:rPr lang="en-US" sz="2800" dirty="0"/>
              <a:t>is to </a:t>
            </a:r>
            <a:r>
              <a:rPr lang="en-US" sz="2800" dirty="0">
                <a:solidFill>
                  <a:srgbClr val="FF0000"/>
                </a:solidFill>
              </a:rPr>
              <a:t>find bugs </a:t>
            </a:r>
            <a:r>
              <a:rPr lang="en-US" sz="2800" dirty="0"/>
              <a:t>and to show that a program does what its developers expect it to do. </a:t>
            </a:r>
          </a:p>
          <a:p>
            <a:r>
              <a:rPr lang="en-US" sz="2800" dirty="0">
                <a:solidFill>
                  <a:srgbClr val="FF0000"/>
                </a:solidFill>
              </a:rPr>
              <a:t>Four types of testing </a:t>
            </a:r>
            <a:r>
              <a:rPr lang="en-US" sz="2800" dirty="0"/>
              <a:t>that are relevant to </a:t>
            </a:r>
            <a:br>
              <a:rPr lang="en-US" sz="2800" dirty="0"/>
            </a:br>
            <a:r>
              <a:rPr lang="en-US" sz="2800" dirty="0"/>
              <a:t>software products are </a:t>
            </a:r>
            <a:br>
              <a:rPr lang="en-US" sz="2800" dirty="0"/>
            </a:br>
            <a:r>
              <a:rPr lang="en-US" sz="2800" dirty="0">
                <a:solidFill>
                  <a:srgbClr val="FF0000"/>
                </a:solidFill>
              </a:rPr>
              <a:t>functional testing</a:t>
            </a:r>
            <a:r>
              <a:rPr lang="en-US" sz="2800" dirty="0"/>
              <a:t>, </a:t>
            </a:r>
            <a:r>
              <a:rPr lang="en-US" sz="2800" dirty="0">
                <a:solidFill>
                  <a:srgbClr val="FF0000"/>
                </a:solidFill>
              </a:rPr>
              <a:t>user testing</a:t>
            </a:r>
            <a:r>
              <a:rPr lang="en-US" sz="2800" dirty="0"/>
              <a:t>, </a:t>
            </a:r>
            <a:br>
              <a:rPr lang="en-US" sz="2800" dirty="0"/>
            </a:br>
            <a:r>
              <a:rPr lang="en-US" sz="2800" dirty="0">
                <a:solidFill>
                  <a:srgbClr val="FF0000"/>
                </a:solidFill>
              </a:rPr>
              <a:t>load and performance testing </a:t>
            </a:r>
            <a:r>
              <a:rPr lang="en-US" sz="2800" dirty="0"/>
              <a:t>and </a:t>
            </a:r>
            <a:r>
              <a:rPr lang="en-US" sz="2800" dirty="0">
                <a:solidFill>
                  <a:srgbClr val="FF0000"/>
                </a:solidFill>
              </a:rPr>
              <a:t>security testing</a:t>
            </a:r>
            <a:r>
              <a:rPr lang="en-US" sz="2800" dirty="0"/>
              <a:t>.</a:t>
            </a:r>
          </a:p>
          <a:p>
            <a:r>
              <a:rPr lang="en-US" sz="2800" dirty="0">
                <a:solidFill>
                  <a:srgbClr val="FF0000"/>
                </a:solidFill>
              </a:rPr>
              <a:t>Unit testing </a:t>
            </a:r>
            <a:r>
              <a:rPr lang="en-US" sz="2800" dirty="0"/>
              <a:t>involves testing program units such as functions or class methods that have a single responsibility. </a:t>
            </a:r>
          </a:p>
          <a:p>
            <a:r>
              <a:rPr lang="en-US" sz="2800" dirty="0">
                <a:solidFill>
                  <a:srgbClr val="FF0000"/>
                </a:solidFill>
              </a:rPr>
              <a:t>Feature testing </a:t>
            </a:r>
            <a:r>
              <a:rPr lang="en-US" sz="2800" dirty="0"/>
              <a:t>focuses on testing individual system features. </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0199208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243584" y="1144414"/>
            <a:ext cx="9765792" cy="5375449"/>
          </a:xfrm>
        </p:spPr>
        <p:txBody>
          <a:bodyPr/>
          <a:lstStyle/>
          <a:p>
            <a:r>
              <a:rPr lang="en-US" sz="3000" dirty="0">
                <a:solidFill>
                  <a:srgbClr val="FF0000"/>
                </a:solidFill>
              </a:rPr>
              <a:t>System testing </a:t>
            </a:r>
            <a:r>
              <a:rPr lang="en-US" sz="3000" dirty="0"/>
              <a:t>tests the system as a whole to check for unwanted interactions between features and between the system and its environment.</a:t>
            </a:r>
          </a:p>
          <a:p>
            <a:r>
              <a:rPr lang="en-US" sz="3000" dirty="0">
                <a:solidFill>
                  <a:srgbClr val="FF0000"/>
                </a:solidFill>
              </a:rPr>
              <a:t>Identifying equivalence partitions</a:t>
            </a:r>
            <a:r>
              <a:rPr lang="en-US" sz="3000" dirty="0"/>
              <a:t>, in which all inputs have the same characteristics, and choosing test inputs at the boundaries of these partitions, is an effective way of finding bugs in a program.</a:t>
            </a:r>
          </a:p>
          <a:p>
            <a:r>
              <a:rPr lang="en-US" sz="3000" dirty="0">
                <a:solidFill>
                  <a:srgbClr val="FF0000"/>
                </a:solidFill>
              </a:rPr>
              <a:t>User stories </a:t>
            </a:r>
            <a:r>
              <a:rPr lang="en-US" sz="3000" dirty="0"/>
              <a:t>may be used as a basis for deriving feature tests.</a:t>
            </a:r>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5635975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040112" cy="5375449"/>
          </a:xfrm>
        </p:spPr>
        <p:txBody>
          <a:bodyPr/>
          <a:lstStyle/>
          <a:p>
            <a:r>
              <a:rPr lang="en-US" dirty="0">
                <a:solidFill>
                  <a:srgbClr val="FF0000"/>
                </a:solidFill>
              </a:rPr>
              <a:t>Test automation </a:t>
            </a:r>
            <a:r>
              <a:rPr lang="en-US" dirty="0"/>
              <a:t>is based on the idea that tests should be executable. You develop a set of executable tests and run these each time you make a change to a system.</a:t>
            </a:r>
          </a:p>
          <a:p>
            <a:r>
              <a:rPr lang="en-US" dirty="0">
                <a:solidFill>
                  <a:srgbClr val="FF0000"/>
                </a:solidFill>
              </a:rPr>
              <a:t>The structure of an automated unit test </a:t>
            </a:r>
            <a:r>
              <a:rPr lang="en-US" dirty="0"/>
              <a:t>should be </a:t>
            </a:r>
            <a:r>
              <a:rPr lang="en-US" dirty="0">
                <a:solidFill>
                  <a:srgbClr val="FF0000"/>
                </a:solidFill>
              </a:rPr>
              <a:t>arrange-action-assert</a:t>
            </a:r>
            <a:r>
              <a:rPr lang="en-US" dirty="0"/>
              <a:t>. You set up the test parameters, call the function or method being tested, and make an assertion of what should be true after the action has been completed.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88313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Test-driven development </a:t>
            </a:r>
            <a:r>
              <a:rPr lang="en-US" dirty="0"/>
              <a:t>is an approach to development where executable tests are written before the code. Code is then developed to pass the tests.</a:t>
            </a:r>
          </a:p>
          <a:p>
            <a:r>
              <a:rPr lang="en-US" dirty="0"/>
              <a:t>A disadvantage of test-driven development is that programmers focus on the </a:t>
            </a:r>
            <a:r>
              <a:rPr lang="en-US" dirty="0">
                <a:solidFill>
                  <a:srgbClr val="FF0000"/>
                </a:solidFill>
              </a:rPr>
              <a:t>detail of passing tests</a:t>
            </a:r>
            <a:r>
              <a:rPr lang="en-US" dirty="0"/>
              <a:t> rather than considering the broader structure of their code and algorithms used.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62032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Security testing </a:t>
            </a:r>
            <a:r>
              <a:rPr lang="en-US" dirty="0"/>
              <a:t>may be risk driven where a list of security risks is used to identify tests that may identify system vulnerabilities.</a:t>
            </a:r>
          </a:p>
          <a:p>
            <a:r>
              <a:rPr lang="en-US" dirty="0">
                <a:solidFill>
                  <a:srgbClr val="FF0000"/>
                </a:solidFill>
              </a:rPr>
              <a:t>Code reviews </a:t>
            </a:r>
            <a:r>
              <a:rPr lang="en-US" dirty="0"/>
              <a:t>are an effective supplement to testing. They involve people checking the code to comment on the code quality and to look for bugs.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41056575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DevOps and </a:t>
            </a:r>
            <a:br>
              <a:rPr lang="en-US" altLang="zh-TW" sz="8000" dirty="0">
                <a:solidFill>
                  <a:srgbClr val="C00000"/>
                </a:solidFill>
              </a:rPr>
            </a:br>
            <a:r>
              <a:rPr lang="en-US" altLang="zh-TW" sz="8000" dirty="0">
                <a:solidFill>
                  <a:srgbClr val="C00000"/>
                </a:solidFill>
              </a:rPr>
              <a:t>Code Management: </a:t>
            </a:r>
            <a:br>
              <a:rPr lang="en-US" altLang="zh-TW" sz="8000" dirty="0">
                <a:solidFill>
                  <a:srgbClr val="C00000"/>
                </a:solidFill>
              </a:rPr>
            </a:br>
            <a:r>
              <a:rPr lang="en-US" altLang="zh-TW" sz="8000" dirty="0">
                <a:solidFill>
                  <a:srgbClr val="C00000"/>
                </a:solidFill>
              </a:rPr>
              <a:t>Code management and </a:t>
            </a:r>
            <a:br>
              <a:rPr lang="en-US" altLang="zh-TW" sz="8000" dirty="0">
                <a:solidFill>
                  <a:srgbClr val="C00000"/>
                </a:solidFill>
              </a:rPr>
            </a:br>
            <a:r>
              <a:rPr lang="en-US" altLang="zh-TW" sz="8000" dirty="0">
                <a:solidFill>
                  <a:srgbClr val="C00000"/>
                </a:solidFill>
              </a:rPr>
              <a:t>DevOps automation</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179</a:t>
            </a:fld>
            <a:endParaRPr lang="zh-TW" altLang="en-US"/>
          </a:p>
        </p:txBody>
      </p:sp>
    </p:spTree>
    <p:extLst>
      <p:ext uri="{BB962C8B-B14F-4D97-AF65-F5344CB8AC3E}">
        <p14:creationId xmlns:p14="http://schemas.microsoft.com/office/powerpoint/2010/main" val="14353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5379638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1" y="1207096"/>
            <a:ext cx="10172245" cy="5030217"/>
          </a:xfrm>
        </p:spPr>
        <p:txBody>
          <a:bodyPr/>
          <a:lstStyle/>
          <a:p>
            <a:pPr marL="320040" indent="-320040"/>
            <a:r>
              <a:rPr lang="en-US" sz="4400" dirty="0"/>
              <a:t>Source code management</a:t>
            </a:r>
          </a:p>
          <a:p>
            <a:pPr marL="320040" indent="-320040"/>
            <a:r>
              <a:rPr lang="en-US" sz="4400" dirty="0"/>
              <a:t>DevOps automation</a:t>
            </a:r>
          </a:p>
          <a:p>
            <a:pPr marL="320040" indent="-320040"/>
            <a:r>
              <a:rPr lang="en-US" sz="4400" dirty="0"/>
              <a:t>DevOps measurement</a:t>
            </a:r>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180</a:t>
            </a:fld>
            <a:endParaRPr lang="zh-TW" altLang="en-US"/>
          </a:p>
        </p:txBody>
      </p:sp>
    </p:spTree>
    <p:extLst>
      <p:ext uri="{BB962C8B-B14F-4D97-AF65-F5344CB8AC3E}">
        <p14:creationId xmlns:p14="http://schemas.microsoft.com/office/powerpoint/2010/main" val="9386744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DevOps</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181</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2135832" y="6583136"/>
            <a:ext cx="7848600" cy="260350"/>
          </a:xfrm>
          <a:ln>
            <a:miter lim="800000"/>
            <a:headEnd/>
            <a:tailEnd/>
          </a:ln>
        </p:spPr>
        <p:txBody>
          <a:bodyPr/>
          <a:lstStyle/>
          <a:p>
            <a:pPr>
              <a:defRPr/>
            </a:pPr>
            <a:r>
              <a:rPr lang="en-US" altLang="zh-TW" sz="1000" dirty="0"/>
              <a:t>Source: The DevOps Institute (2022),  </a:t>
            </a:r>
            <a:r>
              <a:rPr lang="en-US" altLang="zh-TW" sz="1000" dirty="0">
                <a:hlinkClick r:id="rId2"/>
              </a:rPr>
              <a:t>https://thedevopsinstitute.com/?page_id=22</a:t>
            </a:r>
            <a:endParaRPr lang="en-US" altLang="zh-TW" sz="1000" dirty="0"/>
          </a:p>
        </p:txBody>
      </p:sp>
      <p:pic>
        <p:nvPicPr>
          <p:cNvPr id="13" name="Picture 12">
            <a:extLst>
              <a:ext uri="{FF2B5EF4-FFF2-40B4-BE49-F238E27FC236}">
                <a16:creationId xmlns:a16="http://schemas.microsoft.com/office/drawing/2014/main" id="{19CCBBDF-1C81-1933-A9BE-9162C3AAB671}"/>
              </a:ext>
            </a:extLst>
          </p:cNvPr>
          <p:cNvPicPr>
            <a:picLocks noChangeAspect="1"/>
          </p:cNvPicPr>
          <p:nvPr/>
        </p:nvPicPr>
        <p:blipFill>
          <a:blip r:embed="rId3"/>
          <a:stretch>
            <a:fillRect/>
          </a:stretch>
        </p:blipFill>
        <p:spPr>
          <a:xfrm>
            <a:off x="682171" y="891237"/>
            <a:ext cx="10760069" cy="5700036"/>
          </a:xfrm>
          <a:prstGeom prst="rect">
            <a:avLst/>
          </a:prstGeom>
        </p:spPr>
      </p:pic>
      <p:sp>
        <p:nvSpPr>
          <p:cNvPr id="16" name="TextBox 15">
            <a:extLst>
              <a:ext uri="{FF2B5EF4-FFF2-40B4-BE49-F238E27FC236}">
                <a16:creationId xmlns:a16="http://schemas.microsoft.com/office/drawing/2014/main" id="{56C7BD04-5B3A-EEC2-6FD2-648C85C3AD0A}"/>
              </a:ext>
            </a:extLst>
          </p:cNvPr>
          <p:cNvSpPr txBox="1"/>
          <p:nvPr/>
        </p:nvSpPr>
        <p:spPr>
          <a:xfrm>
            <a:off x="3817261" y="3240316"/>
            <a:ext cx="1170705" cy="830997"/>
          </a:xfrm>
          <a:prstGeom prst="rect">
            <a:avLst/>
          </a:prstGeom>
          <a:noFill/>
        </p:spPr>
        <p:txBody>
          <a:bodyPr wrap="none" rtlCol="0">
            <a:spAutoFit/>
          </a:bodyPr>
          <a:lstStyle/>
          <a:p>
            <a:r>
              <a:rPr lang="en-US" sz="4800" b="1" dirty="0"/>
              <a:t>Dev</a:t>
            </a:r>
          </a:p>
        </p:txBody>
      </p:sp>
      <p:sp>
        <p:nvSpPr>
          <p:cNvPr id="17" name="TextBox 16">
            <a:extLst>
              <a:ext uri="{FF2B5EF4-FFF2-40B4-BE49-F238E27FC236}">
                <a16:creationId xmlns:a16="http://schemas.microsoft.com/office/drawing/2014/main" id="{ABC40286-0970-4BF1-B0AD-F55941BF9FDB}"/>
              </a:ext>
            </a:extLst>
          </p:cNvPr>
          <p:cNvSpPr txBox="1"/>
          <p:nvPr/>
        </p:nvSpPr>
        <p:spPr>
          <a:xfrm>
            <a:off x="6277432" y="3240316"/>
            <a:ext cx="1173911" cy="830997"/>
          </a:xfrm>
          <a:prstGeom prst="rect">
            <a:avLst/>
          </a:prstGeom>
          <a:noFill/>
        </p:spPr>
        <p:txBody>
          <a:bodyPr wrap="none" rtlCol="0">
            <a:spAutoFit/>
          </a:bodyPr>
          <a:lstStyle/>
          <a:p>
            <a:r>
              <a:rPr lang="en-US" sz="4800" b="1" dirty="0"/>
              <a:t>Ops</a:t>
            </a:r>
          </a:p>
        </p:txBody>
      </p:sp>
    </p:spTree>
    <p:extLst>
      <p:ext uri="{BB962C8B-B14F-4D97-AF65-F5344CB8AC3E}">
        <p14:creationId xmlns:p14="http://schemas.microsoft.com/office/powerpoint/2010/main" val="10086917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182</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5" name="Title 4">
            <a:extLst>
              <a:ext uri="{FF2B5EF4-FFF2-40B4-BE49-F238E27FC236}">
                <a16:creationId xmlns:a16="http://schemas.microsoft.com/office/drawing/2014/main" id="{9625628F-6F36-CC36-BB92-37117516BF25}"/>
              </a:ext>
            </a:extLst>
          </p:cNvPr>
          <p:cNvSpPr>
            <a:spLocks noGrp="1"/>
          </p:cNvSpPr>
          <p:nvPr>
            <p:ph type="title"/>
          </p:nvPr>
        </p:nvSpPr>
        <p:spPr>
          <a:xfrm>
            <a:off x="534389" y="135104"/>
            <a:ext cx="11222181" cy="6214896"/>
          </a:xfrm>
        </p:spPr>
        <p:txBody>
          <a:bodyPr>
            <a:normAutofit/>
          </a:bodyPr>
          <a:lstStyle/>
          <a:p>
            <a:r>
              <a:rPr lang="en-US" sz="5400" dirty="0"/>
              <a:t>Evaluating the Code Quality of </a:t>
            </a:r>
            <a:br>
              <a:rPr lang="en-US" sz="5400" dirty="0"/>
            </a:br>
            <a:r>
              <a:rPr lang="en-US" sz="5400" dirty="0"/>
              <a:t>AI-Assisted Code Generation Tools: </a:t>
            </a:r>
            <a:br>
              <a:rPr lang="en-US" sz="5400" dirty="0"/>
            </a:br>
            <a:r>
              <a:rPr lang="en-US" sz="5400" dirty="0"/>
              <a:t>An Empirical Study on </a:t>
            </a:r>
            <a:br>
              <a:rPr lang="en-US" sz="5400" dirty="0"/>
            </a:br>
            <a:r>
              <a:rPr lang="en-US" sz="5400" dirty="0"/>
              <a:t>GitHub Copilot, </a:t>
            </a:r>
            <a:br>
              <a:rPr lang="en-US" sz="5400" dirty="0"/>
            </a:br>
            <a:r>
              <a:rPr lang="en-US" sz="5400" dirty="0"/>
              <a:t>Amazon </a:t>
            </a:r>
            <a:r>
              <a:rPr lang="en-US" sz="5400" dirty="0" err="1"/>
              <a:t>CodeWhisperer</a:t>
            </a:r>
            <a:r>
              <a:rPr lang="en-US" sz="5400" dirty="0"/>
              <a:t>, </a:t>
            </a:r>
            <a:br>
              <a:rPr lang="en-US" sz="5400" dirty="0"/>
            </a:br>
            <a:r>
              <a:rPr lang="en-US" sz="5400" dirty="0"/>
              <a:t>and </a:t>
            </a:r>
            <a:r>
              <a:rPr lang="en-US" sz="5400" dirty="0" err="1"/>
              <a:t>ChatGPT</a:t>
            </a:r>
            <a:endParaRPr lang="en-US" sz="5400" dirty="0"/>
          </a:p>
        </p:txBody>
      </p:sp>
    </p:spTree>
    <p:extLst>
      <p:ext uri="{BB962C8B-B14F-4D97-AF65-F5344CB8AC3E}">
        <p14:creationId xmlns:p14="http://schemas.microsoft.com/office/powerpoint/2010/main" val="39423178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E7CE-81DB-1FF0-8C03-F0B51144ACD0}"/>
              </a:ext>
            </a:extLst>
          </p:cNvPr>
          <p:cNvSpPr>
            <a:spLocks noGrp="1"/>
          </p:cNvSpPr>
          <p:nvPr>
            <p:ph type="title"/>
          </p:nvPr>
        </p:nvSpPr>
        <p:spPr>
          <a:xfrm>
            <a:off x="534389" y="135104"/>
            <a:ext cx="11222181" cy="1045995"/>
          </a:xfrm>
        </p:spPr>
        <p:txBody>
          <a:bodyPr>
            <a:noAutofit/>
          </a:bodyPr>
          <a:lstStyle/>
          <a:p>
            <a:r>
              <a:rPr lang="en-US" sz="3600" dirty="0"/>
              <a:t>AI-Assisted Code Generation Tools:</a:t>
            </a:r>
            <a:br>
              <a:rPr lang="en-US" sz="3600" dirty="0"/>
            </a:br>
            <a:r>
              <a:rPr lang="en-US" sz="3600" dirty="0"/>
              <a:t>GitHub Copilot, Amazon </a:t>
            </a:r>
            <a:r>
              <a:rPr lang="en-US" sz="3600" dirty="0" err="1"/>
              <a:t>CodeWhisperer</a:t>
            </a:r>
            <a:r>
              <a:rPr lang="en-US" sz="3600" dirty="0"/>
              <a:t>, and </a:t>
            </a:r>
            <a:r>
              <a:rPr lang="en-US" sz="3600" dirty="0" err="1"/>
              <a:t>ChatGPT</a:t>
            </a:r>
            <a:endParaRPr lang="en-US" sz="3600" dirty="0"/>
          </a:p>
        </p:txBody>
      </p:sp>
      <p:sp>
        <p:nvSpPr>
          <p:cNvPr id="3" name="Content Placeholder 2">
            <a:extLst>
              <a:ext uri="{FF2B5EF4-FFF2-40B4-BE49-F238E27FC236}">
                <a16:creationId xmlns:a16="http://schemas.microsoft.com/office/drawing/2014/main" id="{D5D1D2F8-A5F7-A1AA-C163-E3E354F2591A}"/>
              </a:ext>
            </a:extLst>
          </p:cNvPr>
          <p:cNvSpPr>
            <a:spLocks noGrp="1"/>
          </p:cNvSpPr>
          <p:nvPr>
            <p:ph idx="1"/>
          </p:nvPr>
        </p:nvSpPr>
        <p:spPr>
          <a:xfrm>
            <a:off x="534389" y="1333500"/>
            <a:ext cx="11222181" cy="5105400"/>
          </a:xfrm>
        </p:spPr>
        <p:txBody>
          <a:bodyPr>
            <a:normAutofit fontScale="85000" lnSpcReduction="20000"/>
          </a:bodyPr>
          <a:lstStyle/>
          <a:p>
            <a:pPr>
              <a:lnSpc>
                <a:spcPct val="120000"/>
              </a:lnSpc>
              <a:spcAft>
                <a:spcPts val="600"/>
              </a:spcAft>
            </a:pPr>
            <a:r>
              <a:rPr lang="en-US" sz="3100" dirty="0"/>
              <a:t>RQ1 What is the </a:t>
            </a:r>
            <a:r>
              <a:rPr lang="en-US" sz="3100" dirty="0">
                <a:solidFill>
                  <a:srgbClr val="C00000"/>
                </a:solidFill>
              </a:rPr>
              <a:t>quality</a:t>
            </a:r>
            <a:r>
              <a:rPr lang="en-US" sz="3100" dirty="0"/>
              <a:t> of the code generated by the code generation tools?</a:t>
            </a:r>
          </a:p>
          <a:p>
            <a:pPr lvl="1">
              <a:lnSpc>
                <a:spcPct val="120000"/>
              </a:lnSpc>
              <a:spcAft>
                <a:spcPts val="600"/>
              </a:spcAft>
            </a:pPr>
            <a:r>
              <a:rPr lang="en-US" sz="3100" dirty="0"/>
              <a:t>RQ1.1 How </a:t>
            </a:r>
            <a:r>
              <a:rPr lang="en-US" sz="3100" dirty="0">
                <a:solidFill>
                  <a:srgbClr val="C00000"/>
                </a:solidFill>
              </a:rPr>
              <a:t>valid</a:t>
            </a:r>
            <a:r>
              <a:rPr lang="en-US" sz="3100" dirty="0"/>
              <a:t> are the code generation tools’ code suggestions? </a:t>
            </a:r>
          </a:p>
          <a:p>
            <a:pPr lvl="1">
              <a:lnSpc>
                <a:spcPct val="120000"/>
              </a:lnSpc>
              <a:spcAft>
                <a:spcPts val="600"/>
              </a:spcAft>
            </a:pPr>
            <a:r>
              <a:rPr lang="en-US" sz="3100" dirty="0"/>
              <a:t>RQ1.2 How </a:t>
            </a:r>
            <a:r>
              <a:rPr lang="en-US" sz="3100" dirty="0">
                <a:solidFill>
                  <a:srgbClr val="C00000"/>
                </a:solidFill>
              </a:rPr>
              <a:t>correct</a:t>
            </a:r>
            <a:r>
              <a:rPr lang="en-US" sz="3100" dirty="0"/>
              <a:t> are code generation tools’ code suggestions? </a:t>
            </a:r>
          </a:p>
          <a:p>
            <a:pPr lvl="1">
              <a:lnSpc>
                <a:spcPct val="120000"/>
              </a:lnSpc>
              <a:spcAft>
                <a:spcPts val="600"/>
              </a:spcAft>
            </a:pPr>
            <a:r>
              <a:rPr lang="en-US" sz="3100" dirty="0"/>
              <a:t>RQ1.3 How </a:t>
            </a:r>
            <a:r>
              <a:rPr lang="en-US" sz="3100" dirty="0">
                <a:solidFill>
                  <a:srgbClr val="C00000"/>
                </a:solidFill>
              </a:rPr>
              <a:t>secure</a:t>
            </a:r>
            <a:r>
              <a:rPr lang="en-US" sz="3100" dirty="0"/>
              <a:t> are code generation tools’ code suggestions? </a:t>
            </a:r>
          </a:p>
          <a:p>
            <a:pPr lvl="1">
              <a:lnSpc>
                <a:spcPct val="120000"/>
              </a:lnSpc>
              <a:spcAft>
                <a:spcPts val="600"/>
              </a:spcAft>
            </a:pPr>
            <a:r>
              <a:rPr lang="en-US" sz="3100" dirty="0"/>
              <a:t>RQ1.4 How </a:t>
            </a:r>
            <a:r>
              <a:rPr lang="en-US" sz="3100" dirty="0">
                <a:solidFill>
                  <a:srgbClr val="C00000"/>
                </a:solidFill>
              </a:rPr>
              <a:t>reliable</a:t>
            </a:r>
            <a:r>
              <a:rPr lang="en-US" sz="3100" dirty="0"/>
              <a:t> are code generation tools’ code suggestions? </a:t>
            </a:r>
          </a:p>
          <a:p>
            <a:pPr lvl="1">
              <a:lnSpc>
                <a:spcPct val="120000"/>
              </a:lnSpc>
              <a:spcAft>
                <a:spcPts val="600"/>
              </a:spcAft>
            </a:pPr>
            <a:r>
              <a:rPr lang="en-US" sz="3100" dirty="0"/>
              <a:t>RQ1.5 How </a:t>
            </a:r>
            <a:r>
              <a:rPr lang="en-US" sz="3100" dirty="0">
                <a:solidFill>
                  <a:srgbClr val="C00000"/>
                </a:solidFill>
              </a:rPr>
              <a:t>maintainable</a:t>
            </a:r>
            <a:r>
              <a:rPr lang="en-US" sz="3100" dirty="0"/>
              <a:t> are code generation tools’ code suggestions?</a:t>
            </a:r>
          </a:p>
          <a:p>
            <a:pPr>
              <a:lnSpc>
                <a:spcPct val="120000"/>
              </a:lnSpc>
              <a:spcAft>
                <a:spcPts val="600"/>
              </a:spcAft>
            </a:pPr>
            <a:r>
              <a:rPr lang="en-US" sz="3100" dirty="0"/>
              <a:t>RQ2 What is the impact of using the docstrings on the generated code quality? </a:t>
            </a:r>
          </a:p>
          <a:p>
            <a:pPr>
              <a:lnSpc>
                <a:spcPct val="120000"/>
              </a:lnSpc>
              <a:spcAft>
                <a:spcPts val="600"/>
              </a:spcAft>
            </a:pPr>
            <a:r>
              <a:rPr lang="en-US" sz="3100" dirty="0"/>
              <a:t>RQ3 What is the impact of using meaningful function names on the generated code quality?</a:t>
            </a:r>
          </a:p>
          <a:p>
            <a:pPr>
              <a:lnSpc>
                <a:spcPct val="120000"/>
              </a:lnSpc>
              <a:spcAft>
                <a:spcPts val="600"/>
              </a:spcAft>
            </a:pPr>
            <a:r>
              <a:rPr lang="en-US" sz="3100" dirty="0"/>
              <a:t>RQ4 How did the code generation tools evolve over time?</a:t>
            </a:r>
          </a:p>
          <a:p>
            <a:endParaRPr lang="en-US" dirty="0"/>
          </a:p>
        </p:txBody>
      </p:sp>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183</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Tree>
    <p:extLst>
      <p:ext uri="{BB962C8B-B14F-4D97-AF65-F5344CB8AC3E}">
        <p14:creationId xmlns:p14="http://schemas.microsoft.com/office/powerpoint/2010/main" val="26240639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EC8299A-5647-4368-215E-79C9A4DD5003}"/>
              </a:ext>
            </a:extLst>
          </p:cNvPr>
          <p:cNvPicPr>
            <a:picLocks noGrp="1" noChangeAspect="1"/>
          </p:cNvPicPr>
          <p:nvPr>
            <p:ph idx="1"/>
          </p:nvPr>
        </p:nvPicPr>
        <p:blipFill>
          <a:blip r:embed="rId2"/>
          <a:stretch>
            <a:fillRect/>
          </a:stretch>
        </p:blipFill>
        <p:spPr>
          <a:xfrm>
            <a:off x="3848100" y="285824"/>
            <a:ext cx="8028858" cy="6255528"/>
          </a:xfrm>
        </p:spPr>
      </p:pic>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184</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534389" y="135104"/>
            <a:ext cx="3135911" cy="6439840"/>
          </a:xfrm>
        </p:spPr>
        <p:txBody>
          <a:bodyPr>
            <a:noAutofit/>
          </a:bodyPr>
          <a:lstStyle/>
          <a:p>
            <a:r>
              <a:rPr lang="en-US" sz="3600" dirty="0"/>
              <a:t>AI-Assisted Code Generation Tools:</a:t>
            </a:r>
            <a:br>
              <a:rPr lang="en-US" sz="3600" dirty="0"/>
            </a:br>
            <a:r>
              <a:rPr lang="en-US" sz="3600" dirty="0"/>
              <a:t>GitHub Copilot, Amazon </a:t>
            </a:r>
            <a:r>
              <a:rPr lang="en-US" sz="3600" dirty="0" err="1"/>
              <a:t>CodeWhisperer</a:t>
            </a:r>
            <a:r>
              <a:rPr lang="en-US" sz="3600" dirty="0"/>
              <a:t>, and </a:t>
            </a:r>
            <a:r>
              <a:rPr lang="en-US" sz="3600" dirty="0" err="1"/>
              <a:t>ChatGPT</a:t>
            </a:r>
            <a:endParaRPr lang="en-US" sz="3600" dirty="0"/>
          </a:p>
        </p:txBody>
      </p:sp>
    </p:spTree>
    <p:extLst>
      <p:ext uri="{BB962C8B-B14F-4D97-AF65-F5344CB8AC3E}">
        <p14:creationId xmlns:p14="http://schemas.microsoft.com/office/powerpoint/2010/main" val="15252748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185</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Setup</a:t>
            </a:r>
          </a:p>
        </p:txBody>
      </p:sp>
      <p:pic>
        <p:nvPicPr>
          <p:cNvPr id="8" name="Content Placeholder 7">
            <a:extLst>
              <a:ext uri="{FF2B5EF4-FFF2-40B4-BE49-F238E27FC236}">
                <a16:creationId xmlns:a16="http://schemas.microsoft.com/office/drawing/2014/main" id="{6A929F98-6B85-37E7-5050-443893D422E8}"/>
              </a:ext>
            </a:extLst>
          </p:cNvPr>
          <p:cNvPicPr>
            <a:picLocks noGrp="1" noChangeAspect="1"/>
          </p:cNvPicPr>
          <p:nvPr>
            <p:ph idx="1"/>
          </p:nvPr>
        </p:nvPicPr>
        <p:blipFill>
          <a:blip r:embed="rId2"/>
          <a:stretch>
            <a:fillRect/>
          </a:stretch>
        </p:blipFill>
        <p:spPr>
          <a:xfrm>
            <a:off x="1767344" y="838200"/>
            <a:ext cx="8302999" cy="5649785"/>
          </a:xfrm>
        </p:spPr>
      </p:pic>
    </p:spTree>
    <p:extLst>
      <p:ext uri="{BB962C8B-B14F-4D97-AF65-F5344CB8AC3E}">
        <p14:creationId xmlns:p14="http://schemas.microsoft.com/office/powerpoint/2010/main" val="343404763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186</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Workflow</a:t>
            </a:r>
          </a:p>
        </p:txBody>
      </p:sp>
      <p:pic>
        <p:nvPicPr>
          <p:cNvPr id="7" name="Content Placeholder 6">
            <a:extLst>
              <a:ext uri="{FF2B5EF4-FFF2-40B4-BE49-F238E27FC236}">
                <a16:creationId xmlns:a16="http://schemas.microsoft.com/office/drawing/2014/main" id="{1B563CB5-0AAA-B702-8A96-7D623EA86B7A}"/>
              </a:ext>
            </a:extLst>
          </p:cNvPr>
          <p:cNvPicPr>
            <a:picLocks noGrp="1" noChangeAspect="1"/>
          </p:cNvPicPr>
          <p:nvPr>
            <p:ph idx="1"/>
          </p:nvPr>
        </p:nvPicPr>
        <p:blipFill>
          <a:blip r:embed="rId2"/>
          <a:stretch>
            <a:fillRect/>
          </a:stretch>
        </p:blipFill>
        <p:spPr>
          <a:xfrm>
            <a:off x="952500" y="891154"/>
            <a:ext cx="10287000" cy="5618136"/>
          </a:xfrm>
        </p:spPr>
      </p:pic>
    </p:spTree>
    <p:extLst>
      <p:ext uri="{BB962C8B-B14F-4D97-AF65-F5344CB8AC3E}">
        <p14:creationId xmlns:p14="http://schemas.microsoft.com/office/powerpoint/2010/main" val="87658034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187</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Code Correctness</a:t>
            </a:r>
          </a:p>
        </p:txBody>
      </p:sp>
      <p:pic>
        <p:nvPicPr>
          <p:cNvPr id="11" name="Picture 10">
            <a:extLst>
              <a:ext uri="{FF2B5EF4-FFF2-40B4-BE49-F238E27FC236}">
                <a16:creationId xmlns:a16="http://schemas.microsoft.com/office/drawing/2014/main" id="{B27568D5-0D09-3345-8B5A-FEB9E2487311}"/>
              </a:ext>
            </a:extLst>
          </p:cNvPr>
          <p:cNvPicPr>
            <a:picLocks noChangeAspect="1"/>
          </p:cNvPicPr>
          <p:nvPr/>
        </p:nvPicPr>
        <p:blipFill>
          <a:blip r:embed="rId2"/>
          <a:stretch>
            <a:fillRect/>
          </a:stretch>
        </p:blipFill>
        <p:spPr>
          <a:xfrm>
            <a:off x="1943100" y="813060"/>
            <a:ext cx="8661400" cy="5678777"/>
          </a:xfrm>
          <a:prstGeom prst="rect">
            <a:avLst/>
          </a:prstGeom>
        </p:spPr>
      </p:pic>
    </p:spTree>
    <p:extLst>
      <p:ext uri="{BB962C8B-B14F-4D97-AF65-F5344CB8AC3E}">
        <p14:creationId xmlns:p14="http://schemas.microsoft.com/office/powerpoint/2010/main" val="31809587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188</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Code Correctness</a:t>
            </a:r>
          </a:p>
        </p:txBody>
      </p:sp>
      <p:pic>
        <p:nvPicPr>
          <p:cNvPr id="3" name="Picture 2">
            <a:extLst>
              <a:ext uri="{FF2B5EF4-FFF2-40B4-BE49-F238E27FC236}">
                <a16:creationId xmlns:a16="http://schemas.microsoft.com/office/drawing/2014/main" id="{4D0771E3-15C4-94A4-B52E-4BA2DC5CEB17}"/>
              </a:ext>
            </a:extLst>
          </p:cNvPr>
          <p:cNvPicPr>
            <a:picLocks noChangeAspect="1"/>
          </p:cNvPicPr>
          <p:nvPr/>
        </p:nvPicPr>
        <p:blipFill>
          <a:blip r:embed="rId2"/>
          <a:stretch>
            <a:fillRect/>
          </a:stretch>
        </p:blipFill>
        <p:spPr>
          <a:xfrm>
            <a:off x="2243898" y="1247669"/>
            <a:ext cx="9617902" cy="2543778"/>
          </a:xfrm>
          <a:prstGeom prst="rect">
            <a:avLst/>
          </a:prstGeom>
        </p:spPr>
      </p:pic>
      <p:pic>
        <p:nvPicPr>
          <p:cNvPr id="7" name="Picture 6">
            <a:extLst>
              <a:ext uri="{FF2B5EF4-FFF2-40B4-BE49-F238E27FC236}">
                <a16:creationId xmlns:a16="http://schemas.microsoft.com/office/drawing/2014/main" id="{B661B38C-0B06-01FF-8182-B985E1EE85C4}"/>
              </a:ext>
            </a:extLst>
          </p:cNvPr>
          <p:cNvPicPr>
            <a:picLocks noChangeAspect="1"/>
          </p:cNvPicPr>
          <p:nvPr/>
        </p:nvPicPr>
        <p:blipFill>
          <a:blip r:embed="rId3"/>
          <a:stretch>
            <a:fillRect/>
          </a:stretch>
        </p:blipFill>
        <p:spPr>
          <a:xfrm>
            <a:off x="2852726" y="4001502"/>
            <a:ext cx="8787420" cy="2392504"/>
          </a:xfrm>
          <a:prstGeom prst="rect">
            <a:avLst/>
          </a:prstGeom>
        </p:spPr>
      </p:pic>
      <p:sp>
        <p:nvSpPr>
          <p:cNvPr id="8" name="TextBox 7">
            <a:extLst>
              <a:ext uri="{FF2B5EF4-FFF2-40B4-BE49-F238E27FC236}">
                <a16:creationId xmlns:a16="http://schemas.microsoft.com/office/drawing/2014/main" id="{06E52606-8D81-EBAF-022A-F1CC04235360}"/>
              </a:ext>
            </a:extLst>
          </p:cNvPr>
          <p:cNvSpPr txBox="1"/>
          <p:nvPr/>
        </p:nvSpPr>
        <p:spPr>
          <a:xfrm>
            <a:off x="184022" y="1462548"/>
            <a:ext cx="1644809" cy="584775"/>
          </a:xfrm>
          <a:prstGeom prst="rect">
            <a:avLst/>
          </a:prstGeom>
          <a:noFill/>
        </p:spPr>
        <p:txBody>
          <a:bodyPr wrap="none" rtlCol="0">
            <a:spAutoFit/>
          </a:bodyPr>
          <a:lstStyle/>
          <a:p>
            <a:r>
              <a:rPr lang="en-US" sz="3200" b="1" dirty="0" err="1">
                <a:solidFill>
                  <a:schemeClr val="accent1"/>
                </a:solidFill>
              </a:rPr>
              <a:t>ChatGPT</a:t>
            </a:r>
            <a:endParaRPr lang="en-US" sz="3200" b="1" dirty="0">
              <a:solidFill>
                <a:schemeClr val="accent1"/>
              </a:solidFill>
            </a:endParaRPr>
          </a:p>
        </p:txBody>
      </p:sp>
      <p:sp>
        <p:nvSpPr>
          <p:cNvPr id="9" name="TextBox 8">
            <a:extLst>
              <a:ext uri="{FF2B5EF4-FFF2-40B4-BE49-F238E27FC236}">
                <a16:creationId xmlns:a16="http://schemas.microsoft.com/office/drawing/2014/main" id="{A963D7B2-0398-E10C-973D-A86F4EC00AF5}"/>
              </a:ext>
            </a:extLst>
          </p:cNvPr>
          <p:cNvSpPr txBox="1"/>
          <p:nvPr/>
        </p:nvSpPr>
        <p:spPr>
          <a:xfrm>
            <a:off x="349122" y="4623307"/>
            <a:ext cx="1481496" cy="1077218"/>
          </a:xfrm>
          <a:prstGeom prst="rect">
            <a:avLst/>
          </a:prstGeom>
          <a:noFill/>
        </p:spPr>
        <p:txBody>
          <a:bodyPr wrap="none" rtlCol="0">
            <a:spAutoFit/>
          </a:bodyPr>
          <a:lstStyle/>
          <a:p>
            <a:r>
              <a:rPr lang="en-US" sz="3200" b="1" dirty="0">
                <a:solidFill>
                  <a:schemeClr val="accent1"/>
                </a:solidFill>
              </a:rPr>
              <a:t>GitHub </a:t>
            </a:r>
            <a:br>
              <a:rPr lang="en-US" sz="3200" b="1" dirty="0">
                <a:solidFill>
                  <a:schemeClr val="accent1"/>
                </a:solidFill>
              </a:rPr>
            </a:br>
            <a:r>
              <a:rPr lang="en-US" sz="3200" b="1" dirty="0">
                <a:solidFill>
                  <a:schemeClr val="accent1"/>
                </a:solidFill>
              </a:rPr>
              <a:t>Copilot</a:t>
            </a:r>
          </a:p>
        </p:txBody>
      </p:sp>
    </p:spTree>
    <p:extLst>
      <p:ext uri="{BB962C8B-B14F-4D97-AF65-F5344CB8AC3E}">
        <p14:creationId xmlns:p14="http://schemas.microsoft.com/office/powerpoint/2010/main" val="258444840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8436-E8FB-A1F3-B5A8-E6C28DBB26AC}"/>
              </a:ext>
            </a:extLst>
          </p:cNvPr>
          <p:cNvSpPr>
            <a:spLocks noGrp="1"/>
          </p:cNvSpPr>
          <p:nvPr>
            <p:ph type="title"/>
          </p:nvPr>
        </p:nvSpPr>
        <p:spPr>
          <a:xfrm>
            <a:off x="179454" y="339846"/>
            <a:ext cx="3770246" cy="5908554"/>
          </a:xfrm>
        </p:spPr>
        <p:txBody>
          <a:bodyPr>
            <a:normAutofit fontScale="90000"/>
          </a:bodyPr>
          <a:lstStyle/>
          <a:p>
            <a:r>
              <a:rPr lang="en-US" dirty="0"/>
              <a:t>Code </a:t>
            </a:r>
            <a:br>
              <a:rPr lang="en-US" dirty="0"/>
            </a:br>
            <a:r>
              <a:rPr lang="en-US" dirty="0"/>
              <a:t>Generation</a:t>
            </a:r>
            <a:br>
              <a:rPr lang="en-US" dirty="0"/>
            </a:br>
            <a:r>
              <a:rPr lang="en-US" dirty="0"/>
              <a:t>Models:</a:t>
            </a:r>
            <a:br>
              <a:rPr lang="en-US" dirty="0"/>
            </a:br>
            <a:r>
              <a:rPr lang="en-US" dirty="0"/>
              <a:t>BERT,</a:t>
            </a:r>
            <a:br>
              <a:rPr lang="en-US" dirty="0"/>
            </a:br>
            <a:r>
              <a:rPr lang="en-US" dirty="0"/>
              <a:t>T5,</a:t>
            </a:r>
            <a:br>
              <a:rPr lang="en-US" dirty="0"/>
            </a:br>
            <a:r>
              <a:rPr lang="en-US" dirty="0"/>
              <a:t>GPT-3,</a:t>
            </a:r>
            <a:br>
              <a:rPr lang="en-US" dirty="0"/>
            </a:br>
            <a:r>
              <a:rPr lang="en-US" dirty="0" err="1"/>
              <a:t>CodeBERT</a:t>
            </a:r>
            <a:br>
              <a:rPr lang="en-US" dirty="0"/>
            </a:br>
            <a:r>
              <a:rPr lang="en-US" dirty="0" err="1"/>
              <a:t>CodeGPT</a:t>
            </a:r>
            <a:r>
              <a:rPr lang="en-US" dirty="0"/>
              <a:t>,</a:t>
            </a:r>
            <a:br>
              <a:rPr lang="en-US" dirty="0"/>
            </a:br>
            <a:r>
              <a:rPr lang="en-US" dirty="0" err="1"/>
              <a:t>CodeX</a:t>
            </a:r>
            <a:endParaRPr lang="en-US" dirty="0"/>
          </a:p>
        </p:txBody>
      </p:sp>
      <p:pic>
        <p:nvPicPr>
          <p:cNvPr id="6" name="Content Placeholder 5">
            <a:extLst>
              <a:ext uri="{FF2B5EF4-FFF2-40B4-BE49-F238E27FC236}">
                <a16:creationId xmlns:a16="http://schemas.microsoft.com/office/drawing/2014/main" id="{B2BBCCC7-5D45-43EE-3187-98600DB09F21}"/>
              </a:ext>
            </a:extLst>
          </p:cNvPr>
          <p:cNvPicPr>
            <a:picLocks noGrp="1" noChangeAspect="1"/>
          </p:cNvPicPr>
          <p:nvPr>
            <p:ph idx="1"/>
          </p:nvPr>
        </p:nvPicPr>
        <p:blipFill>
          <a:blip r:embed="rId2"/>
          <a:stretch>
            <a:fillRect/>
          </a:stretch>
        </p:blipFill>
        <p:spPr>
          <a:xfrm>
            <a:off x="4419600" y="542140"/>
            <a:ext cx="7121197" cy="6020104"/>
          </a:xfrm>
        </p:spPr>
      </p:pic>
      <p:sp>
        <p:nvSpPr>
          <p:cNvPr id="4" name="Slide Number Placeholder 3">
            <a:extLst>
              <a:ext uri="{FF2B5EF4-FFF2-40B4-BE49-F238E27FC236}">
                <a16:creationId xmlns:a16="http://schemas.microsoft.com/office/drawing/2014/main" id="{518EA345-BF7F-591C-915B-D1AC42276F0D}"/>
              </a:ext>
            </a:extLst>
          </p:cNvPr>
          <p:cNvSpPr>
            <a:spLocks noGrp="1"/>
          </p:cNvSpPr>
          <p:nvPr>
            <p:ph type="sldNum" sz="quarter" idx="12"/>
          </p:nvPr>
        </p:nvSpPr>
        <p:spPr/>
        <p:txBody>
          <a:bodyPr/>
          <a:lstStyle/>
          <a:p>
            <a:fld id="{5D6FF71F-CF6A-4C46-8F9B-61D49EEA70E3}" type="slidenum">
              <a:rPr lang="en-US" smtClean="0"/>
              <a:t>189</a:t>
            </a:fld>
            <a:endParaRPr lang="en-US"/>
          </a:p>
        </p:txBody>
      </p:sp>
      <p:sp>
        <p:nvSpPr>
          <p:cNvPr id="7" name="Footer Placeholder 4">
            <a:extLst>
              <a:ext uri="{FF2B5EF4-FFF2-40B4-BE49-F238E27FC236}">
                <a16:creationId xmlns:a16="http://schemas.microsoft.com/office/drawing/2014/main" id="{A7EB3203-ADD0-8E2B-AE39-1FCD0A115202}"/>
              </a:ext>
            </a:extLst>
          </p:cNvPr>
          <p:cNvSpPr>
            <a:spLocks noGrp="1"/>
          </p:cNvSpPr>
          <p:nvPr>
            <p:ph type="ftr" sz="quarter" idx="11"/>
          </p:nvPr>
        </p:nvSpPr>
        <p:spPr bwMode="auto">
          <a:xfrm>
            <a:off x="648689" y="6633936"/>
            <a:ext cx="10730511" cy="184150"/>
          </a:xfrm>
          <a:ln>
            <a:miter lim="800000"/>
            <a:headEnd/>
            <a:tailEnd/>
          </a:ln>
        </p:spPr>
        <p:txBody>
          <a:bodyPr/>
          <a:lstStyle/>
          <a:p>
            <a:pPr>
              <a:defRPr/>
            </a:pPr>
            <a:r>
              <a:rPr lang="en-US" altLang="zh-TW" sz="1000" dirty="0"/>
              <a:t>Source: </a:t>
            </a:r>
            <a:r>
              <a:rPr lang="en-US" altLang="zh-TW" sz="1000" dirty="0" err="1"/>
              <a:t>Zezhou</a:t>
            </a:r>
            <a:r>
              <a:rPr lang="en-US" altLang="zh-TW" sz="1000" dirty="0"/>
              <a:t> Yang, </a:t>
            </a:r>
            <a:r>
              <a:rPr lang="en-US" altLang="zh-TW" sz="1000" dirty="0" err="1"/>
              <a:t>Sirong</a:t>
            </a:r>
            <a:r>
              <a:rPr lang="en-US" altLang="zh-TW" sz="1000" dirty="0"/>
              <a:t> Chen, </a:t>
            </a:r>
            <a:r>
              <a:rPr lang="en-US" altLang="zh-TW" sz="1000" dirty="0" err="1"/>
              <a:t>Cuiyun</a:t>
            </a:r>
            <a:r>
              <a:rPr lang="en-US" altLang="zh-TW" sz="1000" dirty="0"/>
              <a:t> Gao, </a:t>
            </a:r>
            <a:r>
              <a:rPr lang="en-US" altLang="zh-TW" sz="1000" dirty="0" err="1"/>
              <a:t>Zhenhao</a:t>
            </a:r>
            <a:r>
              <a:rPr lang="en-US" altLang="zh-TW" sz="1000" dirty="0"/>
              <a:t> Li, Ge Li, </a:t>
            </a:r>
            <a:r>
              <a:rPr lang="en-US" altLang="zh-TW" sz="1000" dirty="0" err="1"/>
              <a:t>Rongcong</a:t>
            </a:r>
            <a:r>
              <a:rPr lang="en-US" altLang="zh-TW" sz="1000" dirty="0"/>
              <a:t> </a:t>
            </a:r>
            <a:r>
              <a:rPr lang="en-US" altLang="zh-TW" sz="1000" dirty="0" err="1"/>
              <a:t>Lv</a:t>
            </a:r>
            <a:r>
              <a:rPr lang="en-US" altLang="zh-TW" sz="1000" dirty="0"/>
              <a:t> (2023), Deep Learning Based Code Generation Methods: A Literature Review, </a:t>
            </a:r>
            <a:r>
              <a:rPr lang="en-US" altLang="zh-TW" sz="1000" dirty="0">
                <a:hlinkClick r:id="rId3"/>
              </a:rPr>
              <a:t>https://arxiv.org/abs/2303.01056</a:t>
            </a:r>
            <a:endParaRPr lang="en-US" altLang="zh-TW" sz="1000" dirty="0"/>
          </a:p>
        </p:txBody>
      </p:sp>
      <p:sp>
        <p:nvSpPr>
          <p:cNvPr id="10" name="TextBox 9">
            <a:extLst>
              <a:ext uri="{FF2B5EF4-FFF2-40B4-BE49-F238E27FC236}">
                <a16:creationId xmlns:a16="http://schemas.microsoft.com/office/drawing/2014/main" id="{0554E814-51D8-657B-318A-46C4019E26FF}"/>
              </a:ext>
            </a:extLst>
          </p:cNvPr>
          <p:cNvSpPr txBox="1"/>
          <p:nvPr/>
        </p:nvSpPr>
        <p:spPr>
          <a:xfrm>
            <a:off x="4419600" y="62846"/>
            <a:ext cx="891847" cy="461665"/>
          </a:xfrm>
          <a:prstGeom prst="rect">
            <a:avLst/>
          </a:prstGeom>
          <a:noFill/>
        </p:spPr>
        <p:txBody>
          <a:bodyPr wrap="none" rtlCol="0">
            <a:spAutoFit/>
          </a:bodyPr>
          <a:lstStyle/>
          <a:p>
            <a:r>
              <a:rPr lang="en-US" sz="1200" b="1" dirty="0">
                <a:solidFill>
                  <a:schemeClr val="accent1"/>
                </a:solidFill>
              </a:rPr>
              <a:t>Pretrained </a:t>
            </a:r>
          </a:p>
          <a:p>
            <a:r>
              <a:rPr lang="en-US" sz="1200" b="1" dirty="0">
                <a:solidFill>
                  <a:schemeClr val="accent1"/>
                </a:solidFill>
              </a:rPr>
              <a:t>Model</a:t>
            </a:r>
          </a:p>
        </p:txBody>
      </p:sp>
      <p:sp>
        <p:nvSpPr>
          <p:cNvPr id="11" name="TextBox 10">
            <a:extLst>
              <a:ext uri="{FF2B5EF4-FFF2-40B4-BE49-F238E27FC236}">
                <a16:creationId xmlns:a16="http://schemas.microsoft.com/office/drawing/2014/main" id="{80C15ABA-5204-6973-7358-F1EDE7B392CB}"/>
              </a:ext>
            </a:extLst>
          </p:cNvPr>
          <p:cNvSpPr txBox="1"/>
          <p:nvPr/>
        </p:nvSpPr>
        <p:spPr>
          <a:xfrm>
            <a:off x="5429123" y="62846"/>
            <a:ext cx="811441" cy="276999"/>
          </a:xfrm>
          <a:prstGeom prst="rect">
            <a:avLst/>
          </a:prstGeom>
          <a:noFill/>
        </p:spPr>
        <p:txBody>
          <a:bodyPr wrap="none" rtlCol="0">
            <a:spAutoFit/>
          </a:bodyPr>
          <a:lstStyle/>
          <a:p>
            <a:r>
              <a:rPr lang="en-US" sz="1200" b="1" dirty="0">
                <a:solidFill>
                  <a:schemeClr val="accent1"/>
                </a:solidFill>
              </a:rPr>
              <a:t>Backbone</a:t>
            </a:r>
          </a:p>
        </p:txBody>
      </p:sp>
      <p:sp>
        <p:nvSpPr>
          <p:cNvPr id="12" name="TextBox 11">
            <a:extLst>
              <a:ext uri="{FF2B5EF4-FFF2-40B4-BE49-F238E27FC236}">
                <a16:creationId xmlns:a16="http://schemas.microsoft.com/office/drawing/2014/main" id="{190CBEA9-8FC3-3616-E773-C82A556B5490}"/>
              </a:ext>
            </a:extLst>
          </p:cNvPr>
          <p:cNvSpPr txBox="1"/>
          <p:nvPr/>
        </p:nvSpPr>
        <p:spPr>
          <a:xfrm>
            <a:off x="6358240" y="62846"/>
            <a:ext cx="848630" cy="276999"/>
          </a:xfrm>
          <a:prstGeom prst="rect">
            <a:avLst/>
          </a:prstGeom>
          <a:noFill/>
        </p:spPr>
        <p:txBody>
          <a:bodyPr wrap="none" rtlCol="0">
            <a:spAutoFit/>
          </a:bodyPr>
          <a:lstStyle/>
          <a:p>
            <a:r>
              <a:rPr lang="en-US" sz="1200" b="1" dirty="0">
                <a:solidFill>
                  <a:schemeClr val="accent1"/>
                </a:solidFill>
              </a:rPr>
              <a:t>Parameter</a:t>
            </a:r>
          </a:p>
        </p:txBody>
      </p:sp>
      <p:sp>
        <p:nvSpPr>
          <p:cNvPr id="13" name="TextBox 12">
            <a:extLst>
              <a:ext uri="{FF2B5EF4-FFF2-40B4-BE49-F238E27FC236}">
                <a16:creationId xmlns:a16="http://schemas.microsoft.com/office/drawing/2014/main" id="{D62EF532-8020-59A1-DA63-033909BED69E}"/>
              </a:ext>
            </a:extLst>
          </p:cNvPr>
          <p:cNvSpPr txBox="1"/>
          <p:nvPr/>
        </p:nvSpPr>
        <p:spPr>
          <a:xfrm>
            <a:off x="7534274" y="62846"/>
            <a:ext cx="891847" cy="461665"/>
          </a:xfrm>
          <a:prstGeom prst="rect">
            <a:avLst/>
          </a:prstGeom>
          <a:noFill/>
        </p:spPr>
        <p:txBody>
          <a:bodyPr wrap="none" rtlCol="0">
            <a:spAutoFit/>
          </a:bodyPr>
          <a:lstStyle/>
          <a:p>
            <a:r>
              <a:rPr lang="en-US" sz="1200" b="1" dirty="0">
                <a:solidFill>
                  <a:schemeClr val="accent1"/>
                </a:solidFill>
              </a:rPr>
              <a:t>Pretrained </a:t>
            </a:r>
            <a:br>
              <a:rPr lang="en-US" sz="1200" b="1" dirty="0">
                <a:solidFill>
                  <a:schemeClr val="accent1"/>
                </a:solidFill>
              </a:rPr>
            </a:br>
            <a:r>
              <a:rPr lang="en-US" sz="1200" b="1" dirty="0">
                <a:solidFill>
                  <a:schemeClr val="accent1"/>
                </a:solidFill>
              </a:rPr>
              <a:t>Dataset</a:t>
            </a:r>
          </a:p>
        </p:txBody>
      </p:sp>
      <p:sp>
        <p:nvSpPr>
          <p:cNvPr id="14" name="TextBox 13">
            <a:extLst>
              <a:ext uri="{FF2B5EF4-FFF2-40B4-BE49-F238E27FC236}">
                <a16:creationId xmlns:a16="http://schemas.microsoft.com/office/drawing/2014/main" id="{6BC202FB-46AF-F86A-7D98-4AB7F55FB556}"/>
              </a:ext>
            </a:extLst>
          </p:cNvPr>
          <p:cNvSpPr txBox="1"/>
          <p:nvPr/>
        </p:nvSpPr>
        <p:spPr>
          <a:xfrm>
            <a:off x="9093258" y="62846"/>
            <a:ext cx="672877" cy="461665"/>
          </a:xfrm>
          <a:prstGeom prst="rect">
            <a:avLst/>
          </a:prstGeom>
          <a:noFill/>
        </p:spPr>
        <p:txBody>
          <a:bodyPr wrap="none" rtlCol="0">
            <a:spAutoFit/>
          </a:bodyPr>
          <a:lstStyle/>
          <a:p>
            <a:r>
              <a:rPr lang="en-US" sz="1200" b="1" dirty="0">
                <a:solidFill>
                  <a:schemeClr val="accent1"/>
                </a:solidFill>
              </a:rPr>
              <a:t>Size of </a:t>
            </a:r>
            <a:br>
              <a:rPr lang="en-US" sz="1200" b="1" dirty="0">
                <a:solidFill>
                  <a:schemeClr val="accent1"/>
                </a:solidFill>
              </a:rPr>
            </a:br>
            <a:r>
              <a:rPr lang="en-US" sz="1200" b="1" dirty="0">
                <a:solidFill>
                  <a:schemeClr val="accent1"/>
                </a:solidFill>
              </a:rPr>
              <a:t>Dataset</a:t>
            </a:r>
          </a:p>
        </p:txBody>
      </p:sp>
      <p:sp>
        <p:nvSpPr>
          <p:cNvPr id="15" name="TextBox 14">
            <a:extLst>
              <a:ext uri="{FF2B5EF4-FFF2-40B4-BE49-F238E27FC236}">
                <a16:creationId xmlns:a16="http://schemas.microsoft.com/office/drawing/2014/main" id="{C6FCA7EB-815C-3F8A-2E73-1AC37780C052}"/>
              </a:ext>
            </a:extLst>
          </p:cNvPr>
          <p:cNvSpPr txBox="1"/>
          <p:nvPr/>
        </p:nvSpPr>
        <p:spPr>
          <a:xfrm>
            <a:off x="10253679" y="62846"/>
            <a:ext cx="790537" cy="461665"/>
          </a:xfrm>
          <a:prstGeom prst="rect">
            <a:avLst/>
          </a:prstGeom>
          <a:noFill/>
        </p:spPr>
        <p:txBody>
          <a:bodyPr wrap="none" rtlCol="0">
            <a:spAutoFit/>
          </a:bodyPr>
          <a:lstStyle/>
          <a:p>
            <a:r>
              <a:rPr lang="en-US" sz="1200" b="1" dirty="0">
                <a:solidFill>
                  <a:schemeClr val="accent1"/>
                </a:solidFill>
              </a:rPr>
              <a:t>Trained </a:t>
            </a:r>
            <a:br>
              <a:rPr lang="en-US" sz="1200" b="1" dirty="0">
                <a:solidFill>
                  <a:schemeClr val="accent1"/>
                </a:solidFill>
              </a:rPr>
            </a:br>
            <a:r>
              <a:rPr lang="en-US" sz="1200" b="1" dirty="0">
                <a:solidFill>
                  <a:schemeClr val="accent1"/>
                </a:solidFill>
              </a:rPr>
              <a:t>Language</a:t>
            </a:r>
          </a:p>
        </p:txBody>
      </p:sp>
    </p:spTree>
    <p:extLst>
      <p:ext uri="{BB962C8B-B14F-4D97-AF65-F5344CB8AC3E}">
        <p14:creationId xmlns:p14="http://schemas.microsoft.com/office/powerpoint/2010/main" val="18722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3332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Traditionally, separate teams were responsible </a:t>
            </a:r>
            <a:r>
              <a:rPr lang="en-US" sz="2800" dirty="0">
                <a:solidFill>
                  <a:srgbClr val="FF0000"/>
                </a:solidFill>
              </a:rPr>
              <a:t>software development</a:t>
            </a:r>
            <a:r>
              <a:rPr lang="en-US" sz="2800" dirty="0"/>
              <a:t>, </a:t>
            </a:r>
            <a:r>
              <a:rPr lang="en-US" sz="2800" dirty="0">
                <a:solidFill>
                  <a:srgbClr val="FF0000"/>
                </a:solidFill>
              </a:rPr>
              <a:t>software release </a:t>
            </a:r>
            <a:r>
              <a:rPr lang="en-US" sz="2800" dirty="0"/>
              <a:t>and </a:t>
            </a:r>
            <a:r>
              <a:rPr lang="en-US" sz="2800" dirty="0">
                <a:solidFill>
                  <a:srgbClr val="FF0000"/>
                </a:solidFill>
              </a:rPr>
              <a:t>software support</a:t>
            </a:r>
            <a:r>
              <a:rPr lang="en-US" sz="2800" dirty="0"/>
              <a:t>. </a:t>
            </a:r>
          </a:p>
          <a:p>
            <a:r>
              <a:rPr lang="en-US" sz="2800" dirty="0"/>
              <a:t>The </a:t>
            </a:r>
            <a:r>
              <a:rPr lang="en-US" sz="2800" dirty="0">
                <a:solidFill>
                  <a:srgbClr val="FF0000"/>
                </a:solidFill>
              </a:rPr>
              <a:t>development team </a:t>
            </a:r>
            <a:r>
              <a:rPr lang="en-US" sz="2800" dirty="0"/>
              <a:t>passed over a </a:t>
            </a:r>
            <a:r>
              <a:rPr lang="en-US" sz="2800" dirty="0">
                <a:solidFill>
                  <a:srgbClr val="FF0000"/>
                </a:solidFill>
              </a:rPr>
              <a:t>‘final’ version</a:t>
            </a:r>
            <a:r>
              <a:rPr lang="en-US" sz="2800" dirty="0"/>
              <a:t> of the software to a </a:t>
            </a:r>
            <a:r>
              <a:rPr lang="en-US" sz="2800" dirty="0">
                <a:solidFill>
                  <a:srgbClr val="FF0000"/>
                </a:solidFill>
              </a:rPr>
              <a:t>release team</a:t>
            </a:r>
            <a:r>
              <a:rPr lang="en-US" sz="2800" dirty="0"/>
              <a:t>. </a:t>
            </a:r>
          </a:p>
          <a:p>
            <a:pPr lvl="1"/>
            <a:r>
              <a:rPr lang="en-US" sz="2400" dirty="0"/>
              <a:t>Built a release version, tested this and prepared release documentation before releasing the software to customers. </a:t>
            </a:r>
          </a:p>
          <a:p>
            <a:r>
              <a:rPr lang="en-US" sz="2800" dirty="0"/>
              <a:t>A third team was responsible for providing </a:t>
            </a:r>
            <a:r>
              <a:rPr lang="en-US" sz="2800" dirty="0">
                <a:solidFill>
                  <a:srgbClr val="FF0000"/>
                </a:solidFill>
              </a:rPr>
              <a:t>customer support</a:t>
            </a:r>
            <a:r>
              <a:rPr lang="en-US" sz="2800" dirty="0"/>
              <a:t>.</a:t>
            </a:r>
          </a:p>
          <a:p>
            <a:pPr lvl="1"/>
            <a:r>
              <a:rPr lang="en-US" sz="2400" dirty="0"/>
              <a:t>The original development team were sometimes also responsible for implementing software changes. </a:t>
            </a:r>
          </a:p>
          <a:p>
            <a:pPr lvl="1"/>
            <a:r>
              <a:rPr lang="en-US" sz="2400" dirty="0"/>
              <a:t>Alternatively, the software may have been maintained by a separate ‘maintenance team’.</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support</a:t>
            </a:r>
          </a:p>
        </p:txBody>
      </p:sp>
    </p:spTree>
    <p:extLst>
      <p:ext uri="{BB962C8B-B14F-4D97-AF65-F5344CB8AC3E}">
        <p14:creationId xmlns:p14="http://schemas.microsoft.com/office/powerpoint/2010/main" val="320809464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24136"/>
          </a:xfrm>
        </p:spPr>
        <p:txBody>
          <a:bodyPr>
            <a:normAutofit fontScale="90000"/>
          </a:bodyPr>
          <a:lstStyle/>
          <a:p>
            <a:r>
              <a:rPr lang="en-US" dirty="0">
                <a:solidFill>
                  <a:schemeClr val="accent1"/>
                </a:solidFill>
              </a:rPr>
              <a:t>Software Development, </a:t>
            </a:r>
            <a:br>
              <a:rPr lang="en-US" dirty="0">
                <a:solidFill>
                  <a:schemeClr val="accent1"/>
                </a:solidFill>
              </a:rPr>
            </a:br>
            <a:r>
              <a:rPr lang="en-US" dirty="0">
                <a:solidFill>
                  <a:schemeClr val="accent1"/>
                </a:solidFill>
              </a:rPr>
              <a:t>release and support</a:t>
            </a:r>
          </a:p>
        </p:txBody>
      </p:sp>
      <p:sp>
        <p:nvSpPr>
          <p:cNvPr id="8" name="Rounded Rectangle 7">
            <a:extLst>
              <a:ext uri="{FF2B5EF4-FFF2-40B4-BE49-F238E27FC236}">
                <a16:creationId xmlns:a16="http://schemas.microsoft.com/office/drawing/2014/main" id="{28D71C4F-1195-2947-A31E-17D1CEB12F7D}"/>
              </a:ext>
            </a:extLst>
          </p:cNvPr>
          <p:cNvSpPr>
            <a:spLocks noChangeArrowheads="1"/>
          </p:cNvSpPr>
          <p:nvPr/>
        </p:nvSpPr>
        <p:spPr bwMode="auto">
          <a:xfrm>
            <a:off x="2042864"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Development</a:t>
            </a:r>
          </a:p>
        </p:txBody>
      </p:sp>
      <p:sp>
        <p:nvSpPr>
          <p:cNvPr id="9" name="Oval 8">
            <a:extLst>
              <a:ext uri="{FF2B5EF4-FFF2-40B4-BE49-F238E27FC236}">
                <a16:creationId xmlns:a16="http://schemas.microsoft.com/office/drawing/2014/main" id="{000B2408-C952-BD49-89F4-F0BCE48B4754}"/>
              </a:ext>
            </a:extLst>
          </p:cNvPr>
          <p:cNvSpPr/>
          <p:nvPr/>
        </p:nvSpPr>
        <p:spPr>
          <a:xfrm>
            <a:off x="4078408" y="1631238"/>
            <a:ext cx="4035184" cy="1173924"/>
          </a:xfrm>
          <a:prstGeom prst="ellipse">
            <a:avLst/>
          </a:prstGeom>
          <a:solidFill>
            <a:srgbClr val="FF8AD8">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800" b="1" dirty="0">
                <a:solidFill>
                  <a:schemeClr val="tx1"/>
                </a:solidFill>
              </a:rPr>
              <a:t>Problem and bug </a:t>
            </a:r>
            <a:br>
              <a:rPr lang="en-US" sz="2800" b="1" dirty="0">
                <a:solidFill>
                  <a:schemeClr val="tx1"/>
                </a:solidFill>
              </a:rPr>
            </a:br>
            <a:r>
              <a:rPr lang="en-US" sz="2800" b="1" dirty="0">
                <a:solidFill>
                  <a:schemeClr val="tx1"/>
                </a:solidFill>
              </a:rPr>
              <a:t>reports</a:t>
            </a:r>
          </a:p>
        </p:txBody>
      </p:sp>
      <p:cxnSp>
        <p:nvCxnSpPr>
          <p:cNvPr id="10" name="Straight Arrow Connector 9">
            <a:extLst>
              <a:ext uri="{FF2B5EF4-FFF2-40B4-BE49-F238E27FC236}">
                <a16:creationId xmlns:a16="http://schemas.microsoft.com/office/drawing/2014/main" id="{F743E63C-A225-0640-90F6-FB141E32C7E6}"/>
              </a:ext>
            </a:extLst>
          </p:cNvPr>
          <p:cNvCxnSpPr>
            <a:cxnSpLocks/>
            <a:stCxn id="8" idx="2"/>
            <a:endCxn id="14" idx="0"/>
          </p:cNvCxnSpPr>
          <p:nvPr/>
        </p:nvCxnSpPr>
        <p:spPr>
          <a:xfrm flipH="1">
            <a:off x="3233682" y="4148637"/>
            <a:ext cx="7659"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E1622303-2BE4-E64F-BF98-158CE5E34602}"/>
              </a:ext>
            </a:extLst>
          </p:cNvPr>
          <p:cNvCxnSpPr>
            <a:cxnSpLocks/>
            <a:stCxn id="9" idx="2"/>
            <a:endCxn id="8" idx="0"/>
          </p:cNvCxnSpPr>
          <p:nvPr/>
        </p:nvCxnSpPr>
        <p:spPr>
          <a:xfrm rot="10800000" flipV="1">
            <a:off x="3241340" y="2218200"/>
            <a:ext cx="837068" cy="980291"/>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3531F81-5317-4844-9764-1ED3B112F981}"/>
              </a:ext>
            </a:extLst>
          </p:cNvPr>
          <p:cNvSpPr>
            <a:spLocks noChangeArrowheads="1"/>
          </p:cNvSpPr>
          <p:nvPr/>
        </p:nvSpPr>
        <p:spPr bwMode="auto">
          <a:xfrm>
            <a:off x="4887180"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Release</a:t>
            </a:r>
          </a:p>
        </p:txBody>
      </p:sp>
      <p:sp>
        <p:nvSpPr>
          <p:cNvPr id="13" name="Rounded Rectangle 12">
            <a:extLst>
              <a:ext uri="{FF2B5EF4-FFF2-40B4-BE49-F238E27FC236}">
                <a16:creationId xmlns:a16="http://schemas.microsoft.com/office/drawing/2014/main" id="{BD9AE239-6545-CE41-92C9-4352FFFB5409}"/>
              </a:ext>
            </a:extLst>
          </p:cNvPr>
          <p:cNvSpPr>
            <a:spLocks noChangeArrowheads="1"/>
          </p:cNvSpPr>
          <p:nvPr/>
        </p:nvSpPr>
        <p:spPr bwMode="auto">
          <a:xfrm>
            <a:off x="7731496"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Support</a:t>
            </a:r>
          </a:p>
        </p:txBody>
      </p:sp>
      <p:sp>
        <p:nvSpPr>
          <p:cNvPr id="14" name="Oval 13">
            <a:extLst>
              <a:ext uri="{FF2B5EF4-FFF2-40B4-BE49-F238E27FC236}">
                <a16:creationId xmlns:a16="http://schemas.microsoft.com/office/drawing/2014/main" id="{4F4EFD7C-8FFB-614D-9872-0FBA4FD1CEF5}"/>
              </a:ext>
            </a:extLst>
          </p:cNvPr>
          <p:cNvSpPr/>
          <p:nvPr/>
        </p:nvSpPr>
        <p:spPr>
          <a:xfrm>
            <a:off x="1919535"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Tested software </a:t>
            </a:r>
            <a:br>
              <a:rPr lang="en-US" sz="2000" b="1" dirty="0">
                <a:solidFill>
                  <a:schemeClr val="tx1"/>
                </a:solidFill>
              </a:rPr>
            </a:br>
            <a:r>
              <a:rPr lang="en-US" sz="2000" b="1" dirty="0">
                <a:solidFill>
                  <a:schemeClr val="tx1"/>
                </a:solidFill>
              </a:rPr>
              <a:t>ready for release</a:t>
            </a:r>
          </a:p>
        </p:txBody>
      </p:sp>
      <p:sp>
        <p:nvSpPr>
          <p:cNvPr id="15" name="Oval 14">
            <a:extLst>
              <a:ext uri="{FF2B5EF4-FFF2-40B4-BE49-F238E27FC236}">
                <a16:creationId xmlns:a16="http://schemas.microsoft.com/office/drawing/2014/main" id="{38075E25-0626-6047-89C5-C1CF4701E76C}"/>
              </a:ext>
            </a:extLst>
          </p:cNvPr>
          <p:cNvSpPr/>
          <p:nvPr/>
        </p:nvSpPr>
        <p:spPr>
          <a:xfrm>
            <a:off x="4763852"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Deployed software </a:t>
            </a:r>
            <a:br>
              <a:rPr lang="en-US" sz="2000" b="1" dirty="0">
                <a:solidFill>
                  <a:schemeClr val="tx1"/>
                </a:solidFill>
              </a:rPr>
            </a:br>
            <a:r>
              <a:rPr lang="en-US" sz="2000" b="1" dirty="0">
                <a:solidFill>
                  <a:schemeClr val="tx1"/>
                </a:solidFill>
              </a:rPr>
              <a:t>ready for use</a:t>
            </a:r>
          </a:p>
        </p:txBody>
      </p:sp>
      <p:cxnSp>
        <p:nvCxnSpPr>
          <p:cNvPr id="20" name="Elbow Connector 19">
            <a:extLst>
              <a:ext uri="{FF2B5EF4-FFF2-40B4-BE49-F238E27FC236}">
                <a16:creationId xmlns:a16="http://schemas.microsoft.com/office/drawing/2014/main" id="{E1703FAB-DB11-FD47-B39B-498F55441584}"/>
              </a:ext>
            </a:extLst>
          </p:cNvPr>
          <p:cNvCxnSpPr>
            <a:cxnSpLocks/>
            <a:stCxn id="13" idx="0"/>
            <a:endCxn id="9" idx="6"/>
          </p:cNvCxnSpPr>
          <p:nvPr/>
        </p:nvCxnSpPr>
        <p:spPr>
          <a:xfrm rot="16200000" flipV="1">
            <a:off x="8031638" y="2300156"/>
            <a:ext cx="980291" cy="81638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E41FFE-7846-7740-8638-628A9B1F69AA}"/>
              </a:ext>
            </a:extLst>
          </p:cNvPr>
          <p:cNvCxnSpPr>
            <a:cxnSpLocks/>
            <a:stCxn id="14" idx="7"/>
          </p:cNvCxnSpPr>
          <p:nvPr/>
        </p:nvCxnSpPr>
        <p:spPr>
          <a:xfrm flipV="1">
            <a:off x="4162924" y="4148640"/>
            <a:ext cx="936493" cy="98461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608A26-26C0-F743-A595-DDC4A14A6C5B}"/>
              </a:ext>
            </a:extLst>
          </p:cNvPr>
          <p:cNvCxnSpPr>
            <a:cxnSpLocks/>
            <a:stCxn id="12" idx="2"/>
            <a:endCxn id="15" idx="0"/>
          </p:cNvCxnSpPr>
          <p:nvPr/>
        </p:nvCxnSpPr>
        <p:spPr>
          <a:xfrm flipH="1">
            <a:off x="6077998" y="4148637"/>
            <a:ext cx="7658"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9AED09-E980-4E42-96EF-9FD0C19098E8}"/>
              </a:ext>
            </a:extLst>
          </p:cNvPr>
          <p:cNvCxnSpPr>
            <a:cxnSpLocks/>
            <a:stCxn id="15" idx="7"/>
          </p:cNvCxnSpPr>
          <p:nvPr/>
        </p:nvCxnSpPr>
        <p:spPr>
          <a:xfrm flipV="1">
            <a:off x="7007241" y="4148638"/>
            <a:ext cx="924963" cy="984618"/>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55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3" y="1066628"/>
            <a:ext cx="10373413" cy="5453235"/>
          </a:xfrm>
        </p:spPr>
        <p:txBody>
          <a:bodyPr>
            <a:normAutofit/>
          </a:bodyPr>
          <a:lstStyle/>
          <a:p>
            <a:r>
              <a:rPr lang="en-US" sz="4000" dirty="0"/>
              <a:t>There are inevitable </a:t>
            </a:r>
            <a:r>
              <a:rPr lang="en-US" sz="4000" dirty="0">
                <a:solidFill>
                  <a:srgbClr val="FF0000"/>
                </a:solidFill>
              </a:rPr>
              <a:t>delays</a:t>
            </a:r>
            <a:r>
              <a:rPr lang="en-US" sz="4000" dirty="0"/>
              <a:t> and </a:t>
            </a:r>
            <a:r>
              <a:rPr lang="en-US" sz="4000" dirty="0">
                <a:solidFill>
                  <a:srgbClr val="FF0000"/>
                </a:solidFill>
              </a:rPr>
              <a:t>overheads</a:t>
            </a:r>
            <a:r>
              <a:rPr lang="en-US" sz="4000" dirty="0"/>
              <a:t> in the </a:t>
            </a:r>
            <a:r>
              <a:rPr lang="en-US" sz="4000" dirty="0">
                <a:solidFill>
                  <a:srgbClr val="FF0000"/>
                </a:solidFill>
              </a:rPr>
              <a:t>traditional support model</a:t>
            </a:r>
            <a:r>
              <a:rPr lang="en-US" sz="4000" dirty="0"/>
              <a:t>. </a:t>
            </a:r>
          </a:p>
          <a:p>
            <a:r>
              <a:rPr lang="en-US" sz="4000" dirty="0"/>
              <a:t>To </a:t>
            </a:r>
            <a:r>
              <a:rPr lang="en-US" sz="4000" dirty="0">
                <a:solidFill>
                  <a:srgbClr val="FF0000"/>
                </a:solidFill>
              </a:rPr>
              <a:t>speed up the release and support processes</a:t>
            </a:r>
            <a:r>
              <a:rPr lang="en-US" sz="4000" dirty="0"/>
              <a:t>, an alternative approach called </a:t>
            </a:r>
            <a:br>
              <a:rPr lang="en-US" sz="4000" dirty="0"/>
            </a:br>
            <a:r>
              <a:rPr lang="en-US" sz="4000" dirty="0">
                <a:solidFill>
                  <a:srgbClr val="FF0000"/>
                </a:solidFill>
              </a:rPr>
              <a:t>DevOps</a:t>
            </a:r>
            <a:r>
              <a:rPr lang="en-US" sz="4000" dirty="0"/>
              <a:t> </a:t>
            </a:r>
            <a:r>
              <a:rPr lang="en-US" sz="4000" dirty="0">
                <a:solidFill>
                  <a:srgbClr val="FF0000"/>
                </a:solidFill>
              </a:rPr>
              <a:t>(Development + Operations) </a:t>
            </a:r>
            <a:br>
              <a:rPr lang="en-US" sz="4000" dirty="0">
                <a:solidFill>
                  <a:srgbClr val="FF0000"/>
                </a:solidFill>
              </a:rPr>
            </a:br>
            <a:r>
              <a:rPr lang="en-US" sz="4000" dirty="0"/>
              <a:t>has been developed.</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5248229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5" y="1066628"/>
            <a:ext cx="10190532" cy="5453235"/>
          </a:xfrm>
        </p:spPr>
        <p:txBody>
          <a:bodyPr>
            <a:normAutofit/>
          </a:bodyPr>
          <a:lstStyle/>
          <a:p>
            <a:r>
              <a:rPr lang="en-US" dirty="0">
                <a:solidFill>
                  <a:srgbClr val="FF0000"/>
                </a:solidFill>
              </a:rPr>
              <a:t>Three factors </a:t>
            </a:r>
            <a:r>
              <a:rPr lang="en-US" dirty="0"/>
              <a:t>led to the development and widespread adoption of </a:t>
            </a:r>
            <a:r>
              <a:rPr lang="en-US" dirty="0">
                <a:solidFill>
                  <a:srgbClr val="FF0000"/>
                </a:solidFill>
              </a:rPr>
              <a:t>DevOps</a:t>
            </a:r>
            <a:r>
              <a:rPr lang="en-US" dirty="0"/>
              <a:t>:</a:t>
            </a:r>
          </a:p>
          <a:p>
            <a:pPr lvl="1"/>
            <a:r>
              <a:rPr lang="en-US" sz="2500" dirty="0">
                <a:solidFill>
                  <a:srgbClr val="FF0000"/>
                </a:solidFill>
              </a:rPr>
              <a:t>Agile software engineering </a:t>
            </a:r>
            <a:r>
              <a:rPr lang="en-US" sz="2500" dirty="0"/>
              <a:t>reduced the development time for software, but the traditional release process introduced a bottleneck between development and deployment.  </a:t>
            </a:r>
          </a:p>
          <a:p>
            <a:pPr lvl="1"/>
            <a:r>
              <a:rPr lang="en-US" sz="2500" dirty="0">
                <a:solidFill>
                  <a:srgbClr val="FF0000"/>
                </a:solidFill>
              </a:rPr>
              <a:t>Amazon re-engineered </a:t>
            </a:r>
            <a:r>
              <a:rPr lang="en-US" sz="2500" dirty="0"/>
              <a:t>their </a:t>
            </a:r>
            <a:r>
              <a:rPr lang="en-US" sz="2500" dirty="0">
                <a:solidFill>
                  <a:srgbClr val="FF0000"/>
                </a:solidFill>
              </a:rPr>
              <a:t>software</a:t>
            </a:r>
            <a:r>
              <a:rPr lang="en-US" sz="2500" dirty="0"/>
              <a:t> around </a:t>
            </a:r>
            <a:r>
              <a:rPr lang="en-US" sz="2500" dirty="0">
                <a:solidFill>
                  <a:srgbClr val="FF0000"/>
                </a:solidFill>
              </a:rPr>
              <a:t>services</a:t>
            </a:r>
            <a:r>
              <a:rPr lang="en-US" sz="2500" dirty="0"/>
              <a:t> and introduced an approach in which a service was developed and supported by the same team. Amazon’s claim that this led to significant improvements in reliability was widely publicized.</a:t>
            </a:r>
          </a:p>
          <a:p>
            <a:pPr lvl="1"/>
            <a:r>
              <a:rPr lang="en-US" sz="2500" dirty="0"/>
              <a:t>It became possible to </a:t>
            </a:r>
            <a:r>
              <a:rPr lang="en-US" sz="2500" dirty="0">
                <a:solidFill>
                  <a:srgbClr val="FF0000"/>
                </a:solidFill>
              </a:rPr>
              <a:t>release software as a service</a:t>
            </a:r>
            <a:r>
              <a:rPr lang="en-US" sz="2500" dirty="0"/>
              <a:t>, </a:t>
            </a:r>
            <a:r>
              <a:rPr lang="en-US" sz="2500" dirty="0">
                <a:solidFill>
                  <a:srgbClr val="FF0000"/>
                </a:solidFill>
              </a:rPr>
              <a:t>running on a public or private cloud</a:t>
            </a:r>
            <a:r>
              <a:rPr lang="en-US" sz="2500" dirty="0"/>
              <a:t>. Software products did not have to be released to users on physical media or downloads.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3509705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30197574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sz="2700" dirty="0">
                <a:solidFill>
                  <a:srgbClr val="FF0000"/>
                </a:solidFill>
              </a:rPr>
              <a:t>Everyone is responsible for everything</a:t>
            </a:r>
            <a:br>
              <a:rPr lang="en-US" sz="2600" dirty="0"/>
            </a:br>
            <a:r>
              <a:rPr lang="en-US" sz="2600" dirty="0"/>
              <a:t>All team members have joint responsibility for developing, delivering and supporting the software.</a:t>
            </a:r>
          </a:p>
          <a:p>
            <a:r>
              <a:rPr lang="en-US" sz="2700" dirty="0">
                <a:solidFill>
                  <a:srgbClr val="FF0000"/>
                </a:solidFill>
              </a:rPr>
              <a:t>Everything that can be automated should be automated</a:t>
            </a:r>
            <a:br>
              <a:rPr lang="en-US" sz="2600" dirty="0"/>
            </a:br>
            <a:r>
              <a:rPr lang="en-US" sz="2600" dirty="0"/>
              <a:t>All activities involved in testing, deployment and support should be automated if it is possible to do so. There should be minimal manual involvement in deploying software.</a:t>
            </a:r>
          </a:p>
          <a:p>
            <a:r>
              <a:rPr lang="en-US" sz="2700" dirty="0">
                <a:solidFill>
                  <a:srgbClr val="FF0000"/>
                </a:solidFill>
              </a:rPr>
              <a:t>Measure first, change later</a:t>
            </a:r>
            <a:br>
              <a:rPr lang="en-US" sz="2600" dirty="0"/>
            </a:br>
            <a:r>
              <a:rPr lang="en-US" sz="2600" dirty="0"/>
              <a:t>DevOps should be driven by a measurement program where you collect data about the system and its operation. You then use the collected data to inform decisions about changing DevOps processes and tools.</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principles</a:t>
            </a:r>
          </a:p>
        </p:txBody>
      </p:sp>
    </p:spTree>
    <p:extLst>
      <p:ext uri="{BB962C8B-B14F-4D97-AF65-F5344CB8AC3E}">
        <p14:creationId xmlns:p14="http://schemas.microsoft.com/office/powerpoint/2010/main" val="34445573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Benefits of DevOps</a:t>
            </a:r>
          </a:p>
        </p:txBody>
      </p:sp>
      <p:sp>
        <p:nvSpPr>
          <p:cNvPr id="7" name="Rounded Rectangle 6">
            <a:extLst>
              <a:ext uri="{FF2B5EF4-FFF2-40B4-BE49-F238E27FC236}">
                <a16:creationId xmlns:a16="http://schemas.microsoft.com/office/drawing/2014/main" id="{C825765D-DC19-6140-B2ED-535C543D58A6}"/>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8" name="Rounded Rectangle 7">
            <a:extLst>
              <a:ext uri="{FF2B5EF4-FFF2-40B4-BE49-F238E27FC236}">
                <a16:creationId xmlns:a16="http://schemas.microsoft.com/office/drawing/2014/main" id="{4417C560-35F2-BA46-9FAF-C227E74A1A20}"/>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Reduced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risk</a:t>
            </a:r>
          </a:p>
        </p:txBody>
      </p:sp>
      <p:sp>
        <p:nvSpPr>
          <p:cNvPr id="9" name="Rounded Rectangle 8">
            <a:extLst>
              <a:ext uri="{FF2B5EF4-FFF2-40B4-BE49-F238E27FC236}">
                <a16:creationId xmlns:a16="http://schemas.microsoft.com/office/drawing/2014/main" id="{12C827C5-671D-3B45-881F-FA63A35B824F}"/>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repair</a:t>
            </a:r>
          </a:p>
        </p:txBody>
      </p:sp>
      <p:sp>
        <p:nvSpPr>
          <p:cNvPr id="10" name="Rounded Rectangle 9">
            <a:extLst>
              <a:ext uri="{FF2B5EF4-FFF2-40B4-BE49-F238E27FC236}">
                <a16:creationId xmlns:a16="http://schemas.microsoft.com/office/drawing/2014/main" id="{DCF47564-C189-4441-9A14-E3CD5D9EE9C7}"/>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More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productive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teams</a:t>
            </a:r>
          </a:p>
        </p:txBody>
      </p:sp>
      <p:sp>
        <p:nvSpPr>
          <p:cNvPr id="11" name="Rounded Rectangle 10">
            <a:extLst>
              <a:ext uri="{FF2B5EF4-FFF2-40B4-BE49-F238E27FC236}">
                <a16:creationId xmlns:a16="http://schemas.microsoft.com/office/drawing/2014/main" id="{E470CB70-6E5B-AF4F-930F-4EAE1539BFDA}"/>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Software can be deployed to production more quickly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because communication delays between the people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involved in the process are dramatically reduced.</a:t>
            </a:r>
          </a:p>
        </p:txBody>
      </p:sp>
      <p:sp>
        <p:nvSpPr>
          <p:cNvPr id="12" name="Rounded Rectangle 11">
            <a:extLst>
              <a:ext uri="{FF2B5EF4-FFF2-40B4-BE49-F238E27FC236}">
                <a16:creationId xmlns:a16="http://schemas.microsoft.com/office/drawing/2014/main" id="{059AED0D-B8BA-264E-B3C4-41ED21C748DA}"/>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The increment of functionality in each release is small </a:t>
            </a:r>
          </a:p>
          <a:p>
            <a:pPr algn="ctr">
              <a:defRPr/>
            </a:pPr>
            <a:r>
              <a:rPr lang="en-US" sz="2000" dirty="0">
                <a:latin typeface="Calibri" panose="020F0502020204030204" pitchFamily="34" charset="0"/>
                <a:cs typeface="Calibri" panose="020F0502020204030204" pitchFamily="34" charset="0"/>
              </a:rPr>
              <a:t>so there is less chance of feature interactions and </a:t>
            </a:r>
          </a:p>
          <a:p>
            <a:pPr algn="ctr">
              <a:defRPr/>
            </a:pPr>
            <a:r>
              <a:rPr lang="en-US" sz="2000" dirty="0">
                <a:latin typeface="Calibri" panose="020F0502020204030204" pitchFamily="34" charset="0"/>
                <a:cs typeface="Calibri" panose="020F0502020204030204" pitchFamily="34" charset="0"/>
              </a:rPr>
              <a:t>other changes causing system failures and outages.</a:t>
            </a:r>
          </a:p>
        </p:txBody>
      </p:sp>
      <p:sp>
        <p:nvSpPr>
          <p:cNvPr id="13" name="Rounded Rectangle 12">
            <a:extLst>
              <a:ext uri="{FF2B5EF4-FFF2-40B4-BE49-F238E27FC236}">
                <a16:creationId xmlns:a16="http://schemas.microsoft.com/office/drawing/2014/main" id="{A1317ADB-55FD-A741-B8A7-84EA84AAA24B}"/>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work together to get the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software up and running again as soon as possible. </a:t>
            </a:r>
          </a:p>
        </p:txBody>
      </p:sp>
      <p:sp>
        <p:nvSpPr>
          <p:cNvPr id="14" name="Rounded Rectangle 13">
            <a:extLst>
              <a:ext uri="{FF2B5EF4-FFF2-40B4-BE49-F238E27FC236}">
                <a16:creationId xmlns:a16="http://schemas.microsoft.com/office/drawing/2014/main" id="{B144E0F3-7424-7542-B3B2-525B2A5200F5}"/>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are happier and more productive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than the teams involved in the separate activities. </a:t>
            </a:r>
          </a:p>
        </p:txBody>
      </p:sp>
    </p:spTree>
    <p:extLst>
      <p:ext uri="{BB962C8B-B14F-4D97-AF65-F5344CB8AC3E}">
        <p14:creationId xmlns:p14="http://schemas.microsoft.com/office/powerpoint/2010/main" val="377348855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68096" y="1066628"/>
            <a:ext cx="10552176" cy="5453235"/>
          </a:xfrm>
        </p:spPr>
        <p:txBody>
          <a:bodyPr>
            <a:normAutofit/>
          </a:bodyPr>
          <a:lstStyle/>
          <a:p>
            <a:r>
              <a:rPr lang="en-US" dirty="0">
                <a:solidFill>
                  <a:srgbClr val="FF0000"/>
                </a:solidFill>
              </a:rPr>
              <a:t>Code management </a:t>
            </a:r>
            <a:r>
              <a:rPr lang="en-US" dirty="0"/>
              <a:t>is a </a:t>
            </a:r>
            <a:r>
              <a:rPr lang="en-US" dirty="0">
                <a:solidFill>
                  <a:srgbClr val="FF0000"/>
                </a:solidFill>
              </a:rPr>
              <a:t>set of software-supported practices</a:t>
            </a:r>
            <a:r>
              <a:rPr lang="en-US" dirty="0"/>
              <a:t> that is used to </a:t>
            </a:r>
            <a:r>
              <a:rPr lang="en-US" dirty="0">
                <a:solidFill>
                  <a:srgbClr val="FF0000"/>
                </a:solidFill>
              </a:rPr>
              <a:t>manage an evolving codebase. </a:t>
            </a:r>
          </a:p>
          <a:p>
            <a:r>
              <a:rPr lang="en-US" dirty="0"/>
              <a:t>During the development of a software product, the development team will probably create tens of thousands of lines of code and automated tests. </a:t>
            </a:r>
          </a:p>
          <a:p>
            <a:r>
              <a:rPr lang="en-US" dirty="0"/>
              <a:t>These will be organized into hundreds of files. Dozens of libraries may be used, and several, different programs may be involved in creating and running the code.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0287629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lstStyle/>
          <a:p>
            <a:r>
              <a:rPr lang="en-US" dirty="0"/>
              <a:t>You need </a:t>
            </a:r>
            <a:r>
              <a:rPr lang="en-US" dirty="0">
                <a:solidFill>
                  <a:srgbClr val="FF0000"/>
                </a:solidFill>
              </a:rPr>
              <a:t>code management </a:t>
            </a:r>
            <a:r>
              <a:rPr lang="en-US" dirty="0"/>
              <a:t>to ensure that changes made by different developers do not interfere with each other, and to </a:t>
            </a:r>
            <a:r>
              <a:rPr lang="en-US" dirty="0">
                <a:solidFill>
                  <a:srgbClr val="FF0000"/>
                </a:solidFill>
              </a:rPr>
              <a:t>create different product versions</a:t>
            </a:r>
            <a:r>
              <a:rPr lang="en-US" dirty="0"/>
              <a:t>. </a:t>
            </a:r>
          </a:p>
          <a:p>
            <a:r>
              <a:rPr lang="en-US" dirty="0">
                <a:solidFill>
                  <a:srgbClr val="FF0000"/>
                </a:solidFill>
              </a:rPr>
              <a:t>Code management tools </a:t>
            </a:r>
            <a:r>
              <a:rPr lang="en-US" dirty="0"/>
              <a:t>make it easy to create an executable product from its </a:t>
            </a:r>
            <a:r>
              <a:rPr lang="en-US" dirty="0">
                <a:solidFill>
                  <a:srgbClr val="FF0000"/>
                </a:solidFill>
              </a:rPr>
              <a:t>source code files </a:t>
            </a:r>
            <a:r>
              <a:rPr lang="en-US" dirty="0"/>
              <a:t>and to </a:t>
            </a:r>
            <a:r>
              <a:rPr lang="en-US" dirty="0">
                <a:solidFill>
                  <a:srgbClr val="FF0000"/>
                </a:solidFill>
              </a:rPr>
              <a:t>run automated tests </a:t>
            </a:r>
            <a:r>
              <a:rPr lang="en-US" dirty="0"/>
              <a:t>on that product.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8394988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FF0000"/>
                </a:solidFill>
              </a:rPr>
              <a:t>Source code management</a:t>
            </a:r>
            <a:r>
              <a:rPr lang="en-US" sz="3000" dirty="0"/>
              <a:t>, combined with </a:t>
            </a:r>
            <a:r>
              <a:rPr lang="en-US" sz="3000" dirty="0">
                <a:solidFill>
                  <a:srgbClr val="FF0000"/>
                </a:solidFill>
              </a:rPr>
              <a:t>automated system building</a:t>
            </a:r>
            <a:r>
              <a:rPr lang="en-US" sz="3000" dirty="0"/>
              <a:t>, is essential for </a:t>
            </a:r>
            <a:r>
              <a:rPr lang="en-US" sz="3000" dirty="0">
                <a:solidFill>
                  <a:srgbClr val="FF0000"/>
                </a:solidFill>
              </a:rPr>
              <a:t>professional software engineering</a:t>
            </a:r>
            <a:r>
              <a:rPr lang="en-US" sz="3000" dirty="0"/>
              <a:t>. </a:t>
            </a:r>
          </a:p>
          <a:p>
            <a:r>
              <a:rPr lang="en-US" sz="3000" dirty="0"/>
              <a:t>In companies that use </a:t>
            </a:r>
            <a:r>
              <a:rPr lang="en-US" sz="3000" dirty="0">
                <a:solidFill>
                  <a:srgbClr val="FF0000"/>
                </a:solidFill>
              </a:rPr>
              <a:t>DevOps</a:t>
            </a:r>
            <a:r>
              <a:rPr lang="en-US" sz="3000" dirty="0"/>
              <a:t>, a </a:t>
            </a:r>
            <a:r>
              <a:rPr lang="en-US" sz="3000" dirty="0">
                <a:solidFill>
                  <a:srgbClr val="FF0000"/>
                </a:solidFill>
              </a:rPr>
              <a:t>modern code management system</a:t>
            </a:r>
            <a:r>
              <a:rPr lang="en-US" sz="3000" dirty="0"/>
              <a:t> is a fundamental requirement for ‘</a:t>
            </a:r>
            <a:r>
              <a:rPr lang="en-US" sz="3000" dirty="0">
                <a:solidFill>
                  <a:srgbClr val="FF0000"/>
                </a:solidFill>
              </a:rPr>
              <a:t>automating everything</a:t>
            </a:r>
            <a:r>
              <a:rPr lang="en-US" sz="3000" dirty="0"/>
              <a:t>’. </a:t>
            </a:r>
          </a:p>
          <a:p>
            <a:r>
              <a:rPr lang="en-US" sz="3000" dirty="0"/>
              <a:t>Not only does it </a:t>
            </a:r>
            <a:r>
              <a:rPr lang="en-US" sz="3000" dirty="0">
                <a:solidFill>
                  <a:srgbClr val="FF0000"/>
                </a:solidFill>
              </a:rPr>
              <a:t>store</a:t>
            </a:r>
            <a:r>
              <a:rPr lang="en-US" sz="3000" dirty="0"/>
              <a:t> the </a:t>
            </a:r>
            <a:r>
              <a:rPr lang="en-US" sz="3000" dirty="0">
                <a:solidFill>
                  <a:srgbClr val="FF0000"/>
                </a:solidFill>
              </a:rPr>
              <a:t>project code </a:t>
            </a:r>
            <a:r>
              <a:rPr lang="en-US" sz="3000" dirty="0"/>
              <a:t>that is ultimately </a:t>
            </a:r>
            <a:r>
              <a:rPr lang="en-US" sz="3000" dirty="0">
                <a:solidFill>
                  <a:srgbClr val="FF0000"/>
                </a:solidFill>
              </a:rPr>
              <a:t>deployed</a:t>
            </a:r>
            <a:r>
              <a:rPr lang="en-US" sz="3000" dirty="0"/>
              <a:t>, it also stores all other information that is used in </a:t>
            </a:r>
            <a:r>
              <a:rPr lang="en-US" sz="3000" dirty="0">
                <a:solidFill>
                  <a:srgbClr val="FF0000"/>
                </a:solidFill>
              </a:rPr>
              <a:t>DevOps processes</a:t>
            </a:r>
            <a:r>
              <a:rPr lang="en-US" sz="3000" dirty="0"/>
              <a:t>. </a:t>
            </a:r>
          </a:p>
          <a:p>
            <a:r>
              <a:rPr lang="en-US" sz="3000" dirty="0">
                <a:solidFill>
                  <a:srgbClr val="FF0000"/>
                </a:solidFill>
              </a:rPr>
              <a:t>DevOps automation and measurement tools </a:t>
            </a:r>
            <a:r>
              <a:rPr lang="en-US" sz="3000" dirty="0"/>
              <a:t>all interact with the code management system</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Tree>
    <p:extLst>
      <p:ext uri="{BB962C8B-B14F-4D97-AF65-F5344CB8AC3E}">
        <p14:creationId xmlns:p14="http://schemas.microsoft.com/office/powerpoint/2010/main" val="61623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   2023/02/22   Introduction to Software Engineering</a:t>
            </a:r>
          </a:p>
          <a:p>
            <a:pPr marL="0" indent="0">
              <a:buNone/>
            </a:pPr>
            <a:r>
              <a:rPr lang="en-US" sz="2800" dirty="0"/>
              <a:t>2   2023/03/01   Software Products and Project Management: </a:t>
            </a:r>
            <a:br>
              <a:rPr lang="en-US" sz="2800" dirty="0"/>
            </a:br>
            <a:r>
              <a:rPr lang="en-US" sz="2800" dirty="0"/>
              <a:t>                              Software product management and prototyping</a:t>
            </a:r>
          </a:p>
          <a:p>
            <a:pPr marL="0" indent="0">
              <a:buNone/>
            </a:pPr>
            <a:r>
              <a:rPr lang="en-US" sz="2800" dirty="0"/>
              <a:t>3   2023/03/08   Agile Software Engineering: </a:t>
            </a:r>
            <a:br>
              <a:rPr lang="en-US" sz="2800" dirty="0"/>
            </a:br>
            <a:r>
              <a:rPr lang="en-US" sz="2800" dirty="0"/>
              <a:t>                              Agile methods, Scrum, and Extreme Programming</a:t>
            </a:r>
          </a:p>
          <a:p>
            <a:pPr marL="0" indent="0">
              <a:buNone/>
            </a:pPr>
            <a:r>
              <a:rPr lang="en-US" sz="2800" dirty="0"/>
              <a:t>4   2023/03/15   Features, Scenarios, and Stories</a:t>
            </a:r>
          </a:p>
          <a:p>
            <a:pPr marL="0" indent="0">
              <a:buNone/>
            </a:pPr>
            <a:r>
              <a:rPr lang="en-US" sz="2800" dirty="0">
                <a:solidFill>
                  <a:srgbClr val="7030A0"/>
                </a:solidFill>
              </a:rPr>
              <a:t>5   2023/03/22   Case Study on Software Engineering I</a:t>
            </a:r>
          </a:p>
          <a:p>
            <a:pPr marL="0" indent="0">
              <a:buNone/>
            </a:pPr>
            <a:r>
              <a:rPr lang="en-US" sz="2800" dirty="0"/>
              <a:t>6   2023/03/29   Software Architecture: Architectural design, </a:t>
            </a:r>
            <a:br>
              <a:rPr lang="en-US" sz="2800" dirty="0"/>
            </a:br>
            <a:r>
              <a:rPr lang="en-US" sz="2800" dirty="0"/>
              <a:t>                              System decomposition, and Distribution architecture</a:t>
            </a:r>
          </a:p>
          <a:p>
            <a:endParaRPr lang="en-US" dirty="0"/>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15265797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06175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80728"/>
            <a:ext cx="10172245" cy="5616922"/>
          </a:xfrm>
        </p:spPr>
        <p:txBody>
          <a:bodyPr>
            <a:normAutofit fontScale="92500" lnSpcReduction="10000"/>
          </a:bodyPr>
          <a:lstStyle/>
          <a:p>
            <a:r>
              <a:rPr lang="en-US" sz="2800" dirty="0">
                <a:solidFill>
                  <a:srgbClr val="C00000"/>
                </a:solidFill>
              </a:rPr>
              <a:t>Code management systems </a:t>
            </a:r>
            <a:r>
              <a:rPr lang="en-US" sz="2800" dirty="0"/>
              <a:t>provide a set of features that support four general areas:</a:t>
            </a:r>
          </a:p>
          <a:p>
            <a:r>
              <a:rPr lang="en-US" sz="2600" dirty="0">
                <a:solidFill>
                  <a:srgbClr val="C00000"/>
                </a:solidFill>
              </a:rPr>
              <a:t>Code transfer</a:t>
            </a:r>
          </a:p>
          <a:p>
            <a:pPr lvl="1"/>
            <a:r>
              <a:rPr lang="en-US" sz="2100" dirty="0"/>
              <a:t>Developers take code into their personal file store to work on it then return it to the shared code management system.</a:t>
            </a:r>
          </a:p>
          <a:p>
            <a:r>
              <a:rPr lang="en-US" sz="2600" dirty="0">
                <a:solidFill>
                  <a:srgbClr val="C00000"/>
                </a:solidFill>
              </a:rPr>
              <a:t>Version storage and retrieval</a:t>
            </a:r>
          </a:p>
          <a:p>
            <a:pPr lvl="1"/>
            <a:r>
              <a:rPr lang="en-US" sz="2100" dirty="0"/>
              <a:t>Files may be stored in several different versions and specific versions of these files can be retrieved.</a:t>
            </a:r>
          </a:p>
          <a:p>
            <a:r>
              <a:rPr lang="en-US" sz="2600" dirty="0">
                <a:solidFill>
                  <a:srgbClr val="C00000"/>
                </a:solidFill>
              </a:rPr>
              <a:t>Merging and branching</a:t>
            </a:r>
          </a:p>
          <a:p>
            <a:pPr lvl="1"/>
            <a:r>
              <a:rPr lang="en-US" sz="2100" dirty="0"/>
              <a:t>Parallel development branches may be created for concurrent working. Changes made by developers in different branches may be merged.</a:t>
            </a:r>
          </a:p>
          <a:p>
            <a:r>
              <a:rPr lang="en-US" sz="2600" dirty="0">
                <a:solidFill>
                  <a:srgbClr val="C00000"/>
                </a:solidFill>
              </a:rPr>
              <a:t>Version information</a:t>
            </a:r>
          </a:p>
          <a:p>
            <a:pPr lvl="1"/>
            <a:r>
              <a:rPr lang="en-US" sz="2100" dirty="0"/>
              <a:t>Information about the different versions maintained in the system may be stored and retrieved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Code management fundamentals</a:t>
            </a:r>
          </a:p>
        </p:txBody>
      </p:sp>
    </p:spTree>
    <p:extLst>
      <p:ext uri="{BB962C8B-B14F-4D97-AF65-F5344CB8AC3E}">
        <p14:creationId xmlns:p14="http://schemas.microsoft.com/office/powerpoint/2010/main" val="59305411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All </a:t>
            </a:r>
            <a:r>
              <a:rPr lang="en-US" dirty="0">
                <a:solidFill>
                  <a:srgbClr val="C00000"/>
                </a:solidFill>
              </a:rPr>
              <a:t>source code management systems </a:t>
            </a:r>
            <a:r>
              <a:rPr lang="en-US" dirty="0"/>
              <a:t>have the general form with </a:t>
            </a:r>
            <a:r>
              <a:rPr lang="en-US" dirty="0">
                <a:solidFill>
                  <a:srgbClr val="C00000"/>
                </a:solidFill>
              </a:rPr>
              <a:t>a shared repository </a:t>
            </a:r>
            <a:r>
              <a:rPr lang="en-US" dirty="0"/>
              <a:t>and a set of features to manage the files in that repository:</a:t>
            </a:r>
          </a:p>
          <a:p>
            <a:pPr lvl="1"/>
            <a:r>
              <a:rPr lang="en-US" dirty="0">
                <a:solidFill>
                  <a:srgbClr val="C00000"/>
                </a:solidFill>
              </a:rPr>
              <a:t>All source code files and file versions are stored in the repository</a:t>
            </a:r>
            <a:r>
              <a:rPr lang="en-US" dirty="0"/>
              <a:t>, as are other artefacts such as configuration files, build scripts, shared libraries and versions of tools used. </a:t>
            </a:r>
          </a:p>
          <a:p>
            <a:pPr lvl="1"/>
            <a:r>
              <a:rPr lang="en-US" dirty="0"/>
              <a:t>The </a:t>
            </a:r>
            <a:r>
              <a:rPr lang="en-US" dirty="0">
                <a:solidFill>
                  <a:srgbClr val="C00000"/>
                </a:solidFill>
              </a:rPr>
              <a:t>repository</a:t>
            </a:r>
            <a:r>
              <a:rPr lang="en-US" dirty="0"/>
              <a:t> includes a </a:t>
            </a:r>
            <a:r>
              <a:rPr lang="en-US" dirty="0">
                <a:solidFill>
                  <a:srgbClr val="C00000"/>
                </a:solidFill>
              </a:rPr>
              <a:t>database of information</a:t>
            </a:r>
            <a:r>
              <a:rPr lang="en-US" dirty="0"/>
              <a:t> about the stored files such as </a:t>
            </a:r>
            <a:r>
              <a:rPr lang="en-US" dirty="0">
                <a:solidFill>
                  <a:srgbClr val="C00000"/>
                </a:solidFill>
              </a:rPr>
              <a:t>version information</a:t>
            </a:r>
            <a:r>
              <a:rPr lang="en-US" dirty="0"/>
              <a:t>, information about who has changed the files, what changes were made at what times, and so on.</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36077429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normAutofit/>
          </a:bodyPr>
          <a:lstStyle/>
          <a:p>
            <a:r>
              <a:rPr lang="en-US" sz="3600" dirty="0"/>
              <a:t>Files can be </a:t>
            </a:r>
            <a:r>
              <a:rPr lang="en-US" sz="3600" dirty="0">
                <a:solidFill>
                  <a:srgbClr val="C00000"/>
                </a:solidFill>
              </a:rPr>
              <a:t>transferred</a:t>
            </a:r>
            <a:r>
              <a:rPr lang="en-US" sz="3600" dirty="0"/>
              <a:t> to and from the </a:t>
            </a:r>
            <a:r>
              <a:rPr lang="en-US" sz="3600" dirty="0">
                <a:solidFill>
                  <a:srgbClr val="C00000"/>
                </a:solidFill>
              </a:rPr>
              <a:t>repository</a:t>
            </a:r>
            <a:r>
              <a:rPr lang="en-US" sz="3600" dirty="0"/>
              <a:t> and information about the </a:t>
            </a:r>
            <a:r>
              <a:rPr lang="en-US" sz="3600" dirty="0">
                <a:solidFill>
                  <a:srgbClr val="C00000"/>
                </a:solidFill>
              </a:rPr>
              <a:t>different versions of files</a:t>
            </a:r>
            <a:r>
              <a:rPr lang="en-US" sz="3600" dirty="0"/>
              <a:t> and their relationships may be updated. </a:t>
            </a:r>
          </a:p>
          <a:p>
            <a:pPr lvl="1"/>
            <a:r>
              <a:rPr lang="en-US" sz="3600" dirty="0"/>
              <a:t>Specific versions of files and information about these versions can always be retrieved from the repository.</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23011125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119321"/>
          </a:xfrm>
        </p:spPr>
        <p:txBody>
          <a:bodyPr>
            <a:normAutofit fontScale="90000"/>
          </a:bodyPr>
          <a:lstStyle/>
          <a:p>
            <a:r>
              <a:rPr lang="en-US" dirty="0">
                <a:solidFill>
                  <a:schemeClr val="accent1"/>
                </a:solidFill>
              </a:rPr>
              <a:t>Features of </a:t>
            </a:r>
            <a:br>
              <a:rPr lang="en-US" dirty="0">
                <a:solidFill>
                  <a:schemeClr val="accent1"/>
                </a:solidFill>
              </a:rPr>
            </a:br>
            <a:r>
              <a:rPr lang="en-US" dirty="0">
                <a:solidFill>
                  <a:schemeClr val="accent1"/>
                </a:solidFill>
              </a:rPr>
              <a:t>code management systems</a:t>
            </a:r>
          </a:p>
        </p:txBody>
      </p:sp>
      <p:sp>
        <p:nvSpPr>
          <p:cNvPr id="7" name="Rounded Rectangle 6">
            <a:extLst>
              <a:ext uri="{FF2B5EF4-FFF2-40B4-BE49-F238E27FC236}">
                <a16:creationId xmlns:a16="http://schemas.microsoft.com/office/drawing/2014/main" id="{39547DE4-D74E-7241-B37D-63B74602D788}"/>
              </a:ext>
            </a:extLst>
          </p:cNvPr>
          <p:cNvSpPr>
            <a:spLocks noChangeArrowheads="1"/>
          </p:cNvSpPr>
          <p:nvPr/>
        </p:nvSpPr>
        <p:spPr bwMode="auto">
          <a:xfrm>
            <a:off x="2063552" y="152307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Version and release identification</a:t>
            </a:r>
          </a:p>
        </p:txBody>
      </p:sp>
      <p:sp>
        <p:nvSpPr>
          <p:cNvPr id="8" name="Rounded Rectangle 7">
            <a:extLst>
              <a:ext uri="{FF2B5EF4-FFF2-40B4-BE49-F238E27FC236}">
                <a16:creationId xmlns:a16="http://schemas.microsoft.com/office/drawing/2014/main" id="{870E6281-1D6B-9C4F-9E8F-19005A97BC1A}"/>
              </a:ext>
            </a:extLst>
          </p:cNvPr>
          <p:cNvSpPr>
            <a:spLocks noChangeArrowheads="1"/>
          </p:cNvSpPr>
          <p:nvPr/>
        </p:nvSpPr>
        <p:spPr bwMode="auto">
          <a:xfrm>
            <a:off x="2063552" y="2549186"/>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Change history recording</a:t>
            </a:r>
          </a:p>
        </p:txBody>
      </p:sp>
      <p:sp>
        <p:nvSpPr>
          <p:cNvPr id="9" name="Rounded Rectangle 8">
            <a:extLst>
              <a:ext uri="{FF2B5EF4-FFF2-40B4-BE49-F238E27FC236}">
                <a16:creationId xmlns:a16="http://schemas.microsoft.com/office/drawing/2014/main" id="{C8C39FA3-9EEB-8C40-B3FC-A7977827EB6F}"/>
              </a:ext>
            </a:extLst>
          </p:cNvPr>
          <p:cNvSpPr>
            <a:spLocks noChangeArrowheads="1"/>
          </p:cNvSpPr>
          <p:nvPr/>
        </p:nvSpPr>
        <p:spPr bwMode="auto">
          <a:xfrm>
            <a:off x="2063552" y="3575300"/>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Independent development</a:t>
            </a:r>
          </a:p>
        </p:txBody>
      </p:sp>
      <p:sp>
        <p:nvSpPr>
          <p:cNvPr id="10" name="Rounded Rectangle 9">
            <a:extLst>
              <a:ext uri="{FF2B5EF4-FFF2-40B4-BE49-F238E27FC236}">
                <a16:creationId xmlns:a16="http://schemas.microsoft.com/office/drawing/2014/main" id="{8EB33F70-045C-3749-A20A-0D670BB4767E}"/>
              </a:ext>
            </a:extLst>
          </p:cNvPr>
          <p:cNvSpPr>
            <a:spLocks noChangeArrowheads="1"/>
          </p:cNvSpPr>
          <p:nvPr/>
        </p:nvSpPr>
        <p:spPr bwMode="auto">
          <a:xfrm>
            <a:off x="2063552" y="460141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Project support</a:t>
            </a:r>
          </a:p>
        </p:txBody>
      </p:sp>
      <p:sp>
        <p:nvSpPr>
          <p:cNvPr id="11" name="Rounded Rectangle 10">
            <a:extLst>
              <a:ext uri="{FF2B5EF4-FFF2-40B4-BE49-F238E27FC236}">
                <a16:creationId xmlns:a16="http://schemas.microsoft.com/office/drawing/2014/main" id="{E7F971C2-C41B-C649-B7D8-E89CD3D95187}"/>
              </a:ext>
            </a:extLst>
          </p:cNvPr>
          <p:cNvSpPr>
            <a:spLocks noChangeArrowheads="1"/>
          </p:cNvSpPr>
          <p:nvPr/>
        </p:nvSpPr>
        <p:spPr bwMode="auto">
          <a:xfrm>
            <a:off x="2063552" y="562752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Storage management</a:t>
            </a:r>
          </a:p>
        </p:txBody>
      </p:sp>
    </p:spTree>
    <p:extLst>
      <p:ext uri="{BB962C8B-B14F-4D97-AF65-F5344CB8AC3E}">
        <p14:creationId xmlns:p14="http://schemas.microsoft.com/office/powerpoint/2010/main" val="125942701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066628"/>
            <a:ext cx="10442448" cy="5453235"/>
          </a:xfrm>
        </p:spPr>
        <p:txBody>
          <a:bodyPr>
            <a:normAutofit/>
          </a:bodyPr>
          <a:lstStyle/>
          <a:p>
            <a:r>
              <a:rPr lang="en-US" sz="2800" dirty="0"/>
              <a:t>In 2005, </a:t>
            </a:r>
            <a:r>
              <a:rPr lang="en-US" sz="2800" dirty="0">
                <a:solidFill>
                  <a:srgbClr val="C00000"/>
                </a:solidFill>
              </a:rPr>
              <a:t>Linus Torvalds</a:t>
            </a:r>
            <a:r>
              <a:rPr lang="en-US" sz="2800" dirty="0"/>
              <a:t>, the developer of Linux, revolutionized </a:t>
            </a:r>
            <a:r>
              <a:rPr lang="en-US" sz="2800" dirty="0">
                <a:solidFill>
                  <a:srgbClr val="C00000"/>
                </a:solidFill>
              </a:rPr>
              <a:t>source code management </a:t>
            </a:r>
            <a:r>
              <a:rPr lang="en-US" sz="2800" dirty="0"/>
              <a:t>by developing a </a:t>
            </a:r>
            <a:r>
              <a:rPr lang="en-US" sz="2800" dirty="0">
                <a:solidFill>
                  <a:srgbClr val="C00000"/>
                </a:solidFill>
              </a:rPr>
              <a:t>distributed version control system (DVCS) </a:t>
            </a:r>
            <a:r>
              <a:rPr lang="en-US" sz="2800" dirty="0"/>
              <a:t>called </a:t>
            </a:r>
            <a:r>
              <a:rPr lang="en-US" sz="2800" dirty="0">
                <a:solidFill>
                  <a:srgbClr val="C00000"/>
                </a:solidFill>
              </a:rPr>
              <a:t>Git</a:t>
            </a:r>
            <a:r>
              <a:rPr lang="en-US" sz="2800" dirty="0"/>
              <a:t> to manage the code of the Linux kernel. </a:t>
            </a:r>
          </a:p>
          <a:p>
            <a:r>
              <a:rPr lang="en-US" sz="2800" dirty="0"/>
              <a:t>This was geared to supporting </a:t>
            </a:r>
            <a:r>
              <a:rPr lang="en-US" sz="2800" dirty="0">
                <a:solidFill>
                  <a:srgbClr val="C00000"/>
                </a:solidFill>
              </a:rPr>
              <a:t>large-scale open source development</a:t>
            </a:r>
            <a:r>
              <a:rPr lang="en-US" sz="2800" dirty="0"/>
              <a:t>. It took advantage of the fact that storage costs had fallen to such an extent that most users did not have to be concerned with local storage management. </a:t>
            </a:r>
          </a:p>
          <a:p>
            <a:r>
              <a:rPr lang="en-US" sz="2800" dirty="0"/>
              <a:t>Instead of only keeping the copies of the files that users are working on, </a:t>
            </a:r>
            <a:r>
              <a:rPr lang="en-US" sz="2800" dirty="0">
                <a:solidFill>
                  <a:srgbClr val="C00000"/>
                </a:solidFill>
              </a:rPr>
              <a:t>Git maintains a clone of the repository </a:t>
            </a:r>
            <a:r>
              <a:rPr lang="en-US" sz="2800" dirty="0"/>
              <a:t>on every user’s computer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Git</a:t>
            </a:r>
          </a:p>
        </p:txBody>
      </p:sp>
      <p:pic>
        <p:nvPicPr>
          <p:cNvPr id="7" name="Picture 6">
            <a:extLst>
              <a:ext uri="{FF2B5EF4-FFF2-40B4-BE49-F238E27FC236}">
                <a16:creationId xmlns:a16="http://schemas.microsoft.com/office/drawing/2014/main" id="{8F265DC3-D608-3640-BC66-F56A2EA2F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84585"/>
            <a:ext cx="1397000" cy="584200"/>
          </a:xfrm>
          <a:prstGeom prst="rect">
            <a:avLst/>
          </a:prstGeom>
        </p:spPr>
      </p:pic>
    </p:spTree>
    <p:extLst>
      <p:ext uri="{BB962C8B-B14F-4D97-AF65-F5344CB8AC3E}">
        <p14:creationId xmlns:p14="http://schemas.microsoft.com/office/powerpoint/2010/main" val="371765409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EEC09-5289-6341-B1DF-2CE914562BB1}"/>
              </a:ext>
            </a:extLst>
          </p:cNvPr>
          <p:cNvSpPr>
            <a:spLocks noGrp="1"/>
          </p:cNvSpPr>
          <p:nvPr>
            <p:ph type="sldNum" sz="quarter" idx="12"/>
          </p:nvPr>
        </p:nvSpPr>
        <p:spPr/>
        <p:txBody>
          <a:bodyPr/>
          <a:lstStyle/>
          <a:p>
            <a:pPr>
              <a:defRPr/>
            </a:pPr>
            <a:fld id="{E78C9E75-97FD-45D9-8ED3-955348887BB1}" type="slidenum">
              <a:rPr lang="zh-TW" altLang="en-US" smtClean="0"/>
              <a:pPr>
                <a:defRPr/>
              </a:pPr>
              <a:t>206</a:t>
            </a:fld>
            <a:endParaRPr lang="zh-TW" altLang="en-US"/>
          </a:p>
        </p:txBody>
      </p:sp>
      <p:pic>
        <p:nvPicPr>
          <p:cNvPr id="7" name="Picture 6">
            <a:extLst>
              <a:ext uri="{FF2B5EF4-FFF2-40B4-BE49-F238E27FC236}">
                <a16:creationId xmlns:a16="http://schemas.microsoft.com/office/drawing/2014/main" id="{D10ED5CD-F2CE-6F45-BC0B-465921D84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264" y="1773015"/>
            <a:ext cx="7365472" cy="4752528"/>
          </a:xfrm>
          <a:prstGeom prst="rect">
            <a:avLst/>
          </a:prstGeom>
        </p:spPr>
      </p:pic>
      <p:pic>
        <p:nvPicPr>
          <p:cNvPr id="8" name="Picture 7">
            <a:extLst>
              <a:ext uri="{FF2B5EF4-FFF2-40B4-BE49-F238E27FC236}">
                <a16:creationId xmlns:a16="http://schemas.microsoft.com/office/drawing/2014/main" id="{A42CAD40-78C5-0C4D-A780-F7C8E670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332656"/>
            <a:ext cx="2929180" cy="1224930"/>
          </a:xfrm>
          <a:prstGeom prst="rect">
            <a:avLst/>
          </a:prstGeom>
        </p:spPr>
      </p:pic>
      <p:sp>
        <p:nvSpPr>
          <p:cNvPr id="9" name="Rectangle 8">
            <a:extLst>
              <a:ext uri="{FF2B5EF4-FFF2-40B4-BE49-F238E27FC236}">
                <a16:creationId xmlns:a16="http://schemas.microsoft.com/office/drawing/2014/main" id="{32E4022F-7A29-E040-8BA3-451A8E875ADB}"/>
              </a:ext>
            </a:extLst>
          </p:cNvPr>
          <p:cNvSpPr/>
          <p:nvPr/>
        </p:nvSpPr>
        <p:spPr>
          <a:xfrm>
            <a:off x="4507817" y="6536378"/>
            <a:ext cx="1982402" cy="276999"/>
          </a:xfrm>
          <a:prstGeom prst="rect">
            <a:avLst/>
          </a:prstGeom>
        </p:spPr>
        <p:txBody>
          <a:bodyPr wrap="none">
            <a:spAutoFit/>
          </a:bodyPr>
          <a:lstStyle/>
          <a:p>
            <a:r>
              <a:rPr lang="en-US" sz="1200" dirty="0">
                <a:solidFill>
                  <a:schemeClr val="bg1">
                    <a:lumMod val="65000"/>
                  </a:schemeClr>
                </a:solidFill>
              </a:rPr>
              <a:t>Source: https://git-</a:t>
            </a:r>
            <a:r>
              <a:rPr lang="en-US" sz="1200" dirty="0" err="1">
                <a:solidFill>
                  <a:schemeClr val="bg1">
                    <a:lumMod val="65000"/>
                  </a:schemeClr>
                </a:solidFill>
              </a:rPr>
              <a:t>scm.com</a:t>
            </a:r>
            <a:r>
              <a:rPr lang="en-US" sz="1200" dirty="0">
                <a:solidFill>
                  <a:schemeClr val="bg1">
                    <a:lumMod val="65000"/>
                  </a:schemeClr>
                </a:solidFill>
              </a:rPr>
              <a:t>/</a:t>
            </a:r>
          </a:p>
        </p:txBody>
      </p:sp>
    </p:spTree>
    <p:extLst>
      <p:ext uri="{BB962C8B-B14F-4D97-AF65-F5344CB8AC3E}">
        <p14:creationId xmlns:p14="http://schemas.microsoft.com/office/powerpoint/2010/main" val="365917815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90364"/>
          </a:xfrm>
        </p:spPr>
        <p:txBody>
          <a:bodyPr>
            <a:normAutofit fontScale="90000"/>
          </a:bodyPr>
          <a:lstStyle/>
          <a:p>
            <a:r>
              <a:rPr lang="en-US" dirty="0">
                <a:solidFill>
                  <a:schemeClr val="accent1"/>
                </a:solidFill>
              </a:rPr>
              <a:t>Benefits of </a:t>
            </a:r>
            <a:br>
              <a:rPr lang="en-US" dirty="0">
                <a:solidFill>
                  <a:schemeClr val="accent1"/>
                </a:solidFill>
              </a:rPr>
            </a:br>
            <a:r>
              <a:rPr lang="en-US" dirty="0">
                <a:solidFill>
                  <a:schemeClr val="accent1"/>
                </a:solidFill>
              </a:rPr>
              <a:t>distributed code management</a:t>
            </a:r>
          </a:p>
        </p:txBody>
      </p:sp>
      <p:sp>
        <p:nvSpPr>
          <p:cNvPr id="7" name="Rounded Rectangle 6">
            <a:extLst>
              <a:ext uri="{FF2B5EF4-FFF2-40B4-BE49-F238E27FC236}">
                <a16:creationId xmlns:a16="http://schemas.microsoft.com/office/drawing/2014/main" id="{3FB322CC-D7B2-3E45-A9F9-737DDB23194D}"/>
              </a:ext>
            </a:extLst>
          </p:cNvPr>
          <p:cNvSpPr>
            <a:spLocks noChangeArrowheads="1"/>
          </p:cNvSpPr>
          <p:nvPr/>
        </p:nvSpPr>
        <p:spPr bwMode="auto">
          <a:xfrm>
            <a:off x="2063552" y="188883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Resilience</a:t>
            </a:r>
          </a:p>
        </p:txBody>
      </p:sp>
      <p:sp>
        <p:nvSpPr>
          <p:cNvPr id="8" name="Rounded Rectangle 7">
            <a:extLst>
              <a:ext uri="{FF2B5EF4-FFF2-40B4-BE49-F238E27FC236}">
                <a16:creationId xmlns:a16="http://schemas.microsoft.com/office/drawing/2014/main" id="{D37BFD7E-95C4-0645-9265-02E146651479}"/>
              </a:ext>
            </a:extLst>
          </p:cNvPr>
          <p:cNvSpPr>
            <a:spLocks noChangeArrowheads="1"/>
          </p:cNvSpPr>
          <p:nvPr/>
        </p:nvSpPr>
        <p:spPr bwMode="auto">
          <a:xfrm>
            <a:off x="2063552" y="348986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Speed</a:t>
            </a:r>
          </a:p>
        </p:txBody>
      </p:sp>
      <p:sp>
        <p:nvSpPr>
          <p:cNvPr id="9" name="Rounded Rectangle 8">
            <a:extLst>
              <a:ext uri="{FF2B5EF4-FFF2-40B4-BE49-F238E27FC236}">
                <a16:creationId xmlns:a16="http://schemas.microsoft.com/office/drawing/2014/main" id="{2EF7F116-3F17-FC46-ACF5-A574E514326E}"/>
              </a:ext>
            </a:extLst>
          </p:cNvPr>
          <p:cNvSpPr>
            <a:spLocks noChangeArrowheads="1"/>
          </p:cNvSpPr>
          <p:nvPr/>
        </p:nvSpPr>
        <p:spPr bwMode="auto">
          <a:xfrm>
            <a:off x="2063552" y="509090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Flexibility</a:t>
            </a:r>
          </a:p>
        </p:txBody>
      </p:sp>
    </p:spTree>
    <p:extLst>
      <p:ext uri="{BB962C8B-B14F-4D97-AF65-F5344CB8AC3E}">
        <p14:creationId xmlns:p14="http://schemas.microsoft.com/office/powerpoint/2010/main" val="417459378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C00000"/>
                </a:solidFill>
              </a:rPr>
              <a:t>Branching and merging </a:t>
            </a:r>
            <a:r>
              <a:rPr lang="en-US" sz="3000" dirty="0"/>
              <a:t>are fundamental ideas that are supported by all code management systems. </a:t>
            </a:r>
          </a:p>
          <a:p>
            <a:r>
              <a:rPr lang="en-US" sz="3000" dirty="0"/>
              <a:t>A </a:t>
            </a:r>
            <a:r>
              <a:rPr lang="en-US" sz="3000" dirty="0">
                <a:solidFill>
                  <a:srgbClr val="C00000"/>
                </a:solidFill>
              </a:rPr>
              <a:t>branch</a:t>
            </a:r>
            <a:r>
              <a:rPr lang="en-US" sz="3000" dirty="0"/>
              <a:t> is an </a:t>
            </a:r>
            <a:r>
              <a:rPr lang="en-US" sz="3000" dirty="0">
                <a:solidFill>
                  <a:srgbClr val="C00000"/>
                </a:solidFill>
              </a:rPr>
              <a:t>independent, stand-alone version </a:t>
            </a:r>
            <a:r>
              <a:rPr lang="en-US" sz="3000" dirty="0"/>
              <a:t>that is created when a developer wishes to change a file. </a:t>
            </a:r>
          </a:p>
          <a:p>
            <a:r>
              <a:rPr lang="en-US" sz="3000" dirty="0"/>
              <a:t>The changes made by developers in their own branches may be </a:t>
            </a:r>
            <a:r>
              <a:rPr lang="en-US" sz="3000" dirty="0">
                <a:solidFill>
                  <a:srgbClr val="C00000"/>
                </a:solidFill>
              </a:rPr>
              <a:t>merged</a:t>
            </a:r>
            <a:r>
              <a:rPr lang="en-US" sz="3000" dirty="0"/>
              <a:t> to create a new shared branch. </a:t>
            </a:r>
          </a:p>
          <a:p>
            <a:r>
              <a:rPr lang="en-US" sz="3000" dirty="0"/>
              <a:t>The repository ensures that </a:t>
            </a:r>
            <a:r>
              <a:rPr lang="en-US" sz="3000" dirty="0">
                <a:solidFill>
                  <a:srgbClr val="C00000"/>
                </a:solidFill>
              </a:rPr>
              <a:t>branch files </a:t>
            </a:r>
            <a:r>
              <a:rPr lang="en-US" sz="3000" dirty="0"/>
              <a:t>that have been changed cannot overwrite repository files without a </a:t>
            </a:r>
            <a:r>
              <a:rPr lang="en-US" sz="3000" dirty="0">
                <a:solidFill>
                  <a:srgbClr val="C00000"/>
                </a:solidFill>
              </a:rPr>
              <a:t>merge operation</a:t>
            </a:r>
            <a:r>
              <a:rPr lang="en-US" sz="3000" dirty="0"/>
              <a:t>.</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spTree>
    <p:extLst>
      <p:ext uri="{BB962C8B-B14F-4D97-AF65-F5344CB8AC3E}">
        <p14:creationId xmlns:p14="http://schemas.microsoft.com/office/powerpoint/2010/main" val="25568079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1D59405C-F354-3C4C-B581-C07D4D546BD7}"/>
              </a:ext>
            </a:extLst>
          </p:cNvPr>
          <p:cNvCxnSpPr>
            <a:cxnSpLocks/>
          </p:cNvCxnSpPr>
          <p:nvPr/>
        </p:nvCxnSpPr>
        <p:spPr>
          <a:xfrm>
            <a:off x="3719736" y="2440777"/>
            <a:ext cx="30243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cxnSp>
        <p:nvCxnSpPr>
          <p:cNvPr id="8" name="Straight Arrow Connector 7">
            <a:extLst>
              <a:ext uri="{FF2B5EF4-FFF2-40B4-BE49-F238E27FC236}">
                <a16:creationId xmlns:a16="http://schemas.microsoft.com/office/drawing/2014/main" id="{274FC39C-DF1A-E049-B0CF-750DE4DB84B4}"/>
              </a:ext>
            </a:extLst>
          </p:cNvPr>
          <p:cNvCxnSpPr>
            <a:cxnSpLocks/>
          </p:cNvCxnSpPr>
          <p:nvPr/>
        </p:nvCxnSpPr>
        <p:spPr>
          <a:xfrm>
            <a:off x="2711624" y="3918955"/>
            <a:ext cx="66247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D47A804-2895-A044-92E4-7BE76ECD3305}"/>
              </a:ext>
            </a:extLst>
          </p:cNvPr>
          <p:cNvSpPr/>
          <p:nvPr/>
        </p:nvSpPr>
        <p:spPr>
          <a:xfrm>
            <a:off x="3287688"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6" name="Oval 15">
            <a:extLst>
              <a:ext uri="{FF2B5EF4-FFF2-40B4-BE49-F238E27FC236}">
                <a16:creationId xmlns:a16="http://schemas.microsoft.com/office/drawing/2014/main" id="{6EF5517D-5BC2-D846-AB2A-342005A77701}"/>
              </a:ext>
            </a:extLst>
          </p:cNvPr>
          <p:cNvSpPr/>
          <p:nvPr/>
        </p:nvSpPr>
        <p:spPr>
          <a:xfrm>
            <a:off x="4223792"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7" name="Oval 16">
            <a:extLst>
              <a:ext uri="{FF2B5EF4-FFF2-40B4-BE49-F238E27FC236}">
                <a16:creationId xmlns:a16="http://schemas.microsoft.com/office/drawing/2014/main" id="{4261E3EE-EBBE-E348-A902-B72381F6A07D}"/>
              </a:ext>
            </a:extLst>
          </p:cNvPr>
          <p:cNvSpPr/>
          <p:nvPr/>
        </p:nvSpPr>
        <p:spPr>
          <a:xfrm>
            <a:off x="5159896"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1" name="Oval 20">
            <a:extLst>
              <a:ext uri="{FF2B5EF4-FFF2-40B4-BE49-F238E27FC236}">
                <a16:creationId xmlns:a16="http://schemas.microsoft.com/office/drawing/2014/main" id="{20041C8C-491A-874C-9E1D-3A20FD8AA515}"/>
              </a:ext>
            </a:extLst>
          </p:cNvPr>
          <p:cNvSpPr/>
          <p:nvPr/>
        </p:nvSpPr>
        <p:spPr>
          <a:xfrm>
            <a:off x="328768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2" name="Oval 21">
            <a:extLst>
              <a:ext uri="{FF2B5EF4-FFF2-40B4-BE49-F238E27FC236}">
                <a16:creationId xmlns:a16="http://schemas.microsoft.com/office/drawing/2014/main" id="{85C578B4-FF4D-814C-BCB7-6113FB7A5190}"/>
              </a:ext>
            </a:extLst>
          </p:cNvPr>
          <p:cNvSpPr/>
          <p:nvPr/>
        </p:nvSpPr>
        <p:spPr>
          <a:xfrm>
            <a:off x="422379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3" name="Oval 22">
            <a:extLst>
              <a:ext uri="{FF2B5EF4-FFF2-40B4-BE49-F238E27FC236}">
                <a16:creationId xmlns:a16="http://schemas.microsoft.com/office/drawing/2014/main" id="{83D3FE51-D48C-E84A-AB18-561787D3DD87}"/>
              </a:ext>
            </a:extLst>
          </p:cNvPr>
          <p:cNvSpPr/>
          <p:nvPr/>
        </p:nvSpPr>
        <p:spPr>
          <a:xfrm>
            <a:off x="515989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4" name="Oval 23">
            <a:extLst>
              <a:ext uri="{FF2B5EF4-FFF2-40B4-BE49-F238E27FC236}">
                <a16:creationId xmlns:a16="http://schemas.microsoft.com/office/drawing/2014/main" id="{05C98199-83C2-AD48-8552-5BFE56E59464}"/>
              </a:ext>
            </a:extLst>
          </p:cNvPr>
          <p:cNvSpPr/>
          <p:nvPr/>
        </p:nvSpPr>
        <p:spPr>
          <a:xfrm>
            <a:off x="616800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5" name="Oval 24">
            <a:extLst>
              <a:ext uri="{FF2B5EF4-FFF2-40B4-BE49-F238E27FC236}">
                <a16:creationId xmlns:a16="http://schemas.microsoft.com/office/drawing/2014/main" id="{5985312E-A92F-F348-A544-9B98D89CEB4F}"/>
              </a:ext>
            </a:extLst>
          </p:cNvPr>
          <p:cNvSpPr/>
          <p:nvPr/>
        </p:nvSpPr>
        <p:spPr>
          <a:xfrm>
            <a:off x="710411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6" name="Oval 25">
            <a:extLst>
              <a:ext uri="{FF2B5EF4-FFF2-40B4-BE49-F238E27FC236}">
                <a16:creationId xmlns:a16="http://schemas.microsoft.com/office/drawing/2014/main" id="{3BBAC572-1F55-754F-9484-965351480883}"/>
              </a:ext>
            </a:extLst>
          </p:cNvPr>
          <p:cNvSpPr/>
          <p:nvPr/>
        </p:nvSpPr>
        <p:spPr>
          <a:xfrm>
            <a:off x="804021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7" name="Oval 26">
            <a:extLst>
              <a:ext uri="{FF2B5EF4-FFF2-40B4-BE49-F238E27FC236}">
                <a16:creationId xmlns:a16="http://schemas.microsoft.com/office/drawing/2014/main" id="{A44BA79D-33FE-5D49-B63C-58A1E86CADBF}"/>
              </a:ext>
            </a:extLst>
          </p:cNvPr>
          <p:cNvSpPr/>
          <p:nvPr/>
        </p:nvSpPr>
        <p:spPr>
          <a:xfrm>
            <a:off x="227957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cxnSp>
        <p:nvCxnSpPr>
          <p:cNvPr id="32" name="Straight Arrow Connector 31">
            <a:extLst>
              <a:ext uri="{FF2B5EF4-FFF2-40B4-BE49-F238E27FC236}">
                <a16:creationId xmlns:a16="http://schemas.microsoft.com/office/drawing/2014/main" id="{4EC3C9A9-E9B7-CD40-AB41-952FF460220D}"/>
              </a:ext>
            </a:extLst>
          </p:cNvPr>
          <p:cNvCxnSpPr>
            <a:cxnSpLocks/>
            <a:endCxn id="24" idx="4"/>
          </p:cNvCxnSpPr>
          <p:nvPr/>
        </p:nvCxnSpPr>
        <p:spPr>
          <a:xfrm flipV="1">
            <a:off x="6384032" y="4077072"/>
            <a:ext cx="0" cy="111813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2E8B79-F884-2149-8397-7B4791C6AB18}"/>
              </a:ext>
            </a:extLst>
          </p:cNvPr>
          <p:cNvCxnSpPr>
            <a:cxnSpLocks/>
            <a:stCxn id="29" idx="6"/>
            <a:endCxn id="31" idx="2"/>
          </p:cNvCxnSpPr>
          <p:nvPr/>
        </p:nvCxnSpPr>
        <p:spPr>
          <a:xfrm>
            <a:off x="4655840" y="5375229"/>
            <a:ext cx="151216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F52D8E6-543D-9446-9C86-3086497E5C5B}"/>
              </a:ext>
            </a:extLst>
          </p:cNvPr>
          <p:cNvCxnSpPr>
            <a:cxnSpLocks/>
            <a:stCxn id="22" idx="4"/>
            <a:endCxn id="29" idx="0"/>
          </p:cNvCxnSpPr>
          <p:nvPr/>
        </p:nvCxnSpPr>
        <p:spPr>
          <a:xfrm>
            <a:off x="4439816" y="4077073"/>
            <a:ext cx="0" cy="1118137"/>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458F5A4-4F81-1643-B82D-75A06D6835B9}"/>
              </a:ext>
            </a:extLst>
          </p:cNvPr>
          <p:cNvCxnSpPr>
            <a:cxnSpLocks/>
            <a:stCxn id="21" idx="0"/>
            <a:endCxn id="15" idx="4"/>
          </p:cNvCxnSpPr>
          <p:nvPr/>
        </p:nvCxnSpPr>
        <p:spPr>
          <a:xfrm flipV="1">
            <a:off x="3503712" y="2593858"/>
            <a:ext cx="0" cy="1123175"/>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378740D-2C67-4D4D-A79D-FBD125CC5B77}"/>
              </a:ext>
            </a:extLst>
          </p:cNvPr>
          <p:cNvSpPr/>
          <p:nvPr/>
        </p:nvSpPr>
        <p:spPr>
          <a:xfrm>
            <a:off x="4223792"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0" name="Oval 29">
            <a:extLst>
              <a:ext uri="{FF2B5EF4-FFF2-40B4-BE49-F238E27FC236}">
                <a16:creationId xmlns:a16="http://schemas.microsoft.com/office/drawing/2014/main" id="{4DC2525A-12E1-114F-84E6-7BE2F53F47E5}"/>
              </a:ext>
            </a:extLst>
          </p:cNvPr>
          <p:cNvSpPr/>
          <p:nvPr/>
        </p:nvSpPr>
        <p:spPr>
          <a:xfrm>
            <a:off x="5159896"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1" name="Oval 30">
            <a:extLst>
              <a:ext uri="{FF2B5EF4-FFF2-40B4-BE49-F238E27FC236}">
                <a16:creationId xmlns:a16="http://schemas.microsoft.com/office/drawing/2014/main" id="{B4BC4500-5F92-F349-8269-4DD7048FC3C1}"/>
              </a:ext>
            </a:extLst>
          </p:cNvPr>
          <p:cNvSpPr/>
          <p:nvPr/>
        </p:nvSpPr>
        <p:spPr>
          <a:xfrm>
            <a:off x="6168008"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46" name="TextBox 45">
            <a:extLst>
              <a:ext uri="{FF2B5EF4-FFF2-40B4-BE49-F238E27FC236}">
                <a16:creationId xmlns:a16="http://schemas.microsoft.com/office/drawing/2014/main" id="{F23D08D5-90B2-B04D-AFC2-9FB4B60AC106}"/>
              </a:ext>
            </a:extLst>
          </p:cNvPr>
          <p:cNvSpPr txBox="1"/>
          <p:nvPr/>
        </p:nvSpPr>
        <p:spPr>
          <a:xfrm>
            <a:off x="2080146" y="2136249"/>
            <a:ext cx="805029"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Alice</a:t>
            </a:r>
          </a:p>
        </p:txBody>
      </p:sp>
      <p:sp>
        <p:nvSpPr>
          <p:cNvPr id="47" name="TextBox 46">
            <a:extLst>
              <a:ext uri="{FF2B5EF4-FFF2-40B4-BE49-F238E27FC236}">
                <a16:creationId xmlns:a16="http://schemas.microsoft.com/office/drawing/2014/main" id="{7533451E-EBA3-9548-82C3-74F3FCF405EF}"/>
              </a:ext>
            </a:extLst>
          </p:cNvPr>
          <p:cNvSpPr txBox="1"/>
          <p:nvPr/>
        </p:nvSpPr>
        <p:spPr>
          <a:xfrm>
            <a:off x="3023003" y="5166301"/>
            <a:ext cx="688009"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Bob</a:t>
            </a:r>
          </a:p>
        </p:txBody>
      </p:sp>
      <p:sp>
        <p:nvSpPr>
          <p:cNvPr id="48" name="TextBox 47">
            <a:extLst>
              <a:ext uri="{FF2B5EF4-FFF2-40B4-BE49-F238E27FC236}">
                <a16:creationId xmlns:a16="http://schemas.microsoft.com/office/drawing/2014/main" id="{51CCBFD1-091F-7D4C-8AC1-7D3CB1688004}"/>
              </a:ext>
            </a:extLst>
          </p:cNvPr>
          <p:cNvSpPr txBox="1"/>
          <p:nvPr/>
        </p:nvSpPr>
        <p:spPr>
          <a:xfrm>
            <a:off x="4266057" y="5787691"/>
            <a:ext cx="199894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Bug fix branch</a:t>
            </a:r>
          </a:p>
        </p:txBody>
      </p:sp>
      <p:sp>
        <p:nvSpPr>
          <p:cNvPr id="49" name="TextBox 48">
            <a:extLst>
              <a:ext uri="{FF2B5EF4-FFF2-40B4-BE49-F238E27FC236}">
                <a16:creationId xmlns:a16="http://schemas.microsoft.com/office/drawing/2014/main" id="{DA76C451-86CD-454C-A7AD-818CC95EA351}"/>
              </a:ext>
            </a:extLst>
          </p:cNvPr>
          <p:cNvSpPr txBox="1"/>
          <p:nvPr/>
        </p:nvSpPr>
        <p:spPr>
          <a:xfrm>
            <a:off x="6406865" y="4410252"/>
            <a:ext cx="1012906"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Merge</a:t>
            </a:r>
          </a:p>
        </p:txBody>
      </p:sp>
      <p:sp>
        <p:nvSpPr>
          <p:cNvPr id="50" name="TextBox 49">
            <a:extLst>
              <a:ext uri="{FF2B5EF4-FFF2-40B4-BE49-F238E27FC236}">
                <a16:creationId xmlns:a16="http://schemas.microsoft.com/office/drawing/2014/main" id="{9B7A6718-BFCD-B340-80F3-A71629F28469}"/>
              </a:ext>
            </a:extLst>
          </p:cNvPr>
          <p:cNvSpPr txBox="1"/>
          <p:nvPr/>
        </p:nvSpPr>
        <p:spPr>
          <a:xfrm>
            <a:off x="8297407" y="4142831"/>
            <a:ext cx="2041393"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Master branch</a:t>
            </a:r>
          </a:p>
        </p:txBody>
      </p:sp>
      <p:sp>
        <p:nvSpPr>
          <p:cNvPr id="51" name="TextBox 50">
            <a:extLst>
              <a:ext uri="{FF2B5EF4-FFF2-40B4-BE49-F238E27FC236}">
                <a16:creationId xmlns:a16="http://schemas.microsoft.com/office/drawing/2014/main" id="{DE64A6AF-36D1-954E-A70E-F267A31A033B}"/>
              </a:ext>
            </a:extLst>
          </p:cNvPr>
          <p:cNvSpPr txBox="1"/>
          <p:nvPr/>
        </p:nvSpPr>
        <p:spPr>
          <a:xfrm>
            <a:off x="3248202" y="1661636"/>
            <a:ext cx="3647537"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Feature experiment branch</a:t>
            </a:r>
          </a:p>
        </p:txBody>
      </p:sp>
    </p:spTree>
    <p:extLst>
      <p:ext uri="{BB962C8B-B14F-4D97-AF65-F5344CB8AC3E}">
        <p14:creationId xmlns:p14="http://schemas.microsoft.com/office/powerpoint/2010/main" val="123021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2802022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sz="2800" dirty="0"/>
              <a:t>By using </a:t>
            </a:r>
            <a:r>
              <a:rPr lang="en-US" sz="2800" dirty="0">
                <a:solidFill>
                  <a:srgbClr val="C00000"/>
                </a:solidFill>
              </a:rPr>
              <a:t>DevOps with automated support</a:t>
            </a:r>
            <a:r>
              <a:rPr lang="en-US" sz="2800" dirty="0"/>
              <a:t>, you can dramatically </a:t>
            </a:r>
            <a:r>
              <a:rPr lang="en-US" sz="2800" dirty="0">
                <a:solidFill>
                  <a:srgbClr val="C00000"/>
                </a:solidFill>
              </a:rPr>
              <a:t>reduce the time and costs for integration, deployment and delivery</a:t>
            </a:r>
            <a:r>
              <a:rPr lang="en-US" sz="2800" dirty="0"/>
              <a:t>.</a:t>
            </a:r>
          </a:p>
          <a:p>
            <a:r>
              <a:rPr lang="en-US" sz="2800" dirty="0"/>
              <a:t>Everything that can be, should be </a:t>
            </a:r>
            <a:r>
              <a:rPr lang="en-US" sz="2800" dirty="0">
                <a:solidFill>
                  <a:srgbClr val="C00000"/>
                </a:solidFill>
              </a:rPr>
              <a:t>automated is a fundamental principle of DevOps</a:t>
            </a:r>
            <a:r>
              <a:rPr lang="en-US" sz="2800" dirty="0"/>
              <a:t>. </a:t>
            </a:r>
          </a:p>
          <a:p>
            <a:r>
              <a:rPr lang="en-US" sz="2800" dirty="0"/>
              <a:t>As well as reducing the costs and time required for integration, deployment and delivery</a:t>
            </a:r>
            <a:r>
              <a:rPr lang="en-US" sz="2800" dirty="0">
                <a:solidFill>
                  <a:srgbClr val="C00000"/>
                </a:solidFill>
              </a:rPr>
              <a:t>, process automation</a:t>
            </a:r>
            <a:r>
              <a:rPr lang="en-US" sz="2800" dirty="0"/>
              <a:t> also makes these processes more </a:t>
            </a:r>
            <a:r>
              <a:rPr lang="en-US" sz="2800" dirty="0">
                <a:solidFill>
                  <a:srgbClr val="C00000"/>
                </a:solidFill>
              </a:rPr>
              <a:t>reliable and reproducible</a:t>
            </a:r>
            <a:r>
              <a:rPr lang="en-US" sz="2800" dirty="0"/>
              <a:t>. </a:t>
            </a:r>
          </a:p>
          <a:p>
            <a:r>
              <a:rPr lang="en-US" sz="2800" dirty="0">
                <a:solidFill>
                  <a:srgbClr val="C00000"/>
                </a:solidFill>
              </a:rPr>
              <a:t>Automation</a:t>
            </a:r>
            <a:r>
              <a:rPr lang="en-US" sz="2800" dirty="0"/>
              <a:t> information is </a:t>
            </a:r>
            <a:r>
              <a:rPr lang="en-US" sz="2800" dirty="0">
                <a:solidFill>
                  <a:srgbClr val="C00000"/>
                </a:solidFill>
              </a:rPr>
              <a:t>encoded in scripts</a:t>
            </a:r>
            <a:r>
              <a:rPr lang="en-US" sz="2800" dirty="0"/>
              <a:t> and system models that can be checked, reviewed, versioned and stored in the project repository.</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automation</a:t>
            </a:r>
          </a:p>
        </p:txBody>
      </p:sp>
    </p:spTree>
    <p:extLst>
      <p:ext uri="{BB962C8B-B14F-4D97-AF65-F5344CB8AC3E}">
        <p14:creationId xmlns:p14="http://schemas.microsoft.com/office/powerpoint/2010/main" val="252541400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Aspects of DevOps automation</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integration</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delivery</a:t>
            </a: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Infrastructure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as code</a:t>
            </a:r>
          </a:p>
        </p:txBody>
      </p:sp>
      <p:sp>
        <p:nvSpPr>
          <p:cNvPr id="11" name="Rounded Rectangle 10">
            <a:extLst>
              <a:ext uri="{FF2B5EF4-FFF2-40B4-BE49-F238E27FC236}">
                <a16:creationId xmlns:a16="http://schemas.microsoft.com/office/drawing/2014/main" id="{7397A9A5-325F-444E-AD3B-37A8EA97FB52}"/>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Each time a developer commits a change to the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project’s master branch, an  executable version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of the system is built and tested.</a:t>
            </a:r>
          </a:p>
        </p:txBody>
      </p:sp>
      <p:sp>
        <p:nvSpPr>
          <p:cNvPr id="12" name="Rounded Rectangle 11">
            <a:extLst>
              <a:ext uri="{FF2B5EF4-FFF2-40B4-BE49-F238E27FC236}">
                <a16:creationId xmlns:a16="http://schemas.microsoft.com/office/drawing/2014/main" id="{5625BC1C-C180-B24D-8D61-2BE2E728A627}"/>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A simulation of the product’s operating environment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is created and the executable software version is tested.</a:t>
            </a:r>
          </a:p>
        </p:txBody>
      </p:sp>
      <p:sp>
        <p:nvSpPr>
          <p:cNvPr id="13" name="Rounded Rectangle 12">
            <a:extLst>
              <a:ext uri="{FF2B5EF4-FFF2-40B4-BE49-F238E27FC236}">
                <a16:creationId xmlns:a16="http://schemas.microsoft.com/office/drawing/2014/main" id="{33056A79-80CC-A543-9E76-AADC8119F5E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A new release of the system is made available </a:t>
            </a:r>
          </a:p>
          <a:p>
            <a:pPr algn="ctr">
              <a:defRPr/>
            </a:pPr>
            <a:r>
              <a:rPr lang="en-US" sz="2200" dirty="0">
                <a:latin typeface="Calibri" panose="020F0502020204030204" pitchFamily="34" charset="0"/>
                <a:cs typeface="Calibri" panose="020F0502020204030204" pitchFamily="34" charset="0"/>
              </a:rPr>
              <a:t>to users every time a change is made to the </a:t>
            </a:r>
          </a:p>
          <a:p>
            <a:pPr algn="ctr">
              <a:defRPr/>
            </a:pPr>
            <a:r>
              <a:rPr lang="en-US" sz="2200" dirty="0">
                <a:latin typeface="Calibri" panose="020F0502020204030204" pitchFamily="34" charset="0"/>
                <a:cs typeface="Calibri" panose="020F0502020204030204" pitchFamily="34" charset="0"/>
              </a:rPr>
              <a:t>master branch of the software.</a:t>
            </a:r>
          </a:p>
        </p:txBody>
      </p:sp>
      <p:sp>
        <p:nvSpPr>
          <p:cNvPr id="14" name="Rounded Rectangle 13">
            <a:extLst>
              <a:ext uri="{FF2B5EF4-FFF2-40B4-BE49-F238E27FC236}">
                <a16:creationId xmlns:a16="http://schemas.microsoft.com/office/drawing/2014/main" id="{11304D65-CD35-AE46-9239-FC53FA35A24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Machine-readable models of the infrastructure </a:t>
            </a:r>
          </a:p>
          <a:p>
            <a:pPr algn="ctr">
              <a:defRPr/>
            </a:pPr>
            <a:r>
              <a:rPr lang="en-US" dirty="0">
                <a:latin typeface="Calibri" panose="020F0502020204030204" pitchFamily="34" charset="0"/>
                <a:cs typeface="Calibri" panose="020F0502020204030204" pitchFamily="34" charset="0"/>
              </a:rPr>
              <a:t>(network, servers, routers, etc.) </a:t>
            </a:r>
          </a:p>
          <a:p>
            <a:pPr algn="ctr">
              <a:defRPr/>
            </a:pPr>
            <a:r>
              <a:rPr lang="en-US" dirty="0">
                <a:latin typeface="Calibri" panose="020F0502020204030204" pitchFamily="34" charset="0"/>
                <a:cs typeface="Calibri" panose="020F0502020204030204" pitchFamily="34" charset="0"/>
              </a:rPr>
              <a:t>on which the product executes are used by configuration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management tools to build the software’s execution platform.  </a:t>
            </a:r>
          </a:p>
        </p:txBody>
      </p:sp>
    </p:spTree>
    <p:extLst>
      <p:ext uri="{BB962C8B-B14F-4D97-AF65-F5344CB8AC3E}">
        <p14:creationId xmlns:p14="http://schemas.microsoft.com/office/powerpoint/2010/main" val="373829527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infrastructure as code</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2147214" y="1268760"/>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Visibility</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2147214" y="2612472"/>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a:solidFill>
                  <a:srgbClr val="C00000"/>
                </a:solidFill>
                <a:latin typeface="Calibri" panose="020F0502020204030204" pitchFamily="34" charset="0"/>
                <a:cs typeface="Calibri" panose="020F0502020204030204" pitchFamily="34" charset="0"/>
              </a:rPr>
              <a:t>Reproducibility</a:t>
            </a:r>
            <a:endParaRPr lang="en-US" sz="3200" b="1" dirty="0">
              <a:solidFill>
                <a:srgbClr val="C00000"/>
              </a:solidFill>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2147214" y="3956184"/>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Reliability</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2147214" y="5299897"/>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Recovery</a:t>
            </a:r>
          </a:p>
        </p:txBody>
      </p:sp>
    </p:spTree>
    <p:extLst>
      <p:ext uri="{BB962C8B-B14F-4D97-AF65-F5344CB8AC3E}">
        <p14:creationId xmlns:p14="http://schemas.microsoft.com/office/powerpoint/2010/main" val="302880837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a:bodyPr>
          <a:lstStyle/>
          <a:p>
            <a:r>
              <a:rPr lang="en-US" dirty="0"/>
              <a:t>After you have adopted DevOps, you should try to continuously improve your DevOps process to achieve faster deployment of better-quality software.</a:t>
            </a:r>
          </a:p>
          <a:p>
            <a:r>
              <a:rPr lang="en-US" dirty="0"/>
              <a:t>There are four types of </a:t>
            </a:r>
            <a:br>
              <a:rPr lang="en-US" dirty="0"/>
            </a:br>
            <a:r>
              <a:rPr lang="en-US" dirty="0"/>
              <a:t>software development measurement:</a:t>
            </a:r>
          </a:p>
          <a:p>
            <a:pPr lvl="1"/>
            <a:r>
              <a:rPr lang="en-US" sz="3200" dirty="0">
                <a:solidFill>
                  <a:srgbClr val="C00000"/>
                </a:solidFill>
              </a:rPr>
              <a:t>Process measurement</a:t>
            </a:r>
          </a:p>
          <a:p>
            <a:pPr lvl="1"/>
            <a:r>
              <a:rPr lang="en-US" sz="3200" dirty="0">
                <a:solidFill>
                  <a:srgbClr val="C00000"/>
                </a:solidFill>
              </a:rPr>
              <a:t>Service measurement</a:t>
            </a:r>
          </a:p>
          <a:p>
            <a:pPr lvl="1"/>
            <a:r>
              <a:rPr lang="en-US" sz="3200" dirty="0">
                <a:solidFill>
                  <a:srgbClr val="C00000"/>
                </a:solidFill>
              </a:rPr>
              <a:t>Usage measurement</a:t>
            </a:r>
          </a:p>
          <a:p>
            <a:pPr lvl="1"/>
            <a:r>
              <a:rPr lang="en-US" sz="3200" dirty="0">
                <a:solidFill>
                  <a:srgbClr val="C00000"/>
                </a:solidFill>
              </a:rPr>
              <a:t>Business success measurement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measurement</a:t>
            </a:r>
          </a:p>
        </p:txBody>
      </p:sp>
    </p:spTree>
    <p:extLst>
      <p:ext uri="{BB962C8B-B14F-4D97-AF65-F5344CB8AC3E}">
        <p14:creationId xmlns:p14="http://schemas.microsoft.com/office/powerpoint/2010/main" val="36582018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As far as possible, the </a:t>
            </a:r>
            <a:r>
              <a:rPr lang="en-US" sz="2800" dirty="0">
                <a:solidFill>
                  <a:srgbClr val="C00000"/>
                </a:solidFill>
              </a:rPr>
              <a:t>DevOps principle of automating everything </a:t>
            </a:r>
            <a:r>
              <a:rPr lang="en-US" sz="2800" dirty="0"/>
              <a:t>should be applied to </a:t>
            </a:r>
            <a:r>
              <a:rPr lang="en-US" sz="2800" dirty="0">
                <a:solidFill>
                  <a:srgbClr val="C00000"/>
                </a:solidFill>
              </a:rPr>
              <a:t>software measurement</a:t>
            </a:r>
            <a:r>
              <a:rPr lang="en-US" sz="2800" dirty="0"/>
              <a:t>. </a:t>
            </a:r>
          </a:p>
          <a:p>
            <a:r>
              <a:rPr lang="en-US" sz="2800" dirty="0"/>
              <a:t>You should instrument your software to collect data about itself and you should use a </a:t>
            </a:r>
            <a:r>
              <a:rPr lang="en-US" sz="2800" dirty="0">
                <a:solidFill>
                  <a:srgbClr val="C00000"/>
                </a:solidFill>
              </a:rPr>
              <a:t>monitoring</a:t>
            </a:r>
            <a:r>
              <a:rPr lang="en-US" sz="2800" dirty="0"/>
              <a:t> system to collect data about your software’s </a:t>
            </a:r>
            <a:r>
              <a:rPr lang="en-US" sz="2800" dirty="0">
                <a:solidFill>
                  <a:srgbClr val="C00000"/>
                </a:solidFill>
              </a:rPr>
              <a:t>performance</a:t>
            </a:r>
            <a:r>
              <a:rPr lang="en-US" sz="2800" dirty="0"/>
              <a:t> and </a:t>
            </a:r>
            <a:r>
              <a:rPr lang="en-US" sz="2800" dirty="0">
                <a:solidFill>
                  <a:srgbClr val="C00000"/>
                </a:solidFill>
              </a:rPr>
              <a:t>availability</a:t>
            </a:r>
            <a:r>
              <a:rPr lang="en-US" sz="2800" dirty="0"/>
              <a:t>. </a:t>
            </a:r>
          </a:p>
          <a:p>
            <a:r>
              <a:rPr lang="en-US" sz="2800" dirty="0"/>
              <a:t>Some process measurements can also be automated. </a:t>
            </a:r>
          </a:p>
          <a:p>
            <a:pPr lvl="1"/>
            <a:r>
              <a:rPr lang="en-US" dirty="0"/>
              <a:t>However, there are problems in process measurement because people are involved. They work in different ways, may record information differently and are affected by outside influences that affect the way they work.</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Automating measurement</a:t>
            </a:r>
          </a:p>
        </p:txBody>
      </p:sp>
    </p:spTree>
    <p:extLst>
      <p:ext uri="{BB962C8B-B14F-4D97-AF65-F5344CB8AC3E}">
        <p14:creationId xmlns:p14="http://schemas.microsoft.com/office/powerpoint/2010/main" val="365176915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1143883"/>
          </a:xfrm>
        </p:spPr>
        <p:txBody>
          <a:bodyPr>
            <a:normAutofit fontScale="90000"/>
          </a:bodyPr>
          <a:lstStyle/>
          <a:p>
            <a:r>
              <a:rPr lang="en-US" dirty="0">
                <a:solidFill>
                  <a:schemeClr val="accent1"/>
                </a:solidFill>
              </a:rPr>
              <a:t>Metrics used in the </a:t>
            </a:r>
            <a:br>
              <a:rPr lang="en-US" dirty="0">
                <a:solidFill>
                  <a:schemeClr val="accent1"/>
                </a:solidFill>
              </a:rPr>
            </a:br>
            <a:r>
              <a:rPr lang="en-US" dirty="0">
                <a:solidFill>
                  <a:schemeClr val="accent1"/>
                </a:solidFill>
              </a:rPr>
              <a:t>DevOps scorecard</a:t>
            </a:r>
          </a:p>
        </p:txBody>
      </p:sp>
      <p:sp>
        <p:nvSpPr>
          <p:cNvPr id="8" name="Oval 7">
            <a:extLst>
              <a:ext uri="{FF2B5EF4-FFF2-40B4-BE49-F238E27FC236}">
                <a16:creationId xmlns:a16="http://schemas.microsoft.com/office/drawing/2014/main" id="{B6CB130A-3A6E-AE4A-9682-BB266D317926}"/>
              </a:ext>
            </a:extLst>
          </p:cNvPr>
          <p:cNvSpPr/>
          <p:nvPr/>
        </p:nvSpPr>
        <p:spPr>
          <a:xfrm>
            <a:off x="4548259" y="2619939"/>
            <a:ext cx="2743200" cy="27432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DevOps </a:t>
            </a:r>
          </a:p>
          <a:p>
            <a:pPr algn="ctr"/>
            <a:r>
              <a:rPr lang="en-US" sz="3200" b="1" dirty="0">
                <a:solidFill>
                  <a:srgbClr val="C00000"/>
                </a:solidFill>
              </a:rPr>
              <a:t>metrics</a:t>
            </a:r>
          </a:p>
        </p:txBody>
      </p:sp>
      <p:sp>
        <p:nvSpPr>
          <p:cNvPr id="9" name="Oval 8">
            <a:extLst>
              <a:ext uri="{FF2B5EF4-FFF2-40B4-BE49-F238E27FC236}">
                <a16:creationId xmlns:a16="http://schemas.microsoft.com/office/drawing/2014/main" id="{3266C410-BF93-4449-BDA1-56C2F406F114}"/>
              </a:ext>
            </a:extLst>
          </p:cNvPr>
          <p:cNvSpPr/>
          <p:nvPr/>
        </p:nvSpPr>
        <p:spPr>
          <a:xfrm>
            <a:off x="4175194" y="1916832"/>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Deployment </a:t>
            </a:r>
            <a:br>
              <a:rPr lang="en-US" dirty="0">
                <a:solidFill>
                  <a:schemeClr val="tx1"/>
                </a:solidFill>
              </a:rPr>
            </a:br>
            <a:r>
              <a:rPr lang="en-US" dirty="0">
                <a:solidFill>
                  <a:schemeClr val="tx1"/>
                </a:solidFill>
              </a:rPr>
              <a:t>frequency</a:t>
            </a:r>
          </a:p>
        </p:txBody>
      </p:sp>
      <p:sp>
        <p:nvSpPr>
          <p:cNvPr id="24" name="Oval 23">
            <a:extLst>
              <a:ext uri="{FF2B5EF4-FFF2-40B4-BE49-F238E27FC236}">
                <a16:creationId xmlns:a16="http://schemas.microsoft.com/office/drawing/2014/main" id="{A839CD6A-D384-1746-8E38-E96E5165F319}"/>
              </a:ext>
            </a:extLst>
          </p:cNvPr>
          <p:cNvSpPr/>
          <p:nvPr/>
        </p:nvSpPr>
        <p:spPr>
          <a:xfrm>
            <a:off x="5962780" y="1906270"/>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Change </a:t>
            </a:r>
            <a:br>
              <a:rPr lang="en-US" dirty="0">
                <a:solidFill>
                  <a:schemeClr val="tx1"/>
                </a:solidFill>
              </a:rPr>
            </a:br>
            <a:r>
              <a:rPr lang="en-US" dirty="0">
                <a:solidFill>
                  <a:schemeClr val="tx1"/>
                </a:solidFill>
              </a:rPr>
              <a:t>volume</a:t>
            </a:r>
          </a:p>
        </p:txBody>
      </p:sp>
      <p:sp>
        <p:nvSpPr>
          <p:cNvPr id="25" name="Oval 24">
            <a:extLst>
              <a:ext uri="{FF2B5EF4-FFF2-40B4-BE49-F238E27FC236}">
                <a16:creationId xmlns:a16="http://schemas.microsoft.com/office/drawing/2014/main" id="{21E4925F-6D89-5F49-B3EB-2F0BC8887966}"/>
              </a:ext>
            </a:extLst>
          </p:cNvPr>
          <p:cNvSpPr/>
          <p:nvPr/>
        </p:nvSpPr>
        <p:spPr>
          <a:xfrm>
            <a:off x="6960096"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600" dirty="0">
                <a:solidFill>
                  <a:schemeClr val="tx1"/>
                </a:solidFill>
              </a:rPr>
              <a:t>Lead time from </a:t>
            </a:r>
            <a:br>
              <a:rPr lang="en-US" sz="1600" dirty="0">
                <a:solidFill>
                  <a:schemeClr val="tx1"/>
                </a:solidFill>
              </a:rPr>
            </a:br>
            <a:r>
              <a:rPr lang="en-US" sz="1600" dirty="0">
                <a:solidFill>
                  <a:schemeClr val="tx1"/>
                </a:solidFill>
              </a:rPr>
              <a:t>development to </a:t>
            </a:r>
            <a:br>
              <a:rPr lang="en-US" sz="1600" dirty="0">
                <a:solidFill>
                  <a:schemeClr val="tx1"/>
                </a:solidFill>
              </a:rPr>
            </a:br>
            <a:r>
              <a:rPr lang="en-US" sz="1600" dirty="0">
                <a:solidFill>
                  <a:schemeClr val="tx1"/>
                </a:solidFill>
              </a:rPr>
              <a:t>deployment</a:t>
            </a:r>
          </a:p>
        </p:txBody>
      </p:sp>
      <p:sp>
        <p:nvSpPr>
          <p:cNvPr id="26" name="Oval 25">
            <a:extLst>
              <a:ext uri="{FF2B5EF4-FFF2-40B4-BE49-F238E27FC236}">
                <a16:creationId xmlns:a16="http://schemas.microsoft.com/office/drawing/2014/main" id="{77521CFB-C717-444B-9625-2792E766F5D4}"/>
              </a:ext>
            </a:extLst>
          </p:cNvPr>
          <p:cNvSpPr/>
          <p:nvPr/>
        </p:nvSpPr>
        <p:spPr>
          <a:xfrm>
            <a:off x="7176120" y="377847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a:t>
            </a:r>
            <a:br>
              <a:rPr lang="en-US" sz="1400" dirty="0">
                <a:solidFill>
                  <a:schemeClr val="tx1"/>
                </a:solidFill>
              </a:rPr>
            </a:br>
            <a:r>
              <a:rPr lang="en-US" sz="1400" dirty="0">
                <a:solidFill>
                  <a:schemeClr val="tx1"/>
                </a:solidFill>
              </a:rPr>
              <a:t>increase in </a:t>
            </a:r>
            <a:br>
              <a:rPr lang="en-US" sz="1400" dirty="0">
                <a:solidFill>
                  <a:schemeClr val="tx1"/>
                </a:solidFill>
              </a:rPr>
            </a:br>
            <a:r>
              <a:rPr lang="en-US" sz="1400" dirty="0">
                <a:solidFill>
                  <a:schemeClr val="tx1"/>
                </a:solidFill>
              </a:rPr>
              <a:t>customer numbers</a:t>
            </a:r>
          </a:p>
        </p:txBody>
      </p:sp>
      <p:sp>
        <p:nvSpPr>
          <p:cNvPr id="27" name="Oval 26">
            <a:extLst>
              <a:ext uri="{FF2B5EF4-FFF2-40B4-BE49-F238E27FC236}">
                <a16:creationId xmlns:a16="http://schemas.microsoft.com/office/drawing/2014/main" id="{5E1AAD16-5F48-BC4A-8835-0E8826EC09E2}"/>
              </a:ext>
            </a:extLst>
          </p:cNvPr>
          <p:cNvSpPr/>
          <p:nvPr/>
        </p:nvSpPr>
        <p:spPr>
          <a:xfrm>
            <a:off x="6528048" y="4786590"/>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Number of customer</a:t>
            </a:r>
            <a:br>
              <a:rPr lang="en-US" sz="1400" dirty="0">
                <a:solidFill>
                  <a:schemeClr val="tx1"/>
                </a:solidFill>
              </a:rPr>
            </a:br>
            <a:r>
              <a:rPr lang="en-US" sz="1400" dirty="0">
                <a:solidFill>
                  <a:schemeClr val="tx1"/>
                </a:solidFill>
              </a:rPr>
              <a:t>complaints</a:t>
            </a:r>
          </a:p>
        </p:txBody>
      </p:sp>
      <p:sp>
        <p:nvSpPr>
          <p:cNvPr id="28" name="Oval 27">
            <a:extLst>
              <a:ext uri="{FF2B5EF4-FFF2-40B4-BE49-F238E27FC236}">
                <a16:creationId xmlns:a16="http://schemas.microsoft.com/office/drawing/2014/main" id="{44220856-E96B-CE4F-926D-E8262EF40A1D}"/>
              </a:ext>
            </a:extLst>
          </p:cNvPr>
          <p:cNvSpPr/>
          <p:nvPr/>
        </p:nvSpPr>
        <p:spPr>
          <a:xfrm>
            <a:off x="4943872" y="530120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Availability</a:t>
            </a:r>
          </a:p>
        </p:txBody>
      </p:sp>
      <p:sp>
        <p:nvSpPr>
          <p:cNvPr id="29" name="Oval 28">
            <a:extLst>
              <a:ext uri="{FF2B5EF4-FFF2-40B4-BE49-F238E27FC236}">
                <a16:creationId xmlns:a16="http://schemas.microsoft.com/office/drawing/2014/main" id="{646283CB-D95D-654E-8243-C95A531D77B7}"/>
              </a:ext>
            </a:extLst>
          </p:cNvPr>
          <p:cNvSpPr/>
          <p:nvPr/>
        </p:nvSpPr>
        <p:spPr>
          <a:xfrm>
            <a:off x="3431704" y="4725144"/>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Performance</a:t>
            </a:r>
          </a:p>
        </p:txBody>
      </p:sp>
      <p:sp>
        <p:nvSpPr>
          <p:cNvPr id="30" name="Oval 29">
            <a:extLst>
              <a:ext uri="{FF2B5EF4-FFF2-40B4-BE49-F238E27FC236}">
                <a16:creationId xmlns:a16="http://schemas.microsoft.com/office/drawing/2014/main" id="{FF097647-045E-CE48-AA30-381F3D82FC64}"/>
              </a:ext>
            </a:extLst>
          </p:cNvPr>
          <p:cNvSpPr/>
          <p:nvPr/>
        </p:nvSpPr>
        <p:spPr>
          <a:xfrm>
            <a:off x="3143672"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of </a:t>
            </a:r>
            <a:br>
              <a:rPr lang="en-US" sz="1400" dirty="0">
                <a:solidFill>
                  <a:schemeClr val="tx1"/>
                </a:solidFill>
              </a:rPr>
            </a:br>
            <a:r>
              <a:rPr lang="en-US" sz="1400" dirty="0">
                <a:solidFill>
                  <a:schemeClr val="tx1"/>
                </a:solidFill>
              </a:rPr>
              <a:t>failed deployment</a:t>
            </a:r>
          </a:p>
        </p:txBody>
      </p:sp>
      <p:sp>
        <p:nvSpPr>
          <p:cNvPr id="31" name="Oval 30">
            <a:extLst>
              <a:ext uri="{FF2B5EF4-FFF2-40B4-BE49-F238E27FC236}">
                <a16:creationId xmlns:a16="http://schemas.microsoft.com/office/drawing/2014/main" id="{AB67CDB5-43CB-9F4B-B81D-92A504405AB1}"/>
              </a:ext>
            </a:extLst>
          </p:cNvPr>
          <p:cNvSpPr/>
          <p:nvPr/>
        </p:nvSpPr>
        <p:spPr>
          <a:xfrm>
            <a:off x="2927648" y="3778478"/>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Mean time </a:t>
            </a:r>
            <a:br>
              <a:rPr lang="en-US" dirty="0">
                <a:solidFill>
                  <a:schemeClr val="tx1"/>
                </a:solidFill>
              </a:rPr>
            </a:br>
            <a:r>
              <a:rPr lang="en-US" dirty="0">
                <a:solidFill>
                  <a:schemeClr val="tx1"/>
                </a:solidFill>
              </a:rPr>
              <a:t>to recovery</a:t>
            </a:r>
          </a:p>
        </p:txBody>
      </p:sp>
      <p:sp>
        <p:nvSpPr>
          <p:cNvPr id="32" name="TextBox 31">
            <a:extLst>
              <a:ext uri="{FF2B5EF4-FFF2-40B4-BE49-F238E27FC236}">
                <a16:creationId xmlns:a16="http://schemas.microsoft.com/office/drawing/2014/main" id="{2B26A903-5EF5-0647-97C9-2E3E66BE4284}"/>
              </a:ext>
            </a:extLst>
          </p:cNvPr>
          <p:cNvSpPr txBox="1"/>
          <p:nvPr/>
        </p:nvSpPr>
        <p:spPr>
          <a:xfrm>
            <a:off x="2790478" y="1402924"/>
            <a:ext cx="216488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Process metrics</a:t>
            </a:r>
          </a:p>
        </p:txBody>
      </p:sp>
      <p:sp>
        <p:nvSpPr>
          <p:cNvPr id="33" name="TextBox 32">
            <a:extLst>
              <a:ext uri="{FF2B5EF4-FFF2-40B4-BE49-F238E27FC236}">
                <a16:creationId xmlns:a16="http://schemas.microsoft.com/office/drawing/2014/main" id="{60243F2F-8918-FE41-A0CA-D95B06DF7209}"/>
              </a:ext>
            </a:extLst>
          </p:cNvPr>
          <p:cNvSpPr txBox="1"/>
          <p:nvPr/>
        </p:nvSpPr>
        <p:spPr>
          <a:xfrm>
            <a:off x="6332912" y="6091465"/>
            <a:ext cx="2118465"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Service metrics</a:t>
            </a:r>
          </a:p>
        </p:txBody>
      </p:sp>
    </p:spTree>
    <p:extLst>
      <p:ext uri="{BB962C8B-B14F-4D97-AF65-F5344CB8AC3E}">
        <p14:creationId xmlns:p14="http://schemas.microsoft.com/office/powerpoint/2010/main" val="337078040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15599" cy="5375449"/>
          </a:xfrm>
        </p:spPr>
        <p:txBody>
          <a:bodyPr/>
          <a:lstStyle/>
          <a:p>
            <a:r>
              <a:rPr lang="en-US" sz="2800" dirty="0">
                <a:solidFill>
                  <a:srgbClr val="C00000"/>
                </a:solidFill>
              </a:rPr>
              <a:t>DevOps</a:t>
            </a:r>
            <a:r>
              <a:rPr lang="en-US" sz="2800" dirty="0"/>
              <a:t> is the </a:t>
            </a:r>
            <a:r>
              <a:rPr lang="en-US" sz="2800" dirty="0">
                <a:solidFill>
                  <a:srgbClr val="C00000"/>
                </a:solidFill>
              </a:rPr>
              <a:t>integration of software development and the management</a:t>
            </a:r>
            <a:r>
              <a:rPr lang="en-US" sz="2800" dirty="0"/>
              <a:t> of that software once it has been deployed for use. The same team is responsible for development, deployment and software support.</a:t>
            </a:r>
          </a:p>
          <a:p>
            <a:r>
              <a:rPr lang="en-US" sz="2800" dirty="0">
                <a:solidFill>
                  <a:srgbClr val="C00000"/>
                </a:solidFill>
              </a:rPr>
              <a:t>The benefits of DevOps </a:t>
            </a:r>
            <a:r>
              <a:rPr lang="en-US" sz="2800" dirty="0"/>
              <a:t>are </a:t>
            </a:r>
            <a:r>
              <a:rPr lang="en-US" sz="2800" dirty="0">
                <a:solidFill>
                  <a:schemeClr val="accent1"/>
                </a:solidFill>
              </a:rPr>
              <a:t>faster deployment, reduced risk, faster repair of buggy code and more productive teams</a:t>
            </a:r>
            <a:r>
              <a:rPr lang="en-US" sz="2800" dirty="0"/>
              <a:t>.</a:t>
            </a:r>
          </a:p>
          <a:p>
            <a:r>
              <a:rPr lang="en-US" sz="2800" dirty="0">
                <a:solidFill>
                  <a:srgbClr val="C00000"/>
                </a:solidFill>
              </a:rPr>
              <a:t>Source code management </a:t>
            </a:r>
            <a:r>
              <a:rPr lang="en-US" sz="2800" dirty="0"/>
              <a:t>is essential to avoid changes made by different developers interfering with each other.</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1153621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4"/>
            <a:ext cx="10318549" cy="5375449"/>
          </a:xfrm>
        </p:spPr>
        <p:txBody>
          <a:bodyPr/>
          <a:lstStyle/>
          <a:p>
            <a:r>
              <a:rPr lang="en-US" sz="2800" dirty="0"/>
              <a:t>All </a:t>
            </a:r>
            <a:r>
              <a:rPr lang="en-US" sz="2800" dirty="0">
                <a:solidFill>
                  <a:srgbClr val="C00000"/>
                </a:solidFill>
              </a:rPr>
              <a:t>code management systems </a:t>
            </a:r>
            <a:r>
              <a:rPr lang="en-US" sz="2800" dirty="0"/>
              <a:t>are based around a </a:t>
            </a:r>
            <a:r>
              <a:rPr lang="en-US" sz="2800" dirty="0">
                <a:solidFill>
                  <a:srgbClr val="C00000"/>
                </a:solidFill>
              </a:rPr>
              <a:t>shared code repository </a:t>
            </a:r>
            <a:r>
              <a:rPr lang="en-US" sz="2800" dirty="0"/>
              <a:t>with a set of features that support code transfer, version storage and retrieval, branching and merging and maintaining version information.</a:t>
            </a:r>
          </a:p>
          <a:p>
            <a:r>
              <a:rPr lang="en-US" sz="2800" dirty="0">
                <a:solidFill>
                  <a:srgbClr val="C00000"/>
                </a:solidFill>
              </a:rPr>
              <a:t>Git</a:t>
            </a:r>
            <a:r>
              <a:rPr lang="en-US" sz="2800" dirty="0"/>
              <a:t> is a </a:t>
            </a:r>
            <a:r>
              <a:rPr lang="en-US" sz="2800" dirty="0">
                <a:solidFill>
                  <a:srgbClr val="C00000"/>
                </a:solidFill>
              </a:rPr>
              <a:t>distributed code management system </a:t>
            </a:r>
            <a:r>
              <a:rPr lang="en-US" sz="2800" dirty="0"/>
              <a:t>that is the most widely used system for software product development. Each developer works with their own copy of the repository which may be merged with the shared project repository.</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73303250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lstStyle/>
          <a:p>
            <a:r>
              <a:rPr lang="en-US" sz="2800" dirty="0">
                <a:solidFill>
                  <a:srgbClr val="C00000"/>
                </a:solidFill>
              </a:rPr>
              <a:t>DevOps</a:t>
            </a:r>
            <a:r>
              <a:rPr lang="en-US" sz="2800" dirty="0"/>
              <a:t> is the </a:t>
            </a:r>
            <a:r>
              <a:rPr lang="en-US" sz="2800" dirty="0">
                <a:solidFill>
                  <a:srgbClr val="C00000"/>
                </a:solidFill>
              </a:rPr>
              <a:t>integration of software development and the management</a:t>
            </a:r>
            <a:r>
              <a:rPr lang="en-US" sz="2800" dirty="0"/>
              <a:t> of that software once it has been deployed for use. The same team is responsible for development, deployment and software support.</a:t>
            </a:r>
          </a:p>
          <a:p>
            <a:r>
              <a:rPr lang="en-US" sz="2800" dirty="0">
                <a:solidFill>
                  <a:srgbClr val="C00000"/>
                </a:solidFill>
              </a:rPr>
              <a:t>The benefits of DevOps </a:t>
            </a:r>
            <a:r>
              <a:rPr lang="en-US" sz="2800" dirty="0"/>
              <a:t>are </a:t>
            </a:r>
            <a:r>
              <a:rPr lang="en-US" sz="2800" dirty="0">
                <a:solidFill>
                  <a:schemeClr val="accent1"/>
                </a:solidFill>
              </a:rPr>
              <a:t>faster deployment, reduced risk, faster repair of buggy code and more productive teams</a:t>
            </a:r>
            <a:r>
              <a:rPr lang="en-US" sz="2800" dirty="0"/>
              <a:t>.</a:t>
            </a:r>
          </a:p>
          <a:p>
            <a:r>
              <a:rPr lang="en-US" sz="2800" dirty="0">
                <a:solidFill>
                  <a:srgbClr val="C00000"/>
                </a:solidFill>
              </a:rPr>
              <a:t>Source code management </a:t>
            </a:r>
            <a:r>
              <a:rPr lang="en-US" sz="2800" dirty="0"/>
              <a:t>is essential to avoid changes made by different developers interfering with each other.</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9842642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sz="2800" dirty="0">
                <a:solidFill>
                  <a:srgbClr val="C00000"/>
                </a:solidFill>
              </a:rPr>
              <a:t>Continuous integration </a:t>
            </a:r>
            <a:r>
              <a:rPr lang="en-US" sz="2800" dirty="0"/>
              <a:t>means that as soon as a change is committed to a project repository, it is integrated with existing code and a new version of the system is created for testing.</a:t>
            </a:r>
          </a:p>
          <a:p>
            <a:r>
              <a:rPr lang="en-US" sz="2800" dirty="0">
                <a:solidFill>
                  <a:srgbClr val="C00000"/>
                </a:solidFill>
              </a:rPr>
              <a:t>Automated system building tools </a:t>
            </a:r>
            <a:r>
              <a:rPr lang="en-US" sz="2800" dirty="0"/>
              <a:t>reduce the time needed to compile and integrate the system by only recompiling those components and their dependents that have changed.</a:t>
            </a:r>
          </a:p>
          <a:p>
            <a:r>
              <a:rPr lang="en-US" sz="2800" dirty="0">
                <a:solidFill>
                  <a:srgbClr val="C00000"/>
                </a:solidFill>
              </a:rPr>
              <a:t>Continuous deployment </a:t>
            </a:r>
            <a:r>
              <a:rPr lang="en-US" sz="2800" dirty="0"/>
              <a:t>means that as soon as a change is made, the deployed version of the system is automatically updated. This is only possible when the software product is delivered as a cloud-based service.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2877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1355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lstStyle/>
          <a:p>
            <a:r>
              <a:rPr lang="en-US" sz="2800" dirty="0">
                <a:solidFill>
                  <a:srgbClr val="C00000"/>
                </a:solidFill>
              </a:rPr>
              <a:t>Infrastructure as code </a:t>
            </a:r>
            <a:r>
              <a:rPr lang="en-US" sz="2800" dirty="0"/>
              <a:t>means that the infrastructure (network, installed software, etc.) on which software executes is defined as a machine-readable model. Automated tools, such as Chef and Puppet, can provision servers based on the infrastructure model.</a:t>
            </a:r>
          </a:p>
          <a:p>
            <a:r>
              <a:rPr lang="en-US" sz="2800" dirty="0">
                <a:solidFill>
                  <a:srgbClr val="C00000"/>
                </a:solidFill>
              </a:rPr>
              <a:t>Measurement</a:t>
            </a:r>
            <a:r>
              <a:rPr lang="en-US" sz="2800" dirty="0"/>
              <a:t> is </a:t>
            </a:r>
            <a:r>
              <a:rPr lang="en-US" sz="2800" dirty="0">
                <a:solidFill>
                  <a:srgbClr val="C00000"/>
                </a:solidFill>
              </a:rPr>
              <a:t>a fundamental principle of DevOps</a:t>
            </a:r>
            <a:r>
              <a:rPr lang="en-US" sz="2800" dirty="0"/>
              <a:t>. You may make both process and product measurements. </a:t>
            </a:r>
            <a:r>
              <a:rPr lang="en-US" sz="2800" dirty="0">
                <a:solidFill>
                  <a:srgbClr val="C00000"/>
                </a:solidFill>
              </a:rPr>
              <a:t>Important process metrics </a:t>
            </a:r>
            <a:r>
              <a:rPr lang="en-US" sz="2800" dirty="0"/>
              <a:t>are </a:t>
            </a:r>
            <a:r>
              <a:rPr lang="en-US" sz="2800" dirty="0">
                <a:solidFill>
                  <a:srgbClr val="C00000"/>
                </a:solidFill>
              </a:rPr>
              <a:t>deployment frequency, percentage of failed deployments, and mean time to recovery from failure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a:solidFill>
                  <a:schemeClr val="accent1"/>
                </a:solidFill>
              </a:rPr>
              <a:t>Summary</a:t>
            </a:r>
            <a:endParaRPr lang="en-US" dirty="0">
              <a:solidFill>
                <a:schemeClr val="accent1"/>
              </a:solidFill>
            </a:endParaRPr>
          </a:p>
        </p:txBody>
      </p:sp>
    </p:spTree>
    <p:extLst>
      <p:ext uri="{BB962C8B-B14F-4D97-AF65-F5344CB8AC3E}">
        <p14:creationId xmlns:p14="http://schemas.microsoft.com/office/powerpoint/2010/main" val="374203544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221</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121635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9819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5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162711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0512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724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bg1">
                    <a:lumMod val="65000"/>
                  </a:schemeClr>
                </a:solidFill>
              </a:rPr>
              <a:t>7   2023/04/05   Tomb-Sweeping Day (Holiday, No Classes)</a:t>
            </a:r>
          </a:p>
          <a:p>
            <a:pPr marL="0" indent="0">
              <a:buNone/>
            </a:pPr>
            <a:r>
              <a:rPr lang="en-US" sz="2800" dirty="0">
                <a:solidFill>
                  <a:schemeClr val="accent2">
                    <a:lumMod val="75000"/>
                  </a:schemeClr>
                </a:solidFill>
              </a:rPr>
              <a:t>8   2023/04/12   Midterm Project Report</a:t>
            </a:r>
          </a:p>
          <a:p>
            <a:pPr marL="0" indent="0">
              <a:buNone/>
            </a:pPr>
            <a:r>
              <a:rPr lang="en-US" sz="2800" dirty="0"/>
              <a:t>9   2023/04/19   Cloud-Based Software: Virtualization and containers,</a:t>
            </a:r>
            <a:br>
              <a:rPr lang="en-US" sz="2800" dirty="0"/>
            </a:br>
            <a:r>
              <a:rPr lang="en-US" sz="2800" dirty="0"/>
              <a:t>                              Everything as a service, Software as a service</a:t>
            </a:r>
          </a:p>
          <a:p>
            <a:pPr marL="0" indent="0">
              <a:buNone/>
            </a:pPr>
            <a:r>
              <a:rPr lang="en-US" sz="2800" dirty="0"/>
              <a:t>10   2023/04/26   Cloud Computing and Cloud Software Architecture</a:t>
            </a:r>
          </a:p>
          <a:p>
            <a:pPr marL="0" indent="0">
              <a:buNone/>
            </a:pPr>
            <a:r>
              <a:rPr lang="en-US" sz="2800" dirty="0"/>
              <a:t>11   2023/05/03   Microservices Architecture, RESTful services, </a:t>
            </a:r>
            <a:br>
              <a:rPr lang="en-US" sz="2800" dirty="0"/>
            </a:br>
            <a:r>
              <a:rPr lang="en-US" sz="2800" dirty="0"/>
              <a:t>                                 Service deployment</a:t>
            </a:r>
          </a:p>
          <a:p>
            <a:pPr marL="0" indent="0">
              <a:buNone/>
            </a:pPr>
            <a:r>
              <a:rPr lang="en-US" sz="2800" dirty="0">
                <a:solidFill>
                  <a:srgbClr val="C00000"/>
                </a:solidFill>
              </a:rPr>
              <a:t>12   2023/05/10   Security and Privacy; Reliable Programming; </a:t>
            </a:r>
            <a:br>
              <a:rPr lang="en-US" sz="2800" dirty="0">
                <a:solidFill>
                  <a:srgbClr val="C00000"/>
                </a:solidFill>
              </a:rPr>
            </a:br>
            <a:r>
              <a:rPr lang="en-US" sz="2800" dirty="0">
                <a:solidFill>
                  <a:srgbClr val="C00000"/>
                </a:solidFill>
              </a:rPr>
              <a:t>                                Testing: Test-driven development, and Code reviews; </a:t>
            </a:r>
            <a:br>
              <a:rPr lang="en-US" sz="2800" dirty="0">
                <a:solidFill>
                  <a:srgbClr val="C00000"/>
                </a:solidFill>
              </a:rPr>
            </a:br>
            <a:r>
              <a:rPr lang="en-US" sz="2800" dirty="0">
                <a:solidFill>
                  <a:srgbClr val="C00000"/>
                </a:solidFill>
              </a:rPr>
              <a:t>                                DevOps and Code Management: DevOps automation</a:t>
            </a:r>
            <a:endParaRPr lang="en-US" dirty="0">
              <a:solidFill>
                <a:srgbClr val="C00000"/>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57370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68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5982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4030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6398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1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1884" y="306387"/>
            <a:ext cx="10137913" cy="6245225"/>
          </a:xfrm>
        </p:spPr>
        <p:txBody>
          <a:bodyPr/>
          <a:lstStyle/>
          <a:p>
            <a:r>
              <a:rPr lang="en-US" altLang="zh-TW" sz="8000" dirty="0">
                <a:solidFill>
                  <a:srgbClr val="C00000"/>
                </a:solidFill>
              </a:rPr>
              <a:t>Security </a:t>
            </a:r>
            <a:br>
              <a:rPr lang="en-US" altLang="zh-TW" sz="8000" dirty="0">
                <a:solidFill>
                  <a:srgbClr val="C00000"/>
                </a:solidFill>
              </a:rPr>
            </a:br>
            <a:r>
              <a:rPr lang="en-US" altLang="zh-TW" sz="8000" dirty="0">
                <a:solidFill>
                  <a:srgbClr val="C00000"/>
                </a:solidFill>
              </a:rPr>
              <a:t>and </a:t>
            </a:r>
            <a:br>
              <a:rPr lang="en-US" altLang="zh-TW" sz="8000" dirty="0">
                <a:solidFill>
                  <a:srgbClr val="C00000"/>
                </a:solidFill>
              </a:rPr>
            </a:br>
            <a:r>
              <a:rPr lang="en-US" altLang="zh-TW" sz="8000" dirty="0">
                <a:solidFill>
                  <a:srgbClr val="C00000"/>
                </a:solidFill>
              </a:rPr>
              <a:t>Privacy</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108936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400" y="1207096"/>
            <a:ext cx="10003536" cy="5030217"/>
          </a:xfrm>
        </p:spPr>
        <p:txBody>
          <a:bodyPr/>
          <a:lstStyle/>
          <a:p>
            <a:pPr marL="320040" indent="-320040"/>
            <a:r>
              <a:rPr lang="en-US" sz="4400" dirty="0"/>
              <a:t>Security</a:t>
            </a:r>
          </a:p>
          <a:p>
            <a:pPr marL="320040" indent="-320040"/>
            <a:r>
              <a:rPr lang="en-US" sz="4400" dirty="0"/>
              <a:t>Privacy</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Tree>
    <p:extLst>
      <p:ext uri="{BB962C8B-B14F-4D97-AF65-F5344CB8AC3E}">
        <p14:creationId xmlns:p14="http://schemas.microsoft.com/office/powerpoint/2010/main" val="420454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4" y="1066628"/>
            <a:ext cx="10533888" cy="5453235"/>
          </a:xfrm>
        </p:spPr>
        <p:txBody>
          <a:bodyPr>
            <a:normAutofit/>
          </a:bodyPr>
          <a:lstStyle/>
          <a:p>
            <a:r>
              <a:rPr lang="en-US" sz="2800" dirty="0">
                <a:solidFill>
                  <a:srgbClr val="C00000"/>
                </a:solidFill>
              </a:rPr>
              <a:t>Software security </a:t>
            </a:r>
            <a:r>
              <a:rPr lang="en-US" sz="2800" dirty="0"/>
              <a:t>should always  be a </a:t>
            </a:r>
            <a:r>
              <a:rPr lang="en-US" sz="2800" dirty="0">
                <a:solidFill>
                  <a:srgbClr val="C00000"/>
                </a:solidFill>
              </a:rPr>
              <a:t>high priority </a:t>
            </a:r>
            <a:r>
              <a:rPr lang="en-US" sz="2800" dirty="0"/>
              <a:t>for product developers and their users. </a:t>
            </a:r>
          </a:p>
          <a:p>
            <a:r>
              <a:rPr lang="en-US" sz="2800" dirty="0"/>
              <a:t>If you don’t </a:t>
            </a:r>
            <a:r>
              <a:rPr lang="en-US" sz="2800" dirty="0">
                <a:solidFill>
                  <a:srgbClr val="C00000"/>
                </a:solidFill>
              </a:rPr>
              <a:t>prioritize security</a:t>
            </a:r>
            <a:r>
              <a:rPr lang="en-US" sz="2800" dirty="0"/>
              <a:t>, you and your customers will inevitably suffer losses from </a:t>
            </a:r>
            <a:r>
              <a:rPr lang="en-US" sz="2800" dirty="0">
                <a:solidFill>
                  <a:srgbClr val="C00000"/>
                </a:solidFill>
              </a:rPr>
              <a:t>malicious attacks</a:t>
            </a:r>
            <a:r>
              <a:rPr lang="en-US" sz="2800" dirty="0"/>
              <a:t>. </a:t>
            </a:r>
          </a:p>
          <a:p>
            <a:r>
              <a:rPr lang="en-US" sz="2800" dirty="0"/>
              <a:t>In the worst case, these attacks could can put product providers out of business. </a:t>
            </a:r>
          </a:p>
          <a:p>
            <a:pPr lvl="1"/>
            <a:r>
              <a:rPr lang="en-US" sz="2600" dirty="0"/>
              <a:t>If their product is unavailable or if customer data is compromised, customers are liable to cancel their subscriptions. </a:t>
            </a:r>
          </a:p>
          <a:p>
            <a:r>
              <a:rPr lang="en-US" sz="2800" dirty="0"/>
              <a:t>Even if they can recover from the attacks, this will take time and effort that would have been better spent working on their software.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security</a:t>
            </a:r>
          </a:p>
        </p:txBody>
      </p:sp>
    </p:spTree>
    <p:extLst>
      <p:ext uri="{BB962C8B-B14F-4D97-AF65-F5344CB8AC3E}">
        <p14:creationId xmlns:p14="http://schemas.microsoft.com/office/powerpoint/2010/main" val="2328078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524940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275215F-5683-C947-BFA0-CEFD2C3DE83A}"/>
              </a:ext>
            </a:extLst>
          </p:cNvPr>
          <p:cNvSpPr>
            <a:spLocks noChangeArrowheads="1"/>
          </p:cNvSpPr>
          <p:nvPr/>
        </p:nvSpPr>
        <p:spPr bwMode="auto">
          <a:xfrm>
            <a:off x="3431705" y="2831788"/>
            <a:ext cx="5220445" cy="3165761"/>
          </a:xfrm>
          <a:prstGeom prst="roundRect">
            <a:avLst>
              <a:gd name="adj" fmla="val 228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144414"/>
            <a:ext cx="8229600" cy="5375449"/>
          </a:xfrm>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92089"/>
          </a:xfrm>
        </p:spPr>
        <p:txBody>
          <a:bodyPr>
            <a:normAutofit fontScale="90000"/>
          </a:bodyPr>
          <a:lstStyle/>
          <a:p>
            <a:r>
              <a:rPr lang="en-US" dirty="0">
                <a:solidFill>
                  <a:schemeClr val="accent1"/>
                </a:solidFill>
              </a:rPr>
              <a:t>System infrastructure stack</a:t>
            </a:r>
          </a:p>
        </p:txBody>
      </p:sp>
      <p:sp>
        <p:nvSpPr>
          <p:cNvPr id="8" name="TextBox 7">
            <a:extLst>
              <a:ext uri="{FF2B5EF4-FFF2-40B4-BE49-F238E27FC236}">
                <a16:creationId xmlns:a16="http://schemas.microsoft.com/office/drawing/2014/main" id="{2CA8A9FE-8EC3-FD46-8F0F-97EAAC3769E7}"/>
              </a:ext>
            </a:extLst>
          </p:cNvPr>
          <p:cNvSpPr txBox="1"/>
          <p:nvPr/>
        </p:nvSpPr>
        <p:spPr>
          <a:xfrm>
            <a:off x="4173148" y="5475869"/>
            <a:ext cx="37375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Software Infrastructure</a:t>
            </a:r>
          </a:p>
        </p:txBody>
      </p:sp>
      <p:sp>
        <p:nvSpPr>
          <p:cNvPr id="9" name="Rounded Rectangle 8">
            <a:extLst>
              <a:ext uri="{FF2B5EF4-FFF2-40B4-BE49-F238E27FC236}">
                <a16:creationId xmlns:a16="http://schemas.microsoft.com/office/drawing/2014/main" id="{CFFFD650-AD34-8346-A18A-726C3391CC2C}"/>
              </a:ext>
            </a:extLst>
          </p:cNvPr>
          <p:cNvSpPr>
            <a:spLocks noChangeArrowheads="1"/>
          </p:cNvSpPr>
          <p:nvPr/>
        </p:nvSpPr>
        <p:spPr bwMode="auto">
          <a:xfrm>
            <a:off x="3431705" y="908722"/>
            <a:ext cx="5220445"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Operational Environment</a:t>
            </a:r>
          </a:p>
        </p:txBody>
      </p:sp>
      <p:sp>
        <p:nvSpPr>
          <p:cNvPr id="10" name="Rounded Rectangle 9">
            <a:extLst>
              <a:ext uri="{FF2B5EF4-FFF2-40B4-BE49-F238E27FC236}">
                <a16:creationId xmlns:a16="http://schemas.microsoft.com/office/drawing/2014/main" id="{4D12E416-5DFC-FB43-ABC0-43696B65A88D}"/>
              </a:ext>
            </a:extLst>
          </p:cNvPr>
          <p:cNvSpPr>
            <a:spLocks noChangeArrowheads="1"/>
          </p:cNvSpPr>
          <p:nvPr/>
        </p:nvSpPr>
        <p:spPr bwMode="auto">
          <a:xfrm>
            <a:off x="3431705" y="1562969"/>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73E6D425-8FCB-4C43-8CB1-DDCE2DEFFF31}"/>
              </a:ext>
            </a:extLst>
          </p:cNvPr>
          <p:cNvSpPr>
            <a:spLocks noChangeArrowheads="1"/>
          </p:cNvSpPr>
          <p:nvPr/>
        </p:nvSpPr>
        <p:spPr bwMode="auto">
          <a:xfrm>
            <a:off x="3431705" y="2204865"/>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Frameworks and application libraries</a:t>
            </a:r>
          </a:p>
        </p:txBody>
      </p:sp>
      <p:sp>
        <p:nvSpPr>
          <p:cNvPr id="12" name="Rounded Rectangle 11">
            <a:extLst>
              <a:ext uri="{FF2B5EF4-FFF2-40B4-BE49-F238E27FC236}">
                <a16:creationId xmlns:a16="http://schemas.microsoft.com/office/drawing/2014/main" id="{57F64CE2-CAD9-1248-B6DD-B0C3B6328D77}"/>
              </a:ext>
            </a:extLst>
          </p:cNvPr>
          <p:cNvSpPr>
            <a:spLocks noChangeArrowheads="1"/>
          </p:cNvSpPr>
          <p:nvPr/>
        </p:nvSpPr>
        <p:spPr bwMode="auto">
          <a:xfrm>
            <a:off x="3849514" y="2996953"/>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Browsers and messaging</a:t>
            </a:r>
          </a:p>
        </p:txBody>
      </p:sp>
      <p:sp>
        <p:nvSpPr>
          <p:cNvPr id="13" name="Rounded Rectangle 12">
            <a:extLst>
              <a:ext uri="{FF2B5EF4-FFF2-40B4-BE49-F238E27FC236}">
                <a16:creationId xmlns:a16="http://schemas.microsoft.com/office/drawing/2014/main" id="{9A8A0EA5-8D55-5442-AC5D-556AFB1B70F9}"/>
              </a:ext>
            </a:extLst>
          </p:cNvPr>
          <p:cNvSpPr>
            <a:spLocks noChangeArrowheads="1"/>
          </p:cNvSpPr>
          <p:nvPr/>
        </p:nvSpPr>
        <p:spPr bwMode="auto">
          <a:xfrm>
            <a:off x="3849514" y="3645025"/>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System libraries</a:t>
            </a:r>
          </a:p>
        </p:txBody>
      </p:sp>
      <p:sp>
        <p:nvSpPr>
          <p:cNvPr id="14" name="Rounded Rectangle 13">
            <a:extLst>
              <a:ext uri="{FF2B5EF4-FFF2-40B4-BE49-F238E27FC236}">
                <a16:creationId xmlns:a16="http://schemas.microsoft.com/office/drawing/2014/main" id="{705AE9C8-2383-BE4E-A5E1-495F6EC2B256}"/>
              </a:ext>
            </a:extLst>
          </p:cNvPr>
          <p:cNvSpPr>
            <a:spLocks noChangeArrowheads="1"/>
          </p:cNvSpPr>
          <p:nvPr/>
        </p:nvSpPr>
        <p:spPr bwMode="auto">
          <a:xfrm>
            <a:off x="3849514" y="4293097"/>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Database</a:t>
            </a:r>
          </a:p>
        </p:txBody>
      </p:sp>
      <p:sp>
        <p:nvSpPr>
          <p:cNvPr id="15" name="Rounded Rectangle 14">
            <a:extLst>
              <a:ext uri="{FF2B5EF4-FFF2-40B4-BE49-F238E27FC236}">
                <a16:creationId xmlns:a16="http://schemas.microsoft.com/office/drawing/2014/main" id="{FBE7FFC0-35A1-0D43-8FD9-A1B3266E53BC}"/>
              </a:ext>
            </a:extLst>
          </p:cNvPr>
          <p:cNvSpPr>
            <a:spLocks noChangeArrowheads="1"/>
          </p:cNvSpPr>
          <p:nvPr/>
        </p:nvSpPr>
        <p:spPr bwMode="auto">
          <a:xfrm>
            <a:off x="3849514" y="4941169"/>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Operating system</a:t>
            </a:r>
          </a:p>
        </p:txBody>
      </p:sp>
      <p:sp>
        <p:nvSpPr>
          <p:cNvPr id="16" name="Rounded Rectangle 15">
            <a:extLst>
              <a:ext uri="{FF2B5EF4-FFF2-40B4-BE49-F238E27FC236}">
                <a16:creationId xmlns:a16="http://schemas.microsoft.com/office/drawing/2014/main" id="{C088FC37-8D20-9843-A81D-691AE50A938F}"/>
              </a:ext>
            </a:extLst>
          </p:cNvPr>
          <p:cNvSpPr>
            <a:spLocks noChangeArrowheads="1"/>
          </p:cNvSpPr>
          <p:nvPr/>
        </p:nvSpPr>
        <p:spPr bwMode="auto">
          <a:xfrm>
            <a:off x="3431705" y="6095442"/>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Network</a:t>
            </a:r>
          </a:p>
        </p:txBody>
      </p:sp>
    </p:spTree>
    <p:extLst>
      <p:ext uri="{BB962C8B-B14F-4D97-AF65-F5344CB8AC3E}">
        <p14:creationId xmlns:p14="http://schemas.microsoft.com/office/powerpoint/2010/main" val="310193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accent6">
                    <a:lumMod val="75000"/>
                  </a:schemeClr>
                </a:solidFill>
              </a:rPr>
              <a:t>13   2023/05/17   Industry Practices of Software Engineering</a:t>
            </a:r>
          </a:p>
          <a:p>
            <a:pPr marL="0" indent="0">
              <a:buNone/>
            </a:pPr>
            <a:r>
              <a:rPr lang="en-US" sz="2800" dirty="0">
                <a:solidFill>
                  <a:schemeClr val="accent6">
                    <a:lumMod val="75000"/>
                  </a:schemeClr>
                </a:solidFill>
              </a:rPr>
              <a:t>		         </a:t>
            </a:r>
            <a:r>
              <a:rPr lang="en-US" sz="2600" dirty="0">
                <a:solidFill>
                  <a:schemeClr val="accent6">
                    <a:lumMod val="75000"/>
                  </a:schemeClr>
                </a:solidFill>
              </a:rPr>
              <a:t>[Agile Principles Patterns and Practices using AI and </a:t>
            </a:r>
            <a:r>
              <a:rPr lang="en-US" sz="2600" dirty="0" err="1">
                <a:solidFill>
                  <a:schemeClr val="accent6">
                    <a:lumMod val="75000"/>
                  </a:schemeClr>
                </a:solidFill>
              </a:rPr>
              <a:t>ChatGPT</a:t>
            </a:r>
            <a:r>
              <a:rPr lang="en-US" sz="2600" dirty="0">
                <a:solidFill>
                  <a:schemeClr val="accent6">
                    <a:lumMod val="75000"/>
                  </a:schemeClr>
                </a:solidFill>
              </a:rPr>
              <a:t>, </a:t>
            </a:r>
            <a:br>
              <a:rPr lang="en-US" sz="2600" dirty="0">
                <a:solidFill>
                  <a:schemeClr val="accent6">
                    <a:lumMod val="75000"/>
                  </a:schemeClr>
                </a:solidFill>
              </a:rPr>
            </a:br>
            <a:r>
              <a:rPr lang="en-US" sz="2600" dirty="0">
                <a:solidFill>
                  <a:schemeClr val="accent6">
                    <a:lumMod val="75000"/>
                  </a:schemeClr>
                </a:solidFill>
              </a:rPr>
              <a:t>		          Invited Speaker: </a:t>
            </a:r>
            <a:r>
              <a:rPr lang="en-US" sz="2600" dirty="0" err="1">
                <a:solidFill>
                  <a:schemeClr val="accent6">
                    <a:lumMod val="75000"/>
                  </a:schemeClr>
                </a:solidFill>
              </a:rPr>
              <a:t>Shihyu</a:t>
            </a:r>
            <a:r>
              <a:rPr lang="en-US" sz="2600" dirty="0">
                <a:solidFill>
                  <a:schemeClr val="accent6">
                    <a:lumMod val="75000"/>
                  </a:schemeClr>
                </a:solidFill>
              </a:rPr>
              <a:t> (Alex) Chu, Division Director, </a:t>
            </a:r>
            <a:br>
              <a:rPr lang="en-US" sz="2400" dirty="0">
                <a:solidFill>
                  <a:schemeClr val="accent6">
                    <a:lumMod val="75000"/>
                  </a:schemeClr>
                </a:solidFill>
              </a:rPr>
            </a:br>
            <a:r>
              <a:rPr lang="en-US" sz="2400">
                <a:solidFill>
                  <a:schemeClr val="accent6">
                    <a:lumMod val="75000"/>
                  </a:schemeClr>
                </a:solidFill>
              </a:rPr>
              <a:t>                                      </a:t>
            </a:r>
            <a:r>
              <a:rPr lang="en-US" sz="1800">
                <a:solidFill>
                  <a:schemeClr val="accent6">
                    <a:lumMod val="75000"/>
                  </a:schemeClr>
                </a:solidFill>
              </a:rPr>
              <a:t>Software </a:t>
            </a:r>
            <a:r>
              <a:rPr lang="en-US" sz="1800" dirty="0">
                <a:solidFill>
                  <a:schemeClr val="accent6">
                    <a:lumMod val="75000"/>
                  </a:schemeClr>
                </a:solidFill>
              </a:rPr>
              <a:t>Industry Research Center, Market Intelligence &amp; Consulting Institute (MIC)]</a:t>
            </a:r>
          </a:p>
          <a:p>
            <a:pPr marL="0" indent="0">
              <a:buNone/>
            </a:pPr>
            <a:r>
              <a:rPr lang="en-US" sz="2800" dirty="0">
                <a:solidFill>
                  <a:srgbClr val="7030A0"/>
                </a:solidFill>
              </a:rPr>
              <a:t>14   2023/05/24   Case Study on Software Engineering II</a:t>
            </a:r>
          </a:p>
          <a:p>
            <a:pPr marL="0" indent="0">
              <a:buNone/>
            </a:pPr>
            <a:r>
              <a:rPr lang="en-US" sz="2800" dirty="0">
                <a:solidFill>
                  <a:schemeClr val="accent2"/>
                </a:solidFill>
              </a:rPr>
              <a:t>15   2023/05/31   Final Project Report I</a:t>
            </a:r>
          </a:p>
          <a:p>
            <a:pPr marL="0" indent="0">
              <a:buNone/>
            </a:pPr>
            <a:r>
              <a:rPr lang="en-US" sz="2800" dirty="0">
                <a:solidFill>
                  <a:schemeClr val="accent2"/>
                </a:solidFill>
              </a:rPr>
              <a:t>16   2023/06/07   Final Project Report II</a:t>
            </a:r>
          </a:p>
          <a:p>
            <a:pPr marL="0" indent="0">
              <a:buNone/>
            </a:pPr>
            <a:r>
              <a:rPr lang="en-US" sz="2800" b="0" dirty="0">
                <a:solidFill>
                  <a:schemeClr val="bg1">
                    <a:lumMod val="65000"/>
                  </a:schemeClr>
                </a:solidFill>
              </a:rPr>
              <a:t>17   2023/06/14   Self-learning</a:t>
            </a:r>
          </a:p>
          <a:p>
            <a:pPr marL="0" indent="0">
              <a:buNone/>
            </a:pPr>
            <a:r>
              <a:rPr lang="en-US" sz="2800" b="0" dirty="0">
                <a:solidFill>
                  <a:schemeClr val="bg1">
                    <a:lumMod val="65000"/>
                  </a:schemeClr>
                </a:solidFill>
              </a:rPr>
              <a:t>18   2023/06/21   Self-learning</a:t>
            </a:r>
            <a:endParaRPr lang="en-US" b="0" dirty="0">
              <a:solidFill>
                <a:schemeClr val="bg1">
                  <a:lumMod val="6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759990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76656" y="836712"/>
            <a:ext cx="10991088" cy="5760938"/>
          </a:xfrm>
        </p:spPr>
        <p:txBody>
          <a:bodyPr>
            <a:normAutofit/>
          </a:bodyPr>
          <a:lstStyle/>
          <a:p>
            <a:r>
              <a:rPr lang="en-US" sz="2800" dirty="0">
                <a:solidFill>
                  <a:srgbClr val="C00000"/>
                </a:solidFill>
              </a:rPr>
              <a:t>Authentication and authorization</a:t>
            </a:r>
            <a:br>
              <a:rPr lang="en-US" sz="2100" dirty="0"/>
            </a:br>
            <a:r>
              <a:rPr lang="en-US" sz="2100" dirty="0"/>
              <a:t>You should have authentication and authorization standards and procedures that ensure that all users have strong authentication and that they have properly access permissions properly. </a:t>
            </a:r>
          </a:p>
          <a:p>
            <a:r>
              <a:rPr lang="en-US" sz="2800" dirty="0">
                <a:solidFill>
                  <a:srgbClr val="C00000"/>
                </a:solidFill>
              </a:rPr>
              <a:t>System infrastructure management</a:t>
            </a:r>
            <a:br>
              <a:rPr lang="en-US" sz="2100" dirty="0"/>
            </a:br>
            <a:r>
              <a:rPr lang="en-US" sz="2100" dirty="0"/>
              <a:t>Infrastructure software should be properly configured and security updates that patch vulnerabilities should be applied as soon as they become available. </a:t>
            </a:r>
          </a:p>
          <a:p>
            <a:r>
              <a:rPr lang="en-US" sz="2800" dirty="0">
                <a:solidFill>
                  <a:srgbClr val="C00000"/>
                </a:solidFill>
              </a:rPr>
              <a:t>Attack monitoring</a:t>
            </a:r>
            <a:br>
              <a:rPr lang="en-US" sz="2100" dirty="0"/>
            </a:br>
            <a:r>
              <a:rPr lang="en-US" sz="2100" dirty="0"/>
              <a:t>The system should be regularly checked for possible unauthorized access. If attacks are detected, it may be possible to put resistance strategies in place that minimize the effects of the attack.</a:t>
            </a:r>
          </a:p>
          <a:p>
            <a:r>
              <a:rPr lang="en-US" sz="2800" dirty="0">
                <a:solidFill>
                  <a:srgbClr val="C00000"/>
                </a:solidFill>
              </a:rPr>
              <a:t>Backup</a:t>
            </a:r>
            <a:br>
              <a:rPr lang="en-US" sz="2100" dirty="0"/>
            </a:br>
            <a:r>
              <a:rPr lang="en-US" sz="2100" dirty="0"/>
              <a:t>Backup policies should be implemented to ensure that you keep undamaged copies of program and data files. These can then be restored after an attack.</a:t>
            </a:r>
          </a:p>
          <a:p>
            <a:endParaRPr lang="en-US" sz="2100" dirty="0"/>
          </a:p>
          <a:p>
            <a:endParaRPr lang="en-US" sz="21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
            <a:ext cx="8229600" cy="830935"/>
          </a:xfrm>
        </p:spPr>
        <p:txBody>
          <a:bodyPr/>
          <a:lstStyle/>
          <a:p>
            <a:r>
              <a:rPr lang="en-US" dirty="0">
                <a:solidFill>
                  <a:schemeClr val="accent1"/>
                </a:solidFill>
              </a:rPr>
              <a:t>Security management</a:t>
            </a:r>
          </a:p>
        </p:txBody>
      </p:sp>
    </p:spTree>
    <p:extLst>
      <p:ext uri="{BB962C8B-B14F-4D97-AF65-F5344CB8AC3E}">
        <p14:creationId xmlns:p14="http://schemas.microsoft.com/office/powerpoint/2010/main" val="2124059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144414"/>
            <a:ext cx="10479024" cy="5453237"/>
          </a:xfrm>
        </p:spPr>
        <p:txBody>
          <a:bodyPr>
            <a:normAutofit/>
          </a:bodyPr>
          <a:lstStyle/>
          <a:p>
            <a:r>
              <a:rPr lang="en-US" sz="2400" dirty="0">
                <a:solidFill>
                  <a:srgbClr val="C00000"/>
                </a:solidFill>
              </a:rPr>
              <a:t>Operational security </a:t>
            </a:r>
            <a:r>
              <a:rPr lang="en-US" sz="2400" dirty="0"/>
              <a:t>focuses on </a:t>
            </a:r>
            <a:r>
              <a:rPr lang="en-US" sz="2400" dirty="0">
                <a:solidFill>
                  <a:srgbClr val="C00000"/>
                </a:solidFill>
              </a:rPr>
              <a:t>helping users to maintain security</a:t>
            </a:r>
            <a:r>
              <a:rPr lang="en-US" sz="2400" dirty="0"/>
              <a:t>. User attacks try to trick users into disclosing their credentials or accessing a website that includes malware such as a key-logging system. </a:t>
            </a:r>
          </a:p>
          <a:p>
            <a:r>
              <a:rPr lang="en-US" sz="2400" dirty="0">
                <a:solidFill>
                  <a:srgbClr val="C00000"/>
                </a:solidFill>
              </a:rPr>
              <a:t>Operational security procedures and practices</a:t>
            </a:r>
          </a:p>
          <a:p>
            <a:pPr lvl="1"/>
            <a:r>
              <a:rPr lang="en-US" sz="2400" dirty="0">
                <a:solidFill>
                  <a:srgbClr val="C00000"/>
                </a:solidFill>
              </a:rPr>
              <a:t>Auto-logout</a:t>
            </a:r>
            <a:r>
              <a:rPr lang="en-US" sz="2400" dirty="0"/>
              <a:t>, which addresses the common problem of users forgetting to logout from a computer used in a shared space. </a:t>
            </a:r>
          </a:p>
          <a:p>
            <a:pPr lvl="1"/>
            <a:r>
              <a:rPr lang="en-US" sz="2400" dirty="0">
                <a:solidFill>
                  <a:srgbClr val="C00000"/>
                </a:solidFill>
              </a:rPr>
              <a:t>User command logging</a:t>
            </a:r>
            <a:r>
              <a:rPr lang="en-US" sz="2400" dirty="0"/>
              <a:t>, which makes it possible to discover actions taken by users that have deliberately or accidentally damaged some system resources. </a:t>
            </a:r>
          </a:p>
          <a:p>
            <a:pPr lvl="1"/>
            <a:r>
              <a:rPr lang="en-US" sz="2400" dirty="0">
                <a:solidFill>
                  <a:srgbClr val="C00000"/>
                </a:solidFill>
              </a:rPr>
              <a:t>Multi-factor authentication</a:t>
            </a:r>
            <a:r>
              <a:rPr lang="en-US" sz="2400" dirty="0"/>
              <a:t>, which reduces the chances of an intruder gaining access to the system using stolen credentials.</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Operational security</a:t>
            </a:r>
          </a:p>
        </p:txBody>
      </p:sp>
    </p:spTree>
    <p:extLst>
      <p:ext uri="{BB962C8B-B14F-4D97-AF65-F5344CB8AC3E}">
        <p14:creationId xmlns:p14="http://schemas.microsoft.com/office/powerpoint/2010/main" val="384607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6" y="1144414"/>
            <a:ext cx="10460736" cy="5375449"/>
          </a:xfrm>
        </p:spPr>
        <p:txBody>
          <a:bodyPr/>
          <a:lstStyle/>
          <a:p>
            <a:r>
              <a:rPr lang="en-US" sz="2800" dirty="0">
                <a:solidFill>
                  <a:srgbClr val="C00000"/>
                </a:solidFill>
              </a:rPr>
              <a:t>Injection attacks </a:t>
            </a:r>
            <a:r>
              <a:rPr lang="en-US" sz="2800" dirty="0"/>
              <a:t>are a type of attack where a malicious user uses a valid input field to input malicious code or database commands. </a:t>
            </a:r>
          </a:p>
          <a:p>
            <a:endParaRPr lang="en-US" sz="2800" dirty="0"/>
          </a:p>
          <a:p>
            <a:r>
              <a:rPr lang="en-US" sz="2800" dirty="0"/>
              <a:t>These </a:t>
            </a:r>
            <a:r>
              <a:rPr lang="en-US" sz="2800" dirty="0">
                <a:solidFill>
                  <a:srgbClr val="C00000"/>
                </a:solidFill>
              </a:rPr>
              <a:t>malicious instructions </a:t>
            </a:r>
            <a:r>
              <a:rPr lang="en-US" sz="2800" dirty="0"/>
              <a:t>are then executed, causing some damage to the system. Code can be injected that leaks system data to the attackers. </a:t>
            </a:r>
          </a:p>
          <a:p>
            <a:endParaRPr lang="en-US" sz="2800" dirty="0"/>
          </a:p>
          <a:p>
            <a:r>
              <a:rPr lang="en-US" sz="2800" dirty="0"/>
              <a:t>Common types of injection attack include </a:t>
            </a:r>
            <a:r>
              <a:rPr lang="en-US" sz="2800" dirty="0">
                <a:solidFill>
                  <a:srgbClr val="C00000"/>
                </a:solidFill>
              </a:rPr>
              <a:t>buffer overflow attacks </a:t>
            </a:r>
            <a:r>
              <a:rPr lang="en-US" sz="2800" dirty="0"/>
              <a:t>and </a:t>
            </a:r>
            <a:r>
              <a:rPr lang="en-US" sz="2800" dirty="0">
                <a:solidFill>
                  <a:srgbClr val="C00000"/>
                </a:solidFill>
              </a:rPr>
              <a:t>SQL poisoning attacks</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Injection attacks</a:t>
            </a:r>
          </a:p>
        </p:txBody>
      </p:sp>
    </p:spTree>
    <p:extLst>
      <p:ext uri="{BB962C8B-B14F-4D97-AF65-F5344CB8AC3E}">
        <p14:creationId xmlns:p14="http://schemas.microsoft.com/office/powerpoint/2010/main" val="728982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3" y="1144414"/>
            <a:ext cx="10515600" cy="5375449"/>
          </a:xfrm>
        </p:spPr>
        <p:txBody>
          <a:bodyPr>
            <a:noAutofit/>
          </a:bodyPr>
          <a:lstStyle/>
          <a:p>
            <a:r>
              <a:rPr lang="en-US" dirty="0">
                <a:solidFill>
                  <a:srgbClr val="C00000"/>
                </a:solidFill>
              </a:rPr>
              <a:t>SQL poisoning attacks </a:t>
            </a:r>
            <a:r>
              <a:rPr lang="en-US" dirty="0"/>
              <a:t>are </a:t>
            </a:r>
            <a:r>
              <a:rPr lang="en-US" dirty="0">
                <a:solidFill>
                  <a:srgbClr val="C00000"/>
                </a:solidFill>
              </a:rPr>
              <a:t>attacks on software products that use an SQL database</a:t>
            </a:r>
            <a:r>
              <a:rPr lang="en-US" dirty="0"/>
              <a:t>. </a:t>
            </a:r>
          </a:p>
          <a:p>
            <a:r>
              <a:rPr lang="en-US" dirty="0"/>
              <a:t>They take advantage of a situation where a </a:t>
            </a:r>
            <a:r>
              <a:rPr lang="en-US" dirty="0">
                <a:solidFill>
                  <a:srgbClr val="C00000"/>
                </a:solidFill>
              </a:rPr>
              <a:t>user input is used as part of an SQL command</a:t>
            </a:r>
            <a:r>
              <a:rPr lang="en-US" dirty="0"/>
              <a:t>. </a:t>
            </a:r>
          </a:p>
          <a:p>
            <a:r>
              <a:rPr lang="en-US" dirty="0"/>
              <a:t>A malicious user uses a form input field to input a fragment of SQL that allows access to the database.</a:t>
            </a:r>
          </a:p>
          <a:p>
            <a:r>
              <a:rPr lang="en-US" dirty="0"/>
              <a:t>The form field is added to the SQL query, which is executed and returns the information to the attacker.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SQL poisoning attacks</a:t>
            </a:r>
          </a:p>
        </p:txBody>
      </p:sp>
    </p:spTree>
    <p:extLst>
      <p:ext uri="{BB962C8B-B14F-4D97-AF65-F5344CB8AC3E}">
        <p14:creationId xmlns:p14="http://schemas.microsoft.com/office/powerpoint/2010/main" val="4263898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089550"/>
            <a:ext cx="10698480" cy="5453236"/>
          </a:xfrm>
        </p:spPr>
        <p:txBody>
          <a:bodyPr>
            <a:noAutofit/>
          </a:bodyPr>
          <a:lstStyle/>
          <a:p>
            <a:r>
              <a:rPr lang="en-US" sz="2800" dirty="0">
                <a:solidFill>
                  <a:srgbClr val="C00000"/>
                </a:solidFill>
              </a:rPr>
              <a:t>Cross-site scripting attacks </a:t>
            </a:r>
            <a:r>
              <a:rPr lang="en-US" sz="2800" dirty="0"/>
              <a:t>are another form of </a:t>
            </a:r>
            <a:r>
              <a:rPr lang="en-US" sz="2800" dirty="0">
                <a:solidFill>
                  <a:srgbClr val="C00000"/>
                </a:solidFill>
              </a:rPr>
              <a:t>injection attack</a:t>
            </a:r>
            <a:r>
              <a:rPr lang="en-US" sz="2800" dirty="0"/>
              <a:t>. </a:t>
            </a:r>
          </a:p>
          <a:p>
            <a:r>
              <a:rPr lang="en-US" sz="2800" dirty="0"/>
              <a:t>An attacker adds </a:t>
            </a:r>
            <a:r>
              <a:rPr lang="en-US" sz="2800" dirty="0">
                <a:solidFill>
                  <a:srgbClr val="C00000"/>
                </a:solidFill>
              </a:rPr>
              <a:t>malicious </a:t>
            </a:r>
            <a:r>
              <a:rPr lang="en-US" sz="2800" dirty="0" err="1">
                <a:solidFill>
                  <a:srgbClr val="C00000"/>
                </a:solidFill>
              </a:rPr>
              <a:t>Javascript</a:t>
            </a:r>
            <a:r>
              <a:rPr lang="en-US" sz="2800" dirty="0">
                <a:solidFill>
                  <a:srgbClr val="C00000"/>
                </a:solidFill>
              </a:rPr>
              <a:t> code </a:t>
            </a:r>
            <a:r>
              <a:rPr lang="en-US" sz="2800" dirty="0"/>
              <a:t>to the web page that is returned from a server to a client and this script is executed when the page is displayed in the user’s browser. </a:t>
            </a:r>
          </a:p>
          <a:p>
            <a:r>
              <a:rPr lang="en-US" sz="2800" dirty="0"/>
              <a:t>The malicious script may steal customer information or direct them to another website. </a:t>
            </a:r>
          </a:p>
          <a:p>
            <a:r>
              <a:rPr lang="en-US" sz="2800" dirty="0"/>
              <a:t>This may try to capture personal data or display advertisements. </a:t>
            </a:r>
          </a:p>
          <a:p>
            <a:r>
              <a:rPr lang="en-US" sz="2800" dirty="0">
                <a:solidFill>
                  <a:srgbClr val="C00000"/>
                </a:solidFill>
              </a:rPr>
              <a:t>Cookies</a:t>
            </a:r>
            <a:r>
              <a:rPr lang="en-US" sz="2800" dirty="0"/>
              <a:t> may be stolen, which makes a session </a:t>
            </a:r>
            <a:r>
              <a:rPr lang="en-US" sz="2800" dirty="0">
                <a:solidFill>
                  <a:srgbClr val="C00000"/>
                </a:solidFill>
              </a:rPr>
              <a:t>hijacking attack </a:t>
            </a:r>
            <a:r>
              <a:rPr lang="en-US" sz="2800" dirty="0"/>
              <a:t>possible.</a:t>
            </a:r>
          </a:p>
          <a:p>
            <a:r>
              <a:rPr lang="en-US" sz="2800" dirty="0"/>
              <a:t>As with other types of injection attack, cross-site scripting attacks may be avoided by </a:t>
            </a:r>
            <a:r>
              <a:rPr lang="en-US" sz="2800" dirty="0">
                <a:solidFill>
                  <a:srgbClr val="C00000"/>
                </a:solidFill>
              </a:rPr>
              <a:t>input validation</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attacks</a:t>
            </a:r>
          </a:p>
        </p:txBody>
      </p:sp>
    </p:spTree>
    <p:extLst>
      <p:ext uri="{BB962C8B-B14F-4D97-AF65-F5344CB8AC3E}">
        <p14:creationId xmlns:p14="http://schemas.microsoft.com/office/powerpoint/2010/main" val="2375335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a:t>
            </a:r>
          </a:p>
        </p:txBody>
      </p:sp>
      <p:sp>
        <p:nvSpPr>
          <p:cNvPr id="9" name="Rounded Rectangle 8">
            <a:extLst>
              <a:ext uri="{FF2B5EF4-FFF2-40B4-BE49-F238E27FC236}">
                <a16:creationId xmlns:a16="http://schemas.microsoft.com/office/drawing/2014/main" id="{321A557E-ECA0-ED43-AAB8-61FF2C65758B}"/>
              </a:ext>
            </a:extLst>
          </p:cNvPr>
          <p:cNvSpPr>
            <a:spLocks noChangeArrowheads="1"/>
          </p:cNvSpPr>
          <p:nvPr/>
        </p:nvSpPr>
        <p:spPr bwMode="auto">
          <a:xfrm>
            <a:off x="3287688" y="1844572"/>
            <a:ext cx="1531253" cy="43230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cxnSp>
        <p:nvCxnSpPr>
          <p:cNvPr id="10" name="Straight Arrow Connector 9">
            <a:extLst>
              <a:ext uri="{FF2B5EF4-FFF2-40B4-BE49-F238E27FC236}">
                <a16:creationId xmlns:a16="http://schemas.microsoft.com/office/drawing/2014/main" id="{32B98F7E-EB07-134C-86AB-FF01EAB02C42}"/>
              </a:ext>
            </a:extLst>
          </p:cNvPr>
          <p:cNvCxnSpPr>
            <a:cxnSpLocks/>
            <a:stCxn id="9" idx="3"/>
            <a:endCxn id="31" idx="1"/>
          </p:cNvCxnSpPr>
          <p:nvPr/>
        </p:nvCxnSpPr>
        <p:spPr>
          <a:xfrm flipV="1">
            <a:off x="4818940" y="2057170"/>
            <a:ext cx="1997140" cy="3552"/>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F00BCEF1-D009-0C47-B590-A8EF649D7771}"/>
              </a:ext>
            </a:extLst>
          </p:cNvPr>
          <p:cNvCxnSpPr>
            <a:cxnSpLocks/>
          </p:cNvCxnSpPr>
          <p:nvPr/>
        </p:nvCxnSpPr>
        <p:spPr>
          <a:xfrm rot="10800000" flipV="1">
            <a:off x="4786148" y="2592873"/>
            <a:ext cx="3126361" cy="2310535"/>
          </a:xfrm>
          <a:prstGeom prst="bentConnector3">
            <a:avLst>
              <a:gd name="adj1" fmla="val 1573"/>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3E51E26-7FD3-0F4B-A4E3-64318477C51E}"/>
              </a:ext>
            </a:extLst>
          </p:cNvPr>
          <p:cNvSpPr txBox="1"/>
          <p:nvPr/>
        </p:nvSpPr>
        <p:spPr>
          <a:xfrm>
            <a:off x="6447973" y="1050214"/>
            <a:ext cx="2294702"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Product website</a:t>
            </a:r>
          </a:p>
        </p:txBody>
      </p:sp>
      <p:sp>
        <p:nvSpPr>
          <p:cNvPr id="21" name="TextBox 20">
            <a:extLst>
              <a:ext uri="{FF2B5EF4-FFF2-40B4-BE49-F238E27FC236}">
                <a16:creationId xmlns:a16="http://schemas.microsoft.com/office/drawing/2014/main" id="{6AA3D27E-226F-8E48-A539-C884A1037669}"/>
              </a:ext>
            </a:extLst>
          </p:cNvPr>
          <p:cNvSpPr txBox="1"/>
          <p:nvPr/>
        </p:nvSpPr>
        <p:spPr>
          <a:xfrm>
            <a:off x="4861265" y="1092909"/>
            <a:ext cx="183782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1.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Introduce malicious code</a:t>
            </a:r>
          </a:p>
        </p:txBody>
      </p:sp>
      <p:sp>
        <p:nvSpPr>
          <p:cNvPr id="24" name="TextBox 23">
            <a:extLst>
              <a:ext uri="{FF2B5EF4-FFF2-40B4-BE49-F238E27FC236}">
                <a16:creationId xmlns:a16="http://schemas.microsoft.com/office/drawing/2014/main" id="{6AA53A78-D519-E84D-80D7-CA35E584E66B}"/>
              </a:ext>
            </a:extLst>
          </p:cNvPr>
          <p:cNvSpPr txBox="1"/>
          <p:nvPr/>
        </p:nvSpPr>
        <p:spPr>
          <a:xfrm>
            <a:off x="3342100" y="5157193"/>
            <a:ext cx="14577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Victim</a:t>
            </a:r>
          </a:p>
        </p:txBody>
      </p:sp>
      <p:sp>
        <p:nvSpPr>
          <p:cNvPr id="29" name="Rounded Rectangle 28">
            <a:extLst>
              <a:ext uri="{FF2B5EF4-FFF2-40B4-BE49-F238E27FC236}">
                <a16:creationId xmlns:a16="http://schemas.microsoft.com/office/drawing/2014/main" id="{26C8E6FA-26C6-064F-995E-FF0610128EA8}"/>
              </a:ext>
            </a:extLst>
          </p:cNvPr>
          <p:cNvSpPr>
            <a:spLocks noChangeArrowheads="1"/>
          </p:cNvSpPr>
          <p:nvPr/>
        </p:nvSpPr>
        <p:spPr bwMode="auto">
          <a:xfrm>
            <a:off x="3287018" y="2281790"/>
            <a:ext cx="1531253" cy="44431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Website</a:t>
            </a:r>
          </a:p>
        </p:txBody>
      </p:sp>
      <p:sp>
        <p:nvSpPr>
          <p:cNvPr id="30" name="Rounded Rectangle 29">
            <a:extLst>
              <a:ext uri="{FF2B5EF4-FFF2-40B4-BE49-F238E27FC236}">
                <a16:creationId xmlns:a16="http://schemas.microsoft.com/office/drawing/2014/main" id="{AFA9950E-08BC-5C42-B789-018EE6CB5ACF}"/>
              </a:ext>
            </a:extLst>
          </p:cNvPr>
          <p:cNvSpPr>
            <a:spLocks noChangeArrowheads="1"/>
          </p:cNvSpPr>
          <p:nvPr/>
        </p:nvSpPr>
        <p:spPr bwMode="auto">
          <a:xfrm>
            <a:off x="3287687" y="4318946"/>
            <a:ext cx="1531253" cy="810971"/>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sp>
        <p:nvSpPr>
          <p:cNvPr id="31" name="Rounded Rectangle 30">
            <a:extLst>
              <a:ext uri="{FF2B5EF4-FFF2-40B4-BE49-F238E27FC236}">
                <a16:creationId xmlns:a16="http://schemas.microsoft.com/office/drawing/2014/main" id="{CCFF8F48-CAC8-7244-8BFD-FEBE393BF39D}"/>
              </a:ext>
            </a:extLst>
          </p:cNvPr>
          <p:cNvSpPr>
            <a:spLocks noChangeArrowheads="1"/>
          </p:cNvSpPr>
          <p:nvPr/>
        </p:nvSpPr>
        <p:spPr bwMode="auto">
          <a:xfrm>
            <a:off x="6816081" y="1505213"/>
            <a:ext cx="1558489" cy="1103914"/>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2" name="Rounded Rectangle 31">
            <a:extLst>
              <a:ext uri="{FF2B5EF4-FFF2-40B4-BE49-F238E27FC236}">
                <a16:creationId xmlns:a16="http://schemas.microsoft.com/office/drawing/2014/main" id="{108E59F2-4A91-3B41-B7C1-5E092D1B6D88}"/>
              </a:ext>
            </a:extLst>
          </p:cNvPr>
          <p:cNvSpPr>
            <a:spLocks noChangeArrowheads="1"/>
          </p:cNvSpPr>
          <p:nvPr/>
        </p:nvSpPr>
        <p:spPr bwMode="auto">
          <a:xfrm>
            <a:off x="7071658" y="1753404"/>
            <a:ext cx="824543" cy="478422"/>
          </a:xfrm>
          <a:prstGeom prst="roundRect">
            <a:avLst>
              <a:gd name="adj" fmla="val 8023"/>
            </a:avLst>
          </a:prstGeom>
          <a:solidFill>
            <a:schemeClr val="accent2">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40B61AFD-DFFA-2945-A890-4602373A5782}"/>
              </a:ext>
            </a:extLst>
          </p:cNvPr>
          <p:cNvSpPr txBox="1"/>
          <p:nvPr/>
        </p:nvSpPr>
        <p:spPr>
          <a:xfrm>
            <a:off x="4876591" y="4948886"/>
            <a:ext cx="342944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2.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Data delivered and malware script installed in victim’s browser</a:t>
            </a:r>
          </a:p>
        </p:txBody>
      </p:sp>
      <p:sp>
        <p:nvSpPr>
          <p:cNvPr id="36" name="TextBox 35">
            <a:extLst>
              <a:ext uri="{FF2B5EF4-FFF2-40B4-BE49-F238E27FC236}">
                <a16:creationId xmlns:a16="http://schemas.microsoft.com/office/drawing/2014/main" id="{69E9D28B-02C8-974C-B2B0-B91C1ED7E451}"/>
              </a:ext>
            </a:extLst>
          </p:cNvPr>
          <p:cNvSpPr txBox="1"/>
          <p:nvPr/>
        </p:nvSpPr>
        <p:spPr>
          <a:xfrm>
            <a:off x="1848599" y="2845155"/>
            <a:ext cx="2171919" cy="1200329"/>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3.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Malware script sends session cookie to attacker</a:t>
            </a:r>
          </a:p>
        </p:txBody>
      </p:sp>
      <p:sp>
        <p:nvSpPr>
          <p:cNvPr id="37" name="TextBox 36">
            <a:extLst>
              <a:ext uri="{FF2B5EF4-FFF2-40B4-BE49-F238E27FC236}">
                <a16:creationId xmlns:a16="http://schemas.microsoft.com/office/drawing/2014/main" id="{18DF87C8-965C-2644-AB3C-2D9E6B47EBF9}"/>
              </a:ext>
            </a:extLst>
          </p:cNvPr>
          <p:cNvSpPr txBox="1"/>
          <p:nvPr/>
        </p:nvSpPr>
        <p:spPr>
          <a:xfrm>
            <a:off x="3325118" y="1405570"/>
            <a:ext cx="1455050"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Attacker</a:t>
            </a:r>
          </a:p>
        </p:txBody>
      </p:sp>
      <p:cxnSp>
        <p:nvCxnSpPr>
          <p:cNvPr id="41" name="Elbow Connector 40">
            <a:extLst>
              <a:ext uri="{FF2B5EF4-FFF2-40B4-BE49-F238E27FC236}">
                <a16:creationId xmlns:a16="http://schemas.microsoft.com/office/drawing/2014/main" id="{716E633E-A2C4-4B49-925E-26F8FE6BF58D}"/>
              </a:ext>
            </a:extLst>
          </p:cNvPr>
          <p:cNvCxnSpPr>
            <a:cxnSpLocks/>
            <a:endCxn id="31" idx="2"/>
          </p:cNvCxnSpPr>
          <p:nvPr/>
        </p:nvCxnSpPr>
        <p:spPr>
          <a:xfrm flipV="1">
            <a:off x="4850397" y="2609128"/>
            <a:ext cx="2744928" cy="1959279"/>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60B84DE-C39E-FD47-9AAC-4F2E9E658959}"/>
              </a:ext>
            </a:extLst>
          </p:cNvPr>
          <p:cNvCxnSpPr>
            <a:cxnSpLocks/>
            <a:stCxn id="30" idx="0"/>
            <a:endCxn id="29" idx="2"/>
          </p:cNvCxnSpPr>
          <p:nvPr/>
        </p:nvCxnSpPr>
        <p:spPr>
          <a:xfrm flipH="1" flipV="1">
            <a:off x="4052645" y="2726103"/>
            <a:ext cx="669" cy="159284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6D0B2CA-A14D-B64B-A1AA-842BEB321005}"/>
              </a:ext>
            </a:extLst>
          </p:cNvPr>
          <p:cNvSpPr txBox="1"/>
          <p:nvPr/>
        </p:nvSpPr>
        <p:spPr>
          <a:xfrm>
            <a:off x="8630147" y="1484785"/>
            <a:ext cx="1858341" cy="1015663"/>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Malicious code added to valid data</a:t>
            </a:r>
          </a:p>
        </p:txBody>
      </p:sp>
      <p:sp>
        <p:nvSpPr>
          <p:cNvPr id="65" name="TextBox 64">
            <a:extLst>
              <a:ext uri="{FF2B5EF4-FFF2-40B4-BE49-F238E27FC236}">
                <a16:creationId xmlns:a16="http://schemas.microsoft.com/office/drawing/2014/main" id="{417A3BE8-3671-2F45-B90C-9B3251DE0177}"/>
              </a:ext>
            </a:extLst>
          </p:cNvPr>
          <p:cNvSpPr txBox="1"/>
          <p:nvPr/>
        </p:nvSpPr>
        <p:spPr>
          <a:xfrm>
            <a:off x="4909384" y="3841189"/>
            <a:ext cx="211182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Valid request for data from website</a:t>
            </a:r>
          </a:p>
        </p:txBody>
      </p:sp>
      <p:cxnSp>
        <p:nvCxnSpPr>
          <p:cNvPr id="70" name="Straight Arrow Connector 69">
            <a:extLst>
              <a:ext uri="{FF2B5EF4-FFF2-40B4-BE49-F238E27FC236}">
                <a16:creationId xmlns:a16="http://schemas.microsoft.com/office/drawing/2014/main" id="{A8BE1956-8F1C-9F4A-862A-C049697CC86D}"/>
              </a:ext>
            </a:extLst>
          </p:cNvPr>
          <p:cNvCxnSpPr>
            <a:cxnSpLocks/>
          </p:cNvCxnSpPr>
          <p:nvPr/>
        </p:nvCxnSpPr>
        <p:spPr>
          <a:xfrm flipH="1">
            <a:off x="7896200" y="1986593"/>
            <a:ext cx="733946" cy="12044"/>
          </a:xfrm>
          <a:prstGeom prst="straightConnector1">
            <a:avLst/>
          </a:prstGeom>
          <a:ln w="28575">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63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sz="2800" dirty="0"/>
              <a:t>When a u</a:t>
            </a:r>
            <a:r>
              <a:rPr lang="en-US" sz="2800" dirty="0">
                <a:solidFill>
                  <a:srgbClr val="C00000"/>
                </a:solidFill>
              </a:rPr>
              <a:t>ser authenticates </a:t>
            </a:r>
            <a:r>
              <a:rPr lang="en-US" sz="2800" dirty="0"/>
              <a:t>themselves with a web application, a session is created. </a:t>
            </a:r>
          </a:p>
          <a:p>
            <a:pPr lvl="1"/>
            <a:r>
              <a:rPr lang="en-US" dirty="0">
                <a:solidFill>
                  <a:srgbClr val="C00000"/>
                </a:solidFill>
              </a:rPr>
              <a:t>A session is a time period during which the user’s authentication is valid</a:t>
            </a:r>
            <a:r>
              <a:rPr lang="en-US" dirty="0"/>
              <a:t>. They don’t have to re-authenticate for each interaction with the system. </a:t>
            </a:r>
          </a:p>
          <a:p>
            <a:pPr lvl="1"/>
            <a:r>
              <a:rPr lang="en-US" dirty="0"/>
              <a:t>The authentication process involves placing a session cookie on the user’s device</a:t>
            </a:r>
          </a:p>
          <a:p>
            <a:r>
              <a:rPr lang="en-US" sz="2800" dirty="0">
                <a:solidFill>
                  <a:srgbClr val="C00000"/>
                </a:solidFill>
              </a:rPr>
              <a:t>Session hijacking </a:t>
            </a:r>
            <a:r>
              <a:rPr lang="en-US" sz="2800" dirty="0"/>
              <a:t>is a type of attack where an attacker gets hold of a session cookie and uses this to impersonate a legitimate user.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2294562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24160" cy="5375449"/>
          </a:xfrm>
        </p:spPr>
        <p:txBody>
          <a:bodyPr>
            <a:normAutofit/>
          </a:bodyPr>
          <a:lstStyle/>
          <a:p>
            <a:r>
              <a:rPr lang="en-US" dirty="0"/>
              <a:t>There are several ways that an attacker can find out the </a:t>
            </a:r>
            <a:r>
              <a:rPr lang="en-US" dirty="0">
                <a:solidFill>
                  <a:srgbClr val="C00000"/>
                </a:solidFill>
              </a:rPr>
              <a:t>session cookie value </a:t>
            </a:r>
            <a:r>
              <a:rPr lang="en-US" dirty="0"/>
              <a:t>including </a:t>
            </a:r>
            <a:r>
              <a:rPr lang="en-US" dirty="0">
                <a:solidFill>
                  <a:srgbClr val="C00000"/>
                </a:solidFill>
              </a:rPr>
              <a:t>cross-site scripting attacks</a:t>
            </a:r>
            <a:r>
              <a:rPr lang="en-US" dirty="0"/>
              <a:t> and </a:t>
            </a:r>
            <a:r>
              <a:rPr lang="en-US" dirty="0">
                <a:solidFill>
                  <a:srgbClr val="C00000"/>
                </a:solidFill>
              </a:rPr>
              <a:t>traffic monitoring</a:t>
            </a:r>
            <a:r>
              <a:rPr lang="en-US" dirty="0"/>
              <a:t>. </a:t>
            </a:r>
          </a:p>
          <a:p>
            <a:pPr lvl="1"/>
            <a:r>
              <a:rPr lang="en-US" sz="3200" dirty="0"/>
              <a:t>In a </a:t>
            </a:r>
            <a:r>
              <a:rPr lang="en-US" sz="3200" dirty="0">
                <a:solidFill>
                  <a:srgbClr val="C00000"/>
                </a:solidFill>
              </a:rPr>
              <a:t>cross-site scripting attack</a:t>
            </a:r>
            <a:r>
              <a:rPr lang="en-US" sz="3200" dirty="0"/>
              <a:t>, the installed malware sends </a:t>
            </a:r>
            <a:r>
              <a:rPr lang="en-US" sz="3200" dirty="0">
                <a:solidFill>
                  <a:srgbClr val="C00000"/>
                </a:solidFill>
              </a:rPr>
              <a:t>session cookies </a:t>
            </a:r>
            <a:r>
              <a:rPr lang="en-US" sz="3200" dirty="0"/>
              <a:t>to the attackers. </a:t>
            </a:r>
          </a:p>
          <a:p>
            <a:pPr lvl="1"/>
            <a:r>
              <a:rPr lang="en-US" sz="3200" dirty="0">
                <a:solidFill>
                  <a:srgbClr val="C00000"/>
                </a:solidFill>
              </a:rPr>
              <a:t>Traffic monitoring </a:t>
            </a:r>
            <a:r>
              <a:rPr lang="en-US" sz="3200" dirty="0"/>
              <a:t>involves attackers capturing the traffic between the client and server. The session cookie can then be identified by analyzing the data exchanged.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3072918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9808" y="1268760"/>
            <a:ext cx="10588751" cy="5251102"/>
          </a:xfrm>
        </p:spPr>
        <p:txBody>
          <a:bodyPr/>
          <a:lstStyle/>
          <a:p>
            <a:r>
              <a:rPr lang="en-US" b="1" dirty="0">
                <a:solidFill>
                  <a:srgbClr val="C00000"/>
                </a:solidFill>
              </a:rPr>
              <a:t>Traffic encryption</a:t>
            </a:r>
            <a:br>
              <a:rPr lang="en-US" sz="2400" dirty="0"/>
            </a:br>
            <a:r>
              <a:rPr lang="en-US" sz="2200" dirty="0"/>
              <a:t>Always encrypt the network traffic between clients and your server. This means setting up sessions using https rather than http. If traffic is encrypted it is harder to monitor to find session cookies.</a:t>
            </a:r>
          </a:p>
          <a:p>
            <a:r>
              <a:rPr lang="en-US" b="1" dirty="0">
                <a:solidFill>
                  <a:srgbClr val="C00000"/>
                </a:solidFill>
              </a:rPr>
              <a:t>Multi-factor authentication</a:t>
            </a:r>
            <a:br>
              <a:rPr lang="en-US" sz="2400" dirty="0"/>
            </a:br>
            <a:r>
              <a:rPr lang="en-US" sz="2200" dirty="0"/>
              <a:t>Always use multi-factor authentication and require confirmation of new actions that may be damaging. For example, before a new payee request is accepted, you could ask the user to confirm their identity by inputting a code sent to their phone. </a:t>
            </a:r>
          </a:p>
          <a:p>
            <a:r>
              <a:rPr lang="en-US" b="1" dirty="0">
                <a:solidFill>
                  <a:srgbClr val="C00000"/>
                </a:solidFill>
              </a:rPr>
              <a:t>Short timeouts</a:t>
            </a:r>
            <a:br>
              <a:rPr lang="en-US" sz="2400" dirty="0"/>
            </a:br>
            <a:r>
              <a:rPr lang="en-US" sz="2200" dirty="0"/>
              <a:t>Use relatively short timeouts on sessions. If there has been no activity in a session for a few minutes, the session should be ended and future requests directed to an authentication page.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1152127"/>
          </a:xfrm>
        </p:spPr>
        <p:txBody>
          <a:bodyPr>
            <a:normAutofit fontScale="90000"/>
          </a:bodyPr>
          <a:lstStyle/>
          <a:p>
            <a:r>
              <a:rPr lang="en-US" dirty="0">
                <a:solidFill>
                  <a:schemeClr val="accent1"/>
                </a:solidFill>
              </a:rPr>
              <a:t>Actions to reduce the </a:t>
            </a:r>
            <a:br>
              <a:rPr lang="en-US" dirty="0">
                <a:solidFill>
                  <a:schemeClr val="accent1"/>
                </a:solidFill>
              </a:rPr>
            </a:br>
            <a:r>
              <a:rPr lang="en-US" dirty="0">
                <a:solidFill>
                  <a:schemeClr val="accent1"/>
                </a:solidFill>
              </a:rPr>
              <a:t>likelihood of hacking</a:t>
            </a:r>
          </a:p>
        </p:txBody>
      </p:sp>
    </p:spTree>
    <p:extLst>
      <p:ext uri="{BB962C8B-B14F-4D97-AF65-F5344CB8AC3E}">
        <p14:creationId xmlns:p14="http://schemas.microsoft.com/office/powerpoint/2010/main" val="3277411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369296" cy="5375449"/>
          </a:xfrm>
        </p:spPr>
        <p:txBody>
          <a:bodyPr/>
          <a:lstStyle/>
          <a:p>
            <a:r>
              <a:rPr lang="en-US" dirty="0">
                <a:solidFill>
                  <a:srgbClr val="C00000"/>
                </a:solidFill>
              </a:rPr>
              <a:t>Authentication</a:t>
            </a:r>
            <a:r>
              <a:rPr lang="en-US" dirty="0"/>
              <a:t> is the process of </a:t>
            </a:r>
            <a:r>
              <a:rPr lang="en-US" dirty="0">
                <a:solidFill>
                  <a:srgbClr val="C00000"/>
                </a:solidFill>
              </a:rPr>
              <a:t>ensuring</a:t>
            </a:r>
            <a:r>
              <a:rPr lang="en-US" dirty="0"/>
              <a:t> that a </a:t>
            </a:r>
            <a:r>
              <a:rPr lang="en-US" dirty="0">
                <a:solidFill>
                  <a:srgbClr val="C00000"/>
                </a:solidFill>
              </a:rPr>
              <a:t>user</a:t>
            </a:r>
            <a:r>
              <a:rPr lang="en-US" dirty="0"/>
              <a:t> of your system is who they claim to be. </a:t>
            </a:r>
          </a:p>
          <a:p>
            <a:r>
              <a:rPr lang="en-US" dirty="0"/>
              <a:t>You need </a:t>
            </a:r>
            <a:r>
              <a:rPr lang="en-US" dirty="0">
                <a:solidFill>
                  <a:srgbClr val="C00000"/>
                </a:solidFill>
              </a:rPr>
              <a:t>authentication</a:t>
            </a:r>
            <a:r>
              <a:rPr lang="en-US" dirty="0"/>
              <a:t> in all software products that </a:t>
            </a:r>
            <a:r>
              <a:rPr lang="en-US" dirty="0">
                <a:solidFill>
                  <a:srgbClr val="C00000"/>
                </a:solidFill>
              </a:rPr>
              <a:t>maintain user information</a:t>
            </a:r>
            <a:r>
              <a:rPr lang="en-US" dirty="0"/>
              <a:t>, so that only the providers of that information can access and change it. </a:t>
            </a:r>
          </a:p>
          <a:p>
            <a:r>
              <a:rPr lang="en-US" dirty="0"/>
              <a:t>You also use </a:t>
            </a:r>
            <a:r>
              <a:rPr lang="en-US" dirty="0">
                <a:solidFill>
                  <a:srgbClr val="C00000"/>
                </a:solidFill>
              </a:rPr>
              <a:t>authentication</a:t>
            </a:r>
            <a:r>
              <a:rPr lang="en-US" dirty="0"/>
              <a:t> to learn about your users so that you can </a:t>
            </a:r>
            <a:r>
              <a:rPr lang="en-US" dirty="0">
                <a:solidFill>
                  <a:srgbClr val="C00000"/>
                </a:solidFill>
              </a:rPr>
              <a:t>personalize</a:t>
            </a:r>
            <a:r>
              <a:rPr lang="en-US" dirty="0"/>
              <a:t> their </a:t>
            </a:r>
            <a:r>
              <a:rPr lang="en-US" dirty="0">
                <a:solidFill>
                  <a:srgbClr val="C00000"/>
                </a:solidFill>
              </a:rPr>
              <a:t>experience</a:t>
            </a:r>
            <a:r>
              <a:rPr lang="en-US" dirty="0"/>
              <a:t> of using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a:t>
            </a:r>
          </a:p>
        </p:txBody>
      </p:sp>
    </p:spTree>
    <p:extLst>
      <p:ext uri="{BB962C8B-B14F-4D97-AF65-F5344CB8AC3E}">
        <p14:creationId xmlns:p14="http://schemas.microsoft.com/office/powerpoint/2010/main" val="420977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175" y="274638"/>
            <a:ext cx="11587163" cy="6245225"/>
          </a:xfrm>
        </p:spPr>
        <p:txBody>
          <a:bodyPr>
            <a:normAutofit/>
          </a:bodyPr>
          <a:lstStyle/>
          <a:p>
            <a:pPr>
              <a:spcAft>
                <a:spcPts val="1200"/>
              </a:spcAft>
            </a:pPr>
            <a:r>
              <a:rPr lang="en-US" altLang="zh-TW" sz="6000" dirty="0">
                <a:solidFill>
                  <a:srgbClr val="C00000"/>
                </a:solidFill>
              </a:rPr>
              <a:t>Security and Privacy; </a:t>
            </a:r>
            <a:br>
              <a:rPr lang="en-US" altLang="zh-TW" sz="6000" dirty="0">
                <a:solidFill>
                  <a:srgbClr val="C00000"/>
                </a:solidFill>
              </a:rPr>
            </a:br>
            <a:r>
              <a:rPr lang="en-US" altLang="zh-TW" sz="6000" dirty="0">
                <a:solidFill>
                  <a:srgbClr val="C00000"/>
                </a:solidFill>
              </a:rPr>
              <a:t>Reliable Programming; </a:t>
            </a:r>
            <a:br>
              <a:rPr lang="en-US" altLang="zh-TW" sz="4000" dirty="0">
                <a:solidFill>
                  <a:srgbClr val="C00000"/>
                </a:solidFill>
              </a:rPr>
            </a:br>
            <a:r>
              <a:rPr lang="en-US" altLang="zh-TW" sz="6000" dirty="0">
                <a:solidFill>
                  <a:srgbClr val="C00000"/>
                </a:solidFill>
              </a:rPr>
              <a:t>Testing:</a:t>
            </a:r>
            <a:r>
              <a:rPr lang="en-US" altLang="zh-TW" sz="4000" dirty="0">
                <a:solidFill>
                  <a:srgbClr val="C00000"/>
                </a:solidFill>
              </a:rPr>
              <a:t> </a:t>
            </a:r>
            <a:br>
              <a:rPr lang="en-US" altLang="zh-TW" sz="4000" dirty="0">
                <a:solidFill>
                  <a:srgbClr val="C00000"/>
                </a:solidFill>
              </a:rPr>
            </a:br>
            <a:r>
              <a:rPr lang="en-US" altLang="zh-TW" sz="4000" dirty="0">
                <a:solidFill>
                  <a:srgbClr val="C00000"/>
                </a:solidFill>
              </a:rPr>
              <a:t>Test-driven development, and Code reviews; </a:t>
            </a:r>
            <a:br>
              <a:rPr lang="en-US" altLang="zh-TW" sz="4000" dirty="0">
                <a:solidFill>
                  <a:srgbClr val="C00000"/>
                </a:solidFill>
              </a:rPr>
            </a:br>
            <a:r>
              <a:rPr lang="en-US" altLang="zh-TW" sz="6000" dirty="0">
                <a:solidFill>
                  <a:srgbClr val="C00000"/>
                </a:solidFill>
              </a:rPr>
              <a:t>DevOps and Code Management: </a:t>
            </a:r>
            <a:r>
              <a:rPr lang="en-US" altLang="zh-TW" sz="4000" dirty="0">
                <a:solidFill>
                  <a:srgbClr val="C00000"/>
                </a:solidFill>
              </a:rPr>
              <a:t>DevOps automation</a:t>
            </a:r>
            <a:endParaRPr lang="zh-TW" altLang="en-US" sz="4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274761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 approaches</a:t>
            </a:r>
          </a:p>
        </p:txBody>
      </p:sp>
      <p:sp>
        <p:nvSpPr>
          <p:cNvPr id="7" name="Rounded Rectangle 6">
            <a:extLst>
              <a:ext uri="{FF2B5EF4-FFF2-40B4-BE49-F238E27FC236}">
                <a16:creationId xmlns:a16="http://schemas.microsoft.com/office/drawing/2014/main" id="{BECD5912-FDC2-EC4D-B4F1-86C53C90B748}"/>
              </a:ext>
            </a:extLst>
          </p:cNvPr>
          <p:cNvSpPr>
            <a:spLocks noChangeArrowheads="1"/>
          </p:cNvSpPr>
          <p:nvPr/>
        </p:nvSpPr>
        <p:spPr bwMode="auto">
          <a:xfrm>
            <a:off x="5068639" y="2460392"/>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Knowledge</a:t>
            </a:r>
          </a:p>
        </p:txBody>
      </p:sp>
      <p:cxnSp>
        <p:nvCxnSpPr>
          <p:cNvPr id="10" name="Straight Arrow Connector 9">
            <a:extLst>
              <a:ext uri="{FF2B5EF4-FFF2-40B4-BE49-F238E27FC236}">
                <a16:creationId xmlns:a16="http://schemas.microsoft.com/office/drawing/2014/main" id="{F8B1DFB0-0D83-384C-8D2B-95C251F3BA7C}"/>
              </a:ext>
            </a:extLst>
          </p:cNvPr>
          <p:cNvCxnSpPr>
            <a:cxnSpLocks/>
            <a:stCxn id="7" idx="3"/>
            <a:endCxn id="17" idx="1"/>
          </p:cNvCxnSpPr>
          <p:nvPr/>
        </p:nvCxnSpPr>
        <p:spPr>
          <a:xfrm>
            <a:off x="7392144" y="2871872"/>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68B9636E-DD77-A74E-899D-43DB7F1D841B}"/>
              </a:ext>
            </a:extLst>
          </p:cNvPr>
          <p:cNvSpPr>
            <a:spLocks noChangeArrowheads="1"/>
          </p:cNvSpPr>
          <p:nvPr/>
        </p:nvSpPr>
        <p:spPr bwMode="auto">
          <a:xfrm>
            <a:off x="5068639" y="3501437"/>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Possession</a:t>
            </a:r>
          </a:p>
        </p:txBody>
      </p:sp>
      <p:sp>
        <p:nvSpPr>
          <p:cNvPr id="16" name="Rounded Rectangle 15">
            <a:extLst>
              <a:ext uri="{FF2B5EF4-FFF2-40B4-BE49-F238E27FC236}">
                <a16:creationId xmlns:a16="http://schemas.microsoft.com/office/drawing/2014/main" id="{89C77FFB-AC6B-A649-B1D9-CC6CD9473E39}"/>
              </a:ext>
            </a:extLst>
          </p:cNvPr>
          <p:cNvSpPr>
            <a:spLocks noChangeArrowheads="1"/>
          </p:cNvSpPr>
          <p:nvPr/>
        </p:nvSpPr>
        <p:spPr bwMode="auto">
          <a:xfrm>
            <a:off x="5068639" y="4522340"/>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Attribute</a:t>
            </a:r>
          </a:p>
        </p:txBody>
      </p:sp>
      <p:sp>
        <p:nvSpPr>
          <p:cNvPr id="17" name="Rounded Rectangle 16">
            <a:extLst>
              <a:ext uri="{FF2B5EF4-FFF2-40B4-BE49-F238E27FC236}">
                <a16:creationId xmlns:a16="http://schemas.microsoft.com/office/drawing/2014/main" id="{93D605C2-F15A-934D-9107-C11C7A6B7AE9}"/>
              </a:ext>
            </a:extLst>
          </p:cNvPr>
          <p:cNvSpPr>
            <a:spLocks noChangeArrowheads="1"/>
          </p:cNvSpPr>
          <p:nvPr/>
        </p:nvSpPr>
        <p:spPr bwMode="auto">
          <a:xfrm>
            <a:off x="8244727" y="2460392"/>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p:txBody>
      </p:sp>
      <p:sp>
        <p:nvSpPr>
          <p:cNvPr id="20" name="Rounded Rectangle 19">
            <a:extLst>
              <a:ext uri="{FF2B5EF4-FFF2-40B4-BE49-F238E27FC236}">
                <a16:creationId xmlns:a16="http://schemas.microsoft.com/office/drawing/2014/main" id="{E4B21CDA-FAA7-D14C-B840-56E135BC78D6}"/>
              </a:ext>
            </a:extLst>
          </p:cNvPr>
          <p:cNvSpPr>
            <a:spLocks noChangeArrowheads="1"/>
          </p:cNvSpPr>
          <p:nvPr/>
        </p:nvSpPr>
        <p:spPr bwMode="auto">
          <a:xfrm>
            <a:off x="8244727" y="3501437"/>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Mobile</a:t>
            </a:r>
          </a:p>
          <a:p>
            <a:pPr algn="ctr">
              <a:defRPr/>
            </a:pPr>
            <a:r>
              <a:rPr lang="en-US" sz="2800" b="1" dirty="0">
                <a:latin typeface="Calibri" panose="020F0502020204030204" pitchFamily="34" charset="0"/>
                <a:cs typeface="Calibri" panose="020F0502020204030204" pitchFamily="34" charset="0"/>
              </a:rPr>
              <a:t>device</a:t>
            </a:r>
          </a:p>
        </p:txBody>
      </p:sp>
      <p:sp>
        <p:nvSpPr>
          <p:cNvPr id="21" name="Rounded Rectangle 20">
            <a:extLst>
              <a:ext uri="{FF2B5EF4-FFF2-40B4-BE49-F238E27FC236}">
                <a16:creationId xmlns:a16="http://schemas.microsoft.com/office/drawing/2014/main" id="{5CB0BE7A-E0A8-CA44-B661-DE7A7B9AC551}"/>
              </a:ext>
            </a:extLst>
          </p:cNvPr>
          <p:cNvSpPr>
            <a:spLocks noChangeArrowheads="1"/>
          </p:cNvSpPr>
          <p:nvPr/>
        </p:nvSpPr>
        <p:spPr bwMode="auto">
          <a:xfrm>
            <a:off x="8244727" y="4513595"/>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Fingerprint</a:t>
            </a:r>
          </a:p>
        </p:txBody>
      </p:sp>
      <p:sp>
        <p:nvSpPr>
          <p:cNvPr id="23" name="TextBox 22">
            <a:extLst>
              <a:ext uri="{FF2B5EF4-FFF2-40B4-BE49-F238E27FC236}">
                <a16:creationId xmlns:a16="http://schemas.microsoft.com/office/drawing/2014/main" id="{996EA167-BEAE-0E4D-A41E-7B46623ED069}"/>
              </a:ext>
            </a:extLst>
          </p:cNvPr>
          <p:cNvSpPr txBox="1"/>
          <p:nvPr/>
        </p:nvSpPr>
        <p:spPr>
          <a:xfrm>
            <a:off x="1922409" y="4522341"/>
            <a:ext cx="237626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Authenticating user</a:t>
            </a:r>
          </a:p>
        </p:txBody>
      </p:sp>
      <p:cxnSp>
        <p:nvCxnSpPr>
          <p:cNvPr id="25" name="Straight Arrow Connector 24">
            <a:extLst>
              <a:ext uri="{FF2B5EF4-FFF2-40B4-BE49-F238E27FC236}">
                <a16:creationId xmlns:a16="http://schemas.microsoft.com/office/drawing/2014/main" id="{0310DBFE-82A9-7346-AD3A-79865C76B231}"/>
              </a:ext>
            </a:extLst>
          </p:cNvPr>
          <p:cNvCxnSpPr>
            <a:cxnSpLocks/>
            <a:stCxn id="15" idx="3"/>
            <a:endCxn id="20" idx="1"/>
          </p:cNvCxnSpPr>
          <p:nvPr/>
        </p:nvCxnSpPr>
        <p:spPr>
          <a:xfrm>
            <a:off x="7392144" y="3912917"/>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26C5AA-FE1D-D941-ACD7-C8CE7BDA4968}"/>
              </a:ext>
            </a:extLst>
          </p:cNvPr>
          <p:cNvCxnSpPr>
            <a:cxnSpLocks/>
            <a:stCxn id="16" idx="3"/>
            <a:endCxn id="21" idx="1"/>
          </p:cNvCxnSpPr>
          <p:nvPr/>
        </p:nvCxnSpPr>
        <p:spPr>
          <a:xfrm flipV="1">
            <a:off x="7392144" y="4925076"/>
            <a:ext cx="852583" cy="874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73E6905-33E0-684B-92AD-08E3273424DE}"/>
              </a:ext>
            </a:extLst>
          </p:cNvPr>
          <p:cNvGrpSpPr/>
          <p:nvPr/>
        </p:nvGrpSpPr>
        <p:grpSpPr>
          <a:xfrm>
            <a:off x="2645694" y="3535082"/>
            <a:ext cx="908159" cy="1083025"/>
            <a:chOff x="1923251" y="3878790"/>
            <a:chExt cx="908159" cy="1083025"/>
          </a:xfrm>
        </p:grpSpPr>
        <p:sp>
          <p:nvSpPr>
            <p:cNvPr id="56" name="Chord 55">
              <a:extLst>
                <a:ext uri="{FF2B5EF4-FFF2-40B4-BE49-F238E27FC236}">
                  <a16:creationId xmlns:a16="http://schemas.microsoft.com/office/drawing/2014/main" id="{A38404C6-C081-0D40-B292-0A70F1C8DEE4}"/>
                </a:ext>
              </a:extLst>
            </p:cNvPr>
            <p:cNvSpPr/>
            <p:nvPr/>
          </p:nvSpPr>
          <p:spPr>
            <a:xfrm>
              <a:off x="1923251" y="4324396"/>
              <a:ext cx="908159" cy="637419"/>
            </a:xfrm>
            <a:prstGeom prst="chord">
              <a:avLst>
                <a:gd name="adj1" fmla="val 10626799"/>
                <a:gd name="adj2" fmla="val 23600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EC0502-3BCD-B247-9448-8D8745FE5390}"/>
                </a:ext>
              </a:extLst>
            </p:cNvPr>
            <p:cNvSpPr/>
            <p:nvPr/>
          </p:nvSpPr>
          <p:spPr>
            <a:xfrm>
              <a:off x="2125302" y="3878790"/>
              <a:ext cx="504056" cy="50405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a:extLst>
              <a:ext uri="{FF2B5EF4-FFF2-40B4-BE49-F238E27FC236}">
                <a16:creationId xmlns:a16="http://schemas.microsoft.com/office/drawing/2014/main" id="{48B0F2C9-C24C-574D-BAEF-DFC328280901}"/>
              </a:ext>
            </a:extLst>
          </p:cNvPr>
          <p:cNvCxnSpPr>
            <a:cxnSpLocks/>
            <a:endCxn id="7" idx="1"/>
          </p:cNvCxnSpPr>
          <p:nvPr/>
        </p:nvCxnSpPr>
        <p:spPr>
          <a:xfrm flipV="1">
            <a:off x="3908304" y="2871873"/>
            <a:ext cx="1160335" cy="1040651"/>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1A1A378-6943-2140-82C7-00E8C7118A8B}"/>
              </a:ext>
            </a:extLst>
          </p:cNvPr>
          <p:cNvCxnSpPr>
            <a:cxnSpLocks/>
            <a:endCxn id="15" idx="1"/>
          </p:cNvCxnSpPr>
          <p:nvPr/>
        </p:nvCxnSpPr>
        <p:spPr>
          <a:xfrm flipV="1">
            <a:off x="3908304" y="3912917"/>
            <a:ext cx="1160335" cy="26594"/>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6D9D145-6006-3C47-8D53-7C0611AF55DB}"/>
              </a:ext>
            </a:extLst>
          </p:cNvPr>
          <p:cNvCxnSpPr>
            <a:cxnSpLocks/>
            <a:endCxn id="16" idx="1"/>
          </p:cNvCxnSpPr>
          <p:nvPr/>
        </p:nvCxnSpPr>
        <p:spPr>
          <a:xfrm>
            <a:off x="3908304" y="3939512"/>
            <a:ext cx="1160335" cy="994309"/>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532BA5-9DF3-AE46-9636-3775E3EB679B}"/>
              </a:ext>
            </a:extLst>
          </p:cNvPr>
          <p:cNvSpPr txBox="1"/>
          <p:nvPr/>
        </p:nvSpPr>
        <p:spPr>
          <a:xfrm>
            <a:off x="4790230" y="1313094"/>
            <a:ext cx="2880321"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Authentication approach</a:t>
            </a:r>
          </a:p>
        </p:txBody>
      </p:sp>
      <p:sp>
        <p:nvSpPr>
          <p:cNvPr id="71" name="TextBox 70">
            <a:extLst>
              <a:ext uri="{FF2B5EF4-FFF2-40B4-BE49-F238E27FC236}">
                <a16:creationId xmlns:a16="http://schemas.microsoft.com/office/drawing/2014/main" id="{17BB27ED-B91F-C14E-8DAC-6853F832BA27}"/>
              </a:ext>
            </a:extLst>
          </p:cNvPr>
          <p:cNvSpPr txBox="1"/>
          <p:nvPr/>
        </p:nvSpPr>
        <p:spPr>
          <a:xfrm>
            <a:off x="8133294" y="1565255"/>
            <a:ext cx="2225175"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2294046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340768"/>
            <a:ext cx="10405871" cy="5179094"/>
          </a:xfrm>
        </p:spPr>
        <p:txBody>
          <a:bodyPr>
            <a:normAutofit/>
          </a:bodyPr>
          <a:lstStyle/>
          <a:p>
            <a:r>
              <a:rPr lang="en-US" sz="2800" dirty="0">
                <a:solidFill>
                  <a:srgbClr val="C00000"/>
                </a:solidFill>
              </a:rPr>
              <a:t>Insecure passwords</a:t>
            </a:r>
            <a:br>
              <a:rPr lang="en-US" sz="2800" dirty="0"/>
            </a:br>
            <a:r>
              <a:rPr lang="en-US" sz="2800" dirty="0"/>
              <a:t>Users choose passwords that are easy to remember. </a:t>
            </a:r>
          </a:p>
          <a:p>
            <a:r>
              <a:rPr lang="en-US" sz="2800" dirty="0">
                <a:solidFill>
                  <a:srgbClr val="C00000"/>
                </a:solidFill>
              </a:rPr>
              <a:t>Phishing attacks</a:t>
            </a:r>
            <a:br>
              <a:rPr lang="en-US" sz="2800" dirty="0"/>
            </a:br>
            <a:r>
              <a:rPr lang="en-US" sz="2800" dirty="0"/>
              <a:t>Users click on an email link that points to a fake site that tries to collect their login and password details.</a:t>
            </a:r>
          </a:p>
          <a:p>
            <a:r>
              <a:rPr lang="en-US" sz="2800" dirty="0">
                <a:solidFill>
                  <a:srgbClr val="C00000"/>
                </a:solidFill>
              </a:rPr>
              <a:t>Password reuse</a:t>
            </a:r>
            <a:br>
              <a:rPr lang="en-US" sz="2800" dirty="0"/>
            </a:br>
            <a:r>
              <a:rPr lang="en-US" sz="2800" dirty="0"/>
              <a:t>Users use the same password for several sites. </a:t>
            </a:r>
          </a:p>
          <a:p>
            <a:r>
              <a:rPr lang="en-US" sz="2800" dirty="0">
                <a:solidFill>
                  <a:srgbClr val="C00000"/>
                </a:solidFill>
              </a:rPr>
              <a:t>Forgotten passwords</a:t>
            </a:r>
            <a:br>
              <a:rPr lang="en-US" sz="2800" dirty="0"/>
            </a:br>
            <a:r>
              <a:rPr lang="en-US" sz="2800" dirty="0"/>
              <a:t>Users regularly forget their passwords so that you need to set up a password recovery mechanism to allow these to be reset.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146348"/>
          </a:xfrm>
        </p:spPr>
        <p:txBody>
          <a:bodyPr>
            <a:normAutofit fontScale="90000"/>
          </a:bodyPr>
          <a:lstStyle/>
          <a:p>
            <a:r>
              <a:rPr lang="en-US" dirty="0">
                <a:solidFill>
                  <a:schemeClr val="accent1"/>
                </a:solidFill>
              </a:rPr>
              <a:t>Weaknesses of </a:t>
            </a:r>
            <a:br>
              <a:rPr lang="en-US" dirty="0">
                <a:solidFill>
                  <a:schemeClr val="accent1"/>
                </a:solidFill>
              </a:rPr>
            </a:br>
            <a:r>
              <a:rPr lang="en-US" dirty="0">
                <a:solidFill>
                  <a:schemeClr val="accent1"/>
                </a:solidFill>
              </a:rPr>
              <a:t>password-based authentication</a:t>
            </a:r>
          </a:p>
        </p:txBody>
      </p:sp>
    </p:spTree>
    <p:extLst>
      <p:ext uri="{BB962C8B-B14F-4D97-AF65-F5344CB8AC3E}">
        <p14:creationId xmlns:p14="http://schemas.microsoft.com/office/powerpoint/2010/main" val="577943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0" y="1144414"/>
            <a:ext cx="10351008" cy="5375449"/>
          </a:xfrm>
        </p:spPr>
        <p:txBody>
          <a:bodyPr>
            <a:noAutofit/>
          </a:bodyPr>
          <a:lstStyle/>
          <a:p>
            <a:r>
              <a:rPr lang="en-US" sz="2800" dirty="0">
                <a:solidFill>
                  <a:srgbClr val="C00000"/>
                </a:solidFill>
              </a:rPr>
              <a:t>Federated identity </a:t>
            </a:r>
            <a:r>
              <a:rPr lang="en-US" sz="2800" dirty="0"/>
              <a:t>is an approach to authentication where you use an </a:t>
            </a:r>
            <a:r>
              <a:rPr lang="en-US" sz="2800" dirty="0">
                <a:solidFill>
                  <a:srgbClr val="C00000"/>
                </a:solidFill>
              </a:rPr>
              <a:t>external authentication service</a:t>
            </a:r>
            <a:r>
              <a:rPr lang="en-US" sz="2800" dirty="0"/>
              <a:t>.</a:t>
            </a:r>
          </a:p>
          <a:p>
            <a:r>
              <a:rPr lang="en-US" sz="2800" dirty="0">
                <a:solidFill>
                  <a:srgbClr val="C00000"/>
                </a:solidFill>
              </a:rPr>
              <a:t>‘Login with Google</a:t>
            </a:r>
            <a:r>
              <a:rPr lang="en-US" sz="2800" dirty="0"/>
              <a:t>’ and ‘</a:t>
            </a:r>
            <a:r>
              <a:rPr lang="en-US" sz="2800" dirty="0">
                <a:solidFill>
                  <a:srgbClr val="C00000"/>
                </a:solidFill>
              </a:rPr>
              <a:t>Login with Facebook</a:t>
            </a:r>
            <a:r>
              <a:rPr lang="en-US" sz="2800" dirty="0"/>
              <a:t>’ are widely used examples of authentication using federated identity.</a:t>
            </a:r>
          </a:p>
          <a:p>
            <a:r>
              <a:rPr lang="en-US" sz="2800" dirty="0"/>
              <a:t>The advantage of federated identity for a user is that they have </a:t>
            </a:r>
            <a:r>
              <a:rPr lang="en-US" sz="2800" dirty="0">
                <a:solidFill>
                  <a:srgbClr val="C00000"/>
                </a:solidFill>
              </a:rPr>
              <a:t>a single set of credentials </a:t>
            </a:r>
            <a:r>
              <a:rPr lang="en-US" sz="2800" dirty="0"/>
              <a:t>that are stored by a </a:t>
            </a:r>
            <a:r>
              <a:rPr lang="en-US" sz="2800" dirty="0">
                <a:solidFill>
                  <a:srgbClr val="C00000"/>
                </a:solidFill>
              </a:rPr>
              <a:t>trusted identity service</a:t>
            </a:r>
            <a:r>
              <a:rPr lang="en-US" sz="2800" dirty="0"/>
              <a:t>. </a:t>
            </a:r>
          </a:p>
          <a:p>
            <a:r>
              <a:rPr lang="en-US" sz="2800" dirty="0"/>
              <a:t>Instead of logging into a service directly, a user provides their credentials to a known service who confirms their identity to the authenticating service. </a:t>
            </a:r>
          </a:p>
          <a:p>
            <a:r>
              <a:rPr lang="en-US" sz="2800" dirty="0"/>
              <a:t>They don’t have to keep track of different user ids and passwords.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spTree>
    <p:extLst>
      <p:ext uri="{BB962C8B-B14F-4D97-AF65-F5344CB8AC3E}">
        <p14:creationId xmlns:p14="http://schemas.microsoft.com/office/powerpoint/2010/main" val="1368737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cxnSp>
        <p:nvCxnSpPr>
          <p:cNvPr id="9" name="Straight Arrow Connector 8">
            <a:extLst>
              <a:ext uri="{FF2B5EF4-FFF2-40B4-BE49-F238E27FC236}">
                <a16:creationId xmlns:a16="http://schemas.microsoft.com/office/drawing/2014/main" id="{9ED1541C-8396-0D46-869D-C35234915412}"/>
              </a:ext>
            </a:extLst>
          </p:cNvPr>
          <p:cNvCxnSpPr>
            <a:cxnSpLocks/>
          </p:cNvCxnSpPr>
          <p:nvPr/>
        </p:nvCxnSpPr>
        <p:spPr>
          <a:xfrm>
            <a:off x="3325118" y="2191630"/>
            <a:ext cx="0" cy="4189699"/>
          </a:xfrm>
          <a:prstGeom prst="straightConnector1">
            <a:avLst/>
          </a:prstGeom>
          <a:ln w="127000">
            <a:solidFill>
              <a:srgbClr val="FFD57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37D719-CF16-8B45-917F-74462E1A6DAF}"/>
              </a:ext>
            </a:extLst>
          </p:cNvPr>
          <p:cNvSpPr txBox="1"/>
          <p:nvPr/>
        </p:nvSpPr>
        <p:spPr>
          <a:xfrm>
            <a:off x="3310308" y="1944870"/>
            <a:ext cx="2433057"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a:t>
            </a:r>
            <a:br>
              <a:rPr lang="en-US" sz="2000" b="1" dirty="0">
                <a:solidFill>
                  <a:schemeClr val="accent1">
                    <a:lumMod val="75000"/>
                  </a:schemeClr>
                </a:solidFill>
                <a:latin typeface="Calibri" panose="020F0502020204030204" pitchFamily="34" charset="0"/>
                <a:cs typeface="Calibri" panose="020F0502020204030204" pitchFamily="34" charset="0"/>
              </a:rPr>
            </a:br>
            <a:r>
              <a:rPr lang="en-US" sz="2000" b="1" dirty="0">
                <a:solidFill>
                  <a:schemeClr val="accent1">
                    <a:lumMod val="75000"/>
                  </a:schemeClr>
                </a:solidFill>
                <a:latin typeface="Calibri" panose="020F0502020204030204" pitchFamily="34" charset="0"/>
                <a:cs typeface="Calibri" panose="020F0502020204030204" pitchFamily="34" charset="0"/>
              </a:rPr>
              <a:t>authentication</a:t>
            </a:r>
          </a:p>
        </p:txBody>
      </p:sp>
      <p:sp>
        <p:nvSpPr>
          <p:cNvPr id="11" name="Rounded Rectangle 10">
            <a:extLst>
              <a:ext uri="{FF2B5EF4-FFF2-40B4-BE49-F238E27FC236}">
                <a16:creationId xmlns:a16="http://schemas.microsoft.com/office/drawing/2014/main" id="{7098148C-59E9-164F-BF9B-166D64E78C94}"/>
              </a:ext>
            </a:extLst>
          </p:cNvPr>
          <p:cNvSpPr>
            <a:spLocks noChangeArrowheads="1"/>
          </p:cNvSpPr>
          <p:nvPr/>
        </p:nvSpPr>
        <p:spPr bwMode="auto">
          <a:xfrm>
            <a:off x="2559492" y="1144415"/>
            <a:ext cx="1531253" cy="91084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User</a:t>
            </a:r>
          </a:p>
        </p:txBody>
      </p:sp>
      <p:cxnSp>
        <p:nvCxnSpPr>
          <p:cNvPr id="13" name="Straight Arrow Connector 12">
            <a:extLst>
              <a:ext uri="{FF2B5EF4-FFF2-40B4-BE49-F238E27FC236}">
                <a16:creationId xmlns:a16="http://schemas.microsoft.com/office/drawing/2014/main" id="{70F6EDC1-AED0-6D46-A19F-A2B24A914BF6}"/>
              </a:ext>
            </a:extLst>
          </p:cNvPr>
          <p:cNvCxnSpPr>
            <a:cxnSpLocks/>
          </p:cNvCxnSpPr>
          <p:nvPr/>
        </p:nvCxnSpPr>
        <p:spPr>
          <a:xfrm flipV="1">
            <a:off x="3287689" y="2636915"/>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E72849-80A6-5645-A666-58111296A9E7}"/>
              </a:ext>
            </a:extLst>
          </p:cNvPr>
          <p:cNvCxnSpPr>
            <a:cxnSpLocks/>
          </p:cNvCxnSpPr>
          <p:nvPr/>
        </p:nvCxnSpPr>
        <p:spPr>
          <a:xfrm>
            <a:off x="5951984" y="2191630"/>
            <a:ext cx="0" cy="4189699"/>
          </a:xfrm>
          <a:prstGeom prst="straightConnector1">
            <a:avLst/>
          </a:prstGeom>
          <a:ln w="1270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C97DA4-A93F-C84B-8DAF-5143C1124E4A}"/>
              </a:ext>
            </a:extLst>
          </p:cNvPr>
          <p:cNvCxnSpPr>
            <a:cxnSpLocks/>
          </p:cNvCxnSpPr>
          <p:nvPr/>
        </p:nvCxnSpPr>
        <p:spPr>
          <a:xfrm>
            <a:off x="8616280" y="2191630"/>
            <a:ext cx="0" cy="4189699"/>
          </a:xfrm>
          <a:prstGeom prst="straightConnector1">
            <a:avLst/>
          </a:prstGeom>
          <a:ln w="127000">
            <a:solidFill>
              <a:srgbClr val="92D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133B9DB5-7146-1247-86BD-F0A7DDAB8F85}"/>
              </a:ext>
            </a:extLst>
          </p:cNvPr>
          <p:cNvSpPr>
            <a:spLocks noChangeArrowheads="1"/>
          </p:cNvSpPr>
          <p:nvPr/>
        </p:nvSpPr>
        <p:spPr bwMode="auto">
          <a:xfrm>
            <a:off x="5186358" y="1144415"/>
            <a:ext cx="1531253" cy="910849"/>
          </a:xfrm>
          <a:prstGeom prst="roundRect">
            <a:avLst>
              <a:gd name="adj" fmla="val 8023"/>
            </a:avLst>
          </a:prstGeom>
          <a:solidFill>
            <a:schemeClr val="accent5">
              <a:lumMod val="40000"/>
              <a:lumOff val="60000"/>
              <a:alpha val="50196"/>
            </a:schemeClr>
          </a:solidFill>
          <a:ln w="28575">
            <a:solidFill>
              <a:schemeClr val="accent5">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Service</a:t>
            </a:r>
          </a:p>
        </p:txBody>
      </p:sp>
      <p:sp>
        <p:nvSpPr>
          <p:cNvPr id="20" name="Rounded Rectangle 19">
            <a:extLst>
              <a:ext uri="{FF2B5EF4-FFF2-40B4-BE49-F238E27FC236}">
                <a16:creationId xmlns:a16="http://schemas.microsoft.com/office/drawing/2014/main" id="{FF9342BC-C547-944A-A712-E7F2BFC4505E}"/>
              </a:ext>
            </a:extLst>
          </p:cNvPr>
          <p:cNvSpPr>
            <a:spLocks noChangeArrowheads="1"/>
          </p:cNvSpPr>
          <p:nvPr/>
        </p:nvSpPr>
        <p:spPr bwMode="auto">
          <a:xfrm>
            <a:off x="7707862" y="1170083"/>
            <a:ext cx="1973799" cy="885181"/>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Trusted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authenticator</a:t>
            </a:r>
          </a:p>
        </p:txBody>
      </p:sp>
      <p:sp>
        <p:nvSpPr>
          <p:cNvPr id="22" name="TextBox 21">
            <a:extLst>
              <a:ext uri="{FF2B5EF4-FFF2-40B4-BE49-F238E27FC236}">
                <a16:creationId xmlns:a16="http://schemas.microsoft.com/office/drawing/2014/main" id="{E951F66C-D009-A842-8383-DA8140326030}"/>
              </a:ext>
            </a:extLst>
          </p:cNvPr>
          <p:cNvSpPr txBox="1"/>
          <p:nvPr/>
        </p:nvSpPr>
        <p:spPr>
          <a:xfrm>
            <a:off x="6106345" y="2561097"/>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Deliver Request </a:t>
            </a:r>
          </a:p>
        </p:txBody>
      </p:sp>
      <p:cxnSp>
        <p:nvCxnSpPr>
          <p:cNvPr id="24" name="Straight Arrow Connector 23">
            <a:extLst>
              <a:ext uri="{FF2B5EF4-FFF2-40B4-BE49-F238E27FC236}">
                <a16:creationId xmlns:a16="http://schemas.microsoft.com/office/drawing/2014/main" id="{2A2919AC-1C71-A94F-8194-EBE87A075FCC}"/>
              </a:ext>
            </a:extLst>
          </p:cNvPr>
          <p:cNvCxnSpPr>
            <a:cxnSpLocks/>
          </p:cNvCxnSpPr>
          <p:nvPr/>
        </p:nvCxnSpPr>
        <p:spPr>
          <a:xfrm flipV="1">
            <a:off x="5989414" y="3038994"/>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10BDA-4FA5-5B4E-9537-A0AEB17F8836}"/>
              </a:ext>
            </a:extLst>
          </p:cNvPr>
          <p:cNvCxnSpPr>
            <a:cxnSpLocks/>
          </p:cNvCxnSpPr>
          <p:nvPr/>
        </p:nvCxnSpPr>
        <p:spPr>
          <a:xfrm flipV="1">
            <a:off x="3383584" y="4326458"/>
            <a:ext cx="5115767"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AF0DBC-B507-9749-9BC3-077FB0F8809E}"/>
              </a:ext>
            </a:extLst>
          </p:cNvPr>
          <p:cNvCxnSpPr>
            <a:cxnSpLocks/>
          </p:cNvCxnSpPr>
          <p:nvPr/>
        </p:nvCxnSpPr>
        <p:spPr>
          <a:xfrm flipH="1">
            <a:off x="3383584" y="3645024"/>
            <a:ext cx="5111817"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F250E1-E046-BC4B-8E72-C9E0CE7592B2}"/>
              </a:ext>
            </a:extLst>
          </p:cNvPr>
          <p:cNvCxnSpPr>
            <a:cxnSpLocks/>
          </p:cNvCxnSpPr>
          <p:nvPr/>
        </p:nvCxnSpPr>
        <p:spPr>
          <a:xfrm flipH="1">
            <a:off x="6060133" y="5229200"/>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F019BE1-D8FE-5741-895A-1054E39530FA}"/>
              </a:ext>
            </a:extLst>
          </p:cNvPr>
          <p:cNvCxnSpPr>
            <a:cxnSpLocks/>
          </p:cNvCxnSpPr>
          <p:nvPr/>
        </p:nvCxnSpPr>
        <p:spPr>
          <a:xfrm flipH="1">
            <a:off x="3383584" y="5877272"/>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DEE3268-7FB3-2644-A126-894BEC6DB851}"/>
              </a:ext>
            </a:extLst>
          </p:cNvPr>
          <p:cNvSpPr txBox="1"/>
          <p:nvPr/>
        </p:nvSpPr>
        <p:spPr>
          <a:xfrm>
            <a:off x="3364370" y="3235924"/>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credentials </a:t>
            </a:r>
          </a:p>
        </p:txBody>
      </p:sp>
      <p:sp>
        <p:nvSpPr>
          <p:cNvPr id="34" name="TextBox 33">
            <a:extLst>
              <a:ext uri="{FF2B5EF4-FFF2-40B4-BE49-F238E27FC236}">
                <a16:creationId xmlns:a16="http://schemas.microsoft.com/office/drawing/2014/main" id="{89724110-41F8-334F-9FA9-16B77ED9E81A}"/>
              </a:ext>
            </a:extLst>
          </p:cNvPr>
          <p:cNvSpPr txBox="1"/>
          <p:nvPr/>
        </p:nvSpPr>
        <p:spPr>
          <a:xfrm>
            <a:off x="3404160" y="3933056"/>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Provide credentials </a:t>
            </a:r>
          </a:p>
        </p:txBody>
      </p:sp>
      <p:sp>
        <p:nvSpPr>
          <p:cNvPr id="35" name="TextBox 34">
            <a:extLst>
              <a:ext uri="{FF2B5EF4-FFF2-40B4-BE49-F238E27FC236}">
                <a16:creationId xmlns:a16="http://schemas.microsoft.com/office/drawing/2014/main" id="{8F3F0916-88A8-0F49-80A5-DFB18AB1E84F}"/>
              </a:ext>
            </a:extLst>
          </p:cNvPr>
          <p:cNvSpPr txBox="1"/>
          <p:nvPr/>
        </p:nvSpPr>
        <p:spPr>
          <a:xfrm>
            <a:off x="6070829" y="452131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Return authentication token</a:t>
            </a:r>
          </a:p>
        </p:txBody>
      </p:sp>
      <p:sp>
        <p:nvSpPr>
          <p:cNvPr id="36" name="TextBox 35">
            <a:extLst>
              <a:ext uri="{FF2B5EF4-FFF2-40B4-BE49-F238E27FC236}">
                <a16:creationId xmlns:a16="http://schemas.microsoft.com/office/drawing/2014/main" id="{5E2944AD-D0AA-154A-81C2-96AF329BDE2E}"/>
              </a:ext>
            </a:extLst>
          </p:cNvPr>
          <p:cNvSpPr txBox="1"/>
          <p:nvPr/>
        </p:nvSpPr>
        <p:spPr>
          <a:xfrm>
            <a:off x="3368118" y="508518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Authentication response</a:t>
            </a:r>
          </a:p>
        </p:txBody>
      </p:sp>
    </p:spTree>
    <p:extLst>
      <p:ext uri="{BB962C8B-B14F-4D97-AF65-F5344CB8AC3E}">
        <p14:creationId xmlns:p14="http://schemas.microsoft.com/office/powerpoint/2010/main" val="4106033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normAutofit/>
          </a:bodyPr>
          <a:lstStyle/>
          <a:p>
            <a:r>
              <a:rPr lang="en-US" sz="2400" dirty="0">
                <a:solidFill>
                  <a:srgbClr val="C00000"/>
                </a:solidFill>
              </a:rPr>
              <a:t>Authentication</a:t>
            </a:r>
            <a:r>
              <a:rPr lang="en-US" sz="2400" dirty="0"/>
              <a:t> involves a user proving their identity to a software system. </a:t>
            </a:r>
          </a:p>
          <a:p>
            <a:r>
              <a:rPr lang="en-US" sz="2400" dirty="0">
                <a:solidFill>
                  <a:srgbClr val="C00000"/>
                </a:solidFill>
              </a:rPr>
              <a:t>Authorization</a:t>
            </a:r>
            <a:r>
              <a:rPr lang="en-US" sz="2400" dirty="0"/>
              <a:t> is a complementary process in which that identity is used to control access to software system resources. </a:t>
            </a:r>
          </a:p>
          <a:p>
            <a:pPr lvl="1"/>
            <a:r>
              <a:rPr lang="en-US" sz="2400" dirty="0"/>
              <a:t>For example, if you use a shared folder on Dropbox, the folder’s owner may authorize you to read the contents of that folder, but not to add new files or overwrite files in the folder.</a:t>
            </a:r>
          </a:p>
          <a:p>
            <a:r>
              <a:rPr lang="en-US" sz="2400" dirty="0"/>
              <a:t>When a business wants to </a:t>
            </a:r>
            <a:r>
              <a:rPr lang="en-US" sz="2400" dirty="0">
                <a:solidFill>
                  <a:srgbClr val="C00000"/>
                </a:solidFill>
              </a:rPr>
              <a:t>define</a:t>
            </a:r>
            <a:r>
              <a:rPr lang="en-US" sz="2400" dirty="0"/>
              <a:t> the </a:t>
            </a:r>
            <a:r>
              <a:rPr lang="en-US" sz="2400" dirty="0">
                <a:solidFill>
                  <a:srgbClr val="C00000"/>
                </a:solidFill>
              </a:rPr>
              <a:t>type of access </a:t>
            </a:r>
            <a:r>
              <a:rPr lang="en-US" sz="2400" dirty="0"/>
              <a:t>that users get to resources, this is based on an </a:t>
            </a:r>
            <a:r>
              <a:rPr lang="en-US" sz="2400" dirty="0">
                <a:solidFill>
                  <a:srgbClr val="C00000"/>
                </a:solidFill>
              </a:rPr>
              <a:t>access control policy</a:t>
            </a:r>
            <a:r>
              <a:rPr lang="en-US" sz="2400" dirty="0"/>
              <a:t>. </a:t>
            </a:r>
          </a:p>
          <a:p>
            <a:pPr lvl="1"/>
            <a:r>
              <a:rPr lang="en-US" sz="2400" dirty="0"/>
              <a:t>This </a:t>
            </a:r>
            <a:r>
              <a:rPr lang="en-US" sz="2400" dirty="0">
                <a:solidFill>
                  <a:srgbClr val="C00000"/>
                </a:solidFill>
              </a:rPr>
              <a:t>policy</a:t>
            </a:r>
            <a:r>
              <a:rPr lang="en-US" sz="2400" dirty="0"/>
              <a:t> is a </a:t>
            </a:r>
            <a:r>
              <a:rPr lang="en-US" sz="2400" dirty="0">
                <a:solidFill>
                  <a:srgbClr val="C00000"/>
                </a:solidFill>
              </a:rPr>
              <a:t>set of rules </a:t>
            </a:r>
            <a:r>
              <a:rPr lang="en-US" sz="2400" dirty="0"/>
              <a:t>that define what information (data and programs) is controlled, who has access to that information and the type of access that is allowed</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Authorization</a:t>
            </a:r>
          </a:p>
        </p:txBody>
      </p:sp>
    </p:spTree>
    <p:extLst>
      <p:ext uri="{BB962C8B-B14F-4D97-AF65-F5344CB8AC3E}">
        <p14:creationId xmlns:p14="http://schemas.microsoft.com/office/powerpoint/2010/main" val="777438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144414"/>
            <a:ext cx="10135669" cy="5375449"/>
          </a:xfrm>
        </p:spPr>
        <p:txBody>
          <a:bodyPr>
            <a:normAutofit lnSpcReduction="10000"/>
          </a:bodyPr>
          <a:lstStyle/>
          <a:p>
            <a:r>
              <a:rPr lang="en-US" sz="2600" dirty="0">
                <a:solidFill>
                  <a:srgbClr val="C00000"/>
                </a:solidFill>
              </a:rPr>
              <a:t>Explicit access control policies </a:t>
            </a:r>
            <a:r>
              <a:rPr lang="en-US" sz="2600" dirty="0"/>
              <a:t>are important for both </a:t>
            </a:r>
            <a:r>
              <a:rPr lang="en-US" sz="2600" dirty="0">
                <a:solidFill>
                  <a:srgbClr val="C00000"/>
                </a:solidFill>
              </a:rPr>
              <a:t>legal</a:t>
            </a:r>
            <a:r>
              <a:rPr lang="en-US" sz="2600" dirty="0"/>
              <a:t> and </a:t>
            </a:r>
            <a:r>
              <a:rPr lang="en-US" sz="2600" dirty="0">
                <a:solidFill>
                  <a:srgbClr val="C00000"/>
                </a:solidFill>
              </a:rPr>
              <a:t>technical</a:t>
            </a:r>
            <a:r>
              <a:rPr lang="en-US" sz="2600" dirty="0"/>
              <a:t> reasons. </a:t>
            </a:r>
          </a:p>
          <a:p>
            <a:r>
              <a:rPr lang="en-US" sz="2600" dirty="0">
                <a:solidFill>
                  <a:srgbClr val="C00000"/>
                </a:solidFill>
              </a:rPr>
              <a:t>Data protection rules </a:t>
            </a:r>
            <a:r>
              <a:rPr lang="en-US" sz="2600" dirty="0"/>
              <a:t>limit the access the personal data and this must be reflected in the </a:t>
            </a:r>
            <a:r>
              <a:rPr lang="en-US" sz="2600" dirty="0">
                <a:solidFill>
                  <a:srgbClr val="C00000"/>
                </a:solidFill>
              </a:rPr>
              <a:t>defined access control policy</a:t>
            </a:r>
            <a:r>
              <a:rPr lang="en-US" sz="2600" dirty="0"/>
              <a:t>. </a:t>
            </a:r>
          </a:p>
          <a:p>
            <a:pPr lvl="1"/>
            <a:r>
              <a:rPr lang="en-US" sz="2600" dirty="0"/>
              <a:t>If this policy is incomplete or does not conform to the data protection rules, then there may be subsequent legal action in the event of a data breach. </a:t>
            </a:r>
          </a:p>
          <a:p>
            <a:r>
              <a:rPr lang="en-US" sz="2600" dirty="0"/>
              <a:t>Technically, an </a:t>
            </a:r>
            <a:r>
              <a:rPr lang="en-US" sz="2600" dirty="0">
                <a:solidFill>
                  <a:srgbClr val="C00000"/>
                </a:solidFill>
              </a:rPr>
              <a:t>access control policy </a:t>
            </a:r>
            <a:r>
              <a:rPr lang="en-US" sz="2600" dirty="0"/>
              <a:t>can be a </a:t>
            </a:r>
            <a:r>
              <a:rPr lang="en-US" sz="2600" dirty="0">
                <a:solidFill>
                  <a:srgbClr val="C00000"/>
                </a:solidFill>
              </a:rPr>
              <a:t>starting point </a:t>
            </a:r>
            <a:r>
              <a:rPr lang="en-US" sz="2600" dirty="0"/>
              <a:t>for setting up the access control scheme for a system. </a:t>
            </a:r>
          </a:p>
          <a:p>
            <a:r>
              <a:rPr lang="en-US" sz="2600" dirty="0"/>
              <a:t>For example, if the access control policy defines the access rights of students, then when new students are registered, they all get these rights by default.</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policies</a:t>
            </a:r>
          </a:p>
        </p:txBody>
      </p:sp>
    </p:spTree>
    <p:extLst>
      <p:ext uri="{BB962C8B-B14F-4D97-AF65-F5344CB8AC3E}">
        <p14:creationId xmlns:p14="http://schemas.microsoft.com/office/powerpoint/2010/main" val="350383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144414"/>
            <a:ext cx="10263685" cy="5375449"/>
          </a:xfrm>
        </p:spPr>
        <p:txBody>
          <a:bodyPr>
            <a:normAutofit/>
          </a:bodyPr>
          <a:lstStyle/>
          <a:p>
            <a:r>
              <a:rPr lang="en-US" dirty="0">
                <a:solidFill>
                  <a:srgbClr val="C00000"/>
                </a:solidFill>
              </a:rPr>
              <a:t>Access control lists (ACLs) </a:t>
            </a:r>
            <a:r>
              <a:rPr lang="en-US" dirty="0"/>
              <a:t>are used in most file and database systems to implement access control policies. </a:t>
            </a:r>
          </a:p>
          <a:p>
            <a:r>
              <a:rPr lang="en-US" dirty="0">
                <a:solidFill>
                  <a:srgbClr val="C00000"/>
                </a:solidFill>
              </a:rPr>
              <a:t>Access control lists </a:t>
            </a:r>
            <a:r>
              <a:rPr lang="en-US" dirty="0"/>
              <a:t>are </a:t>
            </a:r>
            <a:r>
              <a:rPr lang="en-US" dirty="0">
                <a:solidFill>
                  <a:srgbClr val="C00000"/>
                </a:solidFill>
              </a:rPr>
              <a:t>tables</a:t>
            </a:r>
            <a:r>
              <a:rPr lang="en-US" dirty="0"/>
              <a:t> that </a:t>
            </a:r>
            <a:r>
              <a:rPr lang="en-US" dirty="0">
                <a:solidFill>
                  <a:srgbClr val="C00000"/>
                </a:solidFill>
              </a:rPr>
              <a:t>link users with resources</a:t>
            </a:r>
            <a:r>
              <a:rPr lang="en-US" dirty="0"/>
              <a:t> and specify what those users are </a:t>
            </a:r>
            <a:r>
              <a:rPr lang="en-US" dirty="0">
                <a:solidFill>
                  <a:srgbClr val="C00000"/>
                </a:solidFill>
              </a:rPr>
              <a:t>permitted</a:t>
            </a:r>
            <a:r>
              <a:rPr lang="en-US" dirty="0"/>
              <a:t> to do. </a:t>
            </a:r>
          </a:p>
          <a:p>
            <a:r>
              <a:rPr lang="en-US" dirty="0"/>
              <a:t>If access control lists are based on individual permissions, then these can become very large. However, you can dramatically cut their size by </a:t>
            </a:r>
            <a:r>
              <a:rPr lang="en-US" dirty="0">
                <a:solidFill>
                  <a:srgbClr val="C00000"/>
                </a:solidFill>
              </a:rPr>
              <a:t>allocating users to groups </a:t>
            </a:r>
            <a:r>
              <a:rPr lang="en-US" dirty="0"/>
              <a:t>and then </a:t>
            </a:r>
            <a:r>
              <a:rPr lang="en-US" dirty="0">
                <a:solidFill>
                  <a:srgbClr val="C00000"/>
                </a:solidFill>
              </a:rPr>
              <a:t>assigning permissions to the group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Lists (ACL)</a:t>
            </a:r>
          </a:p>
        </p:txBody>
      </p:sp>
    </p:spTree>
    <p:extLst>
      <p:ext uri="{BB962C8B-B14F-4D97-AF65-F5344CB8AC3E}">
        <p14:creationId xmlns:p14="http://schemas.microsoft.com/office/powerpoint/2010/main" val="333366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405873" cy="5375449"/>
          </a:xfrm>
        </p:spPr>
        <p:txBody>
          <a:bodyPr>
            <a:noAutofit/>
          </a:bodyPr>
          <a:lstStyle/>
          <a:p>
            <a:r>
              <a:rPr lang="en-US" sz="2600" dirty="0">
                <a:solidFill>
                  <a:srgbClr val="C00000"/>
                </a:solidFill>
              </a:rPr>
              <a:t>Encryption</a:t>
            </a:r>
            <a:r>
              <a:rPr lang="en-US" sz="2600" dirty="0"/>
              <a:t> is the process of making a document unreadable by applying an </a:t>
            </a:r>
            <a:r>
              <a:rPr lang="en-US" sz="2600" dirty="0">
                <a:solidFill>
                  <a:srgbClr val="C00000"/>
                </a:solidFill>
              </a:rPr>
              <a:t>algorithmic transformation </a:t>
            </a:r>
            <a:r>
              <a:rPr lang="en-US" sz="2600" dirty="0"/>
              <a:t>to it. </a:t>
            </a:r>
          </a:p>
          <a:p>
            <a:r>
              <a:rPr lang="en-US" sz="2600" dirty="0"/>
              <a:t>A </a:t>
            </a:r>
            <a:r>
              <a:rPr lang="en-US" sz="2600" dirty="0">
                <a:solidFill>
                  <a:srgbClr val="C00000"/>
                </a:solidFill>
              </a:rPr>
              <a:t>secret key </a:t>
            </a:r>
            <a:r>
              <a:rPr lang="en-US" sz="2600" dirty="0"/>
              <a:t>is used by the </a:t>
            </a:r>
            <a:r>
              <a:rPr lang="en-US" sz="2600" dirty="0">
                <a:solidFill>
                  <a:srgbClr val="C00000"/>
                </a:solidFill>
              </a:rPr>
              <a:t>encryption algorithm </a:t>
            </a:r>
            <a:r>
              <a:rPr lang="en-US" sz="2600" dirty="0"/>
              <a:t>as the basis of this transformation. You can decode the encrypted text by applying the reverse transformation. </a:t>
            </a:r>
          </a:p>
          <a:p>
            <a:r>
              <a:rPr lang="en-US" sz="2600" dirty="0"/>
              <a:t>Modern </a:t>
            </a:r>
            <a:r>
              <a:rPr lang="en-US" sz="2600" dirty="0">
                <a:solidFill>
                  <a:srgbClr val="C00000"/>
                </a:solidFill>
              </a:rPr>
              <a:t>encryption techniques </a:t>
            </a:r>
            <a:r>
              <a:rPr lang="en-US" sz="2600" dirty="0"/>
              <a:t>are such that you can </a:t>
            </a:r>
            <a:r>
              <a:rPr lang="en-US" sz="2600" dirty="0">
                <a:solidFill>
                  <a:srgbClr val="C00000"/>
                </a:solidFill>
              </a:rPr>
              <a:t>encrypt data</a:t>
            </a:r>
            <a:r>
              <a:rPr lang="en-US" sz="2600" dirty="0"/>
              <a:t> so that it is practically uncrackable using currently available technology. </a:t>
            </a:r>
          </a:p>
          <a:p>
            <a:r>
              <a:rPr lang="en-US" sz="2600" dirty="0"/>
              <a:t>History has demonstrated that apparently </a:t>
            </a:r>
            <a:r>
              <a:rPr lang="en-US" sz="2600" dirty="0">
                <a:solidFill>
                  <a:srgbClr val="C00000"/>
                </a:solidFill>
              </a:rPr>
              <a:t>strong encryption may be </a:t>
            </a:r>
            <a:r>
              <a:rPr lang="en-US" sz="2600" dirty="0" err="1">
                <a:solidFill>
                  <a:srgbClr val="C00000"/>
                </a:solidFill>
              </a:rPr>
              <a:t>crackable</a:t>
            </a:r>
            <a:r>
              <a:rPr lang="en-US" sz="2600" dirty="0">
                <a:solidFill>
                  <a:srgbClr val="C00000"/>
                </a:solidFill>
              </a:rPr>
              <a:t> when new technology becomes available</a:t>
            </a:r>
            <a:r>
              <a:rPr lang="en-US" sz="2600" dirty="0"/>
              <a:t>.</a:t>
            </a:r>
          </a:p>
          <a:p>
            <a:r>
              <a:rPr lang="en-US" sz="2600" dirty="0"/>
              <a:t>If commercial </a:t>
            </a:r>
            <a:r>
              <a:rPr lang="en-US" sz="2600" dirty="0">
                <a:solidFill>
                  <a:srgbClr val="C00000"/>
                </a:solidFill>
              </a:rPr>
              <a:t>quantum systems </a:t>
            </a:r>
            <a:r>
              <a:rPr lang="en-US" sz="2600" dirty="0"/>
              <a:t>become available, we will have to use a completely different approach to encryption on the Internet.</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a:t>
            </a:r>
          </a:p>
        </p:txBody>
      </p:sp>
    </p:spTree>
    <p:extLst>
      <p:ext uri="{BB962C8B-B14F-4D97-AF65-F5344CB8AC3E}">
        <p14:creationId xmlns:p14="http://schemas.microsoft.com/office/powerpoint/2010/main" val="1075051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and decryption</a:t>
            </a:r>
          </a:p>
        </p:txBody>
      </p:sp>
      <p:sp>
        <p:nvSpPr>
          <p:cNvPr id="9" name="Rounded Rectangle 8">
            <a:extLst>
              <a:ext uri="{FF2B5EF4-FFF2-40B4-BE49-F238E27FC236}">
                <a16:creationId xmlns:a16="http://schemas.microsoft.com/office/drawing/2014/main" id="{63619B1A-8F6E-C643-81CE-CD168836C946}"/>
              </a:ext>
            </a:extLst>
          </p:cNvPr>
          <p:cNvSpPr>
            <a:spLocks noChangeArrowheads="1"/>
          </p:cNvSpPr>
          <p:nvPr/>
        </p:nvSpPr>
        <p:spPr bwMode="auto">
          <a:xfrm>
            <a:off x="3491521" y="3974619"/>
            <a:ext cx="1297028" cy="910849"/>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10" name="Straight Arrow Connector 9">
            <a:extLst>
              <a:ext uri="{FF2B5EF4-FFF2-40B4-BE49-F238E27FC236}">
                <a16:creationId xmlns:a16="http://schemas.microsoft.com/office/drawing/2014/main" id="{B635ECEA-2C9A-5A48-9504-F5F4215A9C0F}"/>
              </a:ext>
            </a:extLst>
          </p:cNvPr>
          <p:cNvCxnSpPr>
            <a:cxnSpLocks/>
            <a:endCxn id="9" idx="1"/>
          </p:cNvCxnSpPr>
          <p:nvPr/>
        </p:nvCxnSpPr>
        <p:spPr>
          <a:xfrm>
            <a:off x="29276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007E7AD8-3AA1-AC48-B0B3-3A4A2E82D8B3}"/>
              </a:ext>
            </a:extLst>
          </p:cNvPr>
          <p:cNvSpPr>
            <a:spLocks noChangeArrowheads="1"/>
          </p:cNvSpPr>
          <p:nvPr/>
        </p:nvSpPr>
        <p:spPr bwMode="auto">
          <a:xfrm>
            <a:off x="1847528"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2" name="Rounded Rectangle 11">
            <a:extLst>
              <a:ext uri="{FF2B5EF4-FFF2-40B4-BE49-F238E27FC236}">
                <a16:creationId xmlns:a16="http://schemas.microsoft.com/office/drawing/2014/main" id="{F6760280-EF2D-884F-A6E2-F360B976A761}"/>
              </a:ext>
            </a:extLst>
          </p:cNvPr>
          <p:cNvSpPr>
            <a:spLocks noChangeArrowheads="1"/>
          </p:cNvSpPr>
          <p:nvPr/>
        </p:nvSpPr>
        <p:spPr bwMode="auto">
          <a:xfrm>
            <a:off x="5352422" y="4033998"/>
            <a:ext cx="1423584"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3" name="Rounded Rectangle 12">
            <a:extLst>
              <a:ext uri="{FF2B5EF4-FFF2-40B4-BE49-F238E27FC236}">
                <a16:creationId xmlns:a16="http://schemas.microsoft.com/office/drawing/2014/main" id="{5048AE30-3F44-C840-9AD7-33B7FA052262}"/>
              </a:ext>
            </a:extLst>
          </p:cNvPr>
          <p:cNvSpPr>
            <a:spLocks noChangeArrowheads="1"/>
          </p:cNvSpPr>
          <p:nvPr/>
        </p:nvSpPr>
        <p:spPr bwMode="auto">
          <a:xfrm>
            <a:off x="9200781"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4" name="Rounded Rectangle 13">
            <a:extLst>
              <a:ext uri="{FF2B5EF4-FFF2-40B4-BE49-F238E27FC236}">
                <a16:creationId xmlns:a16="http://schemas.microsoft.com/office/drawing/2014/main" id="{6CADCB50-196B-9F40-916D-A9861B5D37FB}"/>
              </a:ext>
            </a:extLst>
          </p:cNvPr>
          <p:cNvSpPr>
            <a:spLocks noChangeArrowheads="1"/>
          </p:cNvSpPr>
          <p:nvPr/>
        </p:nvSpPr>
        <p:spPr bwMode="auto">
          <a:xfrm>
            <a:off x="7339879" y="3993117"/>
            <a:ext cx="1297028" cy="910849"/>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7" name="Rounded Rectangle 16">
            <a:extLst>
              <a:ext uri="{FF2B5EF4-FFF2-40B4-BE49-F238E27FC236}">
                <a16:creationId xmlns:a16="http://schemas.microsoft.com/office/drawing/2014/main" id="{89D6E59D-B60B-9C46-A2EC-C3F27C981620}"/>
              </a:ext>
            </a:extLst>
          </p:cNvPr>
          <p:cNvSpPr>
            <a:spLocks noChangeArrowheads="1"/>
          </p:cNvSpPr>
          <p:nvPr/>
        </p:nvSpPr>
        <p:spPr bwMode="auto">
          <a:xfrm>
            <a:off x="3599975"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sp>
        <p:nvSpPr>
          <p:cNvPr id="18" name="Rounded Rectangle 17">
            <a:extLst>
              <a:ext uri="{FF2B5EF4-FFF2-40B4-BE49-F238E27FC236}">
                <a16:creationId xmlns:a16="http://schemas.microsoft.com/office/drawing/2014/main" id="{6FC26CEC-32F1-D849-B660-B478A02755A9}"/>
              </a:ext>
            </a:extLst>
          </p:cNvPr>
          <p:cNvSpPr>
            <a:spLocks noChangeArrowheads="1"/>
          </p:cNvSpPr>
          <p:nvPr/>
        </p:nvSpPr>
        <p:spPr bwMode="auto">
          <a:xfrm>
            <a:off x="7459713"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cxnSp>
        <p:nvCxnSpPr>
          <p:cNvPr id="20" name="Straight Arrow Connector 19">
            <a:extLst>
              <a:ext uri="{FF2B5EF4-FFF2-40B4-BE49-F238E27FC236}">
                <a16:creationId xmlns:a16="http://schemas.microsoft.com/office/drawing/2014/main" id="{0BD6C02F-3408-224B-9DC5-E371258BD188}"/>
              </a:ext>
            </a:extLst>
          </p:cNvPr>
          <p:cNvCxnSpPr>
            <a:cxnSpLocks/>
          </p:cNvCxnSpPr>
          <p:nvPr/>
        </p:nvCxnSpPr>
        <p:spPr>
          <a:xfrm>
            <a:off x="47885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4C3CD4-9790-434C-ABCB-2967E6EFD8B5}"/>
              </a:ext>
            </a:extLst>
          </p:cNvPr>
          <p:cNvCxnSpPr>
            <a:cxnSpLocks/>
          </p:cNvCxnSpPr>
          <p:nvPr/>
        </p:nvCxnSpPr>
        <p:spPr>
          <a:xfrm>
            <a:off x="6776007" y="4430042"/>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43D6CA-D3E0-1B42-9A11-EFD6E5A06631}"/>
              </a:ext>
            </a:extLst>
          </p:cNvPr>
          <p:cNvCxnSpPr>
            <a:cxnSpLocks/>
            <a:endCxn id="13" idx="1"/>
          </p:cNvCxnSpPr>
          <p:nvPr/>
        </p:nvCxnSpPr>
        <p:spPr>
          <a:xfrm>
            <a:off x="8636907" y="4430040"/>
            <a:ext cx="563874" cy="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90FD54D-D6B6-B64C-B5B2-B5402A26336D}"/>
              </a:ext>
            </a:extLst>
          </p:cNvPr>
          <p:cNvCxnSpPr>
            <a:cxnSpLocks/>
            <a:stCxn id="17" idx="2"/>
            <a:endCxn id="9" idx="0"/>
          </p:cNvCxnSpPr>
          <p:nvPr/>
        </p:nvCxnSpPr>
        <p:spPr>
          <a:xfrm>
            <a:off x="4140035" y="3212976"/>
            <a:ext cx="0" cy="76164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BBAB7B-6105-AB4D-BDB0-8C7B50E77A1F}"/>
              </a:ext>
            </a:extLst>
          </p:cNvPr>
          <p:cNvCxnSpPr>
            <a:cxnSpLocks/>
            <a:stCxn id="18" idx="2"/>
            <a:endCxn id="14" idx="0"/>
          </p:cNvCxnSpPr>
          <p:nvPr/>
        </p:nvCxnSpPr>
        <p:spPr>
          <a:xfrm flipH="1">
            <a:off x="7988393" y="3212976"/>
            <a:ext cx="11380" cy="78014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DCD7813-6280-FA4A-8C95-5A7829D4BA0B}"/>
              </a:ext>
            </a:extLst>
          </p:cNvPr>
          <p:cNvGrpSpPr/>
          <p:nvPr/>
        </p:nvGrpSpPr>
        <p:grpSpPr>
          <a:xfrm>
            <a:off x="3719737" y="3356993"/>
            <a:ext cx="258123" cy="373321"/>
            <a:chOff x="2216944" y="3348543"/>
            <a:chExt cx="258123" cy="373321"/>
          </a:xfrm>
        </p:grpSpPr>
        <p:sp>
          <p:nvSpPr>
            <p:cNvPr id="31" name="Rounded Rectangle 30">
              <a:extLst>
                <a:ext uri="{FF2B5EF4-FFF2-40B4-BE49-F238E27FC236}">
                  <a16:creationId xmlns:a16="http://schemas.microsoft.com/office/drawing/2014/main" id="{BE398D56-FBE0-DF4F-A1EB-9196D2BDBE3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17AD0769-AA9F-D945-8881-30605FCC6B43}"/>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E071CA12-661A-1942-94CE-2E947229C85A}"/>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998C4C3-AC99-CD42-AA7F-664EAD2810E9}"/>
              </a:ext>
            </a:extLst>
          </p:cNvPr>
          <p:cNvGrpSpPr/>
          <p:nvPr/>
        </p:nvGrpSpPr>
        <p:grpSpPr>
          <a:xfrm>
            <a:off x="7566070" y="3349509"/>
            <a:ext cx="258123" cy="374260"/>
            <a:chOff x="5026175" y="3297486"/>
            <a:chExt cx="258123" cy="374260"/>
          </a:xfrm>
        </p:grpSpPr>
        <p:sp>
          <p:nvSpPr>
            <p:cNvPr id="42" name="Rounded Rectangle 41">
              <a:extLst>
                <a:ext uri="{FF2B5EF4-FFF2-40B4-BE49-F238E27FC236}">
                  <a16:creationId xmlns:a16="http://schemas.microsoft.com/office/drawing/2014/main" id="{2AE47DA9-F33B-1C4F-A9E6-E1F1205BE0E5}"/>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43" name="Oval 42">
              <a:extLst>
                <a:ext uri="{FF2B5EF4-FFF2-40B4-BE49-F238E27FC236}">
                  <a16:creationId xmlns:a16="http://schemas.microsoft.com/office/drawing/2014/main" id="{CDAEB968-FA1A-704E-833F-E8C4972E481A}"/>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B83C9B21-A550-854A-982D-318DFAEB02DE}"/>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0496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3" y="3690606"/>
            <a:ext cx="1345552"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599" y="3624490"/>
            <a:ext cx="16061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2990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57552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4" y="3690606"/>
            <a:ext cx="1442153"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600" y="3624490"/>
            <a:ext cx="17027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74042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for authentication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cxnSp>
        <p:nvCxnSpPr>
          <p:cNvPr id="18" name="Straight Arrow Connector 17">
            <a:extLst>
              <a:ext uri="{FF2B5EF4-FFF2-40B4-BE49-F238E27FC236}">
                <a16:creationId xmlns:a16="http://schemas.microsoft.com/office/drawing/2014/main" id="{35BC46FA-35DD-9846-86D6-C401E413921C}"/>
              </a:ext>
            </a:extLst>
          </p:cNvPr>
          <p:cNvCxnSpPr>
            <a:cxnSpLocks/>
            <a:endCxn id="9" idx="0"/>
          </p:cNvCxnSpPr>
          <p:nvPr/>
        </p:nvCxnSpPr>
        <p:spPr>
          <a:xfrm flipH="1">
            <a:off x="3122454" y="3690606"/>
            <a:ext cx="1448589"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p:cNvCxnSpPr>
          <p:nvPr/>
        </p:nvCxnSpPr>
        <p:spPr>
          <a:xfrm flipH="1">
            <a:off x="6297600" y="3624490"/>
            <a:ext cx="1709168"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A3208DB-A689-384B-AFD4-8FF2F3FACF62}"/>
              </a:ext>
            </a:extLst>
          </p:cNvPr>
          <p:cNvGrpSpPr/>
          <p:nvPr/>
        </p:nvGrpSpPr>
        <p:grpSpPr>
          <a:xfrm>
            <a:off x="4045013" y="1638989"/>
            <a:ext cx="908159" cy="1083025"/>
            <a:chOff x="1923251" y="3878790"/>
            <a:chExt cx="908159" cy="1083025"/>
          </a:xfrm>
          <a:solidFill>
            <a:srgbClr val="00B0F0"/>
          </a:solidFill>
        </p:grpSpPr>
        <p:sp>
          <p:nvSpPr>
            <p:cNvPr id="36" name="Chord 35">
              <a:extLst>
                <a:ext uri="{FF2B5EF4-FFF2-40B4-BE49-F238E27FC236}">
                  <a16:creationId xmlns:a16="http://schemas.microsoft.com/office/drawing/2014/main" id="{A579CFAE-6C88-5246-8D97-A8A55B2469A0}"/>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C877799-D2C4-4846-B691-266F0D4021E1}"/>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0C2A617-D5BA-0948-BC93-4ACBC6CDE608}"/>
              </a:ext>
            </a:extLst>
          </p:cNvPr>
          <p:cNvSpPr txBox="1"/>
          <p:nvPr/>
        </p:nvSpPr>
        <p:spPr>
          <a:xfrm>
            <a:off x="3142429" y="1074628"/>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
        <p:nvSpPr>
          <p:cNvPr id="42" name="Rounded Rectangle 41">
            <a:extLst>
              <a:ext uri="{FF2B5EF4-FFF2-40B4-BE49-F238E27FC236}">
                <a16:creationId xmlns:a16="http://schemas.microsoft.com/office/drawing/2014/main" id="{924A2D72-0E8A-DD4C-A016-D55B9B992872}"/>
              </a:ext>
            </a:extLst>
          </p:cNvPr>
          <p:cNvSpPr>
            <a:spLocks noChangeArrowheads="1"/>
          </p:cNvSpPr>
          <p:nvPr/>
        </p:nvSpPr>
        <p:spPr bwMode="auto">
          <a:xfrm>
            <a:off x="3428772" y="2558676"/>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3" name="Rounded Rectangle 42">
            <a:extLst>
              <a:ext uri="{FF2B5EF4-FFF2-40B4-BE49-F238E27FC236}">
                <a16:creationId xmlns:a16="http://schemas.microsoft.com/office/drawing/2014/main" id="{7679D259-E746-0247-B17C-E77102570458}"/>
              </a:ext>
            </a:extLst>
          </p:cNvPr>
          <p:cNvSpPr>
            <a:spLocks noChangeArrowheads="1"/>
          </p:cNvSpPr>
          <p:nvPr/>
        </p:nvSpPr>
        <p:spPr bwMode="auto">
          <a:xfrm>
            <a:off x="3428772" y="3097131"/>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sp>
        <p:nvSpPr>
          <p:cNvPr id="44" name="Rounded Rectangle 43">
            <a:extLst>
              <a:ext uri="{FF2B5EF4-FFF2-40B4-BE49-F238E27FC236}">
                <a16:creationId xmlns:a16="http://schemas.microsoft.com/office/drawing/2014/main" id="{94756635-2F7D-094D-8F23-C69D0476ECB1}"/>
              </a:ext>
            </a:extLst>
          </p:cNvPr>
          <p:cNvSpPr>
            <a:spLocks noChangeArrowheads="1"/>
          </p:cNvSpPr>
          <p:nvPr/>
        </p:nvSpPr>
        <p:spPr bwMode="auto">
          <a:xfrm>
            <a:off x="6993574" y="25186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sp>
        <p:nvSpPr>
          <p:cNvPr id="45" name="Rounded Rectangle 44">
            <a:extLst>
              <a:ext uri="{FF2B5EF4-FFF2-40B4-BE49-F238E27FC236}">
                <a16:creationId xmlns:a16="http://schemas.microsoft.com/office/drawing/2014/main" id="{39E2D818-0424-E348-B958-2D4811D28D32}"/>
              </a:ext>
            </a:extLst>
          </p:cNvPr>
          <p:cNvSpPr>
            <a:spLocks noChangeArrowheads="1"/>
          </p:cNvSpPr>
          <p:nvPr/>
        </p:nvSpPr>
        <p:spPr bwMode="auto">
          <a:xfrm>
            <a:off x="6993574" y="30570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grpSp>
        <p:nvGrpSpPr>
          <p:cNvPr id="46" name="Group 45">
            <a:extLst>
              <a:ext uri="{FF2B5EF4-FFF2-40B4-BE49-F238E27FC236}">
                <a16:creationId xmlns:a16="http://schemas.microsoft.com/office/drawing/2014/main" id="{D2F11833-5544-7D46-9822-7EAA03D85219}"/>
              </a:ext>
            </a:extLst>
          </p:cNvPr>
          <p:cNvGrpSpPr/>
          <p:nvPr/>
        </p:nvGrpSpPr>
        <p:grpSpPr>
          <a:xfrm>
            <a:off x="7552689" y="1639299"/>
            <a:ext cx="908159" cy="1083025"/>
            <a:chOff x="1923251" y="3878790"/>
            <a:chExt cx="908159" cy="1083025"/>
          </a:xfrm>
          <a:solidFill>
            <a:srgbClr val="FF8AD8"/>
          </a:solidFill>
        </p:grpSpPr>
        <p:sp>
          <p:nvSpPr>
            <p:cNvPr id="47" name="Chord 46">
              <a:extLst>
                <a:ext uri="{FF2B5EF4-FFF2-40B4-BE49-F238E27FC236}">
                  <a16:creationId xmlns:a16="http://schemas.microsoft.com/office/drawing/2014/main" id="{91AD540F-97E2-BA42-BCB7-E96811122ACB}"/>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F87AD2A-EBF0-F747-A825-C09153148500}"/>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4D8A53DC-1053-1F40-93AD-433342824E21}"/>
              </a:ext>
            </a:extLst>
          </p:cNvPr>
          <p:cNvSpPr txBox="1"/>
          <p:nvPr/>
        </p:nvSpPr>
        <p:spPr>
          <a:xfrm>
            <a:off x="6595365" y="103269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spTree>
    <p:extLst>
      <p:ext uri="{BB962C8B-B14F-4D97-AF65-F5344CB8AC3E}">
        <p14:creationId xmlns:p14="http://schemas.microsoft.com/office/powerpoint/2010/main" val="675004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1" y="1144414"/>
            <a:ext cx="10245396" cy="5375449"/>
          </a:xfrm>
        </p:spPr>
        <p:txBody>
          <a:bodyPr/>
          <a:lstStyle/>
          <a:p>
            <a:r>
              <a:rPr lang="en-US" sz="2800" dirty="0"/>
              <a:t>The </a:t>
            </a:r>
            <a:r>
              <a:rPr lang="en-US" sz="2800" dirty="0">
                <a:solidFill>
                  <a:srgbClr val="C00000"/>
                </a:solidFill>
              </a:rPr>
              <a:t>https protocol </a:t>
            </a:r>
            <a:r>
              <a:rPr lang="en-US" sz="2800" dirty="0"/>
              <a:t>is a standard protocol for securely exchanging texts on the web. </a:t>
            </a:r>
          </a:p>
          <a:p>
            <a:r>
              <a:rPr lang="en-US" sz="2800" dirty="0"/>
              <a:t>It is the standard http protocol plus an encryption layer called </a:t>
            </a:r>
            <a:r>
              <a:rPr lang="en-US" sz="2800" dirty="0">
                <a:solidFill>
                  <a:srgbClr val="C00000"/>
                </a:solidFill>
              </a:rPr>
              <a:t>TLS (Transport Layer Security)</a:t>
            </a:r>
            <a:r>
              <a:rPr lang="en-US" sz="2800" dirty="0"/>
              <a:t>. </a:t>
            </a:r>
          </a:p>
          <a:p>
            <a:r>
              <a:rPr lang="en-US" sz="2800" dirty="0"/>
              <a:t>This encryption layer is used for 2 things:</a:t>
            </a:r>
          </a:p>
          <a:p>
            <a:pPr lvl="1"/>
            <a:r>
              <a:rPr lang="en-US" sz="2400" dirty="0"/>
              <a:t> </a:t>
            </a:r>
            <a:r>
              <a:rPr lang="en-US" dirty="0"/>
              <a:t>to verify the identity of the web server;</a:t>
            </a:r>
          </a:p>
          <a:p>
            <a:pPr lvl="1"/>
            <a:r>
              <a:rPr lang="en-US" dirty="0"/>
              <a:t>to encrypt communications so that they cannot be read by an attacker who intercepts the messages between the client and the server</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272441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144414"/>
            <a:ext cx="10227108" cy="5375449"/>
          </a:xfrm>
        </p:spPr>
        <p:txBody>
          <a:bodyPr/>
          <a:lstStyle/>
          <a:p>
            <a:r>
              <a:rPr lang="en-US" sz="2800" dirty="0"/>
              <a:t>TLS encryption depends on a </a:t>
            </a:r>
            <a:r>
              <a:rPr lang="en-US" sz="2800" dirty="0">
                <a:solidFill>
                  <a:srgbClr val="C00000"/>
                </a:solidFill>
              </a:rPr>
              <a:t>digital certificate </a:t>
            </a:r>
            <a:r>
              <a:rPr lang="en-US" sz="2800" dirty="0"/>
              <a:t>that is sent from the web server to the client. </a:t>
            </a:r>
          </a:p>
          <a:p>
            <a:pPr lvl="1"/>
            <a:r>
              <a:rPr lang="en-US" dirty="0">
                <a:solidFill>
                  <a:srgbClr val="C00000"/>
                </a:solidFill>
              </a:rPr>
              <a:t>Digital certificates </a:t>
            </a:r>
            <a:r>
              <a:rPr lang="en-US" dirty="0"/>
              <a:t>are issued by a </a:t>
            </a:r>
            <a:br>
              <a:rPr lang="en-US" dirty="0"/>
            </a:br>
            <a:r>
              <a:rPr lang="en-US" b="1" dirty="0">
                <a:solidFill>
                  <a:srgbClr val="C00000"/>
                </a:solidFill>
              </a:rPr>
              <a:t>certificate authority (CA)</a:t>
            </a:r>
            <a:r>
              <a:rPr lang="en-US" dirty="0"/>
              <a:t>, which is a trusted identity verification service. </a:t>
            </a:r>
          </a:p>
          <a:p>
            <a:pPr lvl="1"/>
            <a:r>
              <a:rPr lang="en-US" dirty="0"/>
              <a:t>The </a:t>
            </a:r>
            <a:r>
              <a:rPr lang="en-US" dirty="0">
                <a:solidFill>
                  <a:srgbClr val="C00000"/>
                </a:solidFill>
              </a:rPr>
              <a:t>CA encrypts the information in the certificate </a:t>
            </a:r>
            <a:r>
              <a:rPr lang="en-US" dirty="0"/>
              <a:t>using their </a:t>
            </a:r>
            <a:r>
              <a:rPr lang="en-US" dirty="0">
                <a:solidFill>
                  <a:srgbClr val="C00000"/>
                </a:solidFill>
              </a:rPr>
              <a:t>private key </a:t>
            </a:r>
            <a:r>
              <a:rPr lang="en-US" dirty="0"/>
              <a:t>to create a unique signature. This signature is included in the certificate along with the </a:t>
            </a:r>
            <a:r>
              <a:rPr lang="en-US" dirty="0">
                <a:solidFill>
                  <a:srgbClr val="C00000"/>
                </a:solidFill>
              </a:rPr>
              <a:t>public key </a:t>
            </a:r>
            <a:r>
              <a:rPr lang="en-US" dirty="0"/>
              <a:t>of the CA. To check that the certificate is valid, you can decrypt the signature using the CA’s public key.</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162118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1" y="1144414"/>
            <a:ext cx="10355126" cy="5375449"/>
          </a:xfrm>
        </p:spPr>
        <p:txBody>
          <a:bodyPr>
            <a:normAutofit/>
          </a:bodyPr>
          <a:lstStyle/>
          <a:p>
            <a:r>
              <a:rPr lang="en-US" dirty="0">
                <a:solidFill>
                  <a:srgbClr val="C00000"/>
                </a:solidFill>
              </a:rPr>
              <a:t>Key management </a:t>
            </a:r>
            <a:r>
              <a:rPr lang="en-US" dirty="0"/>
              <a:t>is the process of ensuring that encryption keys are </a:t>
            </a:r>
            <a:r>
              <a:rPr lang="en-US" dirty="0">
                <a:solidFill>
                  <a:srgbClr val="C00000"/>
                </a:solidFill>
              </a:rPr>
              <a:t>securely generated, stored and accessed</a:t>
            </a:r>
            <a:r>
              <a:rPr lang="en-US" dirty="0"/>
              <a:t> by </a:t>
            </a:r>
            <a:r>
              <a:rPr lang="en-US" dirty="0">
                <a:solidFill>
                  <a:srgbClr val="C00000"/>
                </a:solidFill>
              </a:rPr>
              <a:t>authorized users</a:t>
            </a:r>
            <a:r>
              <a:rPr lang="en-US" dirty="0"/>
              <a:t>. </a:t>
            </a:r>
          </a:p>
          <a:p>
            <a:r>
              <a:rPr lang="en-US" dirty="0"/>
              <a:t>Businesses may have to manage tens of thousands of encryption keys so it is impractical to do key management manually and you need to use some kind of </a:t>
            </a:r>
            <a:r>
              <a:rPr lang="en-US" dirty="0">
                <a:solidFill>
                  <a:srgbClr val="C00000"/>
                </a:solidFill>
              </a:rPr>
              <a:t>automated key management system (KMS)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979642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42448" cy="5375449"/>
          </a:xfrm>
        </p:spPr>
        <p:txBody>
          <a:bodyPr>
            <a:normAutofit/>
          </a:bodyPr>
          <a:lstStyle/>
          <a:p>
            <a:r>
              <a:rPr lang="en-US" sz="2800" dirty="0">
                <a:solidFill>
                  <a:srgbClr val="C00000"/>
                </a:solidFill>
              </a:rPr>
              <a:t>Subject information</a:t>
            </a:r>
            <a:br>
              <a:rPr lang="en-US" sz="2800" dirty="0"/>
            </a:br>
            <a:r>
              <a:rPr lang="en-US" sz="2800" dirty="0"/>
              <a:t>Information about the company or individual whose web site is being visited. Applicants apply for a digital certificate from a certificate authority who checks that the applicant is a valid organization.</a:t>
            </a:r>
          </a:p>
          <a:p>
            <a:r>
              <a:rPr lang="en-US" sz="2800" dirty="0">
                <a:solidFill>
                  <a:srgbClr val="C00000"/>
                </a:solidFill>
              </a:rPr>
              <a:t>Certificate authority information</a:t>
            </a:r>
            <a:br>
              <a:rPr lang="en-US" sz="2800" dirty="0"/>
            </a:br>
            <a:r>
              <a:rPr lang="en-US" sz="2800" dirty="0"/>
              <a:t>Information about the certificate authority (CA) who has issued the certificate.  </a:t>
            </a:r>
          </a:p>
          <a:p>
            <a:r>
              <a:rPr lang="en-US" sz="2800" dirty="0">
                <a:solidFill>
                  <a:srgbClr val="C00000"/>
                </a:solidFill>
              </a:rPr>
              <a:t>Certificate information</a:t>
            </a:r>
            <a:br>
              <a:rPr lang="en-US" sz="2800" dirty="0"/>
            </a:br>
            <a:r>
              <a:rPr lang="en-US" sz="2800" dirty="0"/>
              <a:t>Information about the certificate itself, including a unique serial number and a validity period, defined by start and end dates. </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123583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144414"/>
            <a:ext cx="10405871" cy="5375449"/>
          </a:xfrm>
        </p:spPr>
        <p:txBody>
          <a:bodyPr>
            <a:normAutofit/>
          </a:bodyPr>
          <a:lstStyle/>
          <a:p>
            <a:r>
              <a:rPr lang="en-US" dirty="0">
                <a:solidFill>
                  <a:srgbClr val="C00000"/>
                </a:solidFill>
              </a:rPr>
              <a:t>Digital signature</a:t>
            </a:r>
            <a:br>
              <a:rPr lang="en-US" dirty="0"/>
            </a:br>
            <a:r>
              <a:rPr lang="en-US" dirty="0"/>
              <a:t>The combination of all of the above data uniquely identifies the digital certificate. The signature data is encrypted with the CA’s private key to confirm that the data is correct. The algorithm used to generate the digital signature is also specified.</a:t>
            </a:r>
          </a:p>
          <a:p>
            <a:r>
              <a:rPr lang="en-US" dirty="0">
                <a:solidFill>
                  <a:srgbClr val="C00000"/>
                </a:solidFill>
              </a:rPr>
              <a:t>Public key information</a:t>
            </a:r>
            <a:br>
              <a:rPr lang="en-US" dirty="0"/>
            </a:br>
            <a:r>
              <a:rPr lang="en-US" dirty="0"/>
              <a:t>The public key of the CA is included along with the key size and the encryption algorithm used. The public key may be used to decrypt the digital signature.</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68156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lstStyle/>
          <a:p>
            <a:r>
              <a:rPr lang="en-US" sz="2800" dirty="0"/>
              <a:t>As a product provider you inevitably store information about your users and, for cloud-based products, user data. </a:t>
            </a:r>
          </a:p>
          <a:p>
            <a:r>
              <a:rPr lang="en-US" sz="2800" dirty="0">
                <a:solidFill>
                  <a:srgbClr val="C00000"/>
                </a:solidFill>
              </a:rPr>
              <a:t>Encryption</a:t>
            </a:r>
            <a:r>
              <a:rPr lang="en-US" sz="2800" dirty="0"/>
              <a:t> can be used to reduce the damage that may occur from data theft. If information is encrypted, it is impossible, or very expensive, for thieves to access and use the unencrypted data.</a:t>
            </a:r>
          </a:p>
          <a:p>
            <a:pPr lvl="1"/>
            <a:r>
              <a:rPr lang="en-US" b="1" dirty="0">
                <a:solidFill>
                  <a:srgbClr val="C00000"/>
                </a:solidFill>
              </a:rPr>
              <a:t>Data in transit  </a:t>
            </a:r>
          </a:p>
          <a:p>
            <a:pPr lvl="1"/>
            <a:r>
              <a:rPr lang="en-US" b="1" dirty="0">
                <a:solidFill>
                  <a:srgbClr val="C00000"/>
                </a:solidFill>
              </a:rPr>
              <a:t>Data at rest</a:t>
            </a:r>
          </a:p>
          <a:p>
            <a:pPr lvl="1"/>
            <a:r>
              <a:rPr lang="en-US" b="1" dirty="0">
                <a:solidFill>
                  <a:srgbClr val="C00000"/>
                </a:solidFill>
              </a:rPr>
              <a:t>Data in use</a:t>
            </a:r>
            <a:endParaRPr lang="en-US" sz="2400" dirty="0">
              <a:solidFill>
                <a:srgbClr val="C00000"/>
              </a:solidFill>
            </a:endParaRPr>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encryption</a:t>
            </a:r>
          </a:p>
        </p:txBody>
      </p:sp>
    </p:spTree>
    <p:extLst>
      <p:ext uri="{BB962C8B-B14F-4D97-AF65-F5344CB8AC3E}">
        <p14:creationId xmlns:p14="http://schemas.microsoft.com/office/powerpoint/2010/main" val="4289045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levels</a:t>
            </a:r>
          </a:p>
        </p:txBody>
      </p:sp>
      <p:sp>
        <p:nvSpPr>
          <p:cNvPr id="9" name="Rounded Rectangle 8">
            <a:extLst>
              <a:ext uri="{FF2B5EF4-FFF2-40B4-BE49-F238E27FC236}">
                <a16:creationId xmlns:a16="http://schemas.microsoft.com/office/drawing/2014/main" id="{5103E4FD-D567-5446-B4E7-8238C0A0061E}"/>
              </a:ext>
            </a:extLst>
          </p:cNvPr>
          <p:cNvSpPr>
            <a:spLocks noChangeArrowheads="1"/>
          </p:cNvSpPr>
          <p:nvPr/>
        </p:nvSpPr>
        <p:spPr bwMode="auto">
          <a:xfrm>
            <a:off x="4449584" y="1742109"/>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C51D8951-3A19-E84D-9D01-0F7E16C88712}"/>
              </a:ext>
            </a:extLst>
          </p:cNvPr>
          <p:cNvSpPr>
            <a:spLocks noChangeArrowheads="1"/>
          </p:cNvSpPr>
          <p:nvPr/>
        </p:nvSpPr>
        <p:spPr bwMode="auto">
          <a:xfrm>
            <a:off x="4449584" y="3006168"/>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Database</a:t>
            </a:r>
          </a:p>
        </p:txBody>
      </p:sp>
      <p:sp>
        <p:nvSpPr>
          <p:cNvPr id="12" name="Rounded Rectangle 11">
            <a:extLst>
              <a:ext uri="{FF2B5EF4-FFF2-40B4-BE49-F238E27FC236}">
                <a16:creationId xmlns:a16="http://schemas.microsoft.com/office/drawing/2014/main" id="{1564F325-41E8-2F4F-A25A-CBD91981FE88}"/>
              </a:ext>
            </a:extLst>
          </p:cNvPr>
          <p:cNvSpPr>
            <a:spLocks noChangeArrowheads="1"/>
          </p:cNvSpPr>
          <p:nvPr/>
        </p:nvSpPr>
        <p:spPr bwMode="auto">
          <a:xfrm>
            <a:off x="4449584" y="427022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Files</a:t>
            </a:r>
          </a:p>
        </p:txBody>
      </p:sp>
      <p:sp>
        <p:nvSpPr>
          <p:cNvPr id="13" name="Rounded Rectangle 12">
            <a:extLst>
              <a:ext uri="{FF2B5EF4-FFF2-40B4-BE49-F238E27FC236}">
                <a16:creationId xmlns:a16="http://schemas.microsoft.com/office/drawing/2014/main" id="{4591FBDD-6B19-DE4C-9B6E-0AB9821791D3}"/>
              </a:ext>
            </a:extLst>
          </p:cNvPr>
          <p:cNvSpPr>
            <a:spLocks noChangeArrowheads="1"/>
          </p:cNvSpPr>
          <p:nvPr/>
        </p:nvSpPr>
        <p:spPr bwMode="auto">
          <a:xfrm>
            <a:off x="4449584" y="553428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658971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144414"/>
            <a:ext cx="10172245" cy="5375449"/>
          </a:xfrm>
        </p:spPr>
        <p:txBody>
          <a:bodyPr/>
          <a:lstStyle/>
          <a:p>
            <a:r>
              <a:rPr lang="en-US" sz="2800" dirty="0">
                <a:solidFill>
                  <a:srgbClr val="C00000"/>
                </a:solidFill>
              </a:rPr>
              <a:t>Key management</a:t>
            </a:r>
            <a:r>
              <a:rPr lang="en-US" sz="2800" dirty="0"/>
              <a:t> is important because, if you get it wrong, unauthorized users may be able to access your keys and so decrypt supposedly private data. Even worse, if you lose encryption keys, then your encrypted data may be permanently inaccessible. </a:t>
            </a:r>
          </a:p>
          <a:p>
            <a:r>
              <a:rPr lang="en-US" sz="2800" dirty="0"/>
              <a:t>A </a:t>
            </a:r>
            <a:r>
              <a:rPr lang="en-US" sz="2800" dirty="0">
                <a:solidFill>
                  <a:srgbClr val="C00000"/>
                </a:solidFill>
              </a:rPr>
              <a:t>key management system (KMS) </a:t>
            </a:r>
            <a:r>
              <a:rPr lang="en-US" sz="2800" dirty="0"/>
              <a:t>is a specialized database that is designed to securely store and manage encryption keys, digital certificates and other confidential information.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269660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836043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079086"/>
          </a:xfrm>
        </p:spPr>
        <p:txBody>
          <a:bodyPr>
            <a:normAutofit fontScale="90000"/>
          </a:bodyPr>
          <a:lstStyle/>
          <a:p>
            <a:r>
              <a:rPr lang="en-US" dirty="0">
                <a:solidFill>
                  <a:schemeClr val="accent1"/>
                </a:solidFill>
              </a:rPr>
              <a:t>Using a KMS for </a:t>
            </a:r>
            <a:br>
              <a:rPr lang="en-US" dirty="0">
                <a:solidFill>
                  <a:schemeClr val="accent1"/>
                </a:solidFill>
              </a:rPr>
            </a:br>
            <a:r>
              <a:rPr lang="en-US" dirty="0">
                <a:solidFill>
                  <a:schemeClr val="accent1"/>
                </a:solidFill>
              </a:rPr>
              <a:t>encryption management</a:t>
            </a:r>
          </a:p>
        </p:txBody>
      </p:sp>
      <p:sp>
        <p:nvSpPr>
          <p:cNvPr id="7" name="Rounded Rectangle 6">
            <a:extLst>
              <a:ext uri="{FF2B5EF4-FFF2-40B4-BE49-F238E27FC236}">
                <a16:creationId xmlns:a16="http://schemas.microsoft.com/office/drawing/2014/main" id="{39861D0C-9557-8C40-A5B3-9A695BA5B84B}"/>
              </a:ext>
            </a:extLst>
          </p:cNvPr>
          <p:cNvSpPr>
            <a:spLocks noChangeArrowheads="1"/>
          </p:cNvSpPr>
          <p:nvPr/>
        </p:nvSpPr>
        <p:spPr bwMode="auto">
          <a:xfrm>
            <a:off x="5071929" y="1581042"/>
            <a:ext cx="1907411"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cxnSp>
        <p:nvCxnSpPr>
          <p:cNvPr id="9" name="Straight Arrow Connector 8">
            <a:extLst>
              <a:ext uri="{FF2B5EF4-FFF2-40B4-BE49-F238E27FC236}">
                <a16:creationId xmlns:a16="http://schemas.microsoft.com/office/drawing/2014/main" id="{EFC35057-2711-424C-BDC7-3514652041F5}"/>
              </a:ext>
            </a:extLst>
          </p:cNvPr>
          <p:cNvCxnSpPr>
            <a:cxnSpLocks/>
            <a:stCxn id="14" idx="3"/>
            <a:endCxn id="15" idx="1"/>
          </p:cNvCxnSpPr>
          <p:nvPr/>
        </p:nvCxnSpPr>
        <p:spPr>
          <a:xfrm>
            <a:off x="5179140" y="4583567"/>
            <a:ext cx="1998623" cy="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9A3BC3-497E-2349-96F5-F6DA222ACCAF}"/>
              </a:ext>
            </a:extLst>
          </p:cNvPr>
          <p:cNvSpPr txBox="1"/>
          <p:nvPr/>
        </p:nvSpPr>
        <p:spPr>
          <a:xfrm>
            <a:off x="4005782" y="2325136"/>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Calls</a:t>
            </a:r>
          </a:p>
        </p:txBody>
      </p:sp>
      <p:cxnSp>
        <p:nvCxnSpPr>
          <p:cNvPr id="12" name="Elbow Connector 11">
            <a:extLst>
              <a:ext uri="{FF2B5EF4-FFF2-40B4-BE49-F238E27FC236}">
                <a16:creationId xmlns:a16="http://schemas.microsoft.com/office/drawing/2014/main" id="{65936C8D-D8DA-F84D-9FB9-09609C58E9B6}"/>
              </a:ext>
            </a:extLst>
          </p:cNvPr>
          <p:cNvCxnSpPr>
            <a:cxnSpLocks/>
            <a:stCxn id="7" idx="1"/>
            <a:endCxn id="21" idx="0"/>
          </p:cNvCxnSpPr>
          <p:nvPr/>
        </p:nvCxnSpPr>
        <p:spPr>
          <a:xfrm rot="10800000" flipV="1">
            <a:off x="4089398" y="1885936"/>
            <a:ext cx="982530" cy="1400887"/>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43FB3F-1FC8-894B-BB6C-75B35A319127}"/>
              </a:ext>
            </a:extLst>
          </p:cNvPr>
          <p:cNvSpPr txBox="1"/>
          <p:nvPr/>
        </p:nvSpPr>
        <p:spPr>
          <a:xfrm>
            <a:off x="5564271" y="4622268"/>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Keys</a:t>
            </a:r>
          </a:p>
        </p:txBody>
      </p:sp>
      <p:sp>
        <p:nvSpPr>
          <p:cNvPr id="14" name="Rounded Rectangle 13">
            <a:extLst>
              <a:ext uri="{FF2B5EF4-FFF2-40B4-BE49-F238E27FC236}">
                <a16:creationId xmlns:a16="http://schemas.microsoft.com/office/drawing/2014/main" id="{8DF142A5-7D34-B44A-B39B-6784211E5CC1}"/>
              </a:ext>
            </a:extLst>
          </p:cNvPr>
          <p:cNvSpPr>
            <a:spLocks noChangeArrowheads="1"/>
          </p:cNvSpPr>
          <p:nvPr/>
        </p:nvSpPr>
        <p:spPr bwMode="auto">
          <a:xfrm>
            <a:off x="2999657" y="4009940"/>
            <a:ext cx="2179483" cy="1147252"/>
          </a:xfrm>
          <a:prstGeom prst="roundRect">
            <a:avLst>
              <a:gd name="adj" fmla="val 2099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Key </a:t>
            </a:r>
          </a:p>
          <a:p>
            <a:pPr algn="ctr">
              <a:defRPr/>
            </a:pPr>
            <a:r>
              <a:rPr lang="en-US" sz="2400" b="1" dirty="0">
                <a:latin typeface="Calibri" panose="020F0502020204030204" pitchFamily="34" charset="0"/>
                <a:cs typeface="Calibri" panose="020F0502020204030204" pitchFamily="34" charset="0"/>
              </a:rPr>
              <a:t>management </a:t>
            </a:r>
          </a:p>
          <a:p>
            <a:pPr algn="ctr">
              <a:defRPr/>
            </a:pPr>
            <a:r>
              <a:rPr lang="en-US" sz="2400" b="1" dirty="0">
                <a:latin typeface="Calibri" panose="020F0502020204030204" pitchFamily="34" charset="0"/>
                <a:cs typeface="Calibri" panose="020F0502020204030204" pitchFamily="34" charset="0"/>
              </a:rPr>
              <a:t>system (KMS)</a:t>
            </a:r>
          </a:p>
        </p:txBody>
      </p:sp>
      <p:sp>
        <p:nvSpPr>
          <p:cNvPr id="15" name="Rounded Rectangle 14">
            <a:extLst>
              <a:ext uri="{FF2B5EF4-FFF2-40B4-BE49-F238E27FC236}">
                <a16:creationId xmlns:a16="http://schemas.microsoft.com/office/drawing/2014/main" id="{2910DAA7-A391-2E4B-842C-E20CB1091CCC}"/>
              </a:ext>
            </a:extLst>
          </p:cNvPr>
          <p:cNvSpPr>
            <a:spLocks noChangeArrowheads="1"/>
          </p:cNvSpPr>
          <p:nvPr/>
        </p:nvSpPr>
        <p:spPr bwMode="auto">
          <a:xfrm>
            <a:off x="7177763" y="4093272"/>
            <a:ext cx="1907411" cy="980591"/>
          </a:xfrm>
          <a:prstGeom prst="roundRect">
            <a:avLst>
              <a:gd name="adj" fmla="val 2369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a:t>
            </a:r>
          </a:p>
          <a:p>
            <a:pPr algn="ctr">
              <a:defRPr/>
            </a:pPr>
            <a:r>
              <a:rPr lang="en-US" sz="2400" b="1" dirty="0">
                <a:latin typeface="Calibri" panose="020F0502020204030204" pitchFamily="34" charset="0"/>
                <a:cs typeface="Calibri" panose="020F0502020204030204" pitchFamily="34" charset="0"/>
              </a:rPr>
              <a:t>engine</a:t>
            </a:r>
          </a:p>
        </p:txBody>
      </p:sp>
      <p:sp>
        <p:nvSpPr>
          <p:cNvPr id="18" name="Rounded Rectangle 17">
            <a:extLst>
              <a:ext uri="{FF2B5EF4-FFF2-40B4-BE49-F238E27FC236}">
                <a16:creationId xmlns:a16="http://schemas.microsoft.com/office/drawing/2014/main" id="{F509C568-8A0B-B146-B693-0EC1BA87A428}"/>
              </a:ext>
            </a:extLst>
          </p:cNvPr>
          <p:cNvSpPr>
            <a:spLocks noChangeArrowheads="1"/>
          </p:cNvSpPr>
          <p:nvPr/>
        </p:nvSpPr>
        <p:spPr bwMode="auto">
          <a:xfrm>
            <a:off x="712335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Stored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encrypted data</a:t>
            </a:r>
          </a:p>
        </p:txBody>
      </p:sp>
      <p:sp>
        <p:nvSpPr>
          <p:cNvPr id="19" name="Rounded Rectangle 18">
            <a:extLst>
              <a:ext uri="{FF2B5EF4-FFF2-40B4-BE49-F238E27FC236}">
                <a16:creationId xmlns:a16="http://schemas.microsoft.com/office/drawing/2014/main" id="{DCFDE5E5-0A41-A045-8494-2B5D9032274C}"/>
              </a:ext>
            </a:extLst>
          </p:cNvPr>
          <p:cNvSpPr>
            <a:spLocks noChangeArrowheads="1"/>
          </p:cNvSpPr>
          <p:nvPr/>
        </p:nvSpPr>
        <p:spPr bwMode="auto">
          <a:xfrm>
            <a:off x="308128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Key store</a:t>
            </a:r>
          </a:p>
        </p:txBody>
      </p:sp>
      <p:sp>
        <p:nvSpPr>
          <p:cNvPr id="20" name="Rounded Rectangle 19">
            <a:extLst>
              <a:ext uri="{FF2B5EF4-FFF2-40B4-BE49-F238E27FC236}">
                <a16:creationId xmlns:a16="http://schemas.microsoft.com/office/drawing/2014/main" id="{7FBD90B7-3922-6E4D-AFE2-C30FF9955927}"/>
              </a:ext>
            </a:extLst>
          </p:cNvPr>
          <p:cNvSpPr>
            <a:spLocks noChangeArrowheads="1"/>
          </p:cNvSpPr>
          <p:nvPr/>
        </p:nvSpPr>
        <p:spPr bwMode="auto">
          <a:xfrm>
            <a:off x="7123355" y="2764333"/>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Unencrypted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data</a:t>
            </a:r>
          </a:p>
        </p:txBody>
      </p:sp>
      <p:sp>
        <p:nvSpPr>
          <p:cNvPr id="21" name="Rounded Rectangle 20">
            <a:extLst>
              <a:ext uri="{FF2B5EF4-FFF2-40B4-BE49-F238E27FC236}">
                <a16:creationId xmlns:a16="http://schemas.microsoft.com/office/drawing/2014/main" id="{AAF060C3-01F7-6A46-BFF6-755AE22C38C3}"/>
              </a:ext>
            </a:extLst>
          </p:cNvPr>
          <p:cNvSpPr>
            <a:spLocks noChangeArrowheads="1"/>
          </p:cNvSpPr>
          <p:nvPr/>
        </p:nvSpPr>
        <p:spPr bwMode="auto">
          <a:xfrm>
            <a:off x="2999657" y="3286823"/>
            <a:ext cx="2179483" cy="717452"/>
          </a:xfrm>
          <a:prstGeom prst="roundRect">
            <a:avLst>
              <a:gd name="adj" fmla="val 6308"/>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API</a:t>
            </a:r>
          </a:p>
        </p:txBody>
      </p:sp>
      <p:cxnSp>
        <p:nvCxnSpPr>
          <p:cNvPr id="27" name="Elbow Connector 26">
            <a:extLst>
              <a:ext uri="{FF2B5EF4-FFF2-40B4-BE49-F238E27FC236}">
                <a16:creationId xmlns:a16="http://schemas.microsoft.com/office/drawing/2014/main" id="{9412A320-1CD3-7340-8571-8777C6A4110F}"/>
              </a:ext>
            </a:extLst>
          </p:cNvPr>
          <p:cNvCxnSpPr>
            <a:cxnSpLocks/>
            <a:stCxn id="20" idx="0"/>
            <a:endCxn id="7" idx="3"/>
          </p:cNvCxnSpPr>
          <p:nvPr/>
        </p:nvCxnSpPr>
        <p:spPr>
          <a:xfrm rot="16200000" flipV="1">
            <a:off x="7116206" y="1749071"/>
            <a:ext cx="878397" cy="1152128"/>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E4079BB-EACB-A64D-A548-7C9C8174AEFD}"/>
              </a:ext>
            </a:extLst>
          </p:cNvPr>
          <p:cNvCxnSpPr>
            <a:cxnSpLocks/>
            <a:stCxn id="20" idx="2"/>
            <a:endCxn id="15" idx="0"/>
          </p:cNvCxnSpPr>
          <p:nvPr/>
        </p:nvCxnSpPr>
        <p:spPr>
          <a:xfrm>
            <a:off x="8131468" y="3481785"/>
            <a:ext cx="1" cy="611486"/>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2654C-4A7D-3342-9198-E9E6F65E0C93}"/>
              </a:ext>
            </a:extLst>
          </p:cNvPr>
          <p:cNvCxnSpPr>
            <a:cxnSpLocks/>
            <a:stCxn id="15" idx="2"/>
            <a:endCxn id="18" idx="0"/>
          </p:cNvCxnSpPr>
          <p:nvPr/>
        </p:nvCxnSpPr>
        <p:spPr>
          <a:xfrm flipH="1">
            <a:off x="8131468" y="5073862"/>
            <a:ext cx="1" cy="72145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A83E737-803A-2249-A1D8-EDB2E56797C8}"/>
              </a:ext>
            </a:extLst>
          </p:cNvPr>
          <p:cNvCxnSpPr>
            <a:cxnSpLocks/>
            <a:stCxn id="14" idx="2"/>
            <a:endCxn id="19" idx="0"/>
          </p:cNvCxnSpPr>
          <p:nvPr/>
        </p:nvCxnSpPr>
        <p:spPr>
          <a:xfrm flipH="1">
            <a:off x="4089398" y="5157192"/>
            <a:ext cx="1" cy="63812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55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442448" cy="5375449"/>
          </a:xfrm>
        </p:spPr>
        <p:txBody>
          <a:bodyPr>
            <a:normAutofit/>
          </a:bodyPr>
          <a:lstStyle/>
          <a:p>
            <a:r>
              <a:rPr lang="en-US" sz="2400" dirty="0"/>
              <a:t>Business may be required by </a:t>
            </a:r>
            <a:r>
              <a:rPr lang="en-US" sz="2400" dirty="0">
                <a:solidFill>
                  <a:srgbClr val="C00000"/>
                </a:solidFill>
              </a:rPr>
              <a:t>accounting</a:t>
            </a:r>
            <a:r>
              <a:rPr lang="en-US" sz="2400" dirty="0"/>
              <a:t> and other </a:t>
            </a:r>
            <a:r>
              <a:rPr lang="en-US" sz="2400" dirty="0">
                <a:solidFill>
                  <a:srgbClr val="C00000"/>
                </a:solidFill>
              </a:rPr>
              <a:t>regulations</a:t>
            </a:r>
            <a:r>
              <a:rPr lang="en-US" sz="2400" dirty="0"/>
              <a:t> to keep copies of all of their data for several years. </a:t>
            </a:r>
          </a:p>
          <a:p>
            <a:pPr lvl="1"/>
            <a:r>
              <a:rPr lang="en-US" sz="2400" dirty="0"/>
              <a:t>For example, in the UK, tax and company data has to be maintained for at least six years, with a longer retention period for some types of data. </a:t>
            </a:r>
            <a:r>
              <a:rPr lang="en-US" sz="2400" dirty="0">
                <a:solidFill>
                  <a:srgbClr val="C00000"/>
                </a:solidFill>
              </a:rPr>
              <a:t>Data protection regulations </a:t>
            </a:r>
            <a:r>
              <a:rPr lang="en-US" sz="2400" dirty="0"/>
              <a:t>may require that this data be stored securely, so the data should be encrypted. </a:t>
            </a:r>
          </a:p>
          <a:p>
            <a:r>
              <a:rPr lang="en-US" sz="2400" dirty="0"/>
              <a:t>To reduce the risks of a security breach, </a:t>
            </a:r>
            <a:r>
              <a:rPr lang="en-US" sz="2400" dirty="0">
                <a:solidFill>
                  <a:srgbClr val="C00000"/>
                </a:solidFill>
              </a:rPr>
              <a:t>encryption keys should be changed regularly</a:t>
            </a:r>
            <a:r>
              <a:rPr lang="en-US" sz="2400" dirty="0"/>
              <a:t>. This means that archival data may be encrypted with a different key from the current data in your system. </a:t>
            </a:r>
          </a:p>
          <a:p>
            <a:r>
              <a:rPr lang="en-US" sz="2400" dirty="0"/>
              <a:t>Therefore, </a:t>
            </a:r>
            <a:r>
              <a:rPr lang="en-US" sz="2400" dirty="0">
                <a:solidFill>
                  <a:srgbClr val="C00000"/>
                </a:solidFill>
              </a:rPr>
              <a:t>key management systems </a:t>
            </a:r>
            <a:r>
              <a:rPr lang="en-US" sz="2400" dirty="0"/>
              <a:t>must maintain multiple, timestamped versions of keys so that system backups and archives can be decrypted if required.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Long-term key storage</a:t>
            </a:r>
          </a:p>
        </p:txBody>
      </p:sp>
    </p:spTree>
    <p:extLst>
      <p:ext uri="{BB962C8B-B14F-4D97-AF65-F5344CB8AC3E}">
        <p14:creationId xmlns:p14="http://schemas.microsoft.com/office/powerpoint/2010/main" val="35811535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a:bodyPr>
          <a:lstStyle/>
          <a:p>
            <a:r>
              <a:rPr lang="en-US" sz="2400" dirty="0">
                <a:solidFill>
                  <a:srgbClr val="C00000"/>
                </a:solidFill>
              </a:rPr>
              <a:t>Privacy</a:t>
            </a:r>
            <a:r>
              <a:rPr lang="en-US" sz="2400" dirty="0"/>
              <a:t> is a </a:t>
            </a:r>
            <a:r>
              <a:rPr lang="en-US" sz="2400" dirty="0">
                <a:solidFill>
                  <a:srgbClr val="C00000"/>
                </a:solidFill>
              </a:rPr>
              <a:t>social concept</a:t>
            </a:r>
            <a:r>
              <a:rPr lang="en-US" sz="2400" dirty="0"/>
              <a:t> that relates to the collection, dissemination and appropriate use of personal information held by a third-party such as a company or a hospital. </a:t>
            </a:r>
          </a:p>
          <a:p>
            <a:r>
              <a:rPr lang="en-US" sz="2400" dirty="0"/>
              <a:t>The importance of privacy has changed over time and individuals have their own views on what degree of privacy is important. </a:t>
            </a:r>
          </a:p>
          <a:p>
            <a:r>
              <a:rPr lang="en-US" sz="2400" dirty="0">
                <a:solidFill>
                  <a:srgbClr val="C00000"/>
                </a:solidFill>
              </a:rPr>
              <a:t>Culture and age </a:t>
            </a:r>
            <a:r>
              <a:rPr lang="en-US" sz="2400" dirty="0"/>
              <a:t>also affect peoples’ views on what privacy means.</a:t>
            </a:r>
          </a:p>
          <a:p>
            <a:pPr lvl="1"/>
            <a:r>
              <a:rPr lang="en-US" sz="2400" dirty="0">
                <a:solidFill>
                  <a:srgbClr val="C00000"/>
                </a:solidFill>
              </a:rPr>
              <a:t>Younger people </a:t>
            </a:r>
            <a:r>
              <a:rPr lang="en-US" sz="2400" dirty="0"/>
              <a:t>were early adopters of the first social networks and many of them seem to be less inhibited about </a:t>
            </a:r>
            <a:r>
              <a:rPr lang="en-US" sz="2400" dirty="0">
                <a:solidFill>
                  <a:srgbClr val="C00000"/>
                </a:solidFill>
              </a:rPr>
              <a:t>sharing personal information</a:t>
            </a:r>
            <a:r>
              <a:rPr lang="en-US" sz="2400" dirty="0"/>
              <a:t> on these platforms than older people.</a:t>
            </a:r>
          </a:p>
          <a:p>
            <a:pPr lvl="1"/>
            <a:r>
              <a:rPr lang="en-US" sz="2400" dirty="0"/>
              <a:t>In some countries, the level of </a:t>
            </a:r>
            <a:r>
              <a:rPr lang="en-US" sz="2400" dirty="0">
                <a:solidFill>
                  <a:srgbClr val="C00000"/>
                </a:solidFill>
              </a:rPr>
              <a:t>income</a:t>
            </a:r>
            <a:r>
              <a:rPr lang="en-US" sz="2400" dirty="0"/>
              <a:t> earned by an individual is seen as a private matter;  in others, all </a:t>
            </a:r>
            <a:r>
              <a:rPr lang="en-US" sz="2400" dirty="0">
                <a:solidFill>
                  <a:srgbClr val="C00000"/>
                </a:solidFill>
              </a:rPr>
              <a:t>tax returns </a:t>
            </a:r>
            <a:r>
              <a:rPr lang="en-US" sz="2400" dirty="0"/>
              <a:t>are openly published.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a:t>
            </a:r>
          </a:p>
        </p:txBody>
      </p:sp>
    </p:spTree>
    <p:extLst>
      <p:ext uri="{BB962C8B-B14F-4D97-AF65-F5344CB8AC3E}">
        <p14:creationId xmlns:p14="http://schemas.microsoft.com/office/powerpoint/2010/main" val="5554925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400" dirty="0"/>
              <a:t>If you are offering a product directly to consumers and you fail to conform to </a:t>
            </a:r>
            <a:r>
              <a:rPr lang="en-US" sz="2400" dirty="0">
                <a:solidFill>
                  <a:srgbClr val="C00000"/>
                </a:solidFill>
              </a:rPr>
              <a:t>privacy regulations</a:t>
            </a:r>
            <a:r>
              <a:rPr lang="en-US" sz="2400" dirty="0"/>
              <a:t>, then you may be subject to </a:t>
            </a:r>
            <a:r>
              <a:rPr lang="en-US" sz="2400" dirty="0">
                <a:solidFill>
                  <a:srgbClr val="C00000"/>
                </a:solidFill>
              </a:rPr>
              <a:t>legal action </a:t>
            </a:r>
            <a:r>
              <a:rPr lang="en-US" sz="2400" dirty="0"/>
              <a:t>by product buyers or by a data regulator. If your conformance is weaker than the protection offered by data protection regulations in some countries, you won’t be able to sell your product in these countries.</a:t>
            </a:r>
          </a:p>
          <a:p>
            <a:r>
              <a:rPr lang="en-US" sz="2400" dirty="0"/>
              <a:t>If your product is a </a:t>
            </a:r>
            <a:r>
              <a:rPr lang="en-US" sz="2400" dirty="0">
                <a:solidFill>
                  <a:srgbClr val="C00000"/>
                </a:solidFill>
              </a:rPr>
              <a:t>business product</a:t>
            </a:r>
            <a:r>
              <a:rPr lang="en-US" sz="2400" dirty="0"/>
              <a:t>, business customers require privacy safeguards so that they are not put at </a:t>
            </a:r>
            <a:r>
              <a:rPr lang="en-US" sz="2400" dirty="0">
                <a:solidFill>
                  <a:srgbClr val="C00000"/>
                </a:solidFill>
              </a:rPr>
              <a:t>risk of privacy violations and legal action </a:t>
            </a:r>
            <a:r>
              <a:rPr lang="en-US" sz="2400" dirty="0"/>
              <a:t>by users.</a:t>
            </a:r>
          </a:p>
          <a:p>
            <a:r>
              <a:rPr lang="en-US" sz="2400" dirty="0"/>
              <a:t>If personal information is </a:t>
            </a:r>
            <a:r>
              <a:rPr lang="en-US" sz="2400" dirty="0">
                <a:solidFill>
                  <a:srgbClr val="C00000"/>
                </a:solidFill>
              </a:rPr>
              <a:t>leaked</a:t>
            </a:r>
            <a:r>
              <a:rPr lang="en-US" sz="2400" dirty="0"/>
              <a:t> or </a:t>
            </a:r>
            <a:r>
              <a:rPr lang="en-US" sz="2400" dirty="0">
                <a:solidFill>
                  <a:srgbClr val="C00000"/>
                </a:solidFill>
              </a:rPr>
              <a:t>misused</a:t>
            </a:r>
            <a:r>
              <a:rPr lang="en-US" sz="2400" dirty="0"/>
              <a:t>, even if this is not seen as a </a:t>
            </a:r>
            <a:r>
              <a:rPr lang="en-US" sz="2400" dirty="0">
                <a:solidFill>
                  <a:srgbClr val="C00000"/>
                </a:solidFill>
              </a:rPr>
              <a:t>violation of privacy regulations</a:t>
            </a:r>
            <a:r>
              <a:rPr lang="en-US" sz="2400" dirty="0"/>
              <a:t>, this can lead to serious reputational damage. Customers may stop using your product because of this.</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Business reasons for privacy</a:t>
            </a:r>
          </a:p>
        </p:txBody>
      </p:sp>
    </p:spTree>
    <p:extLst>
      <p:ext uri="{BB962C8B-B14F-4D97-AF65-F5344CB8AC3E}">
        <p14:creationId xmlns:p14="http://schemas.microsoft.com/office/powerpoint/2010/main" val="2622327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normAutofit/>
          </a:bodyPr>
          <a:lstStyle/>
          <a:p>
            <a:r>
              <a:rPr lang="en-US" sz="2800" dirty="0"/>
              <a:t>In many countries, the right to </a:t>
            </a:r>
            <a:r>
              <a:rPr lang="en-US" sz="2800" dirty="0">
                <a:solidFill>
                  <a:srgbClr val="C00000"/>
                </a:solidFill>
              </a:rPr>
              <a:t>individual privacy </a:t>
            </a:r>
            <a:r>
              <a:rPr lang="en-US" sz="2800" dirty="0"/>
              <a:t>is protected by </a:t>
            </a:r>
            <a:r>
              <a:rPr lang="en-US" sz="2800" dirty="0">
                <a:solidFill>
                  <a:srgbClr val="C00000"/>
                </a:solidFill>
              </a:rPr>
              <a:t>data protection laws</a:t>
            </a:r>
            <a:r>
              <a:rPr lang="en-US" sz="2800" dirty="0"/>
              <a:t>. </a:t>
            </a:r>
          </a:p>
          <a:p>
            <a:r>
              <a:rPr lang="en-US" sz="2800" dirty="0"/>
              <a:t>These laws limit the </a:t>
            </a:r>
            <a:r>
              <a:rPr lang="en-US" sz="2800" dirty="0">
                <a:solidFill>
                  <a:srgbClr val="C00000"/>
                </a:solidFill>
              </a:rPr>
              <a:t>collection, dissemination and use of personal data </a:t>
            </a:r>
            <a:r>
              <a:rPr lang="en-US" sz="2800" dirty="0"/>
              <a:t>to the purposes for which it was collected. </a:t>
            </a:r>
          </a:p>
          <a:p>
            <a:pPr lvl="1"/>
            <a:r>
              <a:rPr lang="en-US" sz="2600" dirty="0"/>
              <a:t>For example, a travel insurance company may collect health information so that they can assess their level of risk. This is legal and permissible. </a:t>
            </a:r>
          </a:p>
          <a:p>
            <a:pPr lvl="1"/>
            <a:r>
              <a:rPr lang="en-US" sz="2600" dirty="0"/>
              <a:t>However, it would not be legal for those companies to use this information to target online advertising of health products, unless their users had given specific permission for this.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Tree>
    <p:extLst>
      <p:ext uri="{BB962C8B-B14F-4D97-AF65-F5344CB8AC3E}">
        <p14:creationId xmlns:p14="http://schemas.microsoft.com/office/powerpoint/2010/main" val="1643719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
        <p:nvSpPr>
          <p:cNvPr id="6" name="Rounded Rectangle 5">
            <a:extLst>
              <a:ext uri="{FF2B5EF4-FFF2-40B4-BE49-F238E27FC236}">
                <a16:creationId xmlns:a16="http://schemas.microsoft.com/office/drawing/2014/main" id="{7FBEFF2D-F42D-CE4A-831F-F1BC16EBE137}"/>
              </a:ext>
            </a:extLst>
          </p:cNvPr>
          <p:cNvSpPr>
            <a:spLocks noChangeArrowheads="1"/>
          </p:cNvSpPr>
          <p:nvPr/>
        </p:nvSpPr>
        <p:spPr bwMode="auto">
          <a:xfrm>
            <a:off x="4439816" y="1296475"/>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 protection law</a:t>
            </a:r>
          </a:p>
        </p:txBody>
      </p:sp>
      <p:cxnSp>
        <p:nvCxnSpPr>
          <p:cNvPr id="7" name="Straight Arrow Connector 6">
            <a:extLst>
              <a:ext uri="{FF2B5EF4-FFF2-40B4-BE49-F238E27FC236}">
                <a16:creationId xmlns:a16="http://schemas.microsoft.com/office/drawing/2014/main" id="{4E80A7D6-8098-7143-B812-69DDE885585E}"/>
              </a:ext>
            </a:extLst>
          </p:cNvPr>
          <p:cNvCxnSpPr>
            <a:cxnSpLocks/>
            <a:stCxn id="12" idx="0"/>
            <a:endCxn id="6" idx="2"/>
          </p:cNvCxnSpPr>
          <p:nvPr/>
        </p:nvCxnSpPr>
        <p:spPr>
          <a:xfrm flipV="1">
            <a:off x="3863752" y="2518944"/>
            <a:ext cx="2376264"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C6D5C1E-E3A5-9E48-9562-AFD780767C45}"/>
              </a:ext>
            </a:extLst>
          </p:cNvPr>
          <p:cNvSpPr>
            <a:spLocks noChangeArrowheads="1"/>
          </p:cNvSpPr>
          <p:nvPr/>
        </p:nvSpPr>
        <p:spPr bwMode="auto">
          <a:xfrm>
            <a:off x="2063552"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Responsibilities of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the data controller</a:t>
            </a:r>
          </a:p>
        </p:txBody>
      </p:sp>
      <p:sp>
        <p:nvSpPr>
          <p:cNvPr id="13" name="Rounded Rectangle 12">
            <a:extLst>
              <a:ext uri="{FF2B5EF4-FFF2-40B4-BE49-F238E27FC236}">
                <a16:creationId xmlns:a16="http://schemas.microsoft.com/office/drawing/2014/main" id="{8533A2AA-9092-1142-AE76-71E4A3B2107F}"/>
              </a:ext>
            </a:extLst>
          </p:cNvPr>
          <p:cNvSpPr>
            <a:spLocks noChangeArrowheads="1"/>
          </p:cNvSpPr>
          <p:nvPr/>
        </p:nvSpPr>
        <p:spPr bwMode="auto">
          <a:xfrm>
            <a:off x="6600056"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Rights of </a:t>
            </a:r>
          </a:p>
          <a:p>
            <a:pPr algn="ctr">
              <a:defRPr/>
            </a:pPr>
            <a:r>
              <a:rPr lang="en-US" sz="2800" b="1" dirty="0">
                <a:latin typeface="Calibri" panose="020F0502020204030204" pitchFamily="34" charset="0"/>
                <a:cs typeface="Calibri" panose="020F0502020204030204" pitchFamily="34" charset="0"/>
              </a:rPr>
              <a:t>the data subject</a:t>
            </a:r>
          </a:p>
        </p:txBody>
      </p:sp>
      <p:cxnSp>
        <p:nvCxnSpPr>
          <p:cNvPr id="14" name="Straight Arrow Connector 13">
            <a:extLst>
              <a:ext uri="{FF2B5EF4-FFF2-40B4-BE49-F238E27FC236}">
                <a16:creationId xmlns:a16="http://schemas.microsoft.com/office/drawing/2014/main" id="{5E47DCAB-A918-AB4B-8C85-0519FFBC5D33}"/>
              </a:ext>
            </a:extLst>
          </p:cNvPr>
          <p:cNvCxnSpPr>
            <a:cxnSpLocks/>
            <a:stCxn id="13" idx="0"/>
            <a:endCxn id="6" idx="2"/>
          </p:cNvCxnSpPr>
          <p:nvPr/>
        </p:nvCxnSpPr>
        <p:spPr>
          <a:xfrm flipH="1" flipV="1">
            <a:off x="6240016" y="2518944"/>
            <a:ext cx="2160240"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7B5F8BC-40B6-4542-A325-98D5A4CAE36D}"/>
              </a:ext>
            </a:extLst>
          </p:cNvPr>
          <p:cNvSpPr txBox="1"/>
          <p:nvPr/>
        </p:nvSpPr>
        <p:spPr>
          <a:xfrm>
            <a:off x="2387588" y="4811983"/>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storage</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use</a:t>
            </a:r>
          </a:p>
          <a:p>
            <a:pPr algn="ctr"/>
            <a:r>
              <a:rPr lang="en-US" sz="2400" dirty="0">
                <a:solidFill>
                  <a:schemeClr val="accent1">
                    <a:lumMod val="75000"/>
                  </a:schemeClr>
                </a:solidFill>
                <a:latin typeface="Calibri" panose="020F0502020204030204" pitchFamily="34" charset="0"/>
                <a:cs typeface="Calibri" panose="020F0502020204030204" pitchFamily="34" charset="0"/>
              </a:rPr>
              <a:t>Security</a:t>
            </a:r>
          </a:p>
          <a:p>
            <a:pPr algn="ctr"/>
            <a:r>
              <a:rPr lang="en-US" sz="2400" dirty="0">
                <a:solidFill>
                  <a:schemeClr val="accent1">
                    <a:lumMod val="75000"/>
                  </a:schemeClr>
                </a:solidFill>
                <a:latin typeface="Calibri" panose="020F0502020204030204" pitchFamily="34" charset="0"/>
                <a:cs typeface="Calibri" panose="020F0502020204030204" pitchFamily="34" charset="0"/>
              </a:rPr>
              <a:t>Subject access </a:t>
            </a:r>
          </a:p>
        </p:txBody>
      </p:sp>
      <p:sp>
        <p:nvSpPr>
          <p:cNvPr id="23" name="TextBox 22">
            <a:extLst>
              <a:ext uri="{FF2B5EF4-FFF2-40B4-BE49-F238E27FC236}">
                <a16:creationId xmlns:a16="http://schemas.microsoft.com/office/drawing/2014/main" id="{9D0FDB46-33A7-4B46-91AF-AA8308FBEEB3}"/>
              </a:ext>
            </a:extLst>
          </p:cNvPr>
          <p:cNvSpPr txBox="1"/>
          <p:nvPr/>
        </p:nvSpPr>
        <p:spPr>
          <a:xfrm>
            <a:off x="7003964" y="4797152"/>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access</a:t>
            </a:r>
          </a:p>
          <a:p>
            <a:pPr algn="ctr"/>
            <a:r>
              <a:rPr lang="en-US" sz="2400" dirty="0">
                <a:solidFill>
                  <a:schemeClr val="accent1">
                    <a:lumMod val="75000"/>
                  </a:schemeClr>
                </a:solidFill>
                <a:latin typeface="Calibri" panose="020F0502020204030204" pitchFamily="34" charset="0"/>
                <a:cs typeface="Calibri" panose="020F0502020204030204" pitchFamily="34" charset="0"/>
              </a:rPr>
              <a:t>Error correction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deletion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Consent </a:t>
            </a:r>
          </a:p>
        </p:txBody>
      </p:sp>
    </p:spTree>
    <p:extLst>
      <p:ext uri="{BB962C8B-B14F-4D97-AF65-F5344CB8AC3E}">
        <p14:creationId xmlns:p14="http://schemas.microsoft.com/office/powerpoint/2010/main" val="4139129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5"/>
            <a:ext cx="10318549" cy="5375449"/>
          </a:xfrm>
        </p:spPr>
        <p:txBody>
          <a:bodyPr>
            <a:normAutofit lnSpcReduction="10000"/>
          </a:bodyPr>
          <a:lstStyle/>
          <a:p>
            <a:r>
              <a:rPr lang="en-US" sz="2400" dirty="0">
                <a:solidFill>
                  <a:srgbClr val="C00000"/>
                </a:solidFill>
              </a:rPr>
              <a:t>Awareness and control</a:t>
            </a:r>
            <a:br>
              <a:rPr lang="en-US" sz="2400" dirty="0"/>
            </a:br>
            <a:r>
              <a:rPr lang="en-US" sz="2400" dirty="0"/>
              <a:t>Users of your product must be made aware of what data is collected when they are using your product, and must have control over the personal information that you collect from them.</a:t>
            </a:r>
          </a:p>
          <a:p>
            <a:r>
              <a:rPr lang="en-US" sz="2400" dirty="0">
                <a:solidFill>
                  <a:srgbClr val="C00000"/>
                </a:solidFill>
              </a:rPr>
              <a:t>Purpose</a:t>
            </a:r>
            <a:br>
              <a:rPr lang="en-US" sz="2400" dirty="0"/>
            </a:br>
            <a:r>
              <a:rPr lang="en-US" sz="2400" dirty="0"/>
              <a:t>You must tell users why data is being collected and you must not use that data for other purposes.</a:t>
            </a:r>
          </a:p>
          <a:p>
            <a:r>
              <a:rPr lang="en-US" sz="2400" dirty="0">
                <a:solidFill>
                  <a:srgbClr val="C00000"/>
                </a:solidFill>
              </a:rPr>
              <a:t>Consent</a:t>
            </a:r>
            <a:br>
              <a:rPr lang="en-US" sz="2400" dirty="0"/>
            </a:br>
            <a:r>
              <a:rPr lang="en-US" sz="2400" dirty="0"/>
              <a:t>You must always have the consent of a user before you disclose their data to other people.</a:t>
            </a:r>
          </a:p>
          <a:p>
            <a:r>
              <a:rPr lang="en-US" sz="2400" dirty="0">
                <a:solidFill>
                  <a:srgbClr val="C00000"/>
                </a:solidFill>
              </a:rPr>
              <a:t>Data lifetime</a:t>
            </a:r>
            <a:br>
              <a:rPr lang="en-US" sz="2400" dirty="0"/>
            </a:br>
            <a:r>
              <a:rPr lang="en-US" sz="2400" dirty="0"/>
              <a:t>You must not keep data for longer than you need to. If a user deletes their account, you must delete the personal data associated with that account.</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54725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15567" y="1144415"/>
            <a:ext cx="10044229" cy="5375449"/>
          </a:xfrm>
        </p:spPr>
        <p:txBody>
          <a:bodyPr/>
          <a:lstStyle/>
          <a:p>
            <a:r>
              <a:rPr lang="en-US" sz="2400" dirty="0">
                <a:solidFill>
                  <a:srgbClr val="C00000"/>
                </a:solidFill>
              </a:rPr>
              <a:t>Secure storage</a:t>
            </a:r>
            <a:br>
              <a:rPr lang="en-US" sz="2400" dirty="0"/>
            </a:br>
            <a:r>
              <a:rPr lang="en-US" sz="2400" dirty="0"/>
              <a:t>You must maintain data securely so that it cannot be tampered with or disclosed to unauthorized people.</a:t>
            </a:r>
          </a:p>
          <a:p>
            <a:r>
              <a:rPr lang="en-US" sz="2400" dirty="0">
                <a:solidFill>
                  <a:srgbClr val="C00000"/>
                </a:solidFill>
              </a:rPr>
              <a:t>Discovery and error correction</a:t>
            </a:r>
            <a:br>
              <a:rPr lang="en-US" sz="2400" dirty="0"/>
            </a:br>
            <a:r>
              <a:rPr lang="en-US" sz="2400" dirty="0"/>
              <a:t>You must allow users to find out what personal data that you store. You must provide a way for users to correct errors in their personal data.</a:t>
            </a:r>
          </a:p>
          <a:p>
            <a:r>
              <a:rPr lang="en-US" sz="2400" dirty="0">
                <a:solidFill>
                  <a:srgbClr val="C00000"/>
                </a:solidFill>
              </a:rPr>
              <a:t>Location</a:t>
            </a:r>
            <a:br>
              <a:rPr lang="en-US" sz="2400" dirty="0"/>
            </a:br>
            <a:r>
              <a:rPr lang="en-US" sz="2400" dirty="0"/>
              <a:t>You must not store data in countries where weaker data protection laws apply unless there is an explicit agreement that the stronger data protection rules will be upheld.</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34717101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1" y="1144414"/>
            <a:ext cx="10336836" cy="5375449"/>
          </a:xfrm>
        </p:spPr>
        <p:txBody>
          <a:bodyPr>
            <a:normAutofit/>
          </a:bodyPr>
          <a:lstStyle/>
          <a:p>
            <a:r>
              <a:rPr lang="en-US" dirty="0"/>
              <a:t>You should to establish a </a:t>
            </a:r>
            <a:r>
              <a:rPr lang="en-US" b="1" dirty="0">
                <a:solidFill>
                  <a:srgbClr val="C00000"/>
                </a:solidFill>
              </a:rPr>
              <a:t>privacy policy </a:t>
            </a:r>
            <a:r>
              <a:rPr lang="en-US" dirty="0"/>
              <a:t>that </a:t>
            </a:r>
            <a:r>
              <a:rPr lang="en-US" dirty="0">
                <a:solidFill>
                  <a:srgbClr val="C00000"/>
                </a:solidFill>
              </a:rPr>
              <a:t>defines how personal and sensitive information about users is </a:t>
            </a:r>
            <a:r>
              <a:rPr lang="en-US" b="1" dirty="0">
                <a:solidFill>
                  <a:srgbClr val="C00000"/>
                </a:solidFill>
              </a:rPr>
              <a:t>collected, stored and managed</a:t>
            </a:r>
            <a:r>
              <a:rPr lang="en-US" dirty="0"/>
              <a:t>.  </a:t>
            </a:r>
          </a:p>
          <a:p>
            <a:r>
              <a:rPr lang="en-US" dirty="0">
                <a:solidFill>
                  <a:srgbClr val="C00000"/>
                </a:solidFill>
              </a:rPr>
              <a:t>Software products </a:t>
            </a:r>
            <a:r>
              <a:rPr lang="en-US" dirty="0"/>
              <a:t>use </a:t>
            </a:r>
            <a:r>
              <a:rPr lang="en-US" dirty="0">
                <a:solidFill>
                  <a:srgbClr val="C00000"/>
                </a:solidFill>
              </a:rPr>
              <a:t>data</a:t>
            </a:r>
            <a:r>
              <a:rPr lang="en-US" dirty="0"/>
              <a:t> in different ways, so your privacy policy has to define the personal data that you will </a:t>
            </a:r>
            <a:r>
              <a:rPr lang="en-US" dirty="0">
                <a:solidFill>
                  <a:srgbClr val="C00000"/>
                </a:solidFill>
              </a:rPr>
              <a:t>collect</a:t>
            </a:r>
            <a:r>
              <a:rPr lang="en-US" dirty="0"/>
              <a:t> and how you will </a:t>
            </a:r>
            <a:r>
              <a:rPr lang="en-US" dirty="0">
                <a:solidFill>
                  <a:srgbClr val="C00000"/>
                </a:solidFill>
              </a:rPr>
              <a:t>use </a:t>
            </a:r>
            <a:r>
              <a:rPr lang="en-US" dirty="0"/>
              <a:t>that data. </a:t>
            </a:r>
          </a:p>
          <a:p>
            <a:r>
              <a:rPr lang="en-US" dirty="0"/>
              <a:t>Product users should be able to review your privacy policy and change their </a:t>
            </a:r>
            <a:r>
              <a:rPr lang="en-US" dirty="0">
                <a:solidFill>
                  <a:srgbClr val="C00000"/>
                </a:solidFill>
              </a:rPr>
              <a:t>preferences</a:t>
            </a:r>
            <a:r>
              <a:rPr lang="en-US" dirty="0"/>
              <a:t> regarding the information that you store.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2454149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7" cy="5375449"/>
          </a:xfrm>
        </p:spPr>
        <p:txBody>
          <a:bodyPr>
            <a:normAutofit/>
          </a:bodyPr>
          <a:lstStyle/>
          <a:p>
            <a:r>
              <a:rPr lang="en-US" sz="2800" dirty="0"/>
              <a:t>Your </a:t>
            </a:r>
            <a:r>
              <a:rPr lang="en-US" sz="2800" dirty="0">
                <a:solidFill>
                  <a:srgbClr val="C00000"/>
                </a:solidFill>
              </a:rPr>
              <a:t>privacy policy </a:t>
            </a:r>
            <a:r>
              <a:rPr lang="en-US" sz="2800" dirty="0"/>
              <a:t>is a </a:t>
            </a:r>
            <a:r>
              <a:rPr lang="en-US" sz="2800" dirty="0">
                <a:solidFill>
                  <a:srgbClr val="C00000"/>
                </a:solidFill>
              </a:rPr>
              <a:t>legal document </a:t>
            </a:r>
            <a:r>
              <a:rPr lang="en-US" sz="2800" dirty="0"/>
              <a:t>and it should be auditable to check that it is consistent with the </a:t>
            </a:r>
            <a:r>
              <a:rPr lang="en-US" sz="2800" dirty="0">
                <a:solidFill>
                  <a:srgbClr val="C00000"/>
                </a:solidFill>
              </a:rPr>
              <a:t>data protection laws </a:t>
            </a:r>
            <a:r>
              <a:rPr lang="en-US" sz="2800" dirty="0"/>
              <a:t>in countries where your software is sold.</a:t>
            </a:r>
          </a:p>
          <a:p>
            <a:r>
              <a:rPr lang="en-US" dirty="0"/>
              <a:t>Privacy policies should not be expressed to users in a long ‘</a:t>
            </a:r>
            <a:r>
              <a:rPr lang="en-US" dirty="0">
                <a:solidFill>
                  <a:srgbClr val="C00000"/>
                </a:solidFill>
              </a:rPr>
              <a:t>terms and conditions</a:t>
            </a:r>
            <a:r>
              <a:rPr lang="en-US" dirty="0"/>
              <a:t>’ document that, in practice, nobody reads. </a:t>
            </a:r>
          </a:p>
          <a:p>
            <a:r>
              <a:rPr lang="en-US" sz="2800" dirty="0"/>
              <a:t>The </a:t>
            </a:r>
            <a:r>
              <a:rPr lang="en-US" sz="2800" dirty="0">
                <a:solidFill>
                  <a:srgbClr val="C00000"/>
                </a:solidFill>
              </a:rPr>
              <a:t>General Data Protection Regulation (GDPR)</a:t>
            </a:r>
            <a:r>
              <a:rPr lang="en-US" sz="2800" dirty="0"/>
              <a:t> now require software companies to include a </a:t>
            </a:r>
            <a:r>
              <a:rPr lang="en-US" sz="2800" dirty="0">
                <a:solidFill>
                  <a:srgbClr val="C00000"/>
                </a:solidFill>
              </a:rPr>
              <a:t>summary of their privacy policy</a:t>
            </a:r>
            <a:r>
              <a:rPr lang="en-US" sz="2800" dirty="0"/>
              <a:t>, written in </a:t>
            </a:r>
            <a:r>
              <a:rPr lang="en-US" sz="2800" dirty="0">
                <a:solidFill>
                  <a:srgbClr val="C00000"/>
                </a:solidFill>
              </a:rPr>
              <a:t>plain language </a:t>
            </a:r>
            <a:r>
              <a:rPr lang="en-US" sz="2800" dirty="0"/>
              <a:t>rather than legal jargon, on their </a:t>
            </a:r>
            <a:r>
              <a:rPr lang="en-US" sz="2800" dirty="0">
                <a:solidFill>
                  <a:srgbClr val="C00000"/>
                </a:solidFill>
              </a:rPr>
              <a:t>website</a:t>
            </a:r>
            <a:r>
              <a:rPr lang="en-US" sz="2800" dirty="0"/>
              <a: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31422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217817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normAutofit/>
          </a:bodyPr>
          <a:lstStyle/>
          <a:p>
            <a:r>
              <a:rPr lang="en-US" sz="2800" dirty="0">
                <a:solidFill>
                  <a:srgbClr val="C00000"/>
                </a:solidFill>
              </a:rPr>
              <a:t>Security</a:t>
            </a:r>
            <a:r>
              <a:rPr lang="en-US" sz="2800" dirty="0"/>
              <a:t> is a technical concept that relates to a software system’s ability to </a:t>
            </a:r>
            <a:r>
              <a:rPr lang="en-US" sz="2800" dirty="0">
                <a:solidFill>
                  <a:srgbClr val="C00000"/>
                </a:solidFill>
              </a:rPr>
              <a:t>protect itself from malicious attacks</a:t>
            </a:r>
            <a:r>
              <a:rPr lang="en-US" sz="2800" dirty="0"/>
              <a:t> that may threaten its </a:t>
            </a:r>
            <a:r>
              <a:rPr lang="en-US" sz="2800" dirty="0">
                <a:solidFill>
                  <a:srgbClr val="C00000"/>
                </a:solidFill>
              </a:rPr>
              <a:t>availability</a:t>
            </a:r>
            <a:r>
              <a:rPr lang="en-US" sz="2800" dirty="0"/>
              <a:t>, the </a:t>
            </a:r>
            <a:r>
              <a:rPr lang="en-US" sz="2800" dirty="0">
                <a:solidFill>
                  <a:srgbClr val="C00000"/>
                </a:solidFill>
              </a:rPr>
              <a:t>integrity</a:t>
            </a:r>
            <a:r>
              <a:rPr lang="en-US" sz="2800" dirty="0"/>
              <a:t> of the system and/or its data, and the theft of </a:t>
            </a:r>
            <a:r>
              <a:rPr lang="en-US" sz="2800" dirty="0">
                <a:solidFill>
                  <a:srgbClr val="C00000"/>
                </a:solidFill>
              </a:rPr>
              <a:t>confidential</a:t>
            </a:r>
            <a:r>
              <a:rPr lang="en-US" sz="2800" dirty="0"/>
              <a:t> information.</a:t>
            </a:r>
          </a:p>
          <a:p>
            <a:r>
              <a:rPr lang="en-US" sz="2800" dirty="0">
                <a:solidFill>
                  <a:srgbClr val="C00000"/>
                </a:solidFill>
              </a:rPr>
              <a:t>Common types of attack on software products </a:t>
            </a:r>
            <a:r>
              <a:rPr lang="en-US" sz="2800" dirty="0"/>
              <a:t>include </a:t>
            </a:r>
          </a:p>
          <a:p>
            <a:pPr lvl="1"/>
            <a:r>
              <a:rPr lang="en-US" b="1" dirty="0">
                <a:solidFill>
                  <a:srgbClr val="C00000"/>
                </a:solidFill>
              </a:rPr>
              <a:t>injection attacks</a:t>
            </a:r>
            <a:r>
              <a:rPr lang="en-US" b="1" dirty="0"/>
              <a:t>, </a:t>
            </a:r>
          </a:p>
          <a:p>
            <a:pPr lvl="1"/>
            <a:r>
              <a:rPr lang="en-US" b="1" dirty="0">
                <a:solidFill>
                  <a:srgbClr val="C00000"/>
                </a:solidFill>
              </a:rPr>
              <a:t>cross-site scripting attacks</a:t>
            </a:r>
            <a:r>
              <a:rPr lang="en-US" b="1" dirty="0"/>
              <a:t>, </a:t>
            </a:r>
          </a:p>
          <a:p>
            <a:pPr lvl="1"/>
            <a:r>
              <a:rPr lang="en-US" b="1" dirty="0">
                <a:solidFill>
                  <a:srgbClr val="C00000"/>
                </a:solidFill>
              </a:rPr>
              <a:t>session hijacking attacks</a:t>
            </a:r>
            <a:r>
              <a:rPr lang="en-US" b="1" dirty="0"/>
              <a:t>, </a:t>
            </a:r>
          </a:p>
          <a:p>
            <a:pPr lvl="1"/>
            <a:r>
              <a:rPr lang="en-US" b="1" dirty="0">
                <a:solidFill>
                  <a:srgbClr val="C00000"/>
                </a:solidFill>
              </a:rPr>
              <a:t>denial of service attacks </a:t>
            </a:r>
            <a:r>
              <a:rPr lang="en-US" b="1" dirty="0"/>
              <a:t>and </a:t>
            </a:r>
          </a:p>
          <a:p>
            <a:pPr lvl="1"/>
            <a:r>
              <a:rPr lang="en-US" b="1" dirty="0">
                <a:solidFill>
                  <a:srgbClr val="C00000"/>
                </a:solidFill>
              </a:rPr>
              <a:t>brute force attacks.</a:t>
            </a:r>
            <a:endParaRPr lang="en-US"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2981227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800" dirty="0">
                <a:solidFill>
                  <a:srgbClr val="C00000"/>
                </a:solidFill>
              </a:rPr>
              <a:t>Authentication</a:t>
            </a:r>
            <a:r>
              <a:rPr lang="en-US" sz="2800" dirty="0"/>
              <a:t> may be based on something a user knows, something a user has, or some physical attribute of the user.</a:t>
            </a:r>
          </a:p>
          <a:p>
            <a:r>
              <a:rPr lang="en-US" sz="2800" dirty="0">
                <a:solidFill>
                  <a:srgbClr val="C00000"/>
                </a:solidFill>
              </a:rPr>
              <a:t>Federated authentication </a:t>
            </a:r>
            <a:r>
              <a:rPr lang="en-US" sz="2800" dirty="0"/>
              <a:t>involves devolving responsibility for authentication to a third-party such as Facebook or Google, or to a business’s authentication service.</a:t>
            </a:r>
          </a:p>
          <a:p>
            <a:r>
              <a:rPr lang="en-US" sz="2800" dirty="0">
                <a:solidFill>
                  <a:srgbClr val="C00000"/>
                </a:solidFill>
              </a:rPr>
              <a:t>Authorization</a:t>
            </a:r>
            <a:r>
              <a:rPr lang="en-US" sz="2800" dirty="0"/>
              <a:t> involves controlling access to system resources based on the user’s authenticated identity. Access control lists are the most commonly-used mechanism to implement authorization.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9230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8" cy="5375449"/>
          </a:xfrm>
        </p:spPr>
        <p:txBody>
          <a:bodyPr>
            <a:normAutofit/>
          </a:bodyPr>
          <a:lstStyle/>
          <a:p>
            <a:r>
              <a:rPr lang="en-US" sz="2800" dirty="0">
                <a:solidFill>
                  <a:srgbClr val="C00000"/>
                </a:solidFill>
              </a:rPr>
              <a:t>Symmetric encryption </a:t>
            </a:r>
            <a:r>
              <a:rPr lang="en-US" sz="2800" dirty="0"/>
              <a:t>involves encrypting and decrypting information with the </a:t>
            </a:r>
            <a:r>
              <a:rPr lang="en-US" sz="2800" dirty="0">
                <a:solidFill>
                  <a:srgbClr val="C00000"/>
                </a:solidFill>
              </a:rPr>
              <a:t>same secret key</a:t>
            </a:r>
            <a:r>
              <a:rPr lang="en-US" sz="2800" dirty="0"/>
              <a:t>.</a:t>
            </a:r>
          </a:p>
          <a:p>
            <a:r>
              <a:rPr lang="en-US" sz="2800" dirty="0">
                <a:solidFill>
                  <a:srgbClr val="C00000"/>
                </a:solidFill>
              </a:rPr>
              <a:t>Asymmetric encryption</a:t>
            </a:r>
            <a:r>
              <a:rPr lang="en-US" sz="2800" dirty="0"/>
              <a:t> uses a </a:t>
            </a:r>
            <a:r>
              <a:rPr lang="en-US" sz="2800" dirty="0">
                <a:solidFill>
                  <a:srgbClr val="C00000"/>
                </a:solidFill>
              </a:rPr>
              <a:t>key pair </a:t>
            </a:r>
            <a:r>
              <a:rPr lang="en-US" sz="2800" dirty="0"/>
              <a:t>– </a:t>
            </a:r>
            <a:r>
              <a:rPr lang="en-US" sz="2800" dirty="0">
                <a:solidFill>
                  <a:srgbClr val="C00000"/>
                </a:solidFill>
              </a:rPr>
              <a:t>a private key and a public key</a:t>
            </a:r>
            <a:r>
              <a:rPr lang="en-US" sz="2800" dirty="0"/>
              <a:t>. Information encrypted using the public key can only be decrypted using the private key.</a:t>
            </a:r>
          </a:p>
          <a:p>
            <a:r>
              <a:rPr lang="en-US" sz="2800" dirty="0"/>
              <a:t>A major issue in symmetric encryption is </a:t>
            </a:r>
            <a:r>
              <a:rPr lang="en-US" sz="2800" dirty="0">
                <a:solidFill>
                  <a:srgbClr val="C00000"/>
                </a:solidFill>
              </a:rPr>
              <a:t>key exchange</a:t>
            </a:r>
            <a:r>
              <a:rPr lang="en-US" sz="2800" dirty="0"/>
              <a:t>. </a:t>
            </a:r>
          </a:p>
          <a:p>
            <a:r>
              <a:rPr lang="en-US" sz="2800" dirty="0"/>
              <a:t>The </a:t>
            </a:r>
            <a:r>
              <a:rPr lang="en-US" sz="2800" dirty="0">
                <a:solidFill>
                  <a:srgbClr val="C00000"/>
                </a:solidFill>
              </a:rPr>
              <a:t>Transport Layer Security (TLS) protocol</a:t>
            </a:r>
            <a:r>
              <a:rPr lang="en-US" sz="2800" dirty="0"/>
              <a:t>, which is used to secure web traffic, gets around this problem by using </a:t>
            </a:r>
            <a:r>
              <a:rPr lang="en-US" sz="2800" dirty="0">
                <a:solidFill>
                  <a:srgbClr val="C00000"/>
                </a:solidFill>
              </a:rPr>
              <a:t>asymmetric encryption </a:t>
            </a:r>
            <a:r>
              <a:rPr lang="en-US" sz="2800" dirty="0"/>
              <a:t>for </a:t>
            </a:r>
            <a:r>
              <a:rPr lang="en-US" sz="2800" dirty="0">
                <a:solidFill>
                  <a:srgbClr val="C00000"/>
                </a:solidFill>
              </a:rPr>
              <a:t>transferring information </a:t>
            </a:r>
            <a:r>
              <a:rPr lang="en-US" sz="2800" dirty="0"/>
              <a:t>used to generate a </a:t>
            </a:r>
            <a:r>
              <a:rPr lang="en-US" sz="2800" dirty="0">
                <a:solidFill>
                  <a:srgbClr val="C00000"/>
                </a:solidFill>
              </a:rPr>
              <a:t>shared key</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054650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dirty="0"/>
              <a:t>If your product stores </a:t>
            </a:r>
            <a:r>
              <a:rPr lang="en-US" dirty="0">
                <a:solidFill>
                  <a:srgbClr val="C00000"/>
                </a:solidFill>
              </a:rPr>
              <a:t>sensitive user data</a:t>
            </a:r>
            <a:r>
              <a:rPr lang="en-US" dirty="0"/>
              <a:t>, you should </a:t>
            </a:r>
            <a:r>
              <a:rPr lang="en-US" dirty="0">
                <a:solidFill>
                  <a:srgbClr val="C00000"/>
                </a:solidFill>
              </a:rPr>
              <a:t>encrypt that data </a:t>
            </a:r>
            <a:r>
              <a:rPr lang="en-US" dirty="0"/>
              <a:t>when it is not in use.</a:t>
            </a:r>
          </a:p>
          <a:p>
            <a:r>
              <a:rPr lang="en-US" dirty="0"/>
              <a:t>A </a:t>
            </a:r>
            <a:r>
              <a:rPr lang="en-US" dirty="0">
                <a:solidFill>
                  <a:srgbClr val="C00000"/>
                </a:solidFill>
              </a:rPr>
              <a:t>key management system (KMS) </a:t>
            </a:r>
            <a:r>
              <a:rPr lang="en-US" dirty="0"/>
              <a:t>stores encryption keys. Using a KMS is essential because a business may have to manage thousands or even millions of keys and may have to decrypt historic data that was encrypted using an obsolete encryption key.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061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144414"/>
            <a:ext cx="10227109" cy="5375449"/>
          </a:xfrm>
        </p:spPr>
        <p:txBody>
          <a:bodyPr>
            <a:normAutofit/>
          </a:bodyPr>
          <a:lstStyle/>
          <a:p>
            <a:r>
              <a:rPr lang="en-US" dirty="0">
                <a:solidFill>
                  <a:srgbClr val="C00000"/>
                </a:solidFill>
              </a:rPr>
              <a:t>Privacy</a:t>
            </a:r>
            <a:r>
              <a:rPr lang="en-US" dirty="0"/>
              <a:t> is a </a:t>
            </a:r>
            <a:r>
              <a:rPr lang="en-US" dirty="0">
                <a:solidFill>
                  <a:srgbClr val="C00000"/>
                </a:solidFill>
              </a:rPr>
              <a:t>social concept </a:t>
            </a:r>
            <a:r>
              <a:rPr lang="en-US" dirty="0"/>
              <a:t>that relates to </a:t>
            </a:r>
            <a:r>
              <a:rPr lang="en-US" dirty="0">
                <a:solidFill>
                  <a:srgbClr val="C00000"/>
                </a:solidFill>
              </a:rPr>
              <a:t>how people feel</a:t>
            </a:r>
            <a:r>
              <a:rPr lang="en-US" dirty="0"/>
              <a:t> about the </a:t>
            </a:r>
            <a:r>
              <a:rPr lang="en-US" dirty="0">
                <a:solidFill>
                  <a:schemeClr val="accent1"/>
                </a:solidFill>
              </a:rPr>
              <a:t>release of their personal information to others</a:t>
            </a:r>
            <a:r>
              <a:rPr lang="en-US" dirty="0"/>
              <a:t>. Different countries and cultures have different ideas on what information should and should not be private.</a:t>
            </a:r>
          </a:p>
          <a:p>
            <a:r>
              <a:rPr lang="en-US" dirty="0">
                <a:solidFill>
                  <a:srgbClr val="C00000"/>
                </a:solidFill>
              </a:rPr>
              <a:t>Data protection laws </a:t>
            </a:r>
            <a:r>
              <a:rPr lang="en-US" dirty="0"/>
              <a:t>have been made in many countries to protect individual privacy. They require companies who manage user data to store it securely, to ensure that it is not used or sold without the permission of users, and to allow users to view and correct personal data held by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350143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245225"/>
          </a:xfrm>
        </p:spPr>
        <p:txBody>
          <a:bodyPr/>
          <a:lstStyle/>
          <a:p>
            <a:r>
              <a:rPr lang="en-US" altLang="zh-TW" sz="8000" dirty="0">
                <a:solidFill>
                  <a:srgbClr val="C00000"/>
                </a:solidFill>
              </a:rPr>
              <a:t>Reliable Programming</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Tree>
    <p:extLst>
      <p:ext uri="{BB962C8B-B14F-4D97-AF65-F5344CB8AC3E}">
        <p14:creationId xmlns:p14="http://schemas.microsoft.com/office/powerpoint/2010/main" val="32321490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1042417" y="1207096"/>
            <a:ext cx="10117380" cy="5030217"/>
          </a:xfrm>
        </p:spPr>
        <p:txBody>
          <a:bodyPr/>
          <a:lstStyle/>
          <a:p>
            <a:pPr marL="320040" indent="-320040"/>
            <a:r>
              <a:rPr lang="en-US" sz="4400" dirty="0"/>
              <a:t>Software quality</a:t>
            </a:r>
          </a:p>
          <a:p>
            <a:pPr marL="320040" indent="-320040"/>
            <a:r>
              <a:rPr lang="en-US" sz="4400" dirty="0"/>
              <a:t>Programming for reliability</a:t>
            </a:r>
          </a:p>
          <a:p>
            <a:pPr marL="320040" indent="-320040"/>
            <a:r>
              <a:rPr lang="en-US" sz="4400" dirty="0"/>
              <a:t>Design pattern</a:t>
            </a:r>
          </a:p>
          <a:p>
            <a:pPr marL="320040" indent="-320040"/>
            <a:r>
              <a:rPr lang="en-US" sz="4400" dirty="0"/>
              <a:t>Refactoring</a:t>
            </a:r>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Tree>
    <p:extLst>
      <p:ext uri="{BB962C8B-B14F-4D97-AF65-F5344CB8AC3E}">
        <p14:creationId xmlns:p14="http://schemas.microsoft.com/office/powerpoint/2010/main" val="4260238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lstStyle/>
          <a:p>
            <a:r>
              <a:rPr lang="en-US" dirty="0"/>
              <a:t>Creating a </a:t>
            </a:r>
            <a:r>
              <a:rPr lang="en-US" dirty="0">
                <a:solidFill>
                  <a:srgbClr val="C00000"/>
                </a:solidFill>
              </a:rPr>
              <a:t>successful software product </a:t>
            </a:r>
            <a:r>
              <a:rPr lang="en-US" dirty="0"/>
              <a:t>does not simply mean providing useful features for users. </a:t>
            </a:r>
          </a:p>
          <a:p>
            <a:r>
              <a:rPr lang="en-US" dirty="0"/>
              <a:t>You need to create a </a:t>
            </a:r>
            <a:r>
              <a:rPr lang="en-US" b="1" dirty="0">
                <a:solidFill>
                  <a:srgbClr val="C00000"/>
                </a:solidFill>
              </a:rPr>
              <a:t>high-quality product </a:t>
            </a:r>
            <a:r>
              <a:rPr lang="en-US" dirty="0"/>
              <a:t>that </a:t>
            </a:r>
            <a:r>
              <a:rPr lang="en-US" dirty="0">
                <a:solidFill>
                  <a:srgbClr val="C00000"/>
                </a:solidFill>
              </a:rPr>
              <a:t>people want to use</a:t>
            </a:r>
            <a:r>
              <a:rPr lang="en-US" dirty="0"/>
              <a:t>.</a:t>
            </a:r>
          </a:p>
          <a:p>
            <a:r>
              <a:rPr lang="en-US" dirty="0"/>
              <a:t>Customers have to be confident that your product will </a:t>
            </a:r>
            <a:r>
              <a:rPr lang="en-US" dirty="0">
                <a:solidFill>
                  <a:srgbClr val="C00000"/>
                </a:solidFill>
              </a:rPr>
              <a:t>not crash </a:t>
            </a:r>
            <a:r>
              <a:rPr lang="en-US" dirty="0"/>
              <a:t>or </a:t>
            </a:r>
            <a:r>
              <a:rPr lang="en-US" dirty="0">
                <a:solidFill>
                  <a:srgbClr val="C00000"/>
                </a:solidFill>
              </a:rPr>
              <a:t>lose information</a:t>
            </a:r>
            <a:r>
              <a:rPr lang="en-US" dirty="0"/>
              <a:t>, and users have to be able to learn to </a:t>
            </a:r>
            <a:r>
              <a:rPr lang="en-US" dirty="0">
                <a:solidFill>
                  <a:srgbClr val="C00000"/>
                </a:solidFill>
              </a:rPr>
              <a:t>use the software quickly and without mistakes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quality</a:t>
            </a:r>
          </a:p>
        </p:txBody>
      </p:sp>
    </p:spTree>
    <p:extLst>
      <p:ext uri="{BB962C8B-B14F-4D97-AF65-F5344CB8AC3E}">
        <p14:creationId xmlns:p14="http://schemas.microsoft.com/office/powerpoint/2010/main" val="2200001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5222913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lnSpcReduction="10000"/>
          </a:bodyPr>
          <a:lstStyle/>
          <a:p>
            <a:r>
              <a:rPr lang="en-US" dirty="0"/>
              <a:t>There are </a:t>
            </a:r>
            <a:r>
              <a:rPr lang="en-US" dirty="0">
                <a:solidFill>
                  <a:srgbClr val="C00000"/>
                </a:solidFill>
              </a:rPr>
              <a:t>three simple techniques </a:t>
            </a:r>
            <a:r>
              <a:rPr lang="en-US" dirty="0"/>
              <a:t>for </a:t>
            </a:r>
            <a:br>
              <a:rPr lang="en-US" dirty="0"/>
            </a:br>
            <a:r>
              <a:rPr lang="en-US" b="1" dirty="0">
                <a:solidFill>
                  <a:srgbClr val="C00000"/>
                </a:solidFill>
              </a:rPr>
              <a:t>reliability improvement</a:t>
            </a:r>
            <a:r>
              <a:rPr lang="en-US" b="1" dirty="0"/>
              <a:t> </a:t>
            </a:r>
            <a:r>
              <a:rPr lang="en-US" dirty="0"/>
              <a:t>that can be applied in any software company. </a:t>
            </a:r>
          </a:p>
          <a:p>
            <a:pPr marL="971550" lvl="1" indent="-514350">
              <a:buFont typeface="+mj-lt"/>
              <a:buAutoNum type="arabicPeriod"/>
            </a:pPr>
            <a:r>
              <a:rPr lang="en-US" b="1" dirty="0">
                <a:solidFill>
                  <a:srgbClr val="C00000"/>
                </a:solidFill>
              </a:rPr>
              <a:t>Fault avoidance: </a:t>
            </a:r>
            <a:r>
              <a:rPr lang="en-US" dirty="0"/>
              <a:t>You should program in such a way that you avoid introducing faults into your program.</a:t>
            </a:r>
          </a:p>
          <a:p>
            <a:pPr marL="971550" lvl="1" indent="-514350">
              <a:buFont typeface="+mj-lt"/>
              <a:buAutoNum type="arabicPeriod"/>
            </a:pPr>
            <a:r>
              <a:rPr lang="en-US" b="1" dirty="0">
                <a:solidFill>
                  <a:srgbClr val="C00000"/>
                </a:solidFill>
              </a:rPr>
              <a:t>Input validation:  </a:t>
            </a:r>
            <a:r>
              <a:rPr lang="en-US" dirty="0"/>
              <a:t>You should define the expected format for user inputs and validate that all inputs conform to that format.</a:t>
            </a:r>
          </a:p>
          <a:p>
            <a:pPr marL="971550" lvl="1" indent="-514350">
              <a:buFont typeface="+mj-lt"/>
              <a:buAutoNum type="arabicPeriod"/>
            </a:pPr>
            <a:r>
              <a:rPr lang="en-US" b="1" dirty="0">
                <a:solidFill>
                  <a:srgbClr val="C00000"/>
                </a:solidFill>
              </a:rPr>
              <a:t>Failure management: </a:t>
            </a:r>
            <a:r>
              <a:rPr lang="en-US" dirty="0"/>
              <a:t>You should implement your software so that program failures have minimal impact on product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for reliability</a:t>
            </a:r>
          </a:p>
        </p:txBody>
      </p:sp>
    </p:spTree>
    <p:extLst>
      <p:ext uri="{BB962C8B-B14F-4D97-AF65-F5344CB8AC3E}">
        <p14:creationId xmlns:p14="http://schemas.microsoft.com/office/powerpoint/2010/main" val="88222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730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Underlying causes of program errors</a:t>
            </a:r>
          </a:p>
        </p:txBody>
      </p:sp>
      <p:sp>
        <p:nvSpPr>
          <p:cNvPr id="8" name="Rounded Rectangle 7">
            <a:extLst>
              <a:ext uri="{FF2B5EF4-FFF2-40B4-BE49-F238E27FC236}">
                <a16:creationId xmlns:a16="http://schemas.microsoft.com/office/drawing/2014/main" id="{09588C6E-BE9D-1046-A9A8-7DF615CE872D}"/>
              </a:ext>
            </a:extLst>
          </p:cNvPr>
          <p:cNvSpPr>
            <a:spLocks noChangeArrowheads="1"/>
          </p:cNvSpPr>
          <p:nvPr/>
        </p:nvSpPr>
        <p:spPr bwMode="auto">
          <a:xfrm>
            <a:off x="4871865" y="4077073"/>
            <a:ext cx="2234439" cy="763047"/>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Program</a:t>
            </a:r>
          </a:p>
        </p:txBody>
      </p:sp>
      <p:cxnSp>
        <p:nvCxnSpPr>
          <p:cNvPr id="9" name="Straight Arrow Connector 8">
            <a:extLst>
              <a:ext uri="{FF2B5EF4-FFF2-40B4-BE49-F238E27FC236}">
                <a16:creationId xmlns:a16="http://schemas.microsoft.com/office/drawing/2014/main" id="{FBED64D1-1A9A-BF4E-A2D2-E02D4C950434}"/>
              </a:ext>
            </a:extLst>
          </p:cNvPr>
          <p:cNvCxnSpPr>
            <a:cxnSpLocks/>
            <a:stCxn id="30" idx="2"/>
            <a:endCxn id="8" idx="1"/>
          </p:cNvCxnSpPr>
          <p:nvPr/>
        </p:nvCxnSpPr>
        <p:spPr>
          <a:xfrm>
            <a:off x="4115780" y="3318822"/>
            <a:ext cx="756084"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865E80-A91C-4644-AD77-8B1F5FC190C9}"/>
              </a:ext>
            </a:extLst>
          </p:cNvPr>
          <p:cNvCxnSpPr>
            <a:cxnSpLocks/>
            <a:stCxn id="31" idx="2"/>
            <a:endCxn id="8" idx="3"/>
          </p:cNvCxnSpPr>
          <p:nvPr/>
        </p:nvCxnSpPr>
        <p:spPr>
          <a:xfrm flipH="1">
            <a:off x="7106304" y="3318822"/>
            <a:ext cx="897909"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D25CD8-8739-A54C-B3A6-52036A2F9F61}"/>
              </a:ext>
            </a:extLst>
          </p:cNvPr>
          <p:cNvSpPr txBox="1"/>
          <p:nvPr/>
        </p:nvSpPr>
        <p:spPr>
          <a:xfrm>
            <a:off x="2076150"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don’t properly understand the problem or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the application domain</a:t>
            </a:r>
          </a:p>
        </p:txBody>
      </p:sp>
      <p:sp>
        <p:nvSpPr>
          <p:cNvPr id="30" name="Rounded Rectangle 29">
            <a:extLst>
              <a:ext uri="{FF2B5EF4-FFF2-40B4-BE49-F238E27FC236}">
                <a16:creationId xmlns:a16="http://schemas.microsoft.com/office/drawing/2014/main" id="{F360B303-1611-8642-B8C5-2A7D57420798}"/>
              </a:ext>
            </a:extLst>
          </p:cNvPr>
          <p:cNvSpPr>
            <a:spLocks noChangeArrowheads="1"/>
          </p:cNvSpPr>
          <p:nvPr/>
        </p:nvSpPr>
        <p:spPr bwMode="auto">
          <a:xfrm>
            <a:off x="2927648" y="2555775"/>
            <a:ext cx="2376264" cy="763047"/>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Problem</a:t>
            </a:r>
          </a:p>
        </p:txBody>
      </p:sp>
      <p:sp>
        <p:nvSpPr>
          <p:cNvPr id="31" name="Rounded Rectangle 30">
            <a:extLst>
              <a:ext uri="{FF2B5EF4-FFF2-40B4-BE49-F238E27FC236}">
                <a16:creationId xmlns:a16="http://schemas.microsoft.com/office/drawing/2014/main" id="{1CC3FEB1-51FC-B449-BA4C-7A024E9EA4CD}"/>
              </a:ext>
            </a:extLst>
          </p:cNvPr>
          <p:cNvSpPr>
            <a:spLocks noChangeArrowheads="1"/>
          </p:cNvSpPr>
          <p:nvPr/>
        </p:nvSpPr>
        <p:spPr bwMode="auto">
          <a:xfrm>
            <a:off x="6816080" y="2555775"/>
            <a:ext cx="2376264" cy="763047"/>
          </a:xfrm>
          <a:prstGeom prst="roundRect">
            <a:avLst>
              <a:gd name="adj" fmla="val 50000"/>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Technology</a:t>
            </a:r>
          </a:p>
        </p:txBody>
      </p:sp>
      <p:sp>
        <p:nvSpPr>
          <p:cNvPr id="37" name="TextBox 36">
            <a:extLst>
              <a:ext uri="{FF2B5EF4-FFF2-40B4-BE49-F238E27FC236}">
                <a16:creationId xmlns:a16="http://schemas.microsoft.com/office/drawing/2014/main" id="{8FA8A610-7AA2-E743-A87D-231FA2E88772}"/>
              </a:ext>
            </a:extLst>
          </p:cNvPr>
          <p:cNvSpPr txBox="1"/>
          <p:nvPr/>
        </p:nvSpPr>
        <p:spPr>
          <a:xfrm>
            <a:off x="6204012"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use unsuitable technology or they don’t properly understand the technologies used</a:t>
            </a:r>
          </a:p>
        </p:txBody>
      </p:sp>
      <p:sp>
        <p:nvSpPr>
          <p:cNvPr id="38" name="TextBox 37">
            <a:extLst>
              <a:ext uri="{FF2B5EF4-FFF2-40B4-BE49-F238E27FC236}">
                <a16:creationId xmlns:a16="http://schemas.microsoft.com/office/drawing/2014/main" id="{B20B6F30-31EF-1B47-887C-EB8D0FF8973C}"/>
              </a:ext>
            </a:extLst>
          </p:cNvPr>
          <p:cNvSpPr txBox="1"/>
          <p:nvPr/>
        </p:nvSpPr>
        <p:spPr>
          <a:xfrm>
            <a:off x="7770472" y="3284985"/>
            <a:ext cx="2843745" cy="1015663"/>
          </a:xfrm>
          <a:prstGeom prst="rect">
            <a:avLst/>
          </a:prstGeom>
          <a:noFill/>
        </p:spPr>
        <p:txBody>
          <a:bodyPr wrap="square" rtlCol="0">
            <a:spAutoFit/>
          </a:bodyPr>
          <a:lstStyle/>
          <a:p>
            <a:pPr algn="ctr"/>
            <a:r>
              <a:rPr lang="en-US" sz="2000" dirty="0">
                <a:solidFill>
                  <a:schemeClr val="accent6">
                    <a:lumMod val="50000"/>
                  </a:schemeClr>
                </a:solidFill>
                <a:latin typeface="Calibri" panose="020F0502020204030204" pitchFamily="34" charset="0"/>
                <a:cs typeface="Calibri" panose="020F0502020204030204" pitchFamily="34" charset="0"/>
              </a:rPr>
              <a:t>Programming language, libraries, database, IDE, etc.</a:t>
            </a:r>
          </a:p>
        </p:txBody>
      </p:sp>
      <p:sp>
        <p:nvSpPr>
          <p:cNvPr id="39" name="TextBox 38">
            <a:extLst>
              <a:ext uri="{FF2B5EF4-FFF2-40B4-BE49-F238E27FC236}">
                <a16:creationId xmlns:a16="http://schemas.microsoft.com/office/drawing/2014/main" id="{59452755-5276-C043-AEFF-64EE2BDF7032}"/>
              </a:ext>
            </a:extLst>
          </p:cNvPr>
          <p:cNvSpPr txBox="1"/>
          <p:nvPr/>
        </p:nvSpPr>
        <p:spPr>
          <a:xfrm>
            <a:off x="3337433" y="4913874"/>
            <a:ext cx="5278848"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make simple slips or they do not completely understand how multiple program components work together the program’s state.</a:t>
            </a:r>
          </a:p>
        </p:txBody>
      </p:sp>
    </p:spTree>
    <p:extLst>
      <p:ext uri="{BB962C8B-B14F-4D97-AF65-F5344CB8AC3E}">
        <p14:creationId xmlns:p14="http://schemas.microsoft.com/office/powerpoint/2010/main" val="13226969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
        <p:nvSpPr>
          <p:cNvPr id="8" name="Oval 7">
            <a:extLst>
              <a:ext uri="{FF2B5EF4-FFF2-40B4-BE49-F238E27FC236}">
                <a16:creationId xmlns:a16="http://schemas.microsoft.com/office/drawing/2014/main" id="{8A287757-0455-FF47-856F-9F339BF849F4}"/>
              </a:ext>
            </a:extLst>
          </p:cNvPr>
          <p:cNvSpPr/>
          <p:nvPr/>
        </p:nvSpPr>
        <p:spPr>
          <a:xfrm>
            <a:off x="6392024" y="1120673"/>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9" name="Oval 8">
            <a:extLst>
              <a:ext uri="{FF2B5EF4-FFF2-40B4-BE49-F238E27FC236}">
                <a16:creationId xmlns:a16="http://schemas.microsoft.com/office/drawing/2014/main" id="{E7D5486F-16DC-7948-AFF5-F86007B312A7}"/>
              </a:ext>
            </a:extLst>
          </p:cNvPr>
          <p:cNvSpPr/>
          <p:nvPr/>
        </p:nvSpPr>
        <p:spPr>
          <a:xfrm>
            <a:off x="6132004" y="22281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0" name="Oval 9">
            <a:extLst>
              <a:ext uri="{FF2B5EF4-FFF2-40B4-BE49-F238E27FC236}">
                <a16:creationId xmlns:a16="http://schemas.microsoft.com/office/drawing/2014/main" id="{70739A7B-9712-FD45-A9EB-3BC90C744E1A}"/>
              </a:ext>
            </a:extLst>
          </p:cNvPr>
          <p:cNvSpPr/>
          <p:nvPr/>
        </p:nvSpPr>
        <p:spPr>
          <a:xfrm>
            <a:off x="4913457" y="2797121"/>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1" name="Oval 10">
            <a:extLst>
              <a:ext uri="{FF2B5EF4-FFF2-40B4-BE49-F238E27FC236}">
                <a16:creationId xmlns:a16="http://schemas.microsoft.com/office/drawing/2014/main" id="{66A70A82-24F9-DD4A-9684-E74DA7A4578E}"/>
              </a:ext>
            </a:extLst>
          </p:cNvPr>
          <p:cNvSpPr/>
          <p:nvPr/>
        </p:nvSpPr>
        <p:spPr>
          <a:xfrm>
            <a:off x="4267627" y="383502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2" name="Oval 11">
            <a:extLst>
              <a:ext uri="{FF2B5EF4-FFF2-40B4-BE49-F238E27FC236}">
                <a16:creationId xmlns:a16="http://schemas.microsoft.com/office/drawing/2014/main" id="{4304AFF8-7F30-584B-8331-DFC284EECF6A}"/>
              </a:ext>
            </a:extLst>
          </p:cNvPr>
          <p:cNvSpPr/>
          <p:nvPr/>
        </p:nvSpPr>
        <p:spPr>
          <a:xfrm>
            <a:off x="5420052" y="4896299"/>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3" name="Oval 12">
            <a:extLst>
              <a:ext uri="{FF2B5EF4-FFF2-40B4-BE49-F238E27FC236}">
                <a16:creationId xmlns:a16="http://schemas.microsoft.com/office/drawing/2014/main" id="{E59862E5-9808-0448-AD15-9F5D593383B7}"/>
              </a:ext>
            </a:extLst>
          </p:cNvPr>
          <p:cNvSpPr/>
          <p:nvPr/>
        </p:nvSpPr>
        <p:spPr>
          <a:xfrm>
            <a:off x="7138272" y="4377346"/>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4" name="Oval 13">
            <a:extLst>
              <a:ext uri="{FF2B5EF4-FFF2-40B4-BE49-F238E27FC236}">
                <a16:creationId xmlns:a16="http://schemas.microsoft.com/office/drawing/2014/main" id="{A874E0E1-EC6D-AD47-A650-8C06FBF10D75}"/>
              </a:ext>
            </a:extLst>
          </p:cNvPr>
          <p:cNvSpPr/>
          <p:nvPr/>
        </p:nvSpPr>
        <p:spPr>
          <a:xfrm>
            <a:off x="6960096" y="32209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5" name="Oval 14">
            <a:extLst>
              <a:ext uri="{FF2B5EF4-FFF2-40B4-BE49-F238E27FC236}">
                <a16:creationId xmlns:a16="http://schemas.microsoft.com/office/drawing/2014/main" id="{94BF4BDE-C4BD-8546-9779-172B8EE86C1A}"/>
              </a:ext>
            </a:extLst>
          </p:cNvPr>
          <p:cNvSpPr/>
          <p:nvPr/>
        </p:nvSpPr>
        <p:spPr>
          <a:xfrm>
            <a:off x="5491924" y="3725584"/>
            <a:ext cx="640080" cy="640080"/>
          </a:xfrm>
          <a:prstGeom prst="ellipse">
            <a:avLst/>
          </a:prstGeom>
          <a:solidFill>
            <a:srgbClr val="C0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cxnSp>
        <p:nvCxnSpPr>
          <p:cNvPr id="16" name="Straight Arrow Connector 15">
            <a:extLst>
              <a:ext uri="{FF2B5EF4-FFF2-40B4-BE49-F238E27FC236}">
                <a16:creationId xmlns:a16="http://schemas.microsoft.com/office/drawing/2014/main" id="{382CA00C-2F07-EF45-87A7-B93224D3663A}"/>
              </a:ext>
            </a:extLst>
          </p:cNvPr>
          <p:cNvCxnSpPr>
            <a:cxnSpLocks/>
            <a:stCxn id="8" idx="4"/>
            <a:endCxn id="9" idx="0"/>
          </p:cNvCxnSpPr>
          <p:nvPr/>
        </p:nvCxnSpPr>
        <p:spPr>
          <a:xfrm flipH="1">
            <a:off x="6452044" y="1760754"/>
            <a:ext cx="260020" cy="467415"/>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97802C-3D1B-8F4B-B5D1-4EA996775B54}"/>
              </a:ext>
            </a:extLst>
          </p:cNvPr>
          <p:cNvCxnSpPr>
            <a:cxnSpLocks/>
            <a:stCxn id="14" idx="1"/>
            <a:endCxn id="9" idx="5"/>
          </p:cNvCxnSpPr>
          <p:nvPr/>
        </p:nvCxnSpPr>
        <p:spPr>
          <a:xfrm flipH="1" flipV="1">
            <a:off x="6678346" y="2774510"/>
            <a:ext cx="375488" cy="540196"/>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F33D7D-588C-6D42-89E4-1A5C54E40336}"/>
              </a:ext>
            </a:extLst>
          </p:cNvPr>
          <p:cNvCxnSpPr>
            <a:cxnSpLocks/>
            <a:endCxn id="9" idx="2"/>
          </p:cNvCxnSpPr>
          <p:nvPr/>
        </p:nvCxnSpPr>
        <p:spPr>
          <a:xfrm flipV="1">
            <a:off x="5553538" y="2548208"/>
            <a:ext cx="578467" cy="460780"/>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1AC20EC-FCE5-7145-86BA-9F539EB2B039}"/>
              </a:ext>
            </a:extLst>
          </p:cNvPr>
          <p:cNvCxnSpPr>
            <a:cxnSpLocks/>
            <a:stCxn id="13" idx="0"/>
            <a:endCxn id="14" idx="4"/>
          </p:cNvCxnSpPr>
          <p:nvPr/>
        </p:nvCxnSpPr>
        <p:spPr>
          <a:xfrm flipH="1" flipV="1">
            <a:off x="7280136" y="3861048"/>
            <a:ext cx="178176" cy="516298"/>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244219-1D30-8548-B5F5-A021697EEF33}"/>
              </a:ext>
            </a:extLst>
          </p:cNvPr>
          <p:cNvCxnSpPr>
            <a:cxnSpLocks/>
            <a:stCxn id="13" idx="2"/>
            <a:endCxn id="15" idx="5"/>
          </p:cNvCxnSpPr>
          <p:nvPr/>
        </p:nvCxnSpPr>
        <p:spPr>
          <a:xfrm flipH="1" flipV="1">
            <a:off x="6038266" y="4271926"/>
            <a:ext cx="1100006" cy="425460"/>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DECCD1-0AF5-AD4E-82C8-3FCEE48F47FC}"/>
              </a:ext>
            </a:extLst>
          </p:cNvPr>
          <p:cNvCxnSpPr>
            <a:cxnSpLocks/>
            <a:stCxn id="12" idx="0"/>
            <a:endCxn id="15" idx="4"/>
          </p:cNvCxnSpPr>
          <p:nvPr/>
        </p:nvCxnSpPr>
        <p:spPr>
          <a:xfrm flipV="1">
            <a:off x="5740092" y="4365665"/>
            <a:ext cx="71872" cy="530635"/>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8C895A0-391A-074D-9056-B5CF8A16DF55}"/>
              </a:ext>
            </a:extLst>
          </p:cNvPr>
          <p:cNvCxnSpPr>
            <a:cxnSpLocks/>
            <a:stCxn id="11" idx="6"/>
          </p:cNvCxnSpPr>
          <p:nvPr/>
        </p:nvCxnSpPr>
        <p:spPr>
          <a:xfrm flipV="1">
            <a:off x="4907708" y="4061330"/>
            <a:ext cx="568731" cy="9373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87F0CE2-37D1-2C43-901E-8D9FFDB0D3A3}"/>
              </a:ext>
            </a:extLst>
          </p:cNvPr>
          <p:cNvCxnSpPr>
            <a:cxnSpLocks/>
            <a:stCxn id="10" idx="5"/>
            <a:endCxn id="15" idx="1"/>
          </p:cNvCxnSpPr>
          <p:nvPr/>
        </p:nvCxnSpPr>
        <p:spPr>
          <a:xfrm>
            <a:off x="5459800" y="3343464"/>
            <a:ext cx="125863" cy="475859"/>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263D263-63AA-C844-8291-769A3FF46658}"/>
              </a:ext>
            </a:extLst>
          </p:cNvPr>
          <p:cNvCxnSpPr>
            <a:cxnSpLocks/>
            <a:endCxn id="15" idx="7"/>
          </p:cNvCxnSpPr>
          <p:nvPr/>
        </p:nvCxnSpPr>
        <p:spPr>
          <a:xfrm flipH="1">
            <a:off x="6038266" y="2906444"/>
            <a:ext cx="315382" cy="91287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34EBC40-EA7E-C44B-801F-E31D928D3877}"/>
              </a:ext>
            </a:extLst>
          </p:cNvPr>
          <p:cNvSpPr txBox="1"/>
          <p:nvPr/>
        </p:nvSpPr>
        <p:spPr>
          <a:xfrm>
            <a:off x="3264799" y="5746164"/>
            <a:ext cx="5022458" cy="707886"/>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The shaded node interacts, in some ways, with the linked nodes shown by the dotted line</a:t>
            </a:r>
          </a:p>
        </p:txBody>
      </p:sp>
      <p:cxnSp>
        <p:nvCxnSpPr>
          <p:cNvPr id="61" name="Straight Arrow Connector 60">
            <a:extLst>
              <a:ext uri="{FF2B5EF4-FFF2-40B4-BE49-F238E27FC236}">
                <a16:creationId xmlns:a16="http://schemas.microsoft.com/office/drawing/2014/main" id="{A5EF605E-E536-164B-BDAE-D96F36C89981}"/>
              </a:ext>
            </a:extLst>
          </p:cNvPr>
          <p:cNvCxnSpPr>
            <a:cxnSpLocks/>
            <a:stCxn id="14" idx="2"/>
            <a:endCxn id="15" idx="6"/>
          </p:cNvCxnSpPr>
          <p:nvPr/>
        </p:nvCxnSpPr>
        <p:spPr>
          <a:xfrm flipH="1">
            <a:off x="6132004" y="3541008"/>
            <a:ext cx="828092" cy="504616"/>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075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Complexity</a:t>
            </a:r>
            <a:r>
              <a:rPr lang="en-US" dirty="0"/>
              <a:t> is related to the </a:t>
            </a:r>
            <a:br>
              <a:rPr lang="en-US" dirty="0"/>
            </a:br>
            <a:r>
              <a:rPr lang="en-US" dirty="0"/>
              <a:t>number of relationships between elements </a:t>
            </a:r>
            <a:br>
              <a:rPr lang="en-US" dirty="0"/>
            </a:br>
            <a:r>
              <a:rPr lang="en-US" dirty="0"/>
              <a:t>in a program and the type and nature of these relationships</a:t>
            </a:r>
          </a:p>
          <a:p>
            <a:r>
              <a:rPr lang="en-US" dirty="0">
                <a:solidFill>
                  <a:schemeClr val="accent1"/>
                </a:solidFill>
              </a:rPr>
              <a:t>The number of relationships between entities </a:t>
            </a:r>
            <a:r>
              <a:rPr lang="en-US" dirty="0"/>
              <a:t>is called the </a:t>
            </a:r>
            <a:r>
              <a:rPr lang="en-US" dirty="0">
                <a:solidFill>
                  <a:srgbClr val="C00000"/>
                </a:solidFill>
              </a:rPr>
              <a:t>coupling</a:t>
            </a:r>
            <a:r>
              <a:rPr lang="en-US" dirty="0"/>
              <a:t>. The higher the coupling, the more complex the system. </a:t>
            </a:r>
          </a:p>
          <a:p>
            <a:pPr lvl="1"/>
            <a:r>
              <a:rPr lang="en-US" dirty="0"/>
              <a:t>The shaded node has a relatively </a:t>
            </a:r>
            <a:r>
              <a:rPr lang="en-US" dirty="0">
                <a:solidFill>
                  <a:srgbClr val="C00000"/>
                </a:solidFill>
              </a:rPr>
              <a:t>high coupling </a:t>
            </a:r>
            <a:r>
              <a:rPr lang="en-US" dirty="0"/>
              <a:t>because it has relationships with six other nodes.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 complexity</a:t>
            </a:r>
          </a:p>
        </p:txBody>
      </p:sp>
    </p:spTree>
    <p:extLst>
      <p:ext uri="{BB962C8B-B14F-4D97-AF65-F5344CB8AC3E}">
        <p14:creationId xmlns:p14="http://schemas.microsoft.com/office/powerpoint/2010/main" val="19470406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 </a:t>
            </a:r>
            <a:r>
              <a:rPr lang="en-US" b="1" dirty="0">
                <a:solidFill>
                  <a:srgbClr val="C00000"/>
                </a:solidFill>
              </a:rPr>
              <a:t>static relationship </a:t>
            </a:r>
            <a:r>
              <a:rPr lang="en-US" dirty="0"/>
              <a:t>is one that is stable and does not depend on program execution. </a:t>
            </a:r>
          </a:p>
          <a:p>
            <a:pPr lvl="1"/>
            <a:r>
              <a:rPr lang="en-US" dirty="0"/>
              <a:t>Whether or not one component is </a:t>
            </a:r>
            <a:br>
              <a:rPr lang="en-US" dirty="0"/>
            </a:br>
            <a:r>
              <a:rPr lang="en-US" dirty="0">
                <a:solidFill>
                  <a:srgbClr val="C00000"/>
                </a:solidFill>
              </a:rPr>
              <a:t>part</a:t>
            </a:r>
            <a:r>
              <a:rPr lang="en-US" dirty="0"/>
              <a:t> of another component is a static relationship. </a:t>
            </a:r>
          </a:p>
          <a:p>
            <a:endParaRPr lang="en-US" dirty="0"/>
          </a:p>
          <a:p>
            <a:r>
              <a:rPr lang="en-US" b="1" dirty="0">
                <a:solidFill>
                  <a:srgbClr val="C00000"/>
                </a:solidFill>
              </a:rPr>
              <a:t>Dynamic relationships</a:t>
            </a:r>
            <a:r>
              <a:rPr lang="en-US" dirty="0"/>
              <a:t>, which change over time, are more complex than static relationships. </a:t>
            </a:r>
          </a:p>
          <a:p>
            <a:pPr lvl="1"/>
            <a:r>
              <a:rPr lang="en-US" dirty="0"/>
              <a:t>An example of a dynamic relationship is </a:t>
            </a:r>
            <a:br>
              <a:rPr lang="en-US" dirty="0"/>
            </a:br>
            <a:r>
              <a:rPr lang="en-US" dirty="0"/>
              <a:t>the ‘</a:t>
            </a:r>
            <a:r>
              <a:rPr lang="en-US" dirty="0">
                <a:solidFill>
                  <a:srgbClr val="C00000"/>
                </a:solidFill>
              </a:rPr>
              <a:t>calls</a:t>
            </a:r>
            <a:r>
              <a:rPr lang="en-US" dirty="0"/>
              <a:t>’ relationship between functions.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Tree>
    <p:extLst>
      <p:ext uri="{BB962C8B-B14F-4D97-AF65-F5344CB8AC3E}">
        <p14:creationId xmlns:p14="http://schemas.microsoft.com/office/powerpoint/2010/main" val="3757468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complexity</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268761"/>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Reading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612473"/>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956185"/>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299898"/>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Decision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281926"/>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how hard it is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read and understand the program.</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612472"/>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number and types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relationship between the structures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(classes, objects, methods or functions) in your program.</a:t>
            </a: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956185"/>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representations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data used and relationships between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data elements in your program.</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313064"/>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complexity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decisions in your program</a:t>
            </a:r>
          </a:p>
        </p:txBody>
      </p:sp>
    </p:spTree>
    <p:extLst>
      <p:ext uri="{BB962C8B-B14F-4D97-AF65-F5344CB8AC3E}">
        <p14:creationId xmlns:p14="http://schemas.microsoft.com/office/powerpoint/2010/main" val="46603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do one thing and one thing only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never have side-effects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Every class should have a single responsibility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Minimize the depth of inheritance hierarchies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multiple inheritance</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threads (parallelism) unless absolutely necessary</a:t>
            </a: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6398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interfaces for all abstractions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abstract data types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using floating-point numbers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Never use data aliases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841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Conditional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deeply nested conditional statements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complex conditional expressions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6505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268760"/>
            <a:ext cx="10117381" cy="5251102"/>
          </a:xfrm>
        </p:spPr>
        <p:txBody>
          <a:bodyPr>
            <a:normAutofit/>
          </a:bodyPr>
          <a:lstStyle/>
          <a:p>
            <a:r>
              <a:rPr lang="en-US" dirty="0"/>
              <a:t>You should design classes so that there is only </a:t>
            </a:r>
            <a:br>
              <a:rPr lang="en-US" dirty="0"/>
            </a:br>
            <a:r>
              <a:rPr lang="en-US" b="1" dirty="0">
                <a:solidFill>
                  <a:srgbClr val="C00000"/>
                </a:solidFill>
              </a:rPr>
              <a:t>a single reason to change </a:t>
            </a:r>
            <a:r>
              <a:rPr lang="en-US" dirty="0"/>
              <a:t>a class. </a:t>
            </a:r>
          </a:p>
          <a:p>
            <a:pPr lvl="1"/>
            <a:r>
              <a:rPr lang="en-US" dirty="0"/>
              <a:t>If you adopt this approach, your classes will be smaller and more cohesive.</a:t>
            </a:r>
          </a:p>
          <a:p>
            <a:pPr lvl="1"/>
            <a:r>
              <a:rPr lang="en-US" dirty="0"/>
              <a:t>They will therefore be less complex and easier to understand and change. </a:t>
            </a:r>
          </a:p>
          <a:p>
            <a:r>
              <a:rPr lang="en-US" dirty="0"/>
              <a:t>The </a:t>
            </a:r>
            <a:r>
              <a:rPr lang="en-US" b="1" dirty="0">
                <a:solidFill>
                  <a:srgbClr val="C00000"/>
                </a:solidFill>
              </a:rPr>
              <a:t>single responsibility principle</a:t>
            </a:r>
          </a:p>
          <a:p>
            <a:pPr lvl="1"/>
            <a:r>
              <a:rPr lang="en-US" dirty="0"/>
              <a:t>Gather together the things that change for the same reasons. </a:t>
            </a:r>
          </a:p>
          <a:p>
            <a:pPr lvl="1"/>
            <a:r>
              <a:rPr lang="en-US" dirty="0"/>
              <a:t>Separate those things that change for different reasons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Ensure that every class </a:t>
            </a:r>
            <a:br>
              <a:rPr lang="en-US" dirty="0">
                <a:solidFill>
                  <a:schemeClr val="accent1"/>
                </a:solidFill>
              </a:rPr>
            </a:br>
            <a:r>
              <a:rPr lang="en-US" dirty="0">
                <a:solidFill>
                  <a:schemeClr val="accent1"/>
                </a:solidFill>
              </a:rPr>
              <a:t>has a single responsibility</a:t>
            </a:r>
          </a:p>
        </p:txBody>
      </p:sp>
    </p:spTree>
    <p:extLst>
      <p:ext uri="{BB962C8B-B14F-4D97-AF65-F5344CB8AC3E}">
        <p14:creationId xmlns:p14="http://schemas.microsoft.com/office/powerpoint/2010/main" val="36553880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The </a:t>
            </a:r>
            <a:r>
              <a:rPr lang="en-US" dirty="0" err="1">
                <a:solidFill>
                  <a:schemeClr val="accent1"/>
                </a:solidFill>
              </a:rPr>
              <a:t>DeviceInventory</a:t>
            </a:r>
            <a:r>
              <a:rPr lang="en-US" dirty="0">
                <a:solidFill>
                  <a:schemeClr val="accent1"/>
                </a:solidFill>
              </a:rPr>
              <a:t> class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05335"/>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20979"/>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497161"/>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a:p>
            <a:pPr marL="182880">
              <a:defRPr/>
            </a:pPr>
            <a:r>
              <a:rPr lang="en-US" sz="2600" dirty="0" err="1">
                <a:solidFill>
                  <a:srgbClr val="C00000"/>
                </a:solidFill>
                <a:latin typeface="Calibri" panose="020F0502020204030204" pitchFamily="34" charset="0"/>
                <a:cs typeface="Calibri" panose="020F0502020204030204" pitchFamily="34" charset="0"/>
              </a:rPr>
              <a:t>printInventory</a:t>
            </a:r>
            <a:endParaRPr lang="en-US" sz="2600" dirty="0">
              <a:solidFill>
                <a:srgbClr val="C0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8EB6AC6-13FE-644F-B448-B70ACEAEA087}"/>
              </a:ext>
            </a:extLst>
          </p:cNvPr>
          <p:cNvSpPr txBox="1"/>
          <p:nvPr/>
        </p:nvSpPr>
        <p:spPr>
          <a:xfrm>
            <a:off x="3155952" y="6099075"/>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F52178B1-8B9F-734A-B1F7-72C80B7A5C05}"/>
              </a:ext>
            </a:extLst>
          </p:cNvPr>
          <p:cNvSpPr txBox="1"/>
          <p:nvPr/>
        </p:nvSpPr>
        <p:spPr>
          <a:xfrm>
            <a:off x="7824193" y="6093296"/>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3035110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12782</TotalTime>
  <Words>18732</Words>
  <Application>Microsoft Macintosh PowerPoint</Application>
  <PresentationFormat>Widescreen</PresentationFormat>
  <Paragraphs>2249</Paragraphs>
  <Slides>221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221</vt:i4>
      </vt:variant>
    </vt:vector>
  </HeadingPairs>
  <TitlesOfParts>
    <vt:vector size="225" baseType="lpstr">
      <vt:lpstr>Arial</vt:lpstr>
      <vt:lpstr>Calibri</vt:lpstr>
      <vt:lpstr>Courier</vt:lpstr>
      <vt:lpstr>Office Theme</vt:lpstr>
      <vt:lpstr>Security and Privacy; Reliable Programming;  Testing: Test-driven development, and Code reviews;  DevOps and Code Management: DevOps automation</vt:lpstr>
      <vt:lpstr>Syllabus</vt:lpstr>
      <vt:lpstr>Syllabus</vt:lpstr>
      <vt:lpstr>Syllabus</vt:lpstr>
      <vt:lpstr>Security and Privacy;  Reliable Programming;  Testing:  Test-driven development, and Code reviews;  DevOps and Code Management: DevOps automation</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Security  and  Privacy</vt:lpstr>
      <vt:lpstr>Outline</vt:lpstr>
      <vt:lpstr>Software security</vt:lpstr>
      <vt:lpstr>Types of security threat</vt:lpstr>
      <vt:lpstr>System infrastructure stack</vt:lpstr>
      <vt:lpstr>Security management</vt:lpstr>
      <vt:lpstr>Operational security</vt:lpstr>
      <vt:lpstr>Injection attacks</vt:lpstr>
      <vt:lpstr>SQL poisoning attacks</vt:lpstr>
      <vt:lpstr>Cross-site scripting attacks</vt:lpstr>
      <vt:lpstr>Cross-site scripting attack</vt:lpstr>
      <vt:lpstr>Session hijacking attacks</vt:lpstr>
      <vt:lpstr>Session hijacking attacks</vt:lpstr>
      <vt:lpstr>Actions to reduce the  likelihood of hacking</vt:lpstr>
      <vt:lpstr>Authentication</vt:lpstr>
      <vt:lpstr>Authentication approaches</vt:lpstr>
      <vt:lpstr>Weaknesses of  password-based authentication</vt:lpstr>
      <vt:lpstr>Federated identity</vt:lpstr>
      <vt:lpstr>Federated identity</vt:lpstr>
      <vt:lpstr>Authorization</vt:lpstr>
      <vt:lpstr>Access control policies</vt:lpstr>
      <vt:lpstr>Access Control Lists (ACL)</vt:lpstr>
      <vt:lpstr>Encryption</vt:lpstr>
      <vt:lpstr>Encryption and decryption</vt:lpstr>
      <vt:lpstr>Symmetric encryption</vt:lpstr>
      <vt:lpstr>Asymmetric encryption</vt:lpstr>
      <vt:lpstr>Encryption for authentication</vt:lpstr>
      <vt:lpstr>TLS and digital certificates</vt:lpstr>
      <vt:lpstr>TLS and digital certificates</vt:lpstr>
      <vt:lpstr>Key management</vt:lpstr>
      <vt:lpstr>Digital certificates</vt:lpstr>
      <vt:lpstr>Digital certificates</vt:lpstr>
      <vt:lpstr>Data encryption</vt:lpstr>
      <vt:lpstr>Encryption levels</vt:lpstr>
      <vt:lpstr>Key management</vt:lpstr>
      <vt:lpstr>Using a KMS for  encryption management</vt:lpstr>
      <vt:lpstr>Long-term key storage</vt:lpstr>
      <vt:lpstr>Privacy</vt:lpstr>
      <vt:lpstr>Business reasons for privacy</vt:lpstr>
      <vt:lpstr>Data protection laws</vt:lpstr>
      <vt:lpstr>Data protection laws</vt:lpstr>
      <vt:lpstr>Data protection principles</vt:lpstr>
      <vt:lpstr>Data protection principles</vt:lpstr>
      <vt:lpstr>Privacy policy</vt:lpstr>
      <vt:lpstr>Privacy policy</vt:lpstr>
      <vt:lpstr>Summary</vt:lpstr>
      <vt:lpstr>Summary</vt:lpstr>
      <vt:lpstr>Summary</vt:lpstr>
      <vt:lpstr>Summary</vt:lpstr>
      <vt:lpstr>Summary</vt:lpstr>
      <vt:lpstr>Reliable Programming</vt:lpstr>
      <vt:lpstr>Outline</vt:lpstr>
      <vt:lpstr>Software quality</vt:lpstr>
      <vt:lpstr>Software product quality attributes</vt:lpstr>
      <vt:lpstr>Programming for reliability</vt:lpstr>
      <vt:lpstr>Underlying causes of program errors</vt:lpstr>
      <vt:lpstr>Software complexity</vt:lpstr>
      <vt:lpstr>Program complexity</vt:lpstr>
      <vt:lpstr>Software complexity</vt:lpstr>
      <vt:lpstr>Types of complexity</vt:lpstr>
      <vt:lpstr>Complexity reduction guidelines</vt:lpstr>
      <vt:lpstr>Complexity reduction guidelines</vt:lpstr>
      <vt:lpstr>Complexity reduction guidelines</vt:lpstr>
      <vt:lpstr>Ensure that every class  has a single responsibility</vt:lpstr>
      <vt:lpstr>The DeviceInventory class</vt:lpstr>
      <vt:lpstr>Adding a printInventory method</vt:lpstr>
      <vt:lpstr>The DeviceInventory and InventoryReport classes</vt:lpstr>
      <vt:lpstr>Avoid deeply  nested conditional statements</vt:lpstr>
      <vt:lpstr>PowerPoint Presentation</vt:lpstr>
      <vt:lpstr>PowerPoint Presentation</vt:lpstr>
      <vt:lpstr>Avoid deep inheritance hierarchies</vt:lpstr>
      <vt:lpstr>Part of the inheritance  hierarchy for hospital staff</vt:lpstr>
      <vt:lpstr>Design pattern definition</vt:lpstr>
      <vt:lpstr>Design pattern </vt:lpstr>
      <vt:lpstr>Programming principles</vt:lpstr>
      <vt:lpstr>Common types of design patterns</vt:lpstr>
      <vt:lpstr>Pattern description</vt:lpstr>
      <vt:lpstr>Refactoring</vt:lpstr>
      <vt:lpstr>Refactoring</vt:lpstr>
      <vt:lpstr>A refactoring process</vt:lpstr>
      <vt:lpstr>Code smells</vt:lpstr>
      <vt:lpstr>Examples of code smells</vt:lpstr>
      <vt:lpstr>Examples of code smells</vt:lpstr>
      <vt:lpstr>Examples of code smells</vt:lpstr>
      <vt:lpstr>Examples of refactoring for complexity reduction</vt:lpstr>
      <vt:lpstr>Examples of refactoring for complexity reduction</vt:lpstr>
      <vt:lpstr>Exception handling</vt:lpstr>
      <vt:lpstr>Exception handling</vt:lpstr>
      <vt:lpstr>Python try: except: finally:</vt:lpstr>
      <vt:lpstr>Auto-save and activity logging</vt:lpstr>
      <vt:lpstr>Summary</vt:lpstr>
      <vt:lpstr>Summary</vt:lpstr>
      <vt:lpstr>Summary</vt:lpstr>
      <vt:lpstr>Summary</vt:lpstr>
      <vt:lpstr>Testing:  Functional testing,  Test automation,  Test-driven development,  and Code reviews</vt:lpstr>
      <vt:lpstr>Outline</vt:lpstr>
      <vt:lpstr>Software testing</vt:lpstr>
      <vt:lpstr>Program bugs</vt:lpstr>
      <vt:lpstr>Types of testing</vt:lpstr>
      <vt:lpstr>Functional testing</vt:lpstr>
      <vt:lpstr>Functional testing</vt:lpstr>
      <vt:lpstr>Functional testing</vt:lpstr>
      <vt:lpstr>A name checking function</vt:lpstr>
      <vt:lpstr>Equivalence partitions for the name checking function</vt:lpstr>
      <vt:lpstr>Unit testing guidelines (1)</vt:lpstr>
      <vt:lpstr>Unit testing guidelines (2)</vt:lpstr>
      <vt:lpstr>Feature testing</vt:lpstr>
      <vt:lpstr>Feature testing</vt:lpstr>
      <vt:lpstr>Types of feature test</vt:lpstr>
      <vt:lpstr>User stories for the  sign-in with Google feature</vt:lpstr>
      <vt:lpstr>Feature tests for  sign-in with Google</vt:lpstr>
      <vt:lpstr>Feature tests for  sign-in with Google</vt:lpstr>
      <vt:lpstr>System and release testing</vt:lpstr>
      <vt:lpstr>System testing </vt:lpstr>
      <vt:lpstr>Scenario-based testing</vt:lpstr>
      <vt:lpstr>Choosing a holiday destination End-to-end pathways</vt:lpstr>
      <vt:lpstr>Release testing</vt:lpstr>
      <vt:lpstr>Release testing and System testing</vt:lpstr>
      <vt:lpstr>Test automation</vt:lpstr>
      <vt:lpstr>Automated testing</vt:lpstr>
      <vt:lpstr>PowerPoint Presentation</vt:lpstr>
      <vt:lpstr>Automated tests</vt:lpstr>
      <vt:lpstr>PowerPoint Presentation</vt:lpstr>
      <vt:lpstr>PowerPoint Presentation</vt:lpstr>
      <vt:lpstr>PowerPoint Presentation</vt:lpstr>
      <vt:lpstr>The test pyramid</vt:lpstr>
      <vt:lpstr>Feature editing through an API</vt:lpstr>
      <vt:lpstr>Interaction recording and playback</vt:lpstr>
      <vt:lpstr>Test-driven development (TDD)</vt:lpstr>
      <vt:lpstr>Test-driven development (TDD)</vt:lpstr>
      <vt:lpstr>Stages of test-driven development </vt:lpstr>
      <vt:lpstr>Stages of test-driven development </vt:lpstr>
      <vt:lpstr>Benefits of test-driven development</vt:lpstr>
      <vt:lpstr>Reasons for not using TDD</vt:lpstr>
      <vt:lpstr>Security testing</vt:lpstr>
      <vt:lpstr>Risk-based security testing</vt:lpstr>
      <vt:lpstr>Risk analysis</vt:lpstr>
      <vt:lpstr>Code reviews</vt:lpstr>
      <vt:lpstr>Code reviews</vt:lpstr>
      <vt:lpstr>Summary</vt:lpstr>
      <vt:lpstr>Summary</vt:lpstr>
      <vt:lpstr>Summary</vt:lpstr>
      <vt:lpstr>Summary</vt:lpstr>
      <vt:lpstr>Summary</vt:lpstr>
      <vt:lpstr>DevOps and  Code Management:  Code management and  DevOps automation</vt:lpstr>
      <vt:lpstr>Outline</vt:lpstr>
      <vt:lpstr>DevOps</vt:lpstr>
      <vt:lpstr>Evaluating the Code Quality of  AI-Assisted Code Generation Tools:  An Empirical Study on  GitHub Copilot,  Amazon CodeWhisperer,  and ChatGPT</vt:lpstr>
      <vt:lpstr>AI-Assisted Code Generation Tools: GitHub Copilot, Amazon CodeWhisperer, and ChatGPT</vt:lpstr>
      <vt:lpstr>AI-Assisted Code Generation Tools: GitHub Copilot, Amazon CodeWhisperer, and ChatGPT</vt:lpstr>
      <vt:lpstr>AI-Assisted Code Generation Tools: Experiment Setup</vt:lpstr>
      <vt:lpstr>AI-Assisted Code Generation Tools: Experiment Workflow</vt:lpstr>
      <vt:lpstr>AI-Assisted Code Generation Tools: Code Correctness</vt:lpstr>
      <vt:lpstr>AI-Assisted Code Generation Tools: Code Correctness</vt:lpstr>
      <vt:lpstr>Code  Generation Models: BERT, T5, GPT-3, CodeBERT CodeGPT, CodeX</vt:lpstr>
      <vt:lpstr>Software support</vt:lpstr>
      <vt:lpstr>Software Development,  release and support</vt:lpstr>
      <vt:lpstr>DevOps</vt:lpstr>
      <vt:lpstr>DevOps</vt:lpstr>
      <vt:lpstr>DevOps</vt:lpstr>
      <vt:lpstr>DevOps principles</vt:lpstr>
      <vt:lpstr>Benefits of DevOps</vt:lpstr>
      <vt:lpstr>Code management</vt:lpstr>
      <vt:lpstr>Code management</vt:lpstr>
      <vt:lpstr>Code management and DevOps</vt:lpstr>
      <vt:lpstr>Code management and DevOps</vt:lpstr>
      <vt:lpstr>Code management fundamentals</vt:lpstr>
      <vt:lpstr>Code repository</vt:lpstr>
      <vt:lpstr>Code repository</vt:lpstr>
      <vt:lpstr>Features of  code management systems</vt:lpstr>
      <vt:lpstr>Git</vt:lpstr>
      <vt:lpstr>PowerPoint Presentation</vt:lpstr>
      <vt:lpstr>Benefits of  distributed code management</vt:lpstr>
      <vt:lpstr>Branching and merging</vt:lpstr>
      <vt:lpstr>Branching and merging</vt:lpstr>
      <vt:lpstr>DevOps automation</vt:lpstr>
      <vt:lpstr>Aspects of DevOps automation</vt:lpstr>
      <vt:lpstr>Characteristics of  infrastructure as code</vt:lpstr>
      <vt:lpstr>DevOps measurement</vt:lpstr>
      <vt:lpstr>Automating measurement</vt:lpstr>
      <vt:lpstr>Metrics used in the  DevOps scorecard</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imyday@gmail.com</cp:lastModifiedBy>
  <cp:revision>735</cp:revision>
  <cp:lastPrinted>2020-12-23T14:44:17Z</cp:lastPrinted>
  <dcterms:created xsi:type="dcterms:W3CDTF">2019-09-12T03:09:52Z</dcterms:created>
  <dcterms:modified xsi:type="dcterms:W3CDTF">2023-05-15T11:35:19Z</dcterms:modified>
  <cp:category/>
</cp:coreProperties>
</file>