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3787" r:id="rId12"/>
    <p:sldId id="3788" r:id="rId13"/>
    <p:sldId id="3789" r:id="rId14"/>
    <p:sldId id="3792" r:id="rId15"/>
    <p:sldId id="3797" r:id="rId16"/>
    <p:sldId id="3799" r:id="rId17"/>
    <p:sldId id="3812" r:id="rId18"/>
    <p:sldId id="3486" r:id="rId19"/>
    <p:sldId id="3487" r:id="rId20"/>
    <p:sldId id="3488" r:id="rId21"/>
    <p:sldId id="3865" r:id="rId22"/>
    <p:sldId id="3864" r:id="rId23"/>
    <p:sldId id="4997" r:id="rId24"/>
    <p:sldId id="4996" r:id="rId25"/>
    <p:sldId id="3489" r:id="rId26"/>
    <p:sldId id="1270" r:id="rId27"/>
    <p:sldId id="1151" r:id="rId28"/>
    <p:sldId id="1266" r:id="rId29"/>
    <p:sldId id="1273" r:id="rId30"/>
    <p:sldId id="3793" r:id="rId31"/>
    <p:sldId id="3222" r:id="rId32"/>
    <p:sldId id="3164" r:id="rId33"/>
    <p:sldId id="1413" r:id="rId34"/>
    <p:sldId id="1414" r:id="rId35"/>
    <p:sldId id="1415" r:id="rId36"/>
    <p:sldId id="1416" r:id="rId37"/>
    <p:sldId id="1498" r:id="rId38"/>
    <p:sldId id="1625" r:id="rId39"/>
    <p:sldId id="1626" r:id="rId40"/>
    <p:sldId id="944" r:id="rId41"/>
    <p:sldId id="1110" r:id="rId42"/>
    <p:sldId id="945" r:id="rId43"/>
    <p:sldId id="946" r:id="rId44"/>
    <p:sldId id="947" r:id="rId45"/>
    <p:sldId id="1219" r:id="rId46"/>
    <p:sldId id="1220" r:id="rId47"/>
    <p:sldId id="1223" r:id="rId48"/>
    <p:sldId id="1225" r:id="rId49"/>
    <p:sldId id="1227" r:id="rId50"/>
    <p:sldId id="1229" r:id="rId51"/>
    <p:sldId id="1231" r:id="rId52"/>
    <p:sldId id="1233" r:id="rId53"/>
    <p:sldId id="3863" r:id="rId54"/>
    <p:sldId id="3814" r:id="rId55"/>
    <p:sldId id="1942" r:id="rId56"/>
    <p:sldId id="3815" r:id="rId57"/>
    <p:sldId id="3178" r:id="rId58"/>
    <p:sldId id="3179" r:id="rId59"/>
    <p:sldId id="3180" r:id="rId60"/>
    <p:sldId id="3034" r:id="rId61"/>
    <p:sldId id="3898" r:id="rId62"/>
    <p:sldId id="4324" r:id="rId63"/>
    <p:sldId id="4305" r:id="rId64"/>
    <p:sldId id="4291" r:id="rId65"/>
    <p:sldId id="3901" r:id="rId66"/>
    <p:sldId id="4991" r:id="rId67"/>
    <p:sldId id="4992" r:id="rId68"/>
    <p:sldId id="3908" r:id="rId69"/>
    <p:sldId id="3909" r:id="rId70"/>
    <p:sldId id="4263" r:id="rId71"/>
    <p:sldId id="3906" r:id="rId72"/>
    <p:sldId id="3912" r:id="rId73"/>
    <p:sldId id="4262" r:id="rId74"/>
    <p:sldId id="3897" r:id="rId75"/>
    <p:sldId id="4993" r:id="rId76"/>
    <p:sldId id="4994" r:id="rId77"/>
    <p:sldId id="4260" r:id="rId78"/>
    <p:sldId id="4258" r:id="rId79"/>
    <p:sldId id="4938" r:id="rId80"/>
    <p:sldId id="4946" r:id="rId81"/>
    <p:sldId id="4947" r:id="rId82"/>
    <p:sldId id="4948" r:id="rId83"/>
    <p:sldId id="4949" r:id="rId84"/>
    <p:sldId id="4950" r:id="rId85"/>
    <p:sldId id="4951" r:id="rId86"/>
    <p:sldId id="4952" r:id="rId87"/>
    <p:sldId id="4953" r:id="rId88"/>
    <p:sldId id="4954" r:id="rId89"/>
    <p:sldId id="4956" r:id="rId90"/>
    <p:sldId id="4957" r:id="rId91"/>
    <p:sldId id="4958" r:id="rId92"/>
    <p:sldId id="4959" r:id="rId93"/>
    <p:sldId id="4955" r:id="rId94"/>
    <p:sldId id="4975" r:id="rId95"/>
    <p:sldId id="4976" r:id="rId96"/>
    <p:sldId id="4977" r:id="rId97"/>
    <p:sldId id="4978" r:id="rId98"/>
    <p:sldId id="4979" r:id="rId99"/>
    <p:sldId id="1499" r:id="rId100"/>
    <p:sldId id="3547" r:id="rId101"/>
    <p:sldId id="3546" r:id="rId102"/>
    <p:sldId id="3501" r:id="rId103"/>
    <p:sldId id="3545" r:id="rId104"/>
    <p:sldId id="3570" r:id="rId105"/>
    <p:sldId id="3620" r:id="rId106"/>
    <p:sldId id="3621" r:id="rId107"/>
    <p:sldId id="3729" r:id="rId108"/>
    <p:sldId id="3730" r:id="rId109"/>
    <p:sldId id="3731" r:id="rId110"/>
    <p:sldId id="3732" r:id="rId111"/>
    <p:sldId id="3733" r:id="rId112"/>
    <p:sldId id="3739" r:id="rId113"/>
    <p:sldId id="3740" r:id="rId114"/>
    <p:sldId id="3741" r:id="rId115"/>
    <p:sldId id="3743" r:id="rId116"/>
    <p:sldId id="3744" r:id="rId117"/>
    <p:sldId id="3745" r:id="rId118"/>
    <p:sldId id="3742" r:id="rId119"/>
    <p:sldId id="3746" r:id="rId120"/>
    <p:sldId id="4995" r:id="rId121"/>
    <p:sldId id="4297" r:id="rId122"/>
    <p:sldId id="3810" r:id="rId123"/>
    <p:sldId id="3466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7"/>
    <p:restoredTop sz="89217"/>
  </p:normalViewPr>
  <p:slideViewPr>
    <p:cSldViewPr snapToGrid="0" snapToObjects="1">
      <p:cViewPr varScale="1">
        <p:scale>
          <a:sx n="85" d="100"/>
          <a:sy n="85" d="100"/>
        </p:scale>
        <p:origin x="17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https://tinyurl.com/imtkupython101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s://tinyurl.com/imtkupython101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s://tinyurl.com/imtkupython101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tinyurl.com/imtkupython101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tinyurl.com/imtkupython101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hyperlink" Target="https://tinyurl.com/imtkupython1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hyperlink" Target="https://tinyurl.com/imtkupython101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hyperlink" Target="https://tinyurl.com/imtkupython101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s://tinyurl.com/imtkupython10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tinyurl.com/imtkupython101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tinyurl.com/imtkupython101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hyperlink" Target="https://tinyurl.com/imtkupython10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hyperlink" Target="https://tinyurl.com/imtkupython101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tinyurl.com/imtk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ntpu.edu.tw/~myday/cindex.htm#projects" TargetMode="External"/><Relationship Id="rId4" Type="http://schemas.openxmlformats.org/officeDocument/2006/relationships/image" Target="../media/image11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16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Artificial Intelligence in Finance and 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2023-09-12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 2023/09/12   Introduction to Artificial Intelligence in Finance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2023/09/19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/>
              <a:t>9   2023/11/07   Financial Econometrics </a:t>
            </a:r>
          </a:p>
          <a:p>
            <a:pPr marL="0" indent="0">
              <a:buNone/>
            </a:pPr>
            <a:r>
              <a:rPr lang="en-US" sz="2800" dirty="0"/>
              <a:t>10   2023/11/14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2023/11/21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2023/12/05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2023/12/12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2023/12/19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II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58587"/>
            <a:ext cx="11292113" cy="533428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</a:rPr>
              <a:t>Fall 2020,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72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72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endParaRPr lang="en-US" sz="640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1931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128843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802520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3148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17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NTPU, 112-NTPU_ORDA-F-003</a:t>
            </a:r>
            <a:r>
              <a:rPr lang="zh-TW" altLang="en-US" sz="1700" b="0" dirty="0"/>
              <a:t>，</a:t>
            </a:r>
            <a:r>
              <a:rPr lang="en-US" altLang="zh-TW" sz="17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Digital Support, Unimpeded Communication: The Development, Support and Promotion of AI-assisted Communication Assistive Devices for Speech Impairment. </a:t>
            </a:r>
            <a:r>
              <a:rPr lang="en-US" altLang="zh-TW" sz="1700" b="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endParaRPr lang="en-US" altLang="zh-TW" sz="1700" dirty="0"/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 112-2425-H-305-002-, 2023/05/01-2026/04/30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/>
              <a:t>Establishment and Implement of Smart Assistive Technology for Dementia Care and Its Socio-Economic Impacts. </a:t>
            </a:r>
            <a:r>
              <a:rPr lang="en-US" altLang="zh-TW" sz="17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NSTC, NSTC, 112-2627-M-038-001-, 2023/08/01~2024/07/31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USTP-NTPU-TMU, USTP-NTPU-TMU-112-01,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 2023/01/01~2023/12/31</a:t>
            </a:r>
            <a:endParaRPr lang="en-US" altLang="zh-TW" sz="17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AI Multimodal Cross-Language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ATEC Group x NTPU, NTPU-112A413E01, 2023/05/01~2026/04/30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 err="1"/>
              <a:t>FormosaVerse</a:t>
            </a:r>
            <a:r>
              <a:rPr lang="en-US" altLang="zh-TW" sz="1700" b="0" dirty="0"/>
              <a:t> x NTPU, NTPU-111A413E01,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2022/12/01~2023/11/30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700" dirty="0">
                <a:solidFill>
                  <a:schemeClr val="accent1"/>
                </a:solidFill>
              </a:rPr>
              <a:t>Pilot Study on Universal Data Processing for Code Generation Engine</a:t>
            </a:r>
          </a:p>
          <a:p>
            <a:pPr lvl="1">
              <a:spcAft>
                <a:spcPts val="0"/>
              </a:spcAft>
            </a:pPr>
            <a:r>
              <a:rPr lang="en-US" altLang="zh-TW" sz="1700" b="0" dirty="0"/>
              <a:t>III x NTPU, NTPU-112A513E01, 2023/08/01~2023/12/22</a:t>
            </a:r>
          </a:p>
          <a:p>
            <a:pPr marL="0" indent="0">
              <a:buNone/>
            </a:pPr>
            <a:endParaRPr lang="en-US" sz="2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E8A65-0A6F-AB2B-2858-E6F50B901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101949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46F9F-B545-6CB6-A57E-7BFC0DC13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75626"/>
            <a:ext cx="964282" cy="235043"/>
          </a:xfrm>
          <a:prstGeom prst="rect">
            <a:avLst/>
          </a:prstGeom>
        </p:spPr>
      </p:pic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C9E23332-8FFC-69C3-97A3-A8B29831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https://web.ntpu.edu.tw/~myday/cindex.htm#projects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2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AI in Finance and Quantitative Analysis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49837"/>
            <a:ext cx="11222181" cy="571240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10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2100" dirty="0" err="1"/>
              <a:t>Packt</a:t>
            </a:r>
            <a:r>
              <a:rPr lang="en-US" sz="210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Aurélien</a:t>
            </a:r>
            <a:r>
              <a:rPr lang="en-US" sz="2100" dirty="0"/>
              <a:t> </a:t>
            </a:r>
            <a:r>
              <a:rPr lang="en-US" sz="2100" dirty="0" err="1"/>
              <a:t>Géron</a:t>
            </a:r>
            <a:r>
              <a:rPr lang="en-US" sz="2100" dirty="0"/>
              <a:t> (2022), Hands-On Machine Learning with Scikit-Learn, </a:t>
            </a:r>
            <a:r>
              <a:rPr lang="en-US" sz="2100" dirty="0" err="1"/>
              <a:t>Keras</a:t>
            </a:r>
            <a:r>
              <a:rPr lang="en-US" sz="2100" dirty="0"/>
              <a:t>, and TensorFlow: Concepts, Tools, and Techniques to Build Intelligent Systems, 3rd Edition, O’Reilly Media.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Hariom</a:t>
            </a:r>
            <a:r>
              <a:rPr lang="en-US" sz="2100" dirty="0"/>
              <a:t> </a:t>
            </a:r>
            <a:r>
              <a:rPr lang="en-US" sz="2100" dirty="0" err="1"/>
              <a:t>Tatsat</a:t>
            </a:r>
            <a:r>
              <a:rPr lang="en-US" sz="2100" dirty="0"/>
              <a:t>, Sahil Puri, Brad </a:t>
            </a:r>
            <a:r>
              <a:rPr lang="en-US" sz="2100" dirty="0" err="1"/>
              <a:t>Lookabaugh</a:t>
            </a:r>
            <a:r>
              <a:rPr lang="en-US" sz="2100" dirty="0"/>
              <a:t> (2020), Machine Learning and Data Science Blueprints for Finance: From Building Trading Strategies to Robo-Advisors Using Python, O'Reilly Media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Chris </a:t>
            </a:r>
            <a:r>
              <a:rPr lang="en-US" sz="2100" dirty="0" err="1"/>
              <a:t>Kelliher</a:t>
            </a:r>
            <a:r>
              <a:rPr lang="en-US" sz="2100" dirty="0"/>
              <a:t> (2022), Quantitative Finance With Python: A Practical Guide to Investment Management, Trading, and Financial Engineering, Chapman and Hall/CRC.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Simon Thompson (2023), Green and Sustainable Finance: Principles and Practice in Banking, Investment and Insurance, 2nd Edition, Kogan Page. </a:t>
            </a:r>
          </a:p>
          <a:p>
            <a:pPr>
              <a:spcAft>
                <a:spcPts val="600"/>
              </a:spcAft>
            </a:pPr>
            <a:r>
              <a:rPr lang="en-US" sz="2100" dirty="0" err="1"/>
              <a:t>Cino</a:t>
            </a:r>
            <a:r>
              <a:rPr lang="en-US" sz="2100" dirty="0"/>
              <a:t> Robin Castelli, Cyril </a:t>
            </a:r>
            <a:r>
              <a:rPr lang="en-US" sz="2100" dirty="0" err="1"/>
              <a:t>Shmatov</a:t>
            </a:r>
            <a:r>
              <a:rPr lang="en-US" sz="2100" dirty="0"/>
              <a:t> (2022), Quantitative Methods for ESG Finance, Wiley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Abdullah </a:t>
            </a:r>
            <a:r>
              <a:rPr lang="en-US" sz="2100" dirty="0" err="1"/>
              <a:t>Karasan</a:t>
            </a:r>
            <a:r>
              <a:rPr lang="en-US" sz="2100" dirty="0"/>
              <a:t> (2021), Machine Learning for Financial Risk Management with Python: Algorithms for Modeling Risk, O’Reilly Media.</a:t>
            </a:r>
          </a:p>
          <a:p>
            <a:pPr>
              <a:spcAft>
                <a:spcPts val="600"/>
              </a:spcAft>
            </a:pPr>
            <a:r>
              <a:rPr lang="en-US" sz="2100" dirty="0"/>
              <a:t>Yves </a:t>
            </a:r>
            <a:r>
              <a:rPr lang="en-US" sz="2100" dirty="0" err="1"/>
              <a:t>Hilpisch</a:t>
            </a:r>
            <a:r>
              <a:rPr lang="en-US" sz="2100" dirty="0"/>
              <a:t> (2018), Python for Finance: Mastering Data-Driven Finance, 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FinTech Innovation: From Robo-Advisors to Goal Based Investing and Gamification, Wiley.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Financial Theory with Python: A Gentle Introduction,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Python for Algorithmic Trading: From Idea to Cloud Deployment, O’Reilly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19258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Simon Thompson (2023), </a:t>
            </a:r>
            <a:br>
              <a:rPr lang="en-US" sz="2400" dirty="0"/>
            </a:br>
            <a:r>
              <a:rPr lang="en-US" sz="4400" dirty="0">
                <a:solidFill>
                  <a:srgbClr val="FF0000"/>
                </a:solidFill>
              </a:rPr>
              <a:t>Green and Sustainable Finance: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Principles and Practice in Banking, Investment and Insurance</a:t>
            </a:r>
            <a:r>
              <a:rPr lang="en-US" sz="2400" dirty="0"/>
              <a:t>, 2nd Edition,  </a:t>
            </a:r>
            <a:br>
              <a:rPr lang="en-US" sz="2400" dirty="0"/>
            </a:br>
            <a:r>
              <a:rPr lang="en-US" sz="2400" dirty="0"/>
              <a:t>Kogan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13334-BA59-9F4A-AF9D-CB24FA90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20" y="1921605"/>
            <a:ext cx="3093759" cy="46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 err="1"/>
              <a:t>Cino</a:t>
            </a:r>
            <a:r>
              <a:rPr lang="en-US" sz="2400" dirty="0"/>
              <a:t> Robin Castelli, Cyril </a:t>
            </a:r>
            <a:r>
              <a:rPr lang="en-US" sz="2400" dirty="0" err="1"/>
              <a:t>Shmatov</a:t>
            </a:r>
            <a:r>
              <a:rPr lang="en-US" sz="2400" dirty="0"/>
              <a:t> (2022), </a:t>
            </a:r>
            <a:br>
              <a:rPr lang="en-US" sz="3200" dirty="0"/>
            </a:br>
            <a:r>
              <a:rPr lang="en-US" sz="4400" dirty="0">
                <a:solidFill>
                  <a:srgbClr val="FF0000"/>
                </a:solidFill>
              </a:rPr>
              <a:t>Quantitative Methods for ESG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B8B16-4B8D-4C4C-F528-03A0BAF8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61" y="1771650"/>
            <a:ext cx="3377277" cy="47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112,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2023)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in Finance and Quantitative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(M5276)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520A-8442-8743-B27C-32E125A6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296" y="2829822"/>
            <a:ext cx="2285964" cy="228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6A584-9BBF-7F4E-8671-096FC64EF196}"/>
              </a:ext>
            </a:extLst>
          </p:cNvPr>
          <p:cNvSpPr txBox="1"/>
          <p:nvPr/>
        </p:nvSpPr>
        <p:spPr>
          <a:xfrm>
            <a:off x="10028421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7F5B8-914B-A848-7301-5C54BBC9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6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7227843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40330080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852283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5527422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11687715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82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24912</TotalTime>
  <Words>5378</Words>
  <Application>Microsoft Macintosh PowerPoint</Application>
  <PresentationFormat>Widescreen</PresentationFormat>
  <Paragraphs>626</Paragraphs>
  <Slides>123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Arial</vt:lpstr>
      <vt:lpstr>Barlow</vt:lpstr>
      <vt:lpstr>Calibri</vt:lpstr>
      <vt:lpstr>Calibri Light</vt:lpstr>
      <vt:lpstr>Source Sans Pro</vt:lpstr>
      <vt:lpstr>Office Theme</vt:lpstr>
      <vt:lpstr>Introduction to Artificial Intelligence in Finance and Quantitative Analysis</vt:lpstr>
      <vt:lpstr>Min-Yuh Day, Ph.D.</vt:lpstr>
      <vt:lpstr>Course Syllabus National Taipei University Academic Year 112, 1st Semester (Fall 2023)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Simon Thompson (2023),  Green and Sustainable Finance:  Principles and Practice in Banking, Investment and Insurance, 2nd Edition,   Kogan Page</vt:lpstr>
      <vt:lpstr> Cino Robin Castelli, Cyril Shmatov (2022),  Quantitative Methods for ESG Finance,  Wiley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</vt:lpstr>
      <vt:lpstr>FinTech</vt:lpstr>
      <vt:lpstr>Financial Technology FinTech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Stock Market Movement Forecast: Phases of the stock market modeling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The Quant Finance PyData Stack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</vt:lpstr>
      <vt:lpstr>Research Projects</vt:lpstr>
      <vt:lpstr>Summary</vt:lpstr>
      <vt:lpstr>AI in Finance and Quantitative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1290</cp:revision>
  <cp:lastPrinted>2020-12-23T14:44:17Z</cp:lastPrinted>
  <dcterms:created xsi:type="dcterms:W3CDTF">2019-09-12T03:09:52Z</dcterms:created>
  <dcterms:modified xsi:type="dcterms:W3CDTF">2023-09-11T23:00:01Z</dcterms:modified>
  <cp:category/>
</cp:coreProperties>
</file>