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2"/>
  </p:notesMasterIdLst>
  <p:sldIdLst>
    <p:sldId id="3462" r:id="rId2"/>
    <p:sldId id="3780" r:id="rId3"/>
    <p:sldId id="3784" r:id="rId4"/>
    <p:sldId id="3785" r:id="rId5"/>
    <p:sldId id="5069" r:id="rId6"/>
    <p:sldId id="5070" r:id="rId7"/>
    <p:sldId id="3794" r:id="rId8"/>
    <p:sldId id="2758" r:id="rId9"/>
    <p:sldId id="1398" r:id="rId10"/>
    <p:sldId id="1399" r:id="rId11"/>
    <p:sldId id="5071" r:id="rId12"/>
    <p:sldId id="5072" r:id="rId13"/>
    <p:sldId id="5073" r:id="rId14"/>
    <p:sldId id="5124" r:id="rId15"/>
    <p:sldId id="5125" r:id="rId16"/>
    <p:sldId id="5126" r:id="rId17"/>
    <p:sldId id="5127" r:id="rId18"/>
    <p:sldId id="5128" r:id="rId19"/>
    <p:sldId id="5076" r:id="rId20"/>
    <p:sldId id="5077" r:id="rId21"/>
    <p:sldId id="5078" r:id="rId22"/>
    <p:sldId id="5079" r:id="rId23"/>
    <p:sldId id="5080" r:id="rId24"/>
    <p:sldId id="5081" r:id="rId25"/>
    <p:sldId id="5082" r:id="rId26"/>
    <p:sldId id="2796" r:id="rId27"/>
    <p:sldId id="1274" r:id="rId28"/>
    <p:sldId id="1281" r:id="rId29"/>
    <p:sldId id="1282" r:id="rId30"/>
    <p:sldId id="1283" r:id="rId31"/>
    <p:sldId id="2762" r:id="rId32"/>
    <p:sldId id="5083" r:id="rId33"/>
    <p:sldId id="3786" r:id="rId34"/>
    <p:sldId id="3790" r:id="rId35"/>
    <p:sldId id="3789" r:id="rId36"/>
    <p:sldId id="3791" r:id="rId37"/>
    <p:sldId id="5084" r:id="rId38"/>
    <p:sldId id="5085" r:id="rId39"/>
    <p:sldId id="5086" r:id="rId40"/>
    <p:sldId id="1622" r:id="rId41"/>
    <p:sldId id="5087" r:id="rId42"/>
    <p:sldId id="5088" r:id="rId43"/>
    <p:sldId id="860" r:id="rId44"/>
    <p:sldId id="861" r:id="rId45"/>
    <p:sldId id="5089" r:id="rId46"/>
    <p:sldId id="877" r:id="rId47"/>
    <p:sldId id="2729" r:id="rId48"/>
    <p:sldId id="2730" r:id="rId49"/>
    <p:sldId id="2731" r:id="rId50"/>
    <p:sldId id="2732" r:id="rId51"/>
    <p:sldId id="2733" r:id="rId52"/>
    <p:sldId id="2735" r:id="rId53"/>
    <p:sldId id="2736" r:id="rId54"/>
    <p:sldId id="5090" r:id="rId55"/>
    <p:sldId id="5091" r:id="rId56"/>
    <p:sldId id="5092" r:id="rId57"/>
    <p:sldId id="5093" r:id="rId58"/>
    <p:sldId id="5094" r:id="rId59"/>
    <p:sldId id="5095" r:id="rId60"/>
    <p:sldId id="5096" r:id="rId61"/>
    <p:sldId id="5097" r:id="rId62"/>
    <p:sldId id="5098" r:id="rId63"/>
    <p:sldId id="1845" r:id="rId64"/>
    <p:sldId id="3816" r:id="rId65"/>
    <p:sldId id="3818" r:id="rId66"/>
    <p:sldId id="3819" r:id="rId67"/>
    <p:sldId id="3820" r:id="rId68"/>
    <p:sldId id="1846" r:id="rId69"/>
    <p:sldId id="1848" r:id="rId70"/>
    <p:sldId id="5099" r:id="rId71"/>
    <p:sldId id="5100" r:id="rId72"/>
    <p:sldId id="5119" r:id="rId73"/>
    <p:sldId id="5120" r:id="rId74"/>
    <p:sldId id="5121" r:id="rId75"/>
    <p:sldId id="5122" r:id="rId76"/>
    <p:sldId id="5123" r:id="rId77"/>
    <p:sldId id="3139" r:id="rId78"/>
    <p:sldId id="3140" r:id="rId79"/>
    <p:sldId id="3141" r:id="rId80"/>
    <p:sldId id="3142" r:id="rId81"/>
    <p:sldId id="1823" r:id="rId82"/>
    <p:sldId id="1841" r:id="rId83"/>
    <p:sldId id="3143" r:id="rId84"/>
    <p:sldId id="3132" r:id="rId85"/>
    <p:sldId id="3133" r:id="rId86"/>
    <p:sldId id="2795" r:id="rId87"/>
    <p:sldId id="2788" r:id="rId88"/>
    <p:sldId id="3134" r:id="rId89"/>
    <p:sldId id="3135" r:id="rId90"/>
    <p:sldId id="2792" r:id="rId91"/>
    <p:sldId id="2793" r:id="rId92"/>
    <p:sldId id="5110" r:id="rId93"/>
    <p:sldId id="5138" r:id="rId94"/>
    <p:sldId id="5139" r:id="rId95"/>
    <p:sldId id="5140" r:id="rId96"/>
    <p:sldId id="5141" r:id="rId97"/>
    <p:sldId id="5142" r:id="rId98"/>
    <p:sldId id="5143" r:id="rId99"/>
    <p:sldId id="5144" r:id="rId100"/>
    <p:sldId id="5145" r:id="rId101"/>
    <p:sldId id="5184" r:id="rId102"/>
    <p:sldId id="5185" r:id="rId103"/>
    <p:sldId id="5186" r:id="rId104"/>
    <p:sldId id="5187" r:id="rId105"/>
    <p:sldId id="5188" r:id="rId106"/>
    <p:sldId id="5209" r:id="rId107"/>
    <p:sldId id="5210" r:id="rId108"/>
    <p:sldId id="5211" r:id="rId109"/>
    <p:sldId id="5212" r:id="rId110"/>
    <p:sldId id="5213" r:id="rId111"/>
    <p:sldId id="5214" r:id="rId112"/>
    <p:sldId id="5215" r:id="rId113"/>
    <p:sldId id="3805" r:id="rId114"/>
    <p:sldId id="5111" r:id="rId115"/>
    <p:sldId id="5112" r:id="rId116"/>
    <p:sldId id="5117" r:id="rId117"/>
    <p:sldId id="5118" r:id="rId118"/>
    <p:sldId id="3875" r:id="rId119"/>
    <p:sldId id="3899" r:id="rId120"/>
    <p:sldId id="3877" r:id="rId121"/>
    <p:sldId id="3898" r:id="rId122"/>
    <p:sldId id="3879" r:id="rId123"/>
    <p:sldId id="3880" r:id="rId124"/>
    <p:sldId id="3881" r:id="rId125"/>
    <p:sldId id="3882" r:id="rId126"/>
    <p:sldId id="3883" r:id="rId127"/>
    <p:sldId id="3884" r:id="rId128"/>
    <p:sldId id="4222" r:id="rId129"/>
    <p:sldId id="4223" r:id="rId130"/>
    <p:sldId id="3007" r:id="rId131"/>
    <p:sldId id="2959" r:id="rId132"/>
    <p:sldId id="2960" r:id="rId133"/>
    <p:sldId id="2962" r:id="rId134"/>
    <p:sldId id="2964" r:id="rId135"/>
    <p:sldId id="2963" r:id="rId136"/>
    <p:sldId id="3009" r:id="rId137"/>
    <p:sldId id="3006" r:id="rId138"/>
    <p:sldId id="2956" r:id="rId139"/>
    <p:sldId id="1818" r:id="rId140"/>
    <p:sldId id="3490" r:id="rId1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A9D18E"/>
    <a:srgbClr val="D883FF"/>
    <a:srgbClr val="FF8AD8"/>
    <a:srgbClr val="FF2600"/>
    <a:srgbClr val="FF7E79"/>
    <a:srgbClr val="C00000"/>
    <a:srgbClr val="F8CBAD"/>
    <a:srgbClr val="000000"/>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88"/>
    <p:restoredTop sz="90655"/>
  </p:normalViewPr>
  <p:slideViewPr>
    <p:cSldViewPr snapToGrid="0" snapToObjects="1">
      <p:cViewPr varScale="1">
        <p:scale>
          <a:sx n="97" d="100"/>
          <a:sy n="97" d="100"/>
        </p:scale>
        <p:origin x="44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9/19/23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9/19/23</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9/19/23</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9/19/23</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9/19/23</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9/19/23</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9/19/23</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9/19/23</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9/19/23</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9/19/23</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9/19/23</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9/19/23</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9/19/23</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hyperlink" Target="https://web.ntpu.edu.tw/~myday/" TargetMode="Externa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hyperlink" Target="https://meet.google.com/miy-fbif-max" TargetMode="External"/><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www.mosaicml.com/blog/mpt-30b" TargetMode="External"/><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huggingface.co/blog/falcon-180b" TargetMode="Externa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11.xml.rels><?xml version="1.0" encoding="UTF-8" standalone="yes"?>
<Relationships xmlns="http://schemas.openxmlformats.org/package/2006/relationships"><Relationship Id="rId3" Type="http://schemas.openxmlformats.org/officeDocument/2006/relationships/hyperlink" Target="https://huggingface.co/blog/falcon-180b" TargetMode="External"/><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huggingface.co/blog/falcon-180b" TargetMode="Externa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13.xml.rels><?xml version="1.0" encoding="UTF-8" standalone="yes"?>
<Relationships xmlns="http://schemas.openxmlformats.org/package/2006/relationships"><Relationship Id="rId3" Type="http://schemas.openxmlformats.org/officeDocument/2006/relationships/hyperlink" Target="https://huggingface.co/"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huggingface.co/docs/transformers/index"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huggingface.co/"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17.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18.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hyperlink" Target="https://tinyurl.com/aintpupython101"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hyperlink" Target="https://colab.research.google.com/drive/1FEG6DnGvwfUbeo4zJ1zTunjMqf2RkCrT"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hyperlink" Target="https://colab.research.google.com/drive/1FEG6DnGvwfUbeo4zJ1zTunjMqf2RkCrT"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image" Target="../media/image84.jpg"/><Relationship Id="rId1" Type="http://schemas.openxmlformats.org/officeDocument/2006/relationships/slideLayout" Target="../slideLayouts/slideLayout2.xml"/><Relationship Id="rId4" Type="http://schemas.openxmlformats.org/officeDocument/2006/relationships/hyperlink" Target="https://colab.research.google.com/drive/1FEG6DnGvwfUbeo4zJ1zTunjMqf2RkCrT"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hyperlink" Target="https://colab.research.google.com/drive/1FEG6DnGvwfUbeo4zJ1zTunjMqf2RkCrT"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image" Target="../media/image86.jpg"/><Relationship Id="rId1" Type="http://schemas.openxmlformats.org/officeDocument/2006/relationships/slideLayout" Target="../slideLayouts/slideLayout2.xml"/><Relationship Id="rId4" Type="http://schemas.openxmlformats.org/officeDocument/2006/relationships/hyperlink" Target="https://colab.research.google.com/drive/1FEG6DnGvwfUbeo4zJ1zTunjMqf2RkCrT"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image" Target="../media/image81.jpg"/><Relationship Id="rId1" Type="http://schemas.openxmlformats.org/officeDocument/2006/relationships/slideLayout" Target="../slideLayouts/slideLayout2.xml"/><Relationship Id="rId4" Type="http://schemas.openxmlformats.org/officeDocument/2006/relationships/hyperlink" Target="https://colab.research.google.com/drive/1FEG6DnGvwfUbeo4zJ1zTunjMqf2RkCrT" TargetMode="External"/></Relationships>
</file>

<file path=ppt/slides/_rels/slide13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www.nltk.org/book/" TargetMode="External"/><Relationship Id="rId2" Type="http://schemas.openxmlformats.org/officeDocument/2006/relationships/hyperlink" Target="http://www.search-engines-book.com/" TargetMode="External"/><Relationship Id="rId1" Type="http://schemas.openxmlformats.org/officeDocument/2006/relationships/slideLayout" Target="../slideLayouts/slideLayout2.xml"/><Relationship Id="rId6" Type="http://schemas.openxmlformats.org/officeDocument/2006/relationships/hyperlink" Target="https://tinyurl.com/aintpupython101" TargetMode="External"/><Relationship Id="rId5" Type="http://schemas.openxmlformats.org/officeDocument/2006/relationships/hyperlink" Target="https://notebooks.quantumstat.com/" TargetMode="External"/><Relationship Id="rId4" Type="http://schemas.openxmlformats.org/officeDocument/2006/relationships/hyperlink" Target="http://www.nltk.org/book_1e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amazon.com/Text-Analytics-Python-Practitioners-Processing/dp/1484243536"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amazon.com/Applied-Text-Analysis-Python-Language-Aware/dp/1491963042"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www.amazon.com/Machine-Learning-Text-Charu-Aggarwal/dp/3319735306"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amazon.com/Introduction-Text-Mining-Research-Collection/dp/1506337007"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amazon.com/Hands-Natural-Language-Processing-Python/dp/178913949X"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amazon.com/Natural-Language-Processing-Transformers-Applications/dp/1098103246"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www.amazon.com/Transformers-Natural-Language-Processing-architectures/dp/1800565798"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www.amazon.com/Mastering-Transformers-state-art-processing/dp/1801077657/"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amazon.com/Practical-Natural-Language-Processing-Pragmatic/dp/1492054054"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amazon.com/Practical-Natural-Language-Processing-Pragmatic/dp/1492054054" TargetMode="Externa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en.wikipedia.org/wiki/Text_mining"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146693"/>
            <a:ext cx="11819066" cy="1913069"/>
          </a:xfrm>
        </p:spPr>
        <p:txBody>
          <a:bodyPr>
            <a:noAutofit/>
          </a:bodyPr>
          <a:lstStyle/>
          <a:p>
            <a:pPr>
              <a:lnSpc>
                <a:spcPct val="100000"/>
              </a:lnSpc>
            </a:pPr>
            <a:r>
              <a:rPr lang="en-US" altLang="zh-TW" sz="5600" dirty="0">
                <a:solidFill>
                  <a:srgbClr val="C00000"/>
                </a:solidFill>
                <a:latin typeface="Calibri" panose="020F0502020204030204" pitchFamily="34" charset="0"/>
                <a:ea typeface="Heiti TC Medium" pitchFamily="2" charset="-128"/>
                <a:cs typeface="Arial" panose="020B0604020202020204" pitchFamily="34" charset="0"/>
              </a:rPr>
              <a:t>Foundations of Text Analytics: </a:t>
            </a:r>
            <a:br>
              <a:rPr lang="en-US" altLang="zh-TW" sz="56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5600" dirty="0">
                <a:solidFill>
                  <a:srgbClr val="C00000"/>
                </a:solidFill>
                <a:latin typeface="Calibri" panose="020F0502020204030204" pitchFamily="34" charset="0"/>
                <a:ea typeface="Heiti TC Medium" pitchFamily="2" charset="-128"/>
                <a:cs typeface="Arial" panose="020B0604020202020204" pitchFamily="34" charset="0"/>
              </a:rPr>
              <a:t>Natural Language Processing (NLP)</a:t>
            </a: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1524000" y="38002"/>
            <a:ext cx="9144000" cy="827605"/>
          </a:xfrm>
        </p:spPr>
        <p:txBody>
          <a:bodyPr>
            <a:normAutofit/>
          </a:bodyPr>
          <a:lstStyle/>
          <a:p>
            <a:pPr>
              <a:lnSpc>
                <a:spcPct val="100000"/>
              </a:lnSpc>
              <a:spcBef>
                <a:spcPts val="0"/>
              </a:spcBef>
            </a:pPr>
            <a:r>
              <a:rPr lang="en-US" altLang="zh-TW" sz="40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Artificial Intelligence for Text Analytics </a:t>
            </a:r>
            <a:endParaRPr lang="en-US" dirty="0">
              <a:solidFill>
                <a:schemeClr val="accent1">
                  <a:lumMod val="75000"/>
                </a:schemeClr>
              </a:solidFill>
            </a:endParaRP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1875514" y="4699887"/>
            <a:ext cx="8440972"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Associate</a:t>
            </a:r>
            <a:r>
              <a:rPr lang="zh-TW" altLang="en-US"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587805"/>
            <a:ext cx="5830785" cy="830997"/>
          </a:xfrm>
          <a:prstGeom prst="rect">
            <a:avLst/>
          </a:prstGeom>
          <a:noFill/>
        </p:spPr>
        <p:txBody>
          <a:bodyPr wrap="square" rtlCol="0">
            <a:spAutoFit/>
          </a:bodyPr>
          <a:lstStyle/>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1121AITA02</a:t>
            </a:r>
          </a:p>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MBA, IM, NTPU (M5265) (Fall 2023)</a:t>
            </a:r>
            <a:b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b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Tue 2, 3, 4 (9:10-12:00) (B3F17)</a:t>
            </a: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2023-09-20</a:t>
            </a:r>
          </a:p>
        </p:txBody>
      </p:sp>
      <p:sp>
        <p:nvSpPr>
          <p:cNvPr id="14" name="TextBox 13">
            <a:extLst>
              <a:ext uri="{FF2B5EF4-FFF2-40B4-BE49-F238E27FC236}">
                <a16:creationId xmlns:a16="http://schemas.microsoft.com/office/drawing/2014/main" id="{E1A9659E-4297-FCB2-B017-3463C8932788}"/>
              </a:ext>
            </a:extLst>
          </p:cNvPr>
          <p:cNvSpPr txBox="1"/>
          <p:nvPr/>
        </p:nvSpPr>
        <p:spPr>
          <a:xfrm>
            <a:off x="10322343" y="4877827"/>
            <a:ext cx="1858780" cy="461665"/>
          </a:xfrm>
          <a:prstGeom prst="rect">
            <a:avLst/>
          </a:prstGeom>
          <a:noFill/>
        </p:spPr>
        <p:txBody>
          <a:bodyPr wrap="square">
            <a:spAutoFit/>
          </a:bodyPr>
          <a:lstStyle/>
          <a:p>
            <a:pPr algn="ctr"/>
            <a:r>
              <a:rPr lang="en-US" sz="1200" dirty="0">
                <a:solidFill>
                  <a:schemeClr val="accent1"/>
                </a:solidFill>
                <a:hlinkClick r:id="rId15"/>
              </a:rPr>
              <a:t>https://meet.google.com/miy-fbif-max</a:t>
            </a:r>
            <a:endParaRPr lang="en-US" sz="1200" dirty="0"/>
          </a:p>
        </p:txBody>
      </p:sp>
      <p:pic>
        <p:nvPicPr>
          <p:cNvPr id="18" name="Picture 17">
            <a:extLst>
              <a:ext uri="{FF2B5EF4-FFF2-40B4-BE49-F238E27FC236}">
                <a16:creationId xmlns:a16="http://schemas.microsoft.com/office/drawing/2014/main" id="{00771F48-BA3C-47D2-4BF3-1FEF96157EAC}"/>
              </a:ext>
            </a:extLst>
          </p:cNvPr>
          <p:cNvPicPr>
            <a:picLocks noChangeAspect="1"/>
          </p:cNvPicPr>
          <p:nvPr/>
        </p:nvPicPr>
        <p:blipFill>
          <a:blip r:embed="rId16"/>
          <a:stretch>
            <a:fillRect/>
          </a:stretch>
        </p:blipFill>
        <p:spPr>
          <a:xfrm>
            <a:off x="10515629" y="3476315"/>
            <a:ext cx="1436835" cy="1436835"/>
          </a:xfrm>
          <a:prstGeom prst="rect">
            <a:avLst/>
          </a:prstGeom>
        </p:spPr>
      </p:pic>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p:cNvSpPr>
            <a:spLocks noGrp="1"/>
          </p:cNvSpPr>
          <p:nvPr>
            <p:ph type="title"/>
          </p:nvPr>
        </p:nvSpPr>
        <p:spPr>
          <a:xfrm>
            <a:off x="1981200" y="274638"/>
            <a:ext cx="8229600" cy="5962650"/>
          </a:xfrm>
        </p:spPr>
        <p:txBody>
          <a:bodyPr/>
          <a:lstStyle/>
          <a:p>
            <a:r>
              <a:rPr lang="en-US" altLang="zh-TW" sz="9600" dirty="0">
                <a:solidFill>
                  <a:srgbClr val="C00000"/>
                </a:solidFill>
                <a:latin typeface="Calibri" charset="0"/>
                <a:ea typeface="標楷體" charset="-120"/>
              </a:rPr>
              <a:t>Natural Language Processing</a:t>
            </a:r>
            <a:br>
              <a:rPr lang="en-US" altLang="zh-TW" sz="9600" dirty="0">
                <a:solidFill>
                  <a:srgbClr val="C00000"/>
                </a:solidFill>
                <a:latin typeface="Calibri" charset="0"/>
                <a:ea typeface="標楷體" charset="-120"/>
              </a:rPr>
            </a:br>
            <a:r>
              <a:rPr lang="en-US" altLang="zh-TW" sz="9600" dirty="0">
                <a:solidFill>
                  <a:srgbClr val="C00000"/>
                </a:solidFill>
                <a:latin typeface="Calibri" charset="0"/>
                <a:ea typeface="標楷體" charset="-120"/>
              </a:rPr>
              <a:t>(NLP) </a:t>
            </a:r>
            <a:endParaRPr lang="en-US" altLang="en-US" sz="9600" dirty="0">
              <a:solidFill>
                <a:srgbClr val="C00000"/>
              </a:solidFill>
              <a:latin typeface="Calibri" charset="0"/>
              <a:ea typeface="標楷體" charset="-120"/>
            </a:endParaRPr>
          </a:p>
        </p:txBody>
      </p:sp>
      <p:sp>
        <p:nvSpPr>
          <p:cNvPr id="14848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F49A3EB3-FC5E-9849-8171-0A1139604A4F}" type="slidenum">
              <a:rPr kumimoji="0" lang="zh-TW" altLang="en-US" sz="1200">
                <a:solidFill>
                  <a:srgbClr val="898989"/>
                </a:solidFill>
                <a:latin typeface="Calibri" charset="0"/>
              </a:rPr>
              <a:pPr eaLnBrk="1" hangingPunct="1"/>
              <a:t>10</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14154194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1647831"/>
          </a:xfrm>
        </p:spPr>
        <p:txBody>
          <a:bodyPr>
            <a:normAutofit/>
          </a:bodyPr>
          <a:lstStyle/>
          <a:p>
            <a:r>
              <a:rPr lang="en-US" dirty="0"/>
              <a:t>Typical Data Preprocessing Pipeline for </a:t>
            </a:r>
            <a:br>
              <a:rPr lang="en-US" dirty="0"/>
            </a:br>
            <a:r>
              <a:rPr lang="en-US" dirty="0"/>
              <a:t>Pre-training Large Language Models (LLMs)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100</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61ED5743-15F2-1974-8F44-BA303A77C9B7}"/>
              </a:ext>
            </a:extLst>
          </p:cNvPr>
          <p:cNvPicPr>
            <a:picLocks noChangeAspect="1"/>
          </p:cNvPicPr>
          <p:nvPr/>
        </p:nvPicPr>
        <p:blipFill>
          <a:blip r:embed="rId2"/>
          <a:stretch>
            <a:fillRect/>
          </a:stretch>
        </p:blipFill>
        <p:spPr>
          <a:xfrm>
            <a:off x="168807" y="2129885"/>
            <a:ext cx="11854386" cy="3730752"/>
          </a:xfrm>
          <a:prstGeom prst="rect">
            <a:avLst/>
          </a:prstGeom>
        </p:spPr>
      </p:pic>
    </p:spTree>
    <p:extLst>
      <p:ext uri="{BB962C8B-B14F-4D97-AF65-F5344CB8AC3E}">
        <p14:creationId xmlns:p14="http://schemas.microsoft.com/office/powerpoint/2010/main" val="17384759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54975" y="1747519"/>
            <a:ext cx="3863571" cy="2172463"/>
          </a:xfrm>
        </p:spPr>
        <p:txBody>
          <a:bodyPr>
            <a:normAutofit/>
          </a:bodyPr>
          <a:lstStyle/>
          <a:p>
            <a:r>
              <a:rPr lang="en-US" dirty="0"/>
              <a:t>Generative AI</a:t>
            </a:r>
            <a:br>
              <a:rPr lang="en-US" dirty="0"/>
            </a:br>
            <a:r>
              <a:rPr lang="en-US" dirty="0"/>
              <a:t>Tech Stack</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101</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Matt Bornstein, Guido Appenzeller, and Martin Casado (2023), Who Owns the Generative AI Platform?, https://a16z.com/2023/01/19/who-owns-the-generative-ai-platform/</a:t>
            </a:r>
          </a:p>
        </p:txBody>
      </p:sp>
      <p:pic>
        <p:nvPicPr>
          <p:cNvPr id="5" name="Picture 4">
            <a:extLst>
              <a:ext uri="{FF2B5EF4-FFF2-40B4-BE49-F238E27FC236}">
                <a16:creationId xmlns:a16="http://schemas.microsoft.com/office/drawing/2014/main" id="{1D565008-D06F-BE2B-43D5-58DBC58EC18D}"/>
              </a:ext>
            </a:extLst>
          </p:cNvPr>
          <p:cNvPicPr>
            <a:picLocks noChangeAspect="1"/>
          </p:cNvPicPr>
          <p:nvPr/>
        </p:nvPicPr>
        <p:blipFill>
          <a:blip r:embed="rId2"/>
          <a:stretch>
            <a:fillRect/>
          </a:stretch>
        </p:blipFill>
        <p:spPr>
          <a:xfrm>
            <a:off x="3877906" y="309996"/>
            <a:ext cx="7889622" cy="6238008"/>
          </a:xfrm>
          <a:prstGeom prst="rect">
            <a:avLst/>
          </a:prstGeom>
        </p:spPr>
      </p:pic>
    </p:spTree>
    <p:extLst>
      <p:ext uri="{BB962C8B-B14F-4D97-AF65-F5344CB8AC3E}">
        <p14:creationId xmlns:p14="http://schemas.microsoft.com/office/powerpoint/2010/main" val="36211016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134017"/>
            <a:ext cx="11896975" cy="927757"/>
          </a:xfrm>
        </p:spPr>
        <p:txBody>
          <a:bodyPr>
            <a:normAutofit/>
          </a:bodyPr>
          <a:lstStyle/>
          <a:p>
            <a:r>
              <a:rPr lang="en-US" dirty="0"/>
              <a:t>Generative AI Software and Business Factors</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102</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6" name="Picture 5">
            <a:extLst>
              <a:ext uri="{FF2B5EF4-FFF2-40B4-BE49-F238E27FC236}">
                <a16:creationId xmlns:a16="http://schemas.microsoft.com/office/drawing/2014/main" id="{78CDC98B-7FAD-05A3-1042-03F4BCD4E7A3}"/>
              </a:ext>
            </a:extLst>
          </p:cNvPr>
          <p:cNvPicPr>
            <a:picLocks noChangeAspect="1"/>
          </p:cNvPicPr>
          <p:nvPr/>
        </p:nvPicPr>
        <p:blipFill>
          <a:blip r:embed="rId2"/>
          <a:stretch>
            <a:fillRect/>
          </a:stretch>
        </p:blipFill>
        <p:spPr>
          <a:xfrm>
            <a:off x="379767" y="1613663"/>
            <a:ext cx="11432466" cy="4539111"/>
          </a:xfrm>
          <a:prstGeom prst="rect">
            <a:avLst/>
          </a:prstGeom>
        </p:spPr>
      </p:pic>
    </p:spTree>
    <p:extLst>
      <p:ext uri="{BB962C8B-B14F-4D97-AF65-F5344CB8AC3E}">
        <p14:creationId xmlns:p14="http://schemas.microsoft.com/office/powerpoint/2010/main" val="23953758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134017"/>
            <a:ext cx="11896975" cy="2017261"/>
          </a:xfrm>
        </p:spPr>
        <p:txBody>
          <a:bodyPr>
            <a:normAutofit fontScale="90000"/>
          </a:bodyPr>
          <a:lstStyle/>
          <a:p>
            <a:r>
              <a:rPr lang="en-US" dirty="0"/>
              <a:t>Generative AI</a:t>
            </a:r>
            <a:br>
              <a:rPr lang="en-US" dirty="0"/>
            </a:br>
            <a:r>
              <a:rPr lang="en-US" dirty="0"/>
              <a:t>1. Pre-training Foundation (Pre-trained) Model</a:t>
            </a:r>
            <a:br>
              <a:rPr lang="en-US" dirty="0"/>
            </a:br>
            <a:r>
              <a:rPr lang="en-US" dirty="0"/>
              <a:t>2. Fine-turning Custom (Fine-tuned) Model</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103</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5" name="Picture 4">
            <a:extLst>
              <a:ext uri="{FF2B5EF4-FFF2-40B4-BE49-F238E27FC236}">
                <a16:creationId xmlns:a16="http://schemas.microsoft.com/office/drawing/2014/main" id="{EA50651A-9FFA-4442-B8DF-7AB4860854BC}"/>
              </a:ext>
            </a:extLst>
          </p:cNvPr>
          <p:cNvPicPr>
            <a:picLocks noChangeAspect="1"/>
          </p:cNvPicPr>
          <p:nvPr/>
        </p:nvPicPr>
        <p:blipFill>
          <a:blip r:embed="rId2"/>
          <a:stretch>
            <a:fillRect/>
          </a:stretch>
        </p:blipFill>
        <p:spPr>
          <a:xfrm>
            <a:off x="147512" y="2151278"/>
            <a:ext cx="11903287" cy="4266919"/>
          </a:xfrm>
          <a:prstGeom prst="rect">
            <a:avLst/>
          </a:prstGeom>
        </p:spPr>
      </p:pic>
    </p:spTree>
    <p:extLst>
      <p:ext uri="{BB962C8B-B14F-4D97-AF65-F5344CB8AC3E}">
        <p14:creationId xmlns:p14="http://schemas.microsoft.com/office/powerpoint/2010/main" val="32001878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47767"/>
            <a:ext cx="11896975" cy="1014007"/>
          </a:xfrm>
        </p:spPr>
        <p:txBody>
          <a:bodyPr>
            <a:normAutofit fontScale="90000"/>
          </a:bodyPr>
          <a:lstStyle/>
          <a:p>
            <a:r>
              <a:rPr lang="en-US" sz="4000" dirty="0"/>
              <a:t>Generative AI </a:t>
            </a:r>
            <a:br>
              <a:rPr lang="en-US" sz="4000" dirty="0"/>
            </a:br>
            <a:r>
              <a:rPr lang="en-US" sz="4000" dirty="0"/>
              <a:t>Fine-tune Custom Models using Proprietary Data</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104</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5" name="Picture 4">
            <a:extLst>
              <a:ext uri="{FF2B5EF4-FFF2-40B4-BE49-F238E27FC236}">
                <a16:creationId xmlns:a16="http://schemas.microsoft.com/office/drawing/2014/main" id="{04630F5C-CBD0-6DA1-AB63-C68EB34531D1}"/>
              </a:ext>
            </a:extLst>
          </p:cNvPr>
          <p:cNvPicPr>
            <a:picLocks noChangeAspect="1"/>
          </p:cNvPicPr>
          <p:nvPr/>
        </p:nvPicPr>
        <p:blipFill>
          <a:blip r:embed="rId2"/>
          <a:stretch>
            <a:fillRect/>
          </a:stretch>
        </p:blipFill>
        <p:spPr>
          <a:xfrm>
            <a:off x="349593" y="1075842"/>
            <a:ext cx="11460283" cy="5530756"/>
          </a:xfrm>
          <a:prstGeom prst="rect">
            <a:avLst/>
          </a:prstGeom>
        </p:spPr>
      </p:pic>
    </p:spTree>
    <p:extLst>
      <p:ext uri="{BB962C8B-B14F-4D97-AF65-F5344CB8AC3E}">
        <p14:creationId xmlns:p14="http://schemas.microsoft.com/office/powerpoint/2010/main" val="8171958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47767"/>
            <a:ext cx="11896975" cy="1014007"/>
          </a:xfrm>
        </p:spPr>
        <p:txBody>
          <a:bodyPr>
            <a:normAutofit fontScale="90000"/>
          </a:bodyPr>
          <a:lstStyle/>
          <a:p>
            <a:r>
              <a:rPr lang="en-US" sz="4000" dirty="0"/>
              <a:t>Generative AI </a:t>
            </a:r>
            <a:br>
              <a:rPr lang="en-US" sz="4000" dirty="0"/>
            </a:br>
            <a:r>
              <a:rPr lang="en-US" sz="4000" dirty="0"/>
              <a:t>Fine-tune Custom Models using Proprietary Data</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105</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6" name="Picture 5">
            <a:extLst>
              <a:ext uri="{FF2B5EF4-FFF2-40B4-BE49-F238E27FC236}">
                <a16:creationId xmlns:a16="http://schemas.microsoft.com/office/drawing/2014/main" id="{10806F66-48B7-1ABA-38E0-1A7364F2E51D}"/>
              </a:ext>
            </a:extLst>
          </p:cNvPr>
          <p:cNvPicPr>
            <a:picLocks noChangeAspect="1"/>
          </p:cNvPicPr>
          <p:nvPr/>
        </p:nvPicPr>
        <p:blipFill>
          <a:blip r:embed="rId2"/>
          <a:stretch>
            <a:fillRect/>
          </a:stretch>
        </p:blipFill>
        <p:spPr>
          <a:xfrm>
            <a:off x="1048731" y="1169332"/>
            <a:ext cx="10094536" cy="5393796"/>
          </a:xfrm>
          <a:prstGeom prst="rect">
            <a:avLst/>
          </a:prstGeom>
        </p:spPr>
      </p:pic>
    </p:spTree>
    <p:extLst>
      <p:ext uri="{BB962C8B-B14F-4D97-AF65-F5344CB8AC3E}">
        <p14:creationId xmlns:p14="http://schemas.microsoft.com/office/powerpoint/2010/main" val="37176397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200561" y="194085"/>
            <a:ext cx="2629725" cy="6291952"/>
          </a:xfrm>
        </p:spPr>
        <p:txBody>
          <a:bodyPr>
            <a:normAutofit/>
          </a:bodyPr>
          <a:lstStyle/>
          <a:p>
            <a:r>
              <a:rPr lang="en-US" sz="3200" dirty="0"/>
              <a:t>Meta </a:t>
            </a:r>
            <a:br>
              <a:rPr lang="en-US" sz="3200" dirty="0"/>
            </a:br>
            <a:r>
              <a:rPr lang="en-US" sz="3200" dirty="0">
                <a:solidFill>
                  <a:srgbClr val="C00000"/>
                </a:solidFill>
              </a:rPr>
              <a:t>Llama-2 70B</a:t>
            </a:r>
            <a:r>
              <a:rPr lang="en-US" sz="3200" dirty="0"/>
              <a:t>: </a:t>
            </a:r>
            <a:br>
              <a:rPr lang="en-US" sz="3200" dirty="0"/>
            </a:br>
            <a:r>
              <a:rPr lang="en-US" sz="3200" dirty="0"/>
              <a:t>Best </a:t>
            </a:r>
            <a:br>
              <a:rPr lang="en-US" sz="3200" dirty="0"/>
            </a:br>
            <a:r>
              <a:rPr lang="en-US" sz="3200" dirty="0"/>
              <a:t>Open Source and Commercial LLM </a:t>
            </a:r>
            <a:br>
              <a:rPr lang="en-US" sz="3200" dirty="0"/>
            </a:br>
            <a:r>
              <a:rPr lang="en-US" sz="3200" dirty="0"/>
              <a:t>(Llama-2, Falcon, MPT)</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106</a:t>
            </a:fld>
            <a:endParaRPr lang="en-US"/>
          </a:p>
        </p:txBody>
      </p:sp>
      <p:sp>
        <p:nvSpPr>
          <p:cNvPr id="8" name="TextBox 7">
            <a:extLst>
              <a:ext uri="{FF2B5EF4-FFF2-40B4-BE49-F238E27FC236}">
                <a16:creationId xmlns:a16="http://schemas.microsoft.com/office/drawing/2014/main" id="{A3B311C6-87A5-501C-51AA-4CEE51CD1BC8}"/>
              </a:ext>
            </a:extLst>
          </p:cNvPr>
          <p:cNvSpPr txBox="1"/>
          <p:nvPr/>
        </p:nvSpPr>
        <p:spPr>
          <a:xfrm>
            <a:off x="534389" y="6631677"/>
            <a:ext cx="10995002" cy="215444"/>
          </a:xfrm>
          <a:prstGeom prst="rect">
            <a:avLst/>
          </a:prstGeom>
          <a:noFill/>
        </p:spPr>
        <p:txBody>
          <a:bodyPr wrap="square">
            <a:spAutoFit/>
          </a:bodyPr>
          <a:lstStyle/>
          <a:p>
            <a:pPr algn="ctr"/>
            <a:r>
              <a:rPr lang="en-US" sz="800" dirty="0">
                <a:solidFill>
                  <a:schemeClr val="bg1">
                    <a:lumMod val="75000"/>
                  </a:schemeClr>
                </a:solidFill>
              </a:rPr>
              <a:t>Source: https://</a:t>
            </a:r>
            <a:r>
              <a:rPr lang="en-US" sz="800" dirty="0" err="1">
                <a:solidFill>
                  <a:schemeClr val="bg1">
                    <a:lumMod val="75000"/>
                  </a:schemeClr>
                </a:solidFill>
              </a:rPr>
              <a:t>ai.meta.com</a:t>
            </a:r>
            <a:r>
              <a:rPr lang="en-US" sz="800" dirty="0">
                <a:solidFill>
                  <a:schemeClr val="bg1">
                    <a:lumMod val="75000"/>
                  </a:schemeClr>
                </a:solidFill>
              </a:rPr>
              <a:t>/llama/</a:t>
            </a:r>
          </a:p>
        </p:txBody>
      </p:sp>
      <p:pic>
        <p:nvPicPr>
          <p:cNvPr id="6" name="Picture 5">
            <a:extLst>
              <a:ext uri="{FF2B5EF4-FFF2-40B4-BE49-F238E27FC236}">
                <a16:creationId xmlns:a16="http://schemas.microsoft.com/office/drawing/2014/main" id="{8C4E3017-8230-C989-0F65-5AEDEBF1C6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6900" y="126149"/>
            <a:ext cx="8807772" cy="6032572"/>
          </a:xfrm>
          <a:prstGeom prst="rect">
            <a:avLst/>
          </a:prstGeom>
        </p:spPr>
      </p:pic>
      <p:sp>
        <p:nvSpPr>
          <p:cNvPr id="10" name="TextBox 9">
            <a:extLst>
              <a:ext uri="{FF2B5EF4-FFF2-40B4-BE49-F238E27FC236}">
                <a16:creationId xmlns:a16="http://schemas.microsoft.com/office/drawing/2014/main" id="{F5F404D6-C3CA-9FA4-25D7-275018D6F760}"/>
              </a:ext>
            </a:extLst>
          </p:cNvPr>
          <p:cNvSpPr txBox="1"/>
          <p:nvPr/>
        </p:nvSpPr>
        <p:spPr>
          <a:xfrm>
            <a:off x="3236900" y="6158721"/>
            <a:ext cx="8523514" cy="584775"/>
          </a:xfrm>
          <a:prstGeom prst="rect">
            <a:avLst/>
          </a:prstGeom>
          <a:noFill/>
        </p:spPr>
        <p:txBody>
          <a:bodyPr wrap="square">
            <a:spAutoFit/>
          </a:bodyPr>
          <a:lstStyle/>
          <a:p>
            <a:r>
              <a:rPr lang="en-US" sz="1600" dirty="0"/>
              <a:t>Llama 2 outperforms other open source language models on many external benchmarks, </a:t>
            </a:r>
            <a:br>
              <a:rPr lang="en-US" sz="1600" dirty="0"/>
            </a:br>
            <a:r>
              <a:rPr lang="en-US" sz="1600" dirty="0"/>
              <a:t>including reasoning, coding, proficiency, and knowledge tests.</a:t>
            </a:r>
          </a:p>
        </p:txBody>
      </p:sp>
      <p:sp>
        <p:nvSpPr>
          <p:cNvPr id="11" name="Rounded Rectangle 10">
            <a:extLst>
              <a:ext uri="{FF2B5EF4-FFF2-40B4-BE49-F238E27FC236}">
                <a16:creationId xmlns:a16="http://schemas.microsoft.com/office/drawing/2014/main" id="{765BB267-CA1E-5379-FE3D-A3E96E9A124A}"/>
              </a:ext>
            </a:extLst>
          </p:cNvPr>
          <p:cNvSpPr/>
          <p:nvPr/>
        </p:nvSpPr>
        <p:spPr>
          <a:xfrm>
            <a:off x="11203339" y="126149"/>
            <a:ext cx="831642" cy="6032572"/>
          </a:xfrm>
          <a:prstGeom prst="roundRect">
            <a:avLst>
              <a:gd name="adj" fmla="val 6195"/>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6321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688687" y="63075"/>
            <a:ext cx="10995002" cy="1878811"/>
          </a:xfrm>
        </p:spPr>
        <p:txBody>
          <a:bodyPr>
            <a:noAutofit/>
          </a:bodyPr>
          <a:lstStyle/>
          <a:p>
            <a:r>
              <a:rPr lang="en-US" sz="4000" dirty="0"/>
              <a:t>Llama-2: Comparison to </a:t>
            </a:r>
            <a:br>
              <a:rPr lang="en-US" sz="4000" dirty="0"/>
            </a:br>
            <a:r>
              <a:rPr lang="en-US" sz="4000" dirty="0"/>
              <a:t>closed-source models (GPT-3.5, GPT-4, </a:t>
            </a:r>
            <a:r>
              <a:rPr lang="en-US" sz="4000" dirty="0" err="1"/>
              <a:t>PaLM</a:t>
            </a:r>
            <a:r>
              <a:rPr lang="en-US" sz="4000" dirty="0"/>
              <a:t>)</a:t>
            </a:r>
            <a:br>
              <a:rPr lang="en-US" sz="4000" dirty="0"/>
            </a:br>
            <a:r>
              <a:rPr lang="en-US" sz="4000" dirty="0"/>
              <a:t>on academic benchmarks</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107</a:t>
            </a:fld>
            <a:endParaRPr lang="en-US"/>
          </a:p>
        </p:txBody>
      </p:sp>
      <p:sp>
        <p:nvSpPr>
          <p:cNvPr id="8" name="TextBox 7">
            <a:extLst>
              <a:ext uri="{FF2B5EF4-FFF2-40B4-BE49-F238E27FC236}">
                <a16:creationId xmlns:a16="http://schemas.microsoft.com/office/drawing/2014/main" id="{A3B311C6-87A5-501C-51AA-4CEE51CD1BC8}"/>
              </a:ext>
            </a:extLst>
          </p:cNvPr>
          <p:cNvSpPr txBox="1"/>
          <p:nvPr/>
        </p:nvSpPr>
        <p:spPr>
          <a:xfrm>
            <a:off x="534389" y="6631677"/>
            <a:ext cx="10995002"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Touvron</a:t>
            </a:r>
            <a:r>
              <a:rPr lang="en-US" sz="800" dirty="0">
                <a:solidFill>
                  <a:schemeClr val="bg1">
                    <a:lumMod val="75000"/>
                  </a:schemeClr>
                </a:solidFill>
              </a:rPr>
              <a:t>, Hugo, Louis Martin, Kevin Stone, Peter Albert, Amjad </a:t>
            </a:r>
            <a:r>
              <a:rPr lang="en-US" sz="800" dirty="0" err="1">
                <a:solidFill>
                  <a:schemeClr val="bg1">
                    <a:lumMod val="75000"/>
                  </a:schemeClr>
                </a:solidFill>
              </a:rPr>
              <a:t>Almahairi</a:t>
            </a:r>
            <a:r>
              <a:rPr lang="en-US" sz="800" dirty="0">
                <a:solidFill>
                  <a:schemeClr val="bg1">
                    <a:lumMod val="75000"/>
                  </a:schemeClr>
                </a:solidFill>
              </a:rPr>
              <a:t>, Yasmine </a:t>
            </a:r>
            <a:r>
              <a:rPr lang="en-US" sz="800" dirty="0" err="1">
                <a:solidFill>
                  <a:schemeClr val="bg1">
                    <a:lumMod val="75000"/>
                  </a:schemeClr>
                </a:solidFill>
              </a:rPr>
              <a:t>Babaei</a:t>
            </a:r>
            <a:r>
              <a:rPr lang="en-US" sz="800" dirty="0">
                <a:solidFill>
                  <a:schemeClr val="bg1">
                    <a:lumMod val="75000"/>
                  </a:schemeClr>
                </a:solidFill>
              </a:rPr>
              <a:t>, Nikolay </a:t>
            </a:r>
            <a:r>
              <a:rPr lang="en-US" sz="800" dirty="0" err="1">
                <a:solidFill>
                  <a:schemeClr val="bg1">
                    <a:lumMod val="75000"/>
                  </a:schemeClr>
                </a:solidFill>
              </a:rPr>
              <a:t>Bashlykov</a:t>
            </a:r>
            <a:r>
              <a:rPr lang="en-US" sz="800" dirty="0">
                <a:solidFill>
                  <a:schemeClr val="bg1">
                    <a:lumMod val="75000"/>
                  </a:schemeClr>
                </a:solidFill>
              </a:rPr>
              <a:t> et al. (2023) "Llama 2: Open Foundation and Fine-Tuned Chat Models." </a:t>
            </a:r>
            <a:r>
              <a:rPr lang="en-US" sz="800" dirty="0" err="1">
                <a:solidFill>
                  <a:schemeClr val="bg1">
                    <a:lumMod val="75000"/>
                  </a:schemeClr>
                </a:solidFill>
              </a:rPr>
              <a:t>arXiv</a:t>
            </a:r>
            <a:r>
              <a:rPr lang="en-US" sz="800" dirty="0">
                <a:solidFill>
                  <a:schemeClr val="bg1">
                    <a:lumMod val="75000"/>
                  </a:schemeClr>
                </a:solidFill>
              </a:rPr>
              <a:t> preprint arXiv:2307.09288 (2023). </a:t>
            </a:r>
          </a:p>
        </p:txBody>
      </p:sp>
      <p:pic>
        <p:nvPicPr>
          <p:cNvPr id="5" name="Picture 4">
            <a:extLst>
              <a:ext uri="{FF2B5EF4-FFF2-40B4-BE49-F238E27FC236}">
                <a16:creationId xmlns:a16="http://schemas.microsoft.com/office/drawing/2014/main" id="{9D4A0273-F843-EE84-11BD-E0E4E996FAD6}"/>
              </a:ext>
            </a:extLst>
          </p:cNvPr>
          <p:cNvPicPr>
            <a:picLocks noChangeAspect="1"/>
          </p:cNvPicPr>
          <p:nvPr/>
        </p:nvPicPr>
        <p:blipFill>
          <a:blip r:embed="rId2"/>
          <a:stretch>
            <a:fillRect/>
          </a:stretch>
        </p:blipFill>
        <p:spPr>
          <a:xfrm>
            <a:off x="340654" y="2011320"/>
            <a:ext cx="11510692" cy="3165929"/>
          </a:xfrm>
          <a:prstGeom prst="rect">
            <a:avLst/>
          </a:prstGeom>
        </p:spPr>
      </p:pic>
      <p:sp>
        <p:nvSpPr>
          <p:cNvPr id="9" name="TextBox 8">
            <a:extLst>
              <a:ext uri="{FF2B5EF4-FFF2-40B4-BE49-F238E27FC236}">
                <a16:creationId xmlns:a16="http://schemas.microsoft.com/office/drawing/2014/main" id="{7E8934E7-96D5-4038-1741-6CFD80D179B3}"/>
              </a:ext>
            </a:extLst>
          </p:cNvPr>
          <p:cNvSpPr txBox="1"/>
          <p:nvPr/>
        </p:nvSpPr>
        <p:spPr>
          <a:xfrm>
            <a:off x="534389" y="5177249"/>
            <a:ext cx="9422411" cy="1384995"/>
          </a:xfrm>
          <a:prstGeom prst="rect">
            <a:avLst/>
          </a:prstGeom>
          <a:noFill/>
        </p:spPr>
        <p:txBody>
          <a:bodyPr wrap="square">
            <a:spAutoFit/>
          </a:bodyPr>
          <a:lstStyle/>
          <a:p>
            <a:r>
              <a:rPr lang="en-US" sz="2800" dirty="0"/>
              <a:t>Results for GPT-3.5 and GPT-4 are from </a:t>
            </a:r>
            <a:r>
              <a:rPr lang="en-US" sz="2800" dirty="0" err="1"/>
              <a:t>OpenAI</a:t>
            </a:r>
            <a:r>
              <a:rPr lang="en-US" sz="2800" dirty="0"/>
              <a:t> (2023). </a:t>
            </a:r>
          </a:p>
          <a:p>
            <a:r>
              <a:rPr lang="en-US" sz="2800" dirty="0"/>
              <a:t>Results for the </a:t>
            </a:r>
            <a:r>
              <a:rPr lang="en-US" sz="2800" dirty="0" err="1"/>
              <a:t>PaLM</a:t>
            </a:r>
            <a:r>
              <a:rPr lang="en-US" sz="2800" dirty="0"/>
              <a:t> model are from </a:t>
            </a:r>
            <a:r>
              <a:rPr lang="en-US" sz="2800" dirty="0" err="1"/>
              <a:t>Chowdhery</a:t>
            </a:r>
            <a:r>
              <a:rPr lang="en-US" sz="2800" dirty="0"/>
              <a:t> et al. (2022). </a:t>
            </a:r>
          </a:p>
          <a:p>
            <a:r>
              <a:rPr lang="en-US" sz="2800" dirty="0"/>
              <a:t>Results for the PaLM-2-L are from Anil et al. (2023).</a:t>
            </a:r>
          </a:p>
        </p:txBody>
      </p:sp>
    </p:spTree>
    <p:extLst>
      <p:ext uri="{BB962C8B-B14F-4D97-AF65-F5344CB8AC3E}">
        <p14:creationId xmlns:p14="http://schemas.microsoft.com/office/powerpoint/2010/main" val="41764153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200560" y="194084"/>
            <a:ext cx="3805915" cy="6073169"/>
          </a:xfrm>
        </p:spPr>
        <p:txBody>
          <a:bodyPr>
            <a:normAutofit/>
          </a:bodyPr>
          <a:lstStyle/>
          <a:p>
            <a:r>
              <a:rPr lang="en-US" sz="3600" dirty="0"/>
              <a:t>Llama 2: </a:t>
            </a:r>
            <a:br>
              <a:rPr lang="en-US" sz="3600" dirty="0"/>
            </a:br>
            <a:r>
              <a:rPr lang="en-US" sz="3600" dirty="0"/>
              <a:t>Open Foundation and Fine-Tuned Chat Models</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108</a:t>
            </a:fld>
            <a:endParaRPr lang="en-US"/>
          </a:p>
        </p:txBody>
      </p:sp>
      <p:sp>
        <p:nvSpPr>
          <p:cNvPr id="8" name="TextBox 7">
            <a:extLst>
              <a:ext uri="{FF2B5EF4-FFF2-40B4-BE49-F238E27FC236}">
                <a16:creationId xmlns:a16="http://schemas.microsoft.com/office/drawing/2014/main" id="{A3B311C6-87A5-501C-51AA-4CEE51CD1BC8}"/>
              </a:ext>
            </a:extLst>
          </p:cNvPr>
          <p:cNvSpPr txBox="1"/>
          <p:nvPr/>
        </p:nvSpPr>
        <p:spPr>
          <a:xfrm>
            <a:off x="534389" y="6631677"/>
            <a:ext cx="10995002"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Touvron</a:t>
            </a:r>
            <a:r>
              <a:rPr lang="en-US" sz="800" dirty="0">
                <a:solidFill>
                  <a:schemeClr val="bg1">
                    <a:lumMod val="75000"/>
                  </a:schemeClr>
                </a:solidFill>
              </a:rPr>
              <a:t>, Hugo, Louis Martin, Kevin Stone, Peter Albert, Amjad </a:t>
            </a:r>
            <a:r>
              <a:rPr lang="en-US" sz="800" dirty="0" err="1">
                <a:solidFill>
                  <a:schemeClr val="bg1">
                    <a:lumMod val="75000"/>
                  </a:schemeClr>
                </a:solidFill>
              </a:rPr>
              <a:t>Almahairi</a:t>
            </a:r>
            <a:r>
              <a:rPr lang="en-US" sz="800" dirty="0">
                <a:solidFill>
                  <a:schemeClr val="bg1">
                    <a:lumMod val="75000"/>
                  </a:schemeClr>
                </a:solidFill>
              </a:rPr>
              <a:t>, Yasmine </a:t>
            </a:r>
            <a:r>
              <a:rPr lang="en-US" sz="800" dirty="0" err="1">
                <a:solidFill>
                  <a:schemeClr val="bg1">
                    <a:lumMod val="75000"/>
                  </a:schemeClr>
                </a:solidFill>
              </a:rPr>
              <a:t>Babaei</a:t>
            </a:r>
            <a:r>
              <a:rPr lang="en-US" sz="800" dirty="0">
                <a:solidFill>
                  <a:schemeClr val="bg1">
                    <a:lumMod val="75000"/>
                  </a:schemeClr>
                </a:solidFill>
              </a:rPr>
              <a:t>, Nikolay </a:t>
            </a:r>
            <a:r>
              <a:rPr lang="en-US" sz="800" dirty="0" err="1">
                <a:solidFill>
                  <a:schemeClr val="bg1">
                    <a:lumMod val="75000"/>
                  </a:schemeClr>
                </a:solidFill>
              </a:rPr>
              <a:t>Bashlykov</a:t>
            </a:r>
            <a:r>
              <a:rPr lang="en-US" sz="800" dirty="0">
                <a:solidFill>
                  <a:schemeClr val="bg1">
                    <a:lumMod val="75000"/>
                  </a:schemeClr>
                </a:solidFill>
              </a:rPr>
              <a:t> et al. (2023) "Llama 2: Open Foundation and Fine-Tuned Chat Models." </a:t>
            </a:r>
            <a:r>
              <a:rPr lang="en-US" sz="800" dirty="0" err="1">
                <a:solidFill>
                  <a:schemeClr val="bg1">
                    <a:lumMod val="75000"/>
                  </a:schemeClr>
                </a:solidFill>
              </a:rPr>
              <a:t>arXiv</a:t>
            </a:r>
            <a:r>
              <a:rPr lang="en-US" sz="800" dirty="0">
                <a:solidFill>
                  <a:schemeClr val="bg1">
                    <a:lumMod val="75000"/>
                  </a:schemeClr>
                </a:solidFill>
              </a:rPr>
              <a:t> preprint arXiv:2307.09288 (2023). </a:t>
            </a:r>
          </a:p>
        </p:txBody>
      </p:sp>
      <p:pic>
        <p:nvPicPr>
          <p:cNvPr id="5" name="Picture 4">
            <a:extLst>
              <a:ext uri="{FF2B5EF4-FFF2-40B4-BE49-F238E27FC236}">
                <a16:creationId xmlns:a16="http://schemas.microsoft.com/office/drawing/2014/main" id="{AD14F691-592B-3B08-9C9B-DBC8F36628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6476" y="288266"/>
            <a:ext cx="7984963" cy="6239262"/>
          </a:xfrm>
          <a:prstGeom prst="rect">
            <a:avLst/>
          </a:prstGeom>
        </p:spPr>
      </p:pic>
    </p:spTree>
    <p:extLst>
      <p:ext uri="{BB962C8B-B14F-4D97-AF65-F5344CB8AC3E}">
        <p14:creationId xmlns:p14="http://schemas.microsoft.com/office/powerpoint/2010/main" val="22926930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C2E1F-3AF8-A42D-7A41-5A4EE2E645DD}"/>
              </a:ext>
            </a:extLst>
          </p:cNvPr>
          <p:cNvSpPr>
            <a:spLocks noGrp="1"/>
          </p:cNvSpPr>
          <p:nvPr>
            <p:ph type="title"/>
          </p:nvPr>
        </p:nvSpPr>
        <p:spPr>
          <a:xfrm>
            <a:off x="4710993" y="135104"/>
            <a:ext cx="7045577" cy="1325563"/>
          </a:xfrm>
        </p:spPr>
        <p:txBody>
          <a:bodyPr>
            <a:normAutofit fontScale="90000"/>
          </a:bodyPr>
          <a:lstStyle/>
          <a:p>
            <a:r>
              <a:rPr lang="en-US" dirty="0"/>
              <a:t>MPT-30B, MPT-7B</a:t>
            </a:r>
            <a:br>
              <a:rPr lang="en-US" dirty="0"/>
            </a:br>
            <a:r>
              <a:rPr lang="en-US" dirty="0"/>
              <a:t>LLaMa-30B, LLaMa-7B</a:t>
            </a:r>
          </a:p>
        </p:txBody>
      </p:sp>
      <p:sp>
        <p:nvSpPr>
          <p:cNvPr id="4" name="Slide Number Placeholder 3">
            <a:extLst>
              <a:ext uri="{FF2B5EF4-FFF2-40B4-BE49-F238E27FC236}">
                <a16:creationId xmlns:a16="http://schemas.microsoft.com/office/drawing/2014/main" id="{F033A40F-EAD9-9930-8AF8-C631D7696479}"/>
              </a:ext>
            </a:extLst>
          </p:cNvPr>
          <p:cNvSpPr>
            <a:spLocks noGrp="1"/>
          </p:cNvSpPr>
          <p:nvPr>
            <p:ph type="sldNum" sz="quarter" idx="12"/>
          </p:nvPr>
        </p:nvSpPr>
        <p:spPr/>
        <p:txBody>
          <a:bodyPr/>
          <a:lstStyle/>
          <a:p>
            <a:fld id="{5D6FF71F-CF6A-4C46-8F9B-61D49EEA70E3}" type="slidenum">
              <a:rPr lang="en-US" smtClean="0"/>
              <a:t>109</a:t>
            </a:fld>
            <a:endParaRPr lang="en-US"/>
          </a:p>
        </p:txBody>
      </p:sp>
      <p:pic>
        <p:nvPicPr>
          <p:cNvPr id="5" name="Picture 4">
            <a:extLst>
              <a:ext uri="{FF2B5EF4-FFF2-40B4-BE49-F238E27FC236}">
                <a16:creationId xmlns:a16="http://schemas.microsoft.com/office/drawing/2014/main" id="{33C9F171-3AEF-D3AC-32FD-537B0A20C19C}"/>
              </a:ext>
            </a:extLst>
          </p:cNvPr>
          <p:cNvPicPr>
            <a:picLocks noChangeAspect="1"/>
          </p:cNvPicPr>
          <p:nvPr/>
        </p:nvPicPr>
        <p:blipFill>
          <a:blip r:embed="rId2"/>
          <a:stretch>
            <a:fillRect/>
          </a:stretch>
        </p:blipFill>
        <p:spPr>
          <a:xfrm>
            <a:off x="284863" y="128510"/>
            <a:ext cx="4426130" cy="2328165"/>
          </a:xfrm>
          <a:prstGeom prst="rect">
            <a:avLst/>
          </a:prstGeom>
        </p:spPr>
      </p:pic>
      <p:sp>
        <p:nvSpPr>
          <p:cNvPr id="6" name="TextBox 5">
            <a:extLst>
              <a:ext uri="{FF2B5EF4-FFF2-40B4-BE49-F238E27FC236}">
                <a16:creationId xmlns:a16="http://schemas.microsoft.com/office/drawing/2014/main" id="{DD949730-A053-33D4-4C0E-C830EC803409}"/>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3"/>
              </a:rPr>
              <a:t>https://www.mosaicml.com/blog/mpt-30b</a:t>
            </a:r>
            <a:endParaRPr lang="en-US" sz="1000" dirty="0">
              <a:solidFill>
                <a:schemeClr val="bg1">
                  <a:lumMod val="75000"/>
                </a:schemeClr>
              </a:solidFill>
            </a:endParaRPr>
          </a:p>
        </p:txBody>
      </p:sp>
      <p:pic>
        <p:nvPicPr>
          <p:cNvPr id="8" name="Picture 7">
            <a:extLst>
              <a:ext uri="{FF2B5EF4-FFF2-40B4-BE49-F238E27FC236}">
                <a16:creationId xmlns:a16="http://schemas.microsoft.com/office/drawing/2014/main" id="{C161F692-C7D2-2241-B9B9-7F7B39749811}"/>
              </a:ext>
            </a:extLst>
          </p:cNvPr>
          <p:cNvPicPr>
            <a:picLocks noChangeAspect="1"/>
          </p:cNvPicPr>
          <p:nvPr/>
        </p:nvPicPr>
        <p:blipFill>
          <a:blip r:embed="rId4"/>
          <a:stretch>
            <a:fillRect/>
          </a:stretch>
        </p:blipFill>
        <p:spPr>
          <a:xfrm>
            <a:off x="284863" y="2651719"/>
            <a:ext cx="11622273" cy="3795628"/>
          </a:xfrm>
          <a:prstGeom prst="rect">
            <a:avLst/>
          </a:prstGeom>
        </p:spPr>
      </p:pic>
    </p:spTree>
    <p:extLst>
      <p:ext uri="{BB962C8B-B14F-4D97-AF65-F5344CB8AC3E}">
        <p14:creationId xmlns:p14="http://schemas.microsoft.com/office/powerpoint/2010/main" val="608765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4671-40E1-8E4F-B07F-1ECE77B3E05E}"/>
              </a:ext>
            </a:extLst>
          </p:cNvPr>
          <p:cNvSpPr>
            <a:spLocks noGrp="1"/>
          </p:cNvSpPr>
          <p:nvPr>
            <p:ph type="title"/>
          </p:nvPr>
        </p:nvSpPr>
        <p:spPr>
          <a:xfrm>
            <a:off x="1981200" y="44624"/>
            <a:ext cx="8229600" cy="778098"/>
          </a:xfrm>
        </p:spPr>
        <p:txBody>
          <a:bodyPr>
            <a:normAutofit fontScale="90000"/>
          </a:bodyPr>
          <a:lstStyle/>
          <a:p>
            <a:r>
              <a:rPr lang="en-US" dirty="0">
                <a:solidFill>
                  <a:schemeClr val="accent1"/>
                </a:solidFill>
              </a:rPr>
              <a:t>Text Analytics and Text Mining</a:t>
            </a:r>
          </a:p>
        </p:txBody>
      </p:sp>
      <p:sp>
        <p:nvSpPr>
          <p:cNvPr id="4" name="Slide Number Placeholder 3">
            <a:extLst>
              <a:ext uri="{FF2B5EF4-FFF2-40B4-BE49-F238E27FC236}">
                <a16:creationId xmlns:a16="http://schemas.microsoft.com/office/drawing/2014/main" id="{B8A61B12-0185-F144-827D-0038BA85F56A}"/>
              </a:ext>
            </a:extLst>
          </p:cNvPr>
          <p:cNvSpPr>
            <a:spLocks noGrp="1"/>
          </p:cNvSpPr>
          <p:nvPr>
            <p:ph type="sldNum" sz="quarter" idx="12"/>
          </p:nvPr>
        </p:nvSpPr>
        <p:spPr/>
        <p:txBody>
          <a:bodyPr/>
          <a:lstStyle/>
          <a:p>
            <a:fld id="{E008237F-23CD-E54D-BDBA-FE95A073E4E0}" type="slidenum">
              <a:rPr lang="zh-TW" altLang="en-US" smtClean="0"/>
              <a:pPr/>
              <a:t>11</a:t>
            </a:fld>
            <a:endParaRPr lang="zh-TW" altLang="en-US"/>
          </a:p>
        </p:txBody>
      </p:sp>
      <p:sp>
        <p:nvSpPr>
          <p:cNvPr id="5" name="矩形 4">
            <a:extLst>
              <a:ext uri="{FF2B5EF4-FFF2-40B4-BE49-F238E27FC236}">
                <a16:creationId xmlns:a16="http://schemas.microsoft.com/office/drawing/2014/main" id="{087BBE14-362F-294E-AEA0-520D7EADC0D4}"/>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pic>
        <p:nvPicPr>
          <p:cNvPr id="6" name="Picture 5">
            <a:extLst>
              <a:ext uri="{FF2B5EF4-FFF2-40B4-BE49-F238E27FC236}">
                <a16:creationId xmlns:a16="http://schemas.microsoft.com/office/drawing/2014/main" id="{3EE45F35-0B27-5847-A87F-1E0B7A42FF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19248" y="764705"/>
            <a:ext cx="8453216" cy="5855671"/>
          </a:xfrm>
          <a:prstGeom prst="rect">
            <a:avLst/>
          </a:prstGeom>
        </p:spPr>
      </p:pic>
    </p:spTree>
    <p:extLst>
      <p:ext uri="{BB962C8B-B14F-4D97-AF65-F5344CB8AC3E}">
        <p14:creationId xmlns:p14="http://schemas.microsoft.com/office/powerpoint/2010/main" val="23751885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AE61-82F2-03F3-DB36-831CAFA0A46F}"/>
              </a:ext>
            </a:extLst>
          </p:cNvPr>
          <p:cNvSpPr>
            <a:spLocks noGrp="1"/>
          </p:cNvSpPr>
          <p:nvPr>
            <p:ph type="title"/>
          </p:nvPr>
        </p:nvSpPr>
        <p:spPr/>
        <p:txBody>
          <a:bodyPr/>
          <a:lstStyle/>
          <a:p>
            <a:r>
              <a:rPr lang="en-US" dirty="0"/>
              <a:t>Falcon 180B</a:t>
            </a:r>
          </a:p>
        </p:txBody>
      </p:sp>
      <p:sp>
        <p:nvSpPr>
          <p:cNvPr id="4" name="Slide Number Placeholder 3">
            <a:extLst>
              <a:ext uri="{FF2B5EF4-FFF2-40B4-BE49-F238E27FC236}">
                <a16:creationId xmlns:a16="http://schemas.microsoft.com/office/drawing/2014/main" id="{41C49D1C-B3CC-39EF-BF8B-E9AF1F136190}"/>
              </a:ext>
            </a:extLst>
          </p:cNvPr>
          <p:cNvSpPr>
            <a:spLocks noGrp="1"/>
          </p:cNvSpPr>
          <p:nvPr>
            <p:ph type="sldNum" sz="quarter" idx="12"/>
          </p:nvPr>
        </p:nvSpPr>
        <p:spPr/>
        <p:txBody>
          <a:bodyPr/>
          <a:lstStyle/>
          <a:p>
            <a:fld id="{5D6FF71F-CF6A-4C46-8F9B-61D49EEA70E3}" type="slidenum">
              <a:rPr lang="en-US" smtClean="0"/>
              <a:t>110</a:t>
            </a:fld>
            <a:endParaRPr lang="en-US"/>
          </a:p>
        </p:txBody>
      </p:sp>
      <p:sp>
        <p:nvSpPr>
          <p:cNvPr id="7" name="TextBox 6">
            <a:extLst>
              <a:ext uri="{FF2B5EF4-FFF2-40B4-BE49-F238E27FC236}">
                <a16:creationId xmlns:a16="http://schemas.microsoft.com/office/drawing/2014/main" id="{5D8F51D9-F636-3825-C6FD-457AB4552D65}"/>
              </a:ext>
            </a:extLst>
          </p:cNvPr>
          <p:cNvSpPr txBox="1"/>
          <p:nvPr/>
        </p:nvSpPr>
        <p:spPr>
          <a:xfrm>
            <a:off x="534389" y="6631677"/>
            <a:ext cx="10995002"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a:solidFill>
                  <a:schemeClr val="bg1">
                    <a:lumMod val="75000"/>
                  </a:schemeClr>
                </a:solidFill>
                <a:hlinkClick r:id="rId2"/>
              </a:rPr>
              <a:t>https://huggingface.co/blog/falcon-180b</a:t>
            </a:r>
            <a:endParaRPr lang="en-US" sz="800" dirty="0">
              <a:solidFill>
                <a:schemeClr val="bg1">
                  <a:lumMod val="75000"/>
                </a:schemeClr>
              </a:solidFill>
            </a:endParaRPr>
          </a:p>
        </p:txBody>
      </p:sp>
      <p:pic>
        <p:nvPicPr>
          <p:cNvPr id="9" name="Picture 8">
            <a:extLst>
              <a:ext uri="{FF2B5EF4-FFF2-40B4-BE49-F238E27FC236}">
                <a16:creationId xmlns:a16="http://schemas.microsoft.com/office/drawing/2014/main" id="{30FEA157-B562-6DD4-C044-4B022A7E009C}"/>
              </a:ext>
            </a:extLst>
          </p:cNvPr>
          <p:cNvPicPr>
            <a:picLocks noChangeAspect="1"/>
          </p:cNvPicPr>
          <p:nvPr/>
        </p:nvPicPr>
        <p:blipFill>
          <a:blip r:embed="rId3"/>
          <a:stretch>
            <a:fillRect/>
          </a:stretch>
        </p:blipFill>
        <p:spPr>
          <a:xfrm>
            <a:off x="640401" y="1460956"/>
            <a:ext cx="11116169" cy="4628015"/>
          </a:xfrm>
          <a:prstGeom prst="rect">
            <a:avLst/>
          </a:prstGeom>
        </p:spPr>
      </p:pic>
      <p:pic>
        <p:nvPicPr>
          <p:cNvPr id="12" name="Picture 11">
            <a:extLst>
              <a:ext uri="{FF2B5EF4-FFF2-40B4-BE49-F238E27FC236}">
                <a16:creationId xmlns:a16="http://schemas.microsoft.com/office/drawing/2014/main" id="{823E7A16-FE13-140A-6546-6A782FC9C896}"/>
              </a:ext>
            </a:extLst>
          </p:cNvPr>
          <p:cNvPicPr>
            <a:picLocks noChangeAspect="1"/>
          </p:cNvPicPr>
          <p:nvPr/>
        </p:nvPicPr>
        <p:blipFill>
          <a:blip r:embed="rId4"/>
          <a:stretch>
            <a:fillRect/>
          </a:stretch>
        </p:blipFill>
        <p:spPr>
          <a:xfrm>
            <a:off x="534389" y="256547"/>
            <a:ext cx="1087324" cy="1105753"/>
          </a:xfrm>
          <a:prstGeom prst="rect">
            <a:avLst/>
          </a:prstGeom>
        </p:spPr>
      </p:pic>
    </p:spTree>
    <p:extLst>
      <p:ext uri="{BB962C8B-B14F-4D97-AF65-F5344CB8AC3E}">
        <p14:creationId xmlns:p14="http://schemas.microsoft.com/office/powerpoint/2010/main" val="28099638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AE61-82F2-03F3-DB36-831CAFA0A46F}"/>
              </a:ext>
            </a:extLst>
          </p:cNvPr>
          <p:cNvSpPr>
            <a:spLocks noGrp="1"/>
          </p:cNvSpPr>
          <p:nvPr>
            <p:ph type="title"/>
          </p:nvPr>
        </p:nvSpPr>
        <p:spPr/>
        <p:txBody>
          <a:bodyPr/>
          <a:lstStyle/>
          <a:p>
            <a:r>
              <a:rPr lang="en-US" dirty="0"/>
              <a:t>Falcon 180B, </a:t>
            </a:r>
            <a:r>
              <a:rPr lang="en-US" dirty="0" err="1"/>
              <a:t>LLaMA</a:t>
            </a:r>
            <a:r>
              <a:rPr lang="en-US" dirty="0"/>
              <a:t> 65B, MPT 30B</a:t>
            </a:r>
          </a:p>
        </p:txBody>
      </p:sp>
      <p:pic>
        <p:nvPicPr>
          <p:cNvPr id="6" name="Content Placeholder 5">
            <a:extLst>
              <a:ext uri="{FF2B5EF4-FFF2-40B4-BE49-F238E27FC236}">
                <a16:creationId xmlns:a16="http://schemas.microsoft.com/office/drawing/2014/main" id="{10862F8D-83B6-C8A8-24DC-443178AF9F9F}"/>
              </a:ext>
            </a:extLst>
          </p:cNvPr>
          <p:cNvPicPr>
            <a:picLocks noGrp="1" noChangeAspect="1"/>
          </p:cNvPicPr>
          <p:nvPr>
            <p:ph idx="1"/>
          </p:nvPr>
        </p:nvPicPr>
        <p:blipFill>
          <a:blip r:embed="rId2"/>
          <a:stretch>
            <a:fillRect/>
          </a:stretch>
        </p:blipFill>
        <p:spPr>
          <a:xfrm>
            <a:off x="423832" y="1674027"/>
            <a:ext cx="11367028" cy="4559133"/>
          </a:xfrm>
        </p:spPr>
      </p:pic>
      <p:sp>
        <p:nvSpPr>
          <p:cNvPr id="4" name="Slide Number Placeholder 3">
            <a:extLst>
              <a:ext uri="{FF2B5EF4-FFF2-40B4-BE49-F238E27FC236}">
                <a16:creationId xmlns:a16="http://schemas.microsoft.com/office/drawing/2014/main" id="{41C49D1C-B3CC-39EF-BF8B-E9AF1F136190}"/>
              </a:ext>
            </a:extLst>
          </p:cNvPr>
          <p:cNvSpPr>
            <a:spLocks noGrp="1"/>
          </p:cNvSpPr>
          <p:nvPr>
            <p:ph type="sldNum" sz="quarter" idx="12"/>
          </p:nvPr>
        </p:nvSpPr>
        <p:spPr/>
        <p:txBody>
          <a:bodyPr/>
          <a:lstStyle/>
          <a:p>
            <a:fld id="{5D6FF71F-CF6A-4C46-8F9B-61D49EEA70E3}" type="slidenum">
              <a:rPr lang="en-US" smtClean="0"/>
              <a:t>111</a:t>
            </a:fld>
            <a:endParaRPr lang="en-US"/>
          </a:p>
        </p:txBody>
      </p:sp>
      <p:sp>
        <p:nvSpPr>
          <p:cNvPr id="7" name="TextBox 6">
            <a:extLst>
              <a:ext uri="{FF2B5EF4-FFF2-40B4-BE49-F238E27FC236}">
                <a16:creationId xmlns:a16="http://schemas.microsoft.com/office/drawing/2014/main" id="{5D8F51D9-F636-3825-C6FD-457AB4552D65}"/>
              </a:ext>
            </a:extLst>
          </p:cNvPr>
          <p:cNvSpPr txBox="1"/>
          <p:nvPr/>
        </p:nvSpPr>
        <p:spPr>
          <a:xfrm>
            <a:off x="534389" y="6631677"/>
            <a:ext cx="10995002"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a:solidFill>
                  <a:schemeClr val="bg1">
                    <a:lumMod val="75000"/>
                  </a:schemeClr>
                </a:solidFill>
                <a:hlinkClick r:id="rId3"/>
              </a:rPr>
              <a:t>https://huggingface.co/blog/falcon-180b</a:t>
            </a:r>
            <a:endParaRPr lang="en-US" sz="800" dirty="0">
              <a:solidFill>
                <a:schemeClr val="bg1">
                  <a:lumMod val="75000"/>
                </a:schemeClr>
              </a:solidFill>
            </a:endParaRPr>
          </a:p>
        </p:txBody>
      </p:sp>
      <p:pic>
        <p:nvPicPr>
          <p:cNvPr id="3" name="Picture 2">
            <a:extLst>
              <a:ext uri="{FF2B5EF4-FFF2-40B4-BE49-F238E27FC236}">
                <a16:creationId xmlns:a16="http://schemas.microsoft.com/office/drawing/2014/main" id="{E3DDF07B-8915-4EF4-535D-B2EA692652BC}"/>
              </a:ext>
            </a:extLst>
          </p:cNvPr>
          <p:cNvPicPr>
            <a:picLocks noChangeAspect="1"/>
          </p:cNvPicPr>
          <p:nvPr/>
        </p:nvPicPr>
        <p:blipFill>
          <a:blip r:embed="rId4"/>
          <a:stretch>
            <a:fillRect/>
          </a:stretch>
        </p:blipFill>
        <p:spPr>
          <a:xfrm>
            <a:off x="534389" y="256547"/>
            <a:ext cx="1087324" cy="1105753"/>
          </a:xfrm>
          <a:prstGeom prst="rect">
            <a:avLst/>
          </a:prstGeom>
        </p:spPr>
      </p:pic>
    </p:spTree>
    <p:extLst>
      <p:ext uri="{BB962C8B-B14F-4D97-AF65-F5344CB8AC3E}">
        <p14:creationId xmlns:p14="http://schemas.microsoft.com/office/powerpoint/2010/main" val="22247577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AE61-82F2-03F3-DB36-831CAFA0A46F}"/>
              </a:ext>
            </a:extLst>
          </p:cNvPr>
          <p:cNvSpPr>
            <a:spLocks noGrp="1"/>
          </p:cNvSpPr>
          <p:nvPr>
            <p:ph type="title"/>
          </p:nvPr>
        </p:nvSpPr>
        <p:spPr>
          <a:xfrm>
            <a:off x="534389" y="135104"/>
            <a:ext cx="11222181" cy="1541296"/>
          </a:xfrm>
        </p:spPr>
        <p:txBody>
          <a:bodyPr>
            <a:normAutofit fontScale="90000"/>
          </a:bodyPr>
          <a:lstStyle/>
          <a:p>
            <a:r>
              <a:rPr lang="en-US" dirty="0"/>
              <a:t>Falcon 180B</a:t>
            </a:r>
            <a:br>
              <a:rPr lang="en-US" dirty="0"/>
            </a:br>
            <a:r>
              <a:rPr lang="en-US" dirty="0"/>
              <a:t>Hardware requirements</a:t>
            </a:r>
          </a:p>
        </p:txBody>
      </p:sp>
      <p:sp>
        <p:nvSpPr>
          <p:cNvPr id="4" name="Slide Number Placeholder 3">
            <a:extLst>
              <a:ext uri="{FF2B5EF4-FFF2-40B4-BE49-F238E27FC236}">
                <a16:creationId xmlns:a16="http://schemas.microsoft.com/office/drawing/2014/main" id="{41C49D1C-B3CC-39EF-BF8B-E9AF1F136190}"/>
              </a:ext>
            </a:extLst>
          </p:cNvPr>
          <p:cNvSpPr>
            <a:spLocks noGrp="1"/>
          </p:cNvSpPr>
          <p:nvPr>
            <p:ph type="sldNum" sz="quarter" idx="12"/>
          </p:nvPr>
        </p:nvSpPr>
        <p:spPr/>
        <p:txBody>
          <a:bodyPr/>
          <a:lstStyle/>
          <a:p>
            <a:fld id="{5D6FF71F-CF6A-4C46-8F9B-61D49EEA70E3}" type="slidenum">
              <a:rPr lang="en-US" smtClean="0"/>
              <a:t>112</a:t>
            </a:fld>
            <a:endParaRPr lang="en-US"/>
          </a:p>
        </p:txBody>
      </p:sp>
      <p:sp>
        <p:nvSpPr>
          <p:cNvPr id="7" name="TextBox 6">
            <a:extLst>
              <a:ext uri="{FF2B5EF4-FFF2-40B4-BE49-F238E27FC236}">
                <a16:creationId xmlns:a16="http://schemas.microsoft.com/office/drawing/2014/main" id="{5D8F51D9-F636-3825-C6FD-457AB4552D65}"/>
              </a:ext>
            </a:extLst>
          </p:cNvPr>
          <p:cNvSpPr txBox="1"/>
          <p:nvPr/>
        </p:nvSpPr>
        <p:spPr>
          <a:xfrm>
            <a:off x="534389" y="6631677"/>
            <a:ext cx="10995002"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a:solidFill>
                  <a:schemeClr val="bg1">
                    <a:lumMod val="75000"/>
                  </a:schemeClr>
                </a:solidFill>
                <a:hlinkClick r:id="rId2"/>
              </a:rPr>
              <a:t>https://huggingface.co/blog/falcon-180b</a:t>
            </a:r>
            <a:endParaRPr lang="en-US" sz="800" dirty="0">
              <a:solidFill>
                <a:schemeClr val="bg1">
                  <a:lumMod val="75000"/>
                </a:schemeClr>
              </a:solidFill>
            </a:endParaRPr>
          </a:p>
        </p:txBody>
      </p:sp>
      <p:pic>
        <p:nvPicPr>
          <p:cNvPr id="9" name="Picture 8">
            <a:extLst>
              <a:ext uri="{FF2B5EF4-FFF2-40B4-BE49-F238E27FC236}">
                <a16:creationId xmlns:a16="http://schemas.microsoft.com/office/drawing/2014/main" id="{07674C8E-92D1-6797-EDF7-4322C30CCAA2}"/>
              </a:ext>
            </a:extLst>
          </p:cNvPr>
          <p:cNvPicPr>
            <a:picLocks noChangeAspect="1"/>
          </p:cNvPicPr>
          <p:nvPr/>
        </p:nvPicPr>
        <p:blipFill>
          <a:blip r:embed="rId3"/>
          <a:stretch>
            <a:fillRect/>
          </a:stretch>
        </p:blipFill>
        <p:spPr>
          <a:xfrm>
            <a:off x="534389" y="256547"/>
            <a:ext cx="1087324" cy="1105753"/>
          </a:xfrm>
          <a:prstGeom prst="rect">
            <a:avLst/>
          </a:prstGeom>
        </p:spPr>
      </p:pic>
      <p:pic>
        <p:nvPicPr>
          <p:cNvPr id="13" name="Content Placeholder 12">
            <a:extLst>
              <a:ext uri="{FF2B5EF4-FFF2-40B4-BE49-F238E27FC236}">
                <a16:creationId xmlns:a16="http://schemas.microsoft.com/office/drawing/2014/main" id="{2443D371-C279-0B2B-BBC2-A9FA73E9A96F}"/>
              </a:ext>
            </a:extLst>
          </p:cNvPr>
          <p:cNvPicPr>
            <a:picLocks noGrp="1" noChangeAspect="1"/>
          </p:cNvPicPr>
          <p:nvPr>
            <p:ph idx="1"/>
          </p:nvPr>
        </p:nvPicPr>
        <p:blipFill>
          <a:blip r:embed="rId4"/>
          <a:stretch>
            <a:fillRect/>
          </a:stretch>
        </p:blipFill>
        <p:spPr>
          <a:xfrm>
            <a:off x="664882" y="2185628"/>
            <a:ext cx="10961194" cy="4236720"/>
          </a:xfrm>
        </p:spPr>
      </p:pic>
      <p:sp>
        <p:nvSpPr>
          <p:cNvPr id="15" name="TextBox 14">
            <a:extLst>
              <a:ext uri="{FF2B5EF4-FFF2-40B4-BE49-F238E27FC236}">
                <a16:creationId xmlns:a16="http://schemas.microsoft.com/office/drawing/2014/main" id="{807BC2C6-B1B6-A78F-4309-DE30528A5FF6}"/>
              </a:ext>
            </a:extLst>
          </p:cNvPr>
          <p:cNvSpPr txBox="1"/>
          <p:nvPr/>
        </p:nvSpPr>
        <p:spPr>
          <a:xfrm>
            <a:off x="9359441" y="1553942"/>
            <a:ext cx="2355526" cy="707886"/>
          </a:xfrm>
          <a:prstGeom prst="rect">
            <a:avLst/>
          </a:prstGeom>
          <a:noFill/>
        </p:spPr>
        <p:txBody>
          <a:bodyPr wrap="square">
            <a:spAutoFit/>
          </a:bodyPr>
          <a:lstStyle/>
          <a:p>
            <a:r>
              <a:rPr lang="en-US" sz="2000" b="1" dirty="0">
                <a:solidFill>
                  <a:schemeClr val="accent1"/>
                </a:solidFill>
              </a:rPr>
              <a:t>NVIDIA A100 80 GB: $16,135</a:t>
            </a:r>
          </a:p>
        </p:txBody>
      </p:sp>
    </p:spTree>
    <p:extLst>
      <p:ext uri="{BB962C8B-B14F-4D97-AF65-F5344CB8AC3E}">
        <p14:creationId xmlns:p14="http://schemas.microsoft.com/office/powerpoint/2010/main" val="2918226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113</a:t>
            </a:fld>
            <a:endParaRPr lang="en-US"/>
          </a:p>
        </p:txBody>
      </p:sp>
      <p:pic>
        <p:nvPicPr>
          <p:cNvPr id="6" name="Picture 5">
            <a:extLst>
              <a:ext uri="{FF2B5EF4-FFF2-40B4-BE49-F238E27FC236}">
                <a16:creationId xmlns:a16="http://schemas.microsoft.com/office/drawing/2014/main" id="{724EDD3B-FA6F-F948-B1A9-0C0567BAA618}"/>
              </a:ext>
            </a:extLst>
          </p:cNvPr>
          <p:cNvPicPr>
            <a:picLocks noChangeAspect="1"/>
          </p:cNvPicPr>
          <p:nvPr/>
        </p:nvPicPr>
        <p:blipFill>
          <a:blip r:embed="rId2"/>
          <a:stretch>
            <a:fillRect/>
          </a:stretch>
        </p:blipFill>
        <p:spPr>
          <a:xfrm>
            <a:off x="264266" y="995184"/>
            <a:ext cx="11375880" cy="5678150"/>
          </a:xfrm>
          <a:prstGeom prst="rect">
            <a:avLst/>
          </a:prstGeom>
        </p:spPr>
      </p:pic>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5"/>
            <a:ext cx="11222181" cy="833598"/>
          </a:xfrm>
        </p:spPr>
        <p:txBody>
          <a:bodyPr/>
          <a:lstStyle/>
          <a:p>
            <a:r>
              <a:rPr lang="en-US" dirty="0"/>
              <a:t>Hugging Face</a:t>
            </a:r>
          </a:p>
        </p:txBody>
      </p:sp>
      <p:sp>
        <p:nvSpPr>
          <p:cNvPr id="11" name="TextBox 10">
            <a:extLst>
              <a:ext uri="{FF2B5EF4-FFF2-40B4-BE49-F238E27FC236}">
                <a16:creationId xmlns:a16="http://schemas.microsoft.com/office/drawing/2014/main" id="{9793AD6C-28F2-7246-B0FA-FA565B6E7EF1}"/>
              </a:ext>
            </a:extLst>
          </p:cNvPr>
          <p:cNvSpPr txBox="1"/>
          <p:nvPr/>
        </p:nvSpPr>
        <p:spPr>
          <a:xfrm>
            <a:off x="2693551" y="6488668"/>
            <a:ext cx="6096000" cy="369332"/>
          </a:xfrm>
          <a:prstGeom prst="rect">
            <a:avLst/>
          </a:prstGeom>
          <a:noFill/>
        </p:spPr>
        <p:txBody>
          <a:bodyPr wrap="square">
            <a:spAutoFit/>
          </a:bodyPr>
          <a:lstStyle/>
          <a:p>
            <a:pPr algn="ctr"/>
            <a:r>
              <a:rPr lang="en-US" dirty="0">
                <a:hlinkClick r:id="rId3"/>
              </a:rPr>
              <a:t>https://huggingface.co/</a:t>
            </a:r>
            <a:endParaRPr lang="en-US" dirty="0"/>
          </a:p>
        </p:txBody>
      </p:sp>
    </p:spTree>
    <p:extLst>
      <p:ext uri="{BB962C8B-B14F-4D97-AF65-F5344CB8AC3E}">
        <p14:creationId xmlns:p14="http://schemas.microsoft.com/office/powerpoint/2010/main" val="2084734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114</a:t>
            </a:fld>
            <a:endParaRPr lang="en-US"/>
          </a:p>
        </p:txBody>
      </p:sp>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5"/>
            <a:ext cx="11222181" cy="833598"/>
          </a:xfrm>
        </p:spPr>
        <p:txBody>
          <a:bodyPr/>
          <a:lstStyle/>
          <a:p>
            <a:r>
              <a:rPr lang="en-US" dirty="0"/>
              <a:t>Hugging Face Transformers</a:t>
            </a:r>
          </a:p>
        </p:txBody>
      </p:sp>
      <p:sp>
        <p:nvSpPr>
          <p:cNvPr id="11" name="TextBox 10">
            <a:extLst>
              <a:ext uri="{FF2B5EF4-FFF2-40B4-BE49-F238E27FC236}">
                <a16:creationId xmlns:a16="http://schemas.microsoft.com/office/drawing/2014/main" id="{9793AD6C-28F2-7246-B0FA-FA565B6E7EF1}"/>
              </a:ext>
            </a:extLst>
          </p:cNvPr>
          <p:cNvSpPr txBox="1"/>
          <p:nvPr/>
        </p:nvSpPr>
        <p:spPr>
          <a:xfrm>
            <a:off x="3048000" y="6513632"/>
            <a:ext cx="6096000" cy="369332"/>
          </a:xfrm>
          <a:prstGeom prst="rect">
            <a:avLst/>
          </a:prstGeom>
          <a:noFill/>
        </p:spPr>
        <p:txBody>
          <a:bodyPr wrap="square">
            <a:spAutoFit/>
          </a:bodyPr>
          <a:lstStyle/>
          <a:p>
            <a:pPr algn="ctr"/>
            <a:r>
              <a:rPr lang="en-US" dirty="0">
                <a:hlinkClick r:id="rId2"/>
              </a:rPr>
              <a:t>https://huggingface.co/docs/transformers/index</a:t>
            </a:r>
            <a:endParaRPr lang="en-US" dirty="0"/>
          </a:p>
        </p:txBody>
      </p:sp>
      <p:pic>
        <p:nvPicPr>
          <p:cNvPr id="13" name="Picture 12">
            <a:extLst>
              <a:ext uri="{FF2B5EF4-FFF2-40B4-BE49-F238E27FC236}">
                <a16:creationId xmlns:a16="http://schemas.microsoft.com/office/drawing/2014/main" id="{5733DA44-FBD2-7F49-AEFA-73F3B028D72A}"/>
              </a:ext>
            </a:extLst>
          </p:cNvPr>
          <p:cNvPicPr>
            <a:picLocks noChangeAspect="1"/>
          </p:cNvPicPr>
          <p:nvPr/>
        </p:nvPicPr>
        <p:blipFill>
          <a:blip r:embed="rId3"/>
          <a:stretch>
            <a:fillRect/>
          </a:stretch>
        </p:blipFill>
        <p:spPr>
          <a:xfrm>
            <a:off x="716822" y="1019790"/>
            <a:ext cx="10758357" cy="5475548"/>
          </a:xfrm>
          <a:prstGeom prst="rect">
            <a:avLst/>
          </a:prstGeom>
        </p:spPr>
      </p:pic>
    </p:spTree>
    <p:extLst>
      <p:ext uri="{BB962C8B-B14F-4D97-AF65-F5344CB8AC3E}">
        <p14:creationId xmlns:p14="http://schemas.microsoft.com/office/powerpoint/2010/main" val="10867293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115</a:t>
            </a:fld>
            <a:endParaRPr lang="en-US"/>
          </a:p>
        </p:txBody>
      </p:sp>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4"/>
            <a:ext cx="11222181" cy="1420217"/>
          </a:xfrm>
        </p:spPr>
        <p:txBody>
          <a:bodyPr>
            <a:normAutofit fontScale="90000"/>
          </a:bodyPr>
          <a:lstStyle/>
          <a:p>
            <a:r>
              <a:rPr lang="en-US" dirty="0"/>
              <a:t>Hugging Face Tasks</a:t>
            </a:r>
            <a:br>
              <a:rPr lang="en-US" dirty="0"/>
            </a:br>
            <a:r>
              <a:rPr lang="en-US" dirty="0"/>
              <a:t>Natural Language Processing</a:t>
            </a:r>
          </a:p>
        </p:txBody>
      </p:sp>
      <p:sp>
        <p:nvSpPr>
          <p:cNvPr id="11" name="TextBox 10">
            <a:extLst>
              <a:ext uri="{FF2B5EF4-FFF2-40B4-BE49-F238E27FC236}">
                <a16:creationId xmlns:a16="http://schemas.microsoft.com/office/drawing/2014/main" id="{9793AD6C-28F2-7246-B0FA-FA565B6E7EF1}"/>
              </a:ext>
            </a:extLst>
          </p:cNvPr>
          <p:cNvSpPr txBox="1"/>
          <p:nvPr/>
        </p:nvSpPr>
        <p:spPr>
          <a:xfrm>
            <a:off x="3047999" y="6488668"/>
            <a:ext cx="6096000" cy="369332"/>
          </a:xfrm>
          <a:prstGeom prst="rect">
            <a:avLst/>
          </a:prstGeom>
          <a:noFill/>
        </p:spPr>
        <p:txBody>
          <a:bodyPr wrap="square">
            <a:spAutoFit/>
          </a:bodyPr>
          <a:lstStyle/>
          <a:p>
            <a:pPr algn="ctr"/>
            <a:r>
              <a:rPr lang="en-US" dirty="0">
                <a:hlinkClick r:id="rId2"/>
              </a:rPr>
              <a:t>https://huggingface.co/tasks</a:t>
            </a:r>
          </a:p>
        </p:txBody>
      </p:sp>
      <p:pic>
        <p:nvPicPr>
          <p:cNvPr id="3" name="Picture 2">
            <a:extLst>
              <a:ext uri="{FF2B5EF4-FFF2-40B4-BE49-F238E27FC236}">
                <a16:creationId xmlns:a16="http://schemas.microsoft.com/office/drawing/2014/main" id="{D2D89000-3E5B-A046-8E89-367C1A54434A}"/>
              </a:ext>
            </a:extLst>
          </p:cNvPr>
          <p:cNvPicPr>
            <a:picLocks noChangeAspect="1"/>
          </p:cNvPicPr>
          <p:nvPr/>
        </p:nvPicPr>
        <p:blipFill>
          <a:blip r:embed="rId3"/>
          <a:stretch>
            <a:fillRect/>
          </a:stretch>
        </p:blipFill>
        <p:spPr>
          <a:xfrm>
            <a:off x="2524265" y="1555322"/>
            <a:ext cx="7143469" cy="4984604"/>
          </a:xfrm>
          <a:prstGeom prst="rect">
            <a:avLst/>
          </a:prstGeom>
        </p:spPr>
      </p:pic>
    </p:spTree>
    <p:extLst>
      <p:ext uri="{BB962C8B-B14F-4D97-AF65-F5344CB8AC3E}">
        <p14:creationId xmlns:p14="http://schemas.microsoft.com/office/powerpoint/2010/main" val="17379642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886713"/>
          </a:xfrm>
        </p:spPr>
        <p:txBody>
          <a:bodyPr/>
          <a:lstStyle/>
          <a:p>
            <a:r>
              <a:rPr lang="en-US" dirty="0"/>
              <a:t>NLP with Transformers </a:t>
            </a:r>
            <a:r>
              <a:rPr lang="en-US" dirty="0" err="1"/>
              <a:t>Github</a:t>
            </a:r>
            <a:endParaRPr lang="en-US" dirty="0"/>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116</a:t>
            </a:fld>
            <a:endParaRPr lang="en-US"/>
          </a:p>
        </p:txBody>
      </p:sp>
      <p:pic>
        <p:nvPicPr>
          <p:cNvPr id="6" name="Picture 5">
            <a:extLst>
              <a:ext uri="{FF2B5EF4-FFF2-40B4-BE49-F238E27FC236}">
                <a16:creationId xmlns:a16="http://schemas.microsoft.com/office/drawing/2014/main" id="{43E7E6E3-6C69-B147-ABC8-3851BD935496}"/>
              </a:ext>
            </a:extLst>
          </p:cNvPr>
          <p:cNvPicPr>
            <a:picLocks noChangeAspect="1"/>
          </p:cNvPicPr>
          <p:nvPr/>
        </p:nvPicPr>
        <p:blipFill>
          <a:blip r:embed="rId2"/>
          <a:stretch>
            <a:fillRect/>
          </a:stretch>
        </p:blipFill>
        <p:spPr>
          <a:xfrm>
            <a:off x="1101012" y="1021817"/>
            <a:ext cx="9989976" cy="5477099"/>
          </a:xfrm>
          <a:prstGeom prst="rect">
            <a:avLst/>
          </a:prstGeom>
        </p:spPr>
      </p:pic>
      <p:sp>
        <p:nvSpPr>
          <p:cNvPr id="7" name="TextBox 6">
            <a:extLst>
              <a:ext uri="{FF2B5EF4-FFF2-40B4-BE49-F238E27FC236}">
                <a16:creationId xmlns:a16="http://schemas.microsoft.com/office/drawing/2014/main" id="{C4EFEE2D-BD65-B041-89AB-33CCA792EF5F}"/>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8" name="Picture 7">
            <a:extLst>
              <a:ext uri="{FF2B5EF4-FFF2-40B4-BE49-F238E27FC236}">
                <a16:creationId xmlns:a16="http://schemas.microsoft.com/office/drawing/2014/main" id="{E8FAB855-2050-3A48-8BA5-055E7A98FFE1}"/>
              </a:ext>
            </a:extLst>
          </p:cNvPr>
          <p:cNvPicPr>
            <a:picLocks noChangeAspect="1"/>
          </p:cNvPicPr>
          <p:nvPr/>
        </p:nvPicPr>
        <p:blipFill>
          <a:blip r:embed="rId4"/>
          <a:stretch>
            <a:fillRect/>
          </a:stretch>
        </p:blipFill>
        <p:spPr>
          <a:xfrm>
            <a:off x="10144341" y="3951357"/>
            <a:ext cx="1893293" cy="2481210"/>
          </a:xfrm>
          <a:prstGeom prst="rect">
            <a:avLst/>
          </a:prstGeom>
        </p:spPr>
      </p:pic>
    </p:spTree>
    <p:extLst>
      <p:ext uri="{BB962C8B-B14F-4D97-AF65-F5344CB8AC3E}">
        <p14:creationId xmlns:p14="http://schemas.microsoft.com/office/powerpoint/2010/main" val="22577086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NLP with Transformers </a:t>
            </a:r>
            <a:r>
              <a:rPr lang="en-US" dirty="0" err="1"/>
              <a:t>Github</a:t>
            </a:r>
            <a:r>
              <a:rPr lang="en-US" dirty="0"/>
              <a:t> Notebooks</a:t>
            </a:r>
          </a:p>
        </p:txBody>
      </p:sp>
      <p:pic>
        <p:nvPicPr>
          <p:cNvPr id="6" name="Content Placeholder 5">
            <a:extLst>
              <a:ext uri="{FF2B5EF4-FFF2-40B4-BE49-F238E27FC236}">
                <a16:creationId xmlns:a16="http://schemas.microsoft.com/office/drawing/2014/main" id="{80278920-88C7-8443-848A-600B0B78C476}"/>
              </a:ext>
            </a:extLst>
          </p:cNvPr>
          <p:cNvPicPr>
            <a:picLocks noGrp="1" noChangeAspect="1"/>
          </p:cNvPicPr>
          <p:nvPr>
            <p:ph idx="1"/>
          </p:nvPr>
        </p:nvPicPr>
        <p:blipFill>
          <a:blip r:embed="rId2"/>
          <a:stretch>
            <a:fillRect/>
          </a:stretch>
        </p:blipFill>
        <p:spPr>
          <a:xfrm>
            <a:off x="4676707" y="1324655"/>
            <a:ext cx="6520412" cy="5107911"/>
          </a:xfrm>
        </p:spPr>
      </p:pic>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117</a:t>
            </a:fld>
            <a:endParaRPr lang="en-US"/>
          </a:p>
        </p:txBody>
      </p:sp>
      <p:sp>
        <p:nvSpPr>
          <p:cNvPr id="8" name="TextBox 7">
            <a:extLst>
              <a:ext uri="{FF2B5EF4-FFF2-40B4-BE49-F238E27FC236}">
                <a16:creationId xmlns:a16="http://schemas.microsoft.com/office/drawing/2014/main" id="{8FE52337-8A6C-DE42-8245-E521C15A8AD0}"/>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10" name="Picture 9">
            <a:extLst>
              <a:ext uri="{FF2B5EF4-FFF2-40B4-BE49-F238E27FC236}">
                <a16:creationId xmlns:a16="http://schemas.microsoft.com/office/drawing/2014/main" id="{402269AF-8128-B54D-8ECA-24098FB256B5}"/>
              </a:ext>
            </a:extLst>
          </p:cNvPr>
          <p:cNvPicPr>
            <a:picLocks noChangeAspect="1"/>
          </p:cNvPicPr>
          <p:nvPr/>
        </p:nvPicPr>
        <p:blipFill>
          <a:blip r:embed="rId4"/>
          <a:stretch>
            <a:fillRect/>
          </a:stretch>
        </p:blipFill>
        <p:spPr>
          <a:xfrm>
            <a:off x="534389" y="1338753"/>
            <a:ext cx="3819329" cy="5005331"/>
          </a:xfrm>
          <a:prstGeom prst="rect">
            <a:avLst/>
          </a:prstGeom>
        </p:spPr>
      </p:pic>
    </p:spTree>
    <p:extLst>
      <p:ext uri="{BB962C8B-B14F-4D97-AF65-F5344CB8AC3E}">
        <p14:creationId xmlns:p14="http://schemas.microsoft.com/office/powerpoint/2010/main" val="2544927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118</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NLP with Transformers</a:t>
            </a:r>
            <a:endParaRPr lang="en-US" sz="2700" dirty="0"/>
          </a:p>
        </p:txBody>
      </p:sp>
      <p:sp>
        <p:nvSpPr>
          <p:cNvPr id="13" name="TextBox 12">
            <a:extLst>
              <a:ext uri="{FF2B5EF4-FFF2-40B4-BE49-F238E27FC236}">
                <a16:creationId xmlns:a16="http://schemas.microsoft.com/office/drawing/2014/main" id="{0F3F39E3-01A1-ED48-86A7-58BD809A44F4}"/>
              </a:ext>
            </a:extLst>
          </p:cNvPr>
          <p:cNvSpPr txBox="1"/>
          <p:nvPr/>
        </p:nvSpPr>
        <p:spPr>
          <a:xfrm>
            <a:off x="462949" y="1621892"/>
            <a:ext cx="11452824" cy="1446550"/>
          </a:xfrm>
          <a:prstGeom prst="rect">
            <a:avLst/>
          </a:prstGeom>
          <a:solidFill>
            <a:schemeClr val="accent4">
              <a:lumMod val="20000"/>
              <a:lumOff val="80000"/>
            </a:schemeClr>
          </a:solidFill>
        </p:spPr>
        <p:txBody>
          <a:bodyPr wrap="square">
            <a:spAutoFit/>
          </a:bodyPr>
          <a:lstStyle/>
          <a:p>
            <a:r>
              <a:rPr lang="en-US" sz="2200" b="1" dirty="0">
                <a:solidFill>
                  <a:srgbClr val="0000FF"/>
                </a:solidFill>
                <a:effectLst/>
                <a:latin typeface="Courier New" panose="02070309020205020404" pitchFamily="49" charset="0"/>
              </a:rPr>
              <a:t>!</a:t>
            </a:r>
            <a:r>
              <a:rPr lang="en-US" sz="2200" b="1" dirty="0">
                <a:solidFill>
                  <a:srgbClr val="000000"/>
                </a:solidFill>
                <a:effectLst/>
                <a:latin typeface="Courier New" panose="02070309020205020404" pitchFamily="49" charset="0"/>
              </a:rPr>
              <a:t>git clone https://</a:t>
            </a:r>
            <a:r>
              <a:rPr lang="en-US" sz="2200" b="1" dirty="0" err="1">
                <a:solidFill>
                  <a:srgbClr val="000000"/>
                </a:solidFill>
                <a:effectLst/>
                <a:latin typeface="Courier New" panose="02070309020205020404" pitchFamily="49" charset="0"/>
              </a:rPr>
              <a:t>github.com</a:t>
            </a:r>
            <a:r>
              <a:rPr lang="en-US" sz="2200" b="1" dirty="0">
                <a:solidFill>
                  <a:srgbClr val="000000"/>
                </a:solidFill>
                <a:effectLst/>
                <a:latin typeface="Courier New" panose="02070309020205020404" pitchFamily="49" charset="0"/>
              </a:rPr>
              <a:t>/</a:t>
            </a:r>
            <a:r>
              <a:rPr lang="en-US" sz="2200" b="1" dirty="0" err="1">
                <a:solidFill>
                  <a:srgbClr val="000000"/>
                </a:solidFill>
                <a:effectLst/>
                <a:latin typeface="Courier New" panose="02070309020205020404" pitchFamily="49" charset="0"/>
              </a:rPr>
              <a:t>nlp</a:t>
            </a:r>
            <a:r>
              <a:rPr lang="en-US" sz="2200" b="1" dirty="0">
                <a:solidFill>
                  <a:srgbClr val="000000"/>
                </a:solidFill>
                <a:effectLst/>
                <a:latin typeface="Courier New" panose="02070309020205020404" pitchFamily="49" charset="0"/>
              </a:rPr>
              <a:t>-with-transformers/</a:t>
            </a:r>
            <a:r>
              <a:rPr lang="en-US" sz="2200" b="1" dirty="0" err="1">
                <a:solidFill>
                  <a:srgbClr val="000000"/>
                </a:solidFill>
                <a:effectLst/>
                <a:latin typeface="Courier New" panose="02070309020205020404" pitchFamily="49" charset="0"/>
              </a:rPr>
              <a:t>notebooks.git</a:t>
            </a:r>
            <a:endParaRPr lang="en-US" sz="2200" b="1" dirty="0">
              <a:solidFill>
                <a:srgbClr val="000000"/>
              </a:solidFill>
              <a:effectLst/>
              <a:latin typeface="Courier New" panose="02070309020205020404" pitchFamily="49" charset="0"/>
            </a:endParaRPr>
          </a:p>
          <a:p>
            <a:r>
              <a:rPr lang="en-US" sz="2200" b="1" dirty="0">
                <a:solidFill>
                  <a:srgbClr val="0000FF"/>
                </a:solidFill>
                <a:effectLst/>
                <a:latin typeface="Courier New" panose="02070309020205020404" pitchFamily="49" charset="0"/>
              </a:rPr>
              <a:t>%cd </a:t>
            </a:r>
            <a:r>
              <a:rPr lang="en-US" sz="2200" b="1" dirty="0">
                <a:solidFill>
                  <a:srgbClr val="000000"/>
                </a:solidFill>
                <a:effectLst/>
                <a:latin typeface="Courier New" panose="02070309020205020404" pitchFamily="49" charset="0"/>
              </a:rPr>
              <a:t>notebooks</a:t>
            </a:r>
          </a:p>
          <a:p>
            <a:r>
              <a:rPr lang="en-US" sz="2200" b="1" dirty="0">
                <a:solidFill>
                  <a:srgbClr val="AF00DB"/>
                </a:solidFill>
                <a:effectLst/>
                <a:latin typeface="Courier New" panose="02070309020205020404" pitchFamily="49" charset="0"/>
              </a:rPr>
              <a:t>from</a:t>
            </a:r>
            <a:r>
              <a:rPr lang="en-US" sz="2200" b="1" dirty="0">
                <a:solidFill>
                  <a:srgbClr val="000000"/>
                </a:solidFill>
                <a:effectLst/>
                <a:latin typeface="Courier New" panose="02070309020205020404" pitchFamily="49" charset="0"/>
              </a:rPr>
              <a:t> install </a:t>
            </a:r>
            <a:r>
              <a:rPr lang="en-US" sz="2200" b="1" dirty="0">
                <a:solidFill>
                  <a:srgbClr val="AF00DB"/>
                </a:solidFill>
                <a:effectLst/>
                <a:latin typeface="Courier New" panose="02070309020205020404" pitchFamily="49" charset="0"/>
              </a:rPr>
              <a:t>import</a:t>
            </a:r>
            <a:r>
              <a:rPr lang="en-US" sz="2200" b="1" dirty="0">
                <a:solidFill>
                  <a:srgbClr val="000000"/>
                </a:solidFill>
                <a:effectLst/>
                <a:latin typeface="Courier New" panose="02070309020205020404" pitchFamily="49" charset="0"/>
              </a:rPr>
              <a:t> *</a:t>
            </a:r>
          </a:p>
          <a:p>
            <a:r>
              <a:rPr lang="en-US" sz="2200" b="1" dirty="0" err="1">
                <a:solidFill>
                  <a:srgbClr val="000000"/>
                </a:solidFill>
                <a:effectLst/>
                <a:latin typeface="Courier New" panose="02070309020205020404" pitchFamily="49" charset="0"/>
              </a:rPr>
              <a:t>install_requirements</a:t>
            </a:r>
            <a:r>
              <a:rPr lang="en-US" sz="2200" b="1" dirty="0">
                <a:solidFill>
                  <a:srgbClr val="000000"/>
                </a:solidFill>
                <a:effectLst/>
                <a:latin typeface="Courier New" panose="02070309020205020404" pitchFamily="49" charset="0"/>
              </a:rPr>
              <a:t>()</a:t>
            </a:r>
          </a:p>
        </p:txBody>
      </p:sp>
      <p:sp>
        <p:nvSpPr>
          <p:cNvPr id="14" name="TextBox 13">
            <a:extLst>
              <a:ext uri="{FF2B5EF4-FFF2-40B4-BE49-F238E27FC236}">
                <a16:creationId xmlns:a16="http://schemas.microsoft.com/office/drawing/2014/main" id="{2570D92B-DA7D-8B4B-B596-CECD12B32E57}"/>
              </a:ext>
            </a:extLst>
          </p:cNvPr>
          <p:cNvSpPr txBox="1"/>
          <p:nvPr/>
        </p:nvSpPr>
        <p:spPr>
          <a:xfrm>
            <a:off x="534389" y="3984345"/>
            <a:ext cx="6098344" cy="830997"/>
          </a:xfrm>
          <a:prstGeom prst="rect">
            <a:avLst/>
          </a:prstGeom>
          <a:noFill/>
        </p:spPr>
        <p:txBody>
          <a:bodyPr wrap="square">
            <a:spAutoFit/>
          </a:bodyPr>
          <a:lstStyle/>
          <a:p>
            <a:r>
              <a:rPr lang="en-US" sz="2400" b="0" dirty="0">
                <a:solidFill>
                  <a:srgbClr val="AF00DB"/>
                </a:solidFill>
                <a:effectLst/>
                <a:latin typeface="Courier New" panose="02070309020205020404" pitchFamily="49" charset="0"/>
              </a:rPr>
              <a:t>from</a:t>
            </a:r>
            <a:r>
              <a:rPr lang="en-US" sz="2400" b="0" dirty="0">
                <a:solidFill>
                  <a:srgbClr val="000000"/>
                </a:solidFill>
                <a:effectLst/>
                <a:latin typeface="Courier New" panose="02070309020205020404" pitchFamily="49" charset="0"/>
              </a:rPr>
              <a:t> utils </a:t>
            </a:r>
            <a:r>
              <a:rPr lang="en-US" sz="2400" b="0" dirty="0">
                <a:solidFill>
                  <a:srgbClr val="AF00DB"/>
                </a:solidFill>
                <a:effectLst/>
                <a:latin typeface="Courier New" panose="02070309020205020404" pitchFamily="49" charset="0"/>
              </a:rPr>
              <a:t>import</a:t>
            </a:r>
            <a:r>
              <a:rPr lang="en-US" sz="2400" b="0" dirty="0">
                <a:solidFill>
                  <a:srgbClr val="000000"/>
                </a:solidFill>
                <a:effectLst/>
                <a:latin typeface="Courier New" panose="02070309020205020404" pitchFamily="49" charset="0"/>
              </a:rPr>
              <a:t> *</a:t>
            </a:r>
          </a:p>
          <a:p>
            <a:r>
              <a:rPr lang="en-US" sz="2400" b="0" dirty="0" err="1">
                <a:solidFill>
                  <a:srgbClr val="000000"/>
                </a:solidFill>
                <a:effectLst/>
                <a:latin typeface="Courier New" panose="02070309020205020404" pitchFamily="49" charset="0"/>
              </a:rPr>
              <a:t>setup_chapter</a:t>
            </a:r>
            <a:r>
              <a:rPr lang="en-US" sz="2400" b="0" dirty="0">
                <a:solidFill>
                  <a:srgbClr val="000000"/>
                </a:solidFill>
                <a:effectLst/>
                <a:latin typeface="Courier New" panose="02070309020205020404" pitchFamily="49" charset="0"/>
              </a:rPr>
              <a:t>()</a:t>
            </a:r>
          </a:p>
        </p:txBody>
      </p:sp>
    </p:spTree>
    <p:extLst>
      <p:ext uri="{BB962C8B-B14F-4D97-AF65-F5344CB8AC3E}">
        <p14:creationId xmlns:p14="http://schemas.microsoft.com/office/powerpoint/2010/main" val="121514850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119</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13" name="TextBox 12">
            <a:extLst>
              <a:ext uri="{FF2B5EF4-FFF2-40B4-BE49-F238E27FC236}">
                <a16:creationId xmlns:a16="http://schemas.microsoft.com/office/drawing/2014/main" id="{CC0AD3EB-12AE-AC4B-A072-34CC02EE15B5}"/>
              </a:ext>
            </a:extLst>
          </p:cNvPr>
          <p:cNvSpPr txBox="1"/>
          <p:nvPr/>
        </p:nvSpPr>
        <p:spPr>
          <a:xfrm>
            <a:off x="512043" y="1062883"/>
            <a:ext cx="11244528"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Tree>
    <p:extLst>
      <p:ext uri="{BB962C8B-B14F-4D97-AF65-F5344CB8AC3E}">
        <p14:creationId xmlns:p14="http://schemas.microsoft.com/office/powerpoint/2010/main" val="2485932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F78BD-4D21-BA4A-B619-84BCB50D2B10}"/>
              </a:ext>
            </a:extLst>
          </p:cNvPr>
          <p:cNvSpPr>
            <a:spLocks noGrp="1"/>
          </p:cNvSpPr>
          <p:nvPr>
            <p:ph type="title"/>
          </p:nvPr>
        </p:nvSpPr>
        <p:spPr>
          <a:xfrm>
            <a:off x="534389" y="135104"/>
            <a:ext cx="11222181" cy="1205871"/>
          </a:xfrm>
        </p:spPr>
        <p:txBody>
          <a:bodyPr>
            <a:normAutofit/>
          </a:bodyPr>
          <a:lstStyle/>
          <a:p>
            <a:r>
              <a:rPr lang="en-US" sz="5600" dirty="0"/>
              <a:t>AI, NLP, ML, DL</a:t>
            </a:r>
          </a:p>
        </p:txBody>
      </p:sp>
      <p:sp>
        <p:nvSpPr>
          <p:cNvPr id="4" name="Slide Number Placeholder 3">
            <a:extLst>
              <a:ext uri="{FF2B5EF4-FFF2-40B4-BE49-F238E27FC236}">
                <a16:creationId xmlns:a16="http://schemas.microsoft.com/office/drawing/2014/main" id="{AA77FD3B-0C7D-7142-AE3A-471C000506F6}"/>
              </a:ext>
            </a:extLst>
          </p:cNvPr>
          <p:cNvSpPr>
            <a:spLocks noGrp="1"/>
          </p:cNvSpPr>
          <p:nvPr>
            <p:ph type="sldNum" sz="quarter" idx="12"/>
          </p:nvPr>
        </p:nvSpPr>
        <p:spPr/>
        <p:txBody>
          <a:bodyPr/>
          <a:lstStyle/>
          <a:p>
            <a:fld id="{5D6FF71F-CF6A-4C46-8F9B-61D49EEA70E3}" type="slidenum">
              <a:rPr lang="en-US" smtClean="0"/>
              <a:t>12</a:t>
            </a:fld>
            <a:endParaRPr lang="en-US"/>
          </a:p>
        </p:txBody>
      </p:sp>
      <p:pic>
        <p:nvPicPr>
          <p:cNvPr id="10" name="Content Placeholder 9">
            <a:extLst>
              <a:ext uri="{FF2B5EF4-FFF2-40B4-BE49-F238E27FC236}">
                <a16:creationId xmlns:a16="http://schemas.microsoft.com/office/drawing/2014/main" id="{75FA943C-1B34-694C-B144-52037D8C48A0}"/>
              </a:ext>
            </a:extLst>
          </p:cNvPr>
          <p:cNvPicPr>
            <a:picLocks noGrp="1" noChangeAspect="1"/>
          </p:cNvPicPr>
          <p:nvPr>
            <p:ph idx="1"/>
          </p:nvPr>
        </p:nvPicPr>
        <p:blipFill>
          <a:blip r:embed="rId2"/>
          <a:stretch>
            <a:fillRect/>
          </a:stretch>
        </p:blipFill>
        <p:spPr>
          <a:xfrm>
            <a:off x="2543100" y="1340975"/>
            <a:ext cx="8074127" cy="5221269"/>
          </a:xfrm>
        </p:spPr>
      </p:pic>
      <p:sp>
        <p:nvSpPr>
          <p:cNvPr id="11" name="TextBox 10">
            <a:extLst>
              <a:ext uri="{FF2B5EF4-FFF2-40B4-BE49-F238E27FC236}">
                <a16:creationId xmlns:a16="http://schemas.microsoft.com/office/drawing/2014/main" id="{500C4D71-C80B-3B4C-BF27-489D63C6A900}"/>
              </a:ext>
            </a:extLst>
          </p:cNvPr>
          <p:cNvSpPr txBox="1"/>
          <p:nvPr/>
        </p:nvSpPr>
        <p:spPr>
          <a:xfrm>
            <a:off x="699513" y="6611779"/>
            <a:ext cx="10792974" cy="246221"/>
          </a:xfrm>
          <a:prstGeom prst="rect">
            <a:avLst/>
          </a:prstGeom>
          <a:noFill/>
        </p:spPr>
        <p:txBody>
          <a:bodyPr wrap="square">
            <a:spAutoFit/>
          </a:bodyPr>
          <a:lstStyle/>
          <a:p>
            <a:pPr algn="ctr">
              <a:spcAft>
                <a:spcPts val="0"/>
              </a:spcAft>
            </a:pPr>
            <a:r>
              <a:rPr lang="en-US" altLang="zh-TW" sz="1000" b="0" dirty="0">
                <a:solidFill>
                  <a:schemeClr val="bg1">
                    <a:lumMod val="65000"/>
                  </a:schemeClr>
                </a:solidFill>
                <a:latin typeface="Calibri" charset="0"/>
                <a:ea typeface="標楷體" charset="-120"/>
              </a:rPr>
              <a:t>Source: Sowmya </a:t>
            </a:r>
            <a:r>
              <a:rPr lang="en-US" altLang="zh-TW" sz="1000" b="0" dirty="0" err="1">
                <a:solidFill>
                  <a:schemeClr val="bg1">
                    <a:lumMod val="65000"/>
                  </a:schemeClr>
                </a:solidFill>
                <a:latin typeface="Calibri" charset="0"/>
                <a:ea typeface="標楷體" charset="-120"/>
              </a:rPr>
              <a:t>Vajjala</a:t>
            </a:r>
            <a:r>
              <a:rPr lang="en-US" altLang="zh-TW" sz="1000" b="0" dirty="0">
                <a:solidFill>
                  <a:schemeClr val="bg1">
                    <a:lumMod val="65000"/>
                  </a:schemeClr>
                </a:solidFill>
                <a:latin typeface="Calibri" charset="0"/>
                <a:ea typeface="標楷體" charset="-120"/>
              </a:rPr>
              <a:t>, Bodhisattwa Majumder, Anuj Gupta (2020), Practical Natural Language Processing: A Comprehensive Guide to Building Real-World NLP Systems, O'Reilly Media.</a:t>
            </a:r>
          </a:p>
        </p:txBody>
      </p:sp>
    </p:spTree>
    <p:extLst>
      <p:ext uri="{BB962C8B-B14F-4D97-AF65-F5344CB8AC3E}">
        <p14:creationId xmlns:p14="http://schemas.microsoft.com/office/powerpoint/2010/main" val="369731679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120</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7" name="TextBox 6">
            <a:extLst>
              <a:ext uri="{FF2B5EF4-FFF2-40B4-BE49-F238E27FC236}">
                <a16:creationId xmlns:a16="http://schemas.microsoft.com/office/drawing/2014/main" id="{7613899A-3D6A-5A4B-925E-02810BF1C98B}"/>
              </a:ext>
            </a:extLst>
          </p:cNvPr>
          <p:cNvSpPr txBox="1"/>
          <p:nvPr/>
        </p:nvSpPr>
        <p:spPr>
          <a:xfrm>
            <a:off x="512043" y="1062883"/>
            <a:ext cx="11244528"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
        <p:nvSpPr>
          <p:cNvPr id="9" name="TextBox 8">
            <a:extLst>
              <a:ext uri="{FF2B5EF4-FFF2-40B4-BE49-F238E27FC236}">
                <a16:creationId xmlns:a16="http://schemas.microsoft.com/office/drawing/2014/main" id="{33FC96AB-9D2E-624F-9DB0-6EBBCD27D339}"/>
              </a:ext>
            </a:extLst>
          </p:cNvPr>
          <p:cNvSpPr txBox="1"/>
          <p:nvPr/>
        </p:nvSpPr>
        <p:spPr>
          <a:xfrm>
            <a:off x="512042" y="3189807"/>
            <a:ext cx="11244528" cy="954107"/>
          </a:xfrm>
          <a:prstGeom prst="rect">
            <a:avLst/>
          </a:prstGeom>
          <a:solidFill>
            <a:schemeClr val="accent4">
              <a:lumMod val="20000"/>
              <a:lumOff val="80000"/>
            </a:schemeClr>
          </a:solidFill>
        </p:spPr>
        <p:txBody>
          <a:bodyPr wrap="square">
            <a:spAutoFit/>
          </a:bodyPr>
          <a:lstStyle/>
          <a:p>
            <a:r>
              <a:rPr lang="en-US" sz="2800" b="1" dirty="0">
                <a:solidFill>
                  <a:srgbClr val="AF00DB"/>
                </a:solidFill>
                <a:effectLst/>
                <a:latin typeface="Courier New" panose="02070309020205020404" pitchFamily="49" charset="0"/>
              </a:rPr>
              <a:t>from</a:t>
            </a:r>
            <a:r>
              <a:rPr lang="en-US" sz="2800" b="1" dirty="0">
                <a:solidFill>
                  <a:srgbClr val="000000"/>
                </a:solidFill>
                <a:effectLst/>
                <a:latin typeface="Courier New" panose="02070309020205020404" pitchFamily="49" charset="0"/>
              </a:rPr>
              <a:t> transformers </a:t>
            </a:r>
            <a:r>
              <a:rPr lang="en-US" sz="2800" b="1" dirty="0">
                <a:solidFill>
                  <a:srgbClr val="AF00DB"/>
                </a:solidFill>
                <a:effectLst/>
                <a:latin typeface="Courier New" panose="02070309020205020404" pitchFamily="49" charset="0"/>
              </a:rPr>
              <a:t>import</a:t>
            </a:r>
            <a:r>
              <a:rPr lang="en-US" sz="2800" b="1" dirty="0">
                <a:solidFill>
                  <a:srgbClr val="000000"/>
                </a:solidFill>
                <a:effectLst/>
                <a:latin typeface="Courier New" panose="02070309020205020404" pitchFamily="49" charset="0"/>
              </a:rPr>
              <a:t> pipeline</a:t>
            </a:r>
            <a:br>
              <a:rPr lang="en-US" sz="2800" b="1" dirty="0">
                <a:solidFill>
                  <a:srgbClr val="000000"/>
                </a:solidFill>
                <a:effectLst/>
                <a:latin typeface="Courier New" panose="02070309020205020404" pitchFamily="49" charset="0"/>
              </a:rPr>
            </a:br>
            <a:r>
              <a:rPr lang="en-US" sz="2800" b="1" dirty="0">
                <a:solidFill>
                  <a:srgbClr val="000000"/>
                </a:solidFill>
                <a:effectLst/>
                <a:latin typeface="Courier New" panose="02070309020205020404" pitchFamily="49" charset="0"/>
              </a:rPr>
              <a:t>classifier = pipeline(</a:t>
            </a:r>
            <a:r>
              <a:rPr lang="en-US" sz="2800" b="1" dirty="0">
                <a:solidFill>
                  <a:srgbClr val="A31515"/>
                </a:solidFill>
                <a:effectLst/>
                <a:latin typeface="Courier New" panose="02070309020205020404" pitchFamily="49" charset="0"/>
              </a:rPr>
              <a:t>"text-classification"</a:t>
            </a:r>
            <a:r>
              <a:rPr lang="en-US" sz="2800" b="1" dirty="0">
                <a:solidFill>
                  <a:srgbClr val="000000"/>
                </a:solidFill>
                <a:effectLst/>
                <a:latin typeface="Courier New" panose="02070309020205020404" pitchFamily="49" charset="0"/>
              </a:rPr>
              <a:t>)</a:t>
            </a:r>
          </a:p>
        </p:txBody>
      </p:sp>
      <p:graphicFrame>
        <p:nvGraphicFramePr>
          <p:cNvPr id="3" name="Table 2">
            <a:extLst>
              <a:ext uri="{FF2B5EF4-FFF2-40B4-BE49-F238E27FC236}">
                <a16:creationId xmlns:a16="http://schemas.microsoft.com/office/drawing/2014/main" id="{AFCE732F-B5E5-8345-B590-5F9A37E00509}"/>
              </a:ext>
            </a:extLst>
          </p:cNvPr>
          <p:cNvGraphicFramePr>
            <a:graphicFrameLocks noGrp="1"/>
          </p:cNvGraphicFramePr>
          <p:nvPr/>
        </p:nvGraphicFramePr>
        <p:xfrm>
          <a:off x="556691" y="5530637"/>
          <a:ext cx="6788730" cy="914400"/>
        </p:xfrm>
        <a:graphic>
          <a:graphicData uri="http://schemas.openxmlformats.org/drawingml/2006/table">
            <a:tbl>
              <a:tblPr/>
              <a:tblGrid>
                <a:gridCol w="2262910">
                  <a:extLst>
                    <a:ext uri="{9D8B030D-6E8A-4147-A177-3AD203B41FA5}">
                      <a16:colId xmlns:a16="http://schemas.microsoft.com/office/drawing/2014/main" val="4029862344"/>
                    </a:ext>
                  </a:extLst>
                </a:gridCol>
                <a:gridCol w="2262910">
                  <a:extLst>
                    <a:ext uri="{9D8B030D-6E8A-4147-A177-3AD203B41FA5}">
                      <a16:colId xmlns:a16="http://schemas.microsoft.com/office/drawing/2014/main" val="1174281445"/>
                    </a:ext>
                  </a:extLst>
                </a:gridCol>
                <a:gridCol w="2262910">
                  <a:extLst>
                    <a:ext uri="{9D8B030D-6E8A-4147-A177-3AD203B41FA5}">
                      <a16:colId xmlns:a16="http://schemas.microsoft.com/office/drawing/2014/main" val="3393827648"/>
                    </a:ext>
                  </a:extLst>
                </a:gridCol>
              </a:tblGrid>
              <a:tr h="0">
                <a:tc>
                  <a:txBody>
                    <a:bodyPr/>
                    <a:lstStyle/>
                    <a:p>
                      <a:pPr algn="r"/>
                      <a:endParaRPr lang="en-US" sz="2400" b="1" dirty="0">
                        <a:effectLst/>
                      </a:endParaRPr>
                    </a:p>
                  </a:txBody>
                  <a:tcPr anchor="ctr">
                    <a:lnL>
                      <a:noFill/>
                    </a:lnL>
                    <a:lnR>
                      <a:noFill/>
                    </a:lnR>
                    <a:lnT>
                      <a:noFill/>
                    </a:lnT>
                    <a:lnB>
                      <a:noFill/>
                    </a:lnB>
                    <a:solidFill>
                      <a:srgbClr val="FFFFFF"/>
                    </a:solidFill>
                  </a:tcPr>
                </a:tc>
                <a:tc>
                  <a:txBody>
                    <a:bodyPr/>
                    <a:lstStyle/>
                    <a:p>
                      <a:pPr algn="r"/>
                      <a:r>
                        <a:rPr lang="en-US" sz="2400" b="1">
                          <a:effectLst/>
                        </a:rPr>
                        <a:t>label</a:t>
                      </a:r>
                    </a:p>
                  </a:txBody>
                  <a:tcPr anchor="ctr">
                    <a:lnL>
                      <a:noFill/>
                    </a:lnL>
                    <a:lnR>
                      <a:noFill/>
                    </a:lnR>
                    <a:lnT>
                      <a:noFill/>
                    </a:lnT>
                    <a:lnB>
                      <a:noFill/>
                    </a:lnB>
                    <a:solidFill>
                      <a:srgbClr val="FFFFFF"/>
                    </a:solidFill>
                  </a:tcPr>
                </a:tc>
                <a:tc>
                  <a:txBody>
                    <a:bodyPr/>
                    <a:lstStyle/>
                    <a:p>
                      <a:pPr algn="r"/>
                      <a:r>
                        <a:rPr lang="en-US" sz="2400" b="1" dirty="0">
                          <a:effectLst/>
                        </a:rPr>
                        <a:t>score</a:t>
                      </a:r>
                    </a:p>
                  </a:txBody>
                  <a:tcPr anchor="ctr">
                    <a:lnL>
                      <a:noFill/>
                    </a:lnL>
                    <a:lnR>
                      <a:noFill/>
                    </a:lnR>
                    <a:lnT>
                      <a:noFill/>
                    </a:lnT>
                    <a:lnB>
                      <a:noFill/>
                    </a:lnB>
                    <a:solidFill>
                      <a:srgbClr val="FFFFFF"/>
                    </a:solidFill>
                  </a:tcPr>
                </a:tc>
                <a:extLst>
                  <a:ext uri="{0D108BD9-81ED-4DB2-BD59-A6C34878D82A}">
                    <a16:rowId xmlns:a16="http://schemas.microsoft.com/office/drawing/2014/main" val="141161314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a:effectLst/>
                        </a:rPr>
                        <a:t>NEGATIVE</a:t>
                      </a:r>
                    </a:p>
                  </a:txBody>
                  <a:tcPr anchor="ctr">
                    <a:lnL>
                      <a:noFill/>
                    </a:lnL>
                    <a:lnR>
                      <a:noFill/>
                    </a:lnR>
                    <a:lnT>
                      <a:noFill/>
                    </a:lnT>
                    <a:lnB>
                      <a:noFill/>
                    </a:lnB>
                    <a:solidFill>
                      <a:srgbClr val="FFFFFF"/>
                    </a:solidFill>
                  </a:tcPr>
                </a:tc>
                <a:tc>
                  <a:txBody>
                    <a:bodyPr/>
                    <a:lstStyle/>
                    <a:p>
                      <a:pPr algn="r"/>
                      <a:r>
                        <a:rPr lang="en-US" sz="2400" dirty="0">
                          <a:effectLst/>
                        </a:rPr>
                        <a:t>0.901546</a:t>
                      </a:r>
                    </a:p>
                  </a:txBody>
                  <a:tcPr anchor="ctr">
                    <a:lnL>
                      <a:noFill/>
                    </a:lnL>
                    <a:lnR>
                      <a:noFill/>
                    </a:lnR>
                    <a:lnT>
                      <a:noFill/>
                    </a:lnT>
                    <a:lnB>
                      <a:noFill/>
                    </a:lnB>
                    <a:solidFill>
                      <a:srgbClr val="FFFFFF"/>
                    </a:solidFill>
                  </a:tcPr>
                </a:tc>
                <a:extLst>
                  <a:ext uri="{0D108BD9-81ED-4DB2-BD59-A6C34878D82A}">
                    <a16:rowId xmlns:a16="http://schemas.microsoft.com/office/drawing/2014/main" val="2580560906"/>
                  </a:ext>
                </a:extLst>
              </a:tr>
            </a:tbl>
          </a:graphicData>
        </a:graphic>
      </p:graphicFrame>
      <p:sp>
        <p:nvSpPr>
          <p:cNvPr id="10" name="TextBox 9">
            <a:extLst>
              <a:ext uri="{FF2B5EF4-FFF2-40B4-BE49-F238E27FC236}">
                <a16:creationId xmlns:a16="http://schemas.microsoft.com/office/drawing/2014/main" id="{EB926DF6-6FDA-9B4D-8587-FC1E319387C4}"/>
              </a:ext>
            </a:extLst>
          </p:cNvPr>
          <p:cNvSpPr txBox="1"/>
          <p:nvPr/>
        </p:nvSpPr>
        <p:spPr>
          <a:xfrm>
            <a:off x="512042" y="4191166"/>
            <a:ext cx="11244528" cy="1200329"/>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spTree>
    <p:extLst>
      <p:ext uri="{BB962C8B-B14F-4D97-AF65-F5344CB8AC3E}">
        <p14:creationId xmlns:p14="http://schemas.microsoft.com/office/powerpoint/2010/main" val="4928775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121</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13" name="TextBox 12">
            <a:extLst>
              <a:ext uri="{FF2B5EF4-FFF2-40B4-BE49-F238E27FC236}">
                <a16:creationId xmlns:a16="http://schemas.microsoft.com/office/drawing/2014/main" id="{180A5A42-6BD1-9143-B6A2-27EFD06DB094}"/>
              </a:ext>
            </a:extLst>
          </p:cNvPr>
          <p:cNvSpPr txBox="1"/>
          <p:nvPr/>
        </p:nvSpPr>
        <p:spPr>
          <a:xfrm>
            <a:off x="512042" y="3189807"/>
            <a:ext cx="11244528" cy="954107"/>
          </a:xfrm>
          <a:prstGeom prst="rect">
            <a:avLst/>
          </a:prstGeom>
          <a:solidFill>
            <a:schemeClr val="accent4">
              <a:lumMod val="20000"/>
              <a:lumOff val="80000"/>
            </a:schemeClr>
          </a:solidFill>
        </p:spPr>
        <p:txBody>
          <a:bodyPr wrap="square">
            <a:spAutoFit/>
          </a:bodyPr>
          <a:lstStyle/>
          <a:p>
            <a:r>
              <a:rPr lang="en-US" sz="2800" b="1" dirty="0">
                <a:solidFill>
                  <a:srgbClr val="AF00DB"/>
                </a:solidFill>
                <a:effectLst/>
                <a:latin typeface="Courier New" panose="02070309020205020404" pitchFamily="49" charset="0"/>
              </a:rPr>
              <a:t>from</a:t>
            </a:r>
            <a:r>
              <a:rPr lang="en-US" sz="2800" b="1" dirty="0">
                <a:solidFill>
                  <a:srgbClr val="000000"/>
                </a:solidFill>
                <a:effectLst/>
                <a:latin typeface="Courier New" panose="02070309020205020404" pitchFamily="49" charset="0"/>
              </a:rPr>
              <a:t> transformers </a:t>
            </a:r>
            <a:r>
              <a:rPr lang="en-US" sz="2800" b="1" dirty="0">
                <a:solidFill>
                  <a:srgbClr val="AF00DB"/>
                </a:solidFill>
                <a:effectLst/>
                <a:latin typeface="Courier New" panose="02070309020205020404" pitchFamily="49" charset="0"/>
              </a:rPr>
              <a:t>import</a:t>
            </a:r>
            <a:r>
              <a:rPr lang="en-US" sz="2800" b="1" dirty="0">
                <a:solidFill>
                  <a:srgbClr val="000000"/>
                </a:solidFill>
                <a:effectLst/>
                <a:latin typeface="Courier New" panose="02070309020205020404" pitchFamily="49" charset="0"/>
              </a:rPr>
              <a:t> pipeline</a:t>
            </a:r>
            <a:br>
              <a:rPr lang="en-US" sz="2800" b="1" dirty="0">
                <a:solidFill>
                  <a:srgbClr val="000000"/>
                </a:solidFill>
                <a:effectLst/>
                <a:latin typeface="Courier New" panose="02070309020205020404" pitchFamily="49" charset="0"/>
              </a:rPr>
            </a:br>
            <a:r>
              <a:rPr lang="en-US" sz="2800" b="1" dirty="0">
                <a:solidFill>
                  <a:srgbClr val="000000"/>
                </a:solidFill>
                <a:effectLst/>
                <a:latin typeface="Courier New" panose="02070309020205020404" pitchFamily="49" charset="0"/>
              </a:rPr>
              <a:t>classifier = pipeline(</a:t>
            </a:r>
            <a:r>
              <a:rPr lang="en-US" sz="2800" b="1" dirty="0">
                <a:solidFill>
                  <a:srgbClr val="A31515"/>
                </a:solidFill>
                <a:effectLst/>
                <a:latin typeface="Courier New" panose="02070309020205020404" pitchFamily="49" charset="0"/>
              </a:rPr>
              <a:t>"text-classification"</a:t>
            </a:r>
            <a:r>
              <a:rPr lang="en-US" sz="2800" b="1" dirty="0">
                <a:solidFill>
                  <a:srgbClr val="000000"/>
                </a:solidFill>
                <a:effectLst/>
                <a:latin typeface="Courier New" panose="02070309020205020404" pitchFamily="49" charset="0"/>
              </a:rPr>
              <a:t>)</a:t>
            </a:r>
          </a:p>
        </p:txBody>
      </p:sp>
      <p:graphicFrame>
        <p:nvGraphicFramePr>
          <p:cNvPr id="14" name="Table 13">
            <a:extLst>
              <a:ext uri="{FF2B5EF4-FFF2-40B4-BE49-F238E27FC236}">
                <a16:creationId xmlns:a16="http://schemas.microsoft.com/office/drawing/2014/main" id="{32E041EB-6EB8-C444-BAC1-91056CED236E}"/>
              </a:ext>
            </a:extLst>
          </p:cNvPr>
          <p:cNvGraphicFramePr>
            <a:graphicFrameLocks noGrp="1"/>
          </p:cNvGraphicFramePr>
          <p:nvPr/>
        </p:nvGraphicFramePr>
        <p:xfrm>
          <a:off x="556691" y="5530637"/>
          <a:ext cx="6788730" cy="914400"/>
        </p:xfrm>
        <a:graphic>
          <a:graphicData uri="http://schemas.openxmlformats.org/drawingml/2006/table">
            <a:tbl>
              <a:tblPr/>
              <a:tblGrid>
                <a:gridCol w="2262910">
                  <a:extLst>
                    <a:ext uri="{9D8B030D-6E8A-4147-A177-3AD203B41FA5}">
                      <a16:colId xmlns:a16="http://schemas.microsoft.com/office/drawing/2014/main" val="4029862344"/>
                    </a:ext>
                  </a:extLst>
                </a:gridCol>
                <a:gridCol w="2262910">
                  <a:extLst>
                    <a:ext uri="{9D8B030D-6E8A-4147-A177-3AD203B41FA5}">
                      <a16:colId xmlns:a16="http://schemas.microsoft.com/office/drawing/2014/main" val="1174281445"/>
                    </a:ext>
                  </a:extLst>
                </a:gridCol>
                <a:gridCol w="2262910">
                  <a:extLst>
                    <a:ext uri="{9D8B030D-6E8A-4147-A177-3AD203B41FA5}">
                      <a16:colId xmlns:a16="http://schemas.microsoft.com/office/drawing/2014/main" val="3393827648"/>
                    </a:ext>
                  </a:extLst>
                </a:gridCol>
              </a:tblGrid>
              <a:tr h="0">
                <a:tc>
                  <a:txBody>
                    <a:bodyPr/>
                    <a:lstStyle/>
                    <a:p>
                      <a:pPr algn="r"/>
                      <a:endParaRPr lang="en-US" sz="2400" b="1" dirty="0">
                        <a:effectLst/>
                      </a:endParaRPr>
                    </a:p>
                  </a:txBody>
                  <a:tcPr anchor="ctr">
                    <a:lnL>
                      <a:noFill/>
                    </a:lnL>
                    <a:lnR>
                      <a:noFill/>
                    </a:lnR>
                    <a:lnT>
                      <a:noFill/>
                    </a:lnT>
                    <a:lnB>
                      <a:noFill/>
                    </a:lnB>
                    <a:solidFill>
                      <a:srgbClr val="FFFFFF"/>
                    </a:solidFill>
                  </a:tcPr>
                </a:tc>
                <a:tc>
                  <a:txBody>
                    <a:bodyPr/>
                    <a:lstStyle/>
                    <a:p>
                      <a:pPr algn="r"/>
                      <a:r>
                        <a:rPr lang="en-US" sz="2400" b="1" dirty="0">
                          <a:effectLst/>
                        </a:rPr>
                        <a:t>label</a:t>
                      </a:r>
                    </a:p>
                  </a:txBody>
                  <a:tcPr anchor="ctr">
                    <a:lnL>
                      <a:noFill/>
                    </a:lnL>
                    <a:lnR>
                      <a:noFill/>
                    </a:lnR>
                    <a:lnT>
                      <a:noFill/>
                    </a:lnT>
                    <a:lnB>
                      <a:noFill/>
                    </a:lnB>
                    <a:solidFill>
                      <a:srgbClr val="FFFFFF"/>
                    </a:solidFill>
                  </a:tcPr>
                </a:tc>
                <a:tc>
                  <a:txBody>
                    <a:bodyPr/>
                    <a:lstStyle/>
                    <a:p>
                      <a:pPr algn="r"/>
                      <a:r>
                        <a:rPr lang="en-US" sz="2400" b="1" dirty="0">
                          <a:effectLst/>
                        </a:rPr>
                        <a:t>score</a:t>
                      </a:r>
                    </a:p>
                  </a:txBody>
                  <a:tcPr anchor="ctr">
                    <a:lnL>
                      <a:noFill/>
                    </a:lnL>
                    <a:lnR>
                      <a:noFill/>
                    </a:lnR>
                    <a:lnT>
                      <a:noFill/>
                    </a:lnT>
                    <a:lnB>
                      <a:noFill/>
                    </a:lnB>
                    <a:solidFill>
                      <a:srgbClr val="FFFFFF"/>
                    </a:solidFill>
                  </a:tcPr>
                </a:tc>
                <a:extLst>
                  <a:ext uri="{0D108BD9-81ED-4DB2-BD59-A6C34878D82A}">
                    <a16:rowId xmlns:a16="http://schemas.microsoft.com/office/drawing/2014/main" val="141161314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a:effectLst/>
                        </a:rPr>
                        <a:t>NEGATIVE</a:t>
                      </a:r>
                    </a:p>
                  </a:txBody>
                  <a:tcPr anchor="ctr">
                    <a:lnL>
                      <a:noFill/>
                    </a:lnL>
                    <a:lnR>
                      <a:noFill/>
                    </a:lnR>
                    <a:lnT>
                      <a:noFill/>
                    </a:lnT>
                    <a:lnB>
                      <a:noFill/>
                    </a:lnB>
                    <a:solidFill>
                      <a:srgbClr val="FFFFFF"/>
                    </a:solidFill>
                  </a:tcPr>
                </a:tc>
                <a:tc>
                  <a:txBody>
                    <a:bodyPr/>
                    <a:lstStyle/>
                    <a:p>
                      <a:pPr algn="r"/>
                      <a:r>
                        <a:rPr lang="en-US" sz="2400" dirty="0">
                          <a:effectLst/>
                        </a:rPr>
                        <a:t>0.901546</a:t>
                      </a:r>
                    </a:p>
                  </a:txBody>
                  <a:tcPr anchor="ctr">
                    <a:lnL>
                      <a:noFill/>
                    </a:lnL>
                    <a:lnR>
                      <a:noFill/>
                    </a:lnR>
                    <a:lnT>
                      <a:noFill/>
                    </a:lnT>
                    <a:lnB>
                      <a:noFill/>
                    </a:lnB>
                    <a:solidFill>
                      <a:srgbClr val="FFFFFF"/>
                    </a:solidFill>
                  </a:tcPr>
                </a:tc>
                <a:extLst>
                  <a:ext uri="{0D108BD9-81ED-4DB2-BD59-A6C34878D82A}">
                    <a16:rowId xmlns:a16="http://schemas.microsoft.com/office/drawing/2014/main" val="2580560906"/>
                  </a:ext>
                </a:extLst>
              </a:tr>
            </a:tbl>
          </a:graphicData>
        </a:graphic>
      </p:graphicFrame>
      <p:sp>
        <p:nvSpPr>
          <p:cNvPr id="15" name="TextBox 14">
            <a:extLst>
              <a:ext uri="{FF2B5EF4-FFF2-40B4-BE49-F238E27FC236}">
                <a16:creationId xmlns:a16="http://schemas.microsoft.com/office/drawing/2014/main" id="{1ED96F5A-0F7F-DA4D-BEDE-47A3683068A8}"/>
              </a:ext>
            </a:extLst>
          </p:cNvPr>
          <p:cNvSpPr txBox="1"/>
          <p:nvPr/>
        </p:nvSpPr>
        <p:spPr>
          <a:xfrm>
            <a:off x="512042" y="4191166"/>
            <a:ext cx="11244528" cy="1200329"/>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spTree>
    <p:extLst>
      <p:ext uri="{BB962C8B-B14F-4D97-AF65-F5344CB8AC3E}">
        <p14:creationId xmlns:p14="http://schemas.microsoft.com/office/powerpoint/2010/main" val="36431820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122</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Named Entity Recognition</a:t>
            </a:r>
            <a:endParaRPr lang="en-US" sz="2700" dirty="0"/>
          </a:p>
        </p:txBody>
      </p:sp>
      <p:sp>
        <p:nvSpPr>
          <p:cNvPr id="8" name="TextBox 7">
            <a:extLst>
              <a:ext uri="{FF2B5EF4-FFF2-40B4-BE49-F238E27FC236}">
                <a16:creationId xmlns:a16="http://schemas.microsoft.com/office/drawing/2014/main" id="{EA9D2BCF-661F-C446-AD31-7166E4C5D736}"/>
              </a:ext>
            </a:extLst>
          </p:cNvPr>
          <p:cNvSpPr txBox="1"/>
          <p:nvPr/>
        </p:nvSpPr>
        <p:spPr>
          <a:xfrm>
            <a:off x="534389" y="1085663"/>
            <a:ext cx="11222181" cy="1200329"/>
          </a:xfrm>
          <a:prstGeom prst="rect">
            <a:avLst/>
          </a:prstGeom>
          <a:solidFill>
            <a:schemeClr val="accent4">
              <a:lumMod val="20000"/>
              <a:lumOff val="80000"/>
            </a:schemeClr>
          </a:solidFill>
        </p:spPr>
        <p:txBody>
          <a:bodyPr wrap="square">
            <a:spAutoFit/>
          </a:bodyPr>
          <a:lstStyle/>
          <a:p>
            <a:r>
              <a:rPr lang="en-US" sz="2400" b="1" dirty="0" err="1">
                <a:solidFill>
                  <a:srgbClr val="000000"/>
                </a:solidFill>
                <a:effectLst/>
                <a:latin typeface="Courier New" panose="02070309020205020404" pitchFamily="49" charset="0"/>
              </a:rPr>
              <a:t>ner_tagger</a:t>
            </a:r>
            <a:r>
              <a:rPr lang="en-US" sz="2400" b="1" dirty="0">
                <a:solidFill>
                  <a:srgbClr val="000000"/>
                </a:solidFill>
                <a:effectLst/>
                <a:latin typeface="Courier New" panose="02070309020205020404" pitchFamily="49" charset="0"/>
              </a:rPr>
              <a:t> = pipeline(</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ner</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aggregation_strategy</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"simple"</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a:t>
            </a:r>
            <a:r>
              <a:rPr lang="en-US" sz="2400" b="1" dirty="0" err="1">
                <a:solidFill>
                  <a:srgbClr val="000000"/>
                </a:solidFill>
                <a:effectLst/>
                <a:latin typeface="Courier New" panose="02070309020205020404" pitchFamily="49" charset="0"/>
              </a:rPr>
              <a:t>ner_tagger</a:t>
            </a:r>
            <a:r>
              <a:rPr lang="en-US" sz="2400" b="1" dirty="0">
                <a:solidFill>
                  <a:srgbClr val="000000"/>
                </a:solidFill>
                <a:effectLst/>
                <a:latin typeface="Courier New" panose="02070309020205020404" pitchFamily="49" charset="0"/>
              </a:rPr>
              <a:t>(text)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a:t>
            </a:r>
          </a:p>
        </p:txBody>
      </p:sp>
      <p:pic>
        <p:nvPicPr>
          <p:cNvPr id="14" name="Picture 13">
            <a:extLst>
              <a:ext uri="{FF2B5EF4-FFF2-40B4-BE49-F238E27FC236}">
                <a16:creationId xmlns:a16="http://schemas.microsoft.com/office/drawing/2014/main" id="{FAFD7746-A223-F340-B6AD-F857A2F655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7656" y="2565474"/>
            <a:ext cx="4724246" cy="3836315"/>
          </a:xfrm>
          <a:prstGeom prst="rect">
            <a:avLst/>
          </a:prstGeom>
        </p:spPr>
      </p:pic>
    </p:spTree>
    <p:extLst>
      <p:ext uri="{BB962C8B-B14F-4D97-AF65-F5344CB8AC3E}">
        <p14:creationId xmlns:p14="http://schemas.microsoft.com/office/powerpoint/2010/main" val="10661429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123</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6" name="TextBox 5">
            <a:extLst>
              <a:ext uri="{FF2B5EF4-FFF2-40B4-BE49-F238E27FC236}">
                <a16:creationId xmlns:a16="http://schemas.microsoft.com/office/drawing/2014/main" id="{32CE59DA-1507-F441-A4FA-9FD228FE72C3}"/>
              </a:ext>
            </a:extLst>
          </p:cNvPr>
          <p:cNvSpPr txBox="1"/>
          <p:nvPr/>
        </p:nvSpPr>
        <p:spPr>
          <a:xfrm>
            <a:off x="534389" y="1413015"/>
            <a:ext cx="10992255" cy="1569660"/>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reader = pipeline(</a:t>
            </a:r>
            <a:r>
              <a:rPr lang="en-US" sz="2400" b="1" dirty="0">
                <a:solidFill>
                  <a:srgbClr val="A31515"/>
                </a:solidFill>
                <a:effectLst/>
                <a:latin typeface="Courier New" panose="02070309020205020404" pitchFamily="49" charset="0"/>
              </a:rPr>
              <a:t>"question-answering"</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"What does the customer want?"</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outputs = reader(question=question, context=text)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graphicFrame>
        <p:nvGraphicFramePr>
          <p:cNvPr id="7" name="Table 6">
            <a:extLst>
              <a:ext uri="{FF2B5EF4-FFF2-40B4-BE49-F238E27FC236}">
                <a16:creationId xmlns:a16="http://schemas.microsoft.com/office/drawing/2014/main" id="{F7C08E76-FCBC-DB40-AC77-6AAA161BDCC5}"/>
              </a:ext>
            </a:extLst>
          </p:cNvPr>
          <p:cNvGraphicFramePr>
            <a:graphicFrameLocks noGrp="1"/>
          </p:cNvGraphicFramePr>
          <p:nvPr/>
        </p:nvGraphicFramePr>
        <p:xfrm>
          <a:off x="665356" y="4406699"/>
          <a:ext cx="9876264" cy="914400"/>
        </p:xfrm>
        <a:graphic>
          <a:graphicData uri="http://schemas.openxmlformats.org/drawingml/2006/table">
            <a:tbl>
              <a:tblPr/>
              <a:tblGrid>
                <a:gridCol w="825191">
                  <a:extLst>
                    <a:ext uri="{9D8B030D-6E8A-4147-A177-3AD203B41FA5}">
                      <a16:colId xmlns:a16="http://schemas.microsoft.com/office/drawing/2014/main" val="3686352181"/>
                    </a:ext>
                  </a:extLst>
                </a:gridCol>
                <a:gridCol w="2007219">
                  <a:extLst>
                    <a:ext uri="{9D8B030D-6E8A-4147-A177-3AD203B41FA5}">
                      <a16:colId xmlns:a16="http://schemas.microsoft.com/office/drawing/2014/main" val="1525879086"/>
                    </a:ext>
                  </a:extLst>
                </a:gridCol>
                <a:gridCol w="1761893">
                  <a:extLst>
                    <a:ext uri="{9D8B030D-6E8A-4147-A177-3AD203B41FA5}">
                      <a16:colId xmlns:a16="http://schemas.microsoft.com/office/drawing/2014/main" val="1694606614"/>
                    </a:ext>
                  </a:extLst>
                </a:gridCol>
                <a:gridCol w="1471961">
                  <a:extLst>
                    <a:ext uri="{9D8B030D-6E8A-4147-A177-3AD203B41FA5}">
                      <a16:colId xmlns:a16="http://schemas.microsoft.com/office/drawing/2014/main" val="3116488733"/>
                    </a:ext>
                  </a:extLst>
                </a:gridCol>
                <a:gridCol w="3810000">
                  <a:extLst>
                    <a:ext uri="{9D8B030D-6E8A-4147-A177-3AD203B41FA5}">
                      <a16:colId xmlns:a16="http://schemas.microsoft.com/office/drawing/2014/main" val="3486452488"/>
                    </a:ext>
                  </a:extLst>
                </a:gridCol>
              </a:tblGrid>
              <a:tr h="0">
                <a:tc>
                  <a:txBody>
                    <a:bodyPr/>
                    <a:lstStyle/>
                    <a:p>
                      <a:pPr algn="r"/>
                      <a:endParaRPr lang="en-US" sz="2400" b="1">
                        <a:effectLst/>
                      </a:endParaRPr>
                    </a:p>
                  </a:txBody>
                  <a:tcPr anchor="ctr">
                    <a:lnL>
                      <a:noFill/>
                    </a:lnL>
                    <a:lnR>
                      <a:noFill/>
                    </a:lnR>
                    <a:lnT>
                      <a:noFill/>
                    </a:lnT>
                    <a:lnB>
                      <a:noFill/>
                    </a:lnB>
                    <a:solidFill>
                      <a:srgbClr val="FFFFFF"/>
                    </a:solidFill>
                  </a:tcPr>
                </a:tc>
                <a:tc>
                  <a:txBody>
                    <a:bodyPr/>
                    <a:lstStyle/>
                    <a:p>
                      <a:pPr algn="r"/>
                      <a:r>
                        <a:rPr lang="en-US" sz="2400" b="1">
                          <a:effectLst/>
                        </a:rPr>
                        <a:t>score</a:t>
                      </a:r>
                    </a:p>
                  </a:txBody>
                  <a:tcPr anchor="ctr">
                    <a:lnL>
                      <a:noFill/>
                    </a:lnL>
                    <a:lnR>
                      <a:noFill/>
                    </a:lnR>
                    <a:lnT>
                      <a:noFill/>
                    </a:lnT>
                    <a:lnB>
                      <a:noFill/>
                    </a:lnB>
                    <a:solidFill>
                      <a:srgbClr val="FFFFFF"/>
                    </a:solidFill>
                  </a:tcPr>
                </a:tc>
                <a:tc>
                  <a:txBody>
                    <a:bodyPr/>
                    <a:lstStyle/>
                    <a:p>
                      <a:pPr algn="r"/>
                      <a:r>
                        <a:rPr lang="en-US" sz="2400" b="1">
                          <a:effectLst/>
                        </a:rPr>
                        <a:t>start</a:t>
                      </a:r>
                    </a:p>
                  </a:txBody>
                  <a:tcPr anchor="ctr">
                    <a:lnL>
                      <a:noFill/>
                    </a:lnL>
                    <a:lnR>
                      <a:noFill/>
                    </a:lnR>
                    <a:lnT>
                      <a:noFill/>
                    </a:lnT>
                    <a:lnB>
                      <a:noFill/>
                    </a:lnB>
                    <a:solidFill>
                      <a:srgbClr val="FFFFFF"/>
                    </a:solidFill>
                  </a:tcPr>
                </a:tc>
                <a:tc>
                  <a:txBody>
                    <a:bodyPr/>
                    <a:lstStyle/>
                    <a:p>
                      <a:pPr algn="r"/>
                      <a:r>
                        <a:rPr lang="en-US" sz="2400" b="1" dirty="0">
                          <a:effectLst/>
                        </a:rPr>
                        <a:t>end</a:t>
                      </a:r>
                    </a:p>
                  </a:txBody>
                  <a:tcPr anchor="ctr">
                    <a:lnL>
                      <a:noFill/>
                    </a:lnL>
                    <a:lnR>
                      <a:noFill/>
                    </a:lnR>
                    <a:lnT>
                      <a:noFill/>
                    </a:lnT>
                    <a:lnB>
                      <a:noFill/>
                    </a:lnB>
                    <a:solidFill>
                      <a:srgbClr val="FFFFFF"/>
                    </a:solidFill>
                  </a:tcPr>
                </a:tc>
                <a:tc>
                  <a:txBody>
                    <a:bodyPr/>
                    <a:lstStyle/>
                    <a:p>
                      <a:pPr algn="r"/>
                      <a:r>
                        <a:rPr lang="en-US" sz="2400" b="1">
                          <a:effectLst/>
                        </a:rPr>
                        <a:t>answer</a:t>
                      </a:r>
                    </a:p>
                  </a:txBody>
                  <a:tcPr anchor="ctr">
                    <a:lnL>
                      <a:noFill/>
                    </a:lnL>
                    <a:lnR>
                      <a:noFill/>
                    </a:lnR>
                    <a:lnT>
                      <a:noFill/>
                    </a:lnT>
                    <a:lnB>
                      <a:noFill/>
                    </a:lnB>
                    <a:solidFill>
                      <a:srgbClr val="FFFFFF"/>
                    </a:solidFill>
                  </a:tcPr>
                </a:tc>
                <a:extLst>
                  <a:ext uri="{0D108BD9-81ED-4DB2-BD59-A6C34878D82A}">
                    <a16:rowId xmlns:a16="http://schemas.microsoft.com/office/drawing/2014/main" val="132147525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dirty="0">
                          <a:effectLst/>
                        </a:rPr>
                        <a:t>0.631292</a:t>
                      </a:r>
                    </a:p>
                  </a:txBody>
                  <a:tcPr anchor="ctr">
                    <a:lnL>
                      <a:noFill/>
                    </a:lnL>
                    <a:lnR>
                      <a:noFill/>
                    </a:lnR>
                    <a:lnT>
                      <a:noFill/>
                    </a:lnT>
                    <a:lnB>
                      <a:noFill/>
                    </a:lnB>
                    <a:solidFill>
                      <a:srgbClr val="FFFFFF"/>
                    </a:solidFill>
                  </a:tcPr>
                </a:tc>
                <a:tc>
                  <a:txBody>
                    <a:bodyPr/>
                    <a:lstStyle/>
                    <a:p>
                      <a:pPr algn="r"/>
                      <a:r>
                        <a:rPr lang="en-US" sz="2400">
                          <a:effectLst/>
                        </a:rPr>
                        <a:t>335</a:t>
                      </a:r>
                    </a:p>
                  </a:txBody>
                  <a:tcPr anchor="ctr">
                    <a:lnL>
                      <a:noFill/>
                    </a:lnL>
                    <a:lnR>
                      <a:noFill/>
                    </a:lnR>
                    <a:lnT>
                      <a:noFill/>
                    </a:lnT>
                    <a:lnB>
                      <a:noFill/>
                    </a:lnB>
                    <a:solidFill>
                      <a:srgbClr val="FFFFFF"/>
                    </a:solidFill>
                  </a:tcPr>
                </a:tc>
                <a:tc>
                  <a:txBody>
                    <a:bodyPr/>
                    <a:lstStyle/>
                    <a:p>
                      <a:pPr algn="r"/>
                      <a:r>
                        <a:rPr lang="en-US" sz="2400" dirty="0">
                          <a:effectLst/>
                        </a:rPr>
                        <a:t>358</a:t>
                      </a:r>
                    </a:p>
                  </a:txBody>
                  <a:tcPr anchor="ctr">
                    <a:lnL>
                      <a:noFill/>
                    </a:lnL>
                    <a:lnR>
                      <a:noFill/>
                    </a:lnR>
                    <a:lnT>
                      <a:noFill/>
                    </a:lnT>
                    <a:lnB>
                      <a:noFill/>
                    </a:lnB>
                    <a:solidFill>
                      <a:srgbClr val="FFFFFF"/>
                    </a:solidFill>
                  </a:tcPr>
                </a:tc>
                <a:tc>
                  <a:txBody>
                    <a:bodyPr/>
                    <a:lstStyle/>
                    <a:p>
                      <a:pPr algn="r"/>
                      <a:r>
                        <a:rPr lang="en-US" sz="2400" dirty="0">
                          <a:solidFill>
                            <a:srgbClr val="7030A0"/>
                          </a:solidFill>
                          <a:effectLst/>
                        </a:rPr>
                        <a:t>an exchange of Megatron</a:t>
                      </a:r>
                    </a:p>
                  </a:txBody>
                  <a:tcPr anchor="ctr">
                    <a:lnL>
                      <a:noFill/>
                    </a:lnL>
                    <a:lnR>
                      <a:noFill/>
                    </a:lnR>
                    <a:lnT>
                      <a:noFill/>
                    </a:lnT>
                    <a:lnB>
                      <a:noFill/>
                    </a:lnB>
                    <a:solidFill>
                      <a:srgbClr val="FFFFFF"/>
                    </a:solidFill>
                  </a:tcPr>
                </a:tc>
                <a:extLst>
                  <a:ext uri="{0D108BD9-81ED-4DB2-BD59-A6C34878D82A}">
                    <a16:rowId xmlns:a16="http://schemas.microsoft.com/office/drawing/2014/main" val="2544520232"/>
                  </a:ext>
                </a:extLst>
              </a:tr>
            </a:tbl>
          </a:graphicData>
        </a:graphic>
      </p:graphicFrame>
    </p:spTree>
    <p:extLst>
      <p:ext uri="{BB962C8B-B14F-4D97-AF65-F5344CB8AC3E}">
        <p14:creationId xmlns:p14="http://schemas.microsoft.com/office/powerpoint/2010/main" val="24539112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124</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Summarization</a:t>
            </a:r>
            <a:endParaRPr lang="en-US" sz="2700" dirty="0"/>
          </a:p>
        </p:txBody>
      </p:sp>
      <p:sp>
        <p:nvSpPr>
          <p:cNvPr id="6" name="TextBox 5">
            <a:extLst>
              <a:ext uri="{FF2B5EF4-FFF2-40B4-BE49-F238E27FC236}">
                <a16:creationId xmlns:a16="http://schemas.microsoft.com/office/drawing/2014/main" id="{049CA37C-FCF5-FF49-8EC8-386872BC9415}"/>
              </a:ext>
            </a:extLst>
          </p:cNvPr>
          <p:cNvSpPr txBox="1"/>
          <p:nvPr/>
        </p:nvSpPr>
        <p:spPr>
          <a:xfrm>
            <a:off x="352424" y="1427416"/>
            <a:ext cx="11586107" cy="1200329"/>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summarizer = pipeline(</a:t>
            </a:r>
            <a:r>
              <a:rPr lang="en-US" sz="2400" b="1" dirty="0">
                <a:solidFill>
                  <a:srgbClr val="A31515"/>
                </a:solidFill>
                <a:effectLst/>
                <a:latin typeface="Courier New" panose="02070309020205020404" pitchFamily="49" charset="0"/>
              </a:rPr>
              <a:t>"summarization"</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summarizer(</a:t>
            </a:r>
            <a:r>
              <a:rPr lang="en-US" b="1" dirty="0">
                <a:solidFill>
                  <a:srgbClr val="000000"/>
                </a:solidFill>
                <a:effectLst/>
                <a:latin typeface="Courier New" panose="02070309020205020404" pitchFamily="49" charset="0"/>
              </a:rPr>
              <a:t>text, </a:t>
            </a:r>
            <a:r>
              <a:rPr lang="en-US" b="1" dirty="0" err="1">
                <a:solidFill>
                  <a:srgbClr val="000000"/>
                </a:solidFill>
                <a:effectLst/>
                <a:latin typeface="Courier New" panose="02070309020205020404" pitchFamily="49" charset="0"/>
              </a:rPr>
              <a:t>max_length</a:t>
            </a:r>
            <a:r>
              <a:rPr lang="en-US" b="1" dirty="0">
                <a:solidFill>
                  <a:srgbClr val="000000"/>
                </a:solidFill>
                <a:effectLst/>
                <a:latin typeface="Courier New" panose="02070309020205020404" pitchFamily="49" charset="0"/>
              </a:rPr>
              <a:t>=</a:t>
            </a:r>
            <a:r>
              <a:rPr lang="en-US" b="1" dirty="0">
                <a:solidFill>
                  <a:srgbClr val="09885A"/>
                </a:solidFill>
                <a:effectLst/>
                <a:latin typeface="Courier New" panose="02070309020205020404" pitchFamily="49" charset="0"/>
              </a:rPr>
              <a:t>45</a:t>
            </a:r>
            <a:r>
              <a:rPr lang="en-US" b="1" dirty="0">
                <a:solidFill>
                  <a:srgbClr val="000000"/>
                </a:solidFill>
                <a:effectLst/>
                <a:latin typeface="Courier New" panose="02070309020205020404" pitchFamily="49" charset="0"/>
              </a:rPr>
              <a:t>, </a:t>
            </a:r>
            <a:r>
              <a:rPr lang="en-US" b="1" dirty="0" err="1">
                <a:solidFill>
                  <a:srgbClr val="000000"/>
                </a:solidFill>
                <a:effectLst/>
                <a:latin typeface="Courier New" panose="02070309020205020404" pitchFamily="49" charset="0"/>
              </a:rPr>
              <a:t>clean_up_tokenization_spaces</a:t>
            </a:r>
            <a:r>
              <a:rPr lang="en-US" b="1" dirty="0">
                <a:solidFill>
                  <a:srgbClr val="000000"/>
                </a:solidFill>
                <a:effectLst/>
                <a:latin typeface="Courier New" panose="02070309020205020404" pitchFamily="49" charset="0"/>
              </a:rPr>
              <a:t>=</a:t>
            </a:r>
            <a:r>
              <a:rPr lang="en-US" b="1" dirty="0">
                <a:solidFill>
                  <a:srgbClr val="0000FF"/>
                </a:solidFill>
                <a:effectLst/>
                <a:latin typeface="Courier New" panose="02070309020205020404" pitchFamily="49" charset="0"/>
              </a:rPr>
              <a:t>True</a:t>
            </a:r>
            <a:r>
              <a:rPr lang="en-US"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summary_text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4F26E240-5430-224B-8535-557FABAC90CB}"/>
              </a:ext>
            </a:extLst>
          </p:cNvPr>
          <p:cNvSpPr txBox="1"/>
          <p:nvPr/>
        </p:nvSpPr>
        <p:spPr>
          <a:xfrm>
            <a:off x="352424" y="3783881"/>
            <a:ext cx="11404146" cy="2246769"/>
          </a:xfrm>
          <a:prstGeom prst="rect">
            <a:avLst/>
          </a:prstGeom>
          <a:noFill/>
        </p:spPr>
        <p:txBody>
          <a:bodyPr wrap="square">
            <a:spAutoFit/>
          </a:bodyPr>
          <a:lstStyle/>
          <a:p>
            <a:r>
              <a:rPr lang="en-US" sz="2800" b="1" i="0" dirty="0">
                <a:solidFill>
                  <a:srgbClr val="7030A0"/>
                </a:solidFill>
                <a:effectLst/>
                <a:latin typeface="Courier New" panose="02070309020205020404" pitchFamily="49" charset="0"/>
              </a:rPr>
              <a:t>Bumblebee ordered an Optimus Prime action figure from your online store in Germany. Unfortunately, when I opened the package, I discovered to my horror that I had been sent an action figure of Megatron instead.</a:t>
            </a:r>
            <a:endParaRPr lang="en-US" sz="2800" b="1" dirty="0">
              <a:solidFill>
                <a:srgbClr val="7030A0"/>
              </a:solidFill>
            </a:endParaRPr>
          </a:p>
        </p:txBody>
      </p:sp>
    </p:spTree>
    <p:extLst>
      <p:ext uri="{BB962C8B-B14F-4D97-AF65-F5344CB8AC3E}">
        <p14:creationId xmlns:p14="http://schemas.microsoft.com/office/powerpoint/2010/main" val="2359484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125</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Translation</a:t>
            </a:r>
            <a:endParaRPr lang="en-US" sz="2700" dirty="0"/>
          </a:p>
        </p:txBody>
      </p:sp>
      <p:sp>
        <p:nvSpPr>
          <p:cNvPr id="6" name="TextBox 5">
            <a:extLst>
              <a:ext uri="{FF2B5EF4-FFF2-40B4-BE49-F238E27FC236}">
                <a16:creationId xmlns:a16="http://schemas.microsoft.com/office/drawing/2014/main" id="{AF9509E8-906E-B644-8111-0BA3705CF545}"/>
              </a:ext>
            </a:extLst>
          </p:cNvPr>
          <p:cNvSpPr txBox="1"/>
          <p:nvPr/>
        </p:nvSpPr>
        <p:spPr>
          <a:xfrm>
            <a:off x="534389" y="1133222"/>
            <a:ext cx="11047013" cy="1569660"/>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translator = pipeline(</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translation_en_to_de</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 </a:t>
            </a:r>
          </a:p>
          <a:p>
            <a:r>
              <a:rPr lang="en-US" sz="2400" b="1" dirty="0">
                <a:solidFill>
                  <a:srgbClr val="000000"/>
                </a:solidFill>
                <a:effectLst/>
                <a:latin typeface="Courier New" panose="02070309020205020404" pitchFamily="49" charset="0"/>
              </a:rPr>
              <a:t>                      model=</a:t>
            </a:r>
            <a:r>
              <a:rPr lang="en-US" sz="2400" b="1" dirty="0">
                <a:solidFill>
                  <a:srgbClr val="A31515"/>
                </a:solidFill>
                <a:effectLst/>
                <a:latin typeface="Courier New" panose="02070309020205020404" pitchFamily="49" charset="0"/>
              </a:rPr>
              <a:t>"Helsinki-NLP/opus-mt-</a:t>
            </a:r>
            <a:r>
              <a:rPr lang="en-US" sz="2400" b="1" dirty="0" err="1">
                <a:solidFill>
                  <a:srgbClr val="A31515"/>
                </a:solidFill>
                <a:effectLst/>
                <a:latin typeface="Courier New" panose="02070309020205020404" pitchFamily="49" charset="0"/>
              </a:rPr>
              <a:t>en</a:t>
            </a:r>
            <a:r>
              <a:rPr lang="en-US" sz="2400" b="1" dirty="0">
                <a:solidFill>
                  <a:srgbClr val="A31515"/>
                </a:solidFill>
                <a:effectLst/>
                <a:latin typeface="Courier New" panose="02070309020205020404" pitchFamily="49" charset="0"/>
              </a:rPr>
              <a:t>-de"</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translator(</a:t>
            </a:r>
            <a:r>
              <a:rPr lang="en-US" sz="1600" b="1" dirty="0">
                <a:solidFill>
                  <a:srgbClr val="000000"/>
                </a:solidFill>
                <a:effectLst/>
                <a:latin typeface="Courier New" panose="02070309020205020404" pitchFamily="49" charset="0"/>
              </a:rPr>
              <a:t>text, </a:t>
            </a:r>
            <a:r>
              <a:rPr lang="en-US" sz="1600" b="1" dirty="0" err="1">
                <a:solidFill>
                  <a:srgbClr val="000000"/>
                </a:solidFill>
                <a:effectLst/>
                <a:latin typeface="Courier New" panose="02070309020205020404" pitchFamily="49" charset="0"/>
              </a:rPr>
              <a:t>clean_up_tokenization_spaces</a:t>
            </a:r>
            <a:r>
              <a:rPr lang="en-US" sz="1600" b="1" dirty="0">
                <a:solidFill>
                  <a:srgbClr val="000000"/>
                </a:solidFill>
                <a:effectLst/>
                <a:latin typeface="Courier New" panose="02070309020205020404" pitchFamily="49" charset="0"/>
              </a:rPr>
              <a:t>=</a:t>
            </a:r>
            <a:r>
              <a:rPr lang="en-US" sz="1600" b="1" dirty="0">
                <a:solidFill>
                  <a:srgbClr val="0000FF"/>
                </a:solidFill>
                <a:effectLst/>
                <a:latin typeface="Courier New" panose="02070309020205020404" pitchFamily="49" charset="0"/>
              </a:rPr>
              <a:t>True</a:t>
            </a:r>
            <a:r>
              <a:rPr lang="en-US" sz="1600" b="1" dirty="0">
                <a:solidFill>
                  <a:srgbClr val="000000"/>
                </a:solidFill>
                <a:effectLst/>
                <a:latin typeface="Courier New" panose="02070309020205020404" pitchFamily="49" charset="0"/>
              </a:rPr>
              <a:t>, </a:t>
            </a:r>
            <a:r>
              <a:rPr lang="en-US" sz="1600" b="1" dirty="0" err="1">
                <a:solidFill>
                  <a:srgbClr val="000000"/>
                </a:solidFill>
                <a:effectLst/>
                <a:latin typeface="Courier New" panose="02070309020205020404" pitchFamily="49" charset="0"/>
              </a:rPr>
              <a:t>min_length</a:t>
            </a:r>
            <a:r>
              <a:rPr lang="en-US" sz="1600" b="1" dirty="0">
                <a:solidFill>
                  <a:srgbClr val="000000"/>
                </a:solidFill>
                <a:effectLst/>
                <a:latin typeface="Courier New" panose="02070309020205020404" pitchFamily="49" charset="0"/>
              </a:rPr>
              <a:t>=</a:t>
            </a:r>
            <a:r>
              <a:rPr lang="en-US" sz="1600" b="1" dirty="0">
                <a:solidFill>
                  <a:srgbClr val="09885A"/>
                </a:solidFill>
                <a:effectLst/>
                <a:latin typeface="Courier New" panose="02070309020205020404" pitchFamily="49" charset="0"/>
              </a:rPr>
              <a:t>100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translation_text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A3A6CBCD-6CCC-FC40-9B4B-EC9036FA92C5}"/>
              </a:ext>
            </a:extLst>
          </p:cNvPr>
          <p:cNvSpPr txBox="1"/>
          <p:nvPr/>
        </p:nvSpPr>
        <p:spPr>
          <a:xfrm>
            <a:off x="534389" y="3633363"/>
            <a:ext cx="11222181" cy="2308324"/>
          </a:xfrm>
          <a:prstGeom prst="rect">
            <a:avLst/>
          </a:prstGeom>
          <a:noFill/>
        </p:spPr>
        <p:txBody>
          <a:bodyPr wrap="square">
            <a:spAutoFit/>
          </a:bodyPr>
          <a:lstStyle/>
          <a:p>
            <a:r>
              <a:rPr lang="en-US" b="1" i="0" dirty="0">
                <a:solidFill>
                  <a:srgbClr val="7030A0"/>
                </a:solidFill>
                <a:effectLst/>
                <a:latin typeface="Courier New" panose="02070309020205020404" pitchFamily="49" charset="0"/>
              </a:rPr>
              <a:t>Sehr </a:t>
            </a:r>
            <a:r>
              <a:rPr lang="en-US" b="1" i="0" dirty="0" err="1">
                <a:solidFill>
                  <a:srgbClr val="7030A0"/>
                </a:solidFill>
                <a:effectLst/>
                <a:latin typeface="Courier New" panose="02070309020205020404" pitchFamily="49" charset="0"/>
              </a:rPr>
              <a:t>geehrter</a:t>
            </a:r>
            <a:r>
              <a:rPr lang="en-US" b="1" i="0" dirty="0">
                <a:solidFill>
                  <a:srgbClr val="7030A0"/>
                </a:solidFill>
                <a:effectLst/>
                <a:latin typeface="Courier New" panose="02070309020205020404" pitchFamily="49" charset="0"/>
              </a:rPr>
              <a:t> Amazon, </a:t>
            </a:r>
            <a:r>
              <a:rPr lang="en-US" b="1" i="0" dirty="0" err="1">
                <a:solidFill>
                  <a:srgbClr val="7030A0"/>
                </a:solidFill>
                <a:effectLst/>
                <a:latin typeface="Courier New" panose="02070309020205020404" pitchFamily="49" charset="0"/>
              </a:rPr>
              <a:t>letzte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Woche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habe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eine</a:t>
            </a:r>
            <a:r>
              <a:rPr lang="en-US" b="1" i="0" dirty="0">
                <a:solidFill>
                  <a:srgbClr val="7030A0"/>
                </a:solidFill>
                <a:effectLst/>
                <a:latin typeface="Courier New" panose="02070309020205020404" pitchFamily="49" charset="0"/>
              </a:rPr>
              <a:t> Optimus Prime Action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aus</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Ihrem</a:t>
            </a:r>
            <a:r>
              <a:rPr lang="en-US" b="1" i="0" dirty="0">
                <a:solidFill>
                  <a:srgbClr val="7030A0"/>
                </a:solidFill>
                <a:effectLst/>
                <a:latin typeface="Courier New" panose="02070309020205020404" pitchFamily="49" charset="0"/>
              </a:rPr>
              <a:t> Online-Shop in Deutschland </a:t>
            </a:r>
            <a:r>
              <a:rPr lang="en-US" b="1" i="0" dirty="0" err="1">
                <a:solidFill>
                  <a:srgbClr val="7030A0"/>
                </a:solidFill>
                <a:effectLst/>
                <a:latin typeface="Courier New" panose="02070309020205020404" pitchFamily="49" charset="0"/>
              </a:rPr>
              <a:t>bestellt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Leider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als</a:t>
            </a:r>
            <a:r>
              <a:rPr lang="en-US" b="1" i="0" dirty="0">
                <a:solidFill>
                  <a:srgbClr val="7030A0"/>
                </a:solidFill>
                <a:effectLst/>
                <a:latin typeface="Courier New" panose="02070309020205020404" pitchFamily="49" charset="0"/>
              </a:rPr>
              <a:t> ich das </a:t>
            </a:r>
            <a:r>
              <a:rPr lang="en-US" b="1" i="0" dirty="0" err="1">
                <a:solidFill>
                  <a:srgbClr val="7030A0"/>
                </a:solidFill>
                <a:effectLst/>
                <a:latin typeface="Courier New" panose="02070309020205020404" pitchFamily="49" charset="0"/>
              </a:rPr>
              <a:t>Paket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öffnete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entdeckte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meinem</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Entsetzen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dass</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stattdessen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eine</a:t>
            </a:r>
            <a:r>
              <a:rPr lang="en-US" b="1" i="0" dirty="0">
                <a:solidFill>
                  <a:srgbClr val="7030A0"/>
                </a:solidFill>
                <a:effectLst/>
                <a:latin typeface="Courier New" panose="02070309020205020404" pitchFamily="49" charset="0"/>
              </a:rPr>
              <a:t> Action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von Megatron </a:t>
            </a:r>
            <a:r>
              <a:rPr lang="en-US" b="1" i="0" dirty="0" err="1">
                <a:solidFill>
                  <a:srgbClr val="7030A0"/>
                </a:solidFill>
                <a:effectLst/>
                <a:latin typeface="Courier New" panose="02070309020205020404" pitchFamily="49" charset="0"/>
              </a:rPr>
              <a:t>geschickt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worden</a:t>
            </a:r>
            <a:r>
              <a:rPr lang="en-US" b="1" i="0" dirty="0">
                <a:solidFill>
                  <a:srgbClr val="7030A0"/>
                </a:solidFill>
                <a:effectLst/>
                <a:latin typeface="Courier New" panose="02070309020205020404" pitchFamily="49" charset="0"/>
              </a:rPr>
              <a:t> war! </a:t>
            </a:r>
            <a:r>
              <a:rPr lang="en-US" b="1" i="0" dirty="0" err="1">
                <a:solidFill>
                  <a:srgbClr val="7030A0"/>
                </a:solidFill>
                <a:effectLst/>
                <a:latin typeface="Courier New" panose="02070309020205020404" pitchFamily="49" charset="0"/>
              </a:rPr>
              <a:t>Als</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lebenslanger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Feind</a:t>
            </a:r>
            <a:r>
              <a:rPr lang="en-US" b="1" i="0" dirty="0">
                <a:solidFill>
                  <a:srgbClr val="7030A0"/>
                </a:solidFill>
                <a:effectLst/>
                <a:latin typeface="Courier New" panose="02070309020205020404" pitchFamily="49" charset="0"/>
              </a:rPr>
              <a:t> der </a:t>
            </a:r>
            <a:r>
              <a:rPr lang="en-US" b="1" i="0" dirty="0" err="1">
                <a:solidFill>
                  <a:srgbClr val="7030A0"/>
                </a:solidFill>
                <a:effectLst/>
                <a:latin typeface="Courier New" panose="02070309020205020404" pitchFamily="49" charset="0"/>
              </a:rPr>
              <a:t>Decepticons</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hoffe</a:t>
            </a:r>
            <a:r>
              <a:rPr lang="en-US" b="1" i="0" dirty="0">
                <a:solidFill>
                  <a:srgbClr val="7030A0"/>
                </a:solidFill>
                <a:effectLst/>
                <a:latin typeface="Courier New" panose="02070309020205020404" pitchFamily="49" charset="0"/>
              </a:rPr>
              <a:t>, Sie </a:t>
            </a:r>
            <a:r>
              <a:rPr lang="en-US" b="1" i="0" dirty="0" err="1">
                <a:solidFill>
                  <a:srgbClr val="7030A0"/>
                </a:solidFill>
                <a:effectLst/>
                <a:latin typeface="Courier New" panose="02070309020205020404" pitchFamily="49" charset="0"/>
              </a:rPr>
              <a:t>können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a:t>
            </a:r>
            <a:r>
              <a:rPr lang="en-US" b="1" i="0" dirty="0">
                <a:solidFill>
                  <a:srgbClr val="7030A0"/>
                </a:solidFill>
                <a:effectLst/>
                <a:latin typeface="Courier New" panose="02070309020205020404" pitchFamily="49" charset="0"/>
              </a:rPr>
              <a:t> Dilemma verstehen. Um das Problem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lösen</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fordere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einen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Austausch</a:t>
            </a:r>
            <a:r>
              <a:rPr lang="en-US" b="1" i="0" dirty="0">
                <a:solidFill>
                  <a:srgbClr val="7030A0"/>
                </a:solidFill>
                <a:effectLst/>
                <a:latin typeface="Courier New" panose="02070309020205020404" pitchFamily="49" charset="0"/>
              </a:rPr>
              <a:t> von Megatron </a:t>
            </a:r>
            <a:r>
              <a:rPr lang="en-US" b="1" i="0" dirty="0" err="1">
                <a:solidFill>
                  <a:srgbClr val="7030A0"/>
                </a:solidFill>
                <a:effectLst/>
                <a:latin typeface="Courier New" panose="02070309020205020404" pitchFamily="49" charset="0"/>
              </a:rPr>
              <a:t>für</a:t>
            </a:r>
            <a:r>
              <a:rPr lang="en-US" b="1" i="0" dirty="0">
                <a:solidFill>
                  <a:srgbClr val="7030A0"/>
                </a:solidFill>
                <a:effectLst/>
                <a:latin typeface="Courier New" panose="02070309020205020404" pitchFamily="49" charset="0"/>
              </a:rPr>
              <a:t> die Optimus Prime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habe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bestellt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Anbei</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sind</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Kopien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Aufzeichnungen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über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diesen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Kauf</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erwarte</a:t>
            </a:r>
            <a:r>
              <a:rPr lang="en-US" b="1" i="0" dirty="0">
                <a:solidFill>
                  <a:srgbClr val="7030A0"/>
                </a:solidFill>
                <a:effectLst/>
                <a:latin typeface="Courier New" panose="02070309020205020404" pitchFamily="49" charset="0"/>
              </a:rPr>
              <a:t>, bald von </a:t>
            </a:r>
            <a:r>
              <a:rPr lang="en-US" b="1" i="0" dirty="0" err="1">
                <a:solidFill>
                  <a:srgbClr val="7030A0"/>
                </a:solidFill>
                <a:effectLst/>
                <a:latin typeface="Courier New" panose="02070309020205020404" pitchFamily="49" charset="0"/>
              </a:rPr>
              <a:t>Ihnen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hören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Aufrichtig</a:t>
            </a:r>
            <a:r>
              <a:rPr lang="en-US" b="1" i="0" dirty="0">
                <a:solidFill>
                  <a:srgbClr val="7030A0"/>
                </a:solidFill>
                <a:effectLst/>
                <a:latin typeface="Courier New" panose="02070309020205020404" pitchFamily="49" charset="0"/>
              </a:rPr>
              <a:t>, Bumblebee.</a:t>
            </a:r>
            <a:endParaRPr lang="en-US" b="1" dirty="0">
              <a:solidFill>
                <a:srgbClr val="7030A0"/>
              </a:solidFill>
            </a:endParaRPr>
          </a:p>
        </p:txBody>
      </p:sp>
    </p:spTree>
    <p:extLst>
      <p:ext uri="{BB962C8B-B14F-4D97-AF65-F5344CB8AC3E}">
        <p14:creationId xmlns:p14="http://schemas.microsoft.com/office/powerpoint/2010/main" val="1625891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126</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6" name="TextBox 5">
            <a:extLst>
              <a:ext uri="{FF2B5EF4-FFF2-40B4-BE49-F238E27FC236}">
                <a16:creationId xmlns:a16="http://schemas.microsoft.com/office/drawing/2014/main" id="{4B29DF19-418C-3C42-9019-714D49F5870A}"/>
              </a:ext>
            </a:extLst>
          </p:cNvPr>
          <p:cNvSpPr txBox="1"/>
          <p:nvPr/>
        </p:nvSpPr>
        <p:spPr>
          <a:xfrm>
            <a:off x="320824" y="1282637"/>
            <a:ext cx="11649307" cy="830997"/>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set_seed</a:t>
            </a:r>
            <a:endParaRPr lang="en-US" sz="2400" b="1" dirty="0">
              <a:solidFill>
                <a:srgbClr val="000000"/>
              </a:solidFill>
              <a:effectLst/>
              <a:latin typeface="Courier New" panose="02070309020205020404" pitchFamily="49" charset="0"/>
            </a:endParaRPr>
          </a:p>
          <a:p>
            <a:r>
              <a:rPr lang="en-US" sz="2400" b="1" dirty="0" err="1">
                <a:solidFill>
                  <a:srgbClr val="000000"/>
                </a:solidFill>
                <a:effectLst/>
                <a:latin typeface="Courier New" panose="02070309020205020404" pitchFamily="49" charset="0"/>
              </a:rPr>
              <a:t>set_seed</a:t>
            </a:r>
            <a:r>
              <a:rPr lang="en-US" sz="2400" b="1" dirty="0">
                <a:solidFill>
                  <a:srgbClr val="000000"/>
                </a:solidFill>
                <a:effectLst/>
                <a:latin typeface="Courier New" panose="02070309020205020404" pitchFamily="49" charset="0"/>
              </a:rPr>
              <a:t>(</a:t>
            </a:r>
            <a:r>
              <a:rPr lang="en-US" sz="2400" b="1" dirty="0">
                <a:solidFill>
                  <a:srgbClr val="09885A"/>
                </a:solidFill>
                <a:effectLst/>
                <a:latin typeface="Courier New" panose="02070309020205020404" pitchFamily="49" charset="0"/>
              </a:rPr>
              <a:t>42</a:t>
            </a:r>
            <a:r>
              <a:rPr lang="en-US" sz="2400" b="1" dirty="0">
                <a:solidFill>
                  <a:srgbClr val="000000"/>
                </a:solidFill>
                <a:effectLst/>
                <a:latin typeface="Courier New" panose="02070309020205020404" pitchFamily="49" charset="0"/>
              </a:rPr>
              <a:t>) </a:t>
            </a:r>
            <a:r>
              <a:rPr lang="en-US" sz="2400" b="1" dirty="0">
                <a:solidFill>
                  <a:srgbClr val="008000"/>
                </a:solidFill>
                <a:effectLst/>
                <a:latin typeface="Courier New" panose="02070309020205020404" pitchFamily="49" charset="0"/>
              </a:rPr>
              <a:t># Set the seed to get reproducible results</a:t>
            </a:r>
            <a:endParaRPr lang="en-US" sz="2400" b="1" dirty="0">
              <a:solidFill>
                <a:srgbClr val="000000"/>
              </a:solidFill>
              <a:effectLst/>
              <a:latin typeface="Courier New" panose="02070309020205020404" pitchFamily="49" charset="0"/>
            </a:endParaRPr>
          </a:p>
        </p:txBody>
      </p:sp>
      <p:sp>
        <p:nvSpPr>
          <p:cNvPr id="8" name="TextBox 7">
            <a:extLst>
              <a:ext uri="{FF2B5EF4-FFF2-40B4-BE49-F238E27FC236}">
                <a16:creationId xmlns:a16="http://schemas.microsoft.com/office/drawing/2014/main" id="{5C1F6AE4-4A1E-E442-8ED7-603FD486E14F}"/>
              </a:ext>
            </a:extLst>
          </p:cNvPr>
          <p:cNvSpPr txBox="1"/>
          <p:nvPr/>
        </p:nvSpPr>
        <p:spPr>
          <a:xfrm>
            <a:off x="320824" y="2181414"/>
            <a:ext cx="11649307" cy="1846659"/>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generator = pipeline(</a:t>
            </a:r>
            <a:r>
              <a:rPr lang="en-US" sz="2400" b="1" dirty="0">
                <a:solidFill>
                  <a:srgbClr val="A31515"/>
                </a:solidFill>
                <a:effectLst/>
                <a:latin typeface="Courier New" panose="02070309020205020404" pitchFamily="49" charset="0"/>
              </a:rPr>
              <a:t>"text-generation"</a:t>
            </a:r>
            <a:r>
              <a:rPr lang="en-US" sz="2400" b="1" dirty="0">
                <a:solidFill>
                  <a:srgbClr val="000000"/>
                </a:solidFill>
                <a:effectLst/>
                <a:latin typeface="Courier New" panose="02070309020205020404" pitchFamily="49" charset="0"/>
              </a:rPr>
              <a:t>)</a:t>
            </a:r>
          </a:p>
          <a:p>
            <a:r>
              <a:rPr lang="en-US" b="1" dirty="0">
                <a:solidFill>
                  <a:srgbClr val="000000"/>
                </a:solidFill>
                <a:effectLst/>
                <a:latin typeface="Courier New" panose="02070309020205020404" pitchFamily="49" charset="0"/>
              </a:rPr>
              <a:t>response = </a:t>
            </a:r>
            <a:r>
              <a:rPr lang="en-US" b="1" dirty="0">
                <a:solidFill>
                  <a:srgbClr val="A31515"/>
                </a:solidFill>
                <a:effectLst/>
                <a:latin typeface="Courier New" panose="02070309020205020404" pitchFamily="49" charset="0"/>
              </a:rPr>
              <a:t>"Dear Bumblebee, I am sorry to hear that your order was mixed up."</a:t>
            </a:r>
            <a:endParaRPr lang="en-US"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prompt = text + </a:t>
            </a:r>
            <a:r>
              <a:rPr lang="en-US" sz="2400" b="1" dirty="0">
                <a:solidFill>
                  <a:srgbClr val="A31515"/>
                </a:solidFill>
                <a:effectLst/>
                <a:latin typeface="Courier New" panose="02070309020205020404" pitchFamily="49" charset="0"/>
              </a:rPr>
              <a:t>"\n\</a:t>
            </a:r>
            <a:r>
              <a:rPr lang="en-US" sz="2400" b="1" dirty="0" err="1">
                <a:solidFill>
                  <a:srgbClr val="A31515"/>
                </a:solidFill>
                <a:effectLst/>
                <a:latin typeface="Courier New" panose="02070309020205020404" pitchFamily="49" charset="0"/>
              </a:rPr>
              <a:t>nCustomer</a:t>
            </a:r>
            <a:r>
              <a:rPr lang="en-US" sz="2400" b="1" dirty="0">
                <a:solidFill>
                  <a:srgbClr val="A31515"/>
                </a:solidFill>
                <a:effectLst/>
                <a:latin typeface="Courier New" panose="02070309020205020404" pitchFamily="49" charset="0"/>
              </a:rPr>
              <a:t> service response:\n"</a:t>
            </a:r>
            <a:r>
              <a:rPr lang="en-US" sz="2400" b="1" dirty="0">
                <a:solidFill>
                  <a:srgbClr val="000000"/>
                </a:solidFill>
                <a:effectLst/>
                <a:latin typeface="Courier New" panose="02070309020205020404" pitchFamily="49" charset="0"/>
              </a:rPr>
              <a:t> + response</a:t>
            </a:r>
          </a:p>
          <a:p>
            <a:r>
              <a:rPr lang="en-US" sz="2400" b="1" dirty="0">
                <a:solidFill>
                  <a:srgbClr val="000000"/>
                </a:solidFill>
                <a:effectLst/>
                <a:latin typeface="Courier New" panose="02070309020205020404" pitchFamily="49" charset="0"/>
              </a:rPr>
              <a:t>outputs = generator(prompt, </a:t>
            </a:r>
            <a:r>
              <a:rPr lang="en-US" sz="2400" b="1" dirty="0" err="1">
                <a:solidFill>
                  <a:srgbClr val="000000"/>
                </a:solidFill>
                <a:effectLst/>
                <a:latin typeface="Courier New" panose="02070309020205020404" pitchFamily="49" charset="0"/>
              </a:rPr>
              <a:t>max_length</a:t>
            </a:r>
            <a:r>
              <a:rPr lang="en-US" sz="2400" b="1" dirty="0">
                <a:solidFill>
                  <a:srgbClr val="000000"/>
                </a:solidFill>
                <a:effectLst/>
                <a:latin typeface="Courier New" panose="02070309020205020404" pitchFamily="49" charset="0"/>
              </a:rPr>
              <a:t>=</a:t>
            </a:r>
            <a:r>
              <a:rPr lang="en-US" sz="2400" b="1" dirty="0">
                <a:solidFill>
                  <a:srgbClr val="09885A"/>
                </a:solidFill>
                <a:effectLst/>
                <a:latin typeface="Courier New" panose="02070309020205020404" pitchFamily="49" charset="0"/>
              </a:rPr>
              <a:t>200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generated_text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10" name="TextBox 9">
            <a:extLst>
              <a:ext uri="{FF2B5EF4-FFF2-40B4-BE49-F238E27FC236}">
                <a16:creationId xmlns:a16="http://schemas.microsoft.com/office/drawing/2014/main" id="{F6EE7D27-4C64-4A44-AF23-4B13010B60DF}"/>
              </a:ext>
            </a:extLst>
          </p:cNvPr>
          <p:cNvSpPr txBox="1"/>
          <p:nvPr/>
        </p:nvSpPr>
        <p:spPr>
          <a:xfrm>
            <a:off x="320824" y="4114976"/>
            <a:ext cx="11222180" cy="2246769"/>
          </a:xfrm>
          <a:prstGeom prst="rect">
            <a:avLst/>
          </a:prstGeom>
          <a:noFill/>
        </p:spPr>
        <p:txBody>
          <a:bodyPr wrap="square">
            <a:spAutoFit/>
          </a:bodyPr>
          <a:lstStyle/>
          <a:p>
            <a:r>
              <a:rPr lang="en-US" sz="2000" b="1" i="0" dirty="0">
                <a:solidFill>
                  <a:srgbClr val="212121"/>
                </a:solidFill>
                <a:effectLst/>
                <a:latin typeface="Courier New" panose="02070309020205020404" pitchFamily="49" charset="0"/>
              </a:rPr>
              <a:t>Customer service response: </a:t>
            </a:r>
          </a:p>
          <a:p>
            <a:r>
              <a:rPr lang="en-US" sz="2000" b="1" i="0" dirty="0">
                <a:solidFill>
                  <a:srgbClr val="C00000"/>
                </a:solidFill>
                <a:effectLst/>
                <a:latin typeface="Courier New" panose="02070309020205020404" pitchFamily="49" charset="0"/>
              </a:rPr>
              <a:t>Dear Bumblebee, I am sorry to hear that your order was mixed up.</a:t>
            </a:r>
            <a:r>
              <a:rPr lang="en-US" sz="2000" b="1" i="0" dirty="0">
                <a:solidFill>
                  <a:srgbClr val="212121"/>
                </a:solidFill>
                <a:effectLst/>
                <a:latin typeface="Courier New" panose="02070309020205020404" pitchFamily="49" charset="0"/>
              </a:rPr>
              <a:t> </a:t>
            </a:r>
            <a:r>
              <a:rPr lang="en-US" sz="2000" b="1" i="0" dirty="0">
                <a:solidFill>
                  <a:srgbClr val="7030A0"/>
                </a:solidFill>
                <a:effectLst/>
                <a:latin typeface="Courier New" panose="02070309020205020404" pitchFamily="49" charset="0"/>
              </a:rPr>
              <a:t>The order was completely mislabeled, which is very common in our online store, but I can appreciate it because it was my understanding from this site and our customer service of the previous day that your order was not made correct in our mind and that we are in a process of resolving this matter. We can assure you that your order</a:t>
            </a:r>
            <a:endParaRPr lang="en-US" sz="2000" b="1" dirty="0">
              <a:solidFill>
                <a:srgbClr val="7030A0"/>
              </a:solidFill>
            </a:endParaRPr>
          </a:p>
        </p:txBody>
      </p:sp>
    </p:spTree>
    <p:extLst>
      <p:ext uri="{BB962C8B-B14F-4D97-AF65-F5344CB8AC3E}">
        <p14:creationId xmlns:p14="http://schemas.microsoft.com/office/powerpoint/2010/main" val="39768984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127</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5" name="TextBox 4">
            <a:extLst>
              <a:ext uri="{FF2B5EF4-FFF2-40B4-BE49-F238E27FC236}">
                <a16:creationId xmlns:a16="http://schemas.microsoft.com/office/drawing/2014/main" id="{EFFFFC3B-95EB-164A-9A3A-DE6CF6F0E599}"/>
              </a:ext>
            </a:extLst>
          </p:cNvPr>
          <p:cNvSpPr txBox="1"/>
          <p:nvPr/>
        </p:nvSpPr>
        <p:spPr>
          <a:xfrm>
            <a:off x="320824" y="4114976"/>
            <a:ext cx="11222180" cy="2246769"/>
          </a:xfrm>
          <a:prstGeom prst="rect">
            <a:avLst/>
          </a:prstGeom>
          <a:noFill/>
        </p:spPr>
        <p:txBody>
          <a:bodyPr wrap="square">
            <a:spAutoFit/>
          </a:bodyPr>
          <a:lstStyle/>
          <a:p>
            <a:r>
              <a:rPr lang="en-US" sz="2000" b="1" i="0" dirty="0">
                <a:solidFill>
                  <a:srgbClr val="212121"/>
                </a:solidFill>
                <a:effectLst/>
                <a:latin typeface="Courier New" panose="02070309020205020404" pitchFamily="49" charset="0"/>
              </a:rPr>
              <a:t>Customer service response: </a:t>
            </a:r>
          </a:p>
          <a:p>
            <a:r>
              <a:rPr lang="en-US" sz="2000" b="1" i="0" dirty="0">
                <a:solidFill>
                  <a:srgbClr val="C00000"/>
                </a:solidFill>
                <a:effectLst/>
                <a:latin typeface="Courier New" panose="02070309020205020404" pitchFamily="49" charset="0"/>
              </a:rPr>
              <a:t>Dear Bumblebee, I am sorry to hear that your order was mixed up.</a:t>
            </a:r>
            <a:r>
              <a:rPr lang="en-US" sz="2000" b="1" i="0" dirty="0">
                <a:solidFill>
                  <a:srgbClr val="212121"/>
                </a:solidFill>
                <a:effectLst/>
                <a:latin typeface="Courier New" panose="02070309020205020404" pitchFamily="49" charset="0"/>
              </a:rPr>
              <a:t> </a:t>
            </a:r>
            <a:r>
              <a:rPr lang="en-US" sz="2000" b="1" i="0" dirty="0">
                <a:solidFill>
                  <a:srgbClr val="7030A0"/>
                </a:solidFill>
                <a:effectLst/>
                <a:latin typeface="Courier New" panose="02070309020205020404" pitchFamily="49" charset="0"/>
              </a:rPr>
              <a:t>The order was completely mislabeled, which is very common in our online store, but I can appreciate it because it was my understanding from this site and our customer service of the previous day that your order was not made correct in our mind and that we are in a process of resolving this matter. We can assure you that your order</a:t>
            </a:r>
            <a:endParaRPr lang="en-US" sz="2000" b="1" dirty="0">
              <a:solidFill>
                <a:srgbClr val="7030A0"/>
              </a:solidFill>
            </a:endParaRPr>
          </a:p>
        </p:txBody>
      </p:sp>
      <p:sp>
        <p:nvSpPr>
          <p:cNvPr id="8" name="Title 1">
            <a:extLst>
              <a:ext uri="{FF2B5EF4-FFF2-40B4-BE49-F238E27FC236}">
                <a16:creationId xmlns:a16="http://schemas.microsoft.com/office/drawing/2014/main" id="{7EE81946-CF92-3A44-88AC-8C74A8BB269C}"/>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10" name="TextBox 9">
            <a:extLst>
              <a:ext uri="{FF2B5EF4-FFF2-40B4-BE49-F238E27FC236}">
                <a16:creationId xmlns:a16="http://schemas.microsoft.com/office/drawing/2014/main" id="{2982D40B-F6CB-0242-8729-4C94D3E31103}"/>
              </a:ext>
            </a:extLst>
          </p:cNvPr>
          <p:cNvSpPr txBox="1"/>
          <p:nvPr/>
        </p:nvSpPr>
        <p:spPr>
          <a:xfrm>
            <a:off x="320824" y="1212960"/>
            <a:ext cx="11222180" cy="2554545"/>
          </a:xfrm>
          <a:prstGeom prst="rect">
            <a:avLst/>
          </a:prstGeom>
          <a:noFill/>
        </p:spPr>
        <p:txBody>
          <a:bodyPr wrap="square">
            <a:spAutoFit/>
          </a:bodyPr>
          <a:lstStyle/>
          <a:p>
            <a:r>
              <a:rPr lang="en-US" sz="2000" b="1" i="0" dirty="0">
                <a:solidFill>
                  <a:schemeClr val="accent6">
                    <a:lumMod val="75000"/>
                  </a:schemeClr>
                </a:solidFill>
                <a:effectLst/>
                <a:latin typeface="Courier New" panose="02070309020205020404" pitchFamily="49" charset="0"/>
              </a:rPr>
              <a:t>Dear Amazon, last week I ordered an Optimus Prime action figure from your online store in Germany. Unfortunately, when I opened the package, I discovered to my horror that I had been sent an action figure of Megatron instead! As a lifelong enemy of the </a:t>
            </a:r>
            <a:r>
              <a:rPr lang="en-US" sz="2000" b="1" i="0" dirty="0" err="1">
                <a:solidFill>
                  <a:schemeClr val="accent6">
                    <a:lumMod val="75000"/>
                  </a:schemeClr>
                </a:solidFill>
                <a:effectLst/>
                <a:latin typeface="Courier New" panose="02070309020205020404" pitchFamily="49" charset="0"/>
              </a:rPr>
              <a:t>Decepticons</a:t>
            </a:r>
            <a:r>
              <a:rPr lang="en-US" sz="2000" b="1" i="0" dirty="0">
                <a:solidFill>
                  <a:schemeClr val="accent6">
                    <a:lumMod val="75000"/>
                  </a:schemeClr>
                </a:solidFill>
                <a:effectLst/>
                <a:latin typeface="Courier New" panose="02070309020205020404" pitchFamily="49" charset="0"/>
              </a:rPr>
              <a:t>, I hope you can understand my dilemma. To resolve the issue, I demand an exchange of Megatron for the Optimus Prime figure I ordered. Enclosed are copies of my records concerning this purchase. I expect to hear from you soon. Sincerely, Bumblebee.</a:t>
            </a:r>
            <a:endParaRPr lang="en-US" sz="2000" b="1" dirty="0">
              <a:solidFill>
                <a:schemeClr val="accent6">
                  <a:lumMod val="75000"/>
                </a:schemeClr>
              </a:solidFill>
            </a:endParaRPr>
          </a:p>
        </p:txBody>
      </p:sp>
    </p:spTree>
    <p:extLst>
      <p:ext uri="{BB962C8B-B14F-4D97-AF65-F5344CB8AC3E}">
        <p14:creationId xmlns:p14="http://schemas.microsoft.com/office/powerpoint/2010/main" val="8322807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128</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8" name="TextBox 7">
            <a:extLst>
              <a:ext uri="{FF2B5EF4-FFF2-40B4-BE49-F238E27FC236}">
                <a16:creationId xmlns:a16="http://schemas.microsoft.com/office/drawing/2014/main" id="{D55754C3-44A8-5AD2-86B6-7DCAB200501A}"/>
              </a:ext>
            </a:extLst>
          </p:cNvPr>
          <p:cNvSpPr txBox="1"/>
          <p:nvPr/>
        </p:nvSpPr>
        <p:spPr>
          <a:xfrm>
            <a:off x="534388" y="1236839"/>
            <a:ext cx="11073843" cy="2308324"/>
          </a:xfrm>
          <a:prstGeom prst="rect">
            <a:avLst/>
          </a:prstGeom>
          <a:solidFill>
            <a:schemeClr val="accent4">
              <a:lumMod val="20000"/>
              <a:lumOff val="80000"/>
            </a:schemeClr>
          </a:solidFill>
        </p:spPr>
        <p:txBody>
          <a:bodyPr wrap="square">
            <a:spAutoFit/>
          </a:bodyPr>
          <a:lstStyle/>
          <a:p>
            <a:r>
              <a:rPr lang="en-US" sz="2400" b="1" dirty="0">
                <a:solidFill>
                  <a:srgbClr val="0000FF"/>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pip install transformers</a:t>
            </a:r>
          </a:p>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 = pipeline(</a:t>
            </a:r>
            <a:r>
              <a:rPr lang="en-US" sz="2400" b="1" dirty="0">
                <a:solidFill>
                  <a:srgbClr val="A31515"/>
                </a:solidFill>
                <a:effectLst/>
                <a:latin typeface="Courier New" panose="02070309020205020404" pitchFamily="49" charset="0"/>
              </a:rPr>
              <a:t>"question-answering"</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"Where do I live?"</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context = </a:t>
            </a:r>
            <a:r>
              <a:rPr lang="en-US" sz="2400" b="1" dirty="0">
                <a:solidFill>
                  <a:srgbClr val="A31515"/>
                </a:solidFill>
                <a:effectLst/>
                <a:latin typeface="Courier New" panose="02070309020205020404" pitchFamily="49" charset="0"/>
              </a:rPr>
              <a:t>"My name is Michael and I live in Taipei."</a:t>
            </a:r>
            <a:endParaRPr lang="en-US" sz="2400" b="1" dirty="0">
              <a:solidFill>
                <a:srgbClr val="000000"/>
              </a:solidFill>
              <a:effectLst/>
              <a:latin typeface="Courier New" panose="02070309020205020404" pitchFamily="49" charset="0"/>
            </a:endParaRPr>
          </a:p>
          <a:p>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(question = question, context = context)</a:t>
            </a:r>
          </a:p>
        </p:txBody>
      </p:sp>
      <p:sp>
        <p:nvSpPr>
          <p:cNvPr id="13" name="TextBox 12">
            <a:extLst>
              <a:ext uri="{FF2B5EF4-FFF2-40B4-BE49-F238E27FC236}">
                <a16:creationId xmlns:a16="http://schemas.microsoft.com/office/drawing/2014/main" id="{D918515E-F53A-3D80-0E25-2DE9ED771621}"/>
              </a:ext>
            </a:extLst>
          </p:cNvPr>
          <p:cNvSpPr txBox="1"/>
          <p:nvPr/>
        </p:nvSpPr>
        <p:spPr>
          <a:xfrm>
            <a:off x="422578" y="4379963"/>
            <a:ext cx="11445802" cy="400110"/>
          </a:xfrm>
          <a:prstGeom prst="rect">
            <a:avLst/>
          </a:prstGeom>
          <a:noFill/>
        </p:spPr>
        <p:txBody>
          <a:bodyPr wrap="square">
            <a:spAutoFit/>
          </a:bodyPr>
          <a:lstStyle/>
          <a:p>
            <a:r>
              <a:rPr lang="en-US" sz="2000" b="1" i="0" dirty="0">
                <a:solidFill>
                  <a:srgbClr val="7030A0"/>
                </a:solidFill>
                <a:effectLst/>
                <a:latin typeface="Courier New" panose="02070309020205020404" pitchFamily="49" charset="0"/>
              </a:rPr>
              <a:t>{'answer': 'Taipei', 'end': 39, 'score': 0.9730741381645203, 'start': 33}</a:t>
            </a:r>
            <a:endParaRPr lang="en-US" sz="2000" b="1" dirty="0">
              <a:solidFill>
                <a:srgbClr val="7030A0"/>
              </a:solidFill>
            </a:endParaRPr>
          </a:p>
        </p:txBody>
      </p:sp>
    </p:spTree>
    <p:extLst>
      <p:ext uri="{BB962C8B-B14F-4D97-AF65-F5344CB8AC3E}">
        <p14:creationId xmlns:p14="http://schemas.microsoft.com/office/powerpoint/2010/main" val="130848908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129</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0" name="TextBox 9">
            <a:extLst>
              <a:ext uri="{FF2B5EF4-FFF2-40B4-BE49-F238E27FC236}">
                <a16:creationId xmlns:a16="http://schemas.microsoft.com/office/drawing/2014/main" id="{F58D933F-D5FF-9CD0-3312-4AAAE699C50F}"/>
              </a:ext>
            </a:extLst>
          </p:cNvPr>
          <p:cNvSpPr txBox="1"/>
          <p:nvPr/>
        </p:nvSpPr>
        <p:spPr>
          <a:xfrm>
            <a:off x="534389" y="1563372"/>
            <a:ext cx="11073843" cy="2215991"/>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b="1" dirty="0" err="1">
                <a:solidFill>
                  <a:srgbClr val="000000"/>
                </a:solidFill>
                <a:effectLst/>
                <a:latin typeface="Courier New" panose="02070309020205020404" pitchFamily="49" charset="0"/>
              </a:rPr>
              <a:t>qamodel</a:t>
            </a:r>
            <a:r>
              <a:rPr lang="en-US" b="1" dirty="0">
                <a:solidFill>
                  <a:srgbClr val="000000"/>
                </a:solidFill>
                <a:effectLst/>
                <a:latin typeface="Courier New" panose="02070309020205020404" pitchFamily="49" charset="0"/>
              </a:rPr>
              <a:t> = pipeline(</a:t>
            </a:r>
            <a:r>
              <a:rPr lang="en-US" b="1" dirty="0">
                <a:solidFill>
                  <a:srgbClr val="A31515"/>
                </a:solidFill>
                <a:effectLst/>
                <a:latin typeface="Courier New" panose="02070309020205020404" pitchFamily="49" charset="0"/>
              </a:rPr>
              <a:t>"question-answering"</a:t>
            </a:r>
            <a:r>
              <a:rPr lang="en-US" b="1" dirty="0">
                <a:solidFill>
                  <a:srgbClr val="000000"/>
                </a:solidFill>
                <a:effectLst/>
                <a:latin typeface="Courier New" panose="02070309020205020404" pitchFamily="49" charset="0"/>
              </a:rPr>
              <a:t>, model =</a:t>
            </a:r>
            <a:r>
              <a:rPr lang="en-US" b="1" dirty="0">
                <a:solidFill>
                  <a:srgbClr val="A31515"/>
                </a:solidFill>
                <a:effectLst/>
                <a:latin typeface="Courier New" panose="02070309020205020404" pitchFamily="49" charset="0"/>
              </a:rPr>
              <a:t>'</a:t>
            </a:r>
            <a:r>
              <a:rPr lang="en-US" b="1" dirty="0" err="1">
                <a:solidFill>
                  <a:srgbClr val="A31515"/>
                </a:solidFill>
                <a:effectLst/>
                <a:latin typeface="Courier New" panose="02070309020205020404" pitchFamily="49" charset="0"/>
              </a:rPr>
              <a:t>deepset</a:t>
            </a:r>
            <a:r>
              <a:rPr lang="en-US" b="1" dirty="0">
                <a:solidFill>
                  <a:srgbClr val="A31515"/>
                </a:solidFill>
                <a:effectLst/>
                <a:latin typeface="Courier New" panose="02070309020205020404" pitchFamily="49" charset="0"/>
              </a:rPr>
              <a:t>/roberta-base-squad2'</a:t>
            </a:r>
            <a:r>
              <a:rPr lang="en-US"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"Where do I live?"</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context = </a:t>
            </a:r>
            <a:r>
              <a:rPr lang="en-US" sz="2400" b="1" dirty="0">
                <a:solidFill>
                  <a:srgbClr val="A31515"/>
                </a:solidFill>
                <a:effectLst/>
                <a:latin typeface="Courier New" panose="02070309020205020404" pitchFamily="49" charset="0"/>
              </a:rPr>
              <a:t>"My name is Michael and I live in Taipei."</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 = </a:t>
            </a:r>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(question = question, context = context)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a:t>
            </a:r>
            <a:r>
              <a:rPr lang="en-US" sz="2400" b="1" dirty="0">
                <a:solidFill>
                  <a:srgbClr val="A31515"/>
                </a:solidFill>
                <a:effectLst/>
                <a:latin typeface="Courier New" panose="02070309020205020404" pitchFamily="49" charset="0"/>
              </a:rPr>
              <a:t>'answer’</a:t>
            </a:r>
            <a:r>
              <a:rPr lang="en-US" sz="2400" b="1" dirty="0">
                <a:solidFill>
                  <a:srgbClr val="000000"/>
                </a:solidFill>
                <a:effectLst/>
                <a:latin typeface="Courier New" panose="02070309020205020404" pitchFamily="49" charset="0"/>
              </a:rPr>
              <a:t>])</a:t>
            </a:r>
          </a:p>
        </p:txBody>
      </p:sp>
      <p:sp>
        <p:nvSpPr>
          <p:cNvPr id="11" name="TextBox 10">
            <a:extLst>
              <a:ext uri="{FF2B5EF4-FFF2-40B4-BE49-F238E27FC236}">
                <a16:creationId xmlns:a16="http://schemas.microsoft.com/office/drawing/2014/main" id="{15966611-BFC4-600C-6EB4-11C2A4028DC3}"/>
              </a:ext>
            </a:extLst>
          </p:cNvPr>
          <p:cNvSpPr txBox="1"/>
          <p:nvPr/>
        </p:nvSpPr>
        <p:spPr>
          <a:xfrm>
            <a:off x="534389" y="4303986"/>
            <a:ext cx="6098582" cy="461665"/>
          </a:xfrm>
          <a:prstGeom prst="rect">
            <a:avLst/>
          </a:prstGeom>
          <a:noFill/>
        </p:spPr>
        <p:txBody>
          <a:bodyPr wrap="square">
            <a:spAutoFit/>
          </a:bodyPr>
          <a:lstStyle/>
          <a:p>
            <a:r>
              <a:rPr lang="en-US" sz="2400" b="1" i="0" dirty="0">
                <a:solidFill>
                  <a:srgbClr val="7030A0"/>
                </a:solidFill>
                <a:effectLst/>
                <a:latin typeface="Courier New" panose="02070309020205020404" pitchFamily="49" charset="0"/>
              </a:rPr>
              <a:t>Taipei</a:t>
            </a:r>
            <a:endParaRPr lang="en-US" sz="2400" b="1" dirty="0">
              <a:solidFill>
                <a:srgbClr val="7030A0"/>
              </a:solidFill>
            </a:endParaRPr>
          </a:p>
        </p:txBody>
      </p:sp>
    </p:spTree>
    <p:extLst>
      <p:ext uri="{BB962C8B-B14F-4D97-AF65-F5344CB8AC3E}">
        <p14:creationId xmlns:p14="http://schemas.microsoft.com/office/powerpoint/2010/main" val="2401219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529" y="320100"/>
            <a:ext cx="10726328" cy="6217800"/>
          </a:xfrm>
        </p:spPr>
        <p:txBody>
          <a:bodyPr/>
          <a:lstStyle/>
          <a:p>
            <a:r>
              <a:rPr lang="en-US" sz="8800" dirty="0">
                <a:solidFill>
                  <a:srgbClr val="C00000"/>
                </a:solidFill>
              </a:rPr>
              <a:t>Artificial Intelligence </a:t>
            </a:r>
            <a:br>
              <a:rPr lang="en-US" sz="7200" dirty="0">
                <a:solidFill>
                  <a:srgbClr val="C00000"/>
                </a:solidFill>
              </a:rPr>
            </a:br>
            <a:r>
              <a:rPr lang="en-US" sz="12000" dirty="0">
                <a:solidFill>
                  <a:srgbClr val="C00000"/>
                </a:solidFill>
              </a:rPr>
              <a:t>(AI)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13</a:t>
            </a:fld>
            <a:endParaRPr lang="zh-TW" altLang="en-US"/>
          </a:p>
        </p:txBody>
      </p:sp>
    </p:spTree>
    <p:extLst>
      <p:ext uri="{BB962C8B-B14F-4D97-AF65-F5344CB8AC3E}">
        <p14:creationId xmlns:p14="http://schemas.microsoft.com/office/powerpoint/2010/main" val="298972781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130</a:t>
            </a:fld>
            <a:endParaRPr lang="en-US"/>
          </a:p>
        </p:txBody>
      </p:sp>
      <p:sp>
        <p:nvSpPr>
          <p:cNvPr id="9" name="Title 1">
            <a:extLst>
              <a:ext uri="{FF2B5EF4-FFF2-40B4-BE49-F238E27FC236}">
                <a16:creationId xmlns:a16="http://schemas.microsoft.com/office/drawing/2014/main" id="{9B457DE9-E23C-1449-8AD1-E2776DCFF9D8}"/>
              </a:ext>
            </a:extLst>
          </p:cNvPr>
          <p:cNvSpPr>
            <a:spLocks noGrp="1"/>
          </p:cNvSpPr>
          <p:nvPr>
            <p:ph type="title"/>
          </p:nvPr>
        </p:nvSpPr>
        <p:spPr>
          <a:xfrm>
            <a:off x="488430" y="89357"/>
            <a:ext cx="1121514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72E54BE5-B3AD-944A-92EF-F24B55593186}"/>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pic>
        <p:nvPicPr>
          <p:cNvPr id="5" name="Picture 4">
            <a:extLst>
              <a:ext uri="{FF2B5EF4-FFF2-40B4-BE49-F238E27FC236}">
                <a16:creationId xmlns:a16="http://schemas.microsoft.com/office/drawing/2014/main" id="{253F0971-13B4-AD4D-9627-72E9DF655B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1268761"/>
            <a:ext cx="9144000" cy="5084815"/>
          </a:xfrm>
          <a:prstGeom prst="rect">
            <a:avLst/>
          </a:prstGeom>
        </p:spPr>
      </p:pic>
      <p:sp>
        <p:nvSpPr>
          <p:cNvPr id="2" name="Rectangle 1">
            <a:extLst>
              <a:ext uri="{FF2B5EF4-FFF2-40B4-BE49-F238E27FC236}">
                <a16:creationId xmlns:a16="http://schemas.microsoft.com/office/drawing/2014/main" id="{D9D5E60B-440A-E84A-A694-9D3EA5B2C550}"/>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4"/>
              </a:rPr>
              <a:t>https://tinyurl.com/aintpupython101</a:t>
            </a:r>
            <a:endParaRPr lang="en-US" sz="2000" dirty="0"/>
          </a:p>
        </p:txBody>
      </p:sp>
    </p:spTree>
    <p:extLst>
      <p:ext uri="{BB962C8B-B14F-4D97-AF65-F5344CB8AC3E}">
        <p14:creationId xmlns:p14="http://schemas.microsoft.com/office/powerpoint/2010/main" val="385525702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131</a:t>
            </a:fld>
            <a:endParaRPr lang="en-US"/>
          </a:p>
        </p:txBody>
      </p:sp>
      <p:pic>
        <p:nvPicPr>
          <p:cNvPr id="12" name="Picture 11">
            <a:extLst>
              <a:ext uri="{FF2B5EF4-FFF2-40B4-BE49-F238E27FC236}">
                <a16:creationId xmlns:a16="http://schemas.microsoft.com/office/drawing/2014/main" id="{CC7E03CC-382C-2640-A25F-79737610E5D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0" y="1298524"/>
            <a:ext cx="9144000" cy="5154812"/>
          </a:xfrm>
          <a:prstGeom prst="rect">
            <a:avLst/>
          </a:prstGeom>
        </p:spPr>
      </p:pic>
      <p:sp>
        <p:nvSpPr>
          <p:cNvPr id="7" name="Rectangle 6">
            <a:extLst>
              <a:ext uri="{FF2B5EF4-FFF2-40B4-BE49-F238E27FC236}">
                <a16:creationId xmlns:a16="http://schemas.microsoft.com/office/drawing/2014/main" id="{576B300B-0D4F-7843-B09C-24DF0E4381C8}"/>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sp>
        <p:nvSpPr>
          <p:cNvPr id="11" name="Title 1">
            <a:extLst>
              <a:ext uri="{FF2B5EF4-FFF2-40B4-BE49-F238E27FC236}">
                <a16:creationId xmlns:a16="http://schemas.microsoft.com/office/drawing/2014/main" id="{92F6CC45-030C-EE44-A874-80E10E95A369}"/>
              </a:ext>
            </a:extLst>
          </p:cNvPr>
          <p:cNvSpPr>
            <a:spLocks noGrp="1"/>
          </p:cNvSpPr>
          <p:nvPr>
            <p:ph type="title"/>
          </p:nvPr>
        </p:nvSpPr>
        <p:spPr>
          <a:xfrm>
            <a:off x="488430" y="89357"/>
            <a:ext cx="1121514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3" name="Rectangle 12">
            <a:extLst>
              <a:ext uri="{FF2B5EF4-FFF2-40B4-BE49-F238E27FC236}">
                <a16:creationId xmlns:a16="http://schemas.microsoft.com/office/drawing/2014/main" id="{3556FE22-D3F6-8541-9CA1-FF2BC60F5AB8}"/>
              </a:ext>
            </a:extLst>
          </p:cNvPr>
          <p:cNvSpPr/>
          <p:nvPr/>
        </p:nvSpPr>
        <p:spPr>
          <a:xfrm>
            <a:off x="1631504" y="662843"/>
            <a:ext cx="8928992" cy="369332"/>
          </a:xfrm>
          <a:prstGeom prst="rect">
            <a:avLst/>
          </a:prstGeom>
        </p:spPr>
        <p:txBody>
          <a:bodyPr wrap="square">
            <a:spAutoFit/>
          </a:bodyPr>
          <a:lstStyle/>
          <a:p>
            <a:pPr algn="ctr"/>
            <a:r>
              <a:rPr lang="en-US" dirty="0">
                <a:hlinkClick r:id="rId4"/>
              </a:rPr>
              <a:t>https://colab.research.google.com/drive/1FEG6DnGvwfUbeo4zJ1zTunjMqf2RkCrT</a:t>
            </a:r>
            <a:endParaRPr lang="en-US" dirty="0"/>
          </a:p>
        </p:txBody>
      </p:sp>
    </p:spTree>
    <p:extLst>
      <p:ext uri="{BB962C8B-B14F-4D97-AF65-F5344CB8AC3E}">
        <p14:creationId xmlns:p14="http://schemas.microsoft.com/office/powerpoint/2010/main" val="269336436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132</a:t>
            </a:fld>
            <a:endParaRPr lang="zh-TW" altLang="en-US"/>
          </a:p>
        </p:txBody>
      </p:sp>
      <p:pic>
        <p:nvPicPr>
          <p:cNvPr id="6" name="Picture 5">
            <a:extLst>
              <a:ext uri="{FF2B5EF4-FFF2-40B4-BE49-F238E27FC236}">
                <a16:creationId xmlns:a16="http://schemas.microsoft.com/office/drawing/2014/main" id="{4291F567-29B2-D240-8E3E-75D0696061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0" y="1196752"/>
            <a:ext cx="9144000" cy="5084850"/>
          </a:xfrm>
          <a:prstGeom prst="rect">
            <a:avLst/>
          </a:prstGeom>
        </p:spPr>
      </p:pic>
      <p:sp>
        <p:nvSpPr>
          <p:cNvPr id="7" name="Rectangle 6">
            <a:extLst>
              <a:ext uri="{FF2B5EF4-FFF2-40B4-BE49-F238E27FC236}">
                <a16:creationId xmlns:a16="http://schemas.microsoft.com/office/drawing/2014/main" id="{D9700D1A-C459-0C4E-B25A-EBABB946D374}"/>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sp>
        <p:nvSpPr>
          <p:cNvPr id="11" name="Title 1">
            <a:extLst>
              <a:ext uri="{FF2B5EF4-FFF2-40B4-BE49-F238E27FC236}">
                <a16:creationId xmlns:a16="http://schemas.microsoft.com/office/drawing/2014/main" id="{84AE0497-81FE-574B-8BEB-BFC47F99788C}"/>
              </a:ext>
            </a:extLst>
          </p:cNvPr>
          <p:cNvSpPr>
            <a:spLocks noGrp="1"/>
          </p:cNvSpPr>
          <p:nvPr>
            <p:ph type="title"/>
          </p:nvPr>
        </p:nvSpPr>
        <p:spPr>
          <a:xfrm>
            <a:off x="488430" y="89357"/>
            <a:ext cx="1121514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2" name="Rectangle 11">
            <a:extLst>
              <a:ext uri="{FF2B5EF4-FFF2-40B4-BE49-F238E27FC236}">
                <a16:creationId xmlns:a16="http://schemas.microsoft.com/office/drawing/2014/main" id="{138CEA3D-81FE-C845-9480-D1D76A5A3ED5}"/>
              </a:ext>
            </a:extLst>
          </p:cNvPr>
          <p:cNvSpPr/>
          <p:nvPr/>
        </p:nvSpPr>
        <p:spPr>
          <a:xfrm>
            <a:off x="1631504" y="662843"/>
            <a:ext cx="8928992" cy="369332"/>
          </a:xfrm>
          <a:prstGeom prst="rect">
            <a:avLst/>
          </a:prstGeom>
        </p:spPr>
        <p:txBody>
          <a:bodyPr wrap="square">
            <a:spAutoFit/>
          </a:bodyPr>
          <a:lstStyle/>
          <a:p>
            <a:pPr algn="ctr"/>
            <a:r>
              <a:rPr lang="en-US" dirty="0">
                <a:hlinkClick r:id="rId4"/>
              </a:rPr>
              <a:t>https://colab.research.google.com/drive/1FEG6DnGvwfUbeo4zJ1zTunjMqf2RkCrT</a:t>
            </a:r>
            <a:endParaRPr lang="en-US" dirty="0"/>
          </a:p>
        </p:txBody>
      </p:sp>
    </p:spTree>
    <p:extLst>
      <p:ext uri="{BB962C8B-B14F-4D97-AF65-F5344CB8AC3E}">
        <p14:creationId xmlns:p14="http://schemas.microsoft.com/office/powerpoint/2010/main" val="27533751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133</a:t>
            </a:fld>
            <a:endParaRPr lang="zh-TW" altLang="en-US"/>
          </a:p>
        </p:txBody>
      </p:sp>
      <p:pic>
        <p:nvPicPr>
          <p:cNvPr id="3" name="Picture 2">
            <a:extLst>
              <a:ext uri="{FF2B5EF4-FFF2-40B4-BE49-F238E27FC236}">
                <a16:creationId xmlns:a16="http://schemas.microsoft.com/office/drawing/2014/main" id="{2EF9FD78-4D30-B64F-B7DD-F3EF2331ED8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0" y="1296173"/>
            <a:ext cx="9144000" cy="4995604"/>
          </a:xfrm>
          <a:prstGeom prst="rect">
            <a:avLst/>
          </a:prstGeom>
        </p:spPr>
      </p:pic>
      <p:sp>
        <p:nvSpPr>
          <p:cNvPr id="7" name="Rectangle 6">
            <a:extLst>
              <a:ext uri="{FF2B5EF4-FFF2-40B4-BE49-F238E27FC236}">
                <a16:creationId xmlns:a16="http://schemas.microsoft.com/office/drawing/2014/main" id="{1A511937-240E-7A4F-BB6F-99D64A9B6EB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sp>
        <p:nvSpPr>
          <p:cNvPr id="11" name="Title 1">
            <a:extLst>
              <a:ext uri="{FF2B5EF4-FFF2-40B4-BE49-F238E27FC236}">
                <a16:creationId xmlns:a16="http://schemas.microsoft.com/office/drawing/2014/main" id="{FE549AF7-7C87-9540-AB2D-9170EA1374E8}"/>
              </a:ext>
            </a:extLst>
          </p:cNvPr>
          <p:cNvSpPr>
            <a:spLocks noGrp="1"/>
          </p:cNvSpPr>
          <p:nvPr>
            <p:ph type="title"/>
          </p:nvPr>
        </p:nvSpPr>
        <p:spPr>
          <a:xfrm>
            <a:off x="488430" y="89357"/>
            <a:ext cx="1121514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2" name="Rectangle 11">
            <a:extLst>
              <a:ext uri="{FF2B5EF4-FFF2-40B4-BE49-F238E27FC236}">
                <a16:creationId xmlns:a16="http://schemas.microsoft.com/office/drawing/2014/main" id="{C23F279D-DD91-AE49-A2B6-F9AE96EA89C4}"/>
              </a:ext>
            </a:extLst>
          </p:cNvPr>
          <p:cNvSpPr/>
          <p:nvPr/>
        </p:nvSpPr>
        <p:spPr>
          <a:xfrm>
            <a:off x="1631504" y="662843"/>
            <a:ext cx="8928992" cy="369332"/>
          </a:xfrm>
          <a:prstGeom prst="rect">
            <a:avLst/>
          </a:prstGeom>
        </p:spPr>
        <p:txBody>
          <a:bodyPr wrap="square">
            <a:spAutoFit/>
          </a:bodyPr>
          <a:lstStyle/>
          <a:p>
            <a:pPr algn="ctr"/>
            <a:r>
              <a:rPr lang="en-US" dirty="0">
                <a:hlinkClick r:id="rId4"/>
              </a:rPr>
              <a:t>https://colab.research.google.com/drive/1FEG6DnGvwfUbeo4zJ1zTunjMqf2RkCrT</a:t>
            </a:r>
            <a:endParaRPr lang="en-US" dirty="0"/>
          </a:p>
        </p:txBody>
      </p:sp>
    </p:spTree>
    <p:extLst>
      <p:ext uri="{BB962C8B-B14F-4D97-AF65-F5344CB8AC3E}">
        <p14:creationId xmlns:p14="http://schemas.microsoft.com/office/powerpoint/2010/main" val="321520133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134</a:t>
            </a:fld>
            <a:endParaRPr lang="zh-TW" altLang="en-US"/>
          </a:p>
        </p:txBody>
      </p:sp>
      <p:pic>
        <p:nvPicPr>
          <p:cNvPr id="3" name="Picture 2">
            <a:extLst>
              <a:ext uri="{FF2B5EF4-FFF2-40B4-BE49-F238E27FC236}">
                <a16:creationId xmlns:a16="http://schemas.microsoft.com/office/drawing/2014/main" id="{13F0DFA3-0CF9-624D-8ED9-37D9D38FF45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24000" y="1368431"/>
            <a:ext cx="9144000" cy="4782101"/>
          </a:xfrm>
          <a:prstGeom prst="rect">
            <a:avLst/>
          </a:prstGeom>
        </p:spPr>
      </p:pic>
      <p:sp>
        <p:nvSpPr>
          <p:cNvPr id="7" name="Rectangle 6">
            <a:extLst>
              <a:ext uri="{FF2B5EF4-FFF2-40B4-BE49-F238E27FC236}">
                <a16:creationId xmlns:a16="http://schemas.microsoft.com/office/drawing/2014/main" id="{89706F60-0310-1343-8866-82E125CB88C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sp>
        <p:nvSpPr>
          <p:cNvPr id="11" name="Title 1">
            <a:extLst>
              <a:ext uri="{FF2B5EF4-FFF2-40B4-BE49-F238E27FC236}">
                <a16:creationId xmlns:a16="http://schemas.microsoft.com/office/drawing/2014/main" id="{8DB3BDB4-2B05-3F45-8ED2-87F172FB4637}"/>
              </a:ext>
            </a:extLst>
          </p:cNvPr>
          <p:cNvSpPr>
            <a:spLocks noGrp="1"/>
          </p:cNvSpPr>
          <p:nvPr>
            <p:ph type="title"/>
          </p:nvPr>
        </p:nvSpPr>
        <p:spPr>
          <a:xfrm>
            <a:off x="488430" y="89357"/>
            <a:ext cx="1121514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2" name="Rectangle 11">
            <a:extLst>
              <a:ext uri="{FF2B5EF4-FFF2-40B4-BE49-F238E27FC236}">
                <a16:creationId xmlns:a16="http://schemas.microsoft.com/office/drawing/2014/main" id="{A623E775-F14E-994E-A520-EC5C1D467400}"/>
              </a:ext>
            </a:extLst>
          </p:cNvPr>
          <p:cNvSpPr/>
          <p:nvPr/>
        </p:nvSpPr>
        <p:spPr>
          <a:xfrm>
            <a:off x="1631504" y="662843"/>
            <a:ext cx="8928992" cy="369332"/>
          </a:xfrm>
          <a:prstGeom prst="rect">
            <a:avLst/>
          </a:prstGeom>
        </p:spPr>
        <p:txBody>
          <a:bodyPr wrap="square">
            <a:spAutoFit/>
          </a:bodyPr>
          <a:lstStyle/>
          <a:p>
            <a:pPr algn="ctr"/>
            <a:r>
              <a:rPr lang="en-US" dirty="0">
                <a:hlinkClick r:id="rId4"/>
              </a:rPr>
              <a:t>https://colab.research.google.com/drive/1FEG6DnGvwfUbeo4zJ1zTunjMqf2RkCrT</a:t>
            </a:r>
            <a:endParaRPr lang="en-US" dirty="0"/>
          </a:p>
        </p:txBody>
      </p:sp>
    </p:spTree>
    <p:extLst>
      <p:ext uri="{BB962C8B-B14F-4D97-AF65-F5344CB8AC3E}">
        <p14:creationId xmlns:p14="http://schemas.microsoft.com/office/powerpoint/2010/main" val="17121059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135</a:t>
            </a:fld>
            <a:endParaRPr lang="zh-TW" altLang="en-US"/>
          </a:p>
        </p:txBody>
      </p:sp>
      <p:pic>
        <p:nvPicPr>
          <p:cNvPr id="12" name="Picture 11">
            <a:extLst>
              <a:ext uri="{FF2B5EF4-FFF2-40B4-BE49-F238E27FC236}">
                <a16:creationId xmlns:a16="http://schemas.microsoft.com/office/drawing/2014/main" id="{504FABAB-AE71-B548-B558-7B456385AFE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509328"/>
            <a:ext cx="9144000" cy="4655976"/>
          </a:xfrm>
          <a:prstGeom prst="rect">
            <a:avLst/>
          </a:prstGeom>
        </p:spPr>
      </p:pic>
      <p:sp>
        <p:nvSpPr>
          <p:cNvPr id="7" name="Rectangle 6">
            <a:extLst>
              <a:ext uri="{FF2B5EF4-FFF2-40B4-BE49-F238E27FC236}">
                <a16:creationId xmlns:a16="http://schemas.microsoft.com/office/drawing/2014/main" id="{1358173D-8093-404A-BD77-4DFDC9E26026}"/>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sp>
        <p:nvSpPr>
          <p:cNvPr id="11" name="Title 1">
            <a:extLst>
              <a:ext uri="{FF2B5EF4-FFF2-40B4-BE49-F238E27FC236}">
                <a16:creationId xmlns:a16="http://schemas.microsoft.com/office/drawing/2014/main" id="{C55DA1E0-14D3-784A-AA39-62F7CF304B9F}"/>
              </a:ext>
            </a:extLst>
          </p:cNvPr>
          <p:cNvSpPr>
            <a:spLocks noGrp="1"/>
          </p:cNvSpPr>
          <p:nvPr>
            <p:ph type="title"/>
          </p:nvPr>
        </p:nvSpPr>
        <p:spPr>
          <a:xfrm>
            <a:off x="488430" y="89357"/>
            <a:ext cx="1121514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3" name="Rectangle 12">
            <a:extLst>
              <a:ext uri="{FF2B5EF4-FFF2-40B4-BE49-F238E27FC236}">
                <a16:creationId xmlns:a16="http://schemas.microsoft.com/office/drawing/2014/main" id="{FA873BF8-BA6A-A64E-B984-CC066C4ABB98}"/>
              </a:ext>
            </a:extLst>
          </p:cNvPr>
          <p:cNvSpPr/>
          <p:nvPr/>
        </p:nvSpPr>
        <p:spPr>
          <a:xfrm>
            <a:off x="1631504" y="662843"/>
            <a:ext cx="8928992" cy="369332"/>
          </a:xfrm>
          <a:prstGeom prst="rect">
            <a:avLst/>
          </a:prstGeom>
        </p:spPr>
        <p:txBody>
          <a:bodyPr wrap="square">
            <a:spAutoFit/>
          </a:bodyPr>
          <a:lstStyle/>
          <a:p>
            <a:pPr algn="ctr"/>
            <a:r>
              <a:rPr lang="en-US" dirty="0">
                <a:hlinkClick r:id="rId4"/>
              </a:rPr>
              <a:t>https://colab.research.google.com/drive/1FEG6DnGvwfUbeo4zJ1zTunjMqf2RkCrT</a:t>
            </a:r>
            <a:endParaRPr lang="en-US" dirty="0"/>
          </a:p>
        </p:txBody>
      </p:sp>
    </p:spTree>
    <p:extLst>
      <p:ext uri="{BB962C8B-B14F-4D97-AF65-F5344CB8AC3E}">
        <p14:creationId xmlns:p14="http://schemas.microsoft.com/office/powerpoint/2010/main" val="9267424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136</a:t>
            </a:fld>
            <a:endParaRPr lang="zh-TW" altLang="en-US"/>
          </a:p>
        </p:txBody>
      </p:sp>
      <p:pic>
        <p:nvPicPr>
          <p:cNvPr id="5" name="Picture 4">
            <a:extLst>
              <a:ext uri="{FF2B5EF4-FFF2-40B4-BE49-F238E27FC236}">
                <a16:creationId xmlns:a16="http://schemas.microsoft.com/office/drawing/2014/main" id="{271E183F-9AAA-924A-8131-1BB20185B77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12191" y="1065717"/>
            <a:ext cx="9144000" cy="5084815"/>
          </a:xfrm>
          <a:prstGeom prst="rect">
            <a:avLst/>
          </a:prstGeom>
        </p:spPr>
      </p:pic>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sp>
        <p:nvSpPr>
          <p:cNvPr id="11" name="Title 1">
            <a:extLst>
              <a:ext uri="{FF2B5EF4-FFF2-40B4-BE49-F238E27FC236}">
                <a16:creationId xmlns:a16="http://schemas.microsoft.com/office/drawing/2014/main" id="{E76723BC-D546-FC4A-963C-0E327E86AA5D}"/>
              </a:ext>
            </a:extLst>
          </p:cNvPr>
          <p:cNvSpPr>
            <a:spLocks noGrp="1"/>
          </p:cNvSpPr>
          <p:nvPr>
            <p:ph type="title"/>
          </p:nvPr>
        </p:nvSpPr>
        <p:spPr>
          <a:xfrm>
            <a:off x="488430" y="89357"/>
            <a:ext cx="1121514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2" name="Rectangle 11">
            <a:extLst>
              <a:ext uri="{FF2B5EF4-FFF2-40B4-BE49-F238E27FC236}">
                <a16:creationId xmlns:a16="http://schemas.microsoft.com/office/drawing/2014/main" id="{0A834EB3-74AA-AD44-BF1D-85EC22078062}"/>
              </a:ext>
            </a:extLst>
          </p:cNvPr>
          <p:cNvSpPr/>
          <p:nvPr/>
        </p:nvSpPr>
        <p:spPr>
          <a:xfrm>
            <a:off x="1631504" y="662843"/>
            <a:ext cx="8928992" cy="369332"/>
          </a:xfrm>
          <a:prstGeom prst="rect">
            <a:avLst/>
          </a:prstGeom>
        </p:spPr>
        <p:txBody>
          <a:bodyPr wrap="square">
            <a:spAutoFit/>
          </a:bodyPr>
          <a:lstStyle/>
          <a:p>
            <a:pPr algn="ctr"/>
            <a:r>
              <a:rPr lang="en-US" dirty="0">
                <a:hlinkClick r:id="rId4"/>
              </a:rPr>
              <a:t>https://colab.research.google.com/drive/1FEG6DnGvwfUbeo4zJ1zTunjMqf2RkCrT</a:t>
            </a:r>
            <a:endParaRPr lang="en-US" dirty="0"/>
          </a:p>
        </p:txBody>
      </p:sp>
    </p:spTree>
    <p:extLst>
      <p:ext uri="{BB962C8B-B14F-4D97-AF65-F5344CB8AC3E}">
        <p14:creationId xmlns:p14="http://schemas.microsoft.com/office/powerpoint/2010/main" val="322490920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25D55-61BD-7F43-BE7F-07597689D471}"/>
              </a:ext>
            </a:extLst>
          </p:cNvPr>
          <p:cNvSpPr>
            <a:spLocks noGrp="1"/>
          </p:cNvSpPr>
          <p:nvPr>
            <p:ph type="title"/>
          </p:nvPr>
        </p:nvSpPr>
        <p:spPr>
          <a:xfrm>
            <a:off x="1981200" y="130622"/>
            <a:ext cx="8229600" cy="634082"/>
          </a:xfrm>
        </p:spPr>
        <p:txBody>
          <a:bodyPr>
            <a:normAutofit fontScale="90000"/>
          </a:bodyPr>
          <a:lstStyle/>
          <a:p>
            <a:r>
              <a:rPr lang="en-US" dirty="0">
                <a:solidFill>
                  <a:schemeClr val="accent1"/>
                </a:solidFill>
              </a:rPr>
              <a:t>NLP Benchmark Datasets</a:t>
            </a:r>
          </a:p>
        </p:txBody>
      </p:sp>
      <p:sp>
        <p:nvSpPr>
          <p:cNvPr id="4" name="Slide Number Placeholder 3">
            <a:extLst>
              <a:ext uri="{FF2B5EF4-FFF2-40B4-BE49-F238E27FC236}">
                <a16:creationId xmlns:a16="http://schemas.microsoft.com/office/drawing/2014/main" id="{D17DF114-6B22-B44D-AC12-C46522A830FF}"/>
              </a:ext>
            </a:extLst>
          </p:cNvPr>
          <p:cNvSpPr>
            <a:spLocks noGrp="1"/>
          </p:cNvSpPr>
          <p:nvPr>
            <p:ph type="sldNum" sz="quarter" idx="12"/>
          </p:nvPr>
        </p:nvSpPr>
        <p:spPr/>
        <p:txBody>
          <a:bodyPr/>
          <a:lstStyle/>
          <a:p>
            <a:pPr>
              <a:defRPr/>
            </a:pPr>
            <a:fld id="{E78C9E75-97FD-45D9-8ED3-955348887BB1}" type="slidenum">
              <a:rPr lang="zh-TW" altLang="en-US" smtClean="0"/>
              <a:pPr>
                <a:defRPr/>
              </a:pPr>
              <a:t>137</a:t>
            </a:fld>
            <a:endParaRPr lang="zh-TW" altLang="en-US"/>
          </a:p>
        </p:txBody>
      </p:sp>
      <p:pic>
        <p:nvPicPr>
          <p:cNvPr id="7" name="Picture 6">
            <a:extLst>
              <a:ext uri="{FF2B5EF4-FFF2-40B4-BE49-F238E27FC236}">
                <a16:creationId xmlns:a16="http://schemas.microsoft.com/office/drawing/2014/main" id="{2B5AF656-FFB8-6241-8A64-4BBACBC37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2" y="795104"/>
            <a:ext cx="7956376" cy="5730240"/>
          </a:xfrm>
          <a:prstGeom prst="rect">
            <a:avLst/>
          </a:prstGeom>
        </p:spPr>
      </p:pic>
      <p:sp>
        <p:nvSpPr>
          <p:cNvPr id="8" name="Rectangle 7">
            <a:extLst>
              <a:ext uri="{FF2B5EF4-FFF2-40B4-BE49-F238E27FC236}">
                <a16:creationId xmlns:a16="http://schemas.microsoft.com/office/drawing/2014/main" id="{CB56BAE8-8D36-304E-BB70-31D4CA18944C}"/>
              </a:ext>
            </a:extLst>
          </p:cNvPr>
          <p:cNvSpPr/>
          <p:nvPr/>
        </p:nvSpPr>
        <p:spPr>
          <a:xfrm>
            <a:off x="2081951" y="6516708"/>
            <a:ext cx="8028098" cy="400110"/>
          </a:xfrm>
          <a:prstGeom prst="rect">
            <a:avLst/>
          </a:prstGeom>
        </p:spPr>
        <p:txBody>
          <a:bodyPr wrap="square">
            <a:spAutoFit/>
          </a:bodyPr>
          <a:lstStyle/>
          <a:p>
            <a:pPr algn="ctr" eaLnBrk="1" hangingPunct="1"/>
            <a:r>
              <a:rPr lang="en-US" altLang="zh-TW" sz="1000" dirty="0">
                <a:solidFill>
                  <a:schemeClr val="bg1">
                    <a:lumMod val="65000"/>
                  </a:schemeClr>
                </a:solidFill>
                <a:latin typeface="Calibri" charset="0"/>
                <a:ea typeface="標楷體" charset="-120"/>
              </a:rPr>
              <a:t>Source: </a:t>
            </a:r>
            <a:r>
              <a:rPr lang="en-US" altLang="zh-TW" sz="1000" dirty="0" err="1">
                <a:solidFill>
                  <a:schemeClr val="bg1">
                    <a:lumMod val="65000"/>
                  </a:schemeClr>
                </a:solidFill>
                <a:latin typeface="Calibri" charset="0"/>
                <a:ea typeface="標楷體" charset="-120"/>
              </a:rPr>
              <a:t>Amirsina</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Torfi</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Rouzbeh</a:t>
            </a:r>
            <a:r>
              <a:rPr lang="en-US" altLang="zh-TW" sz="1000" dirty="0">
                <a:solidFill>
                  <a:schemeClr val="bg1">
                    <a:lumMod val="65000"/>
                  </a:schemeClr>
                </a:solidFill>
                <a:latin typeface="Calibri" charset="0"/>
                <a:ea typeface="標楷體" charset="-120"/>
              </a:rPr>
              <a:t> A. </a:t>
            </a:r>
            <a:r>
              <a:rPr lang="en-US" altLang="zh-TW" sz="1000" dirty="0" err="1">
                <a:solidFill>
                  <a:schemeClr val="bg1">
                    <a:lumMod val="65000"/>
                  </a:schemeClr>
                </a:solidFill>
                <a:latin typeface="Calibri" charset="0"/>
                <a:ea typeface="標楷體" charset="-120"/>
              </a:rPr>
              <a:t>Shirvani</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Yaser</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Keneshloo</a:t>
            </a:r>
            <a:r>
              <a:rPr lang="en-US" altLang="zh-TW" sz="1000" dirty="0">
                <a:solidFill>
                  <a:schemeClr val="bg1">
                    <a:lumMod val="65000"/>
                  </a:schemeClr>
                </a:solidFill>
                <a:latin typeface="Calibri" charset="0"/>
                <a:ea typeface="標楷體" charset="-120"/>
              </a:rPr>
              <a:t>, Nader </a:t>
            </a:r>
            <a:r>
              <a:rPr lang="en-US" altLang="zh-TW" sz="1000" dirty="0" err="1">
                <a:solidFill>
                  <a:schemeClr val="bg1">
                    <a:lumMod val="65000"/>
                  </a:schemeClr>
                </a:solidFill>
                <a:latin typeface="Calibri" charset="0"/>
                <a:ea typeface="標楷體" charset="-120"/>
              </a:rPr>
              <a:t>Tavvaf</a:t>
            </a:r>
            <a:r>
              <a:rPr lang="en-US" altLang="zh-TW" sz="1000" dirty="0">
                <a:solidFill>
                  <a:schemeClr val="bg1">
                    <a:lumMod val="65000"/>
                  </a:schemeClr>
                </a:solidFill>
                <a:latin typeface="Calibri" charset="0"/>
                <a:ea typeface="標楷體" charset="-120"/>
              </a:rPr>
              <a:t>, and Edward A. Fox  (2020).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"Natural Language Processing Advancements By Deep Learning: A Survey."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arXiv:2003.01200.</a:t>
            </a:r>
          </a:p>
        </p:txBody>
      </p:sp>
    </p:spTree>
    <p:extLst>
      <p:ext uri="{BB962C8B-B14F-4D97-AF65-F5344CB8AC3E}">
        <p14:creationId xmlns:p14="http://schemas.microsoft.com/office/powerpoint/2010/main" val="53438558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sz="9600" dirty="0">
                <a:solidFill>
                  <a:schemeClr val="accent1"/>
                </a:solidFill>
                <a:latin typeface="Calibri" charset="0"/>
                <a:ea typeface="標楷體" charset="-120"/>
              </a:rPr>
              <a:t>Summary</a:t>
            </a:r>
            <a:endParaRPr lang="en-US" sz="12000" dirty="0">
              <a:solidFill>
                <a:schemeClr val="accent1"/>
              </a:solidFill>
            </a:endParaRPr>
          </a:p>
        </p:txBody>
      </p:sp>
      <p:sp>
        <p:nvSpPr>
          <p:cNvPr id="3" name="Content Placeholder 2"/>
          <p:cNvSpPr>
            <a:spLocks noGrp="1"/>
          </p:cNvSpPr>
          <p:nvPr>
            <p:ph idx="1"/>
          </p:nvPr>
        </p:nvSpPr>
        <p:spPr>
          <a:xfrm>
            <a:off x="822960" y="1600201"/>
            <a:ext cx="10607040" cy="4919663"/>
          </a:xfrm>
        </p:spPr>
        <p:txBody>
          <a:bodyPr/>
          <a:lstStyle/>
          <a:p>
            <a:r>
              <a:rPr lang="en-US" sz="4400" dirty="0">
                <a:solidFill>
                  <a:schemeClr val="accent1"/>
                </a:solidFill>
              </a:rPr>
              <a:t> Text Analytics and Text Mining</a:t>
            </a:r>
          </a:p>
          <a:p>
            <a:r>
              <a:rPr lang="en-US" sz="4400" dirty="0">
                <a:solidFill>
                  <a:schemeClr val="accent1"/>
                </a:solidFill>
              </a:rPr>
              <a:t> Natural Language Processing (NLP)</a:t>
            </a:r>
          </a:p>
          <a:p>
            <a:pPr marL="0" indent="0">
              <a:buNone/>
            </a:pPr>
            <a:endParaRPr lang="en-US" sz="4000" dirty="0">
              <a:solidFill>
                <a:schemeClr val="accent1"/>
              </a:solidFill>
            </a:endParaRPr>
          </a:p>
          <a:p>
            <a:endParaRPr lang="en-US" sz="4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138</a:t>
            </a:fld>
            <a:endParaRPr lang="zh-TW" altLang="en-US"/>
          </a:p>
        </p:txBody>
      </p:sp>
    </p:spTree>
    <p:extLst>
      <p:ext uri="{BB962C8B-B14F-4D97-AF65-F5344CB8AC3E}">
        <p14:creationId xmlns:p14="http://schemas.microsoft.com/office/powerpoint/2010/main" val="51903331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標題 1"/>
          <p:cNvSpPr>
            <a:spLocks noGrp="1"/>
          </p:cNvSpPr>
          <p:nvPr>
            <p:ph type="title"/>
          </p:nvPr>
        </p:nvSpPr>
        <p:spPr>
          <a:xfrm>
            <a:off x="1981200" y="117576"/>
            <a:ext cx="8229600" cy="719137"/>
          </a:xfrm>
        </p:spPr>
        <p:txBody>
          <a:bodyPr>
            <a:normAutofit fontScale="90000"/>
          </a:bodyPr>
          <a:lstStyle/>
          <a:p>
            <a:pPr eaLnBrk="1" hangingPunct="1"/>
            <a:r>
              <a:rPr lang="en-US" dirty="0"/>
              <a:t>References</a:t>
            </a:r>
            <a:endParaRPr lang="zh-TW" altLang="en-US" dirty="0">
              <a:solidFill>
                <a:srgbClr val="4F81BD"/>
              </a:solidFill>
              <a:latin typeface="Calibri" charset="0"/>
              <a:ea typeface="標楷體" charset="-120"/>
            </a:endParaRPr>
          </a:p>
        </p:txBody>
      </p:sp>
      <p:sp>
        <p:nvSpPr>
          <p:cNvPr id="144386" name="內容版面配置區 2"/>
          <p:cNvSpPr>
            <a:spLocks noGrp="1"/>
          </p:cNvSpPr>
          <p:nvPr>
            <p:ph idx="1"/>
          </p:nvPr>
        </p:nvSpPr>
        <p:spPr>
          <a:xfrm>
            <a:off x="522514" y="836712"/>
            <a:ext cx="11252719" cy="6021288"/>
          </a:xfrm>
        </p:spPr>
        <p:txBody>
          <a:bodyPr>
            <a:normAutofit fontScale="92500" lnSpcReduction="10000"/>
          </a:bodyPr>
          <a:lstStyle/>
          <a:p>
            <a:pPr>
              <a:lnSpc>
                <a:spcPct val="120000"/>
              </a:lnSpc>
              <a:spcAft>
                <a:spcPts val="0"/>
              </a:spcAft>
            </a:pPr>
            <a:r>
              <a:rPr lang="en-US" altLang="zh-TW" sz="1400" b="0" dirty="0">
                <a:latin typeface="Calibri" charset="0"/>
                <a:ea typeface="標楷體" charset="-120"/>
              </a:rPr>
              <a:t>Lewis Tunstall, Leandro von Werra, and Thomas Wolf (2022), Natural Language Processing with Transformers:  Building Language Applications with Hugging Face,  O'Reilly Media.</a:t>
            </a:r>
          </a:p>
          <a:p>
            <a:pPr>
              <a:lnSpc>
                <a:spcPct val="120000"/>
              </a:lnSpc>
              <a:spcAft>
                <a:spcPts val="0"/>
              </a:spcAft>
            </a:pPr>
            <a:r>
              <a:rPr lang="en-US" altLang="zh-TW" sz="1400" b="0" dirty="0">
                <a:latin typeface="Calibri" charset="0"/>
                <a:ea typeface="標楷體" charset="-120"/>
              </a:rPr>
              <a:t>Denis Rothman (2021), Transformers for Natural Language Processing: Build innovative deep neural network architectures for NLP with Python, </a:t>
            </a:r>
            <a:r>
              <a:rPr lang="en-US" altLang="zh-TW" sz="1400" b="0" dirty="0" err="1">
                <a:latin typeface="Calibri" charset="0"/>
                <a:ea typeface="標楷體" charset="-120"/>
              </a:rPr>
              <a:t>PyTorch</a:t>
            </a:r>
            <a:r>
              <a:rPr lang="en-US" altLang="zh-TW" sz="1400" b="0" dirty="0">
                <a:latin typeface="Calibri" charset="0"/>
                <a:ea typeface="標楷體" charset="-120"/>
              </a:rPr>
              <a:t>, TensorFlow, BERT, </a:t>
            </a:r>
            <a:r>
              <a:rPr lang="en-US" altLang="zh-TW" sz="1400" b="0" dirty="0" err="1">
                <a:latin typeface="Calibri" charset="0"/>
                <a:ea typeface="標楷體" charset="-120"/>
              </a:rPr>
              <a:t>RoBERTa</a:t>
            </a:r>
            <a:r>
              <a:rPr lang="en-US" altLang="zh-TW" sz="1400" b="0" dirty="0">
                <a:latin typeface="Calibri" charset="0"/>
                <a:ea typeface="標楷體" charset="-120"/>
              </a:rPr>
              <a:t>, and more, </a:t>
            </a:r>
            <a:r>
              <a:rPr lang="en-US" altLang="zh-TW" sz="1400" b="0" dirty="0" err="1">
                <a:latin typeface="Calibri" charset="0"/>
                <a:ea typeface="標楷體" charset="-120"/>
              </a:rPr>
              <a:t>Packt</a:t>
            </a:r>
            <a:r>
              <a:rPr lang="en-US" altLang="zh-TW" sz="1400" b="0" dirty="0">
                <a:latin typeface="Calibri" charset="0"/>
                <a:ea typeface="標楷體" charset="-120"/>
              </a:rPr>
              <a:t> Publishing.</a:t>
            </a:r>
          </a:p>
          <a:p>
            <a:pPr>
              <a:lnSpc>
                <a:spcPct val="120000"/>
              </a:lnSpc>
              <a:spcAft>
                <a:spcPts val="0"/>
              </a:spcAft>
            </a:pPr>
            <a:r>
              <a:rPr lang="en-US" altLang="zh-TW" sz="1400" b="0" dirty="0" err="1">
                <a:latin typeface="Calibri" charset="0"/>
                <a:ea typeface="標楷體" charset="-120"/>
              </a:rPr>
              <a:t>Savaş</a:t>
            </a:r>
            <a:r>
              <a:rPr lang="en-US" altLang="zh-TW" sz="1400" b="0" dirty="0">
                <a:latin typeface="Calibri" charset="0"/>
                <a:ea typeface="標楷體" charset="-120"/>
              </a:rPr>
              <a:t> </a:t>
            </a:r>
            <a:r>
              <a:rPr lang="en-US" altLang="zh-TW" sz="1400" b="0" dirty="0" err="1">
                <a:latin typeface="Calibri" charset="0"/>
                <a:ea typeface="標楷體" charset="-120"/>
              </a:rPr>
              <a:t>Yıldırım</a:t>
            </a:r>
            <a:r>
              <a:rPr lang="en-US" altLang="zh-TW" sz="1400" b="0" dirty="0">
                <a:latin typeface="Calibri" charset="0"/>
                <a:ea typeface="標楷體" charset="-120"/>
              </a:rPr>
              <a:t> and </a:t>
            </a:r>
            <a:r>
              <a:rPr lang="en-US" altLang="zh-TW" sz="1400" b="0" dirty="0" err="1">
                <a:latin typeface="Calibri" charset="0"/>
                <a:ea typeface="標楷體" charset="-120"/>
              </a:rPr>
              <a:t>Meysam</a:t>
            </a:r>
            <a:r>
              <a:rPr lang="en-US" altLang="zh-TW" sz="1400" b="0" dirty="0">
                <a:latin typeface="Calibri" charset="0"/>
                <a:ea typeface="標楷體" charset="-120"/>
              </a:rPr>
              <a:t> </a:t>
            </a:r>
            <a:r>
              <a:rPr lang="en-US" altLang="zh-TW" sz="1400" b="0" dirty="0" err="1">
                <a:latin typeface="Calibri" charset="0"/>
                <a:ea typeface="標楷體" charset="-120"/>
              </a:rPr>
              <a:t>Asgari-Chenaghlu</a:t>
            </a:r>
            <a:r>
              <a:rPr lang="en-US" altLang="zh-TW" sz="1400" b="0" dirty="0">
                <a:latin typeface="Calibri" charset="0"/>
                <a:ea typeface="標楷體" charset="-120"/>
              </a:rPr>
              <a:t> (2021), Mastering Transformers: Build state-of-the-art models from scratch with advanced natural language processing techniques, </a:t>
            </a:r>
            <a:r>
              <a:rPr lang="en-US" altLang="zh-TW" sz="1400" b="0" dirty="0" err="1">
                <a:latin typeface="Calibri" charset="0"/>
                <a:ea typeface="標楷體" charset="-120"/>
              </a:rPr>
              <a:t>Packt</a:t>
            </a:r>
            <a:r>
              <a:rPr lang="en-US" altLang="zh-TW" sz="1400" b="0" dirty="0">
                <a:latin typeface="Calibri" charset="0"/>
                <a:ea typeface="標楷體" charset="-120"/>
              </a:rPr>
              <a:t> Publishing.</a:t>
            </a:r>
          </a:p>
          <a:p>
            <a:pPr>
              <a:lnSpc>
                <a:spcPct val="120000"/>
              </a:lnSpc>
              <a:spcAft>
                <a:spcPts val="0"/>
              </a:spcAft>
            </a:pPr>
            <a:r>
              <a:rPr lang="en-US" altLang="zh-TW" sz="1400" b="0" dirty="0">
                <a:latin typeface="Calibri" charset="0"/>
                <a:ea typeface="標楷體" charset="-120"/>
              </a:rPr>
              <a:t>Sowmya </a:t>
            </a:r>
            <a:r>
              <a:rPr lang="en-US" altLang="zh-TW" sz="1400" b="0" dirty="0" err="1">
                <a:latin typeface="Calibri" charset="0"/>
                <a:ea typeface="標楷體" charset="-120"/>
              </a:rPr>
              <a:t>Vajjala</a:t>
            </a:r>
            <a:r>
              <a:rPr lang="en-US" altLang="zh-TW" sz="1400" b="0" dirty="0">
                <a:latin typeface="Calibri" charset="0"/>
                <a:ea typeface="標楷體" charset="-120"/>
              </a:rPr>
              <a:t>, Bodhisattwa Majumder, Anuj Gupta (2020), Practical Natural Language Processing: A Comprehensive Guide to Building Real-World NLP Systems, O'Reilly Media.</a:t>
            </a:r>
          </a:p>
          <a:p>
            <a:pPr eaLnBrk="1" hangingPunct="1">
              <a:lnSpc>
                <a:spcPct val="120000"/>
              </a:lnSpc>
              <a:spcAft>
                <a:spcPts val="0"/>
              </a:spcAft>
            </a:pPr>
            <a:r>
              <a:rPr lang="en-US" altLang="zh-TW" sz="1400" b="0" dirty="0">
                <a:latin typeface="Calibri" charset="0"/>
                <a:ea typeface="標楷體" charset="-120"/>
              </a:rPr>
              <a:t>Ramesh Sharda, </a:t>
            </a:r>
            <a:r>
              <a:rPr lang="en-US" altLang="zh-TW" sz="1400" b="0" dirty="0" err="1">
                <a:latin typeface="Calibri" charset="0"/>
                <a:ea typeface="標楷體" charset="-120"/>
              </a:rPr>
              <a:t>Dursun</a:t>
            </a:r>
            <a:r>
              <a:rPr lang="en-US" altLang="zh-TW" sz="1400" b="0" dirty="0">
                <a:latin typeface="Calibri" charset="0"/>
                <a:ea typeface="標楷體" charset="-120"/>
              </a:rPr>
              <a:t> </a:t>
            </a:r>
            <a:r>
              <a:rPr lang="en-US" altLang="zh-TW" sz="1400" b="0" dirty="0" err="1">
                <a:latin typeface="Calibri" charset="0"/>
                <a:ea typeface="標楷體" charset="-120"/>
              </a:rPr>
              <a:t>Delen</a:t>
            </a:r>
            <a:r>
              <a:rPr lang="en-US" altLang="zh-TW" sz="1400" b="0" dirty="0">
                <a:latin typeface="Calibri" charset="0"/>
                <a:ea typeface="標楷體" charset="-120"/>
              </a:rPr>
              <a:t>, and Efraim Turban (2017), Business Intelligence, Analytics, and Data Science: A Managerial Perspective, 4th Edition, Pearson.</a:t>
            </a:r>
          </a:p>
          <a:p>
            <a:pPr eaLnBrk="1" hangingPunct="1">
              <a:lnSpc>
                <a:spcPct val="120000"/>
              </a:lnSpc>
              <a:spcAft>
                <a:spcPts val="0"/>
              </a:spcAft>
            </a:pPr>
            <a:r>
              <a:rPr lang="en-US" altLang="zh-TW" sz="1400" b="0" dirty="0" err="1">
                <a:latin typeface="Calibri" charset="0"/>
                <a:ea typeface="標楷體" charset="-120"/>
              </a:rPr>
              <a:t>Dipanjan</a:t>
            </a:r>
            <a:r>
              <a:rPr lang="en-US" altLang="zh-TW" sz="1400" b="0" dirty="0">
                <a:latin typeface="Calibri" charset="0"/>
                <a:ea typeface="標楷體" charset="-120"/>
              </a:rPr>
              <a:t> Sarkar (2019), Text Analytics with Python: A Practitioner’s Guide to Natural Language Processing, Second Edition. </a:t>
            </a:r>
            <a:r>
              <a:rPr lang="en-US" altLang="zh-TW" sz="1400" b="0" dirty="0" err="1">
                <a:latin typeface="Calibri" charset="0"/>
                <a:ea typeface="標楷體" charset="-120"/>
              </a:rPr>
              <a:t>APress</a:t>
            </a:r>
            <a:r>
              <a:rPr lang="en-US" altLang="zh-TW" sz="1400" b="0" dirty="0">
                <a:latin typeface="Calibri" charset="0"/>
                <a:ea typeface="標楷體" charset="-120"/>
              </a:rPr>
              <a:t>. </a:t>
            </a:r>
          </a:p>
          <a:p>
            <a:pPr eaLnBrk="1" hangingPunct="1">
              <a:lnSpc>
                <a:spcPct val="120000"/>
              </a:lnSpc>
              <a:spcAft>
                <a:spcPts val="0"/>
              </a:spcAft>
            </a:pPr>
            <a:r>
              <a:rPr lang="en-US" altLang="zh-TW" sz="1400" b="0" dirty="0">
                <a:latin typeface="Calibri" charset="0"/>
                <a:ea typeface="標楷體" charset="-120"/>
              </a:rPr>
              <a:t>Benjamin Bengfort, Rebecca </a:t>
            </a:r>
            <a:r>
              <a:rPr lang="en-US" altLang="zh-TW" sz="1400" b="0" dirty="0" err="1">
                <a:latin typeface="Calibri" charset="0"/>
                <a:ea typeface="標楷體" charset="-120"/>
              </a:rPr>
              <a:t>Bilbro</a:t>
            </a:r>
            <a:r>
              <a:rPr lang="en-US" altLang="zh-TW" sz="1400" b="0" dirty="0">
                <a:latin typeface="Calibri" charset="0"/>
                <a:ea typeface="標楷體" charset="-120"/>
              </a:rPr>
              <a:t>, and Tony Ojeda (2018), Applied Text Analysis with Python: </a:t>
            </a:r>
            <a:br>
              <a:rPr lang="en-US" altLang="zh-TW" sz="1400" b="0" dirty="0">
                <a:latin typeface="Calibri" charset="0"/>
                <a:ea typeface="標楷體" charset="-120"/>
              </a:rPr>
            </a:br>
            <a:r>
              <a:rPr lang="en-US" altLang="zh-TW" sz="1400" b="0" dirty="0">
                <a:latin typeface="Calibri" charset="0"/>
                <a:ea typeface="標楷體" charset="-120"/>
              </a:rPr>
              <a:t>Enabling Language-Aware Data Products with Machine Learning, O’Reilly. </a:t>
            </a:r>
          </a:p>
          <a:p>
            <a:pPr eaLnBrk="1" hangingPunct="1">
              <a:lnSpc>
                <a:spcPct val="120000"/>
              </a:lnSpc>
              <a:spcAft>
                <a:spcPts val="0"/>
              </a:spcAft>
            </a:pPr>
            <a:r>
              <a:rPr lang="en-US" altLang="zh-TW" sz="1400" b="0" dirty="0" err="1">
                <a:latin typeface="Calibri" charset="0"/>
                <a:ea typeface="標楷體" charset="-120"/>
              </a:rPr>
              <a:t>Charu</a:t>
            </a:r>
            <a:r>
              <a:rPr lang="en-US" altLang="zh-TW" sz="1400" b="0" dirty="0">
                <a:latin typeface="Calibri" charset="0"/>
                <a:ea typeface="標楷體" charset="-120"/>
              </a:rPr>
              <a:t> C. Aggarwal (2018), Machine Learning for Text, Springer.</a:t>
            </a:r>
          </a:p>
          <a:p>
            <a:pPr eaLnBrk="1" hangingPunct="1">
              <a:lnSpc>
                <a:spcPct val="120000"/>
              </a:lnSpc>
              <a:spcAft>
                <a:spcPts val="0"/>
              </a:spcAft>
            </a:pPr>
            <a:r>
              <a:rPr lang="en-US" altLang="zh-TW" sz="1400" b="0" dirty="0">
                <a:latin typeface="Calibri" charset="0"/>
                <a:ea typeface="標楷體" charset="-120"/>
              </a:rPr>
              <a:t>Gabe </a:t>
            </a:r>
            <a:r>
              <a:rPr lang="en-US" altLang="zh-TW" sz="1400" b="0" dirty="0" err="1">
                <a:latin typeface="Calibri" charset="0"/>
                <a:ea typeface="標楷體" charset="-120"/>
              </a:rPr>
              <a:t>Ignatow</a:t>
            </a:r>
            <a:r>
              <a:rPr lang="en-US" altLang="zh-TW" sz="1400" b="0" dirty="0">
                <a:latin typeface="Calibri" charset="0"/>
                <a:ea typeface="標楷體" charset="-120"/>
              </a:rPr>
              <a:t> and Rada F. </a:t>
            </a:r>
            <a:r>
              <a:rPr lang="en-US" altLang="zh-TW" sz="1400" b="0" dirty="0" err="1">
                <a:latin typeface="Calibri" charset="0"/>
                <a:ea typeface="標楷體" charset="-120"/>
              </a:rPr>
              <a:t>Mihalcea</a:t>
            </a:r>
            <a:r>
              <a:rPr lang="en-US" altLang="zh-TW" sz="1400" b="0" dirty="0">
                <a:latin typeface="Calibri" charset="0"/>
                <a:ea typeface="標楷體" charset="-120"/>
              </a:rPr>
              <a:t> (2017), An Introduction to Text Mining: Research Design, Data Collection, and Analysis, SAGE Publications.</a:t>
            </a:r>
          </a:p>
          <a:p>
            <a:pPr eaLnBrk="1" hangingPunct="1">
              <a:lnSpc>
                <a:spcPct val="120000"/>
              </a:lnSpc>
              <a:spcAft>
                <a:spcPts val="0"/>
              </a:spcAft>
            </a:pPr>
            <a:r>
              <a:rPr lang="en-US" altLang="zh-TW" sz="1400" b="0" dirty="0">
                <a:latin typeface="Calibri" charset="0"/>
                <a:ea typeface="標楷體" charset="-120"/>
              </a:rPr>
              <a:t>Rajesh Arumugam (2018), Hands-On Natural Language Processing with Python: A practical guide to applying deep learning architectures to your NLP applications, </a:t>
            </a:r>
            <a:r>
              <a:rPr lang="en-US" altLang="zh-TW" sz="1400" b="0" dirty="0" err="1">
                <a:latin typeface="Calibri" charset="0"/>
                <a:ea typeface="標楷體" charset="-120"/>
              </a:rPr>
              <a:t>Packt</a:t>
            </a:r>
            <a:r>
              <a:rPr lang="en-US" altLang="zh-TW" sz="1400" b="0" dirty="0">
                <a:latin typeface="Calibri" charset="0"/>
                <a:ea typeface="標楷體" charset="-120"/>
              </a:rPr>
              <a:t>.</a:t>
            </a:r>
            <a:endParaRPr lang="en-US" altLang="en-US" sz="1400" b="0" dirty="0">
              <a:latin typeface="Calibri" charset="0"/>
              <a:ea typeface="標楷體" charset="-120"/>
            </a:endParaRPr>
          </a:p>
          <a:p>
            <a:pPr eaLnBrk="1" hangingPunct="1">
              <a:lnSpc>
                <a:spcPct val="120000"/>
              </a:lnSpc>
              <a:spcAft>
                <a:spcPts val="0"/>
              </a:spcAft>
            </a:pPr>
            <a:r>
              <a:rPr lang="en-US" altLang="zh-TW" sz="1400" b="0" dirty="0">
                <a:latin typeface="Calibri" charset="0"/>
                <a:ea typeface="標楷體" charset="-120"/>
              </a:rPr>
              <a:t>Jake </a:t>
            </a:r>
            <a:r>
              <a:rPr lang="en-US" altLang="zh-TW" sz="1400" b="0" dirty="0" err="1">
                <a:latin typeface="Calibri" charset="0"/>
                <a:ea typeface="標楷體" charset="-120"/>
              </a:rPr>
              <a:t>VanderPlas</a:t>
            </a:r>
            <a:r>
              <a:rPr lang="en-US" altLang="zh-TW" sz="1400" b="0" dirty="0">
                <a:latin typeface="Calibri" charset="0"/>
                <a:ea typeface="標楷體" charset="-120"/>
              </a:rPr>
              <a:t> (2016), Python Data Science Handbook: Essential Tools for Working with Data, O'Reilly Media.</a:t>
            </a:r>
          </a:p>
          <a:p>
            <a:pPr eaLnBrk="1" hangingPunct="1">
              <a:lnSpc>
                <a:spcPct val="120000"/>
              </a:lnSpc>
              <a:spcAft>
                <a:spcPts val="0"/>
              </a:spcAft>
            </a:pPr>
            <a:r>
              <a:rPr lang="en-US" altLang="zh-TW" sz="1400" b="0" dirty="0">
                <a:latin typeface="Calibri" charset="0"/>
                <a:ea typeface="標楷體" charset="-120"/>
              </a:rPr>
              <a:t>Devlin, Jacob, Ming-Wei Chang, Kenton Lee, and Kristina Toutanova (2018). "BERT: Pre-training of Deep Bidirectional Transformers for Language Understanding." </a:t>
            </a:r>
            <a:r>
              <a:rPr lang="en-US" altLang="zh-TW" sz="1400" b="0" dirty="0" err="1">
                <a:latin typeface="Calibri" charset="0"/>
                <a:ea typeface="標楷體" charset="-120"/>
              </a:rPr>
              <a:t>arXiv</a:t>
            </a:r>
            <a:r>
              <a:rPr lang="en-US" altLang="zh-TW" sz="1400" b="0" dirty="0">
                <a:latin typeface="Calibri" charset="0"/>
                <a:ea typeface="標楷體" charset="-120"/>
              </a:rPr>
              <a:t> preprint arXiv:1810.04805.</a:t>
            </a:r>
          </a:p>
          <a:p>
            <a:pPr eaLnBrk="1" hangingPunct="1">
              <a:lnSpc>
                <a:spcPct val="120000"/>
              </a:lnSpc>
              <a:spcAft>
                <a:spcPts val="0"/>
              </a:spcAft>
            </a:pPr>
            <a:r>
              <a:rPr lang="en-US" altLang="zh-TW" sz="1400" b="0" dirty="0">
                <a:latin typeface="Calibri" charset="0"/>
                <a:ea typeface="標楷體" charset="-120"/>
              </a:rPr>
              <a:t>Christopher D. Manning and </a:t>
            </a:r>
            <a:r>
              <a:rPr lang="en-US" altLang="zh-TW" sz="1400" b="0" dirty="0" err="1">
                <a:latin typeface="Calibri" charset="0"/>
                <a:ea typeface="標楷體" charset="-120"/>
              </a:rPr>
              <a:t>Hinrich</a:t>
            </a:r>
            <a:r>
              <a:rPr lang="en-US" altLang="zh-TW" sz="1400" b="0" dirty="0">
                <a:latin typeface="Calibri" charset="0"/>
                <a:ea typeface="標楷體" charset="-120"/>
              </a:rPr>
              <a:t> </a:t>
            </a:r>
            <a:r>
              <a:rPr lang="en-US" altLang="zh-TW" sz="1400" b="0" dirty="0" err="1">
                <a:latin typeface="Calibri" charset="0"/>
                <a:ea typeface="標楷體" charset="-120"/>
              </a:rPr>
              <a:t>Schütze</a:t>
            </a:r>
            <a:r>
              <a:rPr lang="en-US" altLang="zh-TW" sz="1400" b="0" dirty="0">
                <a:latin typeface="Calibri" charset="0"/>
                <a:ea typeface="標楷體" charset="-120"/>
              </a:rPr>
              <a:t> (1999), Foundations of Statistical Natural Language Processing, The MIT Press.</a:t>
            </a:r>
          </a:p>
          <a:p>
            <a:pPr eaLnBrk="1" hangingPunct="1">
              <a:lnSpc>
                <a:spcPct val="120000"/>
              </a:lnSpc>
              <a:spcAft>
                <a:spcPts val="0"/>
              </a:spcAft>
            </a:pPr>
            <a:r>
              <a:rPr lang="en-US" altLang="zh-TW" sz="1400" b="0" dirty="0">
                <a:latin typeface="Calibri" charset="0"/>
                <a:ea typeface="標楷體" charset="-120"/>
              </a:rPr>
              <a:t>Bruce Croft, Donald Metzler, and Trevor </a:t>
            </a:r>
            <a:r>
              <a:rPr lang="en-US" altLang="zh-TW" sz="1400" b="0" dirty="0" err="1">
                <a:latin typeface="Calibri" charset="0"/>
                <a:ea typeface="標楷體" charset="-120"/>
              </a:rPr>
              <a:t>Strohman</a:t>
            </a:r>
            <a:r>
              <a:rPr lang="en-US" altLang="zh-TW" sz="1400" b="0" dirty="0">
                <a:latin typeface="Calibri" charset="0"/>
                <a:ea typeface="標楷體" charset="-120"/>
              </a:rPr>
              <a:t> (2008), Search Engines: Information Retrieval in Practice, Addison Wesley, </a:t>
            </a:r>
            <a:r>
              <a:rPr lang="en-US" altLang="zh-TW" sz="1400" b="0" dirty="0">
                <a:latin typeface="Calibri" charset="0"/>
                <a:ea typeface="標楷體" charset="-120"/>
                <a:hlinkClick r:id="rId2"/>
              </a:rPr>
              <a:t>http://www.search-engines-book.com/</a:t>
            </a:r>
            <a:endParaRPr lang="en-US" altLang="zh-TW" sz="1400" b="0" dirty="0">
              <a:latin typeface="Calibri" charset="0"/>
              <a:ea typeface="標楷體" charset="-120"/>
            </a:endParaRPr>
          </a:p>
          <a:p>
            <a:pPr eaLnBrk="1" hangingPunct="1">
              <a:lnSpc>
                <a:spcPct val="120000"/>
              </a:lnSpc>
              <a:spcAft>
                <a:spcPts val="0"/>
              </a:spcAft>
            </a:pPr>
            <a:r>
              <a:rPr lang="en-US" altLang="zh-TW" sz="1400" b="0" dirty="0">
                <a:latin typeface="Calibri" charset="0"/>
                <a:ea typeface="標楷體" charset="-120"/>
              </a:rPr>
              <a:t>Steven Bird, Ewan Klein and Edward </a:t>
            </a:r>
            <a:r>
              <a:rPr lang="en-US" altLang="zh-TW" sz="1400" b="0" dirty="0" err="1">
                <a:latin typeface="Calibri" charset="0"/>
                <a:ea typeface="標楷體" charset="-120"/>
              </a:rPr>
              <a:t>Loper</a:t>
            </a:r>
            <a:r>
              <a:rPr lang="en-US" altLang="zh-TW" sz="1400" b="0" dirty="0">
                <a:latin typeface="Calibri" charset="0"/>
                <a:ea typeface="標楷體" charset="-120"/>
              </a:rPr>
              <a:t> (2009), Natural Language Processing with Python, O'Reilly Media, </a:t>
            </a:r>
            <a:r>
              <a:rPr lang="en-US" altLang="zh-TW" sz="1400" b="0" dirty="0">
                <a:latin typeface="Calibri" charset="0"/>
                <a:ea typeface="標楷體" charset="-120"/>
                <a:hlinkClick r:id="rId3"/>
              </a:rPr>
              <a:t>http://www.nltk.org/book/</a:t>
            </a:r>
            <a:r>
              <a:rPr lang="en-US" altLang="zh-TW" sz="1400" b="0" dirty="0">
                <a:latin typeface="Calibri" charset="0"/>
                <a:ea typeface="標楷體" charset="-120"/>
              </a:rPr>
              <a:t> , </a:t>
            </a:r>
            <a:r>
              <a:rPr lang="en-US" altLang="zh-TW" sz="1400" b="0" dirty="0">
                <a:latin typeface="Calibri" charset="0"/>
                <a:ea typeface="標楷體" charset="-120"/>
                <a:hlinkClick r:id="rId4"/>
              </a:rPr>
              <a:t>http://www.nltk.org/book_1ed/</a:t>
            </a:r>
            <a:endParaRPr lang="en-US" altLang="zh-TW" sz="1400" b="0" dirty="0">
              <a:latin typeface="Calibri" charset="0"/>
              <a:ea typeface="標楷體" charset="-120"/>
            </a:endParaRPr>
          </a:p>
          <a:p>
            <a:pPr eaLnBrk="1" hangingPunct="1">
              <a:lnSpc>
                <a:spcPct val="120000"/>
              </a:lnSpc>
              <a:spcAft>
                <a:spcPts val="0"/>
              </a:spcAft>
            </a:pPr>
            <a:r>
              <a:rPr lang="en-US" altLang="zh-TW" sz="1400" b="0" dirty="0">
                <a:latin typeface="Calibri" charset="0"/>
                <a:ea typeface="標楷體" charset="-120"/>
              </a:rPr>
              <a:t>Bing Liu (2009), Web Data Mining: Exploring Hyperlinks, Contents, and Usage Data, Springer.</a:t>
            </a:r>
          </a:p>
          <a:p>
            <a:pPr eaLnBrk="1" hangingPunct="1">
              <a:lnSpc>
                <a:spcPct val="120000"/>
              </a:lnSpc>
              <a:spcAft>
                <a:spcPts val="0"/>
              </a:spcAft>
            </a:pPr>
            <a:r>
              <a:rPr lang="en-US" sz="1400" b="0" dirty="0"/>
              <a:t>The Super Duper NLP Repo, </a:t>
            </a:r>
            <a:r>
              <a:rPr lang="en-US" sz="1400" b="0" dirty="0">
                <a:hlinkClick r:id="rId5"/>
              </a:rPr>
              <a:t>https://notebooks.quantumstat.com/</a:t>
            </a:r>
            <a:endParaRPr lang="en-US" sz="1400" b="0" dirty="0"/>
          </a:p>
          <a:p>
            <a:pPr eaLnBrk="1" hangingPunct="1">
              <a:lnSpc>
                <a:spcPct val="120000"/>
              </a:lnSpc>
              <a:spcAft>
                <a:spcPts val="0"/>
              </a:spcAft>
            </a:pPr>
            <a:r>
              <a:rPr lang="en-US" altLang="zh-TW" sz="1400" b="0" dirty="0">
                <a:latin typeface="Calibri" charset="0"/>
                <a:ea typeface="標楷體" charset="-120"/>
              </a:rPr>
              <a:t>Min-Yuh Day (2023), Python 101, </a:t>
            </a:r>
            <a:r>
              <a:rPr lang="en-US" altLang="zh-TW" sz="1400" b="0" dirty="0">
                <a:latin typeface="Calibri" charset="0"/>
                <a:ea typeface="標楷體" charset="-120"/>
                <a:hlinkClick r:id="rId6"/>
              </a:rPr>
              <a:t>https://tinyurl.com/aintpupython101</a:t>
            </a:r>
            <a:endParaRPr lang="en-US" altLang="zh-TW" sz="1200" b="0" dirty="0">
              <a:latin typeface="Calibri" charset="0"/>
              <a:ea typeface="標楷體" charset="-120"/>
            </a:endParaRPr>
          </a:p>
          <a:p>
            <a:pPr marL="0" indent="0">
              <a:buNone/>
            </a:pPr>
            <a:endParaRPr lang="en-US" altLang="zh-TW" sz="1400" b="0" dirty="0">
              <a:latin typeface="Calibri" charset="0"/>
              <a:ea typeface="標楷體" charset="-120"/>
            </a:endParaRPr>
          </a:p>
        </p:txBody>
      </p:sp>
      <p:sp>
        <p:nvSpPr>
          <p:cNvPr id="14438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0F9B038A-02CF-644D-BAD5-0819065A699B}" type="slidenum">
              <a:rPr kumimoji="0" lang="zh-TW" altLang="en-US" sz="1200">
                <a:solidFill>
                  <a:srgbClr val="898989"/>
                </a:solidFill>
                <a:latin typeface="Calibri" charset="0"/>
                <a:ea typeface="MS PGothic" charset="-128"/>
              </a:rPr>
              <a:pPr eaLnBrk="1" hangingPunct="1"/>
              <a:t>139</a:t>
            </a:fld>
            <a:endParaRPr kumimoji="0" lang="zh-TW" altLang="en-US" sz="1200">
              <a:solidFill>
                <a:srgbClr val="898989"/>
              </a:solidFill>
              <a:latin typeface="Calibri" charset="0"/>
              <a:ea typeface="MS PGothic" charset="-128"/>
            </a:endParaRPr>
          </a:p>
        </p:txBody>
      </p:sp>
    </p:spTree>
    <p:extLst>
      <p:ext uri="{BB962C8B-B14F-4D97-AF65-F5344CB8AC3E}">
        <p14:creationId xmlns:p14="http://schemas.microsoft.com/office/powerpoint/2010/main" val="4220729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350E-C22F-3744-B665-0859223A6C49}"/>
              </a:ext>
            </a:extLst>
          </p:cNvPr>
          <p:cNvSpPr>
            <a:spLocks noGrp="1"/>
          </p:cNvSpPr>
          <p:nvPr>
            <p:ph type="title"/>
          </p:nvPr>
        </p:nvSpPr>
        <p:spPr>
          <a:xfrm>
            <a:off x="1981200" y="122238"/>
            <a:ext cx="8229600" cy="1786210"/>
          </a:xfrm>
        </p:spPr>
        <p:txBody>
          <a:bodyPr>
            <a:normAutofit fontScale="90000"/>
          </a:bodyPr>
          <a:lstStyle/>
          <a:p>
            <a:r>
              <a:rPr lang="en-US" b="1" dirty="0">
                <a:solidFill>
                  <a:srgbClr val="C00000"/>
                </a:solidFill>
              </a:rPr>
              <a:t>AI, Big Data, Cloud Computing</a:t>
            </a:r>
            <a:br>
              <a:rPr lang="en-US" b="1" dirty="0">
                <a:solidFill>
                  <a:schemeClr val="accent1"/>
                </a:solidFill>
              </a:rPr>
            </a:br>
            <a:r>
              <a:rPr lang="en-US" b="1" dirty="0">
                <a:solidFill>
                  <a:schemeClr val="accent1"/>
                </a:solidFill>
              </a:rPr>
              <a:t>Evolution of Decision Support, Business Intelligence, and Analytics</a:t>
            </a:r>
          </a:p>
        </p:txBody>
      </p:sp>
      <p:sp>
        <p:nvSpPr>
          <p:cNvPr id="4" name="Slide Number Placeholder 3">
            <a:extLst>
              <a:ext uri="{FF2B5EF4-FFF2-40B4-BE49-F238E27FC236}">
                <a16:creationId xmlns:a16="http://schemas.microsoft.com/office/drawing/2014/main" id="{EBF53333-FD96-FF4B-B82B-483AD2971C1F}"/>
              </a:ext>
            </a:extLst>
          </p:cNvPr>
          <p:cNvSpPr>
            <a:spLocks noGrp="1"/>
          </p:cNvSpPr>
          <p:nvPr>
            <p:ph type="sldNum" sz="quarter" idx="12"/>
          </p:nvPr>
        </p:nvSpPr>
        <p:spPr/>
        <p:txBody>
          <a:bodyPr/>
          <a:lstStyle/>
          <a:p>
            <a:fld id="{E008237F-23CD-E54D-BDBA-FE95A073E4E0}" type="slidenum">
              <a:rPr lang="zh-TW" altLang="en-US" smtClean="0"/>
              <a:pPr/>
              <a:t>14</a:t>
            </a:fld>
            <a:endParaRPr lang="zh-TW" altLang="en-US"/>
          </a:p>
        </p:txBody>
      </p:sp>
      <p:pic>
        <p:nvPicPr>
          <p:cNvPr id="5" name="Picture 4">
            <a:extLst>
              <a:ext uri="{FF2B5EF4-FFF2-40B4-BE49-F238E27FC236}">
                <a16:creationId xmlns:a16="http://schemas.microsoft.com/office/drawing/2014/main" id="{CB0390DC-1A50-9148-B677-58C96BA33407}"/>
              </a:ext>
            </a:extLst>
          </p:cNvPr>
          <p:cNvPicPr>
            <a:picLocks noChangeAspect="1"/>
          </p:cNvPicPr>
          <p:nvPr/>
        </p:nvPicPr>
        <p:blipFill>
          <a:blip r:embed="rId2"/>
          <a:stretch>
            <a:fillRect/>
          </a:stretch>
        </p:blipFill>
        <p:spPr>
          <a:xfrm>
            <a:off x="1743956" y="2780928"/>
            <a:ext cx="8744533" cy="3240360"/>
          </a:xfrm>
          <a:prstGeom prst="rect">
            <a:avLst/>
          </a:prstGeom>
        </p:spPr>
      </p:pic>
      <p:sp>
        <p:nvSpPr>
          <p:cNvPr id="8" name="矩形 4">
            <a:extLst>
              <a:ext uri="{FF2B5EF4-FFF2-40B4-BE49-F238E27FC236}">
                <a16:creationId xmlns:a16="http://schemas.microsoft.com/office/drawing/2014/main" id="{6513A895-9AA5-F241-B415-FB2F9BEEFDF4}"/>
              </a:ext>
            </a:extLst>
          </p:cNvPr>
          <p:cNvSpPr>
            <a:spLocks noChangeArrowheads="1"/>
          </p:cNvSpPr>
          <p:nvPr/>
        </p:nvSpPr>
        <p:spPr bwMode="auto">
          <a:xfrm>
            <a:off x="2094384" y="6457890"/>
            <a:ext cx="8003232" cy="400110"/>
          </a:xfrm>
          <a:prstGeom prst="rect">
            <a:avLst/>
          </a:prstGeom>
          <a:noFill/>
          <a:ln w="9525">
            <a:noFill/>
            <a:miter lim="800000"/>
            <a:headEnd/>
            <a:tailEnd/>
          </a:ln>
        </p:spPr>
        <p:txBody>
          <a:bodyPr wrap="square">
            <a:spAutoFit/>
          </a:bodyPr>
          <a:lstStyle/>
          <a:p>
            <a:pPr algn="ctr"/>
            <a:r>
              <a:rPr lang="en-US" altLang="zh-TW" sz="1000" dirty="0">
                <a:solidFill>
                  <a:srgbClr val="A6A6A6"/>
                </a:solidFill>
              </a:rPr>
              <a:t>Source: Ramesh Sharda, </a:t>
            </a:r>
            <a:r>
              <a:rPr lang="en-US" altLang="zh-TW" sz="1000" dirty="0" err="1">
                <a:solidFill>
                  <a:srgbClr val="A6A6A6"/>
                </a:solidFill>
              </a:rPr>
              <a:t>Dursun</a:t>
            </a:r>
            <a:r>
              <a:rPr lang="en-US" altLang="zh-TW" sz="1000" dirty="0">
                <a:solidFill>
                  <a:srgbClr val="A6A6A6"/>
                </a:solidFill>
              </a:rPr>
              <a:t> </a:t>
            </a:r>
            <a:r>
              <a:rPr lang="en-US" altLang="zh-TW" sz="1000" dirty="0" err="1">
                <a:solidFill>
                  <a:srgbClr val="A6A6A6"/>
                </a:solidFill>
              </a:rPr>
              <a:t>Delen</a:t>
            </a:r>
            <a:r>
              <a:rPr lang="en-US" altLang="zh-TW" sz="1000" dirty="0">
                <a:solidFill>
                  <a:srgbClr val="A6A6A6"/>
                </a:solidFill>
              </a:rPr>
              <a:t>, and Efraim Turban (2017), </a:t>
            </a:r>
            <a:br>
              <a:rPr lang="en-US" altLang="zh-TW" sz="1000" dirty="0">
                <a:solidFill>
                  <a:srgbClr val="A6A6A6"/>
                </a:solidFill>
              </a:rPr>
            </a:br>
            <a:r>
              <a:rPr lang="en-US" altLang="zh-TW" sz="1000" dirty="0">
                <a:solidFill>
                  <a:srgbClr val="A6A6A6"/>
                </a:solidFill>
              </a:rPr>
              <a:t>Business Intelligence, Analytics, and Data Science: A Managerial Perspective, 4th Edition, Pearson</a:t>
            </a:r>
          </a:p>
        </p:txBody>
      </p:sp>
      <p:sp>
        <p:nvSpPr>
          <p:cNvPr id="3" name="TextBox 2">
            <a:extLst>
              <a:ext uri="{FF2B5EF4-FFF2-40B4-BE49-F238E27FC236}">
                <a16:creationId xmlns:a16="http://schemas.microsoft.com/office/drawing/2014/main" id="{7B9DD6DB-96C9-1849-8048-C37BF82BF676}"/>
              </a:ext>
            </a:extLst>
          </p:cNvPr>
          <p:cNvSpPr txBox="1"/>
          <p:nvPr/>
        </p:nvSpPr>
        <p:spPr>
          <a:xfrm>
            <a:off x="1927508" y="2356510"/>
            <a:ext cx="452368" cy="461665"/>
          </a:xfrm>
          <a:prstGeom prst="rect">
            <a:avLst/>
          </a:prstGeom>
          <a:noFill/>
        </p:spPr>
        <p:txBody>
          <a:bodyPr wrap="none" rtlCol="0">
            <a:spAutoFit/>
          </a:bodyPr>
          <a:lstStyle/>
          <a:p>
            <a:r>
              <a:rPr lang="en-US" sz="2400" b="1" dirty="0">
                <a:solidFill>
                  <a:srgbClr val="C00000"/>
                </a:solidFill>
              </a:rPr>
              <a:t>AI</a:t>
            </a:r>
          </a:p>
        </p:txBody>
      </p:sp>
      <p:sp>
        <p:nvSpPr>
          <p:cNvPr id="7" name="TextBox 6">
            <a:extLst>
              <a:ext uri="{FF2B5EF4-FFF2-40B4-BE49-F238E27FC236}">
                <a16:creationId xmlns:a16="http://schemas.microsoft.com/office/drawing/2014/main" id="{52D32C1E-8C48-F44A-A823-7251F95BB278}"/>
              </a:ext>
            </a:extLst>
          </p:cNvPr>
          <p:cNvSpPr txBox="1"/>
          <p:nvPr/>
        </p:nvSpPr>
        <p:spPr>
          <a:xfrm>
            <a:off x="5421014" y="2356510"/>
            <a:ext cx="2390398" cy="461665"/>
          </a:xfrm>
          <a:prstGeom prst="rect">
            <a:avLst/>
          </a:prstGeom>
          <a:noFill/>
        </p:spPr>
        <p:txBody>
          <a:bodyPr wrap="none" rtlCol="0">
            <a:spAutoFit/>
          </a:bodyPr>
          <a:lstStyle/>
          <a:p>
            <a:r>
              <a:rPr lang="en-US" sz="2400" b="1" dirty="0">
                <a:solidFill>
                  <a:srgbClr val="C00000"/>
                </a:solidFill>
              </a:rPr>
              <a:t>Cloud Computing</a:t>
            </a:r>
          </a:p>
        </p:txBody>
      </p:sp>
      <p:sp>
        <p:nvSpPr>
          <p:cNvPr id="9" name="TextBox 8">
            <a:extLst>
              <a:ext uri="{FF2B5EF4-FFF2-40B4-BE49-F238E27FC236}">
                <a16:creationId xmlns:a16="http://schemas.microsoft.com/office/drawing/2014/main" id="{FC7B8E16-E0F5-F345-AEEA-5798AFEEDD52}"/>
              </a:ext>
            </a:extLst>
          </p:cNvPr>
          <p:cNvSpPr txBox="1"/>
          <p:nvPr/>
        </p:nvSpPr>
        <p:spPr>
          <a:xfrm>
            <a:off x="8300293" y="2356510"/>
            <a:ext cx="1247970" cy="461665"/>
          </a:xfrm>
          <a:prstGeom prst="rect">
            <a:avLst/>
          </a:prstGeom>
          <a:noFill/>
        </p:spPr>
        <p:txBody>
          <a:bodyPr wrap="none" rtlCol="0">
            <a:spAutoFit/>
          </a:bodyPr>
          <a:lstStyle/>
          <a:p>
            <a:r>
              <a:rPr lang="en-US" sz="2400" b="1" dirty="0">
                <a:solidFill>
                  <a:srgbClr val="C00000"/>
                </a:solidFill>
              </a:rPr>
              <a:t>Big Data</a:t>
            </a:r>
          </a:p>
        </p:txBody>
      </p:sp>
      <p:sp>
        <p:nvSpPr>
          <p:cNvPr id="6" name="Rounded Rectangle 5">
            <a:extLst>
              <a:ext uri="{FF2B5EF4-FFF2-40B4-BE49-F238E27FC236}">
                <a16:creationId xmlns:a16="http://schemas.microsoft.com/office/drawing/2014/main" id="{F97F7362-9C56-344B-A504-E283CA3FB680}"/>
              </a:ext>
            </a:extLst>
          </p:cNvPr>
          <p:cNvSpPr/>
          <p:nvPr/>
        </p:nvSpPr>
        <p:spPr>
          <a:xfrm rot="2617693">
            <a:off x="2072700" y="3557554"/>
            <a:ext cx="352576" cy="312568"/>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2AFC055B-2A76-1C4D-BAF5-3F808415766D}"/>
              </a:ext>
            </a:extLst>
          </p:cNvPr>
          <p:cNvSpPr/>
          <p:nvPr/>
        </p:nvSpPr>
        <p:spPr>
          <a:xfrm rot="2617693">
            <a:off x="5783288" y="3766321"/>
            <a:ext cx="1544363" cy="312568"/>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7020D1D3-6FEE-9444-8450-509EF5EA063B}"/>
              </a:ext>
            </a:extLst>
          </p:cNvPr>
          <p:cNvSpPr/>
          <p:nvPr/>
        </p:nvSpPr>
        <p:spPr>
          <a:xfrm rot="2617693">
            <a:off x="7584527" y="4081603"/>
            <a:ext cx="1732476" cy="332094"/>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93D91960-0BB2-9F43-8442-3021FB9CE124}"/>
              </a:ext>
            </a:extLst>
          </p:cNvPr>
          <p:cNvSpPr/>
          <p:nvPr/>
        </p:nvSpPr>
        <p:spPr>
          <a:xfrm rot="2617693">
            <a:off x="6783993" y="4022111"/>
            <a:ext cx="1844056" cy="312568"/>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44DD7452-ED3A-764D-8069-7032C158C7FD}"/>
              </a:ext>
            </a:extLst>
          </p:cNvPr>
          <p:cNvSpPr/>
          <p:nvPr/>
        </p:nvSpPr>
        <p:spPr>
          <a:xfrm rot="2617693">
            <a:off x="6482205" y="4071423"/>
            <a:ext cx="1652419" cy="308163"/>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3035EB1-85BC-AD44-9178-76EA6EA478FD}"/>
              </a:ext>
            </a:extLst>
          </p:cNvPr>
          <p:cNvSpPr txBox="1"/>
          <p:nvPr/>
        </p:nvSpPr>
        <p:spPr>
          <a:xfrm>
            <a:off x="6231501" y="2931021"/>
            <a:ext cx="647934" cy="461665"/>
          </a:xfrm>
          <a:prstGeom prst="rect">
            <a:avLst/>
          </a:prstGeom>
          <a:noFill/>
        </p:spPr>
        <p:txBody>
          <a:bodyPr wrap="none" rtlCol="0">
            <a:spAutoFit/>
          </a:bodyPr>
          <a:lstStyle/>
          <a:p>
            <a:r>
              <a:rPr lang="en-US" sz="2400" b="1" dirty="0">
                <a:solidFill>
                  <a:srgbClr val="C00000"/>
                </a:solidFill>
              </a:rPr>
              <a:t>DM</a:t>
            </a:r>
          </a:p>
        </p:txBody>
      </p:sp>
      <p:sp>
        <p:nvSpPr>
          <p:cNvPr id="16" name="TextBox 15">
            <a:extLst>
              <a:ext uri="{FF2B5EF4-FFF2-40B4-BE49-F238E27FC236}">
                <a16:creationId xmlns:a16="http://schemas.microsoft.com/office/drawing/2014/main" id="{1DF5ACF1-27D9-3F4B-8974-307A8393827A}"/>
              </a:ext>
            </a:extLst>
          </p:cNvPr>
          <p:cNvSpPr txBox="1"/>
          <p:nvPr/>
        </p:nvSpPr>
        <p:spPr>
          <a:xfrm>
            <a:off x="6853643" y="2910423"/>
            <a:ext cx="439544" cy="461665"/>
          </a:xfrm>
          <a:prstGeom prst="rect">
            <a:avLst/>
          </a:prstGeom>
          <a:noFill/>
        </p:spPr>
        <p:txBody>
          <a:bodyPr wrap="none" rtlCol="0">
            <a:spAutoFit/>
          </a:bodyPr>
          <a:lstStyle/>
          <a:p>
            <a:r>
              <a:rPr lang="en-US" sz="2400" b="1" dirty="0">
                <a:solidFill>
                  <a:srgbClr val="C00000"/>
                </a:solidFill>
              </a:rPr>
              <a:t>BI</a:t>
            </a:r>
          </a:p>
        </p:txBody>
      </p:sp>
      <p:sp>
        <p:nvSpPr>
          <p:cNvPr id="17" name="Right Arrow 16">
            <a:extLst>
              <a:ext uri="{FF2B5EF4-FFF2-40B4-BE49-F238E27FC236}">
                <a16:creationId xmlns:a16="http://schemas.microsoft.com/office/drawing/2014/main" id="{D247676A-FAFB-6244-AB52-DAB57304C3D2}"/>
              </a:ext>
            </a:extLst>
          </p:cNvPr>
          <p:cNvSpPr/>
          <p:nvPr/>
        </p:nvSpPr>
        <p:spPr>
          <a:xfrm>
            <a:off x="1849021" y="1834675"/>
            <a:ext cx="8534400" cy="595030"/>
          </a:xfrm>
          <a:prstGeom prst="rightArrow">
            <a:avLst>
              <a:gd name="adj1" fmla="val 62806"/>
              <a:gd name="adj2" fmla="val 50000"/>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C00000"/>
                </a:solidFill>
              </a:rPr>
              <a:t>AI</a:t>
            </a:r>
          </a:p>
        </p:txBody>
      </p:sp>
    </p:spTree>
    <p:extLst>
      <p:ext uri="{BB962C8B-B14F-4D97-AF65-F5344CB8AC3E}">
        <p14:creationId xmlns:p14="http://schemas.microsoft.com/office/powerpoint/2010/main" val="97763311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3777-B538-DE44-B8A9-4A94BC6E5694}"/>
              </a:ext>
            </a:extLst>
          </p:cNvPr>
          <p:cNvSpPr>
            <a:spLocks noGrp="1"/>
          </p:cNvSpPr>
          <p:nvPr>
            <p:ph type="title"/>
          </p:nvPr>
        </p:nvSpPr>
        <p:spPr>
          <a:xfrm>
            <a:off x="534389" y="56101"/>
            <a:ext cx="11222181" cy="815438"/>
          </a:xfrm>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05AA3E83-9DC9-834C-98CD-C9A1A8CB28C1}"/>
              </a:ext>
            </a:extLst>
          </p:cNvPr>
          <p:cNvSpPr>
            <a:spLocks noGrp="1"/>
          </p:cNvSpPr>
          <p:nvPr>
            <p:ph idx="1"/>
          </p:nvPr>
        </p:nvSpPr>
        <p:spPr>
          <a:xfrm>
            <a:off x="435431" y="765213"/>
            <a:ext cx="11321140" cy="6036686"/>
          </a:xfrm>
        </p:spPr>
        <p:txBody>
          <a:bodyPr>
            <a:noAutofit/>
          </a:bodyPr>
          <a:lstStyle/>
          <a:p>
            <a:pPr>
              <a:lnSpc>
                <a:spcPct val="120000"/>
              </a:lnSpc>
              <a:spcAft>
                <a:spcPts val="0"/>
              </a:spcAft>
            </a:pPr>
            <a:r>
              <a:rPr lang="en-US" sz="1150" b="0" dirty="0"/>
              <a:t>Yihan Cao, </a:t>
            </a:r>
            <a:r>
              <a:rPr lang="en-US" sz="1150" b="0" dirty="0" err="1"/>
              <a:t>Siyu</a:t>
            </a:r>
            <a:r>
              <a:rPr lang="en-US" sz="1150" b="0" dirty="0"/>
              <a:t> Li, </a:t>
            </a:r>
            <a:r>
              <a:rPr lang="en-US" sz="1150" b="0" dirty="0" err="1"/>
              <a:t>Yixin</a:t>
            </a:r>
            <a:r>
              <a:rPr lang="en-US" sz="1150" b="0" dirty="0"/>
              <a:t> Liu, </a:t>
            </a:r>
            <a:r>
              <a:rPr lang="en-US" sz="1150" b="0" dirty="0" err="1"/>
              <a:t>Zhiling</a:t>
            </a:r>
            <a:r>
              <a:rPr lang="en-US" sz="1150" b="0" dirty="0"/>
              <a:t> Yan, Yutong Dai, Philip S. Yu, and </a:t>
            </a:r>
            <a:r>
              <a:rPr lang="en-US" sz="1150" b="0" dirty="0" err="1"/>
              <a:t>Lichao</a:t>
            </a:r>
            <a:r>
              <a:rPr lang="en-US" sz="1150" b="0" dirty="0"/>
              <a:t> Sun (2023). "A Comprehensive Survey of AI-Generated Content (AIGC): A History of Generative AI from GAN to </a:t>
            </a:r>
            <a:r>
              <a:rPr lang="en-US" sz="1150" b="0" dirty="0" err="1"/>
              <a:t>ChatGPT</a:t>
            </a:r>
            <a:r>
              <a:rPr lang="en-US" sz="1150" b="0" dirty="0"/>
              <a:t>." </a:t>
            </a:r>
            <a:r>
              <a:rPr lang="en-US" sz="1150" b="0" dirty="0" err="1"/>
              <a:t>arXiv</a:t>
            </a:r>
            <a:r>
              <a:rPr lang="en-US" sz="1150" b="0" dirty="0"/>
              <a:t> preprint arXiv:2303.04226.</a:t>
            </a:r>
          </a:p>
          <a:p>
            <a:pPr>
              <a:lnSpc>
                <a:spcPct val="120000"/>
              </a:lnSpc>
              <a:spcAft>
                <a:spcPts val="0"/>
              </a:spcAft>
            </a:pPr>
            <a:r>
              <a:rPr lang="en-US" sz="1150" b="0" dirty="0" err="1"/>
              <a:t>Pengfei</a:t>
            </a:r>
            <a:r>
              <a:rPr lang="en-US" sz="1150" b="0" dirty="0"/>
              <a:t> Liu, </a:t>
            </a:r>
            <a:r>
              <a:rPr lang="en-US" sz="1150" b="0" dirty="0" err="1"/>
              <a:t>Weizhe</a:t>
            </a:r>
            <a:r>
              <a:rPr lang="en-US" sz="1150" b="0" dirty="0"/>
              <a:t> Yuan, </a:t>
            </a:r>
            <a:r>
              <a:rPr lang="en-US" sz="1150" b="0" dirty="0" err="1"/>
              <a:t>Jinlan</a:t>
            </a:r>
            <a:r>
              <a:rPr lang="en-US" sz="1150" b="0" dirty="0"/>
              <a:t> Fu, </a:t>
            </a:r>
            <a:r>
              <a:rPr lang="en-US" sz="1150" b="0" dirty="0" err="1"/>
              <a:t>Zhengbao</a:t>
            </a:r>
            <a:r>
              <a:rPr lang="en-US" sz="1150" b="0" dirty="0"/>
              <a:t> Jiang, Hiroaki Hayashi, and Graham </a:t>
            </a:r>
            <a:r>
              <a:rPr lang="en-US" sz="1150" b="0" dirty="0" err="1"/>
              <a:t>Neubig</a:t>
            </a:r>
            <a:r>
              <a:rPr lang="en-US" sz="1150" b="0" dirty="0"/>
              <a:t>. (2023) "Pre-train, prompt, and predict: A systematic survey of prompting methods in natural language processing." ACM Computing Surveys 55, no. 9 (2023): 1-35.</a:t>
            </a:r>
          </a:p>
          <a:p>
            <a:pPr>
              <a:lnSpc>
                <a:spcPct val="120000"/>
              </a:lnSpc>
              <a:spcAft>
                <a:spcPts val="0"/>
              </a:spcAft>
            </a:pPr>
            <a:r>
              <a:rPr lang="en-US" sz="1150" b="0" dirty="0"/>
              <a:t>Wayne Xin Zhao, </a:t>
            </a:r>
            <a:r>
              <a:rPr lang="en-US" sz="1150" b="0" dirty="0" err="1"/>
              <a:t>Kun</a:t>
            </a:r>
            <a:r>
              <a:rPr lang="en-US" sz="1150" b="0" dirty="0"/>
              <a:t> Zhou, </a:t>
            </a:r>
            <a:r>
              <a:rPr lang="en-US" sz="1150" b="0" dirty="0" err="1"/>
              <a:t>Junyi</a:t>
            </a:r>
            <a:r>
              <a:rPr lang="en-US" sz="1150" b="0" dirty="0"/>
              <a:t> Li, </a:t>
            </a:r>
            <a:r>
              <a:rPr lang="en-US" sz="1150" b="0" dirty="0" err="1"/>
              <a:t>Tianyi</a:t>
            </a:r>
            <a:r>
              <a:rPr lang="en-US" sz="1150" b="0" dirty="0"/>
              <a:t> Tang, </a:t>
            </a:r>
            <a:r>
              <a:rPr lang="en-US" sz="1150" b="0" dirty="0" err="1"/>
              <a:t>Xiaolei</a:t>
            </a:r>
            <a:r>
              <a:rPr lang="en-US" sz="1150" b="0" dirty="0"/>
              <a:t> Wang, </a:t>
            </a:r>
            <a:r>
              <a:rPr lang="en-US" sz="1150" b="0" dirty="0" err="1"/>
              <a:t>Yupeng</a:t>
            </a:r>
            <a:r>
              <a:rPr lang="en-US" sz="1150" b="0" dirty="0"/>
              <a:t> Hou, </a:t>
            </a:r>
            <a:r>
              <a:rPr lang="en-US" sz="1150" b="0" dirty="0" err="1"/>
              <a:t>Yingqian</a:t>
            </a:r>
            <a:r>
              <a:rPr lang="en-US" sz="1150" b="0" dirty="0"/>
              <a:t> Min et al. (2023) "A Survey of Large Language Models." </a:t>
            </a:r>
            <a:r>
              <a:rPr lang="en-US" sz="1150" b="0" dirty="0" err="1"/>
              <a:t>arXiv</a:t>
            </a:r>
            <a:r>
              <a:rPr lang="en-US" sz="1150" b="0" dirty="0"/>
              <a:t> preprint arXiv:2303.18223.</a:t>
            </a:r>
          </a:p>
          <a:p>
            <a:pPr>
              <a:lnSpc>
                <a:spcPct val="120000"/>
              </a:lnSpc>
              <a:spcAft>
                <a:spcPts val="0"/>
              </a:spcAft>
            </a:pPr>
            <a:r>
              <a:rPr lang="en-US" sz="1150" b="0" dirty="0" err="1"/>
              <a:t>Touvron</a:t>
            </a:r>
            <a:r>
              <a:rPr lang="en-US" sz="1150" b="0" dirty="0"/>
              <a:t>, Hugo, Louis Martin, Kevin Stone, Peter Albert, Amjad </a:t>
            </a:r>
            <a:r>
              <a:rPr lang="en-US" sz="1150" b="0" dirty="0" err="1"/>
              <a:t>Almahairi</a:t>
            </a:r>
            <a:r>
              <a:rPr lang="en-US" sz="1150" b="0" dirty="0"/>
              <a:t>, Yasmine </a:t>
            </a:r>
            <a:r>
              <a:rPr lang="en-US" sz="1150" b="0" dirty="0" err="1"/>
              <a:t>Babaei</a:t>
            </a:r>
            <a:r>
              <a:rPr lang="en-US" sz="1150" b="0" dirty="0"/>
              <a:t>, Nikolay </a:t>
            </a:r>
            <a:r>
              <a:rPr lang="en-US" sz="1150" b="0" dirty="0" err="1"/>
              <a:t>Bashlykov</a:t>
            </a:r>
            <a:r>
              <a:rPr lang="en-US" sz="1150" b="0" dirty="0"/>
              <a:t> et al. (2023) "Llama 2: Open Foundation and Fine-Tuned Chat Models." </a:t>
            </a:r>
            <a:r>
              <a:rPr lang="en-US" sz="1150" b="0" dirty="0" err="1"/>
              <a:t>arXiv</a:t>
            </a:r>
            <a:r>
              <a:rPr lang="en-US" sz="1150" b="0" dirty="0"/>
              <a:t> preprint arXiv:2307.09288 (2023). </a:t>
            </a:r>
          </a:p>
          <a:p>
            <a:pPr>
              <a:lnSpc>
                <a:spcPct val="120000"/>
              </a:lnSpc>
              <a:spcAft>
                <a:spcPts val="0"/>
              </a:spcAft>
            </a:pPr>
            <a:r>
              <a:rPr lang="en-US" sz="1150" b="0" dirty="0" err="1"/>
              <a:t>Junliang</a:t>
            </a:r>
            <a:r>
              <a:rPr lang="en-US" sz="1150" b="0" dirty="0"/>
              <a:t> Wang, </a:t>
            </a:r>
            <a:r>
              <a:rPr lang="en-US" sz="1150" b="0" dirty="0" err="1"/>
              <a:t>Chuqiao</a:t>
            </a:r>
            <a:r>
              <a:rPr lang="en-US" sz="1150" b="0" dirty="0"/>
              <a:t> Xu, </a:t>
            </a:r>
            <a:r>
              <a:rPr lang="en-US" sz="1150" b="0" dirty="0" err="1"/>
              <a:t>Jie</a:t>
            </a:r>
            <a:r>
              <a:rPr lang="en-US" sz="1150" b="0" dirty="0"/>
              <a:t> Zhang, and Ray Zhong (2022). "Big data analytics for intelligent manufacturing systems: A review." Journal of Manufacturing Systems 62 (2022): 738-752.</a:t>
            </a:r>
          </a:p>
          <a:p>
            <a:pPr>
              <a:lnSpc>
                <a:spcPct val="120000"/>
              </a:lnSpc>
              <a:spcAft>
                <a:spcPts val="0"/>
              </a:spcAft>
            </a:pPr>
            <a:r>
              <a:rPr lang="en-US" sz="1150" b="0" dirty="0"/>
              <a:t>Ouyang, L., Wu, J., Jiang, X., Almeida, D., Wainwright, C. L., Mishkin, P., ... &amp; Lowe, R. (2022). Training language models to follow instructions with human feedback. </a:t>
            </a:r>
            <a:r>
              <a:rPr lang="en-US" sz="1150" b="0" dirty="0" err="1"/>
              <a:t>arXiv</a:t>
            </a:r>
            <a:r>
              <a:rPr lang="en-US" sz="1150" b="0" dirty="0"/>
              <a:t> preprint arXiv:2203.02155.</a:t>
            </a:r>
          </a:p>
          <a:p>
            <a:pPr>
              <a:lnSpc>
                <a:spcPct val="120000"/>
              </a:lnSpc>
              <a:spcAft>
                <a:spcPts val="0"/>
              </a:spcAft>
            </a:pPr>
            <a:r>
              <a:rPr lang="en-US" sz="1150" b="0" dirty="0" err="1"/>
              <a:t>Gozalo-Brizuela</a:t>
            </a:r>
            <a:r>
              <a:rPr lang="en-US" sz="1150" b="0" dirty="0"/>
              <a:t>, Roberto, and Eduardo C. Garrido-</a:t>
            </a:r>
            <a:r>
              <a:rPr lang="en-US" sz="1150" b="0" dirty="0" err="1"/>
              <a:t>Merchan</a:t>
            </a:r>
            <a:r>
              <a:rPr lang="en-US" sz="1150" b="0" dirty="0"/>
              <a:t> (2023). "</a:t>
            </a:r>
            <a:r>
              <a:rPr lang="en-US" sz="1150" b="0" dirty="0" err="1"/>
              <a:t>ChatGPT</a:t>
            </a:r>
            <a:r>
              <a:rPr lang="en-US" sz="1150" b="0" dirty="0"/>
              <a:t> is not all you need. A State of the Art Review of large Generative AI models." </a:t>
            </a:r>
            <a:r>
              <a:rPr lang="en-US" sz="1150" b="0" dirty="0" err="1"/>
              <a:t>arXiv</a:t>
            </a:r>
            <a:r>
              <a:rPr lang="en-US" sz="1150" b="0" dirty="0"/>
              <a:t> preprint arXiv:2301.04655 (2023).</a:t>
            </a:r>
          </a:p>
          <a:p>
            <a:pPr>
              <a:lnSpc>
                <a:spcPct val="120000"/>
              </a:lnSpc>
              <a:spcAft>
                <a:spcPts val="0"/>
              </a:spcAft>
            </a:pPr>
            <a:r>
              <a:rPr lang="en-US" sz="1150" b="0" dirty="0"/>
              <a:t>Wenliang Dai, </a:t>
            </a:r>
            <a:r>
              <a:rPr lang="en-US" sz="1150" b="0" dirty="0" err="1"/>
              <a:t>Junnan</a:t>
            </a:r>
            <a:r>
              <a:rPr lang="en-US" sz="1150" b="0" dirty="0"/>
              <a:t> Li, </a:t>
            </a:r>
            <a:r>
              <a:rPr lang="en-US" sz="1150" b="0" dirty="0" err="1"/>
              <a:t>Dongxu</a:t>
            </a:r>
            <a:r>
              <a:rPr lang="en-US" sz="1150" b="0" dirty="0"/>
              <a:t> Li, Anthony Meng </a:t>
            </a:r>
            <a:r>
              <a:rPr lang="en-US" sz="1150" b="0" dirty="0" err="1"/>
              <a:t>Huat</a:t>
            </a:r>
            <a:r>
              <a:rPr lang="en-US" sz="1150" b="0" dirty="0"/>
              <a:t> Tiong, </a:t>
            </a:r>
            <a:r>
              <a:rPr lang="en-US" sz="1150" b="0" dirty="0" err="1"/>
              <a:t>Junqi</a:t>
            </a:r>
            <a:r>
              <a:rPr lang="en-US" sz="1150" b="0" dirty="0"/>
              <a:t> Zhao, </a:t>
            </a:r>
            <a:r>
              <a:rPr lang="en-US" sz="1150" b="0" dirty="0" err="1"/>
              <a:t>Weisheng</a:t>
            </a:r>
            <a:r>
              <a:rPr lang="en-US" sz="1150" b="0" dirty="0"/>
              <a:t> Wang, </a:t>
            </a:r>
            <a:r>
              <a:rPr lang="en-US" sz="1150" b="0" dirty="0" err="1"/>
              <a:t>Boyang</a:t>
            </a:r>
            <a:r>
              <a:rPr lang="en-US" sz="1150" b="0" dirty="0"/>
              <a:t> Li, Pascale Fung, and Steven Hoi. (2023) "</a:t>
            </a:r>
            <a:r>
              <a:rPr lang="en-US" sz="1150" b="0" dirty="0" err="1"/>
              <a:t>InstructBLIP</a:t>
            </a:r>
            <a:r>
              <a:rPr lang="en-US" sz="1150" b="0" dirty="0"/>
              <a:t>: Towards General-purpose Vision-Language Models with Instruction Tuning." </a:t>
            </a:r>
            <a:r>
              <a:rPr lang="en-US" sz="1150" b="0" dirty="0" err="1"/>
              <a:t>arXiv</a:t>
            </a:r>
            <a:r>
              <a:rPr lang="en-US" sz="1150" b="0" dirty="0"/>
              <a:t> preprint arXiv:2305.06500 (2023).</a:t>
            </a:r>
          </a:p>
          <a:p>
            <a:pPr>
              <a:lnSpc>
                <a:spcPct val="120000"/>
              </a:lnSpc>
              <a:spcAft>
                <a:spcPts val="0"/>
              </a:spcAft>
            </a:pPr>
            <a:r>
              <a:rPr lang="en-US" sz="1150" b="0" dirty="0"/>
              <a:t>Shahab </a:t>
            </a:r>
            <a:r>
              <a:rPr lang="en-US" sz="1150" b="0" dirty="0" err="1"/>
              <a:t>Saquib</a:t>
            </a:r>
            <a:r>
              <a:rPr lang="en-US" sz="1150" b="0" dirty="0"/>
              <a:t> </a:t>
            </a:r>
            <a:r>
              <a:rPr lang="en-US" sz="1150" b="0" dirty="0" err="1"/>
              <a:t>Sohail</a:t>
            </a:r>
            <a:r>
              <a:rPr lang="en-US" sz="1150" b="0" dirty="0"/>
              <a:t>, Faiza Farhat, Yassine </a:t>
            </a:r>
            <a:r>
              <a:rPr lang="en-US" sz="1150" b="0" dirty="0" err="1"/>
              <a:t>Himeur</a:t>
            </a:r>
            <a:r>
              <a:rPr lang="en-US" sz="1150" b="0" dirty="0"/>
              <a:t>, Mohammad Nadeem, Dag </a:t>
            </a:r>
            <a:r>
              <a:rPr lang="en-US" sz="1150" b="0" dirty="0" err="1"/>
              <a:t>Øivind</a:t>
            </a:r>
            <a:r>
              <a:rPr lang="en-US" sz="1150" b="0" dirty="0"/>
              <a:t> Madsen, </a:t>
            </a:r>
            <a:r>
              <a:rPr lang="en-US" sz="1150" b="0" dirty="0" err="1"/>
              <a:t>Yashbir</a:t>
            </a:r>
            <a:r>
              <a:rPr lang="en-US" sz="1150" b="0" dirty="0"/>
              <a:t> Singh, </a:t>
            </a:r>
            <a:r>
              <a:rPr lang="en-US" sz="1150" b="0" dirty="0" err="1"/>
              <a:t>Shadi</a:t>
            </a:r>
            <a:r>
              <a:rPr lang="en-US" sz="1150" b="0" dirty="0"/>
              <a:t> Atalla, and </a:t>
            </a:r>
            <a:r>
              <a:rPr lang="en-US" sz="1150" b="0" dirty="0" err="1"/>
              <a:t>Wathiq</a:t>
            </a:r>
            <a:r>
              <a:rPr lang="en-US" sz="1150" b="0" dirty="0"/>
              <a:t> Mansoor (2023). "The Future of GPT: A Taxonomy of Existing </a:t>
            </a:r>
            <a:r>
              <a:rPr lang="en-US" sz="1150" b="0" dirty="0" err="1"/>
              <a:t>ChatGPT</a:t>
            </a:r>
            <a:r>
              <a:rPr lang="en-US" sz="1150" b="0" dirty="0"/>
              <a:t> Research, Current Challenges, and Possible Future Directions." Current Challenges, and Possible Future Directions (April 8, 2023) (2023).</a:t>
            </a:r>
          </a:p>
          <a:p>
            <a:pPr>
              <a:lnSpc>
                <a:spcPct val="120000"/>
              </a:lnSpc>
              <a:spcAft>
                <a:spcPts val="0"/>
              </a:spcAft>
            </a:pPr>
            <a:r>
              <a:rPr lang="en-US" sz="1150" b="0" dirty="0" err="1"/>
              <a:t>Longbing</a:t>
            </a:r>
            <a:r>
              <a:rPr lang="en-US" sz="1150" b="0" dirty="0"/>
              <a:t> Cao (2022). "Decentralized ai: Edge intelligence and smart blockchain, metaverse, web3, and </a:t>
            </a:r>
            <a:r>
              <a:rPr lang="en-US" sz="1150" b="0" dirty="0" err="1"/>
              <a:t>desci</a:t>
            </a:r>
            <a:r>
              <a:rPr lang="en-US" sz="1150" b="0" dirty="0"/>
              <a:t>." IEEE Intelligent Systems 37, no. 3: 6-19.</a:t>
            </a:r>
          </a:p>
          <a:p>
            <a:pPr>
              <a:lnSpc>
                <a:spcPct val="120000"/>
              </a:lnSpc>
              <a:spcAft>
                <a:spcPts val="0"/>
              </a:spcAft>
            </a:pPr>
            <a:r>
              <a:rPr lang="en-US" sz="1150" b="0" dirty="0"/>
              <a:t>Qinglin Yang, </a:t>
            </a:r>
            <a:r>
              <a:rPr lang="en-US" sz="1150" b="0" dirty="0" err="1"/>
              <a:t>Yetong</a:t>
            </a:r>
            <a:r>
              <a:rPr lang="en-US" sz="1150" b="0" dirty="0"/>
              <a:t> Zhao, Huawei Huang, </a:t>
            </a:r>
            <a:r>
              <a:rPr lang="en-US" sz="1150" b="0" dirty="0" err="1"/>
              <a:t>Zehui</a:t>
            </a:r>
            <a:r>
              <a:rPr lang="en-US" sz="1150" b="0" dirty="0"/>
              <a:t> </a:t>
            </a:r>
            <a:r>
              <a:rPr lang="en-US" sz="1150" b="0" dirty="0" err="1"/>
              <a:t>Xiong</a:t>
            </a:r>
            <a:r>
              <a:rPr lang="en-US" sz="1150" b="0" dirty="0"/>
              <a:t>, </a:t>
            </a:r>
            <a:r>
              <a:rPr lang="en-US" sz="1150" b="0" dirty="0" err="1"/>
              <a:t>Jiawen</a:t>
            </a:r>
            <a:r>
              <a:rPr lang="en-US" sz="1150" b="0" dirty="0"/>
              <a:t> Kang, and </a:t>
            </a:r>
            <a:r>
              <a:rPr lang="en-US" sz="1150" b="0" dirty="0" err="1"/>
              <a:t>Zibin</a:t>
            </a:r>
            <a:r>
              <a:rPr lang="en-US" sz="1150" b="0" dirty="0"/>
              <a:t> Zheng (2022). "Fusing blockchain and AI with metaverse: A survey." IEEE Open Journal of the Computer Society 3 : 122-136.</a:t>
            </a:r>
          </a:p>
          <a:p>
            <a:pPr>
              <a:lnSpc>
                <a:spcPct val="120000"/>
              </a:lnSpc>
              <a:spcAft>
                <a:spcPts val="0"/>
              </a:spcAft>
            </a:pPr>
            <a:r>
              <a:rPr lang="en-US" sz="1150" b="0" dirty="0"/>
              <a:t>Russell Belk, Mariam Humayun, and Myriam </a:t>
            </a:r>
            <a:r>
              <a:rPr lang="en-US" sz="1150" b="0" dirty="0" err="1"/>
              <a:t>Brouard</a:t>
            </a:r>
            <a:r>
              <a:rPr lang="en-US" sz="1150" b="0" dirty="0"/>
              <a:t> (2022). "Money, possessions, and ownership in the Metaverse: NFTs, cryptocurrencies, Web3 and Wild Markets." Journal of Business Research 153: 198-205.</a:t>
            </a:r>
          </a:p>
          <a:p>
            <a:pPr>
              <a:lnSpc>
                <a:spcPct val="120000"/>
              </a:lnSpc>
              <a:spcAft>
                <a:spcPts val="0"/>
              </a:spcAft>
            </a:pPr>
            <a:r>
              <a:rPr lang="en-US" sz="1150" b="0" dirty="0" err="1"/>
              <a:t>Thien</a:t>
            </a:r>
            <a:r>
              <a:rPr lang="en-US" sz="1150" b="0" dirty="0"/>
              <a:t> Huynh-The, Quoc-Viet Pham, Xuan-Qui Pham, Thanh </a:t>
            </a:r>
            <a:r>
              <a:rPr lang="en-US" sz="1150" b="0" dirty="0" err="1"/>
              <a:t>Thi</a:t>
            </a:r>
            <a:r>
              <a:rPr lang="en-US" sz="1150" b="0" dirty="0"/>
              <a:t> Nguyen, Zhu Han, and Dong-</a:t>
            </a:r>
            <a:r>
              <a:rPr lang="en-US" sz="1150" b="0" dirty="0" err="1"/>
              <a:t>Seong</a:t>
            </a:r>
            <a:r>
              <a:rPr lang="en-US" sz="1150" b="0" dirty="0"/>
              <a:t> Kim (2022). "Artificial Intelligence for the Metaverse: A Survey." </a:t>
            </a:r>
            <a:r>
              <a:rPr lang="en-US" sz="1150" b="0" dirty="0" err="1"/>
              <a:t>arXiv</a:t>
            </a:r>
            <a:r>
              <a:rPr lang="en-US" sz="1150" b="0" dirty="0"/>
              <a:t> preprint arXiv:2202.10336.</a:t>
            </a:r>
          </a:p>
          <a:p>
            <a:pPr>
              <a:lnSpc>
                <a:spcPct val="120000"/>
              </a:lnSpc>
              <a:spcAft>
                <a:spcPts val="0"/>
              </a:spcAft>
            </a:pPr>
            <a:r>
              <a:rPr lang="en-US" sz="1150" b="0" dirty="0" err="1"/>
              <a:t>Thippa</a:t>
            </a:r>
            <a:r>
              <a:rPr lang="en-US" sz="1150" b="0" dirty="0"/>
              <a:t> Reddy </a:t>
            </a:r>
            <a:r>
              <a:rPr lang="en-US" sz="1150" b="0" dirty="0" err="1"/>
              <a:t>Gadekallu</a:t>
            </a:r>
            <a:r>
              <a:rPr lang="en-US" sz="1150" b="0" dirty="0"/>
              <a:t>, </a:t>
            </a:r>
            <a:r>
              <a:rPr lang="en-US" sz="1150" b="0" dirty="0" err="1"/>
              <a:t>Thien</a:t>
            </a:r>
            <a:r>
              <a:rPr lang="en-US" sz="1150" b="0" dirty="0"/>
              <a:t> Huynh-The, </a:t>
            </a:r>
            <a:r>
              <a:rPr lang="en-US" sz="1150" b="0" dirty="0" err="1"/>
              <a:t>Weizheng</a:t>
            </a:r>
            <a:r>
              <a:rPr lang="en-US" sz="1150" b="0" dirty="0"/>
              <a:t> Wang, Gokul </a:t>
            </a:r>
            <a:r>
              <a:rPr lang="en-US" sz="1150" b="0" dirty="0" err="1"/>
              <a:t>Yenduri</a:t>
            </a:r>
            <a:r>
              <a:rPr lang="en-US" sz="1150" b="0" dirty="0"/>
              <a:t>, </a:t>
            </a:r>
            <a:r>
              <a:rPr lang="en-US" sz="1150" b="0" dirty="0" err="1"/>
              <a:t>Pasika</a:t>
            </a:r>
            <a:r>
              <a:rPr lang="en-US" sz="1150" b="0" dirty="0"/>
              <a:t> </a:t>
            </a:r>
            <a:r>
              <a:rPr lang="en-US" sz="1150" b="0" dirty="0" err="1"/>
              <a:t>Ranaweera</a:t>
            </a:r>
            <a:r>
              <a:rPr lang="en-US" sz="1150" b="0" dirty="0"/>
              <a:t>, Quoc-Viet Pham, Daniel </a:t>
            </a:r>
            <a:r>
              <a:rPr lang="en-US" sz="1150" b="0" dirty="0" err="1"/>
              <a:t>Benevides</a:t>
            </a:r>
            <a:r>
              <a:rPr lang="en-US" sz="1150" b="0" dirty="0"/>
              <a:t> da Costa, and </a:t>
            </a:r>
            <a:r>
              <a:rPr lang="en-US" sz="1150" b="0" dirty="0" err="1"/>
              <a:t>Madhusanka</a:t>
            </a:r>
            <a:r>
              <a:rPr lang="en-US" sz="1150" b="0" dirty="0"/>
              <a:t> Liyanage (2022). "Blockchain for the Metaverse: A Review." </a:t>
            </a:r>
            <a:r>
              <a:rPr lang="en-US" sz="1150" b="0" dirty="0" err="1"/>
              <a:t>arXiv</a:t>
            </a:r>
            <a:r>
              <a:rPr lang="en-US" sz="1150" b="0" dirty="0"/>
              <a:t> preprint arXiv:2203.09738.</a:t>
            </a:r>
          </a:p>
          <a:p>
            <a:pPr>
              <a:lnSpc>
                <a:spcPct val="120000"/>
              </a:lnSpc>
              <a:spcAft>
                <a:spcPts val="0"/>
              </a:spcAft>
            </a:pPr>
            <a:r>
              <a:rPr lang="en-US" sz="1150" b="0" dirty="0"/>
              <a:t>Ouyang, L., Wu, J., Jiang, X., Almeida, D., Wainwright, C. L., Mishkin, P., ... &amp; Lowe, R. (2022). Training language models to follow instructions with human feedback. </a:t>
            </a:r>
            <a:r>
              <a:rPr lang="en-US" sz="1150" b="0" dirty="0" err="1"/>
              <a:t>arXiv</a:t>
            </a:r>
            <a:r>
              <a:rPr lang="en-US" sz="1150" b="0" dirty="0"/>
              <a:t> preprint arXiv:2203.02155.</a:t>
            </a:r>
          </a:p>
          <a:p>
            <a:pPr>
              <a:lnSpc>
                <a:spcPct val="120000"/>
              </a:lnSpc>
              <a:spcAft>
                <a:spcPts val="0"/>
              </a:spcAft>
            </a:pPr>
            <a:endParaRPr lang="en-US" sz="1150" b="0" dirty="0"/>
          </a:p>
          <a:p>
            <a:pPr>
              <a:lnSpc>
                <a:spcPct val="120000"/>
              </a:lnSpc>
              <a:spcAft>
                <a:spcPts val="0"/>
              </a:spcAft>
            </a:pPr>
            <a:endParaRPr lang="en-US" sz="1150" b="0" dirty="0"/>
          </a:p>
          <a:p>
            <a:pPr>
              <a:spcAft>
                <a:spcPts val="0"/>
              </a:spcAft>
            </a:pPr>
            <a:endParaRPr lang="en-US" sz="1150" b="0" dirty="0"/>
          </a:p>
          <a:p>
            <a:pPr>
              <a:spcAft>
                <a:spcPts val="0"/>
              </a:spcAft>
            </a:pPr>
            <a:endParaRPr lang="en-US" sz="1150" b="0" dirty="0"/>
          </a:p>
        </p:txBody>
      </p:sp>
      <p:sp>
        <p:nvSpPr>
          <p:cNvPr id="4" name="Slide Number Placeholder 3">
            <a:extLst>
              <a:ext uri="{FF2B5EF4-FFF2-40B4-BE49-F238E27FC236}">
                <a16:creationId xmlns:a16="http://schemas.microsoft.com/office/drawing/2014/main" id="{75CCD5F9-DB73-CB42-A896-0B89E15D23B9}"/>
              </a:ext>
            </a:extLst>
          </p:cNvPr>
          <p:cNvSpPr>
            <a:spLocks noGrp="1"/>
          </p:cNvSpPr>
          <p:nvPr>
            <p:ph type="sldNum" sz="quarter" idx="12"/>
          </p:nvPr>
        </p:nvSpPr>
        <p:spPr/>
        <p:txBody>
          <a:bodyPr/>
          <a:lstStyle/>
          <a:p>
            <a:fld id="{5D6FF71F-CF6A-4C46-8F9B-61D49EEA70E3}" type="slidenum">
              <a:rPr lang="en-US" smtClean="0"/>
              <a:t>140</a:t>
            </a:fld>
            <a:endParaRPr lang="en-US"/>
          </a:p>
        </p:txBody>
      </p:sp>
    </p:spTree>
    <p:extLst>
      <p:ext uri="{BB962C8B-B14F-4D97-AF65-F5344CB8AC3E}">
        <p14:creationId xmlns:p14="http://schemas.microsoft.com/office/powerpoint/2010/main" val="4141457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0D90D-A554-BF4A-B3C6-F3F13AB35705}"/>
              </a:ext>
            </a:extLst>
          </p:cNvPr>
          <p:cNvSpPr>
            <a:spLocks noGrp="1"/>
          </p:cNvSpPr>
          <p:nvPr>
            <p:ph type="title"/>
          </p:nvPr>
        </p:nvSpPr>
        <p:spPr>
          <a:xfrm>
            <a:off x="1981200" y="116632"/>
            <a:ext cx="8229600" cy="706090"/>
          </a:xfrm>
        </p:spPr>
        <p:txBody>
          <a:bodyPr>
            <a:normAutofit fontScale="90000"/>
          </a:bodyPr>
          <a:lstStyle/>
          <a:p>
            <a:r>
              <a:rPr lang="en-US" dirty="0">
                <a:solidFill>
                  <a:schemeClr val="accent1"/>
                </a:solidFill>
              </a:rPr>
              <a:t>The Rise of AI</a:t>
            </a:r>
          </a:p>
        </p:txBody>
      </p:sp>
      <p:sp>
        <p:nvSpPr>
          <p:cNvPr id="4" name="Slide Number Placeholder 3">
            <a:extLst>
              <a:ext uri="{FF2B5EF4-FFF2-40B4-BE49-F238E27FC236}">
                <a16:creationId xmlns:a16="http://schemas.microsoft.com/office/drawing/2014/main" id="{865D809F-13C7-7341-8AFC-8F934CE41D8C}"/>
              </a:ext>
            </a:extLst>
          </p:cNvPr>
          <p:cNvSpPr>
            <a:spLocks noGrp="1"/>
          </p:cNvSpPr>
          <p:nvPr>
            <p:ph type="sldNum" sz="quarter" idx="12"/>
          </p:nvPr>
        </p:nvSpPr>
        <p:spPr/>
        <p:txBody>
          <a:bodyPr/>
          <a:lstStyle/>
          <a:p>
            <a:pPr>
              <a:defRPr/>
            </a:pPr>
            <a:fld id="{E78C9E75-97FD-45D9-8ED3-955348887BB1}" type="slidenum">
              <a:rPr lang="zh-TW" altLang="en-US" smtClean="0"/>
              <a:pPr>
                <a:defRPr/>
              </a:pPr>
              <a:t>15</a:t>
            </a:fld>
            <a:endParaRPr lang="zh-TW" altLang="en-US"/>
          </a:p>
        </p:txBody>
      </p:sp>
      <p:sp>
        <p:nvSpPr>
          <p:cNvPr id="5" name="Rectangle 4">
            <a:extLst>
              <a:ext uri="{FF2B5EF4-FFF2-40B4-BE49-F238E27FC236}">
                <a16:creationId xmlns:a16="http://schemas.microsoft.com/office/drawing/2014/main" id="{E95BE83D-1FF1-8344-AE69-5A5CFEEC5A36}"/>
              </a:ext>
            </a:extLst>
          </p:cNvPr>
          <p:cNvSpPr/>
          <p:nvPr/>
        </p:nvSpPr>
        <p:spPr>
          <a:xfrm>
            <a:off x="2792022" y="6457890"/>
            <a:ext cx="6607957" cy="400110"/>
          </a:xfrm>
          <a:prstGeom prst="rect">
            <a:avLst/>
          </a:prstGeom>
        </p:spPr>
        <p:txBody>
          <a:bodyPr wrap="square">
            <a:spAutoFit/>
          </a:bodyPr>
          <a:lstStyle/>
          <a:p>
            <a:pPr algn="ctr"/>
            <a:r>
              <a:rPr lang="en-US" sz="1000" dirty="0">
                <a:solidFill>
                  <a:schemeClr val="bg1">
                    <a:lumMod val="75000"/>
                  </a:schemeClr>
                </a:solidFill>
              </a:rPr>
              <a:t>Source: DHL (2018), Artificial Intelligence in Logistics,  </a:t>
            </a:r>
            <a:br>
              <a:rPr lang="en-US" sz="1000" dirty="0">
                <a:solidFill>
                  <a:schemeClr val="bg1">
                    <a:lumMod val="75000"/>
                  </a:schemeClr>
                </a:solidFill>
              </a:rPr>
            </a:br>
            <a:r>
              <a:rPr lang="en-US" sz="1000" dirty="0">
                <a:solidFill>
                  <a:schemeClr val="bg1">
                    <a:lumMod val="75000"/>
                  </a:schemeClr>
                </a:solidFill>
              </a:rPr>
              <a:t>http://</a:t>
            </a:r>
            <a:r>
              <a:rPr lang="en-US" sz="1000" dirty="0" err="1">
                <a:solidFill>
                  <a:schemeClr val="bg1">
                    <a:lumMod val="75000"/>
                  </a:schemeClr>
                </a:solidFill>
              </a:rPr>
              <a:t>www.globalhha.com</a:t>
            </a:r>
            <a:r>
              <a:rPr lang="en-US" sz="1000" dirty="0">
                <a:solidFill>
                  <a:schemeClr val="bg1">
                    <a:lumMod val="75000"/>
                  </a:schemeClr>
                </a:solidFill>
              </a:rPr>
              <a:t>/</a:t>
            </a:r>
            <a:r>
              <a:rPr lang="en-US" sz="1000" dirty="0" err="1">
                <a:solidFill>
                  <a:schemeClr val="bg1">
                    <a:lumMod val="75000"/>
                  </a:schemeClr>
                </a:solidFill>
              </a:rPr>
              <a:t>doclib</a:t>
            </a:r>
            <a:r>
              <a:rPr lang="en-US" sz="1000" dirty="0">
                <a:solidFill>
                  <a:schemeClr val="bg1">
                    <a:lumMod val="75000"/>
                  </a:schemeClr>
                </a:solidFill>
              </a:rPr>
              <a:t>/data/upload/</a:t>
            </a:r>
            <a:r>
              <a:rPr lang="en-US" sz="1000" dirty="0" err="1">
                <a:solidFill>
                  <a:schemeClr val="bg1">
                    <a:lumMod val="75000"/>
                  </a:schemeClr>
                </a:solidFill>
              </a:rPr>
              <a:t>doc_con</a:t>
            </a:r>
            <a:r>
              <a:rPr lang="en-US" sz="1000" dirty="0">
                <a:solidFill>
                  <a:schemeClr val="bg1">
                    <a:lumMod val="75000"/>
                  </a:schemeClr>
                </a:solidFill>
              </a:rPr>
              <a:t>/5e50c53c5bf67.pdf/</a:t>
            </a:r>
          </a:p>
        </p:txBody>
      </p:sp>
      <p:pic>
        <p:nvPicPr>
          <p:cNvPr id="6" name="Picture 5">
            <a:extLst>
              <a:ext uri="{FF2B5EF4-FFF2-40B4-BE49-F238E27FC236}">
                <a16:creationId xmlns:a16="http://schemas.microsoft.com/office/drawing/2014/main" id="{6499BAE8-51A7-7D49-B3DB-AEC28A3C3B17}"/>
              </a:ext>
            </a:extLst>
          </p:cNvPr>
          <p:cNvPicPr>
            <a:picLocks noChangeAspect="1"/>
          </p:cNvPicPr>
          <p:nvPr/>
        </p:nvPicPr>
        <p:blipFill>
          <a:blip r:embed="rId2"/>
          <a:stretch>
            <a:fillRect/>
          </a:stretch>
        </p:blipFill>
        <p:spPr>
          <a:xfrm>
            <a:off x="1630934" y="1052737"/>
            <a:ext cx="8929563" cy="5191607"/>
          </a:xfrm>
          <a:prstGeom prst="rect">
            <a:avLst/>
          </a:prstGeom>
        </p:spPr>
      </p:pic>
    </p:spTree>
    <p:extLst>
      <p:ext uri="{BB962C8B-B14F-4D97-AF65-F5344CB8AC3E}">
        <p14:creationId xmlns:p14="http://schemas.microsoft.com/office/powerpoint/2010/main" val="830557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275F3-C685-C245-B282-FD6E9EC6F118}"/>
              </a:ext>
            </a:extLst>
          </p:cNvPr>
          <p:cNvSpPr>
            <a:spLocks noGrp="1"/>
          </p:cNvSpPr>
          <p:nvPr>
            <p:ph type="title"/>
          </p:nvPr>
        </p:nvSpPr>
        <p:spPr>
          <a:xfrm>
            <a:off x="1981200" y="28631"/>
            <a:ext cx="8229600" cy="768043"/>
          </a:xfrm>
        </p:spPr>
        <p:txBody>
          <a:bodyPr>
            <a:normAutofit fontScale="90000"/>
          </a:bodyPr>
          <a:lstStyle/>
          <a:p>
            <a:r>
              <a:rPr lang="en-US" sz="6000" dirty="0">
                <a:solidFill>
                  <a:schemeClr val="accent1"/>
                </a:solidFill>
                <a:cs typeface="Calibri" panose="020F0502020204030204" pitchFamily="34" charset="0"/>
              </a:rPr>
              <a:t>AI, ML, DL</a:t>
            </a:r>
          </a:p>
        </p:txBody>
      </p:sp>
      <p:sp>
        <p:nvSpPr>
          <p:cNvPr id="4" name="Slide Number Placeholder 3">
            <a:extLst>
              <a:ext uri="{FF2B5EF4-FFF2-40B4-BE49-F238E27FC236}">
                <a16:creationId xmlns:a16="http://schemas.microsoft.com/office/drawing/2014/main" id="{5151A1CA-9AF3-D241-9418-692A7D106100}"/>
              </a:ext>
            </a:extLst>
          </p:cNvPr>
          <p:cNvSpPr>
            <a:spLocks noGrp="1"/>
          </p:cNvSpPr>
          <p:nvPr>
            <p:ph type="sldNum" sz="quarter" idx="12"/>
          </p:nvPr>
        </p:nvSpPr>
        <p:spPr/>
        <p:txBody>
          <a:bodyPr/>
          <a:lstStyle/>
          <a:p>
            <a:fld id="{E008237F-23CD-E54D-BDBA-FE95A073E4E0}" type="slidenum">
              <a:rPr lang="zh-TW" altLang="en-US" smtClean="0"/>
              <a:pPr/>
              <a:t>16</a:t>
            </a:fld>
            <a:endParaRPr lang="zh-TW" altLang="en-US"/>
          </a:p>
        </p:txBody>
      </p:sp>
      <p:sp>
        <p:nvSpPr>
          <p:cNvPr id="5" name="Rectangle 4">
            <a:extLst>
              <a:ext uri="{FF2B5EF4-FFF2-40B4-BE49-F238E27FC236}">
                <a16:creationId xmlns:a16="http://schemas.microsoft.com/office/drawing/2014/main" id="{DCB1EEF8-9F9B-3A44-BB07-3FAD5A4205BD}"/>
              </a:ext>
            </a:extLst>
          </p:cNvPr>
          <p:cNvSpPr/>
          <p:nvPr/>
        </p:nvSpPr>
        <p:spPr>
          <a:xfrm>
            <a:off x="2756756" y="6611780"/>
            <a:ext cx="6678488" cy="246221"/>
          </a:xfrm>
          <a:prstGeom prst="rect">
            <a:avLst/>
          </a:prstGeom>
        </p:spPr>
        <p:txBody>
          <a:bodyPr wrap="square">
            <a:spAutoFit/>
          </a:bodyPr>
          <a:lstStyle/>
          <a:p>
            <a:pPr algn="ctr"/>
            <a:r>
              <a:rPr lang="en-US" sz="1000" dirty="0">
                <a:solidFill>
                  <a:schemeClr val="bg1">
                    <a:lumMod val="65000"/>
                  </a:schemeClr>
                </a:solidFill>
              </a:rPr>
              <a:t>Source: https://</a:t>
            </a:r>
            <a:r>
              <a:rPr lang="en-US" sz="1000" dirty="0" err="1">
                <a:solidFill>
                  <a:schemeClr val="bg1">
                    <a:lumMod val="65000"/>
                  </a:schemeClr>
                </a:solidFill>
              </a:rPr>
              <a:t>leonardoaraujosantos.gitbooks.io</a:t>
            </a:r>
            <a:r>
              <a:rPr lang="en-US" sz="1000" dirty="0">
                <a:solidFill>
                  <a:schemeClr val="bg1">
                    <a:lumMod val="65000"/>
                  </a:schemeClr>
                </a:solidFill>
              </a:rPr>
              <a:t>/artificial-</a:t>
            </a:r>
            <a:r>
              <a:rPr lang="en-US" sz="1000" dirty="0" err="1">
                <a:solidFill>
                  <a:schemeClr val="bg1">
                    <a:lumMod val="65000"/>
                  </a:schemeClr>
                </a:solidFill>
              </a:rPr>
              <a:t>inteligence</a:t>
            </a:r>
            <a:r>
              <a:rPr lang="en-US" sz="1000" dirty="0">
                <a:solidFill>
                  <a:schemeClr val="bg1">
                    <a:lumMod val="65000"/>
                  </a:schemeClr>
                </a:solidFill>
              </a:rPr>
              <a:t>/content/</a:t>
            </a:r>
            <a:r>
              <a:rPr lang="en-US" sz="1000" dirty="0" err="1">
                <a:solidFill>
                  <a:schemeClr val="bg1">
                    <a:lumMod val="65000"/>
                  </a:schemeClr>
                </a:solidFill>
              </a:rPr>
              <a:t>deep_learning.html</a:t>
            </a:r>
            <a:endParaRPr lang="en-US" sz="1000" dirty="0">
              <a:solidFill>
                <a:schemeClr val="bg1">
                  <a:lumMod val="65000"/>
                </a:schemeClr>
              </a:solidFill>
            </a:endParaRPr>
          </a:p>
        </p:txBody>
      </p:sp>
      <p:sp>
        <p:nvSpPr>
          <p:cNvPr id="7" name="Rounded Rectangle 9">
            <a:extLst>
              <a:ext uri="{FF2B5EF4-FFF2-40B4-BE49-F238E27FC236}">
                <a16:creationId xmlns:a16="http://schemas.microsoft.com/office/drawing/2014/main" id="{F37D7453-69B7-A34F-A31B-BAECF8894E6D}"/>
              </a:ext>
            </a:extLst>
          </p:cNvPr>
          <p:cNvSpPr>
            <a:spLocks noChangeArrowheads="1"/>
          </p:cNvSpPr>
          <p:nvPr/>
        </p:nvSpPr>
        <p:spPr bwMode="auto">
          <a:xfrm>
            <a:off x="1847528" y="883467"/>
            <a:ext cx="8496944" cy="5688632"/>
          </a:xfrm>
          <a:prstGeom prst="roundRect">
            <a:avLst>
              <a:gd name="adj" fmla="val 7587"/>
            </a:avLst>
          </a:prstGeom>
          <a:solidFill>
            <a:schemeClr val="accent6">
              <a:lumMod val="20000"/>
              <a:lumOff val="8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8" name="TextBox 7">
            <a:extLst>
              <a:ext uri="{FF2B5EF4-FFF2-40B4-BE49-F238E27FC236}">
                <a16:creationId xmlns:a16="http://schemas.microsoft.com/office/drawing/2014/main" id="{CCC61AE9-BB18-AC40-A8FD-B88023EA7682}"/>
              </a:ext>
            </a:extLst>
          </p:cNvPr>
          <p:cNvSpPr txBox="1"/>
          <p:nvPr/>
        </p:nvSpPr>
        <p:spPr>
          <a:xfrm>
            <a:off x="4151784" y="961564"/>
            <a:ext cx="4176464" cy="523220"/>
          </a:xfrm>
          <a:prstGeom prst="rect">
            <a:avLst/>
          </a:prstGeom>
          <a:noFill/>
        </p:spPr>
        <p:txBody>
          <a:bodyPr wrap="square" rtlCol="0">
            <a:spAutoFit/>
          </a:bodyPr>
          <a:lstStyle/>
          <a:p>
            <a:pPr algn="ctr"/>
            <a:r>
              <a:rPr lang="en-US" sz="2800" b="1" dirty="0">
                <a:solidFill>
                  <a:srgbClr val="C00000"/>
                </a:solidFill>
                <a:latin typeface="Calibri" panose="020F0502020204030204" pitchFamily="34" charset="0"/>
                <a:cs typeface="Calibri" panose="020F0502020204030204" pitchFamily="34" charset="0"/>
              </a:rPr>
              <a:t>Artificial Intelligence (AI)</a:t>
            </a:r>
          </a:p>
        </p:txBody>
      </p:sp>
      <p:sp>
        <p:nvSpPr>
          <p:cNvPr id="9" name="Rounded Rectangle 9">
            <a:extLst>
              <a:ext uri="{FF2B5EF4-FFF2-40B4-BE49-F238E27FC236}">
                <a16:creationId xmlns:a16="http://schemas.microsoft.com/office/drawing/2014/main" id="{ABCEF111-C555-9347-9A77-33D3519F11FC}"/>
              </a:ext>
            </a:extLst>
          </p:cNvPr>
          <p:cNvSpPr>
            <a:spLocks noChangeArrowheads="1"/>
          </p:cNvSpPr>
          <p:nvPr/>
        </p:nvSpPr>
        <p:spPr bwMode="auto">
          <a:xfrm>
            <a:off x="2639616" y="1772816"/>
            <a:ext cx="7174804" cy="4752528"/>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0" name="Rounded Rectangle 9">
            <a:extLst>
              <a:ext uri="{FF2B5EF4-FFF2-40B4-BE49-F238E27FC236}">
                <a16:creationId xmlns:a16="http://schemas.microsoft.com/office/drawing/2014/main" id="{9515A1E4-E118-E94E-88CF-1470571311DB}"/>
              </a:ext>
            </a:extLst>
          </p:cNvPr>
          <p:cNvSpPr>
            <a:spLocks noChangeArrowheads="1"/>
          </p:cNvSpPr>
          <p:nvPr/>
        </p:nvSpPr>
        <p:spPr bwMode="auto">
          <a:xfrm>
            <a:off x="2927648" y="2598028"/>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1" name="Rounded Rectangle 10">
            <a:extLst>
              <a:ext uri="{FF2B5EF4-FFF2-40B4-BE49-F238E27FC236}">
                <a16:creationId xmlns:a16="http://schemas.microsoft.com/office/drawing/2014/main" id="{01C22123-9E90-2F41-A977-B8C2CB8CBB5E}"/>
              </a:ext>
            </a:extLst>
          </p:cNvPr>
          <p:cNvSpPr>
            <a:spLocks noChangeArrowheads="1"/>
          </p:cNvSpPr>
          <p:nvPr/>
        </p:nvSpPr>
        <p:spPr bwMode="auto">
          <a:xfrm>
            <a:off x="2927648" y="4470757"/>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2" name="Rounded Rectangle 11">
            <a:extLst>
              <a:ext uri="{FF2B5EF4-FFF2-40B4-BE49-F238E27FC236}">
                <a16:creationId xmlns:a16="http://schemas.microsoft.com/office/drawing/2014/main" id="{EC97F93D-7333-1B4B-AE30-157A7572E326}"/>
              </a:ext>
            </a:extLst>
          </p:cNvPr>
          <p:cNvSpPr>
            <a:spLocks noChangeArrowheads="1"/>
          </p:cNvSpPr>
          <p:nvPr/>
        </p:nvSpPr>
        <p:spPr bwMode="auto">
          <a:xfrm>
            <a:off x="6240016" y="4470757"/>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3" name="Rounded Rectangle 12">
            <a:extLst>
              <a:ext uri="{FF2B5EF4-FFF2-40B4-BE49-F238E27FC236}">
                <a16:creationId xmlns:a16="http://schemas.microsoft.com/office/drawing/2014/main" id="{85D0B649-6114-8849-9680-7606998E34F2}"/>
              </a:ext>
            </a:extLst>
          </p:cNvPr>
          <p:cNvSpPr>
            <a:spLocks noChangeArrowheads="1"/>
          </p:cNvSpPr>
          <p:nvPr/>
        </p:nvSpPr>
        <p:spPr bwMode="auto">
          <a:xfrm>
            <a:off x="6234412" y="2598028"/>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4" name="Rounded Rectangle 13">
            <a:extLst>
              <a:ext uri="{FF2B5EF4-FFF2-40B4-BE49-F238E27FC236}">
                <a16:creationId xmlns:a16="http://schemas.microsoft.com/office/drawing/2014/main" id="{98806050-1B07-0E4B-8ADE-95B1DD59F46D}"/>
              </a:ext>
            </a:extLst>
          </p:cNvPr>
          <p:cNvSpPr>
            <a:spLocks noChangeArrowheads="1"/>
          </p:cNvSpPr>
          <p:nvPr/>
        </p:nvSpPr>
        <p:spPr bwMode="auto">
          <a:xfrm>
            <a:off x="4462706" y="3606140"/>
            <a:ext cx="3312596" cy="1902074"/>
          </a:xfrm>
          <a:prstGeom prst="roundRect">
            <a:avLst>
              <a:gd name="adj" fmla="val 7587"/>
            </a:avLst>
          </a:prstGeom>
          <a:solidFill>
            <a:srgbClr val="92D050"/>
          </a:solidFill>
          <a:ln w="38100">
            <a:solidFill>
              <a:schemeClr val="tx2"/>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5" name="TextBox 14">
            <a:extLst>
              <a:ext uri="{FF2B5EF4-FFF2-40B4-BE49-F238E27FC236}">
                <a16:creationId xmlns:a16="http://schemas.microsoft.com/office/drawing/2014/main" id="{0FF8DC4D-8CA7-5042-82B4-AF8BBBF44B8F}"/>
              </a:ext>
            </a:extLst>
          </p:cNvPr>
          <p:cNvSpPr txBox="1"/>
          <p:nvPr/>
        </p:nvSpPr>
        <p:spPr>
          <a:xfrm>
            <a:off x="4235855" y="1844824"/>
            <a:ext cx="4176464" cy="523220"/>
          </a:xfrm>
          <a:prstGeom prst="rect">
            <a:avLst/>
          </a:prstGeom>
          <a:noFill/>
        </p:spPr>
        <p:txBody>
          <a:bodyPr wrap="square" rtlCol="0">
            <a:spAutoFit/>
          </a:bodyPr>
          <a:lstStyle/>
          <a:p>
            <a:pPr algn="ctr"/>
            <a:r>
              <a:rPr lang="en-US" sz="2800" b="1" dirty="0">
                <a:solidFill>
                  <a:srgbClr val="C00000"/>
                </a:solidFill>
                <a:latin typeface="Calibri" panose="020F0502020204030204" pitchFamily="34" charset="0"/>
                <a:cs typeface="Calibri" panose="020F0502020204030204" pitchFamily="34" charset="0"/>
              </a:rPr>
              <a:t>Machine Learning (ML)</a:t>
            </a:r>
          </a:p>
        </p:txBody>
      </p:sp>
      <p:sp>
        <p:nvSpPr>
          <p:cNvPr id="16" name="TextBox 15">
            <a:extLst>
              <a:ext uri="{FF2B5EF4-FFF2-40B4-BE49-F238E27FC236}">
                <a16:creationId xmlns:a16="http://schemas.microsoft.com/office/drawing/2014/main" id="{FBD03364-5747-7B4B-99A7-E2E638EA7045}"/>
              </a:ext>
            </a:extLst>
          </p:cNvPr>
          <p:cNvSpPr txBox="1"/>
          <p:nvPr/>
        </p:nvSpPr>
        <p:spPr>
          <a:xfrm>
            <a:off x="4462706" y="3688850"/>
            <a:ext cx="3312596" cy="1815882"/>
          </a:xfrm>
          <a:prstGeom prst="rect">
            <a:avLst/>
          </a:prstGeom>
          <a:noFill/>
        </p:spPr>
        <p:txBody>
          <a:bodyPr wrap="square" rtlCol="0">
            <a:spAutoFit/>
          </a:bodyPr>
          <a:lstStyle/>
          <a:p>
            <a:pPr algn="ctr"/>
            <a:r>
              <a:rPr lang="en-US" sz="2800" b="1" dirty="0">
                <a:solidFill>
                  <a:srgbClr val="C00000"/>
                </a:solidFill>
                <a:latin typeface="Calibri" panose="020F0502020204030204" pitchFamily="34" charset="0"/>
                <a:cs typeface="Calibri" panose="020F0502020204030204" pitchFamily="34" charset="0"/>
              </a:rPr>
              <a:t>Deep Learning (DL)</a:t>
            </a:r>
          </a:p>
          <a:p>
            <a:pPr algn="ctr"/>
            <a:r>
              <a:rPr lang="en-US" sz="2800" b="1" dirty="0">
                <a:latin typeface="Calibri" panose="020F0502020204030204" pitchFamily="34" charset="0"/>
                <a:cs typeface="Calibri" panose="020F0502020204030204" pitchFamily="34" charset="0"/>
              </a:rPr>
              <a:t>CNN</a:t>
            </a:r>
          </a:p>
          <a:p>
            <a:pPr algn="ctr"/>
            <a:r>
              <a:rPr lang="en-US" sz="2800" b="1" dirty="0">
                <a:latin typeface="Calibri" panose="020F0502020204030204" pitchFamily="34" charset="0"/>
                <a:cs typeface="Calibri" panose="020F0502020204030204" pitchFamily="34" charset="0"/>
              </a:rPr>
              <a:t>RNN LSTM GRU</a:t>
            </a:r>
          </a:p>
          <a:p>
            <a:pPr algn="ctr"/>
            <a:r>
              <a:rPr lang="en-US" sz="2800" b="1" dirty="0">
                <a:latin typeface="Calibri" panose="020F0502020204030204" pitchFamily="34" charset="0"/>
                <a:cs typeface="Calibri" panose="020F0502020204030204" pitchFamily="34" charset="0"/>
              </a:rPr>
              <a:t>GAN</a:t>
            </a:r>
          </a:p>
        </p:txBody>
      </p:sp>
      <p:sp>
        <p:nvSpPr>
          <p:cNvPr id="17" name="TextBox 16">
            <a:extLst>
              <a:ext uri="{FF2B5EF4-FFF2-40B4-BE49-F238E27FC236}">
                <a16:creationId xmlns:a16="http://schemas.microsoft.com/office/drawing/2014/main" id="{50994226-F57C-CF4A-8BDB-A9FB770D8BCC}"/>
              </a:ext>
            </a:extLst>
          </p:cNvPr>
          <p:cNvSpPr txBox="1"/>
          <p:nvPr/>
        </p:nvSpPr>
        <p:spPr>
          <a:xfrm>
            <a:off x="2976650" y="2674441"/>
            <a:ext cx="3312596"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Supervised </a:t>
            </a:r>
            <a:br>
              <a:rPr lang="en-US" sz="2800" b="1"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Learning</a:t>
            </a:r>
          </a:p>
        </p:txBody>
      </p:sp>
      <p:sp>
        <p:nvSpPr>
          <p:cNvPr id="18" name="TextBox 17">
            <a:extLst>
              <a:ext uri="{FF2B5EF4-FFF2-40B4-BE49-F238E27FC236}">
                <a16:creationId xmlns:a16="http://schemas.microsoft.com/office/drawing/2014/main" id="{CC61831E-48D1-AA4B-AB8C-20130B915125}"/>
              </a:ext>
            </a:extLst>
          </p:cNvPr>
          <p:cNvSpPr txBox="1"/>
          <p:nvPr/>
        </p:nvSpPr>
        <p:spPr>
          <a:xfrm>
            <a:off x="6239548" y="2661814"/>
            <a:ext cx="3258458"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Unsupervised Learning</a:t>
            </a:r>
          </a:p>
        </p:txBody>
      </p:sp>
      <p:sp>
        <p:nvSpPr>
          <p:cNvPr id="19" name="TextBox 18">
            <a:extLst>
              <a:ext uri="{FF2B5EF4-FFF2-40B4-BE49-F238E27FC236}">
                <a16:creationId xmlns:a16="http://schemas.microsoft.com/office/drawing/2014/main" id="{341ED119-4142-8D41-B147-1E915B1336BF}"/>
              </a:ext>
            </a:extLst>
          </p:cNvPr>
          <p:cNvSpPr txBox="1"/>
          <p:nvPr/>
        </p:nvSpPr>
        <p:spPr>
          <a:xfrm>
            <a:off x="3011110" y="5445225"/>
            <a:ext cx="3182894"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Semi-supervised Learning</a:t>
            </a:r>
          </a:p>
        </p:txBody>
      </p:sp>
      <p:sp>
        <p:nvSpPr>
          <p:cNvPr id="20" name="TextBox 19">
            <a:extLst>
              <a:ext uri="{FF2B5EF4-FFF2-40B4-BE49-F238E27FC236}">
                <a16:creationId xmlns:a16="http://schemas.microsoft.com/office/drawing/2014/main" id="{5AF50849-55BF-5B45-806E-6E9D9214B132}"/>
              </a:ext>
            </a:extLst>
          </p:cNvPr>
          <p:cNvSpPr txBox="1"/>
          <p:nvPr/>
        </p:nvSpPr>
        <p:spPr>
          <a:xfrm>
            <a:off x="6286256" y="5468894"/>
            <a:ext cx="3182894"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Reinforcement Learning</a:t>
            </a:r>
          </a:p>
        </p:txBody>
      </p:sp>
    </p:spTree>
    <p:extLst>
      <p:ext uri="{BB962C8B-B14F-4D97-AF65-F5344CB8AC3E}">
        <p14:creationId xmlns:p14="http://schemas.microsoft.com/office/powerpoint/2010/main" val="591523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275F3-C685-C245-B282-FD6E9EC6F118}"/>
              </a:ext>
            </a:extLst>
          </p:cNvPr>
          <p:cNvSpPr>
            <a:spLocks noGrp="1"/>
          </p:cNvSpPr>
          <p:nvPr>
            <p:ph type="title"/>
          </p:nvPr>
        </p:nvSpPr>
        <p:spPr>
          <a:xfrm>
            <a:off x="1981200" y="28631"/>
            <a:ext cx="8229600" cy="768043"/>
          </a:xfrm>
        </p:spPr>
        <p:txBody>
          <a:bodyPr>
            <a:normAutofit fontScale="90000"/>
          </a:bodyPr>
          <a:lstStyle/>
          <a:p>
            <a:r>
              <a:rPr lang="en-US" sz="6000" dirty="0">
                <a:solidFill>
                  <a:schemeClr val="accent1"/>
                </a:solidFill>
                <a:cs typeface="Calibri" panose="020F0502020204030204" pitchFamily="34" charset="0"/>
              </a:rPr>
              <a:t>AI, ML, NN, DL</a:t>
            </a:r>
          </a:p>
        </p:txBody>
      </p:sp>
      <p:sp>
        <p:nvSpPr>
          <p:cNvPr id="4" name="Slide Number Placeholder 3">
            <a:extLst>
              <a:ext uri="{FF2B5EF4-FFF2-40B4-BE49-F238E27FC236}">
                <a16:creationId xmlns:a16="http://schemas.microsoft.com/office/drawing/2014/main" id="{5151A1CA-9AF3-D241-9418-692A7D106100}"/>
              </a:ext>
            </a:extLst>
          </p:cNvPr>
          <p:cNvSpPr>
            <a:spLocks noGrp="1"/>
          </p:cNvSpPr>
          <p:nvPr>
            <p:ph type="sldNum" sz="quarter" idx="12"/>
          </p:nvPr>
        </p:nvSpPr>
        <p:spPr/>
        <p:txBody>
          <a:bodyPr/>
          <a:lstStyle/>
          <a:p>
            <a:fld id="{E008237F-23CD-E54D-BDBA-FE95A073E4E0}" type="slidenum">
              <a:rPr lang="zh-TW" altLang="en-US" smtClean="0"/>
              <a:pPr/>
              <a:t>17</a:t>
            </a:fld>
            <a:endParaRPr lang="zh-TW" altLang="en-US"/>
          </a:p>
        </p:txBody>
      </p:sp>
      <p:sp>
        <p:nvSpPr>
          <p:cNvPr id="3" name="TextBox 2">
            <a:extLst>
              <a:ext uri="{FF2B5EF4-FFF2-40B4-BE49-F238E27FC236}">
                <a16:creationId xmlns:a16="http://schemas.microsoft.com/office/drawing/2014/main" id="{13DE89DF-BBAE-3D28-692D-38173BA2BA89}"/>
              </a:ext>
            </a:extLst>
          </p:cNvPr>
          <p:cNvSpPr txBox="1"/>
          <p:nvPr/>
        </p:nvSpPr>
        <p:spPr>
          <a:xfrm>
            <a:off x="843121" y="6383146"/>
            <a:ext cx="10604715" cy="461665"/>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Schoormann</a:t>
            </a:r>
            <a:r>
              <a:rPr lang="en-US" sz="1200" dirty="0">
                <a:solidFill>
                  <a:schemeClr val="bg1">
                    <a:lumMod val="75000"/>
                  </a:schemeClr>
                </a:solidFill>
              </a:rPr>
              <a:t>, T., Strobel, G., </a:t>
            </a:r>
            <a:r>
              <a:rPr lang="en-US" sz="1200" dirty="0" err="1">
                <a:solidFill>
                  <a:schemeClr val="bg1">
                    <a:lumMod val="75000"/>
                  </a:schemeClr>
                </a:solidFill>
              </a:rPr>
              <a:t>Möller</a:t>
            </a:r>
            <a:r>
              <a:rPr lang="en-US" sz="1200" dirty="0">
                <a:solidFill>
                  <a:schemeClr val="bg1">
                    <a:lumMod val="75000"/>
                  </a:schemeClr>
                </a:solidFill>
              </a:rPr>
              <a:t>, F., Petrik, D., &amp; </a:t>
            </a:r>
            <a:r>
              <a:rPr lang="en-US" sz="1200" dirty="0" err="1">
                <a:solidFill>
                  <a:schemeClr val="bg1">
                    <a:lumMod val="75000"/>
                  </a:schemeClr>
                </a:solidFill>
              </a:rPr>
              <a:t>Zschech</a:t>
            </a:r>
            <a:r>
              <a:rPr lang="en-US" sz="1200" dirty="0">
                <a:solidFill>
                  <a:schemeClr val="bg1">
                    <a:lumMod val="75000"/>
                  </a:schemeClr>
                </a:solidFill>
              </a:rPr>
              <a:t>, P. (2023). </a:t>
            </a:r>
            <a:br>
              <a:rPr lang="en-US" sz="1200" dirty="0">
                <a:solidFill>
                  <a:schemeClr val="bg1">
                    <a:lumMod val="75000"/>
                  </a:schemeClr>
                </a:solidFill>
              </a:rPr>
            </a:br>
            <a:r>
              <a:rPr lang="en-US" sz="1200" dirty="0">
                <a:solidFill>
                  <a:schemeClr val="bg1">
                    <a:lumMod val="75000"/>
                  </a:schemeClr>
                </a:solidFill>
              </a:rPr>
              <a:t>Artificial Intelligence for Sustainability—A Systematic Review of Information Systems Literature. Communications of the Association for Information Systems, 52(1), 8.</a:t>
            </a:r>
          </a:p>
        </p:txBody>
      </p:sp>
      <p:pic>
        <p:nvPicPr>
          <p:cNvPr id="21" name="Picture 20">
            <a:extLst>
              <a:ext uri="{FF2B5EF4-FFF2-40B4-BE49-F238E27FC236}">
                <a16:creationId xmlns:a16="http://schemas.microsoft.com/office/drawing/2014/main" id="{EED73953-BBEE-9916-5540-D58E701EC882}"/>
              </a:ext>
            </a:extLst>
          </p:cNvPr>
          <p:cNvPicPr>
            <a:picLocks noChangeAspect="1"/>
          </p:cNvPicPr>
          <p:nvPr/>
        </p:nvPicPr>
        <p:blipFill>
          <a:blip r:embed="rId2"/>
          <a:stretch>
            <a:fillRect/>
          </a:stretch>
        </p:blipFill>
        <p:spPr>
          <a:xfrm>
            <a:off x="244049" y="993110"/>
            <a:ext cx="11703902" cy="5333193"/>
          </a:xfrm>
          <a:prstGeom prst="rect">
            <a:avLst/>
          </a:prstGeom>
        </p:spPr>
      </p:pic>
    </p:spTree>
    <p:extLst>
      <p:ext uri="{BB962C8B-B14F-4D97-AF65-F5344CB8AC3E}">
        <p14:creationId xmlns:p14="http://schemas.microsoft.com/office/powerpoint/2010/main" val="3144243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021E3B-1EE8-E744-9F39-84367D990FC4}"/>
              </a:ext>
            </a:extLst>
          </p:cNvPr>
          <p:cNvSpPr>
            <a:spLocks noGrp="1"/>
          </p:cNvSpPr>
          <p:nvPr>
            <p:ph type="sldNum" sz="quarter" idx="12"/>
          </p:nvPr>
        </p:nvSpPr>
        <p:spPr/>
        <p:txBody>
          <a:bodyPr/>
          <a:lstStyle/>
          <a:p>
            <a:fld id="{E008237F-23CD-E54D-BDBA-FE95A073E4E0}" type="slidenum">
              <a:rPr lang="zh-TW" altLang="en-US" smtClean="0"/>
              <a:pPr/>
              <a:t>18</a:t>
            </a:fld>
            <a:endParaRPr lang="zh-TW" altLang="en-US"/>
          </a:p>
        </p:txBody>
      </p:sp>
      <p:sp>
        <p:nvSpPr>
          <p:cNvPr id="7" name="Title 1">
            <a:extLst>
              <a:ext uri="{FF2B5EF4-FFF2-40B4-BE49-F238E27FC236}">
                <a16:creationId xmlns:a16="http://schemas.microsoft.com/office/drawing/2014/main" id="{1A789F43-154A-8746-9ED5-EC02D9F9D87C}"/>
              </a:ext>
            </a:extLst>
          </p:cNvPr>
          <p:cNvSpPr>
            <a:spLocks noGrp="1"/>
          </p:cNvSpPr>
          <p:nvPr>
            <p:ph type="title"/>
          </p:nvPr>
        </p:nvSpPr>
        <p:spPr>
          <a:xfrm>
            <a:off x="564775" y="80682"/>
            <a:ext cx="10797987" cy="620688"/>
          </a:xfrm>
        </p:spPr>
        <p:txBody>
          <a:bodyPr>
            <a:noAutofit/>
          </a:bodyPr>
          <a:lstStyle/>
          <a:p>
            <a:r>
              <a:rPr lang="en-US" sz="4400" dirty="0">
                <a:solidFill>
                  <a:schemeClr val="accent1"/>
                </a:solidFill>
              </a:rPr>
              <a:t>AI and Big Data Analytics (BDA)</a:t>
            </a:r>
          </a:p>
        </p:txBody>
      </p:sp>
      <p:sp>
        <p:nvSpPr>
          <p:cNvPr id="9" name="矩形 4">
            <a:extLst>
              <a:ext uri="{FF2B5EF4-FFF2-40B4-BE49-F238E27FC236}">
                <a16:creationId xmlns:a16="http://schemas.microsoft.com/office/drawing/2014/main" id="{85EE6371-3331-2843-B2EF-5DE098ED8346}"/>
              </a:ext>
            </a:extLst>
          </p:cNvPr>
          <p:cNvSpPr>
            <a:spLocks noChangeArrowheads="1"/>
          </p:cNvSpPr>
          <p:nvPr/>
        </p:nvSpPr>
        <p:spPr bwMode="auto">
          <a:xfrm>
            <a:off x="697006" y="6578993"/>
            <a:ext cx="10797988" cy="246221"/>
          </a:xfrm>
          <a:prstGeom prst="rect">
            <a:avLst/>
          </a:prstGeom>
          <a:noFill/>
          <a:ln w="9525">
            <a:noFill/>
            <a:miter lim="800000"/>
            <a:headEnd/>
            <a:tailEnd/>
          </a:ln>
        </p:spPr>
        <p:txBody>
          <a:bodyPr wrap="square">
            <a:spAutoFit/>
          </a:bodyPr>
          <a:lstStyle/>
          <a:p>
            <a:pPr algn="ctr"/>
            <a:r>
              <a:rPr lang="en-US" altLang="zh-TW" sz="1000" dirty="0">
                <a:solidFill>
                  <a:srgbClr val="A6A6A6"/>
                </a:solidFill>
              </a:rPr>
              <a:t>Source: Wang, </a:t>
            </a:r>
            <a:r>
              <a:rPr lang="en-US" altLang="zh-TW" sz="1000" dirty="0" err="1">
                <a:solidFill>
                  <a:srgbClr val="A6A6A6"/>
                </a:solidFill>
              </a:rPr>
              <a:t>Junliang</a:t>
            </a:r>
            <a:r>
              <a:rPr lang="en-US" altLang="zh-TW" sz="1000" dirty="0">
                <a:solidFill>
                  <a:srgbClr val="A6A6A6"/>
                </a:solidFill>
              </a:rPr>
              <a:t>, </a:t>
            </a:r>
            <a:r>
              <a:rPr lang="en-US" altLang="zh-TW" sz="1000" dirty="0" err="1">
                <a:solidFill>
                  <a:srgbClr val="A6A6A6"/>
                </a:solidFill>
              </a:rPr>
              <a:t>Chuqiao</a:t>
            </a:r>
            <a:r>
              <a:rPr lang="en-US" altLang="zh-TW" sz="1000" dirty="0">
                <a:solidFill>
                  <a:srgbClr val="A6A6A6"/>
                </a:solidFill>
              </a:rPr>
              <a:t> Xu, </a:t>
            </a:r>
            <a:r>
              <a:rPr lang="en-US" altLang="zh-TW" sz="1000" dirty="0" err="1">
                <a:solidFill>
                  <a:srgbClr val="A6A6A6"/>
                </a:solidFill>
              </a:rPr>
              <a:t>Jie</a:t>
            </a:r>
            <a:r>
              <a:rPr lang="en-US" altLang="zh-TW" sz="1000" dirty="0">
                <a:solidFill>
                  <a:srgbClr val="A6A6A6"/>
                </a:solidFill>
              </a:rPr>
              <a:t> Zhang, and Ray Zhong (2022). "Big data analytics for intelligent manufacturing systems: A review." Journal of Manufacturing Systems 62 (2022): 738-752.</a:t>
            </a:r>
          </a:p>
        </p:txBody>
      </p:sp>
      <p:pic>
        <p:nvPicPr>
          <p:cNvPr id="6" name="Picture 5">
            <a:extLst>
              <a:ext uri="{FF2B5EF4-FFF2-40B4-BE49-F238E27FC236}">
                <a16:creationId xmlns:a16="http://schemas.microsoft.com/office/drawing/2014/main" id="{2E8366E1-0AB6-BF67-E841-09C9F2A301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804954"/>
            <a:ext cx="7772400" cy="5769327"/>
          </a:xfrm>
          <a:prstGeom prst="rect">
            <a:avLst/>
          </a:prstGeom>
        </p:spPr>
      </p:pic>
    </p:spTree>
    <p:extLst>
      <p:ext uri="{BB962C8B-B14F-4D97-AF65-F5344CB8AC3E}">
        <p14:creationId xmlns:p14="http://schemas.microsoft.com/office/powerpoint/2010/main" val="4151427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072" y="260648"/>
            <a:ext cx="8229600" cy="6217800"/>
          </a:xfrm>
        </p:spPr>
        <p:txBody>
          <a:bodyPr/>
          <a:lstStyle/>
          <a:p>
            <a:r>
              <a:rPr lang="en-US" sz="7200" dirty="0">
                <a:solidFill>
                  <a:srgbClr val="C00000"/>
                </a:solidFill>
              </a:rPr>
              <a:t>Definition </a:t>
            </a:r>
            <a:br>
              <a:rPr lang="en-US" sz="7200" dirty="0">
                <a:solidFill>
                  <a:srgbClr val="C00000"/>
                </a:solidFill>
              </a:rPr>
            </a:br>
            <a:r>
              <a:rPr lang="en-US" sz="7200" dirty="0">
                <a:solidFill>
                  <a:srgbClr val="C00000"/>
                </a:solidFill>
              </a:rPr>
              <a:t>of </a:t>
            </a:r>
            <a:br>
              <a:rPr lang="en-US" sz="7200" dirty="0">
                <a:solidFill>
                  <a:srgbClr val="C00000"/>
                </a:solidFill>
              </a:rPr>
            </a:br>
            <a:r>
              <a:rPr lang="en-US" sz="7200" dirty="0">
                <a:solidFill>
                  <a:srgbClr val="C00000"/>
                </a:solidFill>
              </a:rPr>
              <a:t>Artificial Intelligence (A.I.)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19</a:t>
            </a:fld>
            <a:endParaRPr lang="zh-TW" altLang="en-US"/>
          </a:p>
        </p:txBody>
      </p:sp>
    </p:spTree>
    <p:extLst>
      <p:ext uri="{BB962C8B-B14F-4D97-AF65-F5344CB8AC3E}">
        <p14:creationId xmlns:p14="http://schemas.microsoft.com/office/powerpoint/2010/main" val="2213656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   2023/09/13   Introduction to Artificial Intelligence for Text Analytics</a:t>
            </a:r>
          </a:p>
          <a:p>
            <a:pPr marL="0" indent="0">
              <a:buNone/>
            </a:pPr>
            <a:r>
              <a:rPr lang="en-US" sz="2800" dirty="0">
                <a:solidFill>
                  <a:srgbClr val="C00000"/>
                </a:solidFill>
              </a:rPr>
              <a:t>2   2023/09/20   Foundations of Text Analytics: </a:t>
            </a:r>
            <a:br>
              <a:rPr lang="en-US" sz="2800" dirty="0">
                <a:solidFill>
                  <a:srgbClr val="C00000"/>
                </a:solidFill>
              </a:rPr>
            </a:br>
            <a:r>
              <a:rPr lang="en-US" sz="2800" dirty="0">
                <a:solidFill>
                  <a:srgbClr val="C00000"/>
                </a:solidFill>
              </a:rPr>
              <a:t>                              Natural Language Processing (NLP)</a:t>
            </a:r>
          </a:p>
          <a:p>
            <a:pPr marL="0" indent="0">
              <a:buNone/>
            </a:pPr>
            <a:r>
              <a:rPr lang="en-US" sz="2800" dirty="0"/>
              <a:t>3   2023/09/27   Python for Natural Language Processing</a:t>
            </a:r>
          </a:p>
          <a:p>
            <a:pPr marL="0" indent="0">
              <a:buNone/>
            </a:pPr>
            <a:r>
              <a:rPr lang="en-US" sz="2800" dirty="0"/>
              <a:t>4   2023/10/04   Natural Language Processing with Transformers</a:t>
            </a:r>
          </a:p>
          <a:p>
            <a:pPr marL="0" indent="0">
              <a:buNone/>
            </a:pPr>
            <a:r>
              <a:rPr lang="en-US" sz="2800" dirty="0">
                <a:solidFill>
                  <a:srgbClr val="7030A0"/>
                </a:solidFill>
              </a:rPr>
              <a:t>5   2023/10/11   Case Study on Artificial Intelligence for Text Analytics I</a:t>
            </a:r>
          </a:p>
          <a:p>
            <a:pPr marL="0" indent="0">
              <a:buNone/>
            </a:pPr>
            <a:r>
              <a:rPr lang="en-US" sz="2800" dirty="0"/>
              <a:t>6   2023/10/18   Text Classification and Sentiment Analysis</a:t>
            </a:r>
          </a:p>
          <a:p>
            <a:pPr marL="0" indent="0">
              <a:buNone/>
            </a:pPr>
            <a:endParaRPr lang="en-US" sz="2800" dirty="0"/>
          </a:p>
          <a:p>
            <a:endParaRPr lang="en-US" dirty="0"/>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4051804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072" y="260648"/>
            <a:ext cx="8229600" cy="6217800"/>
          </a:xfrm>
        </p:spPr>
        <p:txBody>
          <a:bodyPr>
            <a:normAutofit fontScale="90000"/>
          </a:bodyPr>
          <a:lstStyle/>
          <a:p>
            <a:r>
              <a:rPr lang="en-US" sz="6000" dirty="0">
                <a:solidFill>
                  <a:srgbClr val="FF0000"/>
                </a:solidFill>
              </a:rPr>
              <a:t>Artificial Intelligence </a:t>
            </a:r>
            <a:br>
              <a:rPr lang="en-US" sz="6000" dirty="0"/>
            </a:br>
            <a:br>
              <a:rPr lang="en-US" b="1" dirty="0"/>
            </a:br>
            <a:r>
              <a:rPr lang="en-US" b="1" dirty="0"/>
              <a:t>“… </a:t>
            </a:r>
            <a:r>
              <a:rPr lang="en-US" b="1" dirty="0">
                <a:solidFill>
                  <a:srgbClr val="FF0000"/>
                </a:solidFill>
              </a:rPr>
              <a:t>the </a:t>
            </a:r>
            <a:r>
              <a:rPr lang="en-US" sz="6000" dirty="0">
                <a:solidFill>
                  <a:srgbClr val="FF0000"/>
                </a:solidFill>
              </a:rPr>
              <a:t>science</a:t>
            </a:r>
            <a:r>
              <a:rPr lang="en-US" b="1" dirty="0">
                <a:solidFill>
                  <a:srgbClr val="FF0000"/>
                </a:solidFill>
              </a:rPr>
              <a:t> and </a:t>
            </a:r>
            <a:br>
              <a:rPr lang="en-US" b="1" dirty="0">
                <a:solidFill>
                  <a:srgbClr val="FF0000"/>
                </a:solidFill>
              </a:rPr>
            </a:br>
            <a:r>
              <a:rPr lang="en-US" sz="6000" dirty="0">
                <a:solidFill>
                  <a:srgbClr val="FF0000"/>
                </a:solidFill>
              </a:rPr>
              <a:t>engineering</a:t>
            </a:r>
            <a:r>
              <a:rPr lang="en-US" b="1" dirty="0">
                <a:solidFill>
                  <a:srgbClr val="FF0000"/>
                </a:solidFill>
              </a:rPr>
              <a:t> </a:t>
            </a:r>
            <a:br>
              <a:rPr lang="en-US" b="1" dirty="0">
                <a:solidFill>
                  <a:srgbClr val="FF0000"/>
                </a:solidFill>
              </a:rPr>
            </a:br>
            <a:r>
              <a:rPr lang="en-US" b="1" dirty="0">
                <a:solidFill>
                  <a:srgbClr val="FF0000"/>
                </a:solidFill>
              </a:rPr>
              <a:t>of </a:t>
            </a:r>
            <a:br>
              <a:rPr lang="en-US" b="1" dirty="0">
                <a:solidFill>
                  <a:srgbClr val="FF0000"/>
                </a:solidFill>
              </a:rPr>
            </a:br>
            <a:r>
              <a:rPr lang="en-US" b="1" dirty="0">
                <a:solidFill>
                  <a:srgbClr val="FF0000"/>
                </a:solidFill>
              </a:rPr>
              <a:t>making </a:t>
            </a:r>
            <a:br>
              <a:rPr lang="en-US" b="1" dirty="0">
                <a:solidFill>
                  <a:srgbClr val="FF0000"/>
                </a:solidFill>
              </a:rPr>
            </a:br>
            <a:r>
              <a:rPr lang="en-US" sz="6000" dirty="0">
                <a:solidFill>
                  <a:srgbClr val="FF0000"/>
                </a:solidFill>
              </a:rPr>
              <a:t>intelligent</a:t>
            </a:r>
            <a:r>
              <a:rPr lang="en-US" b="1" dirty="0">
                <a:solidFill>
                  <a:srgbClr val="FF0000"/>
                </a:solidFill>
              </a:rPr>
              <a:t> </a:t>
            </a:r>
            <a:r>
              <a:rPr lang="en-US" sz="6000" dirty="0">
                <a:solidFill>
                  <a:srgbClr val="FF0000"/>
                </a:solidFill>
              </a:rPr>
              <a:t>machines</a:t>
            </a:r>
            <a:r>
              <a:rPr lang="en-US" b="1" dirty="0"/>
              <a:t>” </a:t>
            </a:r>
            <a:br>
              <a:rPr lang="en-US" b="1" dirty="0"/>
            </a:br>
            <a:r>
              <a:rPr lang="en-US" sz="3600" dirty="0"/>
              <a:t>(John McCarthy, 1955)</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20</a:t>
            </a:fld>
            <a:endParaRPr lang="zh-TW" altLang="en-US"/>
          </a:p>
        </p:txBody>
      </p:sp>
      <p:sp>
        <p:nvSpPr>
          <p:cNvPr id="5" name="Rectangle 4"/>
          <p:cNvSpPr/>
          <p:nvPr/>
        </p:nvSpPr>
        <p:spPr>
          <a:xfrm>
            <a:off x="2135560" y="6597353"/>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2623287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normAutofit/>
          </a:bodyPr>
          <a:lstStyle/>
          <a:p>
            <a:r>
              <a:rPr lang="en-US" sz="7200" dirty="0">
                <a:solidFill>
                  <a:srgbClr val="FF0000"/>
                </a:solidFill>
              </a:rPr>
              <a:t>Artificial Intelligence </a:t>
            </a:r>
            <a:br>
              <a:rPr lang="en-US" sz="7200" dirty="0"/>
            </a:br>
            <a:r>
              <a:rPr lang="en-US" b="1" dirty="0"/>
              <a:t> </a:t>
            </a:r>
            <a:br>
              <a:rPr lang="en-US" sz="7200" dirty="0"/>
            </a:br>
            <a:r>
              <a:rPr lang="en-US" sz="7200" dirty="0"/>
              <a:t>“… </a:t>
            </a:r>
            <a:r>
              <a:rPr lang="en-US" sz="7200" dirty="0">
                <a:solidFill>
                  <a:srgbClr val="FF0000"/>
                </a:solidFill>
              </a:rPr>
              <a:t>technology that </a:t>
            </a:r>
            <a:br>
              <a:rPr lang="en-US" sz="7200" dirty="0">
                <a:solidFill>
                  <a:srgbClr val="FF0000"/>
                </a:solidFill>
              </a:rPr>
            </a:br>
            <a:r>
              <a:rPr lang="en-US" sz="7200" dirty="0">
                <a:solidFill>
                  <a:srgbClr val="FF0000"/>
                </a:solidFill>
              </a:rPr>
              <a:t>thinks and acts </a:t>
            </a:r>
            <a:br>
              <a:rPr lang="en-US" sz="7200" dirty="0">
                <a:solidFill>
                  <a:srgbClr val="FF0000"/>
                </a:solidFill>
              </a:rPr>
            </a:br>
            <a:r>
              <a:rPr lang="en-US" sz="7200" dirty="0">
                <a:solidFill>
                  <a:srgbClr val="FF0000"/>
                </a:solidFill>
              </a:rPr>
              <a:t>like humans</a:t>
            </a:r>
            <a:r>
              <a:rPr lang="en-US" sz="7200" dirty="0"/>
              <a: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21</a:t>
            </a:fld>
            <a:endParaRPr lang="zh-TW" altLang="en-US"/>
          </a:p>
        </p:txBody>
      </p:sp>
      <p:sp>
        <p:nvSpPr>
          <p:cNvPr id="5" name="Rectangle 4"/>
          <p:cNvSpPr/>
          <p:nvPr/>
        </p:nvSpPr>
        <p:spPr>
          <a:xfrm>
            <a:off x="2135560" y="6597353"/>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4111983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normAutofit fontScale="90000"/>
          </a:bodyPr>
          <a:lstStyle/>
          <a:p>
            <a:r>
              <a:rPr lang="en-US" sz="7200" dirty="0">
                <a:solidFill>
                  <a:srgbClr val="FF0000"/>
                </a:solidFill>
              </a:rPr>
              <a:t>Artificial Intelligence </a:t>
            </a:r>
            <a:br>
              <a:rPr lang="en-US" sz="7200" dirty="0"/>
            </a:br>
            <a:r>
              <a:rPr lang="en-US" b="1" dirty="0"/>
              <a:t> </a:t>
            </a:r>
            <a:br>
              <a:rPr lang="en-US" sz="7200" dirty="0"/>
            </a:br>
            <a:r>
              <a:rPr lang="en-US" sz="7200" dirty="0"/>
              <a:t>“… </a:t>
            </a:r>
            <a:r>
              <a:rPr lang="en-US" sz="7200" dirty="0">
                <a:solidFill>
                  <a:srgbClr val="FF0000"/>
                </a:solidFill>
              </a:rPr>
              <a:t>intelligence</a:t>
            </a:r>
            <a:r>
              <a:rPr lang="en-US" sz="7200" dirty="0"/>
              <a:t> exhibited by </a:t>
            </a:r>
            <a:r>
              <a:rPr lang="en-US" sz="7200" dirty="0">
                <a:solidFill>
                  <a:srgbClr val="FF0000"/>
                </a:solidFill>
              </a:rPr>
              <a:t>machines</a:t>
            </a:r>
            <a:r>
              <a:rPr lang="en-US" sz="7200" dirty="0"/>
              <a:t> or </a:t>
            </a:r>
            <a:r>
              <a:rPr lang="en-US" sz="7200" dirty="0">
                <a:solidFill>
                  <a:srgbClr val="FF0000"/>
                </a:solidFill>
              </a:rPr>
              <a:t>software</a:t>
            </a:r>
            <a:r>
              <a:rPr lang="en-US" sz="7200" dirty="0"/>
              <a: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22</a:t>
            </a:fld>
            <a:endParaRPr lang="zh-TW" altLang="en-US"/>
          </a:p>
        </p:txBody>
      </p:sp>
      <p:sp>
        <p:nvSpPr>
          <p:cNvPr id="5" name="Rectangle 4"/>
          <p:cNvSpPr/>
          <p:nvPr/>
        </p:nvSpPr>
        <p:spPr>
          <a:xfrm>
            <a:off x="2135560" y="6597353"/>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2407642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746" y="116633"/>
            <a:ext cx="8229600" cy="901463"/>
          </a:xfrm>
        </p:spPr>
        <p:txBody>
          <a:bodyPr/>
          <a:lstStyle/>
          <a:p>
            <a:r>
              <a:rPr lang="en-US" b="1" dirty="0">
                <a:solidFill>
                  <a:schemeClr val="accent1"/>
                </a:solidFill>
              </a:rPr>
              <a:t>4 Approaches of AI</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23</a:t>
            </a:fld>
            <a:endParaRPr lang="zh-TW" altLang="en-US"/>
          </a:p>
        </p:txBody>
      </p:sp>
      <p:graphicFrame>
        <p:nvGraphicFramePr>
          <p:cNvPr id="7" name="Table 6"/>
          <p:cNvGraphicFramePr>
            <a:graphicFrameLocks noGrp="1"/>
          </p:cNvGraphicFramePr>
          <p:nvPr/>
        </p:nvGraphicFramePr>
        <p:xfrm>
          <a:off x="1793972" y="1063472"/>
          <a:ext cx="8603148" cy="5389864"/>
        </p:xfrm>
        <a:graphic>
          <a:graphicData uri="http://schemas.openxmlformats.org/drawingml/2006/table">
            <a:tbl>
              <a:tblPr firstRow="1" bandRow="1">
                <a:tableStyleId>{5C22544A-7EE6-4342-B048-85BDC9FD1C3A}</a:tableStyleId>
              </a:tblPr>
              <a:tblGrid>
                <a:gridCol w="4301574">
                  <a:extLst>
                    <a:ext uri="{9D8B030D-6E8A-4147-A177-3AD203B41FA5}">
                      <a16:colId xmlns:a16="http://schemas.microsoft.com/office/drawing/2014/main" val="20000"/>
                    </a:ext>
                  </a:extLst>
                </a:gridCol>
                <a:gridCol w="4301574">
                  <a:extLst>
                    <a:ext uri="{9D8B030D-6E8A-4147-A177-3AD203B41FA5}">
                      <a16:colId xmlns:a16="http://schemas.microsoft.com/office/drawing/2014/main" val="20001"/>
                    </a:ext>
                  </a:extLst>
                </a:gridCol>
              </a:tblGrid>
              <a:tr h="2604462">
                <a:tc>
                  <a:txBody>
                    <a:bodyPr/>
                    <a:lstStyle/>
                    <a:p>
                      <a:pPr algn="ctr"/>
                      <a:r>
                        <a:rPr lang="en-US" sz="3600" b="1" dirty="0">
                          <a:solidFill>
                            <a:schemeClr val="accent1"/>
                          </a:solidFill>
                        </a:rPr>
                        <a:t>Thinking Humanly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Thinking</a:t>
                      </a:r>
                      <a:r>
                        <a:rPr lang="en-US" sz="3600" b="1" baseline="0" dirty="0">
                          <a:solidFill>
                            <a:schemeClr val="accent1"/>
                          </a:solidFill>
                        </a:rPr>
                        <a:t> Rationally</a:t>
                      </a: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785402">
                <a:tc>
                  <a:txBody>
                    <a:bodyPr/>
                    <a:lstStyle/>
                    <a:p>
                      <a:pPr algn="ctr"/>
                      <a:r>
                        <a:rPr lang="en-US" sz="3600" b="1" dirty="0">
                          <a:solidFill>
                            <a:schemeClr val="accent1"/>
                          </a:solidFill>
                        </a:rPr>
                        <a:t>Acting Humanly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Acting Rationally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92264BB9-0532-2E4A-BB32-E00C293A33F5}"/>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3448116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746" y="44625"/>
            <a:ext cx="8229600" cy="901463"/>
          </a:xfrm>
        </p:spPr>
        <p:txBody>
          <a:bodyPr/>
          <a:lstStyle/>
          <a:p>
            <a:r>
              <a:rPr lang="en-US" b="1" dirty="0">
                <a:solidFill>
                  <a:schemeClr val="accent1"/>
                </a:solidFill>
              </a:rPr>
              <a:t>4 Approaches of AI</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24</a:t>
            </a:fld>
            <a:endParaRPr lang="zh-TW" altLang="en-US"/>
          </a:p>
        </p:txBody>
      </p:sp>
      <p:graphicFrame>
        <p:nvGraphicFramePr>
          <p:cNvPr id="7" name="Table 6"/>
          <p:cNvGraphicFramePr>
            <a:graphicFrameLocks noGrp="1"/>
          </p:cNvGraphicFramePr>
          <p:nvPr/>
        </p:nvGraphicFramePr>
        <p:xfrm>
          <a:off x="1793972" y="980728"/>
          <a:ext cx="8603148" cy="5498122"/>
        </p:xfrm>
        <a:graphic>
          <a:graphicData uri="http://schemas.openxmlformats.org/drawingml/2006/table">
            <a:tbl>
              <a:tblPr firstRow="1" bandRow="1">
                <a:tableStyleId>{5C22544A-7EE6-4342-B048-85BDC9FD1C3A}</a:tableStyleId>
              </a:tblPr>
              <a:tblGrid>
                <a:gridCol w="4301574">
                  <a:extLst>
                    <a:ext uri="{9D8B030D-6E8A-4147-A177-3AD203B41FA5}">
                      <a16:colId xmlns:a16="http://schemas.microsoft.com/office/drawing/2014/main" val="20000"/>
                    </a:ext>
                  </a:extLst>
                </a:gridCol>
                <a:gridCol w="4301574">
                  <a:extLst>
                    <a:ext uri="{9D8B030D-6E8A-4147-A177-3AD203B41FA5}">
                      <a16:colId xmlns:a16="http://schemas.microsoft.com/office/drawing/2014/main" val="20001"/>
                    </a:ext>
                  </a:extLst>
                </a:gridCol>
              </a:tblGrid>
              <a:tr h="2604462">
                <a:tc>
                  <a:txBody>
                    <a:bodyPr/>
                    <a:lstStyle/>
                    <a:p>
                      <a:pPr algn="ctr"/>
                      <a:r>
                        <a:rPr lang="en-US" sz="3600" b="1" dirty="0">
                          <a:solidFill>
                            <a:schemeClr val="accent1"/>
                          </a:solidFill>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accent1"/>
                          </a:solidFill>
                        </a:rPr>
                        <a:t>Thinking Humanly: The Cognitive</a:t>
                      </a:r>
                      <a:r>
                        <a:rPr lang="en-US" sz="3600" b="1" baseline="0" dirty="0">
                          <a:solidFill>
                            <a:schemeClr val="accent1"/>
                          </a:solidFill>
                        </a:rPr>
                        <a:t> Modeling Approach</a:t>
                      </a: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3. </a:t>
                      </a:r>
                    </a:p>
                    <a:p>
                      <a:pPr algn="ctr"/>
                      <a:r>
                        <a:rPr lang="en-US" sz="3600" b="1" dirty="0">
                          <a:solidFill>
                            <a:schemeClr val="accent1"/>
                          </a:solidFill>
                        </a:rPr>
                        <a:t>Thinking</a:t>
                      </a:r>
                      <a:r>
                        <a:rPr lang="en-US" sz="3600" b="1" baseline="0" dirty="0">
                          <a:solidFill>
                            <a:schemeClr val="accent1"/>
                          </a:solidFill>
                        </a:rPr>
                        <a:t> Rationally:</a:t>
                      </a:r>
                      <a:br>
                        <a:rPr lang="en-US" sz="3600" b="1" baseline="0" dirty="0">
                          <a:solidFill>
                            <a:schemeClr val="accent1"/>
                          </a:solidFill>
                        </a:rPr>
                      </a:br>
                      <a:r>
                        <a:rPr lang="en-US" sz="3200" b="1" baseline="0" dirty="0">
                          <a:solidFill>
                            <a:schemeClr val="accent1"/>
                          </a:solidFill>
                        </a:rPr>
                        <a:t>The “Laws of Thought” Approach</a:t>
                      </a:r>
                    </a:p>
                    <a:p>
                      <a:pPr algn="ct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785402">
                <a:tc>
                  <a:txBody>
                    <a:bodyPr/>
                    <a:lstStyle/>
                    <a:p>
                      <a:pPr algn="ctr"/>
                      <a:r>
                        <a:rPr lang="en-US" sz="3600" b="1" dirty="0">
                          <a:solidFill>
                            <a:schemeClr val="accent1"/>
                          </a:solidFill>
                        </a:rPr>
                        <a:t>1.</a:t>
                      </a:r>
                    </a:p>
                    <a:p>
                      <a:pPr algn="ctr"/>
                      <a:r>
                        <a:rPr lang="en-US" sz="3600" b="1" dirty="0">
                          <a:solidFill>
                            <a:schemeClr val="accent1"/>
                          </a:solidFill>
                        </a:rPr>
                        <a:t>Acting Humanly: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1"/>
                          </a:solidFill>
                        </a:rPr>
                        <a:t>The Turing Test Approach </a:t>
                      </a:r>
                      <a:r>
                        <a:rPr lang="en-US" sz="1200" b="1" dirty="0">
                          <a:solidFill>
                            <a:schemeClr val="accent1"/>
                          </a:solidFill>
                        </a:rPr>
                        <a:t>(1950)</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4. </a:t>
                      </a:r>
                    </a:p>
                    <a:p>
                      <a:pPr algn="ctr"/>
                      <a:r>
                        <a:rPr lang="en-US" sz="3600" b="1" dirty="0">
                          <a:solidFill>
                            <a:schemeClr val="accent1"/>
                          </a:solidFill>
                        </a:rPr>
                        <a:t>Acting Rationally:</a:t>
                      </a:r>
                      <a:br>
                        <a:rPr lang="en-US" sz="3600" b="1" dirty="0">
                          <a:solidFill>
                            <a:schemeClr val="accent1"/>
                          </a:solidFill>
                        </a:rPr>
                      </a:br>
                      <a:r>
                        <a:rPr lang="en-US" sz="3600" b="1" dirty="0">
                          <a:solidFill>
                            <a:schemeClr val="accent1"/>
                          </a:solidFill>
                        </a:rPr>
                        <a:t>The Rational Agent Approach</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9F2DE54B-427E-284E-9D0E-42B3D473DF08}"/>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407479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844824"/>
          </a:xfrm>
        </p:spPr>
        <p:txBody>
          <a:bodyPr>
            <a:normAutofit fontScale="90000"/>
          </a:bodyPr>
          <a:lstStyle/>
          <a:p>
            <a:r>
              <a:rPr lang="en-US" b="1" dirty="0">
                <a:solidFill>
                  <a:schemeClr val="accent1"/>
                </a:solidFill>
              </a:rPr>
              <a:t>AI Acting Humanly:</a:t>
            </a:r>
            <a:br>
              <a:rPr lang="en-US" b="1" dirty="0">
                <a:solidFill>
                  <a:schemeClr val="accent1"/>
                </a:solidFill>
              </a:rPr>
            </a:br>
            <a:r>
              <a:rPr lang="en-US" b="1" dirty="0">
                <a:solidFill>
                  <a:schemeClr val="accent1"/>
                </a:solidFill>
              </a:rPr>
              <a:t>The Turing Test Approach</a:t>
            </a:r>
            <a:br>
              <a:rPr lang="en-US" b="1" dirty="0">
                <a:solidFill>
                  <a:schemeClr val="accent1"/>
                </a:solidFill>
              </a:rPr>
            </a:br>
            <a:r>
              <a:rPr lang="en-US" sz="3200" dirty="0">
                <a:solidFill>
                  <a:schemeClr val="accent1"/>
                </a:solidFill>
              </a:rPr>
              <a:t>(Alan Turing, 1950)</a:t>
            </a:r>
          </a:p>
        </p:txBody>
      </p:sp>
      <p:sp>
        <p:nvSpPr>
          <p:cNvPr id="3" name="Content Placeholder 2"/>
          <p:cNvSpPr>
            <a:spLocks noGrp="1"/>
          </p:cNvSpPr>
          <p:nvPr>
            <p:ph idx="1"/>
          </p:nvPr>
        </p:nvSpPr>
        <p:spPr>
          <a:xfrm>
            <a:off x="944380" y="2132856"/>
            <a:ext cx="10373194" cy="4176464"/>
          </a:xfrm>
        </p:spPr>
        <p:txBody>
          <a:bodyPr>
            <a:normAutofit lnSpcReduction="10000"/>
          </a:bodyPr>
          <a:lstStyle/>
          <a:p>
            <a:r>
              <a:rPr lang="en-US" b="1" dirty="0">
                <a:solidFill>
                  <a:schemeClr val="accent1"/>
                </a:solidFill>
              </a:rPr>
              <a:t>Knowledge Representation</a:t>
            </a:r>
          </a:p>
          <a:p>
            <a:r>
              <a:rPr lang="en-US" b="1" dirty="0">
                <a:solidFill>
                  <a:schemeClr val="accent1"/>
                </a:solidFill>
              </a:rPr>
              <a:t>Automated Reasoning</a:t>
            </a:r>
          </a:p>
          <a:p>
            <a:r>
              <a:rPr lang="en-US" b="1" dirty="0">
                <a:solidFill>
                  <a:srgbClr val="FF0000"/>
                </a:solidFill>
              </a:rPr>
              <a:t>Machine Learning (ML)</a:t>
            </a:r>
          </a:p>
          <a:p>
            <a:pPr lvl="1"/>
            <a:r>
              <a:rPr lang="en-US" sz="3200" dirty="0">
                <a:solidFill>
                  <a:srgbClr val="FF0000"/>
                </a:solidFill>
              </a:rPr>
              <a:t>Deep Learning (DL)</a:t>
            </a:r>
          </a:p>
          <a:p>
            <a:r>
              <a:rPr lang="en-US" b="1" dirty="0">
                <a:solidFill>
                  <a:srgbClr val="C00000"/>
                </a:solidFill>
              </a:rPr>
              <a:t>Computer Vision</a:t>
            </a:r>
            <a:r>
              <a:rPr lang="zh-TW" altLang="en-US" b="1" dirty="0">
                <a:solidFill>
                  <a:srgbClr val="C00000"/>
                </a:solidFill>
              </a:rPr>
              <a:t> </a:t>
            </a:r>
            <a:r>
              <a:rPr lang="en-US" altLang="zh-TW" b="1" dirty="0">
                <a:solidFill>
                  <a:srgbClr val="C00000"/>
                </a:solidFill>
              </a:rPr>
              <a:t>(Image, Video)</a:t>
            </a:r>
            <a:endParaRPr lang="en-US" b="1" dirty="0">
              <a:solidFill>
                <a:srgbClr val="C00000"/>
              </a:solidFill>
            </a:endParaRPr>
          </a:p>
          <a:p>
            <a:r>
              <a:rPr lang="en-US" b="1" dirty="0">
                <a:solidFill>
                  <a:srgbClr val="C00000"/>
                </a:solidFill>
              </a:rPr>
              <a:t>Natural Language Processing (NLP)</a:t>
            </a:r>
          </a:p>
          <a:p>
            <a:r>
              <a:rPr lang="en-US" b="1" dirty="0">
                <a:solidFill>
                  <a:srgbClr val="C00000"/>
                </a:solidFill>
              </a:rPr>
              <a:t>Robotics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25</a:t>
            </a:fld>
            <a:endParaRPr lang="zh-TW" altLang="en-US"/>
          </a:p>
        </p:txBody>
      </p:sp>
      <p:sp>
        <p:nvSpPr>
          <p:cNvPr id="6" name="Rectangle 5">
            <a:extLst>
              <a:ext uri="{FF2B5EF4-FFF2-40B4-BE49-F238E27FC236}">
                <a16:creationId xmlns:a16="http://schemas.microsoft.com/office/drawing/2014/main" id="{86332DB0-FB6C-9E4E-8231-F39C2A9843E7}"/>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2195434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title"/>
          </p:nvPr>
        </p:nvSpPr>
        <p:spPr>
          <a:xfrm>
            <a:off x="1981200" y="274638"/>
            <a:ext cx="8229600" cy="5962650"/>
          </a:xfrm>
        </p:spPr>
        <p:txBody>
          <a:bodyPr/>
          <a:lstStyle/>
          <a:p>
            <a:r>
              <a:rPr lang="en-US" altLang="zh-TW" sz="10000" dirty="0">
                <a:solidFill>
                  <a:srgbClr val="FF0000"/>
                </a:solidFill>
                <a:latin typeface="Calibri" charset="0"/>
                <a:ea typeface="標楷體" charset="-120"/>
              </a:rPr>
              <a:t>Text Analytics </a:t>
            </a:r>
            <a:br>
              <a:rPr lang="en-US" altLang="zh-TW" sz="10000" dirty="0">
                <a:solidFill>
                  <a:srgbClr val="FF0000"/>
                </a:solidFill>
                <a:latin typeface="Calibri" charset="0"/>
                <a:ea typeface="標楷體" charset="-120"/>
              </a:rPr>
            </a:br>
            <a:r>
              <a:rPr lang="en-US" altLang="zh-TW" sz="9600" dirty="0">
                <a:solidFill>
                  <a:srgbClr val="FF0000"/>
                </a:solidFill>
                <a:latin typeface="Calibri" charset="0"/>
                <a:ea typeface="標楷體" charset="-120"/>
              </a:rPr>
              <a:t>and </a:t>
            </a:r>
            <a:br>
              <a:rPr lang="en-US" altLang="zh-TW" sz="9600" dirty="0">
                <a:solidFill>
                  <a:srgbClr val="FF0000"/>
                </a:solidFill>
                <a:latin typeface="Calibri" charset="0"/>
                <a:ea typeface="標楷體" charset="-120"/>
              </a:rPr>
            </a:br>
            <a:r>
              <a:rPr lang="en-US" altLang="zh-TW" sz="9600" dirty="0">
                <a:solidFill>
                  <a:srgbClr val="FF0000"/>
                </a:solidFill>
                <a:latin typeface="Calibri" charset="0"/>
                <a:ea typeface="標楷體" charset="-120"/>
              </a:rPr>
              <a:t>Text Mining</a:t>
            </a:r>
            <a:endParaRPr lang="en-US" altLang="en-US" sz="9600" dirty="0">
              <a:latin typeface="Calibri" charset="0"/>
              <a:ea typeface="標楷體" charset="-120"/>
            </a:endParaRPr>
          </a:p>
        </p:txBody>
      </p:sp>
      <p:sp>
        <p:nvSpPr>
          <p:cNvPr id="1474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569571A7-5618-974A-9A3A-8948314A004F}" type="slidenum">
              <a:rPr kumimoji="0" lang="zh-TW" altLang="en-US" sz="1200">
                <a:solidFill>
                  <a:srgbClr val="898989"/>
                </a:solidFill>
                <a:latin typeface="Calibri" charset="0"/>
              </a:rPr>
              <a:pPr eaLnBrk="1" hangingPunct="1"/>
              <a:t>26</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1385225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6A2A96-DD8B-2F40-9E2E-D69EB97CFE4E}"/>
              </a:ext>
            </a:extLst>
          </p:cNvPr>
          <p:cNvSpPr>
            <a:spLocks noGrp="1"/>
          </p:cNvSpPr>
          <p:nvPr>
            <p:ph type="sldNum" sz="quarter" idx="12"/>
          </p:nvPr>
        </p:nvSpPr>
        <p:spPr/>
        <p:txBody>
          <a:bodyPr/>
          <a:lstStyle/>
          <a:p>
            <a:fld id="{5424488C-161F-514B-8FF5-CF5173A03E8D}" type="slidenum">
              <a:rPr lang="en-US" smtClean="0"/>
              <a:t>27</a:t>
            </a:fld>
            <a:endParaRPr lang="en-US"/>
          </a:p>
        </p:txBody>
      </p:sp>
      <p:sp>
        <p:nvSpPr>
          <p:cNvPr id="7" name="矩形 4">
            <a:extLst>
              <a:ext uri="{FF2B5EF4-FFF2-40B4-BE49-F238E27FC236}">
                <a16:creationId xmlns:a16="http://schemas.microsoft.com/office/drawing/2014/main" id="{BB64DDE1-357D-8E4C-B6CA-E6B75826120D}"/>
              </a:ext>
            </a:extLst>
          </p:cNvPr>
          <p:cNvSpPr>
            <a:spLocks noChangeArrowheads="1"/>
          </p:cNvSpPr>
          <p:nvPr/>
        </p:nvSpPr>
        <p:spPr bwMode="auto">
          <a:xfrm>
            <a:off x="2358996" y="6567489"/>
            <a:ext cx="7474008" cy="246221"/>
          </a:xfrm>
          <a:prstGeom prst="rect">
            <a:avLst/>
          </a:prstGeom>
          <a:noFill/>
          <a:ln w="9525">
            <a:noFill/>
            <a:miter lim="800000"/>
            <a:headEnd/>
            <a:tailEnd/>
          </a:ln>
        </p:spPr>
        <p:txBody>
          <a:bodyPr wrap="square">
            <a:spAutoFit/>
          </a:bodyPr>
          <a:lstStyle/>
          <a:p>
            <a:pPr algn="ctr"/>
            <a:r>
              <a:rPr lang="en-US" altLang="zh-TW" sz="1000" dirty="0">
                <a:solidFill>
                  <a:srgbClr val="A6A6A6"/>
                </a:solidFill>
              </a:rPr>
              <a:t>Source: </a:t>
            </a:r>
            <a:r>
              <a:rPr lang="en-US" sz="1000" dirty="0">
                <a:hlinkClick r:id="rId2"/>
              </a:rPr>
              <a:t>https://www.amazon.com/Text-Analytics-Python-Practitioners-Processing/dp/1484243536</a:t>
            </a:r>
            <a:endParaRPr lang="en-US" altLang="zh-TW" sz="1000" dirty="0">
              <a:solidFill>
                <a:srgbClr val="A6A6A6"/>
              </a:solidFill>
            </a:endParaRPr>
          </a:p>
        </p:txBody>
      </p:sp>
      <p:sp>
        <p:nvSpPr>
          <p:cNvPr id="8" name="Title 1">
            <a:extLst>
              <a:ext uri="{FF2B5EF4-FFF2-40B4-BE49-F238E27FC236}">
                <a16:creationId xmlns:a16="http://schemas.microsoft.com/office/drawing/2014/main" id="{91D62302-F2CF-2F4D-8DB7-97125206EAEF}"/>
              </a:ext>
            </a:extLst>
          </p:cNvPr>
          <p:cNvSpPr>
            <a:spLocks noGrp="1"/>
          </p:cNvSpPr>
          <p:nvPr>
            <p:ph type="title"/>
          </p:nvPr>
        </p:nvSpPr>
        <p:spPr>
          <a:xfrm>
            <a:off x="1660084" y="-27385"/>
            <a:ext cx="8830253" cy="1637135"/>
          </a:xfrm>
        </p:spPr>
        <p:txBody>
          <a:bodyPr>
            <a:noAutofit/>
          </a:bodyPr>
          <a:lstStyle/>
          <a:p>
            <a:br>
              <a:rPr lang="en-US" sz="2400" dirty="0">
                <a:solidFill>
                  <a:schemeClr val="accent1"/>
                </a:solidFill>
              </a:rPr>
            </a:br>
            <a:r>
              <a:rPr lang="en-US" sz="2400" dirty="0" err="1">
                <a:solidFill>
                  <a:schemeClr val="accent1"/>
                </a:solidFill>
              </a:rPr>
              <a:t>Dipanjan</a:t>
            </a:r>
            <a:r>
              <a:rPr lang="en-US" sz="2400" dirty="0">
                <a:solidFill>
                  <a:schemeClr val="accent1"/>
                </a:solidFill>
              </a:rPr>
              <a:t> Sarkar (2019), </a:t>
            </a:r>
            <a:br>
              <a:rPr lang="en-US" sz="2400" dirty="0">
                <a:solidFill>
                  <a:schemeClr val="accent1"/>
                </a:solidFill>
              </a:rPr>
            </a:br>
            <a:r>
              <a:rPr lang="en-US" sz="3200" dirty="0">
                <a:solidFill>
                  <a:srgbClr val="FF0000"/>
                </a:solidFill>
              </a:rPr>
              <a:t>Text Analytics with Python</a:t>
            </a:r>
            <a:r>
              <a:rPr lang="en-US" sz="2400" dirty="0">
                <a:solidFill>
                  <a:srgbClr val="FF0000"/>
                </a:solidFill>
              </a:rPr>
              <a:t>: </a:t>
            </a:r>
            <a:br>
              <a:rPr lang="en-US" sz="2400" dirty="0">
                <a:solidFill>
                  <a:srgbClr val="FF0000"/>
                </a:solidFill>
              </a:rPr>
            </a:br>
            <a:r>
              <a:rPr lang="en-US" sz="2400" dirty="0">
                <a:solidFill>
                  <a:srgbClr val="FF0000"/>
                </a:solidFill>
              </a:rPr>
              <a:t>A Practitioner’s Guide to Natural Language Processing</a:t>
            </a:r>
            <a:r>
              <a:rPr lang="en-US" sz="2400" dirty="0">
                <a:solidFill>
                  <a:schemeClr val="accent1"/>
                </a:solidFill>
              </a:rPr>
              <a:t>, </a:t>
            </a:r>
            <a:br>
              <a:rPr lang="en-US" sz="2400" dirty="0">
                <a:solidFill>
                  <a:schemeClr val="accent1"/>
                </a:solidFill>
              </a:rPr>
            </a:br>
            <a:r>
              <a:rPr lang="en-US" sz="2400" dirty="0">
                <a:solidFill>
                  <a:schemeClr val="accent1"/>
                </a:solidFill>
              </a:rPr>
              <a:t>Second Edition. </a:t>
            </a:r>
            <a:r>
              <a:rPr lang="en-US" sz="2400" dirty="0" err="1">
                <a:solidFill>
                  <a:schemeClr val="accent1"/>
                </a:solidFill>
              </a:rPr>
              <a:t>APress</a:t>
            </a:r>
            <a:r>
              <a:rPr lang="en-US" sz="2400" dirty="0">
                <a:solidFill>
                  <a:schemeClr val="accent1"/>
                </a:solidFill>
              </a:rPr>
              <a:t>. </a:t>
            </a:r>
            <a:br>
              <a:rPr lang="en-US" sz="2400" dirty="0">
                <a:solidFill>
                  <a:schemeClr val="accent1"/>
                </a:solidFill>
              </a:rPr>
            </a:br>
            <a:endParaRPr lang="en-US" sz="2400" dirty="0">
              <a:solidFill>
                <a:schemeClr val="accent1"/>
              </a:solidFill>
            </a:endParaRPr>
          </a:p>
        </p:txBody>
      </p:sp>
      <p:pic>
        <p:nvPicPr>
          <p:cNvPr id="3" name="Picture 2">
            <a:extLst>
              <a:ext uri="{FF2B5EF4-FFF2-40B4-BE49-F238E27FC236}">
                <a16:creationId xmlns:a16="http://schemas.microsoft.com/office/drawing/2014/main" id="{839A6F86-B3B0-4940-99B1-49642DB4C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164" y="1681030"/>
            <a:ext cx="3451673" cy="4911238"/>
          </a:xfrm>
          <a:prstGeom prst="rect">
            <a:avLst/>
          </a:prstGeom>
        </p:spPr>
      </p:pic>
    </p:spTree>
    <p:extLst>
      <p:ext uri="{BB962C8B-B14F-4D97-AF65-F5344CB8AC3E}">
        <p14:creationId xmlns:p14="http://schemas.microsoft.com/office/powerpoint/2010/main" val="1710373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6A2A96-DD8B-2F40-9E2E-D69EB97CFE4E}"/>
              </a:ext>
            </a:extLst>
          </p:cNvPr>
          <p:cNvSpPr>
            <a:spLocks noGrp="1"/>
          </p:cNvSpPr>
          <p:nvPr>
            <p:ph type="sldNum" sz="quarter" idx="12"/>
          </p:nvPr>
        </p:nvSpPr>
        <p:spPr/>
        <p:txBody>
          <a:bodyPr/>
          <a:lstStyle/>
          <a:p>
            <a:fld id="{5424488C-161F-514B-8FF5-CF5173A03E8D}" type="slidenum">
              <a:rPr lang="en-US" smtClean="0"/>
              <a:t>28</a:t>
            </a:fld>
            <a:endParaRPr lang="en-US"/>
          </a:p>
        </p:txBody>
      </p:sp>
      <p:sp>
        <p:nvSpPr>
          <p:cNvPr id="7" name="矩形 4">
            <a:extLst>
              <a:ext uri="{FF2B5EF4-FFF2-40B4-BE49-F238E27FC236}">
                <a16:creationId xmlns:a16="http://schemas.microsoft.com/office/drawing/2014/main" id="{BB64DDE1-357D-8E4C-B6CA-E6B75826120D}"/>
              </a:ext>
            </a:extLst>
          </p:cNvPr>
          <p:cNvSpPr>
            <a:spLocks noChangeArrowheads="1"/>
          </p:cNvSpPr>
          <p:nvPr/>
        </p:nvSpPr>
        <p:spPr bwMode="auto">
          <a:xfrm>
            <a:off x="2358996" y="6567489"/>
            <a:ext cx="7474008" cy="246221"/>
          </a:xfrm>
          <a:prstGeom prst="rect">
            <a:avLst/>
          </a:prstGeom>
          <a:noFill/>
          <a:ln w="9525">
            <a:noFill/>
            <a:miter lim="800000"/>
            <a:headEnd/>
            <a:tailEnd/>
          </a:ln>
        </p:spPr>
        <p:txBody>
          <a:bodyPr wrap="square">
            <a:spAutoFit/>
          </a:bodyPr>
          <a:lstStyle/>
          <a:p>
            <a:pPr algn="ctr"/>
            <a:r>
              <a:rPr lang="en-US" altLang="zh-TW" sz="1000" dirty="0">
                <a:solidFill>
                  <a:srgbClr val="A6A6A6"/>
                </a:solidFill>
              </a:rPr>
              <a:t>Source: </a:t>
            </a:r>
            <a:r>
              <a:rPr lang="en-US" sz="1000" dirty="0">
                <a:hlinkClick r:id="rId2"/>
              </a:rPr>
              <a:t>https://www.amazon.com/Applied-Text-Analysis-Python-Language-Aware/dp/1491963042</a:t>
            </a:r>
            <a:endParaRPr lang="en-US" altLang="zh-TW" sz="1000" dirty="0">
              <a:solidFill>
                <a:srgbClr val="A6A6A6"/>
              </a:solidFill>
            </a:endParaRPr>
          </a:p>
        </p:txBody>
      </p:sp>
      <p:sp>
        <p:nvSpPr>
          <p:cNvPr id="8" name="Title 1">
            <a:extLst>
              <a:ext uri="{FF2B5EF4-FFF2-40B4-BE49-F238E27FC236}">
                <a16:creationId xmlns:a16="http://schemas.microsoft.com/office/drawing/2014/main" id="{91D62302-F2CF-2F4D-8DB7-97125206EAEF}"/>
              </a:ext>
            </a:extLst>
          </p:cNvPr>
          <p:cNvSpPr>
            <a:spLocks noGrp="1"/>
          </p:cNvSpPr>
          <p:nvPr>
            <p:ph type="title"/>
          </p:nvPr>
        </p:nvSpPr>
        <p:spPr>
          <a:xfrm>
            <a:off x="1660084" y="63674"/>
            <a:ext cx="8830253" cy="1637135"/>
          </a:xfrm>
        </p:spPr>
        <p:txBody>
          <a:bodyPr>
            <a:noAutofit/>
          </a:bodyPr>
          <a:lstStyle/>
          <a:p>
            <a:br>
              <a:rPr lang="en-US" sz="2400" dirty="0">
                <a:solidFill>
                  <a:schemeClr val="accent1"/>
                </a:solidFill>
              </a:rPr>
            </a:br>
            <a:r>
              <a:rPr lang="en-US" sz="2400" dirty="0">
                <a:solidFill>
                  <a:schemeClr val="accent1"/>
                </a:solidFill>
              </a:rPr>
              <a:t>Benjamin Bengfort, Rebecca </a:t>
            </a:r>
            <a:r>
              <a:rPr lang="en-US" sz="2400" dirty="0" err="1">
                <a:solidFill>
                  <a:schemeClr val="accent1"/>
                </a:solidFill>
              </a:rPr>
              <a:t>Bilbro</a:t>
            </a:r>
            <a:r>
              <a:rPr lang="en-US" sz="2400" dirty="0">
                <a:solidFill>
                  <a:schemeClr val="accent1"/>
                </a:solidFill>
              </a:rPr>
              <a:t>, and Tony Ojeda (2018), </a:t>
            </a:r>
            <a:br>
              <a:rPr lang="en-US" sz="2400" dirty="0">
                <a:solidFill>
                  <a:schemeClr val="accent1"/>
                </a:solidFill>
              </a:rPr>
            </a:br>
            <a:r>
              <a:rPr lang="en-US" sz="3200" dirty="0">
                <a:solidFill>
                  <a:srgbClr val="FF0000"/>
                </a:solidFill>
              </a:rPr>
              <a:t>Applied Text Analysis with Python</a:t>
            </a:r>
            <a:r>
              <a:rPr lang="en-US" sz="2400" dirty="0">
                <a:solidFill>
                  <a:srgbClr val="FF0000"/>
                </a:solidFill>
              </a:rPr>
              <a:t>: </a:t>
            </a:r>
            <a:br>
              <a:rPr lang="en-US" sz="2400" dirty="0">
                <a:solidFill>
                  <a:srgbClr val="FF0000"/>
                </a:solidFill>
              </a:rPr>
            </a:br>
            <a:r>
              <a:rPr lang="en-US" sz="2400" dirty="0">
                <a:solidFill>
                  <a:srgbClr val="FF0000"/>
                </a:solidFill>
              </a:rPr>
              <a:t>Enabling Language-Aware Data Products with Machine Learning</a:t>
            </a:r>
            <a:r>
              <a:rPr lang="en-US" sz="2400" dirty="0">
                <a:solidFill>
                  <a:schemeClr val="accent1"/>
                </a:solidFill>
              </a:rPr>
              <a:t>, O’Reilly. </a:t>
            </a:r>
            <a:br>
              <a:rPr lang="en-US" sz="2400" dirty="0">
                <a:solidFill>
                  <a:schemeClr val="accent1"/>
                </a:solidFill>
              </a:rPr>
            </a:br>
            <a:endParaRPr lang="en-US" sz="2400" dirty="0">
              <a:solidFill>
                <a:schemeClr val="accent1"/>
              </a:solidFill>
            </a:endParaRPr>
          </a:p>
        </p:txBody>
      </p:sp>
      <p:pic>
        <p:nvPicPr>
          <p:cNvPr id="5" name="Picture 4">
            <a:extLst>
              <a:ext uri="{FF2B5EF4-FFF2-40B4-BE49-F238E27FC236}">
                <a16:creationId xmlns:a16="http://schemas.microsoft.com/office/drawing/2014/main" id="{E9F668EF-655B-7E48-8CFA-262F441A7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2249" y="1700809"/>
            <a:ext cx="3705920" cy="4856705"/>
          </a:xfrm>
          <a:prstGeom prst="rect">
            <a:avLst/>
          </a:prstGeom>
        </p:spPr>
      </p:pic>
    </p:spTree>
    <p:extLst>
      <p:ext uri="{BB962C8B-B14F-4D97-AF65-F5344CB8AC3E}">
        <p14:creationId xmlns:p14="http://schemas.microsoft.com/office/powerpoint/2010/main" val="345055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6A2A96-DD8B-2F40-9E2E-D69EB97CFE4E}"/>
              </a:ext>
            </a:extLst>
          </p:cNvPr>
          <p:cNvSpPr>
            <a:spLocks noGrp="1"/>
          </p:cNvSpPr>
          <p:nvPr>
            <p:ph type="sldNum" sz="quarter" idx="12"/>
          </p:nvPr>
        </p:nvSpPr>
        <p:spPr/>
        <p:txBody>
          <a:bodyPr/>
          <a:lstStyle/>
          <a:p>
            <a:fld id="{5424488C-161F-514B-8FF5-CF5173A03E8D}" type="slidenum">
              <a:rPr lang="en-US" smtClean="0"/>
              <a:t>29</a:t>
            </a:fld>
            <a:endParaRPr lang="en-US"/>
          </a:p>
        </p:txBody>
      </p:sp>
      <p:sp>
        <p:nvSpPr>
          <p:cNvPr id="7" name="矩形 4">
            <a:extLst>
              <a:ext uri="{FF2B5EF4-FFF2-40B4-BE49-F238E27FC236}">
                <a16:creationId xmlns:a16="http://schemas.microsoft.com/office/drawing/2014/main" id="{BB64DDE1-357D-8E4C-B6CA-E6B75826120D}"/>
              </a:ext>
            </a:extLst>
          </p:cNvPr>
          <p:cNvSpPr>
            <a:spLocks noChangeArrowheads="1"/>
          </p:cNvSpPr>
          <p:nvPr/>
        </p:nvSpPr>
        <p:spPr bwMode="auto">
          <a:xfrm>
            <a:off x="2358996" y="6567489"/>
            <a:ext cx="7474008" cy="246221"/>
          </a:xfrm>
          <a:prstGeom prst="rect">
            <a:avLst/>
          </a:prstGeom>
          <a:noFill/>
          <a:ln w="9525">
            <a:noFill/>
            <a:miter lim="800000"/>
            <a:headEnd/>
            <a:tailEnd/>
          </a:ln>
        </p:spPr>
        <p:txBody>
          <a:bodyPr wrap="square">
            <a:spAutoFit/>
          </a:bodyPr>
          <a:lstStyle/>
          <a:p>
            <a:pPr algn="ctr"/>
            <a:r>
              <a:rPr lang="en-US" altLang="zh-TW" sz="1000" dirty="0">
                <a:solidFill>
                  <a:srgbClr val="A6A6A6"/>
                </a:solidFill>
              </a:rPr>
              <a:t>Source: </a:t>
            </a:r>
            <a:r>
              <a:rPr lang="en-US" sz="1000" dirty="0">
                <a:hlinkClick r:id="rId2"/>
              </a:rPr>
              <a:t>https://www.amazon.com/Machine-Learning-Text-Charu-Aggarwal/dp/3319735306</a:t>
            </a:r>
            <a:endParaRPr lang="en-US" altLang="zh-TW" sz="1000" dirty="0">
              <a:solidFill>
                <a:srgbClr val="A6A6A6"/>
              </a:solidFill>
            </a:endParaRPr>
          </a:p>
        </p:txBody>
      </p:sp>
      <p:sp>
        <p:nvSpPr>
          <p:cNvPr id="8" name="Title 1">
            <a:extLst>
              <a:ext uri="{FF2B5EF4-FFF2-40B4-BE49-F238E27FC236}">
                <a16:creationId xmlns:a16="http://schemas.microsoft.com/office/drawing/2014/main" id="{91D62302-F2CF-2F4D-8DB7-97125206EAEF}"/>
              </a:ext>
            </a:extLst>
          </p:cNvPr>
          <p:cNvSpPr>
            <a:spLocks noGrp="1"/>
          </p:cNvSpPr>
          <p:nvPr>
            <p:ph type="title"/>
          </p:nvPr>
        </p:nvSpPr>
        <p:spPr>
          <a:xfrm>
            <a:off x="1660084" y="44624"/>
            <a:ext cx="8830253" cy="1440161"/>
          </a:xfrm>
        </p:spPr>
        <p:txBody>
          <a:bodyPr>
            <a:noAutofit/>
          </a:bodyPr>
          <a:lstStyle/>
          <a:p>
            <a:r>
              <a:rPr lang="en-US" sz="2400" dirty="0" err="1">
                <a:solidFill>
                  <a:schemeClr val="accent1"/>
                </a:solidFill>
              </a:rPr>
              <a:t>Charu</a:t>
            </a:r>
            <a:r>
              <a:rPr lang="en-US" sz="2400" dirty="0">
                <a:solidFill>
                  <a:schemeClr val="accent1"/>
                </a:solidFill>
              </a:rPr>
              <a:t> C. Aggarwal (2018), </a:t>
            </a:r>
            <a:br>
              <a:rPr lang="en-US" sz="2400" dirty="0">
                <a:solidFill>
                  <a:schemeClr val="accent1"/>
                </a:solidFill>
              </a:rPr>
            </a:br>
            <a:r>
              <a:rPr lang="en-US" sz="3200" dirty="0">
                <a:solidFill>
                  <a:srgbClr val="FF0000"/>
                </a:solidFill>
              </a:rPr>
              <a:t>Machine Learning for Text</a:t>
            </a:r>
            <a:r>
              <a:rPr lang="en-US" sz="2400" dirty="0">
                <a:solidFill>
                  <a:schemeClr val="accent1"/>
                </a:solidFill>
              </a:rPr>
              <a:t>, </a:t>
            </a:r>
            <a:br>
              <a:rPr lang="en-US" sz="2400" dirty="0">
                <a:solidFill>
                  <a:schemeClr val="accent1"/>
                </a:solidFill>
              </a:rPr>
            </a:br>
            <a:r>
              <a:rPr lang="en-US" sz="2400" dirty="0">
                <a:solidFill>
                  <a:schemeClr val="accent1"/>
                </a:solidFill>
              </a:rPr>
              <a:t>Springer</a:t>
            </a:r>
          </a:p>
        </p:txBody>
      </p:sp>
      <p:pic>
        <p:nvPicPr>
          <p:cNvPr id="5" name="Picture 4">
            <a:extLst>
              <a:ext uri="{FF2B5EF4-FFF2-40B4-BE49-F238E27FC236}">
                <a16:creationId xmlns:a16="http://schemas.microsoft.com/office/drawing/2014/main" id="{207B9623-55FE-4F4E-B126-B1719FD70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34" y="1484785"/>
            <a:ext cx="3340950" cy="5011425"/>
          </a:xfrm>
          <a:prstGeom prst="rect">
            <a:avLst/>
          </a:prstGeom>
        </p:spPr>
      </p:pic>
    </p:spTree>
    <p:extLst>
      <p:ext uri="{BB962C8B-B14F-4D97-AF65-F5344CB8AC3E}">
        <p14:creationId xmlns:p14="http://schemas.microsoft.com/office/powerpoint/2010/main" val="891916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7   2023/10/25   Multilingual Named Entity Recognition (NER)</a:t>
            </a:r>
          </a:p>
          <a:p>
            <a:pPr marL="0" indent="0">
              <a:buNone/>
            </a:pPr>
            <a:r>
              <a:rPr lang="en-US" sz="2800" dirty="0">
                <a:solidFill>
                  <a:schemeClr val="accent2"/>
                </a:solidFill>
              </a:rPr>
              <a:t>8   2023/11/01   Midterm Project Report</a:t>
            </a:r>
          </a:p>
          <a:p>
            <a:pPr marL="0" indent="0">
              <a:buNone/>
            </a:pPr>
            <a:r>
              <a:rPr lang="en-US" sz="2800" dirty="0"/>
              <a:t>9   2023/11/08   Text Similarity and Clustering</a:t>
            </a:r>
          </a:p>
          <a:p>
            <a:pPr marL="0" indent="0">
              <a:buNone/>
            </a:pPr>
            <a:r>
              <a:rPr lang="en-US" sz="2800" dirty="0"/>
              <a:t>10 2023/11/15   Text Summarization and Topic Models</a:t>
            </a:r>
          </a:p>
          <a:p>
            <a:pPr marL="0" indent="0">
              <a:buNone/>
            </a:pPr>
            <a:r>
              <a:rPr lang="en-US" sz="2800" dirty="0"/>
              <a:t>11 2023/11/22   Text Generation with Large Language Models (LLMs)</a:t>
            </a:r>
          </a:p>
          <a:p>
            <a:pPr marL="0" indent="0">
              <a:buNone/>
            </a:pPr>
            <a:r>
              <a:rPr lang="en-US" sz="2800" dirty="0">
                <a:solidFill>
                  <a:srgbClr val="7030A0"/>
                </a:solidFill>
              </a:rPr>
              <a:t>12 2023/11/29   Case Study on Artificial Intelligence for Text Analytics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3</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2176690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6A2A96-DD8B-2F40-9E2E-D69EB97CFE4E}"/>
              </a:ext>
            </a:extLst>
          </p:cNvPr>
          <p:cNvSpPr>
            <a:spLocks noGrp="1"/>
          </p:cNvSpPr>
          <p:nvPr>
            <p:ph type="sldNum" sz="quarter" idx="12"/>
          </p:nvPr>
        </p:nvSpPr>
        <p:spPr/>
        <p:txBody>
          <a:bodyPr/>
          <a:lstStyle/>
          <a:p>
            <a:fld id="{5424488C-161F-514B-8FF5-CF5173A03E8D}" type="slidenum">
              <a:rPr lang="en-US" smtClean="0"/>
              <a:t>30</a:t>
            </a:fld>
            <a:endParaRPr lang="en-US"/>
          </a:p>
        </p:txBody>
      </p:sp>
      <p:sp>
        <p:nvSpPr>
          <p:cNvPr id="7" name="矩形 4">
            <a:extLst>
              <a:ext uri="{FF2B5EF4-FFF2-40B4-BE49-F238E27FC236}">
                <a16:creationId xmlns:a16="http://schemas.microsoft.com/office/drawing/2014/main" id="{BB64DDE1-357D-8E4C-B6CA-E6B75826120D}"/>
              </a:ext>
            </a:extLst>
          </p:cNvPr>
          <p:cNvSpPr>
            <a:spLocks noChangeArrowheads="1"/>
          </p:cNvSpPr>
          <p:nvPr/>
        </p:nvSpPr>
        <p:spPr bwMode="auto">
          <a:xfrm>
            <a:off x="2358996" y="6567489"/>
            <a:ext cx="7474008" cy="246221"/>
          </a:xfrm>
          <a:prstGeom prst="rect">
            <a:avLst/>
          </a:prstGeom>
          <a:noFill/>
          <a:ln w="9525">
            <a:noFill/>
            <a:miter lim="800000"/>
            <a:headEnd/>
            <a:tailEnd/>
          </a:ln>
        </p:spPr>
        <p:txBody>
          <a:bodyPr wrap="square">
            <a:spAutoFit/>
          </a:bodyPr>
          <a:lstStyle/>
          <a:p>
            <a:pPr algn="ctr"/>
            <a:r>
              <a:rPr lang="en-US" altLang="zh-TW" sz="1000" dirty="0">
                <a:solidFill>
                  <a:srgbClr val="A6A6A6"/>
                </a:solidFill>
              </a:rPr>
              <a:t>Source: </a:t>
            </a:r>
            <a:r>
              <a:rPr lang="en-US" sz="1000" dirty="0">
                <a:hlinkClick r:id="rId2"/>
              </a:rPr>
              <a:t>https://www.amazon.com/Introduction-Text-Mining-Research-Collection/dp/1506337007</a:t>
            </a:r>
            <a:endParaRPr lang="en-US" altLang="zh-TW" sz="1000" dirty="0">
              <a:solidFill>
                <a:srgbClr val="A6A6A6"/>
              </a:solidFill>
            </a:endParaRPr>
          </a:p>
        </p:txBody>
      </p:sp>
      <p:sp>
        <p:nvSpPr>
          <p:cNvPr id="8" name="Title 1">
            <a:extLst>
              <a:ext uri="{FF2B5EF4-FFF2-40B4-BE49-F238E27FC236}">
                <a16:creationId xmlns:a16="http://schemas.microsoft.com/office/drawing/2014/main" id="{91D62302-F2CF-2F4D-8DB7-97125206EAEF}"/>
              </a:ext>
            </a:extLst>
          </p:cNvPr>
          <p:cNvSpPr>
            <a:spLocks noGrp="1"/>
          </p:cNvSpPr>
          <p:nvPr>
            <p:ph type="title"/>
          </p:nvPr>
        </p:nvSpPr>
        <p:spPr>
          <a:xfrm>
            <a:off x="1660084" y="44624"/>
            <a:ext cx="8830253" cy="1656185"/>
          </a:xfrm>
        </p:spPr>
        <p:txBody>
          <a:bodyPr>
            <a:noAutofit/>
          </a:bodyPr>
          <a:lstStyle/>
          <a:p>
            <a:r>
              <a:rPr lang="en-US" sz="2400" dirty="0">
                <a:solidFill>
                  <a:schemeClr val="accent1"/>
                </a:solidFill>
              </a:rPr>
              <a:t>Gabe </a:t>
            </a:r>
            <a:r>
              <a:rPr lang="en-US" sz="2400" dirty="0" err="1">
                <a:solidFill>
                  <a:schemeClr val="accent1"/>
                </a:solidFill>
              </a:rPr>
              <a:t>Ignatow</a:t>
            </a:r>
            <a:r>
              <a:rPr lang="en-US" sz="2400" dirty="0">
                <a:solidFill>
                  <a:schemeClr val="accent1"/>
                </a:solidFill>
              </a:rPr>
              <a:t> and Rada F. </a:t>
            </a:r>
            <a:r>
              <a:rPr lang="en-US" sz="2400" dirty="0" err="1">
                <a:solidFill>
                  <a:schemeClr val="accent1"/>
                </a:solidFill>
              </a:rPr>
              <a:t>Mihalcea</a:t>
            </a:r>
            <a:r>
              <a:rPr lang="en-US" sz="2400" dirty="0">
                <a:solidFill>
                  <a:schemeClr val="accent1"/>
                </a:solidFill>
              </a:rPr>
              <a:t> (2017), </a:t>
            </a:r>
            <a:br>
              <a:rPr lang="en-US" sz="2400" dirty="0">
                <a:solidFill>
                  <a:schemeClr val="accent1"/>
                </a:solidFill>
              </a:rPr>
            </a:br>
            <a:r>
              <a:rPr lang="en-US" sz="3200" dirty="0">
                <a:solidFill>
                  <a:srgbClr val="FF0000"/>
                </a:solidFill>
              </a:rPr>
              <a:t>An Introduction to Text Mining</a:t>
            </a:r>
            <a:r>
              <a:rPr lang="en-US" sz="2400" dirty="0">
                <a:solidFill>
                  <a:srgbClr val="FF0000"/>
                </a:solidFill>
              </a:rPr>
              <a:t>: </a:t>
            </a:r>
            <a:br>
              <a:rPr lang="en-US" sz="2400" dirty="0">
                <a:solidFill>
                  <a:srgbClr val="FF0000"/>
                </a:solidFill>
              </a:rPr>
            </a:br>
            <a:r>
              <a:rPr lang="en-US" sz="2400" dirty="0">
                <a:solidFill>
                  <a:srgbClr val="FF0000"/>
                </a:solidFill>
              </a:rPr>
              <a:t>Research Design, Data Collection, and Analysis</a:t>
            </a:r>
            <a:r>
              <a:rPr lang="en-US" sz="2400" dirty="0">
                <a:solidFill>
                  <a:schemeClr val="accent1"/>
                </a:solidFill>
              </a:rPr>
              <a:t>, </a:t>
            </a:r>
            <a:br>
              <a:rPr lang="en-US" sz="2400" dirty="0">
                <a:solidFill>
                  <a:schemeClr val="accent1"/>
                </a:solidFill>
              </a:rPr>
            </a:br>
            <a:r>
              <a:rPr lang="en-US" sz="2400" dirty="0">
                <a:solidFill>
                  <a:schemeClr val="accent1"/>
                </a:solidFill>
              </a:rPr>
              <a:t>SAGE Publications.</a:t>
            </a:r>
          </a:p>
        </p:txBody>
      </p:sp>
      <p:pic>
        <p:nvPicPr>
          <p:cNvPr id="3" name="Picture 2">
            <a:extLst>
              <a:ext uri="{FF2B5EF4-FFF2-40B4-BE49-F238E27FC236}">
                <a16:creationId xmlns:a16="http://schemas.microsoft.com/office/drawing/2014/main" id="{4D8A5986-715D-E74D-8A1A-C76C5192D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0993" y="1686739"/>
            <a:ext cx="3888432" cy="4836358"/>
          </a:xfrm>
          <a:prstGeom prst="rect">
            <a:avLst/>
          </a:prstGeom>
        </p:spPr>
      </p:pic>
    </p:spTree>
    <p:extLst>
      <p:ext uri="{BB962C8B-B14F-4D97-AF65-F5344CB8AC3E}">
        <p14:creationId xmlns:p14="http://schemas.microsoft.com/office/powerpoint/2010/main" val="3261768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p:cNvSpPr>
            <a:spLocks noGrp="1"/>
          </p:cNvSpPr>
          <p:nvPr>
            <p:ph type="title"/>
          </p:nvPr>
        </p:nvSpPr>
        <p:spPr>
          <a:xfrm>
            <a:off x="1226635" y="44624"/>
            <a:ext cx="9933162" cy="2232248"/>
          </a:xfrm>
        </p:spPr>
        <p:txBody>
          <a:bodyPr>
            <a:normAutofit fontScale="90000"/>
          </a:bodyPr>
          <a:lstStyle/>
          <a:p>
            <a:r>
              <a:rPr lang="en-US" altLang="en-US" sz="2400" dirty="0">
                <a:solidFill>
                  <a:srgbClr val="4F81BD"/>
                </a:solidFill>
                <a:latin typeface="Calibri" charset="0"/>
                <a:ea typeface="標楷體" charset="-120"/>
              </a:rPr>
              <a:t>Rajesh Arumugam (2018), </a:t>
            </a:r>
            <a:br>
              <a:rPr lang="en-US" altLang="en-US" dirty="0">
                <a:solidFill>
                  <a:srgbClr val="4F81BD"/>
                </a:solidFill>
                <a:latin typeface="Calibri" charset="0"/>
                <a:ea typeface="標楷體" charset="-120"/>
              </a:rPr>
            </a:br>
            <a:r>
              <a:rPr lang="en-US" altLang="en-US" sz="3600" dirty="0">
                <a:solidFill>
                  <a:srgbClr val="FF0000"/>
                </a:solidFill>
                <a:latin typeface="Calibri" charset="0"/>
                <a:ea typeface="標楷體" charset="-120"/>
              </a:rPr>
              <a:t>Hands-On Natural Language Processing </a:t>
            </a:r>
            <a:br>
              <a:rPr lang="en-US" altLang="en-US" sz="3600" dirty="0">
                <a:solidFill>
                  <a:srgbClr val="FF0000"/>
                </a:solidFill>
                <a:latin typeface="Calibri" charset="0"/>
                <a:ea typeface="標楷體" charset="-120"/>
              </a:rPr>
            </a:br>
            <a:r>
              <a:rPr lang="en-US" altLang="en-US" sz="3600" dirty="0">
                <a:solidFill>
                  <a:srgbClr val="FF0000"/>
                </a:solidFill>
                <a:latin typeface="Calibri" charset="0"/>
                <a:ea typeface="標楷體" charset="-120"/>
              </a:rPr>
              <a:t>with Python: </a:t>
            </a:r>
            <a:br>
              <a:rPr lang="en-US" altLang="en-US" dirty="0">
                <a:solidFill>
                  <a:srgbClr val="FF0000"/>
                </a:solidFill>
                <a:latin typeface="Calibri" charset="0"/>
                <a:ea typeface="標楷體" charset="-120"/>
              </a:rPr>
            </a:br>
            <a:r>
              <a:rPr lang="en-US" altLang="en-US" sz="2400" dirty="0">
                <a:solidFill>
                  <a:srgbClr val="FF0000"/>
                </a:solidFill>
                <a:latin typeface="Calibri" charset="0"/>
                <a:ea typeface="標楷體" charset="-120"/>
              </a:rPr>
              <a:t>A practical guide to applying deep learning architectures to your NLP applications, </a:t>
            </a:r>
            <a:r>
              <a:rPr lang="en-US" altLang="en-US" sz="2400" dirty="0" err="1">
                <a:solidFill>
                  <a:srgbClr val="4F81BD"/>
                </a:solidFill>
                <a:latin typeface="Calibri" charset="0"/>
                <a:ea typeface="標楷體" charset="-120"/>
              </a:rPr>
              <a:t>Packt</a:t>
            </a:r>
            <a:endParaRPr lang="en-US" altLang="en-US" sz="2400" dirty="0">
              <a:solidFill>
                <a:srgbClr val="4F81BD"/>
              </a:solidFill>
              <a:latin typeface="Calibri" charset="0"/>
              <a:ea typeface="標楷體" charset="-120"/>
            </a:endParaRPr>
          </a:p>
        </p:txBody>
      </p:sp>
      <p:sp>
        <p:nvSpPr>
          <p:cNvPr id="1525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920432A2-F185-9F47-8A37-E22496D36A00}" type="slidenum">
              <a:rPr kumimoji="0" lang="zh-TW" altLang="en-US" sz="1200">
                <a:solidFill>
                  <a:srgbClr val="898989"/>
                </a:solidFill>
                <a:latin typeface="Calibri" charset="0"/>
              </a:rPr>
              <a:pPr eaLnBrk="1" hangingPunct="1"/>
              <a:t>31</a:t>
            </a:fld>
            <a:endParaRPr kumimoji="0" lang="zh-TW" altLang="en-US" sz="1200">
              <a:solidFill>
                <a:srgbClr val="898989"/>
              </a:solidFill>
              <a:latin typeface="Calibri" charset="0"/>
            </a:endParaRPr>
          </a:p>
        </p:txBody>
      </p:sp>
      <p:pic>
        <p:nvPicPr>
          <p:cNvPr id="3" name="Picture 2">
            <a:extLst>
              <a:ext uri="{FF2B5EF4-FFF2-40B4-BE49-F238E27FC236}">
                <a16:creationId xmlns:a16="http://schemas.microsoft.com/office/drawing/2014/main" id="{E6BE2D2C-A497-E44E-82D1-9E4AFF395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9817" y="2358114"/>
            <a:ext cx="3442261" cy="4239238"/>
          </a:xfrm>
          <a:prstGeom prst="rect">
            <a:avLst/>
          </a:prstGeom>
        </p:spPr>
      </p:pic>
      <p:sp>
        <p:nvSpPr>
          <p:cNvPr id="4" name="Rectangle 3">
            <a:extLst>
              <a:ext uri="{FF2B5EF4-FFF2-40B4-BE49-F238E27FC236}">
                <a16:creationId xmlns:a16="http://schemas.microsoft.com/office/drawing/2014/main" id="{8069114D-3D14-1747-A9D3-15CB90AB8CF0}"/>
              </a:ext>
            </a:extLst>
          </p:cNvPr>
          <p:cNvSpPr/>
          <p:nvPr/>
        </p:nvSpPr>
        <p:spPr>
          <a:xfrm>
            <a:off x="3244622" y="6611780"/>
            <a:ext cx="6120680" cy="246221"/>
          </a:xfrm>
          <a:prstGeom prst="rect">
            <a:avLst/>
          </a:prstGeom>
        </p:spPr>
        <p:txBody>
          <a:bodyPr wrap="square">
            <a:spAutoFit/>
          </a:bodyPr>
          <a:lstStyle/>
          <a:p>
            <a:pPr algn="ctr"/>
            <a:r>
              <a:rPr lang="en-US" sz="1000" dirty="0">
                <a:hlinkClick r:id="rId3"/>
              </a:rPr>
              <a:t>https://www.amazon.com/Hands-Natural-Language-Processing-Python/dp/178913949X</a:t>
            </a:r>
            <a:endParaRPr lang="en-US" sz="1000" dirty="0"/>
          </a:p>
        </p:txBody>
      </p:sp>
    </p:spTree>
    <p:extLst>
      <p:ext uri="{BB962C8B-B14F-4D97-AF65-F5344CB8AC3E}">
        <p14:creationId xmlns:p14="http://schemas.microsoft.com/office/powerpoint/2010/main" val="2250922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35104"/>
            <a:ext cx="11222181" cy="1998496"/>
          </a:xfrm>
        </p:spPr>
        <p:txBody>
          <a:bodyPr>
            <a:noAutofit/>
          </a:bodyPr>
          <a:lstStyle/>
          <a:p>
            <a:r>
              <a:rPr lang="en-US" sz="2800" dirty="0"/>
              <a:t>Lewis Tunstall, Leandro von Werra, and Thomas Wolf (2022), </a:t>
            </a:r>
            <a:br>
              <a:rPr lang="en-US" sz="2800" dirty="0"/>
            </a:br>
            <a:r>
              <a:rPr lang="en-US" sz="3600" dirty="0">
                <a:solidFill>
                  <a:srgbClr val="FF0000"/>
                </a:solidFill>
              </a:rPr>
              <a:t>Natural Language Processing with Transformers: </a:t>
            </a:r>
            <a:br>
              <a:rPr lang="en-US" sz="3600" dirty="0">
                <a:solidFill>
                  <a:srgbClr val="FF0000"/>
                </a:solidFill>
              </a:rPr>
            </a:br>
            <a:r>
              <a:rPr lang="en-US" sz="2800" b="0" dirty="0">
                <a:solidFill>
                  <a:srgbClr val="FF0000"/>
                </a:solidFill>
              </a:rPr>
              <a:t>Building Language Applications with Hugging Face</a:t>
            </a:r>
            <a:r>
              <a:rPr lang="en-US" sz="3200" b="0" dirty="0"/>
              <a:t>, </a:t>
            </a:r>
            <a:br>
              <a:rPr lang="en-US" sz="3200" b="0" dirty="0"/>
            </a:br>
            <a:r>
              <a:rPr lang="en-US" sz="2400" b="0" dirty="0"/>
              <a:t>O'Reilly Media.</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32</a:t>
            </a:fld>
            <a:endParaRPr lang="en-US"/>
          </a:p>
        </p:txBody>
      </p:sp>
      <p:sp>
        <p:nvSpPr>
          <p:cNvPr id="8" name="矩形 4">
            <a:extLst>
              <a:ext uri="{FF2B5EF4-FFF2-40B4-BE49-F238E27FC236}">
                <a16:creationId xmlns:a16="http://schemas.microsoft.com/office/drawing/2014/main" id="{11541677-8D4C-3544-980B-729F5998B87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https://www.amazon.com/Natural-Language-Processing-Transformers-Applications/dp/1098103246</a:t>
            </a:r>
            <a:endParaRPr lang="en-US" altLang="zh-TW" sz="1000" dirty="0">
              <a:solidFill>
                <a:srgbClr val="BFBFBF"/>
              </a:solidFill>
            </a:endParaRPr>
          </a:p>
        </p:txBody>
      </p:sp>
      <p:pic>
        <p:nvPicPr>
          <p:cNvPr id="6" name="Picture 5">
            <a:extLst>
              <a:ext uri="{FF2B5EF4-FFF2-40B4-BE49-F238E27FC236}">
                <a16:creationId xmlns:a16="http://schemas.microsoft.com/office/drawing/2014/main" id="{575A1053-A106-1A44-9F66-FBBB968B21F6}"/>
              </a:ext>
            </a:extLst>
          </p:cNvPr>
          <p:cNvPicPr>
            <a:picLocks noChangeAspect="1"/>
          </p:cNvPicPr>
          <p:nvPr/>
        </p:nvPicPr>
        <p:blipFill>
          <a:blip r:embed="rId3"/>
          <a:stretch>
            <a:fillRect/>
          </a:stretch>
        </p:blipFill>
        <p:spPr>
          <a:xfrm>
            <a:off x="4375774" y="2093521"/>
            <a:ext cx="3440452" cy="4508802"/>
          </a:xfrm>
          <a:prstGeom prst="rect">
            <a:avLst/>
          </a:prstGeom>
        </p:spPr>
      </p:pic>
    </p:spTree>
    <p:extLst>
      <p:ext uri="{BB962C8B-B14F-4D97-AF65-F5344CB8AC3E}">
        <p14:creationId xmlns:p14="http://schemas.microsoft.com/office/powerpoint/2010/main" val="2314077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81316"/>
            <a:ext cx="11222181" cy="2241383"/>
          </a:xfrm>
        </p:spPr>
        <p:txBody>
          <a:bodyPr>
            <a:noAutofit/>
          </a:bodyPr>
          <a:lstStyle/>
          <a:p>
            <a:r>
              <a:rPr lang="en-US" sz="2800" dirty="0"/>
              <a:t>Denis Rothman (2021), </a:t>
            </a:r>
            <a:br>
              <a:rPr lang="en-US" sz="3200" dirty="0"/>
            </a:br>
            <a:r>
              <a:rPr lang="en-US" sz="3600" dirty="0">
                <a:solidFill>
                  <a:srgbClr val="FF0000"/>
                </a:solidFill>
              </a:rPr>
              <a:t>Transformers for Natural Language Processing</a:t>
            </a:r>
            <a:r>
              <a:rPr lang="en-US" sz="3200" dirty="0">
                <a:solidFill>
                  <a:srgbClr val="FF0000"/>
                </a:solidFill>
              </a:rPr>
              <a:t>: </a:t>
            </a:r>
            <a:br>
              <a:rPr lang="en-US" sz="3200" dirty="0">
                <a:solidFill>
                  <a:srgbClr val="FF0000"/>
                </a:solidFill>
              </a:rPr>
            </a:br>
            <a:r>
              <a:rPr lang="en-US" sz="2800" b="0" dirty="0">
                <a:solidFill>
                  <a:srgbClr val="FF0000"/>
                </a:solidFill>
              </a:rPr>
              <a:t>Build innovative deep neural network architectures for NLP with Python, </a:t>
            </a:r>
            <a:r>
              <a:rPr lang="en-US" sz="2800" b="0" dirty="0" err="1">
                <a:solidFill>
                  <a:srgbClr val="FF0000"/>
                </a:solidFill>
              </a:rPr>
              <a:t>PyTorch</a:t>
            </a:r>
            <a:r>
              <a:rPr lang="en-US" sz="2800" b="0" dirty="0">
                <a:solidFill>
                  <a:srgbClr val="FF0000"/>
                </a:solidFill>
              </a:rPr>
              <a:t>, TensorFlow, BERT, </a:t>
            </a:r>
            <a:r>
              <a:rPr lang="en-US" sz="2800" b="0" dirty="0" err="1">
                <a:solidFill>
                  <a:srgbClr val="FF0000"/>
                </a:solidFill>
              </a:rPr>
              <a:t>RoBERTa</a:t>
            </a:r>
            <a:r>
              <a:rPr lang="en-US" sz="2800" b="0" dirty="0">
                <a:solidFill>
                  <a:srgbClr val="FF0000"/>
                </a:solidFill>
              </a:rPr>
              <a:t>, and more</a:t>
            </a:r>
            <a:r>
              <a:rPr lang="en-US" sz="3200" dirty="0"/>
              <a:t>, </a:t>
            </a:r>
            <a:br>
              <a:rPr lang="en-US" sz="3200" dirty="0"/>
            </a:br>
            <a:r>
              <a:rPr lang="en-US" sz="2400" b="0" dirty="0" err="1"/>
              <a:t>Packt</a:t>
            </a:r>
            <a:r>
              <a:rPr lang="en-US" sz="2400" b="0" dirty="0"/>
              <a:t> Publishing.</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33</a:t>
            </a:fld>
            <a:endParaRPr lang="en-US"/>
          </a:p>
        </p:txBody>
      </p:sp>
      <p:sp>
        <p:nvSpPr>
          <p:cNvPr id="8" name="矩形 4">
            <a:extLst>
              <a:ext uri="{FF2B5EF4-FFF2-40B4-BE49-F238E27FC236}">
                <a16:creationId xmlns:a16="http://schemas.microsoft.com/office/drawing/2014/main" id="{11541677-8D4C-3544-980B-729F5998B87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https://www.amazon.com/Transformers-Natural-Language-Processing-architectures/dp/1800565798</a:t>
            </a:r>
            <a:endParaRPr lang="en-US" altLang="zh-TW" sz="1000" dirty="0">
              <a:solidFill>
                <a:srgbClr val="BFBFBF"/>
              </a:solidFill>
            </a:endParaRPr>
          </a:p>
        </p:txBody>
      </p:sp>
      <p:pic>
        <p:nvPicPr>
          <p:cNvPr id="6" name="Picture 5">
            <a:extLst>
              <a:ext uri="{FF2B5EF4-FFF2-40B4-BE49-F238E27FC236}">
                <a16:creationId xmlns:a16="http://schemas.microsoft.com/office/drawing/2014/main" id="{C766DFCF-6A9D-4048-9626-EB14559EF421}"/>
              </a:ext>
            </a:extLst>
          </p:cNvPr>
          <p:cNvPicPr>
            <a:picLocks noChangeAspect="1"/>
          </p:cNvPicPr>
          <p:nvPr/>
        </p:nvPicPr>
        <p:blipFill>
          <a:blip r:embed="rId3"/>
          <a:stretch>
            <a:fillRect/>
          </a:stretch>
        </p:blipFill>
        <p:spPr>
          <a:xfrm>
            <a:off x="4441081" y="2368308"/>
            <a:ext cx="3408795" cy="4198023"/>
          </a:xfrm>
          <a:prstGeom prst="rect">
            <a:avLst/>
          </a:prstGeom>
        </p:spPr>
      </p:pic>
    </p:spTree>
    <p:extLst>
      <p:ext uri="{BB962C8B-B14F-4D97-AF65-F5344CB8AC3E}">
        <p14:creationId xmlns:p14="http://schemas.microsoft.com/office/powerpoint/2010/main" val="1888243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35104"/>
            <a:ext cx="11222181" cy="2177790"/>
          </a:xfrm>
        </p:spPr>
        <p:txBody>
          <a:bodyPr>
            <a:noAutofit/>
          </a:bodyPr>
          <a:lstStyle/>
          <a:p>
            <a:r>
              <a:rPr lang="en-US" sz="2800" dirty="0" err="1"/>
              <a:t>Savaş</a:t>
            </a:r>
            <a:r>
              <a:rPr lang="en-US" sz="2800" dirty="0"/>
              <a:t> </a:t>
            </a:r>
            <a:r>
              <a:rPr lang="en-US" sz="2800" dirty="0" err="1"/>
              <a:t>Yıldırım</a:t>
            </a:r>
            <a:r>
              <a:rPr lang="en-US" sz="2800" dirty="0"/>
              <a:t> and </a:t>
            </a:r>
            <a:r>
              <a:rPr lang="en-US" sz="2800" dirty="0" err="1"/>
              <a:t>Meysam</a:t>
            </a:r>
            <a:r>
              <a:rPr lang="en-US" sz="2800" dirty="0"/>
              <a:t> </a:t>
            </a:r>
            <a:r>
              <a:rPr lang="en-US" sz="2800" dirty="0" err="1"/>
              <a:t>Asgari-Chenaghlu</a:t>
            </a:r>
            <a:r>
              <a:rPr lang="en-US" sz="2800" dirty="0"/>
              <a:t> (2021), </a:t>
            </a:r>
            <a:br>
              <a:rPr lang="en-US" sz="3200" dirty="0"/>
            </a:br>
            <a:r>
              <a:rPr lang="en-US" sz="3600" dirty="0">
                <a:solidFill>
                  <a:srgbClr val="FF0000"/>
                </a:solidFill>
              </a:rPr>
              <a:t>Mastering Transformers: </a:t>
            </a:r>
            <a:br>
              <a:rPr lang="en-US" sz="3600" dirty="0">
                <a:solidFill>
                  <a:srgbClr val="FF0000"/>
                </a:solidFill>
              </a:rPr>
            </a:br>
            <a:r>
              <a:rPr lang="en-US" sz="2800" b="0" dirty="0">
                <a:solidFill>
                  <a:srgbClr val="FF0000"/>
                </a:solidFill>
              </a:rPr>
              <a:t>Build state-of-the-art models from scratch with </a:t>
            </a:r>
            <a:br>
              <a:rPr lang="en-US" sz="2800" b="0" dirty="0">
                <a:solidFill>
                  <a:srgbClr val="FF0000"/>
                </a:solidFill>
              </a:rPr>
            </a:br>
            <a:r>
              <a:rPr lang="en-US" sz="2800" b="0" dirty="0">
                <a:solidFill>
                  <a:srgbClr val="FF0000"/>
                </a:solidFill>
              </a:rPr>
              <a:t>advanced natural language processing techniques, </a:t>
            </a:r>
            <a:br>
              <a:rPr lang="en-US" sz="2800" b="0" dirty="0"/>
            </a:br>
            <a:r>
              <a:rPr lang="en-US" sz="2400" b="0" dirty="0" err="1"/>
              <a:t>Packt</a:t>
            </a:r>
            <a:r>
              <a:rPr lang="en-US" sz="2400" b="0" dirty="0"/>
              <a:t> Publishing.</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34</a:t>
            </a:fld>
            <a:endParaRPr lang="en-US"/>
          </a:p>
        </p:txBody>
      </p:sp>
      <p:sp>
        <p:nvSpPr>
          <p:cNvPr id="8" name="矩形 4">
            <a:extLst>
              <a:ext uri="{FF2B5EF4-FFF2-40B4-BE49-F238E27FC236}">
                <a16:creationId xmlns:a16="http://schemas.microsoft.com/office/drawing/2014/main" id="{11541677-8D4C-3544-980B-729F5998B87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https://www.amazon.com/Mastering-Transformers-state-art-processing/dp/1801077657/</a:t>
            </a:r>
            <a:endParaRPr lang="en-US" altLang="zh-TW" sz="1000" dirty="0">
              <a:solidFill>
                <a:srgbClr val="BFBFBF"/>
              </a:solidFill>
            </a:endParaRPr>
          </a:p>
        </p:txBody>
      </p:sp>
      <p:pic>
        <p:nvPicPr>
          <p:cNvPr id="6" name="Picture 5">
            <a:extLst>
              <a:ext uri="{FF2B5EF4-FFF2-40B4-BE49-F238E27FC236}">
                <a16:creationId xmlns:a16="http://schemas.microsoft.com/office/drawing/2014/main" id="{4812D684-79BF-A24F-A2BD-BE07150F2798}"/>
              </a:ext>
            </a:extLst>
          </p:cNvPr>
          <p:cNvPicPr>
            <a:picLocks noChangeAspect="1"/>
          </p:cNvPicPr>
          <p:nvPr/>
        </p:nvPicPr>
        <p:blipFill>
          <a:blip r:embed="rId3"/>
          <a:stretch>
            <a:fillRect/>
          </a:stretch>
        </p:blipFill>
        <p:spPr>
          <a:xfrm>
            <a:off x="4395704" y="2423437"/>
            <a:ext cx="3400591" cy="4187920"/>
          </a:xfrm>
          <a:prstGeom prst="rect">
            <a:avLst/>
          </a:prstGeom>
        </p:spPr>
      </p:pic>
    </p:spTree>
    <p:extLst>
      <p:ext uri="{BB962C8B-B14F-4D97-AF65-F5344CB8AC3E}">
        <p14:creationId xmlns:p14="http://schemas.microsoft.com/office/powerpoint/2010/main" val="1711843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35104"/>
            <a:ext cx="11222181" cy="1998496"/>
          </a:xfrm>
        </p:spPr>
        <p:txBody>
          <a:bodyPr>
            <a:noAutofit/>
          </a:bodyPr>
          <a:lstStyle/>
          <a:p>
            <a:r>
              <a:rPr lang="en-US" sz="3200" dirty="0"/>
              <a:t>Sowmya </a:t>
            </a:r>
            <a:r>
              <a:rPr lang="en-US" sz="3200" dirty="0" err="1"/>
              <a:t>Vajjala</a:t>
            </a:r>
            <a:r>
              <a:rPr lang="en-US" sz="3200" dirty="0"/>
              <a:t>, Bodhisattwa Majumder, Anuj Gupta (2020), </a:t>
            </a:r>
            <a:r>
              <a:rPr lang="en-US" sz="3600" dirty="0">
                <a:solidFill>
                  <a:srgbClr val="FF0000"/>
                </a:solidFill>
              </a:rPr>
              <a:t>Practical Natural Language Processing: </a:t>
            </a:r>
            <a:br>
              <a:rPr lang="en-US" sz="3200" dirty="0">
                <a:solidFill>
                  <a:srgbClr val="FF0000"/>
                </a:solidFill>
              </a:rPr>
            </a:br>
            <a:r>
              <a:rPr lang="en-US" sz="2800" b="0" dirty="0">
                <a:solidFill>
                  <a:srgbClr val="FF0000"/>
                </a:solidFill>
              </a:rPr>
              <a:t>A Comprehensive Guide to Building Real-World NLP Systems,</a:t>
            </a:r>
            <a:r>
              <a:rPr lang="en-US" sz="2800" dirty="0">
                <a:solidFill>
                  <a:srgbClr val="FF0000"/>
                </a:solidFill>
              </a:rPr>
              <a:t> </a:t>
            </a:r>
            <a:br>
              <a:rPr lang="en-US" sz="3200" b="0" dirty="0"/>
            </a:br>
            <a:r>
              <a:rPr lang="en-US" sz="2400" b="0" dirty="0"/>
              <a:t>O'Reilly Media.</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35</a:t>
            </a:fld>
            <a:endParaRPr lang="en-US"/>
          </a:p>
        </p:txBody>
      </p:sp>
      <p:sp>
        <p:nvSpPr>
          <p:cNvPr id="8" name="矩形 4">
            <a:extLst>
              <a:ext uri="{FF2B5EF4-FFF2-40B4-BE49-F238E27FC236}">
                <a16:creationId xmlns:a16="http://schemas.microsoft.com/office/drawing/2014/main" id="{11541677-8D4C-3544-980B-729F5998B87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https://www.amazon.com/Practical-Natural-Language-Processing-Pragmatic/dp/1492054054</a:t>
            </a:r>
            <a:endParaRPr lang="en-US" altLang="zh-TW" sz="1000" dirty="0">
              <a:solidFill>
                <a:srgbClr val="BFBFBF"/>
              </a:solidFill>
            </a:endParaRPr>
          </a:p>
        </p:txBody>
      </p:sp>
      <p:pic>
        <p:nvPicPr>
          <p:cNvPr id="6" name="Picture 5">
            <a:extLst>
              <a:ext uri="{FF2B5EF4-FFF2-40B4-BE49-F238E27FC236}">
                <a16:creationId xmlns:a16="http://schemas.microsoft.com/office/drawing/2014/main" id="{F2AD2DEE-9F35-B844-9B64-9564A8B5BFB5}"/>
              </a:ext>
            </a:extLst>
          </p:cNvPr>
          <p:cNvPicPr>
            <a:picLocks noChangeAspect="1"/>
          </p:cNvPicPr>
          <p:nvPr/>
        </p:nvPicPr>
        <p:blipFill>
          <a:blip r:embed="rId3"/>
          <a:stretch>
            <a:fillRect/>
          </a:stretch>
        </p:blipFill>
        <p:spPr>
          <a:xfrm>
            <a:off x="4406356" y="2133600"/>
            <a:ext cx="3379287" cy="4428644"/>
          </a:xfrm>
          <a:prstGeom prst="rect">
            <a:avLst/>
          </a:prstGeom>
        </p:spPr>
      </p:pic>
    </p:spTree>
    <p:extLst>
      <p:ext uri="{BB962C8B-B14F-4D97-AF65-F5344CB8AC3E}">
        <p14:creationId xmlns:p14="http://schemas.microsoft.com/office/powerpoint/2010/main" val="1762655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399967" y="6386082"/>
            <a:ext cx="11777043" cy="239655"/>
          </a:xfrm>
        </p:spPr>
        <p:txBody>
          <a:bodyPr>
            <a:noAutofit/>
          </a:bodyPr>
          <a:lstStyle/>
          <a:p>
            <a:r>
              <a:rPr lang="en-US" sz="1200" b="0" dirty="0">
                <a:solidFill>
                  <a:schemeClr val="tx1"/>
                </a:solidFill>
              </a:rPr>
              <a:t>Source: Sowmya </a:t>
            </a:r>
            <a:r>
              <a:rPr lang="en-US" sz="1200" b="0" dirty="0" err="1">
                <a:solidFill>
                  <a:schemeClr val="tx1"/>
                </a:solidFill>
              </a:rPr>
              <a:t>Vajjala</a:t>
            </a:r>
            <a:r>
              <a:rPr lang="en-US" sz="1200" b="0" dirty="0">
                <a:solidFill>
                  <a:schemeClr val="tx1"/>
                </a:solidFill>
              </a:rPr>
              <a:t>, Bodhisattwa Majumder, Anuj Gupta (2020), Practical Natural Language Processing: A Comprehensive Guide to Building Real-World NLP Systems, O'Reilly Media.</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36</a:t>
            </a:fld>
            <a:endParaRPr lang="en-US"/>
          </a:p>
        </p:txBody>
      </p:sp>
      <p:sp>
        <p:nvSpPr>
          <p:cNvPr id="8" name="矩形 4">
            <a:extLst>
              <a:ext uri="{FF2B5EF4-FFF2-40B4-BE49-F238E27FC236}">
                <a16:creationId xmlns:a16="http://schemas.microsoft.com/office/drawing/2014/main" id="{11541677-8D4C-3544-980B-729F5998B87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https://www.amazon.com/Practical-Natural-Language-Processing-Pragmatic/dp/1492054054</a:t>
            </a:r>
            <a:endParaRPr lang="en-US" altLang="zh-TW" sz="1000" dirty="0">
              <a:solidFill>
                <a:srgbClr val="BFBFBF"/>
              </a:solidFill>
            </a:endParaRPr>
          </a:p>
        </p:txBody>
      </p:sp>
      <p:pic>
        <p:nvPicPr>
          <p:cNvPr id="5" name="Picture 4">
            <a:extLst>
              <a:ext uri="{FF2B5EF4-FFF2-40B4-BE49-F238E27FC236}">
                <a16:creationId xmlns:a16="http://schemas.microsoft.com/office/drawing/2014/main" id="{DB3141E1-FD5F-9D4B-BAC9-2625AF86ED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42402" y="190592"/>
            <a:ext cx="7904588" cy="3573882"/>
          </a:xfrm>
          <a:prstGeom prst="rect">
            <a:avLst/>
          </a:prstGeom>
        </p:spPr>
      </p:pic>
      <p:pic>
        <p:nvPicPr>
          <p:cNvPr id="6" name="Picture 5">
            <a:extLst>
              <a:ext uri="{FF2B5EF4-FFF2-40B4-BE49-F238E27FC236}">
                <a16:creationId xmlns:a16="http://schemas.microsoft.com/office/drawing/2014/main" id="{A9206C13-DCA8-1047-9BA5-05C852CA3A2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42401" y="3891025"/>
            <a:ext cx="7904588" cy="2357880"/>
          </a:xfrm>
          <a:prstGeom prst="rect">
            <a:avLst/>
          </a:prstGeom>
        </p:spPr>
      </p:pic>
      <p:pic>
        <p:nvPicPr>
          <p:cNvPr id="7" name="Picture 6">
            <a:extLst>
              <a:ext uri="{FF2B5EF4-FFF2-40B4-BE49-F238E27FC236}">
                <a16:creationId xmlns:a16="http://schemas.microsoft.com/office/drawing/2014/main" id="{415EFEB4-E789-EA41-A129-47F808D2D14C}"/>
              </a:ext>
            </a:extLst>
          </p:cNvPr>
          <p:cNvPicPr>
            <a:picLocks noChangeAspect="1"/>
          </p:cNvPicPr>
          <p:nvPr/>
        </p:nvPicPr>
        <p:blipFill>
          <a:blip r:embed="rId5"/>
          <a:stretch>
            <a:fillRect/>
          </a:stretch>
        </p:blipFill>
        <p:spPr>
          <a:xfrm>
            <a:off x="237143" y="920124"/>
            <a:ext cx="3705257" cy="4855836"/>
          </a:xfrm>
          <a:prstGeom prst="rect">
            <a:avLst/>
          </a:prstGeom>
        </p:spPr>
      </p:pic>
    </p:spTree>
    <p:extLst>
      <p:ext uri="{BB962C8B-B14F-4D97-AF65-F5344CB8AC3E}">
        <p14:creationId xmlns:p14="http://schemas.microsoft.com/office/powerpoint/2010/main" val="923536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title"/>
          </p:nvPr>
        </p:nvSpPr>
        <p:spPr>
          <a:xfrm>
            <a:off x="1981200" y="274638"/>
            <a:ext cx="8229600" cy="5962650"/>
          </a:xfrm>
        </p:spPr>
        <p:txBody>
          <a:bodyPr/>
          <a:lstStyle/>
          <a:p>
            <a:r>
              <a:rPr lang="en-US" altLang="zh-TW" sz="10000" dirty="0">
                <a:solidFill>
                  <a:srgbClr val="C00000"/>
                </a:solidFill>
                <a:latin typeface="Calibri" charset="0"/>
                <a:ea typeface="標楷體" charset="-120"/>
              </a:rPr>
              <a:t>Text Analytics </a:t>
            </a:r>
            <a:br>
              <a:rPr lang="en-US" altLang="zh-TW" sz="10000" dirty="0">
                <a:solidFill>
                  <a:srgbClr val="C00000"/>
                </a:solidFill>
                <a:latin typeface="Calibri" charset="0"/>
                <a:ea typeface="標楷體" charset="-120"/>
              </a:rPr>
            </a:br>
            <a:r>
              <a:rPr lang="en-US" altLang="zh-TW" sz="9600" dirty="0">
                <a:solidFill>
                  <a:srgbClr val="C00000"/>
                </a:solidFill>
                <a:latin typeface="Calibri" charset="0"/>
                <a:ea typeface="標楷體" charset="-120"/>
              </a:rPr>
              <a:t>(TA) </a:t>
            </a:r>
            <a:endParaRPr lang="en-US" altLang="en-US" sz="9600" dirty="0">
              <a:solidFill>
                <a:srgbClr val="C00000"/>
              </a:solidFill>
              <a:latin typeface="Calibri" charset="0"/>
              <a:ea typeface="標楷體" charset="-120"/>
            </a:endParaRPr>
          </a:p>
        </p:txBody>
      </p:sp>
      <p:sp>
        <p:nvSpPr>
          <p:cNvPr id="1474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569571A7-5618-974A-9A3A-8948314A004F}" type="slidenum">
              <a:rPr kumimoji="0" lang="zh-TW" altLang="en-US" sz="1200">
                <a:solidFill>
                  <a:srgbClr val="898989"/>
                </a:solidFill>
                <a:latin typeface="Calibri" charset="0"/>
              </a:rPr>
              <a:pPr eaLnBrk="1" hangingPunct="1"/>
              <a:t>37</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1237402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9616F-CE56-8742-8AFA-8DA2FB01E6F8}"/>
              </a:ext>
            </a:extLst>
          </p:cNvPr>
          <p:cNvSpPr>
            <a:spLocks noGrp="1"/>
          </p:cNvSpPr>
          <p:nvPr>
            <p:ph idx="1"/>
          </p:nvPr>
        </p:nvSpPr>
        <p:spPr>
          <a:xfrm>
            <a:off x="1819249" y="996873"/>
            <a:ext cx="9033630" cy="5519146"/>
          </a:xfrm>
        </p:spPr>
        <p:txBody>
          <a:bodyPr>
            <a:noAutofit/>
          </a:bodyPr>
          <a:lstStyle/>
          <a:p>
            <a:r>
              <a:rPr lang="en-US" sz="4400" dirty="0">
                <a:solidFill>
                  <a:srgbClr val="FF0000"/>
                </a:solidFill>
              </a:rPr>
              <a:t>Text Analytics </a:t>
            </a:r>
            <a:r>
              <a:rPr lang="en-US" sz="4400" dirty="0"/>
              <a:t>= </a:t>
            </a:r>
            <a:br>
              <a:rPr lang="en-US" sz="4400" dirty="0"/>
            </a:br>
            <a:r>
              <a:rPr lang="en-US" sz="4400" dirty="0"/>
              <a:t>Information Retrieval + </a:t>
            </a:r>
            <a:br>
              <a:rPr lang="en-US" sz="4400" dirty="0"/>
            </a:br>
            <a:r>
              <a:rPr lang="en-US" sz="4400" dirty="0">
                <a:solidFill>
                  <a:srgbClr val="C00000"/>
                </a:solidFill>
              </a:rPr>
              <a:t>Information Extraction + </a:t>
            </a:r>
            <a:br>
              <a:rPr lang="en-US" sz="4400" dirty="0">
                <a:solidFill>
                  <a:srgbClr val="C00000"/>
                </a:solidFill>
              </a:rPr>
            </a:br>
            <a:r>
              <a:rPr lang="en-US" sz="4400" dirty="0">
                <a:solidFill>
                  <a:srgbClr val="C00000"/>
                </a:solidFill>
              </a:rPr>
              <a:t>Data Mining + </a:t>
            </a:r>
            <a:br>
              <a:rPr lang="en-US" sz="4400" dirty="0">
                <a:solidFill>
                  <a:srgbClr val="C00000"/>
                </a:solidFill>
              </a:rPr>
            </a:br>
            <a:r>
              <a:rPr lang="en-US" sz="4400" dirty="0">
                <a:solidFill>
                  <a:srgbClr val="C00000"/>
                </a:solidFill>
              </a:rPr>
              <a:t>Web Mining</a:t>
            </a:r>
          </a:p>
          <a:p>
            <a:r>
              <a:rPr lang="en-US" sz="4400" dirty="0">
                <a:solidFill>
                  <a:srgbClr val="FF0000"/>
                </a:solidFill>
              </a:rPr>
              <a:t>Text Analytics </a:t>
            </a:r>
            <a:r>
              <a:rPr lang="en-US" sz="4400" dirty="0"/>
              <a:t>= </a:t>
            </a:r>
            <a:br>
              <a:rPr lang="en-US" sz="4400" dirty="0"/>
            </a:br>
            <a:r>
              <a:rPr lang="en-US" sz="4400" dirty="0"/>
              <a:t>Information Retrieval + </a:t>
            </a:r>
            <a:br>
              <a:rPr lang="en-US" sz="4400" dirty="0"/>
            </a:br>
            <a:r>
              <a:rPr lang="en-US" sz="4400" dirty="0">
                <a:solidFill>
                  <a:srgbClr val="FF0000"/>
                </a:solidFill>
              </a:rPr>
              <a:t>Text Mining </a:t>
            </a:r>
          </a:p>
          <a:p>
            <a:endParaRPr lang="en-US" sz="4400" dirty="0"/>
          </a:p>
        </p:txBody>
      </p:sp>
      <p:sp>
        <p:nvSpPr>
          <p:cNvPr id="4" name="Slide Number Placeholder 3">
            <a:extLst>
              <a:ext uri="{FF2B5EF4-FFF2-40B4-BE49-F238E27FC236}">
                <a16:creationId xmlns:a16="http://schemas.microsoft.com/office/drawing/2014/main" id="{9E09C232-3407-DA49-A640-9A2344534DC0}"/>
              </a:ext>
            </a:extLst>
          </p:cNvPr>
          <p:cNvSpPr>
            <a:spLocks noGrp="1"/>
          </p:cNvSpPr>
          <p:nvPr>
            <p:ph type="sldNum" sz="quarter" idx="12"/>
          </p:nvPr>
        </p:nvSpPr>
        <p:spPr/>
        <p:txBody>
          <a:bodyPr/>
          <a:lstStyle/>
          <a:p>
            <a:fld id="{E008237F-23CD-E54D-BDBA-FE95A073E4E0}" type="slidenum">
              <a:rPr lang="zh-TW" altLang="en-US" smtClean="0"/>
              <a:pPr/>
              <a:t>38</a:t>
            </a:fld>
            <a:endParaRPr lang="zh-TW" altLang="en-US"/>
          </a:p>
        </p:txBody>
      </p:sp>
      <p:sp>
        <p:nvSpPr>
          <p:cNvPr id="5" name="Title 1">
            <a:extLst>
              <a:ext uri="{FF2B5EF4-FFF2-40B4-BE49-F238E27FC236}">
                <a16:creationId xmlns:a16="http://schemas.microsoft.com/office/drawing/2014/main" id="{78AA4CDC-48A7-4F4F-BEFE-32E07A092587}"/>
              </a:ext>
            </a:extLst>
          </p:cNvPr>
          <p:cNvSpPr>
            <a:spLocks noGrp="1"/>
          </p:cNvSpPr>
          <p:nvPr>
            <p:ph type="title"/>
          </p:nvPr>
        </p:nvSpPr>
        <p:spPr>
          <a:xfrm>
            <a:off x="1981200" y="218774"/>
            <a:ext cx="8229600" cy="778098"/>
          </a:xfrm>
        </p:spPr>
        <p:txBody>
          <a:bodyPr>
            <a:normAutofit fontScale="90000"/>
          </a:bodyPr>
          <a:lstStyle/>
          <a:p>
            <a:r>
              <a:rPr lang="en-US" sz="6000" dirty="0">
                <a:solidFill>
                  <a:schemeClr val="accent1"/>
                </a:solidFill>
              </a:rPr>
              <a:t>Text Analytics</a:t>
            </a:r>
          </a:p>
        </p:txBody>
      </p:sp>
      <p:sp>
        <p:nvSpPr>
          <p:cNvPr id="6" name="矩形 4">
            <a:extLst>
              <a:ext uri="{FF2B5EF4-FFF2-40B4-BE49-F238E27FC236}">
                <a16:creationId xmlns:a16="http://schemas.microsoft.com/office/drawing/2014/main" id="{2E3646AD-733B-1449-A404-B251FE3893B7}"/>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1131741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9616F-CE56-8742-8AFA-8DA2FB01E6F8}"/>
              </a:ext>
            </a:extLst>
          </p:cNvPr>
          <p:cNvSpPr>
            <a:spLocks noGrp="1"/>
          </p:cNvSpPr>
          <p:nvPr>
            <p:ph idx="1"/>
          </p:nvPr>
        </p:nvSpPr>
        <p:spPr>
          <a:xfrm>
            <a:off x="1981200" y="1268761"/>
            <a:ext cx="8229600" cy="4857403"/>
          </a:xfrm>
        </p:spPr>
        <p:txBody>
          <a:bodyPr/>
          <a:lstStyle/>
          <a:p>
            <a:r>
              <a:rPr lang="en-US" sz="4400" dirty="0"/>
              <a:t>Text Data Mining</a:t>
            </a:r>
          </a:p>
          <a:p>
            <a:r>
              <a:rPr lang="en-US" sz="4400" dirty="0"/>
              <a:t>Knowledge Discovery in </a:t>
            </a:r>
            <a:br>
              <a:rPr lang="en-US" sz="4400" dirty="0"/>
            </a:br>
            <a:r>
              <a:rPr lang="en-US" sz="4400" dirty="0"/>
              <a:t>Textual Databases </a:t>
            </a:r>
          </a:p>
        </p:txBody>
      </p:sp>
      <p:sp>
        <p:nvSpPr>
          <p:cNvPr id="4" name="Slide Number Placeholder 3">
            <a:extLst>
              <a:ext uri="{FF2B5EF4-FFF2-40B4-BE49-F238E27FC236}">
                <a16:creationId xmlns:a16="http://schemas.microsoft.com/office/drawing/2014/main" id="{9E09C232-3407-DA49-A640-9A2344534DC0}"/>
              </a:ext>
            </a:extLst>
          </p:cNvPr>
          <p:cNvSpPr>
            <a:spLocks noGrp="1"/>
          </p:cNvSpPr>
          <p:nvPr>
            <p:ph type="sldNum" sz="quarter" idx="12"/>
          </p:nvPr>
        </p:nvSpPr>
        <p:spPr/>
        <p:txBody>
          <a:bodyPr/>
          <a:lstStyle/>
          <a:p>
            <a:fld id="{E008237F-23CD-E54D-BDBA-FE95A073E4E0}" type="slidenum">
              <a:rPr lang="zh-TW" altLang="en-US" smtClean="0"/>
              <a:pPr/>
              <a:t>39</a:t>
            </a:fld>
            <a:endParaRPr lang="zh-TW" altLang="en-US"/>
          </a:p>
        </p:txBody>
      </p:sp>
      <p:sp>
        <p:nvSpPr>
          <p:cNvPr id="5" name="Title 1">
            <a:extLst>
              <a:ext uri="{FF2B5EF4-FFF2-40B4-BE49-F238E27FC236}">
                <a16:creationId xmlns:a16="http://schemas.microsoft.com/office/drawing/2014/main" id="{78AA4CDC-48A7-4F4F-BEFE-32E07A092587}"/>
              </a:ext>
            </a:extLst>
          </p:cNvPr>
          <p:cNvSpPr>
            <a:spLocks noGrp="1"/>
          </p:cNvSpPr>
          <p:nvPr>
            <p:ph type="title"/>
          </p:nvPr>
        </p:nvSpPr>
        <p:spPr>
          <a:xfrm>
            <a:off x="1981200" y="202630"/>
            <a:ext cx="8229600" cy="778098"/>
          </a:xfrm>
        </p:spPr>
        <p:txBody>
          <a:bodyPr>
            <a:normAutofit fontScale="90000"/>
          </a:bodyPr>
          <a:lstStyle/>
          <a:p>
            <a:r>
              <a:rPr lang="en-US" sz="6000" dirty="0">
                <a:solidFill>
                  <a:schemeClr val="accent1"/>
                </a:solidFill>
              </a:rPr>
              <a:t>Text Mining</a:t>
            </a:r>
          </a:p>
        </p:txBody>
      </p:sp>
      <p:sp>
        <p:nvSpPr>
          <p:cNvPr id="6" name="矩形 4">
            <a:extLst>
              <a:ext uri="{FF2B5EF4-FFF2-40B4-BE49-F238E27FC236}">
                <a16:creationId xmlns:a16="http://schemas.microsoft.com/office/drawing/2014/main" id="{2E3646AD-733B-1449-A404-B251FE3893B7}"/>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256918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13   2023/12/06   Question Answering and Dialogue Systems</a:t>
            </a:r>
          </a:p>
          <a:p>
            <a:pPr marL="0" indent="0">
              <a:buNone/>
            </a:pPr>
            <a:r>
              <a:rPr lang="en-US" sz="2800" dirty="0"/>
              <a:t>14   2023/12/13   Deep Learning, Generative AI, Transfer Learning, </a:t>
            </a:r>
            <a:br>
              <a:rPr lang="en-US" sz="2800" dirty="0"/>
            </a:br>
            <a:r>
              <a:rPr lang="en-US" sz="2800" dirty="0"/>
              <a:t>                                Zero-Shot, and Few-Shot Learning for Text Analytics</a:t>
            </a:r>
          </a:p>
          <a:p>
            <a:pPr marL="0" indent="0">
              <a:buNone/>
            </a:pPr>
            <a:r>
              <a:rPr lang="en-US" sz="2800" dirty="0">
                <a:solidFill>
                  <a:schemeClr val="accent2"/>
                </a:solidFill>
              </a:rPr>
              <a:t>15   2023/12/20   Final Project Report I</a:t>
            </a:r>
          </a:p>
          <a:p>
            <a:pPr marL="0" indent="0">
              <a:buNone/>
            </a:pPr>
            <a:r>
              <a:rPr lang="en-US" sz="2800" dirty="0">
                <a:solidFill>
                  <a:schemeClr val="accent2"/>
                </a:solidFill>
              </a:rPr>
              <a:t>16   2023/12/27   Final Project Report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4</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1673594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1981200" y="44450"/>
            <a:ext cx="8229600" cy="850900"/>
          </a:xfrm>
        </p:spPr>
        <p:txBody>
          <a:bodyPr/>
          <a:lstStyle/>
          <a:p>
            <a:r>
              <a:rPr lang="en-US" altLang="zh-TW" dirty="0">
                <a:solidFill>
                  <a:schemeClr val="accent1"/>
                </a:solidFill>
                <a:latin typeface="Calibri" charset="0"/>
                <a:ea typeface="標楷體" charset="0"/>
                <a:cs typeface="標楷體" charset="0"/>
              </a:rPr>
              <a:t>Text Mining Technologies</a:t>
            </a:r>
            <a:endParaRPr lang="zh-TW" altLang="en-US" dirty="0">
              <a:solidFill>
                <a:schemeClr val="accent1"/>
              </a:solidFill>
              <a:latin typeface="Calibri" charset="0"/>
              <a:ea typeface="標楷體" charset="0"/>
              <a:cs typeface="標楷體" charset="0"/>
            </a:endParaRPr>
          </a:p>
        </p:txBody>
      </p:sp>
      <p:sp>
        <p:nvSpPr>
          <p:cNvPr id="25603" name="投影片編號版面配置區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cs typeface="新細明體" charset="0"/>
              </a:defRPr>
            </a:lvl2pPr>
            <a:lvl3pPr marL="1143000" indent="-228600" eaLnBrk="0" hangingPunct="0">
              <a:defRPr kumimoji="1">
                <a:solidFill>
                  <a:schemeClr val="tx1"/>
                </a:solidFill>
                <a:latin typeface="Arial" charset="0"/>
                <a:ea typeface="新細明體" charset="0"/>
                <a:cs typeface="新細明體" charset="0"/>
              </a:defRPr>
            </a:lvl3pPr>
            <a:lvl4pPr marL="1600200" indent="-228600" eaLnBrk="0" hangingPunct="0">
              <a:defRPr kumimoji="1">
                <a:solidFill>
                  <a:schemeClr val="tx1"/>
                </a:solidFill>
                <a:latin typeface="Arial" charset="0"/>
                <a:ea typeface="新細明體" charset="0"/>
                <a:cs typeface="新細明體" charset="0"/>
              </a:defRPr>
            </a:lvl4pPr>
            <a:lvl5pPr marL="2057400" indent="-228600" eaLnBrk="0" hangingPunct="0">
              <a:defRPr kumimoji="1">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cs typeface="新細明體" charset="0"/>
              </a:defRPr>
            </a:lvl9pPr>
          </a:lstStyle>
          <a:p>
            <a:pPr eaLnBrk="1" hangingPunct="1"/>
            <a:fld id="{256F6ED4-D993-2C45-8822-E3B5B69D2734}" type="slidenum">
              <a:rPr kumimoji="0" lang="zh-TW" altLang="en-US">
                <a:solidFill>
                  <a:srgbClr val="898989"/>
                </a:solidFill>
                <a:latin typeface="Calibri" charset="0"/>
              </a:rPr>
              <a:pPr eaLnBrk="1" hangingPunct="1"/>
              <a:t>40</a:t>
            </a:fld>
            <a:endParaRPr kumimoji="0" lang="zh-TW" altLang="en-US">
              <a:solidFill>
                <a:srgbClr val="898989"/>
              </a:solidFill>
              <a:latin typeface="Calibri" charset="0"/>
            </a:endParaRPr>
          </a:p>
        </p:txBody>
      </p:sp>
      <p:sp>
        <p:nvSpPr>
          <p:cNvPr id="6" name="文字方塊 32"/>
          <p:cNvSpPr txBox="1">
            <a:spLocks noChangeArrowheads="1"/>
          </p:cNvSpPr>
          <p:nvPr/>
        </p:nvSpPr>
        <p:spPr bwMode="auto">
          <a:xfrm>
            <a:off x="2424113" y="6597651"/>
            <a:ext cx="7200900"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新細明體" charset="0"/>
                <a:cs typeface="新細明體" charset="0"/>
              </a:defRPr>
            </a:lvl1pPr>
            <a:lvl2pPr>
              <a:defRPr sz="2800">
                <a:solidFill>
                  <a:schemeClr val="tx1"/>
                </a:solidFill>
                <a:latin typeface="Calibri" charset="0"/>
                <a:ea typeface="新細明體" charset="0"/>
                <a:cs typeface="新細明體" charset="0"/>
              </a:defRPr>
            </a:lvl2pPr>
            <a:lvl3pPr>
              <a:defRPr sz="2400">
                <a:solidFill>
                  <a:schemeClr val="tx1"/>
                </a:solidFill>
                <a:latin typeface="Calibri" charset="0"/>
                <a:ea typeface="新細明體" charset="0"/>
                <a:cs typeface="新細明體" charset="0"/>
              </a:defRPr>
            </a:lvl3pPr>
            <a:lvl4pPr>
              <a:defRPr sz="2000">
                <a:solidFill>
                  <a:schemeClr val="tx1"/>
                </a:solidFill>
                <a:latin typeface="Calibri" charset="0"/>
                <a:ea typeface="新細明體" charset="0"/>
                <a:cs typeface="新細明體" charset="0"/>
              </a:defRPr>
            </a:lvl4pPr>
            <a:lvl5pPr>
              <a:defRPr sz="2000">
                <a:solidFill>
                  <a:schemeClr val="tx1"/>
                </a:solidFill>
                <a:latin typeface="Calibri" charset="0"/>
                <a:ea typeface="新細明體" charset="0"/>
                <a:cs typeface="新細明體" charset="0"/>
              </a:defRPr>
            </a:lvl5pPr>
            <a:lvl6pPr eaLnBrk="0" fontAlgn="base" hangingPunct="0">
              <a:spcAft>
                <a:spcPct val="0"/>
              </a:spcAft>
              <a:buFont typeface="Arial" charset="0"/>
              <a:buChar char="»"/>
              <a:defRPr sz="2000">
                <a:solidFill>
                  <a:schemeClr val="tx1"/>
                </a:solidFill>
                <a:latin typeface="Calibri" charset="0"/>
                <a:ea typeface="新細明體" charset="0"/>
                <a:cs typeface="新細明體" charset="0"/>
              </a:defRPr>
            </a:lvl6pPr>
            <a:lvl7pPr eaLnBrk="0" fontAlgn="base" hangingPunct="0">
              <a:spcAft>
                <a:spcPct val="0"/>
              </a:spcAft>
              <a:buFont typeface="Arial" charset="0"/>
              <a:buChar char="»"/>
              <a:defRPr sz="2000">
                <a:solidFill>
                  <a:schemeClr val="tx1"/>
                </a:solidFill>
                <a:latin typeface="Calibri" charset="0"/>
                <a:ea typeface="新細明體" charset="0"/>
                <a:cs typeface="新細明體" charset="0"/>
              </a:defRPr>
            </a:lvl7pPr>
            <a:lvl8pPr eaLnBrk="0" fontAlgn="base" hangingPunct="0">
              <a:spcAft>
                <a:spcPct val="0"/>
              </a:spcAft>
              <a:buFont typeface="Arial" charset="0"/>
              <a:buChar char="»"/>
              <a:defRPr sz="2000">
                <a:solidFill>
                  <a:schemeClr val="tx1"/>
                </a:solidFill>
                <a:latin typeface="Calibri" charset="0"/>
                <a:ea typeface="新細明體" charset="0"/>
                <a:cs typeface="新細明體" charset="0"/>
              </a:defRPr>
            </a:lvl8pPr>
            <a:lvl9pPr eaLnBrk="0" fontAlgn="base" hangingPunct="0">
              <a:spcAft>
                <a:spcPct val="0"/>
              </a:spcAft>
              <a:buFont typeface="Arial" charset="0"/>
              <a:buChar char="»"/>
              <a:defRPr sz="2000">
                <a:solidFill>
                  <a:schemeClr val="tx1"/>
                </a:solidFill>
                <a:latin typeface="Calibri" charset="0"/>
                <a:ea typeface="新細明體" charset="0"/>
                <a:cs typeface="新細明體" charset="0"/>
              </a:defRPr>
            </a:lvl9pPr>
          </a:lstStyle>
          <a:p>
            <a:pPr algn="ctr"/>
            <a:r>
              <a:rPr lang="en-US" altLang="zh-TW" sz="1000" dirty="0">
                <a:solidFill>
                  <a:srgbClr val="A6A6A6"/>
                </a:solidFill>
              </a:rPr>
              <a:t>Adapted from: </a:t>
            </a:r>
            <a:r>
              <a:rPr lang="en-US" altLang="zh-TW" sz="1000" dirty="0" err="1">
                <a:solidFill>
                  <a:srgbClr val="A6A6A6"/>
                </a:solidFill>
              </a:rPr>
              <a:t>Jiawei</a:t>
            </a:r>
            <a:r>
              <a:rPr lang="en-US" altLang="zh-TW" sz="1000" dirty="0">
                <a:solidFill>
                  <a:srgbClr val="A6A6A6"/>
                </a:solidFill>
              </a:rPr>
              <a:t> Han and </a:t>
            </a:r>
            <a:r>
              <a:rPr lang="en-US" altLang="zh-TW" sz="1000" dirty="0" err="1">
                <a:solidFill>
                  <a:srgbClr val="A6A6A6"/>
                </a:solidFill>
              </a:rPr>
              <a:t>Micheline</a:t>
            </a:r>
            <a:r>
              <a:rPr lang="en-US" altLang="zh-TW" sz="1000" dirty="0">
                <a:solidFill>
                  <a:srgbClr val="A6A6A6"/>
                </a:solidFill>
              </a:rPr>
              <a:t> </a:t>
            </a:r>
            <a:r>
              <a:rPr lang="en-US" altLang="zh-TW" sz="1000" dirty="0" err="1">
                <a:solidFill>
                  <a:srgbClr val="A6A6A6"/>
                </a:solidFill>
              </a:rPr>
              <a:t>Kamber</a:t>
            </a:r>
            <a:r>
              <a:rPr lang="en-US" altLang="zh-TW" sz="1000" dirty="0">
                <a:solidFill>
                  <a:srgbClr val="A6A6A6"/>
                </a:solidFill>
              </a:rPr>
              <a:t> (2011), Data Mining: Concepts and Techniques, Third Edition, Elsevier</a:t>
            </a:r>
            <a:endParaRPr lang="zh-TW" altLang="en-US" sz="1000" dirty="0">
              <a:solidFill>
                <a:srgbClr val="A6A6A6"/>
              </a:solidFill>
            </a:endParaRPr>
          </a:p>
        </p:txBody>
      </p:sp>
      <p:sp>
        <p:nvSpPr>
          <p:cNvPr id="7" name="圓角矩形 6"/>
          <p:cNvSpPr/>
          <p:nvPr/>
        </p:nvSpPr>
        <p:spPr>
          <a:xfrm>
            <a:off x="5197475" y="3213101"/>
            <a:ext cx="1944688" cy="1008063"/>
          </a:xfrm>
          <a:prstGeom prst="roundRect">
            <a:avLst>
              <a:gd name="adj" fmla="val 4171"/>
            </a:avLst>
          </a:prstGeom>
          <a:solidFill>
            <a:srgbClr val="FFFF99"/>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rgbClr val="FF0000"/>
                </a:solidFill>
              </a:rPr>
              <a:t>Text Mining</a:t>
            </a:r>
          </a:p>
        </p:txBody>
      </p:sp>
      <p:sp>
        <p:nvSpPr>
          <p:cNvPr id="8" name="圓角矩形 7"/>
          <p:cNvSpPr/>
          <p:nvPr/>
        </p:nvSpPr>
        <p:spPr>
          <a:xfrm>
            <a:off x="5197475" y="1106488"/>
            <a:ext cx="1944688" cy="1008062"/>
          </a:xfrm>
          <a:prstGeom prst="roundRect">
            <a:avLst>
              <a:gd name="adj" fmla="val 4171"/>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Machine Learning</a:t>
            </a:r>
          </a:p>
        </p:txBody>
      </p:sp>
      <p:sp>
        <p:nvSpPr>
          <p:cNvPr id="9" name="圓角矩形 8"/>
          <p:cNvSpPr/>
          <p:nvPr/>
        </p:nvSpPr>
        <p:spPr>
          <a:xfrm>
            <a:off x="2066925" y="1106488"/>
            <a:ext cx="1944688" cy="1008062"/>
          </a:xfrm>
          <a:prstGeom prst="roundRect">
            <a:avLst>
              <a:gd name="adj" fmla="val 4171"/>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Statistics</a:t>
            </a:r>
          </a:p>
        </p:txBody>
      </p:sp>
      <p:sp>
        <p:nvSpPr>
          <p:cNvPr id="10" name="圓角矩形 9"/>
          <p:cNvSpPr/>
          <p:nvPr/>
        </p:nvSpPr>
        <p:spPr>
          <a:xfrm>
            <a:off x="2066925" y="2535238"/>
            <a:ext cx="1944688" cy="1008062"/>
          </a:xfrm>
          <a:prstGeom prst="roundRect">
            <a:avLst>
              <a:gd name="adj" fmla="val 4171"/>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Database Systems</a:t>
            </a:r>
          </a:p>
        </p:txBody>
      </p:sp>
      <p:sp>
        <p:nvSpPr>
          <p:cNvPr id="11" name="圓角矩形 10"/>
          <p:cNvSpPr/>
          <p:nvPr/>
        </p:nvSpPr>
        <p:spPr>
          <a:xfrm>
            <a:off x="2066925" y="3933056"/>
            <a:ext cx="1944688" cy="1121196"/>
          </a:xfrm>
          <a:prstGeom prst="roundRect">
            <a:avLst>
              <a:gd name="adj" fmla="val 4171"/>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rgbClr val="984807"/>
                </a:solidFill>
              </a:rPr>
              <a:t>Natural Language Processing</a:t>
            </a:r>
          </a:p>
        </p:txBody>
      </p:sp>
      <p:sp>
        <p:nvSpPr>
          <p:cNvPr id="12" name="圓角矩形 11"/>
          <p:cNvSpPr/>
          <p:nvPr/>
        </p:nvSpPr>
        <p:spPr>
          <a:xfrm>
            <a:off x="2066925" y="5383002"/>
            <a:ext cx="1944688" cy="1008062"/>
          </a:xfrm>
          <a:prstGeom prst="roundRect">
            <a:avLst>
              <a:gd name="adj" fmla="val 4171"/>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Information Retrieval</a:t>
            </a:r>
          </a:p>
        </p:txBody>
      </p:sp>
      <p:sp>
        <p:nvSpPr>
          <p:cNvPr id="13" name="圓角矩形 12"/>
          <p:cNvSpPr/>
          <p:nvPr/>
        </p:nvSpPr>
        <p:spPr>
          <a:xfrm>
            <a:off x="8328025" y="3933056"/>
            <a:ext cx="1944688" cy="1121196"/>
          </a:xfrm>
          <a:prstGeom prst="roundRect">
            <a:avLst>
              <a:gd name="adj" fmla="val 4171"/>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Algorithms</a:t>
            </a:r>
          </a:p>
        </p:txBody>
      </p:sp>
      <p:sp>
        <p:nvSpPr>
          <p:cNvPr id="14" name="圓角矩形 13"/>
          <p:cNvSpPr/>
          <p:nvPr/>
        </p:nvSpPr>
        <p:spPr>
          <a:xfrm>
            <a:off x="8328025" y="2535238"/>
            <a:ext cx="1944688" cy="1008062"/>
          </a:xfrm>
          <a:prstGeom prst="roundRect">
            <a:avLst>
              <a:gd name="adj" fmla="val 4171"/>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Visualization</a:t>
            </a:r>
          </a:p>
        </p:txBody>
      </p:sp>
      <p:sp>
        <p:nvSpPr>
          <p:cNvPr id="15" name="圓角矩形 14"/>
          <p:cNvSpPr/>
          <p:nvPr/>
        </p:nvSpPr>
        <p:spPr>
          <a:xfrm>
            <a:off x="8328025" y="5383002"/>
            <a:ext cx="1944688" cy="1008062"/>
          </a:xfrm>
          <a:prstGeom prst="roundRect">
            <a:avLst>
              <a:gd name="adj" fmla="val 4171"/>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200" b="1" dirty="0">
                <a:solidFill>
                  <a:schemeClr val="tx1"/>
                </a:solidFill>
              </a:rPr>
              <a:t>High-performance Computing</a:t>
            </a:r>
          </a:p>
        </p:txBody>
      </p:sp>
      <p:sp>
        <p:nvSpPr>
          <p:cNvPr id="16" name="圓角矩形 15"/>
          <p:cNvSpPr/>
          <p:nvPr/>
        </p:nvSpPr>
        <p:spPr>
          <a:xfrm>
            <a:off x="5197475" y="5383002"/>
            <a:ext cx="1944688" cy="1008062"/>
          </a:xfrm>
          <a:prstGeom prst="roundRect">
            <a:avLst>
              <a:gd name="adj" fmla="val 4171"/>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Applications</a:t>
            </a:r>
          </a:p>
        </p:txBody>
      </p:sp>
      <p:sp>
        <p:nvSpPr>
          <p:cNvPr id="17" name="圓角矩形 16"/>
          <p:cNvSpPr/>
          <p:nvPr/>
        </p:nvSpPr>
        <p:spPr>
          <a:xfrm>
            <a:off x="8328025" y="1106488"/>
            <a:ext cx="1944688" cy="1008062"/>
          </a:xfrm>
          <a:prstGeom prst="roundRect">
            <a:avLst>
              <a:gd name="adj" fmla="val 4171"/>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Pattern Recognition</a:t>
            </a:r>
          </a:p>
        </p:txBody>
      </p:sp>
      <p:cxnSp>
        <p:nvCxnSpPr>
          <p:cNvPr id="25616" name="Straight Arrow Connector 32"/>
          <p:cNvCxnSpPr>
            <a:cxnSpLocks noChangeShapeType="1"/>
          </p:cNvCxnSpPr>
          <p:nvPr/>
        </p:nvCxnSpPr>
        <p:spPr bwMode="auto">
          <a:xfrm>
            <a:off x="4011613" y="2065338"/>
            <a:ext cx="1579562" cy="1147762"/>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25617" name="Straight Arrow Connector 32"/>
          <p:cNvCxnSpPr>
            <a:cxnSpLocks noChangeShapeType="1"/>
            <a:stCxn id="10" idx="3"/>
          </p:cNvCxnSpPr>
          <p:nvPr/>
        </p:nvCxnSpPr>
        <p:spPr bwMode="auto">
          <a:xfrm>
            <a:off x="4011613" y="3040064"/>
            <a:ext cx="1185862" cy="503237"/>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25618" name="Straight Arrow Connector 32"/>
          <p:cNvCxnSpPr>
            <a:cxnSpLocks noChangeShapeType="1"/>
            <a:stCxn id="11" idx="3"/>
          </p:cNvCxnSpPr>
          <p:nvPr/>
        </p:nvCxnSpPr>
        <p:spPr bwMode="auto">
          <a:xfrm flipV="1">
            <a:off x="4011613" y="3933058"/>
            <a:ext cx="1185862" cy="560596"/>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25619" name="Straight Arrow Connector 32"/>
          <p:cNvCxnSpPr>
            <a:cxnSpLocks noChangeShapeType="1"/>
          </p:cNvCxnSpPr>
          <p:nvPr/>
        </p:nvCxnSpPr>
        <p:spPr bwMode="auto">
          <a:xfrm flipV="1">
            <a:off x="4011613" y="4230688"/>
            <a:ext cx="1579562" cy="116205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25620" name="Straight Arrow Connector 32"/>
          <p:cNvCxnSpPr>
            <a:cxnSpLocks noChangeShapeType="1"/>
            <a:stCxn id="8" idx="2"/>
            <a:endCxn id="7" idx="0"/>
          </p:cNvCxnSpPr>
          <p:nvPr/>
        </p:nvCxnSpPr>
        <p:spPr bwMode="auto">
          <a:xfrm>
            <a:off x="6169025" y="2114550"/>
            <a:ext cx="0" cy="109855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25621" name="Straight Arrow Connector 32"/>
          <p:cNvCxnSpPr>
            <a:cxnSpLocks noChangeShapeType="1"/>
            <a:stCxn id="16" idx="0"/>
            <a:endCxn id="7" idx="2"/>
          </p:cNvCxnSpPr>
          <p:nvPr/>
        </p:nvCxnSpPr>
        <p:spPr bwMode="auto">
          <a:xfrm flipV="1">
            <a:off x="6169819" y="4221164"/>
            <a:ext cx="0" cy="1161839"/>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25622" name="Straight Arrow Connector 32"/>
          <p:cNvCxnSpPr>
            <a:cxnSpLocks noChangeShapeType="1"/>
          </p:cNvCxnSpPr>
          <p:nvPr/>
        </p:nvCxnSpPr>
        <p:spPr bwMode="auto">
          <a:xfrm flipH="1" flipV="1">
            <a:off x="6888163" y="4230688"/>
            <a:ext cx="1439862" cy="116205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25623" name="Straight Arrow Connector 32"/>
          <p:cNvCxnSpPr>
            <a:cxnSpLocks noChangeShapeType="1"/>
            <a:stCxn id="13" idx="1"/>
          </p:cNvCxnSpPr>
          <p:nvPr/>
        </p:nvCxnSpPr>
        <p:spPr bwMode="auto">
          <a:xfrm flipH="1" flipV="1">
            <a:off x="7142163" y="3933058"/>
            <a:ext cx="1185862" cy="560596"/>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25624" name="Straight Arrow Connector 32"/>
          <p:cNvCxnSpPr>
            <a:cxnSpLocks noChangeShapeType="1"/>
            <a:stCxn id="14" idx="1"/>
          </p:cNvCxnSpPr>
          <p:nvPr/>
        </p:nvCxnSpPr>
        <p:spPr bwMode="auto">
          <a:xfrm flipH="1">
            <a:off x="7142163" y="3040064"/>
            <a:ext cx="1185862" cy="503237"/>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25625" name="Straight Arrow Connector 32"/>
          <p:cNvCxnSpPr>
            <a:cxnSpLocks noChangeShapeType="1"/>
          </p:cNvCxnSpPr>
          <p:nvPr/>
        </p:nvCxnSpPr>
        <p:spPr bwMode="auto">
          <a:xfrm flipH="1">
            <a:off x="6743701" y="2114550"/>
            <a:ext cx="1584325" cy="109855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313562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9616F-CE56-8742-8AFA-8DA2FB01E6F8}"/>
              </a:ext>
            </a:extLst>
          </p:cNvPr>
          <p:cNvSpPr>
            <a:spLocks noGrp="1"/>
          </p:cNvSpPr>
          <p:nvPr>
            <p:ph idx="1"/>
          </p:nvPr>
        </p:nvSpPr>
        <p:spPr>
          <a:xfrm>
            <a:off x="1981200" y="1268761"/>
            <a:ext cx="8229600" cy="4857403"/>
          </a:xfrm>
        </p:spPr>
        <p:txBody>
          <a:bodyPr/>
          <a:lstStyle/>
          <a:p>
            <a:r>
              <a:rPr lang="en-US" sz="3600" dirty="0"/>
              <a:t>Information extraction</a:t>
            </a:r>
          </a:p>
          <a:p>
            <a:r>
              <a:rPr lang="en-US" sz="3600" dirty="0"/>
              <a:t>Topic tracking </a:t>
            </a:r>
          </a:p>
          <a:p>
            <a:r>
              <a:rPr lang="en-US" sz="3600" dirty="0"/>
              <a:t>Summarization </a:t>
            </a:r>
          </a:p>
          <a:p>
            <a:r>
              <a:rPr lang="en-US" sz="3600" dirty="0"/>
              <a:t>Categorization </a:t>
            </a:r>
          </a:p>
          <a:p>
            <a:r>
              <a:rPr lang="en-US" sz="3600" dirty="0"/>
              <a:t>Clustering </a:t>
            </a:r>
          </a:p>
          <a:p>
            <a:r>
              <a:rPr lang="en-US" sz="3600" dirty="0"/>
              <a:t>Concept linking </a:t>
            </a:r>
          </a:p>
          <a:p>
            <a:r>
              <a:rPr lang="en-US" sz="3600" dirty="0"/>
              <a:t>Question answering</a:t>
            </a:r>
          </a:p>
        </p:txBody>
      </p:sp>
      <p:sp>
        <p:nvSpPr>
          <p:cNvPr id="4" name="Slide Number Placeholder 3">
            <a:extLst>
              <a:ext uri="{FF2B5EF4-FFF2-40B4-BE49-F238E27FC236}">
                <a16:creationId xmlns:a16="http://schemas.microsoft.com/office/drawing/2014/main" id="{9E09C232-3407-DA49-A640-9A2344534DC0}"/>
              </a:ext>
            </a:extLst>
          </p:cNvPr>
          <p:cNvSpPr>
            <a:spLocks noGrp="1"/>
          </p:cNvSpPr>
          <p:nvPr>
            <p:ph type="sldNum" sz="quarter" idx="12"/>
          </p:nvPr>
        </p:nvSpPr>
        <p:spPr/>
        <p:txBody>
          <a:bodyPr/>
          <a:lstStyle/>
          <a:p>
            <a:fld id="{E008237F-23CD-E54D-BDBA-FE95A073E4E0}" type="slidenum">
              <a:rPr lang="zh-TW" altLang="en-US" smtClean="0"/>
              <a:pPr/>
              <a:t>41</a:t>
            </a:fld>
            <a:endParaRPr lang="zh-TW" altLang="en-US"/>
          </a:p>
        </p:txBody>
      </p:sp>
      <p:sp>
        <p:nvSpPr>
          <p:cNvPr id="5" name="Title 1">
            <a:extLst>
              <a:ext uri="{FF2B5EF4-FFF2-40B4-BE49-F238E27FC236}">
                <a16:creationId xmlns:a16="http://schemas.microsoft.com/office/drawing/2014/main" id="{78AA4CDC-48A7-4F4F-BEFE-32E07A092587}"/>
              </a:ext>
            </a:extLst>
          </p:cNvPr>
          <p:cNvSpPr>
            <a:spLocks noGrp="1"/>
          </p:cNvSpPr>
          <p:nvPr>
            <p:ph type="title"/>
          </p:nvPr>
        </p:nvSpPr>
        <p:spPr>
          <a:xfrm>
            <a:off x="1981200" y="44624"/>
            <a:ext cx="8229600" cy="778098"/>
          </a:xfrm>
        </p:spPr>
        <p:txBody>
          <a:bodyPr>
            <a:normAutofit fontScale="90000"/>
          </a:bodyPr>
          <a:lstStyle/>
          <a:p>
            <a:r>
              <a:rPr lang="en-US" dirty="0">
                <a:solidFill>
                  <a:schemeClr val="accent1"/>
                </a:solidFill>
              </a:rPr>
              <a:t>Application Areas of Text Mining</a:t>
            </a:r>
          </a:p>
        </p:txBody>
      </p:sp>
      <p:sp>
        <p:nvSpPr>
          <p:cNvPr id="6" name="矩形 4">
            <a:extLst>
              <a:ext uri="{FF2B5EF4-FFF2-40B4-BE49-F238E27FC236}">
                <a16:creationId xmlns:a16="http://schemas.microsoft.com/office/drawing/2014/main" id="{2E3646AD-733B-1449-A404-B251FE3893B7}"/>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4115865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a:xfrm>
            <a:off x="1981200" y="274639"/>
            <a:ext cx="8229600" cy="777875"/>
          </a:xfrm>
        </p:spPr>
        <p:txBody>
          <a:bodyPr>
            <a:normAutofit fontScale="90000"/>
          </a:bodyPr>
          <a:lstStyle/>
          <a:p>
            <a:r>
              <a:rPr lang="en-US" altLang="zh-TW">
                <a:solidFill>
                  <a:srgbClr val="4F81BD"/>
                </a:solidFill>
              </a:rPr>
              <a:t>Emotions</a:t>
            </a:r>
            <a:endParaRPr lang="zh-TW" altLang="en-US">
              <a:solidFill>
                <a:srgbClr val="4F81BD"/>
              </a:solidFill>
            </a:endParaRPr>
          </a:p>
        </p:txBody>
      </p:sp>
      <p:sp>
        <p:nvSpPr>
          <p:cNvPr id="21507" name="投影片編號版面配置區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fld id="{830A0DC9-FA81-485B-A717-AA0DBAB3A038}" type="slidenum">
              <a:rPr lang="zh-TW" altLang="en-US" sz="1200">
                <a:solidFill>
                  <a:srgbClr val="898989"/>
                </a:solidFill>
              </a:rPr>
              <a:pPr eaLnBrk="1" hangingPunct="1">
                <a:spcBef>
                  <a:spcPct val="0"/>
                </a:spcBef>
                <a:buFontTx/>
                <a:buNone/>
              </a:pPr>
              <a:t>42</a:t>
            </a:fld>
            <a:endParaRPr lang="zh-TW" altLang="en-US" sz="1200">
              <a:solidFill>
                <a:srgbClr val="898989"/>
              </a:solidFill>
            </a:endParaRPr>
          </a:p>
        </p:txBody>
      </p:sp>
      <p:sp>
        <p:nvSpPr>
          <p:cNvPr id="21508" name="矩形 4"/>
          <p:cNvSpPr>
            <a:spLocks noChangeArrowheads="1"/>
          </p:cNvSpPr>
          <p:nvPr/>
        </p:nvSpPr>
        <p:spPr bwMode="auto">
          <a:xfrm>
            <a:off x="1847851" y="6524626"/>
            <a:ext cx="820896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lang="en-US" altLang="zh-TW" sz="1200">
                <a:solidFill>
                  <a:srgbClr val="A6A6A6"/>
                </a:solidFill>
                <a:latin typeface="Arial" charset="0"/>
              </a:rPr>
              <a:t>Source: Bing Liu (2011) , “Web Data Mining: Exploring Hyperlinks, Contents, and Usage Data,” Springer, 2nd Edition,</a:t>
            </a:r>
            <a:endParaRPr lang="zh-TW" altLang="en-US" sz="1200">
              <a:solidFill>
                <a:srgbClr val="A6A6A6"/>
              </a:solidFill>
              <a:latin typeface="Arial" charset="0"/>
            </a:endParaRPr>
          </a:p>
        </p:txBody>
      </p:sp>
      <p:sp>
        <p:nvSpPr>
          <p:cNvPr id="2" name="Rounded Rectangle 1"/>
          <p:cNvSpPr/>
          <p:nvPr/>
        </p:nvSpPr>
        <p:spPr>
          <a:xfrm>
            <a:off x="2999656" y="2204864"/>
            <a:ext cx="2592288" cy="936104"/>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4000" dirty="0"/>
              <a:t>Love</a:t>
            </a:r>
          </a:p>
        </p:txBody>
      </p:sp>
      <p:sp>
        <p:nvSpPr>
          <p:cNvPr id="7" name="Rounded Rectangle 6"/>
          <p:cNvSpPr/>
          <p:nvPr/>
        </p:nvSpPr>
        <p:spPr>
          <a:xfrm>
            <a:off x="3071664" y="3573016"/>
            <a:ext cx="2592288" cy="936104"/>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4000" dirty="0"/>
              <a:t>Joy</a:t>
            </a:r>
          </a:p>
        </p:txBody>
      </p:sp>
      <p:sp>
        <p:nvSpPr>
          <p:cNvPr id="8" name="Rounded Rectangle 7"/>
          <p:cNvSpPr/>
          <p:nvPr/>
        </p:nvSpPr>
        <p:spPr>
          <a:xfrm>
            <a:off x="3071664" y="4941168"/>
            <a:ext cx="2592288" cy="93610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4000" dirty="0"/>
              <a:t>Surprise</a:t>
            </a:r>
          </a:p>
        </p:txBody>
      </p:sp>
      <p:sp>
        <p:nvSpPr>
          <p:cNvPr id="9" name="Rounded Rectangle 8"/>
          <p:cNvSpPr>
            <a:spLocks noChangeArrowheads="1"/>
          </p:cNvSpPr>
          <p:nvPr/>
        </p:nvSpPr>
        <p:spPr bwMode="auto">
          <a:xfrm>
            <a:off x="6383339" y="2205039"/>
            <a:ext cx="2592387" cy="936625"/>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sz="4000" dirty="0">
                <a:solidFill>
                  <a:schemeClr val="lt1"/>
                </a:solidFill>
              </a:rPr>
              <a:t>Anger</a:t>
            </a:r>
          </a:p>
        </p:txBody>
      </p:sp>
      <p:sp>
        <p:nvSpPr>
          <p:cNvPr id="10" name="Rounded Rectangle 9"/>
          <p:cNvSpPr>
            <a:spLocks noChangeArrowheads="1"/>
          </p:cNvSpPr>
          <p:nvPr/>
        </p:nvSpPr>
        <p:spPr bwMode="auto">
          <a:xfrm>
            <a:off x="6383339" y="3573464"/>
            <a:ext cx="2592387" cy="935037"/>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sz="4000" dirty="0">
                <a:solidFill>
                  <a:schemeClr val="lt1"/>
                </a:solidFill>
              </a:rPr>
              <a:t>Sadness</a:t>
            </a:r>
          </a:p>
        </p:txBody>
      </p:sp>
      <p:sp>
        <p:nvSpPr>
          <p:cNvPr id="11" name="Rounded Rectangle 10"/>
          <p:cNvSpPr>
            <a:spLocks noChangeArrowheads="1"/>
          </p:cNvSpPr>
          <p:nvPr/>
        </p:nvSpPr>
        <p:spPr bwMode="auto">
          <a:xfrm>
            <a:off x="6383339" y="5013326"/>
            <a:ext cx="2592387" cy="936625"/>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sz="4000" dirty="0">
                <a:solidFill>
                  <a:schemeClr val="lt1"/>
                </a:solidFill>
              </a:rPr>
              <a:t>Fear</a:t>
            </a:r>
          </a:p>
        </p:txBody>
      </p:sp>
      <p:pic>
        <p:nvPicPr>
          <p:cNvPr id="21521"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27576" y="1058864"/>
            <a:ext cx="942975" cy="942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52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11900" y="1039814"/>
            <a:ext cx="933450" cy="962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5984438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p:cNvSpPr>
            <a:spLocks noGrp="1"/>
          </p:cNvSpPr>
          <p:nvPr>
            <p:ph type="title"/>
          </p:nvPr>
        </p:nvSpPr>
        <p:spPr>
          <a:xfrm>
            <a:off x="1981200" y="115888"/>
            <a:ext cx="8229600" cy="1225550"/>
          </a:xfrm>
        </p:spPr>
        <p:txBody>
          <a:bodyPr>
            <a:normAutofit fontScale="90000"/>
          </a:bodyPr>
          <a:lstStyle/>
          <a:p>
            <a:r>
              <a:rPr lang="en-US" altLang="zh-TW">
                <a:solidFill>
                  <a:schemeClr val="accent1"/>
                </a:solidFill>
              </a:rPr>
              <a:t>Example of Opinion:</a:t>
            </a:r>
            <a:br>
              <a:rPr lang="en-US" altLang="zh-TW">
                <a:solidFill>
                  <a:schemeClr val="accent1"/>
                </a:solidFill>
              </a:rPr>
            </a:br>
            <a:r>
              <a:rPr lang="en-US" altLang="zh-TW">
                <a:solidFill>
                  <a:schemeClr val="accent1"/>
                </a:solidFill>
              </a:rPr>
              <a:t>review segment on iPhone</a:t>
            </a:r>
            <a:endParaRPr lang="zh-TW" altLang="en-US">
              <a:solidFill>
                <a:schemeClr val="accent1"/>
              </a:solidFill>
            </a:endParaRPr>
          </a:p>
        </p:txBody>
      </p:sp>
      <p:sp>
        <p:nvSpPr>
          <p:cNvPr id="29699" name="內容版面配置區 2"/>
          <p:cNvSpPr>
            <a:spLocks noGrp="1"/>
          </p:cNvSpPr>
          <p:nvPr>
            <p:ph idx="1"/>
          </p:nvPr>
        </p:nvSpPr>
        <p:spPr>
          <a:xfrm>
            <a:off x="1151373" y="1557339"/>
            <a:ext cx="8435975" cy="4568825"/>
          </a:xfrm>
        </p:spPr>
        <p:txBody>
          <a:bodyPr/>
          <a:lstStyle/>
          <a:p>
            <a:pPr>
              <a:buFont typeface="Arial" charset="0"/>
              <a:buNone/>
            </a:pPr>
            <a:r>
              <a:rPr lang="en-US" altLang="zh-TW" sz="2800" dirty="0"/>
              <a:t>“I bought an iPhone a few days ago. </a:t>
            </a:r>
          </a:p>
          <a:p>
            <a:pPr>
              <a:buFont typeface="Arial" charset="0"/>
              <a:buNone/>
            </a:pPr>
            <a:r>
              <a:rPr lang="en-US" altLang="zh-TW" sz="2800" dirty="0"/>
              <a:t>It was such a nice phone.</a:t>
            </a:r>
          </a:p>
          <a:p>
            <a:pPr>
              <a:buFont typeface="Arial" charset="0"/>
              <a:buNone/>
            </a:pPr>
            <a:r>
              <a:rPr lang="en-US" altLang="zh-TW" sz="2800" dirty="0"/>
              <a:t>The touch screen was really cool. </a:t>
            </a:r>
          </a:p>
          <a:p>
            <a:pPr>
              <a:buFont typeface="Arial" charset="0"/>
              <a:buNone/>
            </a:pPr>
            <a:r>
              <a:rPr lang="en-US" altLang="zh-TW" sz="2800" dirty="0"/>
              <a:t>The voice quality was clear too. </a:t>
            </a:r>
          </a:p>
          <a:p>
            <a:pPr>
              <a:buFont typeface="Arial" charset="0"/>
              <a:buNone/>
            </a:pPr>
            <a:r>
              <a:rPr lang="en-US" altLang="zh-TW" sz="2800" dirty="0"/>
              <a:t>However, my mother was mad with me as I did not tell her before I bought it. </a:t>
            </a:r>
          </a:p>
          <a:p>
            <a:pPr>
              <a:buFont typeface="Arial" charset="0"/>
              <a:buNone/>
            </a:pPr>
            <a:r>
              <a:rPr lang="en-US" altLang="zh-TW" sz="2800" dirty="0"/>
              <a:t>She also thought the phone was too expensive, and wanted me to return it to the shop. … ”</a:t>
            </a:r>
            <a:endParaRPr lang="zh-TW" altLang="en-US" sz="2800" dirty="0"/>
          </a:p>
        </p:txBody>
      </p:sp>
      <p:sp>
        <p:nvSpPr>
          <p:cNvPr id="29700" name="投影片編號版面配置區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fld id="{BDCF89A0-4CC8-4C95-A96F-E4F029D5B5FC}" type="slidenum">
              <a:rPr lang="zh-TW" altLang="en-US" sz="1200">
                <a:solidFill>
                  <a:srgbClr val="898989"/>
                </a:solidFill>
              </a:rPr>
              <a:pPr eaLnBrk="1" hangingPunct="1">
                <a:spcBef>
                  <a:spcPct val="0"/>
                </a:spcBef>
                <a:buFontTx/>
                <a:buNone/>
              </a:pPr>
              <a:t>43</a:t>
            </a:fld>
            <a:endParaRPr lang="zh-TW" altLang="en-US" sz="1200">
              <a:solidFill>
                <a:srgbClr val="898989"/>
              </a:solidFill>
            </a:endParaRPr>
          </a:p>
        </p:txBody>
      </p:sp>
      <p:sp>
        <p:nvSpPr>
          <p:cNvPr id="29701" name="矩形 4"/>
          <p:cNvSpPr>
            <a:spLocks noChangeArrowheads="1"/>
          </p:cNvSpPr>
          <p:nvPr/>
        </p:nvSpPr>
        <p:spPr bwMode="auto">
          <a:xfrm>
            <a:off x="1847851" y="6524626"/>
            <a:ext cx="820896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lang="en-US" altLang="zh-TW" sz="1200">
                <a:solidFill>
                  <a:srgbClr val="A6A6A6"/>
                </a:solidFill>
                <a:latin typeface="Arial" charset="0"/>
              </a:rPr>
              <a:t>Source: Bing Liu (2011) , “Web Data Mining: Exploring Hyperlinks, Contents, and Usage Data,” Springer, 2nd Edition,</a:t>
            </a:r>
            <a:endParaRPr lang="zh-TW" altLang="en-US" sz="1200">
              <a:solidFill>
                <a:srgbClr val="A6A6A6"/>
              </a:solidFill>
              <a:latin typeface="Arial" charset="0"/>
            </a:endParaRPr>
          </a:p>
        </p:txBody>
      </p:sp>
      <p:pic>
        <p:nvPicPr>
          <p:cNvPr id="29702"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3389" y="115889"/>
            <a:ext cx="942975" cy="942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9703"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90088" y="115889"/>
            <a:ext cx="933450" cy="962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408474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內容版面配置區 2"/>
          <p:cNvSpPr>
            <a:spLocks noGrp="1"/>
          </p:cNvSpPr>
          <p:nvPr>
            <p:ph idx="1"/>
          </p:nvPr>
        </p:nvSpPr>
        <p:spPr>
          <a:xfrm>
            <a:off x="735731" y="1557339"/>
            <a:ext cx="8435975" cy="4568825"/>
          </a:xfrm>
        </p:spPr>
        <p:txBody>
          <a:bodyPr/>
          <a:lstStyle/>
          <a:p>
            <a:pPr>
              <a:buFont typeface="Arial" charset="0"/>
              <a:buNone/>
            </a:pPr>
            <a:r>
              <a:rPr lang="en-US" altLang="zh-TW" sz="2800" dirty="0"/>
              <a:t>“(1) I bought an </a:t>
            </a:r>
            <a:r>
              <a:rPr lang="en-US" altLang="zh-TW" sz="2800" u="sng" dirty="0"/>
              <a:t>iPhone</a:t>
            </a:r>
            <a:r>
              <a:rPr lang="en-US" altLang="zh-TW" sz="2800" dirty="0"/>
              <a:t> a few days ago. </a:t>
            </a:r>
          </a:p>
          <a:p>
            <a:pPr>
              <a:buFont typeface="Arial" charset="0"/>
              <a:buNone/>
            </a:pPr>
            <a:r>
              <a:rPr lang="en-US" altLang="zh-TW" sz="2800" dirty="0"/>
              <a:t>(2) </a:t>
            </a:r>
            <a:r>
              <a:rPr lang="en-US" altLang="zh-TW" sz="2800" dirty="0">
                <a:solidFill>
                  <a:srgbClr val="FF0000"/>
                </a:solidFill>
              </a:rPr>
              <a:t>It was such a nice phone.</a:t>
            </a:r>
          </a:p>
          <a:p>
            <a:pPr>
              <a:buFont typeface="Arial" charset="0"/>
              <a:buNone/>
            </a:pPr>
            <a:r>
              <a:rPr lang="en-US" altLang="zh-TW" sz="2800" dirty="0"/>
              <a:t>(3) </a:t>
            </a:r>
            <a:r>
              <a:rPr lang="en-US" altLang="zh-TW" sz="2800" dirty="0">
                <a:solidFill>
                  <a:srgbClr val="FF0000"/>
                </a:solidFill>
              </a:rPr>
              <a:t>The </a:t>
            </a:r>
            <a:r>
              <a:rPr lang="en-US" altLang="zh-TW" sz="2800" u="sng" dirty="0">
                <a:solidFill>
                  <a:srgbClr val="FF0000"/>
                </a:solidFill>
              </a:rPr>
              <a:t>touch screen </a:t>
            </a:r>
            <a:r>
              <a:rPr lang="en-US" altLang="zh-TW" sz="2800" dirty="0">
                <a:solidFill>
                  <a:srgbClr val="FF0000"/>
                </a:solidFill>
              </a:rPr>
              <a:t>was really cool. </a:t>
            </a:r>
          </a:p>
          <a:p>
            <a:pPr>
              <a:buFont typeface="Arial" charset="0"/>
              <a:buNone/>
            </a:pPr>
            <a:r>
              <a:rPr lang="en-US" altLang="zh-TW" sz="2800" dirty="0"/>
              <a:t>(4) </a:t>
            </a:r>
            <a:r>
              <a:rPr lang="en-US" altLang="zh-TW" sz="2800" dirty="0">
                <a:solidFill>
                  <a:srgbClr val="FF0000"/>
                </a:solidFill>
              </a:rPr>
              <a:t>The </a:t>
            </a:r>
            <a:r>
              <a:rPr lang="en-US" altLang="zh-TW" sz="2800" u="sng" dirty="0">
                <a:solidFill>
                  <a:srgbClr val="FF0000"/>
                </a:solidFill>
              </a:rPr>
              <a:t>voice quality </a:t>
            </a:r>
            <a:r>
              <a:rPr lang="en-US" altLang="zh-TW" sz="2800" dirty="0">
                <a:solidFill>
                  <a:srgbClr val="FF0000"/>
                </a:solidFill>
              </a:rPr>
              <a:t>was clear too.</a:t>
            </a:r>
            <a:r>
              <a:rPr lang="en-US" altLang="zh-TW" sz="2800" dirty="0"/>
              <a:t> </a:t>
            </a:r>
          </a:p>
          <a:p>
            <a:pPr>
              <a:buFont typeface="Arial" charset="0"/>
              <a:buNone/>
            </a:pPr>
            <a:r>
              <a:rPr lang="en-US" altLang="zh-TW" sz="2800" dirty="0"/>
              <a:t>(5) </a:t>
            </a:r>
            <a:r>
              <a:rPr lang="en-US" altLang="zh-TW" sz="2800" dirty="0">
                <a:solidFill>
                  <a:srgbClr val="00B050"/>
                </a:solidFill>
              </a:rPr>
              <a:t>However, my mother was mad with me as I did not tell her before I bought it</a:t>
            </a:r>
            <a:r>
              <a:rPr lang="en-US" altLang="zh-TW" sz="2800" dirty="0"/>
              <a:t>. </a:t>
            </a:r>
          </a:p>
          <a:p>
            <a:pPr>
              <a:buFont typeface="Arial" charset="0"/>
              <a:buNone/>
            </a:pPr>
            <a:r>
              <a:rPr lang="en-US" altLang="zh-TW" sz="2800" dirty="0"/>
              <a:t>(6) </a:t>
            </a:r>
            <a:r>
              <a:rPr lang="en-US" altLang="zh-TW" sz="2800" dirty="0">
                <a:solidFill>
                  <a:srgbClr val="00B050"/>
                </a:solidFill>
              </a:rPr>
              <a:t>She also thought the phone was too </a:t>
            </a:r>
            <a:r>
              <a:rPr lang="en-US" altLang="zh-TW" sz="2800" u="sng" dirty="0">
                <a:solidFill>
                  <a:srgbClr val="00B050"/>
                </a:solidFill>
              </a:rPr>
              <a:t>expensive</a:t>
            </a:r>
            <a:r>
              <a:rPr lang="en-US" altLang="zh-TW" sz="2800" dirty="0">
                <a:solidFill>
                  <a:srgbClr val="00B050"/>
                </a:solidFill>
              </a:rPr>
              <a:t>, and wanted me to return it to the shop.</a:t>
            </a:r>
            <a:r>
              <a:rPr lang="en-US" altLang="zh-TW" sz="2800" dirty="0"/>
              <a:t> … ”</a:t>
            </a:r>
            <a:endParaRPr lang="zh-TW" altLang="en-US" sz="2800" dirty="0"/>
          </a:p>
        </p:txBody>
      </p:sp>
      <p:sp>
        <p:nvSpPr>
          <p:cNvPr id="30723" name="投影片編號版面配置區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fld id="{64346A3C-8CDA-4E3C-A883-6DE63D7C3010}" type="slidenum">
              <a:rPr lang="zh-TW" altLang="en-US" sz="1200">
                <a:solidFill>
                  <a:srgbClr val="898989"/>
                </a:solidFill>
              </a:rPr>
              <a:pPr eaLnBrk="1" hangingPunct="1">
                <a:spcBef>
                  <a:spcPct val="0"/>
                </a:spcBef>
                <a:buFontTx/>
                <a:buNone/>
              </a:pPr>
              <a:t>44</a:t>
            </a:fld>
            <a:endParaRPr lang="zh-TW" altLang="en-US" sz="1200">
              <a:solidFill>
                <a:srgbClr val="898989"/>
              </a:solidFill>
            </a:endParaRPr>
          </a:p>
        </p:txBody>
      </p:sp>
      <p:sp>
        <p:nvSpPr>
          <p:cNvPr id="30724" name="矩形 4"/>
          <p:cNvSpPr>
            <a:spLocks noChangeArrowheads="1"/>
          </p:cNvSpPr>
          <p:nvPr/>
        </p:nvSpPr>
        <p:spPr bwMode="auto">
          <a:xfrm>
            <a:off x="1847851" y="6524626"/>
            <a:ext cx="820896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lang="en-US" altLang="zh-TW" sz="1200">
                <a:solidFill>
                  <a:srgbClr val="A6A6A6"/>
                </a:solidFill>
                <a:latin typeface="Arial" charset="0"/>
              </a:rPr>
              <a:t>Source: Bing Liu (2011) , “Web Data Mining: Exploring Hyperlinks, Contents, and Usage Data,” Springer, 2nd Edition,</a:t>
            </a:r>
            <a:endParaRPr lang="zh-TW" altLang="en-US" sz="1200">
              <a:solidFill>
                <a:srgbClr val="A6A6A6"/>
              </a:solidFill>
              <a:latin typeface="Arial" charset="0"/>
            </a:endParaRPr>
          </a:p>
        </p:txBody>
      </p:sp>
      <p:sp>
        <p:nvSpPr>
          <p:cNvPr id="30725" name="文字方塊 5"/>
          <p:cNvSpPr txBox="1">
            <a:spLocks noChangeArrowheads="1"/>
          </p:cNvSpPr>
          <p:nvPr/>
        </p:nvSpPr>
        <p:spPr bwMode="auto">
          <a:xfrm>
            <a:off x="10618643" y="2565401"/>
            <a:ext cx="14763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en-US" altLang="zh-TW" sz="1800" b="1">
                <a:solidFill>
                  <a:srgbClr val="FF0000"/>
                </a:solidFill>
                <a:latin typeface="Arial" charset="0"/>
              </a:rPr>
              <a:t>+Positive Opinion</a:t>
            </a:r>
            <a:endParaRPr lang="zh-TW" altLang="en-US" sz="1800" b="1">
              <a:solidFill>
                <a:srgbClr val="FF0000"/>
              </a:solidFill>
              <a:latin typeface="Arial" charset="0"/>
            </a:endParaRPr>
          </a:p>
        </p:txBody>
      </p:sp>
      <p:sp>
        <p:nvSpPr>
          <p:cNvPr id="30726" name="文字方塊 6"/>
          <p:cNvSpPr txBox="1">
            <a:spLocks noChangeArrowheads="1"/>
          </p:cNvSpPr>
          <p:nvPr/>
        </p:nvSpPr>
        <p:spPr bwMode="auto">
          <a:xfrm>
            <a:off x="10675504" y="5146099"/>
            <a:ext cx="14033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en-US" altLang="zh-TW" sz="1800" b="1">
                <a:solidFill>
                  <a:srgbClr val="00B050"/>
                </a:solidFill>
                <a:latin typeface="Arial" charset="0"/>
              </a:rPr>
              <a:t>-Negative Opinion</a:t>
            </a:r>
            <a:endParaRPr lang="zh-TW" altLang="en-US" sz="1800" b="1">
              <a:solidFill>
                <a:srgbClr val="00B050"/>
              </a:solidFill>
              <a:latin typeface="Arial" charset="0"/>
            </a:endParaRPr>
          </a:p>
        </p:txBody>
      </p:sp>
      <p:sp>
        <p:nvSpPr>
          <p:cNvPr id="30727" name="標題 1"/>
          <p:cNvSpPr txBox="1">
            <a:spLocks/>
          </p:cNvSpPr>
          <p:nvPr/>
        </p:nvSpPr>
        <p:spPr bwMode="auto">
          <a:xfrm>
            <a:off x="1981200" y="115888"/>
            <a:ext cx="8229600"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a:spcBef>
                <a:spcPct val="0"/>
              </a:spcBef>
              <a:buFontTx/>
              <a:buNone/>
            </a:pPr>
            <a:r>
              <a:rPr lang="en-US" altLang="zh-TW" sz="4400" b="1">
                <a:solidFill>
                  <a:schemeClr val="accent1"/>
                </a:solidFill>
                <a:ea typeface="標楷體" pitchFamily="65" charset="-120"/>
              </a:rPr>
              <a:t>Example of Opinion:</a:t>
            </a:r>
            <a:br>
              <a:rPr lang="en-US" altLang="zh-TW" sz="4400" b="1">
                <a:solidFill>
                  <a:schemeClr val="accent1"/>
                </a:solidFill>
                <a:ea typeface="標楷體" pitchFamily="65" charset="-120"/>
              </a:rPr>
            </a:br>
            <a:r>
              <a:rPr lang="en-US" altLang="zh-TW" sz="4400" b="1">
                <a:solidFill>
                  <a:schemeClr val="accent1"/>
                </a:solidFill>
                <a:ea typeface="標楷體" pitchFamily="65" charset="-120"/>
              </a:rPr>
              <a:t>review segment on iPhone</a:t>
            </a:r>
            <a:endParaRPr lang="zh-TW" altLang="en-US" sz="4400" b="1">
              <a:solidFill>
                <a:schemeClr val="accent1"/>
              </a:solidFill>
              <a:ea typeface="標楷體" pitchFamily="65" charset="-120"/>
            </a:endParaRPr>
          </a:p>
        </p:txBody>
      </p:sp>
      <p:pic>
        <p:nvPicPr>
          <p:cNvPr id="30728"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467706" y="2416176"/>
            <a:ext cx="942975" cy="942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29"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97579" y="4987349"/>
            <a:ext cx="933450" cy="962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0612384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1"/>
            <a:ext cx="8229600" cy="811019"/>
          </a:xfrm>
        </p:spPr>
        <p:txBody>
          <a:bodyPr>
            <a:normAutofit fontScale="90000"/>
          </a:bodyPr>
          <a:lstStyle/>
          <a:p>
            <a:r>
              <a:rPr lang="en-US" altLang="zh-TW" dirty="0">
                <a:solidFill>
                  <a:srgbClr val="4F81BD"/>
                </a:solidFill>
              </a:rPr>
              <a:t>Sentiment Analysis</a:t>
            </a:r>
            <a:endParaRPr lang="zh-TW" altLang="en-US" dirty="0">
              <a:solidFill>
                <a:srgbClr val="4F81BD"/>
              </a:solidFill>
            </a:endParaRPr>
          </a:p>
        </p:txBody>
      </p:sp>
      <p:sp>
        <p:nvSpPr>
          <p:cNvPr id="4" name="投影片編號版面配置區 3"/>
          <p:cNvSpPr>
            <a:spLocks noGrp="1"/>
          </p:cNvSpPr>
          <p:nvPr>
            <p:ph type="sldNum" sz="quarter" idx="12"/>
          </p:nvPr>
        </p:nvSpPr>
        <p:spPr>
          <a:xfrm>
            <a:off x="9878753" y="6519864"/>
            <a:ext cx="754322" cy="365125"/>
          </a:xfrm>
        </p:spPr>
        <p:txBody>
          <a:bodyPr/>
          <a:lstStyle/>
          <a:p>
            <a:pPr>
              <a:defRPr/>
            </a:pPr>
            <a:fld id="{9B8809F5-A27F-4139-8A34-0456750D047B}" type="slidenum">
              <a:rPr lang="zh-TW" altLang="en-US" smtClean="0"/>
              <a:pPr>
                <a:defRPr/>
              </a:pPr>
              <a:t>45</a:t>
            </a:fld>
            <a:endParaRPr lang="zh-TW" altLang="en-US" dirty="0"/>
          </a:p>
        </p:txBody>
      </p:sp>
      <p:sp>
        <p:nvSpPr>
          <p:cNvPr id="5" name="矩形 4"/>
          <p:cNvSpPr/>
          <p:nvPr/>
        </p:nvSpPr>
        <p:spPr>
          <a:xfrm>
            <a:off x="2008381" y="6457890"/>
            <a:ext cx="8175241" cy="400110"/>
          </a:xfrm>
          <a:prstGeom prst="rect">
            <a:avLst/>
          </a:prstGeom>
        </p:spPr>
        <p:txBody>
          <a:bodyPr wrap="square">
            <a:spAutoFit/>
          </a:bodyPr>
          <a:lstStyle/>
          <a:p>
            <a:pPr algn="ctr"/>
            <a:r>
              <a:rPr lang="en-US" altLang="zh-TW" sz="1000" dirty="0">
                <a:solidFill>
                  <a:schemeClr val="bg1">
                    <a:lumMod val="75000"/>
                  </a:schemeClr>
                </a:solidFill>
              </a:rPr>
              <a:t>Source: Kumar Ravi and </a:t>
            </a:r>
            <a:r>
              <a:rPr lang="en-US" altLang="zh-TW" sz="1000" dirty="0" err="1">
                <a:solidFill>
                  <a:schemeClr val="bg1">
                    <a:lumMod val="75000"/>
                  </a:schemeClr>
                </a:solidFill>
              </a:rPr>
              <a:t>Vadlamani</a:t>
            </a:r>
            <a:r>
              <a:rPr lang="en-US" altLang="zh-TW" sz="1000" dirty="0">
                <a:solidFill>
                  <a:schemeClr val="bg1">
                    <a:lumMod val="75000"/>
                  </a:schemeClr>
                </a:solidFill>
              </a:rPr>
              <a:t> Ravi (2015), "A survey on opinion mining and sentiment analysis: tasks, approaches and applications." Knowledge-Based Systems, 89, pp.14-46.</a:t>
            </a:r>
            <a:endParaRPr lang="zh-TW" altLang="en-US" sz="1000" dirty="0">
              <a:solidFill>
                <a:schemeClr val="bg1">
                  <a:lumMod val="75000"/>
                </a:schemeClr>
              </a:solidFill>
            </a:endParaRPr>
          </a:p>
        </p:txBody>
      </p:sp>
      <p:sp>
        <p:nvSpPr>
          <p:cNvPr id="6" name="Rounded Rectangle 5"/>
          <p:cNvSpPr/>
          <p:nvPr/>
        </p:nvSpPr>
        <p:spPr>
          <a:xfrm>
            <a:off x="1631504" y="2492896"/>
            <a:ext cx="1512168" cy="936104"/>
          </a:xfrm>
          <a:prstGeom prst="roundRect">
            <a:avLst>
              <a:gd name="adj" fmla="val 12156"/>
            </a:avLst>
          </a:prstGeom>
          <a:solidFill>
            <a:schemeClr val="accent6">
              <a:lumMod val="40000"/>
              <a:lumOff val="60000"/>
            </a:schemeClr>
          </a:solid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400" dirty="0">
                <a:solidFill>
                  <a:schemeClr val="tx1"/>
                </a:solidFill>
              </a:rPr>
              <a:t>Sentiment Analysis</a:t>
            </a:r>
            <a:endParaRPr lang="en-US" sz="2400" dirty="0">
              <a:solidFill>
                <a:schemeClr val="tx1"/>
              </a:solidFill>
            </a:endParaRPr>
          </a:p>
        </p:txBody>
      </p:sp>
      <p:sp>
        <p:nvSpPr>
          <p:cNvPr id="7" name="Rounded Rectangle 6"/>
          <p:cNvSpPr/>
          <p:nvPr/>
        </p:nvSpPr>
        <p:spPr>
          <a:xfrm>
            <a:off x="3791744" y="908720"/>
            <a:ext cx="1584176" cy="648072"/>
          </a:xfrm>
          <a:prstGeom prst="roundRect">
            <a:avLst>
              <a:gd name="adj" fmla="val 12156"/>
            </a:avLst>
          </a:prstGeom>
          <a:solidFill>
            <a:schemeClr val="accent1">
              <a:lumMod val="40000"/>
              <a:lumOff val="60000"/>
            </a:schemeClr>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tx1"/>
                </a:solidFill>
              </a:rPr>
              <a:t>Subjectivity </a:t>
            </a:r>
            <a:br>
              <a:rPr lang="en-US" dirty="0">
                <a:solidFill>
                  <a:schemeClr val="tx1"/>
                </a:solidFill>
              </a:rPr>
            </a:br>
            <a:r>
              <a:rPr lang="en-US" dirty="0">
                <a:solidFill>
                  <a:schemeClr val="tx1"/>
                </a:solidFill>
              </a:rPr>
              <a:t>Classification</a:t>
            </a:r>
          </a:p>
        </p:txBody>
      </p:sp>
      <p:sp>
        <p:nvSpPr>
          <p:cNvPr id="9" name="Rounded Rectangle 8"/>
          <p:cNvSpPr/>
          <p:nvPr/>
        </p:nvSpPr>
        <p:spPr>
          <a:xfrm>
            <a:off x="7968208" y="1484784"/>
            <a:ext cx="2411760" cy="720080"/>
          </a:xfrm>
          <a:prstGeom prst="roundRect">
            <a:avLst>
              <a:gd name="adj" fmla="val 8853"/>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solidFill>
                  <a:schemeClr val="tx1"/>
                </a:solidFill>
              </a:rPr>
              <a:t>Machine Learning based</a:t>
            </a:r>
          </a:p>
        </p:txBody>
      </p:sp>
      <p:cxnSp>
        <p:nvCxnSpPr>
          <p:cNvPr id="11" name="Elbow Connector 10"/>
          <p:cNvCxnSpPr>
            <a:stCxn id="6" idx="3"/>
            <a:endCxn id="7" idx="1"/>
          </p:cNvCxnSpPr>
          <p:nvPr/>
        </p:nvCxnSpPr>
        <p:spPr>
          <a:xfrm flipV="1">
            <a:off x="3143672" y="1232756"/>
            <a:ext cx="648072" cy="172819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 name="Rounded Rectangle 24"/>
          <p:cNvSpPr/>
          <p:nvPr/>
        </p:nvSpPr>
        <p:spPr>
          <a:xfrm>
            <a:off x="3791744" y="1700808"/>
            <a:ext cx="1584176" cy="648072"/>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tx1"/>
                </a:solidFill>
              </a:rPr>
              <a:t>Sentiment Classification</a:t>
            </a:r>
          </a:p>
        </p:txBody>
      </p:sp>
      <p:sp>
        <p:nvSpPr>
          <p:cNvPr id="26" name="Rounded Rectangle 25"/>
          <p:cNvSpPr/>
          <p:nvPr/>
        </p:nvSpPr>
        <p:spPr>
          <a:xfrm>
            <a:off x="3791744" y="2564904"/>
            <a:ext cx="1584176" cy="864096"/>
          </a:xfrm>
          <a:prstGeom prst="roundRect">
            <a:avLst>
              <a:gd name="adj" fmla="val 12156"/>
            </a:avLst>
          </a:prstGeom>
          <a:solidFill>
            <a:schemeClr val="accent1">
              <a:lumMod val="40000"/>
              <a:lumOff val="60000"/>
            </a:schemeClr>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tx1"/>
                </a:solidFill>
              </a:rPr>
              <a:t>Review Usefulness Measurement</a:t>
            </a:r>
          </a:p>
        </p:txBody>
      </p:sp>
      <p:sp>
        <p:nvSpPr>
          <p:cNvPr id="27" name="Rounded Rectangle 26"/>
          <p:cNvSpPr/>
          <p:nvPr/>
        </p:nvSpPr>
        <p:spPr>
          <a:xfrm>
            <a:off x="3791744" y="3645024"/>
            <a:ext cx="1584176" cy="648072"/>
          </a:xfrm>
          <a:prstGeom prst="roundRect">
            <a:avLst>
              <a:gd name="adj" fmla="val 12156"/>
            </a:avLst>
          </a:prstGeom>
          <a:solidFill>
            <a:schemeClr val="accent1">
              <a:lumMod val="40000"/>
              <a:lumOff val="60000"/>
            </a:schemeClr>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tx1"/>
                </a:solidFill>
              </a:rPr>
              <a:t>Opinion Spam Detection</a:t>
            </a:r>
          </a:p>
        </p:txBody>
      </p:sp>
      <p:sp>
        <p:nvSpPr>
          <p:cNvPr id="28" name="Rounded Rectangle 27"/>
          <p:cNvSpPr/>
          <p:nvPr/>
        </p:nvSpPr>
        <p:spPr>
          <a:xfrm>
            <a:off x="3791744" y="4509120"/>
            <a:ext cx="1584176" cy="648072"/>
          </a:xfrm>
          <a:prstGeom prst="roundRect">
            <a:avLst>
              <a:gd name="adj" fmla="val 12156"/>
            </a:avLst>
          </a:prstGeom>
          <a:solidFill>
            <a:schemeClr val="accent5">
              <a:lumMod val="40000"/>
              <a:lumOff val="60000"/>
            </a:schemeClr>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tx1"/>
                </a:solidFill>
              </a:rPr>
              <a:t>Lexicon Creation</a:t>
            </a:r>
          </a:p>
        </p:txBody>
      </p:sp>
      <p:sp>
        <p:nvSpPr>
          <p:cNvPr id="29" name="Rounded Rectangle 28"/>
          <p:cNvSpPr/>
          <p:nvPr/>
        </p:nvSpPr>
        <p:spPr>
          <a:xfrm>
            <a:off x="3791744" y="5229200"/>
            <a:ext cx="1584176" cy="648072"/>
          </a:xfrm>
          <a:prstGeom prst="roundRect">
            <a:avLst>
              <a:gd name="adj" fmla="val 12156"/>
            </a:avLst>
          </a:prstGeom>
          <a:solidFill>
            <a:schemeClr val="accent5">
              <a:lumMod val="40000"/>
              <a:lumOff val="60000"/>
            </a:schemeClr>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tx1"/>
                </a:solidFill>
              </a:rPr>
              <a:t>Aspect Extraction</a:t>
            </a:r>
          </a:p>
        </p:txBody>
      </p:sp>
      <p:sp>
        <p:nvSpPr>
          <p:cNvPr id="30" name="Rounded Rectangle 29"/>
          <p:cNvSpPr/>
          <p:nvPr/>
        </p:nvSpPr>
        <p:spPr>
          <a:xfrm>
            <a:off x="3791744" y="6021288"/>
            <a:ext cx="1584176" cy="432048"/>
          </a:xfrm>
          <a:prstGeom prst="roundRect">
            <a:avLst>
              <a:gd name="adj" fmla="val 12156"/>
            </a:avLst>
          </a:prstGeom>
          <a:solidFill>
            <a:schemeClr val="accent2">
              <a:lumMod val="20000"/>
              <a:lumOff val="80000"/>
            </a:schemeClr>
          </a:solidFill>
          <a:ln w="19050" cmpd="sng">
            <a:solidFill>
              <a:schemeClr val="bg1">
                <a:lumMod val="65000"/>
              </a:schemeClr>
            </a:solidFill>
            <a:prstDash val="dash"/>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tx1"/>
                </a:solidFill>
              </a:rPr>
              <a:t>Application</a:t>
            </a:r>
          </a:p>
        </p:txBody>
      </p:sp>
      <p:sp>
        <p:nvSpPr>
          <p:cNvPr id="31" name="Rounded Rectangle 30"/>
          <p:cNvSpPr/>
          <p:nvPr/>
        </p:nvSpPr>
        <p:spPr>
          <a:xfrm>
            <a:off x="5879976" y="917104"/>
            <a:ext cx="1584176" cy="648072"/>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tx1"/>
                </a:solidFill>
              </a:rPr>
              <a:t>Polarity Determination</a:t>
            </a:r>
          </a:p>
        </p:txBody>
      </p:sp>
      <p:sp>
        <p:nvSpPr>
          <p:cNvPr id="32" name="Rounded Rectangle 31"/>
          <p:cNvSpPr/>
          <p:nvPr/>
        </p:nvSpPr>
        <p:spPr>
          <a:xfrm>
            <a:off x="5879976" y="1709192"/>
            <a:ext cx="1584176" cy="1152128"/>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tx1"/>
                </a:solidFill>
              </a:rPr>
              <a:t>Vagueness resolution in opinionated text</a:t>
            </a:r>
          </a:p>
        </p:txBody>
      </p:sp>
      <p:sp>
        <p:nvSpPr>
          <p:cNvPr id="33" name="Rounded Rectangle 32"/>
          <p:cNvSpPr/>
          <p:nvPr/>
        </p:nvSpPr>
        <p:spPr>
          <a:xfrm>
            <a:off x="5879976" y="2933328"/>
            <a:ext cx="1584176" cy="648072"/>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tx1"/>
                </a:solidFill>
              </a:rPr>
              <a:t>Multi- &amp; Cross- Lingual SC</a:t>
            </a:r>
          </a:p>
        </p:txBody>
      </p:sp>
      <p:sp>
        <p:nvSpPr>
          <p:cNvPr id="34" name="Rounded Rectangle 33"/>
          <p:cNvSpPr/>
          <p:nvPr/>
        </p:nvSpPr>
        <p:spPr>
          <a:xfrm>
            <a:off x="5879976" y="3725416"/>
            <a:ext cx="1584176" cy="567680"/>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tx1"/>
                </a:solidFill>
              </a:rPr>
              <a:t>Cross-domain SC</a:t>
            </a:r>
          </a:p>
        </p:txBody>
      </p:sp>
      <p:sp>
        <p:nvSpPr>
          <p:cNvPr id="35" name="Rounded Rectangle 34"/>
          <p:cNvSpPr/>
          <p:nvPr/>
        </p:nvSpPr>
        <p:spPr>
          <a:xfrm>
            <a:off x="7968208" y="2276872"/>
            <a:ext cx="2411760" cy="720080"/>
          </a:xfrm>
          <a:prstGeom prst="roundRect">
            <a:avLst>
              <a:gd name="adj" fmla="val 8853"/>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solidFill>
                  <a:schemeClr val="tx1"/>
                </a:solidFill>
              </a:rPr>
              <a:t>Lexicon based</a:t>
            </a:r>
          </a:p>
        </p:txBody>
      </p:sp>
      <p:sp>
        <p:nvSpPr>
          <p:cNvPr id="36" name="Rounded Rectangle 35"/>
          <p:cNvSpPr/>
          <p:nvPr/>
        </p:nvSpPr>
        <p:spPr>
          <a:xfrm>
            <a:off x="7968208" y="3068960"/>
            <a:ext cx="2411760" cy="720080"/>
          </a:xfrm>
          <a:prstGeom prst="roundRect">
            <a:avLst>
              <a:gd name="adj" fmla="val 8853"/>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solidFill>
                  <a:schemeClr val="tx1"/>
                </a:solidFill>
              </a:rPr>
              <a:t>Hybrid </a:t>
            </a:r>
            <a:br>
              <a:rPr lang="en-US" sz="2400" dirty="0">
                <a:solidFill>
                  <a:schemeClr val="tx1"/>
                </a:solidFill>
              </a:rPr>
            </a:br>
            <a:r>
              <a:rPr lang="en-US" sz="2400" dirty="0">
                <a:solidFill>
                  <a:schemeClr val="tx1"/>
                </a:solidFill>
              </a:rPr>
              <a:t>approaches</a:t>
            </a:r>
          </a:p>
        </p:txBody>
      </p:sp>
      <p:sp>
        <p:nvSpPr>
          <p:cNvPr id="37" name="Rounded Rectangle 36"/>
          <p:cNvSpPr/>
          <p:nvPr/>
        </p:nvSpPr>
        <p:spPr>
          <a:xfrm>
            <a:off x="7968209" y="4581128"/>
            <a:ext cx="2428201" cy="432048"/>
          </a:xfrm>
          <a:prstGeom prst="roundRect">
            <a:avLst>
              <a:gd name="adj" fmla="val 8853"/>
            </a:avLst>
          </a:prstGeom>
          <a:solidFill>
            <a:schemeClr val="accent5">
              <a:lumMod val="40000"/>
              <a:lumOff val="60000"/>
            </a:schemeClr>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solidFill>
                  <a:schemeClr val="tx1"/>
                </a:solidFill>
              </a:rPr>
              <a:t>Ontology based</a:t>
            </a:r>
          </a:p>
        </p:txBody>
      </p:sp>
      <p:sp>
        <p:nvSpPr>
          <p:cNvPr id="38" name="Rounded Rectangle 37"/>
          <p:cNvSpPr/>
          <p:nvPr/>
        </p:nvSpPr>
        <p:spPr>
          <a:xfrm>
            <a:off x="7968208" y="5157192"/>
            <a:ext cx="2411760" cy="648072"/>
          </a:xfrm>
          <a:prstGeom prst="roundRect">
            <a:avLst>
              <a:gd name="adj" fmla="val 8853"/>
            </a:avLst>
          </a:prstGeom>
          <a:solidFill>
            <a:schemeClr val="accent5">
              <a:lumMod val="40000"/>
              <a:lumOff val="60000"/>
            </a:schemeClr>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solidFill>
                  <a:schemeClr val="tx1"/>
                </a:solidFill>
              </a:rPr>
              <a:t>Non-Ontology based</a:t>
            </a:r>
          </a:p>
        </p:txBody>
      </p:sp>
      <p:cxnSp>
        <p:nvCxnSpPr>
          <p:cNvPr id="42" name="Elbow Connector 41"/>
          <p:cNvCxnSpPr>
            <a:stCxn id="6" idx="3"/>
            <a:endCxn id="25" idx="1"/>
          </p:cNvCxnSpPr>
          <p:nvPr/>
        </p:nvCxnSpPr>
        <p:spPr>
          <a:xfrm flipV="1">
            <a:off x="3143672" y="2024844"/>
            <a:ext cx="648072" cy="936104"/>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5" name="Elbow Connector 44"/>
          <p:cNvCxnSpPr>
            <a:stCxn id="6" idx="3"/>
            <a:endCxn id="26" idx="1"/>
          </p:cNvCxnSpPr>
          <p:nvPr/>
        </p:nvCxnSpPr>
        <p:spPr>
          <a:xfrm>
            <a:off x="3143672" y="2960948"/>
            <a:ext cx="648072" cy="36004"/>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8" name="Elbow Connector 47"/>
          <p:cNvCxnSpPr>
            <a:stCxn id="6" idx="3"/>
            <a:endCxn id="27" idx="1"/>
          </p:cNvCxnSpPr>
          <p:nvPr/>
        </p:nvCxnSpPr>
        <p:spPr>
          <a:xfrm>
            <a:off x="3143672" y="2960948"/>
            <a:ext cx="648072" cy="100811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1" name="Elbow Connector 50"/>
          <p:cNvCxnSpPr>
            <a:stCxn id="6" idx="3"/>
            <a:endCxn id="28" idx="1"/>
          </p:cNvCxnSpPr>
          <p:nvPr/>
        </p:nvCxnSpPr>
        <p:spPr>
          <a:xfrm>
            <a:off x="3143672" y="2960948"/>
            <a:ext cx="648072" cy="1872208"/>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4" name="Elbow Connector 53"/>
          <p:cNvCxnSpPr>
            <a:stCxn id="6" idx="3"/>
            <a:endCxn id="29" idx="1"/>
          </p:cNvCxnSpPr>
          <p:nvPr/>
        </p:nvCxnSpPr>
        <p:spPr>
          <a:xfrm>
            <a:off x="3143672" y="2960948"/>
            <a:ext cx="648072" cy="2592288"/>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7" name="Elbow Connector 56"/>
          <p:cNvCxnSpPr>
            <a:stCxn id="6" idx="3"/>
            <a:endCxn id="30" idx="1"/>
          </p:cNvCxnSpPr>
          <p:nvPr/>
        </p:nvCxnSpPr>
        <p:spPr>
          <a:xfrm>
            <a:off x="3143672" y="2960948"/>
            <a:ext cx="648072" cy="3276364"/>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0" name="Rounded Rectangle 59"/>
          <p:cNvSpPr/>
          <p:nvPr/>
        </p:nvSpPr>
        <p:spPr>
          <a:xfrm>
            <a:off x="3359696" y="836712"/>
            <a:ext cx="4392488" cy="5112568"/>
          </a:xfrm>
          <a:prstGeom prst="roundRect">
            <a:avLst>
              <a:gd name="adj" fmla="val 6264"/>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61" name="TextBox 60"/>
          <p:cNvSpPr txBox="1"/>
          <p:nvPr/>
        </p:nvSpPr>
        <p:spPr>
          <a:xfrm>
            <a:off x="5807969" y="5085185"/>
            <a:ext cx="1414875" cy="769441"/>
          </a:xfrm>
          <a:prstGeom prst="rect">
            <a:avLst/>
          </a:prstGeom>
          <a:noFill/>
        </p:spPr>
        <p:txBody>
          <a:bodyPr wrap="none" rtlCol="0">
            <a:spAutoFit/>
          </a:bodyPr>
          <a:lstStyle/>
          <a:p>
            <a:r>
              <a:rPr lang="en-US" sz="4400" b="1" dirty="0">
                <a:solidFill>
                  <a:srgbClr val="FF0000"/>
                </a:solidFill>
              </a:rPr>
              <a:t>Tasks</a:t>
            </a:r>
          </a:p>
        </p:txBody>
      </p:sp>
      <p:sp>
        <p:nvSpPr>
          <p:cNvPr id="62" name="Rounded Rectangle 61"/>
          <p:cNvSpPr/>
          <p:nvPr/>
        </p:nvSpPr>
        <p:spPr>
          <a:xfrm>
            <a:off x="7752184" y="836712"/>
            <a:ext cx="2808312" cy="5112568"/>
          </a:xfrm>
          <a:prstGeom prst="roundRect">
            <a:avLst>
              <a:gd name="adj" fmla="val 6264"/>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63" name="TextBox 62"/>
          <p:cNvSpPr txBox="1"/>
          <p:nvPr/>
        </p:nvSpPr>
        <p:spPr>
          <a:xfrm>
            <a:off x="7860171" y="836713"/>
            <a:ext cx="2197846" cy="584775"/>
          </a:xfrm>
          <a:prstGeom prst="rect">
            <a:avLst/>
          </a:prstGeom>
          <a:noFill/>
        </p:spPr>
        <p:txBody>
          <a:bodyPr wrap="none" rtlCol="0">
            <a:spAutoFit/>
          </a:bodyPr>
          <a:lstStyle/>
          <a:p>
            <a:r>
              <a:rPr lang="en-US" sz="3200" b="1" dirty="0">
                <a:solidFill>
                  <a:srgbClr val="FF0000"/>
                </a:solidFill>
              </a:rPr>
              <a:t>Approaches</a:t>
            </a:r>
          </a:p>
        </p:txBody>
      </p:sp>
      <p:sp>
        <p:nvSpPr>
          <p:cNvPr id="59" name="Right Brace 58"/>
          <p:cNvSpPr/>
          <p:nvPr/>
        </p:nvSpPr>
        <p:spPr>
          <a:xfrm>
            <a:off x="7464152" y="4581128"/>
            <a:ext cx="360040" cy="1224136"/>
          </a:xfrm>
          <a:prstGeom prst="rightBrace">
            <a:avLst/>
          </a:prstGeom>
          <a:ln w="57150" cmpd="sng">
            <a:solidFill>
              <a:schemeClr val="accent3">
                <a:lumMod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Right Brace 64"/>
          <p:cNvSpPr/>
          <p:nvPr/>
        </p:nvSpPr>
        <p:spPr>
          <a:xfrm>
            <a:off x="7536160" y="908720"/>
            <a:ext cx="440432" cy="3384376"/>
          </a:xfrm>
          <a:prstGeom prst="rightBrace">
            <a:avLst/>
          </a:prstGeom>
          <a:ln w="57150" cmpd="sng">
            <a:solidFill>
              <a:srgbClr val="FF99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6" name="Elbow Connector 65"/>
          <p:cNvCxnSpPr>
            <a:stCxn id="25" idx="3"/>
            <a:endCxn id="33" idx="1"/>
          </p:cNvCxnSpPr>
          <p:nvPr/>
        </p:nvCxnSpPr>
        <p:spPr>
          <a:xfrm>
            <a:off x="5375920" y="2024844"/>
            <a:ext cx="504056" cy="123252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Elbow Connector 70"/>
          <p:cNvCxnSpPr>
            <a:stCxn id="25" idx="3"/>
            <a:endCxn id="31" idx="1"/>
          </p:cNvCxnSpPr>
          <p:nvPr/>
        </p:nvCxnSpPr>
        <p:spPr>
          <a:xfrm flipV="1">
            <a:off x="5375920" y="1241140"/>
            <a:ext cx="504056" cy="783704"/>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4" name="Elbow Connector 73"/>
          <p:cNvCxnSpPr>
            <a:stCxn id="25" idx="3"/>
            <a:endCxn id="32" idx="1"/>
          </p:cNvCxnSpPr>
          <p:nvPr/>
        </p:nvCxnSpPr>
        <p:spPr>
          <a:xfrm>
            <a:off x="5375920" y="2024844"/>
            <a:ext cx="504056" cy="26041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7" name="Elbow Connector 76"/>
          <p:cNvCxnSpPr>
            <a:stCxn id="25" idx="3"/>
            <a:endCxn id="34" idx="1"/>
          </p:cNvCxnSpPr>
          <p:nvPr/>
        </p:nvCxnSpPr>
        <p:spPr>
          <a:xfrm>
            <a:off x="5375920" y="2024844"/>
            <a:ext cx="504056" cy="198441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0" name="Elbow Connector 79"/>
          <p:cNvCxnSpPr>
            <a:stCxn id="25" idx="3"/>
            <a:endCxn id="32" idx="1"/>
          </p:cNvCxnSpPr>
          <p:nvPr/>
        </p:nvCxnSpPr>
        <p:spPr>
          <a:xfrm>
            <a:off x="5375920" y="2024844"/>
            <a:ext cx="504056" cy="26041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3522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03512" y="116632"/>
            <a:ext cx="8640960" cy="864096"/>
          </a:xfrm>
        </p:spPr>
        <p:txBody>
          <a:bodyPr>
            <a:normAutofit fontScale="90000"/>
          </a:bodyPr>
          <a:lstStyle/>
          <a:p>
            <a:r>
              <a:rPr lang="en-US" altLang="zh-TW" dirty="0">
                <a:solidFill>
                  <a:srgbClr val="4F81BD"/>
                </a:solidFill>
              </a:rPr>
              <a:t>Sentiment Classification Techniques</a:t>
            </a:r>
            <a:endParaRPr lang="zh-TW" altLang="en-US" dirty="0">
              <a:solidFill>
                <a:srgbClr val="4F81BD"/>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46</a:t>
            </a:fld>
            <a:endParaRPr lang="zh-TW" altLang="en-US"/>
          </a:p>
        </p:txBody>
      </p:sp>
      <p:sp>
        <p:nvSpPr>
          <p:cNvPr id="3" name="Rectangle 2"/>
          <p:cNvSpPr/>
          <p:nvPr/>
        </p:nvSpPr>
        <p:spPr>
          <a:xfrm>
            <a:off x="2063552" y="6457890"/>
            <a:ext cx="7848872" cy="400110"/>
          </a:xfrm>
          <a:prstGeom prst="rect">
            <a:avLst/>
          </a:prstGeom>
        </p:spPr>
        <p:txBody>
          <a:bodyPr wrap="square">
            <a:spAutoFit/>
          </a:bodyPr>
          <a:lstStyle/>
          <a:p>
            <a:pPr algn="ctr" eaLnBrk="1" hangingPunct="1"/>
            <a:r>
              <a:rPr lang="en-US" altLang="zh-TW" sz="1000" dirty="0">
                <a:solidFill>
                  <a:schemeClr val="bg1">
                    <a:lumMod val="75000"/>
                  </a:schemeClr>
                </a:solidFill>
              </a:rPr>
              <a:t>Source: Jesus Serrano-Guerrero, Jose A. </a:t>
            </a:r>
            <a:r>
              <a:rPr lang="en-US" altLang="zh-TW" sz="1000" dirty="0" err="1">
                <a:solidFill>
                  <a:schemeClr val="bg1">
                    <a:lumMod val="75000"/>
                  </a:schemeClr>
                </a:solidFill>
              </a:rPr>
              <a:t>Olivas</a:t>
            </a:r>
            <a:r>
              <a:rPr lang="en-US" altLang="zh-TW" sz="1000" dirty="0">
                <a:solidFill>
                  <a:schemeClr val="bg1">
                    <a:lumMod val="75000"/>
                  </a:schemeClr>
                </a:solidFill>
              </a:rPr>
              <a:t>, Francisco P. Romero, and Enrique Herrera-</a:t>
            </a:r>
            <a:r>
              <a:rPr lang="en-US" altLang="zh-TW" sz="1000" dirty="0" err="1">
                <a:solidFill>
                  <a:schemeClr val="bg1">
                    <a:lumMod val="75000"/>
                  </a:schemeClr>
                </a:solidFill>
              </a:rPr>
              <a:t>Viedma</a:t>
            </a:r>
            <a:r>
              <a:rPr lang="en-US" altLang="zh-TW" sz="1000" dirty="0">
                <a:solidFill>
                  <a:schemeClr val="bg1">
                    <a:lumMod val="75000"/>
                  </a:schemeClr>
                </a:solidFill>
              </a:rPr>
              <a:t>  (2015), </a:t>
            </a:r>
            <a:br>
              <a:rPr lang="en-US" altLang="zh-TW" sz="1000" dirty="0">
                <a:solidFill>
                  <a:schemeClr val="bg1">
                    <a:lumMod val="75000"/>
                  </a:schemeClr>
                </a:solidFill>
              </a:rPr>
            </a:br>
            <a:r>
              <a:rPr lang="en-US" altLang="zh-TW" sz="1000" dirty="0">
                <a:solidFill>
                  <a:schemeClr val="bg1">
                    <a:lumMod val="75000"/>
                  </a:schemeClr>
                </a:solidFill>
              </a:rPr>
              <a:t>"Sentiment analysis: A review and comparative analysis of web services," Information Sciences, 311, pp. 18-38.</a:t>
            </a:r>
          </a:p>
        </p:txBody>
      </p:sp>
      <p:sp>
        <p:nvSpPr>
          <p:cNvPr id="6" name="Rounded Rectangle 5"/>
          <p:cNvSpPr/>
          <p:nvPr/>
        </p:nvSpPr>
        <p:spPr>
          <a:xfrm>
            <a:off x="1631504" y="3212976"/>
            <a:ext cx="1368152" cy="936104"/>
          </a:xfrm>
          <a:prstGeom prst="roundRect">
            <a:avLst>
              <a:gd name="adj" fmla="val 12156"/>
            </a:avLst>
          </a:prstGeom>
          <a:solidFill>
            <a:schemeClr val="accent6">
              <a:lumMod val="40000"/>
              <a:lumOff val="60000"/>
            </a:schemeClr>
          </a:solid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200" dirty="0">
                <a:solidFill>
                  <a:schemeClr val="tx1"/>
                </a:solidFill>
              </a:rPr>
              <a:t>Sentiment Analysis</a:t>
            </a:r>
            <a:endParaRPr lang="en-US" sz="2200" dirty="0">
              <a:solidFill>
                <a:schemeClr val="tx1"/>
              </a:solidFill>
            </a:endParaRPr>
          </a:p>
        </p:txBody>
      </p:sp>
      <p:sp>
        <p:nvSpPr>
          <p:cNvPr id="7" name="Rounded Rectangle 6"/>
          <p:cNvSpPr/>
          <p:nvPr/>
        </p:nvSpPr>
        <p:spPr>
          <a:xfrm>
            <a:off x="3359696" y="1844824"/>
            <a:ext cx="1512168" cy="1224136"/>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200" dirty="0">
                <a:solidFill>
                  <a:schemeClr val="tx1"/>
                </a:solidFill>
              </a:rPr>
              <a:t>Machine Learning Approach</a:t>
            </a:r>
            <a:endParaRPr lang="en-US" sz="2200" dirty="0">
              <a:solidFill>
                <a:schemeClr val="tx1"/>
              </a:solidFill>
            </a:endParaRPr>
          </a:p>
        </p:txBody>
      </p:sp>
      <p:sp>
        <p:nvSpPr>
          <p:cNvPr id="8" name="Rounded Rectangle 7"/>
          <p:cNvSpPr/>
          <p:nvPr/>
        </p:nvSpPr>
        <p:spPr>
          <a:xfrm>
            <a:off x="3359696" y="4509120"/>
            <a:ext cx="1512168" cy="1224136"/>
          </a:xfrm>
          <a:prstGeom prst="roundRect">
            <a:avLst>
              <a:gd name="adj" fmla="val 12156"/>
            </a:avLst>
          </a:prstGeom>
          <a:solidFill>
            <a:schemeClr val="accent6">
              <a:lumMod val="40000"/>
              <a:lumOff val="60000"/>
            </a:schemeClr>
          </a:solid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200" dirty="0">
                <a:solidFill>
                  <a:schemeClr val="tx1"/>
                </a:solidFill>
              </a:rPr>
              <a:t>Lexicon-based Approach</a:t>
            </a:r>
            <a:endParaRPr lang="en-US" sz="2200" dirty="0">
              <a:solidFill>
                <a:schemeClr val="tx1"/>
              </a:solidFill>
            </a:endParaRPr>
          </a:p>
        </p:txBody>
      </p:sp>
      <p:sp>
        <p:nvSpPr>
          <p:cNvPr id="10" name="Rounded Rectangle 9"/>
          <p:cNvSpPr/>
          <p:nvPr/>
        </p:nvSpPr>
        <p:spPr>
          <a:xfrm>
            <a:off x="5231904" y="5445224"/>
            <a:ext cx="1512168" cy="936104"/>
          </a:xfrm>
          <a:prstGeom prst="roundRect">
            <a:avLst>
              <a:gd name="adj" fmla="val 12156"/>
            </a:avLst>
          </a:prstGeom>
          <a:solidFill>
            <a:schemeClr val="accent6">
              <a:lumMod val="40000"/>
              <a:lumOff val="60000"/>
            </a:schemeClr>
          </a:solid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Corpus-based Approach</a:t>
            </a:r>
            <a:endParaRPr lang="en-US" sz="2000" dirty="0">
              <a:solidFill>
                <a:schemeClr val="tx1"/>
              </a:solidFill>
            </a:endParaRPr>
          </a:p>
        </p:txBody>
      </p:sp>
      <p:sp>
        <p:nvSpPr>
          <p:cNvPr id="11" name="Rounded Rectangle 10"/>
          <p:cNvSpPr/>
          <p:nvPr/>
        </p:nvSpPr>
        <p:spPr>
          <a:xfrm>
            <a:off x="5231904" y="1412776"/>
            <a:ext cx="1512168" cy="936104"/>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Supervised Learning</a:t>
            </a:r>
            <a:endParaRPr lang="en-US" sz="2000" dirty="0">
              <a:solidFill>
                <a:schemeClr val="tx1"/>
              </a:solidFill>
            </a:endParaRPr>
          </a:p>
        </p:txBody>
      </p:sp>
      <p:sp>
        <p:nvSpPr>
          <p:cNvPr id="12" name="Rounded Rectangle 11"/>
          <p:cNvSpPr/>
          <p:nvPr/>
        </p:nvSpPr>
        <p:spPr>
          <a:xfrm>
            <a:off x="5231904" y="3356992"/>
            <a:ext cx="1512168" cy="648072"/>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Unsupervised Learning</a:t>
            </a:r>
            <a:endParaRPr lang="en-US" sz="2000" dirty="0">
              <a:solidFill>
                <a:schemeClr val="tx1"/>
              </a:solidFill>
            </a:endParaRPr>
          </a:p>
        </p:txBody>
      </p:sp>
      <p:sp>
        <p:nvSpPr>
          <p:cNvPr id="14" name="Rounded Rectangle 13"/>
          <p:cNvSpPr/>
          <p:nvPr/>
        </p:nvSpPr>
        <p:spPr>
          <a:xfrm>
            <a:off x="5231904" y="4221088"/>
            <a:ext cx="1512168" cy="936104"/>
          </a:xfrm>
          <a:prstGeom prst="roundRect">
            <a:avLst>
              <a:gd name="adj" fmla="val 12156"/>
            </a:avLst>
          </a:prstGeom>
          <a:solidFill>
            <a:schemeClr val="accent6">
              <a:lumMod val="40000"/>
              <a:lumOff val="60000"/>
            </a:schemeClr>
          </a:solid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Dictionary-based Approach</a:t>
            </a:r>
            <a:endParaRPr lang="en-US" sz="2000" dirty="0">
              <a:solidFill>
                <a:schemeClr val="tx1"/>
              </a:solidFill>
            </a:endParaRPr>
          </a:p>
        </p:txBody>
      </p:sp>
      <p:sp>
        <p:nvSpPr>
          <p:cNvPr id="15" name="Rounded Rectangle 14"/>
          <p:cNvSpPr/>
          <p:nvPr/>
        </p:nvSpPr>
        <p:spPr>
          <a:xfrm>
            <a:off x="7104112" y="5157192"/>
            <a:ext cx="1512168" cy="504056"/>
          </a:xfrm>
          <a:prstGeom prst="roundRect">
            <a:avLst>
              <a:gd name="adj" fmla="val 12156"/>
            </a:avLst>
          </a:prstGeom>
          <a:solidFill>
            <a:schemeClr val="accent6">
              <a:lumMod val="40000"/>
              <a:lumOff val="60000"/>
            </a:schemeClr>
          </a:solid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Statistical</a:t>
            </a:r>
            <a:endParaRPr lang="en-US" sz="2000" dirty="0">
              <a:solidFill>
                <a:schemeClr val="tx1"/>
              </a:solidFill>
            </a:endParaRPr>
          </a:p>
        </p:txBody>
      </p:sp>
      <p:sp>
        <p:nvSpPr>
          <p:cNvPr id="16" name="Rounded Rectangle 15"/>
          <p:cNvSpPr/>
          <p:nvPr/>
        </p:nvSpPr>
        <p:spPr>
          <a:xfrm>
            <a:off x="7104112" y="5877272"/>
            <a:ext cx="1512168" cy="504056"/>
          </a:xfrm>
          <a:prstGeom prst="roundRect">
            <a:avLst>
              <a:gd name="adj" fmla="val 12156"/>
            </a:avLst>
          </a:prstGeom>
          <a:solidFill>
            <a:schemeClr val="accent6">
              <a:lumMod val="40000"/>
              <a:lumOff val="60000"/>
            </a:schemeClr>
          </a:solid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Semantic</a:t>
            </a:r>
            <a:endParaRPr lang="en-US" sz="2000" dirty="0">
              <a:solidFill>
                <a:schemeClr val="tx1"/>
              </a:solidFill>
            </a:endParaRPr>
          </a:p>
        </p:txBody>
      </p:sp>
      <p:sp>
        <p:nvSpPr>
          <p:cNvPr id="17" name="Rounded Rectangle 16"/>
          <p:cNvSpPr/>
          <p:nvPr/>
        </p:nvSpPr>
        <p:spPr>
          <a:xfrm>
            <a:off x="7104112" y="1052736"/>
            <a:ext cx="1512168" cy="648072"/>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Decision Tree Classifiers</a:t>
            </a:r>
            <a:endParaRPr lang="en-US" sz="2000" dirty="0">
              <a:solidFill>
                <a:schemeClr val="tx1"/>
              </a:solidFill>
            </a:endParaRPr>
          </a:p>
        </p:txBody>
      </p:sp>
      <p:sp>
        <p:nvSpPr>
          <p:cNvPr id="18" name="Rounded Rectangle 17"/>
          <p:cNvSpPr/>
          <p:nvPr/>
        </p:nvSpPr>
        <p:spPr>
          <a:xfrm>
            <a:off x="7104112" y="1844824"/>
            <a:ext cx="1512168" cy="648072"/>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Linear Classifiers</a:t>
            </a:r>
            <a:endParaRPr lang="en-US" sz="2000" dirty="0">
              <a:solidFill>
                <a:schemeClr val="tx1"/>
              </a:solidFill>
            </a:endParaRPr>
          </a:p>
        </p:txBody>
      </p:sp>
      <p:sp>
        <p:nvSpPr>
          <p:cNvPr id="19" name="Rounded Rectangle 18"/>
          <p:cNvSpPr/>
          <p:nvPr/>
        </p:nvSpPr>
        <p:spPr>
          <a:xfrm>
            <a:off x="7104112" y="2636912"/>
            <a:ext cx="1512168" cy="648072"/>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Rule-based Classifiers</a:t>
            </a:r>
            <a:endParaRPr lang="en-US" sz="2000" dirty="0">
              <a:solidFill>
                <a:schemeClr val="tx1"/>
              </a:solidFill>
            </a:endParaRPr>
          </a:p>
        </p:txBody>
      </p:sp>
      <p:sp>
        <p:nvSpPr>
          <p:cNvPr id="20" name="Rounded Rectangle 19"/>
          <p:cNvSpPr/>
          <p:nvPr/>
        </p:nvSpPr>
        <p:spPr>
          <a:xfrm>
            <a:off x="7104112" y="3429000"/>
            <a:ext cx="1512168" cy="648072"/>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Probabilistic Classifiers</a:t>
            </a:r>
            <a:endParaRPr lang="en-US" sz="2000" dirty="0">
              <a:solidFill>
                <a:schemeClr val="tx1"/>
              </a:solidFill>
            </a:endParaRPr>
          </a:p>
        </p:txBody>
      </p:sp>
      <p:sp>
        <p:nvSpPr>
          <p:cNvPr id="21" name="Rounded Rectangle 20"/>
          <p:cNvSpPr/>
          <p:nvPr/>
        </p:nvSpPr>
        <p:spPr>
          <a:xfrm>
            <a:off x="8976320" y="980728"/>
            <a:ext cx="1512168" cy="504056"/>
          </a:xfrm>
          <a:prstGeom prst="roundRect">
            <a:avLst>
              <a:gd name="adj" fmla="val 12156"/>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1600" dirty="0">
                <a:solidFill>
                  <a:schemeClr val="tx1"/>
                </a:solidFill>
              </a:rPr>
              <a:t>Support Vector Machine (SVM)</a:t>
            </a:r>
            <a:endParaRPr lang="en-US" sz="1600" dirty="0">
              <a:solidFill>
                <a:schemeClr val="tx1"/>
              </a:solidFill>
            </a:endParaRPr>
          </a:p>
        </p:txBody>
      </p:sp>
      <p:sp>
        <p:nvSpPr>
          <p:cNvPr id="22" name="Rounded Rectangle 21"/>
          <p:cNvSpPr/>
          <p:nvPr/>
        </p:nvSpPr>
        <p:spPr>
          <a:xfrm>
            <a:off x="8976320" y="2276872"/>
            <a:ext cx="1512168" cy="504056"/>
          </a:xfrm>
          <a:prstGeom prst="roundRect">
            <a:avLst>
              <a:gd name="adj" fmla="val 12156"/>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1600" dirty="0">
                <a:solidFill>
                  <a:schemeClr val="tx1"/>
                </a:solidFill>
              </a:rPr>
              <a:t>Deep Learning (DL)</a:t>
            </a:r>
            <a:endParaRPr lang="en-US" sz="1600" dirty="0">
              <a:solidFill>
                <a:schemeClr val="tx1"/>
              </a:solidFill>
            </a:endParaRPr>
          </a:p>
        </p:txBody>
      </p:sp>
      <p:sp>
        <p:nvSpPr>
          <p:cNvPr id="23" name="Rounded Rectangle 22"/>
          <p:cNvSpPr/>
          <p:nvPr/>
        </p:nvSpPr>
        <p:spPr>
          <a:xfrm>
            <a:off x="8976320" y="1628800"/>
            <a:ext cx="1512168" cy="504056"/>
          </a:xfrm>
          <a:prstGeom prst="roundRect">
            <a:avLst>
              <a:gd name="adj" fmla="val 12156"/>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1600" dirty="0">
                <a:solidFill>
                  <a:schemeClr val="tx1"/>
                </a:solidFill>
              </a:rPr>
              <a:t>Neural Network (NN</a:t>
            </a:r>
            <a:endParaRPr lang="en-US" sz="1600" dirty="0">
              <a:solidFill>
                <a:schemeClr val="tx1"/>
              </a:solidFill>
            </a:endParaRPr>
          </a:p>
        </p:txBody>
      </p:sp>
      <p:sp>
        <p:nvSpPr>
          <p:cNvPr id="24" name="Rounded Rectangle 23"/>
          <p:cNvSpPr/>
          <p:nvPr/>
        </p:nvSpPr>
        <p:spPr>
          <a:xfrm>
            <a:off x="8976320" y="3645024"/>
            <a:ext cx="1512168" cy="504056"/>
          </a:xfrm>
          <a:prstGeom prst="roundRect">
            <a:avLst>
              <a:gd name="adj" fmla="val 12156"/>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1600" dirty="0">
                <a:solidFill>
                  <a:schemeClr val="tx1"/>
                </a:solidFill>
              </a:rPr>
              <a:t>Bayesian Network (BN)</a:t>
            </a:r>
            <a:endParaRPr lang="en-US" sz="1600" dirty="0">
              <a:solidFill>
                <a:schemeClr val="tx1"/>
              </a:solidFill>
            </a:endParaRPr>
          </a:p>
        </p:txBody>
      </p:sp>
      <p:sp>
        <p:nvSpPr>
          <p:cNvPr id="25" name="Rounded Rectangle 24"/>
          <p:cNvSpPr/>
          <p:nvPr/>
        </p:nvSpPr>
        <p:spPr>
          <a:xfrm>
            <a:off x="8976320" y="4293096"/>
            <a:ext cx="1512168" cy="504056"/>
          </a:xfrm>
          <a:prstGeom prst="roundRect">
            <a:avLst>
              <a:gd name="adj" fmla="val 12156"/>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1600" dirty="0">
                <a:solidFill>
                  <a:schemeClr val="tx1"/>
                </a:solidFill>
              </a:rPr>
              <a:t>Maximum Entropy (ME)</a:t>
            </a:r>
            <a:endParaRPr lang="en-US" sz="1600" dirty="0">
              <a:solidFill>
                <a:schemeClr val="tx1"/>
              </a:solidFill>
            </a:endParaRPr>
          </a:p>
        </p:txBody>
      </p:sp>
      <p:cxnSp>
        <p:nvCxnSpPr>
          <p:cNvPr id="26" name="Elbow Connector 25"/>
          <p:cNvCxnSpPr>
            <a:stCxn id="6" idx="3"/>
            <a:endCxn id="8" idx="1"/>
          </p:cNvCxnSpPr>
          <p:nvPr/>
        </p:nvCxnSpPr>
        <p:spPr>
          <a:xfrm>
            <a:off x="2999656" y="3681028"/>
            <a:ext cx="360040" cy="144016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6" idx="3"/>
            <a:endCxn id="7" idx="1"/>
          </p:cNvCxnSpPr>
          <p:nvPr/>
        </p:nvCxnSpPr>
        <p:spPr>
          <a:xfrm flipV="1">
            <a:off x="2999656" y="2456892"/>
            <a:ext cx="360040" cy="1224136"/>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 name="Elbow Connector 31"/>
          <p:cNvCxnSpPr>
            <a:stCxn id="7" idx="3"/>
            <a:endCxn id="11" idx="1"/>
          </p:cNvCxnSpPr>
          <p:nvPr/>
        </p:nvCxnSpPr>
        <p:spPr>
          <a:xfrm flipV="1">
            <a:off x="4871864" y="1880828"/>
            <a:ext cx="360040" cy="576064"/>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7" idx="3"/>
            <a:endCxn id="12" idx="1"/>
          </p:cNvCxnSpPr>
          <p:nvPr/>
        </p:nvCxnSpPr>
        <p:spPr>
          <a:xfrm>
            <a:off x="4871864" y="2456892"/>
            <a:ext cx="360040" cy="1224136"/>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8" name="Elbow Connector 37"/>
          <p:cNvCxnSpPr>
            <a:stCxn id="11" idx="3"/>
            <a:endCxn id="17" idx="1"/>
          </p:cNvCxnSpPr>
          <p:nvPr/>
        </p:nvCxnSpPr>
        <p:spPr>
          <a:xfrm flipV="1">
            <a:off x="6744072" y="1376772"/>
            <a:ext cx="360040" cy="504056"/>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Elbow Connector 43"/>
          <p:cNvCxnSpPr>
            <a:stCxn id="11" idx="3"/>
            <a:endCxn id="18" idx="1"/>
          </p:cNvCxnSpPr>
          <p:nvPr/>
        </p:nvCxnSpPr>
        <p:spPr>
          <a:xfrm>
            <a:off x="6744072" y="1880828"/>
            <a:ext cx="360040" cy="28803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7" name="Elbow Connector 46"/>
          <p:cNvCxnSpPr>
            <a:stCxn id="11" idx="3"/>
            <a:endCxn id="19" idx="1"/>
          </p:cNvCxnSpPr>
          <p:nvPr/>
        </p:nvCxnSpPr>
        <p:spPr>
          <a:xfrm>
            <a:off x="6744072" y="1880828"/>
            <a:ext cx="360040" cy="108012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Elbow Connector 48"/>
          <p:cNvCxnSpPr>
            <a:stCxn id="11" idx="3"/>
            <a:endCxn id="20" idx="1"/>
          </p:cNvCxnSpPr>
          <p:nvPr/>
        </p:nvCxnSpPr>
        <p:spPr>
          <a:xfrm>
            <a:off x="6744072" y="1880828"/>
            <a:ext cx="360040" cy="1872208"/>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2" name="Elbow Connector 51"/>
          <p:cNvCxnSpPr>
            <a:stCxn id="8" idx="3"/>
            <a:endCxn id="10" idx="1"/>
          </p:cNvCxnSpPr>
          <p:nvPr/>
        </p:nvCxnSpPr>
        <p:spPr>
          <a:xfrm>
            <a:off x="4871864" y="5121188"/>
            <a:ext cx="360040" cy="792088"/>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5" name="Elbow Connector 54"/>
          <p:cNvCxnSpPr>
            <a:stCxn id="8" idx="3"/>
            <a:endCxn id="14" idx="1"/>
          </p:cNvCxnSpPr>
          <p:nvPr/>
        </p:nvCxnSpPr>
        <p:spPr>
          <a:xfrm flipV="1">
            <a:off x="4871864" y="4689140"/>
            <a:ext cx="360040" cy="432048"/>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8" name="Elbow Connector 57"/>
          <p:cNvCxnSpPr>
            <a:stCxn id="10" idx="3"/>
            <a:endCxn id="15" idx="1"/>
          </p:cNvCxnSpPr>
          <p:nvPr/>
        </p:nvCxnSpPr>
        <p:spPr>
          <a:xfrm flipV="1">
            <a:off x="6744072" y="5409220"/>
            <a:ext cx="360040" cy="504056"/>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4" name="Elbow Connector 63"/>
          <p:cNvCxnSpPr>
            <a:stCxn id="10" idx="3"/>
            <a:endCxn id="16" idx="1"/>
          </p:cNvCxnSpPr>
          <p:nvPr/>
        </p:nvCxnSpPr>
        <p:spPr>
          <a:xfrm>
            <a:off x="6744072" y="5913276"/>
            <a:ext cx="360040" cy="216024"/>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Elbow Connector 67"/>
          <p:cNvCxnSpPr>
            <a:stCxn id="18" idx="3"/>
            <a:endCxn id="22" idx="1"/>
          </p:cNvCxnSpPr>
          <p:nvPr/>
        </p:nvCxnSpPr>
        <p:spPr>
          <a:xfrm>
            <a:off x="8616280" y="2168860"/>
            <a:ext cx="360040" cy="36004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2" name="Elbow Connector 71"/>
          <p:cNvCxnSpPr>
            <a:stCxn id="18" idx="3"/>
            <a:endCxn id="23" idx="1"/>
          </p:cNvCxnSpPr>
          <p:nvPr/>
        </p:nvCxnSpPr>
        <p:spPr>
          <a:xfrm flipV="1">
            <a:off x="8616280" y="1880828"/>
            <a:ext cx="360040" cy="28803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5" name="Elbow Connector 74"/>
          <p:cNvCxnSpPr>
            <a:stCxn id="18" idx="3"/>
            <a:endCxn id="21" idx="1"/>
          </p:cNvCxnSpPr>
          <p:nvPr/>
        </p:nvCxnSpPr>
        <p:spPr>
          <a:xfrm flipV="1">
            <a:off x="8616280" y="1232756"/>
            <a:ext cx="360040" cy="936104"/>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8" name="Elbow Connector 77"/>
          <p:cNvCxnSpPr>
            <a:stCxn id="20" idx="3"/>
            <a:endCxn id="24" idx="1"/>
          </p:cNvCxnSpPr>
          <p:nvPr/>
        </p:nvCxnSpPr>
        <p:spPr>
          <a:xfrm>
            <a:off x="8616280" y="3753036"/>
            <a:ext cx="360040" cy="144016"/>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Elbow Connector 81"/>
          <p:cNvCxnSpPr>
            <a:stCxn id="20" idx="3"/>
            <a:endCxn id="25" idx="1"/>
          </p:cNvCxnSpPr>
          <p:nvPr/>
        </p:nvCxnSpPr>
        <p:spPr>
          <a:xfrm>
            <a:off x="8616280" y="3753036"/>
            <a:ext cx="360040" cy="792088"/>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5" name="Elbow Connector 84"/>
          <p:cNvCxnSpPr>
            <a:stCxn id="20" idx="3"/>
            <a:endCxn id="87" idx="1"/>
          </p:cNvCxnSpPr>
          <p:nvPr/>
        </p:nvCxnSpPr>
        <p:spPr>
          <a:xfrm flipV="1">
            <a:off x="8616280" y="3248980"/>
            <a:ext cx="360040" cy="504056"/>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7" name="Rounded Rectangle 86"/>
          <p:cNvSpPr/>
          <p:nvPr/>
        </p:nvSpPr>
        <p:spPr>
          <a:xfrm>
            <a:off x="8976320" y="2996952"/>
            <a:ext cx="1512168" cy="504056"/>
          </a:xfrm>
          <a:prstGeom prst="roundRect">
            <a:avLst>
              <a:gd name="adj" fmla="val 12156"/>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1600" dirty="0">
                <a:solidFill>
                  <a:schemeClr val="tx1"/>
                </a:solidFill>
              </a:rPr>
              <a:t>Naïve Bayes </a:t>
            </a:r>
            <a:br>
              <a:rPr lang="en-US" altLang="zh-TW" sz="1600" dirty="0">
                <a:solidFill>
                  <a:schemeClr val="tx1"/>
                </a:solidFill>
              </a:rPr>
            </a:br>
            <a:r>
              <a:rPr lang="en-US" altLang="zh-TW" sz="1600" dirty="0">
                <a:solidFill>
                  <a:schemeClr val="tx1"/>
                </a:solidFill>
              </a:rPr>
              <a:t>(NB)</a:t>
            </a:r>
            <a:endParaRPr lang="en-US" sz="1600" dirty="0">
              <a:solidFill>
                <a:schemeClr val="tx1"/>
              </a:solidFill>
            </a:endParaRPr>
          </a:p>
        </p:txBody>
      </p:sp>
    </p:spTree>
    <p:extLst>
      <p:ext uri="{BB962C8B-B14F-4D97-AF65-F5344CB8AC3E}">
        <p14:creationId xmlns:p14="http://schemas.microsoft.com/office/powerpoint/2010/main" val="8839057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4671-40E1-8E4F-B07F-1ECE77B3E05E}"/>
              </a:ext>
            </a:extLst>
          </p:cNvPr>
          <p:cNvSpPr>
            <a:spLocks noGrp="1"/>
          </p:cNvSpPr>
          <p:nvPr>
            <p:ph type="title"/>
          </p:nvPr>
        </p:nvSpPr>
        <p:spPr>
          <a:xfrm>
            <a:off x="1981200" y="116632"/>
            <a:ext cx="8229600" cy="1296144"/>
          </a:xfrm>
        </p:spPr>
        <p:txBody>
          <a:bodyPr>
            <a:normAutofit fontScale="90000"/>
          </a:bodyPr>
          <a:lstStyle/>
          <a:p>
            <a:r>
              <a:rPr lang="en-US" dirty="0">
                <a:solidFill>
                  <a:schemeClr val="accent1"/>
                </a:solidFill>
              </a:rPr>
              <a:t>P–N Polarity and </a:t>
            </a:r>
            <a:br>
              <a:rPr lang="en-US" dirty="0">
                <a:solidFill>
                  <a:schemeClr val="accent1"/>
                </a:solidFill>
              </a:rPr>
            </a:br>
            <a:r>
              <a:rPr lang="en-US" dirty="0">
                <a:solidFill>
                  <a:schemeClr val="accent1"/>
                </a:solidFill>
              </a:rPr>
              <a:t>S–O Polarity Relationship</a:t>
            </a:r>
          </a:p>
        </p:txBody>
      </p:sp>
      <p:sp>
        <p:nvSpPr>
          <p:cNvPr id="4" name="Slide Number Placeholder 3">
            <a:extLst>
              <a:ext uri="{FF2B5EF4-FFF2-40B4-BE49-F238E27FC236}">
                <a16:creationId xmlns:a16="http://schemas.microsoft.com/office/drawing/2014/main" id="{B8A61B12-0185-F144-827D-0038BA85F56A}"/>
              </a:ext>
            </a:extLst>
          </p:cNvPr>
          <p:cNvSpPr>
            <a:spLocks noGrp="1"/>
          </p:cNvSpPr>
          <p:nvPr>
            <p:ph type="sldNum" sz="quarter" idx="12"/>
          </p:nvPr>
        </p:nvSpPr>
        <p:spPr/>
        <p:txBody>
          <a:bodyPr/>
          <a:lstStyle/>
          <a:p>
            <a:fld id="{E008237F-23CD-E54D-BDBA-FE95A073E4E0}" type="slidenum">
              <a:rPr lang="zh-TW" altLang="en-US" smtClean="0"/>
              <a:pPr/>
              <a:t>47</a:t>
            </a:fld>
            <a:endParaRPr lang="zh-TW" altLang="en-US"/>
          </a:p>
        </p:txBody>
      </p:sp>
      <p:sp>
        <p:nvSpPr>
          <p:cNvPr id="5" name="矩形 4">
            <a:extLst>
              <a:ext uri="{FF2B5EF4-FFF2-40B4-BE49-F238E27FC236}">
                <a16:creationId xmlns:a16="http://schemas.microsoft.com/office/drawing/2014/main" id="{087BBE14-362F-294E-AEA0-520D7EADC0D4}"/>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pic>
        <p:nvPicPr>
          <p:cNvPr id="7" name="Picture 6">
            <a:extLst>
              <a:ext uri="{FF2B5EF4-FFF2-40B4-BE49-F238E27FC236}">
                <a16:creationId xmlns:a16="http://schemas.microsoft.com/office/drawing/2014/main" id="{CC194664-2B8F-B24C-9478-4F8773C89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608" y="1807448"/>
            <a:ext cx="7541680" cy="4467820"/>
          </a:xfrm>
          <a:prstGeom prst="rect">
            <a:avLst/>
          </a:prstGeom>
        </p:spPr>
      </p:pic>
    </p:spTree>
    <p:extLst>
      <p:ext uri="{BB962C8B-B14F-4D97-AF65-F5344CB8AC3E}">
        <p14:creationId xmlns:p14="http://schemas.microsoft.com/office/powerpoint/2010/main" val="20206006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4671-40E1-8E4F-B07F-1ECE77B3E05E}"/>
              </a:ext>
            </a:extLst>
          </p:cNvPr>
          <p:cNvSpPr>
            <a:spLocks noGrp="1"/>
          </p:cNvSpPr>
          <p:nvPr>
            <p:ph type="title"/>
          </p:nvPr>
        </p:nvSpPr>
        <p:spPr>
          <a:xfrm>
            <a:off x="1981200" y="116632"/>
            <a:ext cx="8229600" cy="778098"/>
          </a:xfrm>
        </p:spPr>
        <p:txBody>
          <a:bodyPr>
            <a:normAutofit fontScale="90000"/>
          </a:bodyPr>
          <a:lstStyle/>
          <a:p>
            <a:r>
              <a:rPr lang="en-US" dirty="0">
                <a:solidFill>
                  <a:schemeClr val="accent1"/>
                </a:solidFill>
              </a:rPr>
              <a:t>Taxonomy of Web Mining</a:t>
            </a:r>
          </a:p>
        </p:txBody>
      </p:sp>
      <p:sp>
        <p:nvSpPr>
          <p:cNvPr id="4" name="Slide Number Placeholder 3">
            <a:extLst>
              <a:ext uri="{FF2B5EF4-FFF2-40B4-BE49-F238E27FC236}">
                <a16:creationId xmlns:a16="http://schemas.microsoft.com/office/drawing/2014/main" id="{B8A61B12-0185-F144-827D-0038BA85F56A}"/>
              </a:ext>
            </a:extLst>
          </p:cNvPr>
          <p:cNvSpPr>
            <a:spLocks noGrp="1"/>
          </p:cNvSpPr>
          <p:nvPr>
            <p:ph type="sldNum" sz="quarter" idx="12"/>
          </p:nvPr>
        </p:nvSpPr>
        <p:spPr/>
        <p:txBody>
          <a:bodyPr/>
          <a:lstStyle/>
          <a:p>
            <a:fld id="{E008237F-23CD-E54D-BDBA-FE95A073E4E0}" type="slidenum">
              <a:rPr lang="zh-TW" altLang="en-US" smtClean="0"/>
              <a:pPr/>
              <a:t>48</a:t>
            </a:fld>
            <a:endParaRPr lang="zh-TW" altLang="en-US"/>
          </a:p>
        </p:txBody>
      </p:sp>
      <p:sp>
        <p:nvSpPr>
          <p:cNvPr id="5" name="矩形 4">
            <a:extLst>
              <a:ext uri="{FF2B5EF4-FFF2-40B4-BE49-F238E27FC236}">
                <a16:creationId xmlns:a16="http://schemas.microsoft.com/office/drawing/2014/main" id="{087BBE14-362F-294E-AEA0-520D7EADC0D4}"/>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pic>
        <p:nvPicPr>
          <p:cNvPr id="6" name="Picture 5">
            <a:extLst>
              <a:ext uri="{FF2B5EF4-FFF2-40B4-BE49-F238E27FC236}">
                <a16:creationId xmlns:a16="http://schemas.microsoft.com/office/drawing/2014/main" id="{B7AEFEBA-4E47-9D48-B65E-6EFB1E30CAFC}"/>
              </a:ext>
            </a:extLst>
          </p:cNvPr>
          <p:cNvPicPr>
            <a:picLocks noChangeAspect="1"/>
          </p:cNvPicPr>
          <p:nvPr/>
        </p:nvPicPr>
        <p:blipFill rotWithShape="1">
          <a:blip r:embed="rId2">
            <a:extLst>
              <a:ext uri="{28A0092B-C50C-407E-A947-70E740481C1C}">
                <a14:useLocalDpi xmlns:a14="http://schemas.microsoft.com/office/drawing/2010/main" val="0"/>
              </a:ext>
            </a:extLst>
          </a:blip>
          <a:srcRect l="388"/>
          <a:stretch/>
        </p:blipFill>
        <p:spPr>
          <a:xfrm>
            <a:off x="1559496" y="908721"/>
            <a:ext cx="9108504" cy="5642811"/>
          </a:xfrm>
          <a:prstGeom prst="rect">
            <a:avLst/>
          </a:prstGeom>
        </p:spPr>
      </p:pic>
    </p:spTree>
    <p:extLst>
      <p:ext uri="{BB962C8B-B14F-4D97-AF65-F5344CB8AC3E}">
        <p14:creationId xmlns:p14="http://schemas.microsoft.com/office/powerpoint/2010/main" val="27107237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4671-40E1-8E4F-B07F-1ECE77B3E05E}"/>
              </a:ext>
            </a:extLst>
          </p:cNvPr>
          <p:cNvSpPr>
            <a:spLocks noGrp="1"/>
          </p:cNvSpPr>
          <p:nvPr>
            <p:ph type="title"/>
          </p:nvPr>
        </p:nvSpPr>
        <p:spPr>
          <a:xfrm>
            <a:off x="1981200" y="116632"/>
            <a:ext cx="8229600" cy="1584176"/>
          </a:xfrm>
        </p:spPr>
        <p:txBody>
          <a:bodyPr/>
          <a:lstStyle/>
          <a:p>
            <a:r>
              <a:rPr lang="en-US" dirty="0">
                <a:solidFill>
                  <a:schemeClr val="accent1"/>
                </a:solidFill>
              </a:rPr>
              <a:t>Structure of a </a:t>
            </a:r>
            <a:br>
              <a:rPr lang="en-US" dirty="0">
                <a:solidFill>
                  <a:schemeClr val="accent1"/>
                </a:solidFill>
              </a:rPr>
            </a:br>
            <a:r>
              <a:rPr lang="en-US" dirty="0">
                <a:solidFill>
                  <a:schemeClr val="accent1"/>
                </a:solidFill>
              </a:rPr>
              <a:t>Typical Internet Search Engine</a:t>
            </a:r>
          </a:p>
        </p:txBody>
      </p:sp>
      <p:sp>
        <p:nvSpPr>
          <p:cNvPr id="4" name="Slide Number Placeholder 3">
            <a:extLst>
              <a:ext uri="{FF2B5EF4-FFF2-40B4-BE49-F238E27FC236}">
                <a16:creationId xmlns:a16="http://schemas.microsoft.com/office/drawing/2014/main" id="{B8A61B12-0185-F144-827D-0038BA85F56A}"/>
              </a:ext>
            </a:extLst>
          </p:cNvPr>
          <p:cNvSpPr>
            <a:spLocks noGrp="1"/>
          </p:cNvSpPr>
          <p:nvPr>
            <p:ph type="sldNum" sz="quarter" idx="12"/>
          </p:nvPr>
        </p:nvSpPr>
        <p:spPr/>
        <p:txBody>
          <a:bodyPr/>
          <a:lstStyle/>
          <a:p>
            <a:fld id="{E008237F-23CD-E54D-BDBA-FE95A073E4E0}" type="slidenum">
              <a:rPr lang="zh-TW" altLang="en-US" smtClean="0"/>
              <a:pPr/>
              <a:t>49</a:t>
            </a:fld>
            <a:endParaRPr lang="zh-TW" altLang="en-US"/>
          </a:p>
        </p:txBody>
      </p:sp>
      <p:sp>
        <p:nvSpPr>
          <p:cNvPr id="5" name="矩形 4">
            <a:extLst>
              <a:ext uri="{FF2B5EF4-FFF2-40B4-BE49-F238E27FC236}">
                <a16:creationId xmlns:a16="http://schemas.microsoft.com/office/drawing/2014/main" id="{087BBE14-362F-294E-AEA0-520D7EADC0D4}"/>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pic>
        <p:nvPicPr>
          <p:cNvPr id="6" name="Picture 5">
            <a:extLst>
              <a:ext uri="{FF2B5EF4-FFF2-40B4-BE49-F238E27FC236}">
                <a16:creationId xmlns:a16="http://schemas.microsoft.com/office/drawing/2014/main" id="{FFBAC3A7-88DF-6444-B128-568101C34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2173252"/>
            <a:ext cx="8848752" cy="3368814"/>
          </a:xfrm>
          <a:prstGeom prst="rect">
            <a:avLst/>
          </a:prstGeom>
        </p:spPr>
      </p:pic>
    </p:spTree>
    <p:extLst>
      <p:ext uri="{BB962C8B-B14F-4D97-AF65-F5344CB8AC3E}">
        <p14:creationId xmlns:p14="http://schemas.microsoft.com/office/powerpoint/2010/main" val="936563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20100"/>
            <a:ext cx="11292840" cy="6217800"/>
          </a:xfrm>
        </p:spPr>
        <p:txBody>
          <a:bodyPr/>
          <a:lstStyle/>
          <a:p>
            <a:r>
              <a:rPr lang="en-US" sz="8800" dirty="0">
                <a:solidFill>
                  <a:srgbClr val="C00000"/>
                </a:solidFill>
              </a:rPr>
              <a:t>Foundations of </a:t>
            </a:r>
            <a:br>
              <a:rPr lang="en-US" sz="8800" dirty="0">
                <a:solidFill>
                  <a:srgbClr val="C00000"/>
                </a:solidFill>
              </a:rPr>
            </a:br>
            <a:r>
              <a:rPr lang="en-US" sz="8800" dirty="0">
                <a:solidFill>
                  <a:srgbClr val="C00000"/>
                </a:solidFill>
              </a:rPr>
              <a:t>Text Analytics: </a:t>
            </a:r>
            <a:br>
              <a:rPr lang="en-US" sz="8800" dirty="0">
                <a:solidFill>
                  <a:srgbClr val="C00000"/>
                </a:solidFill>
              </a:rPr>
            </a:br>
            <a:r>
              <a:rPr lang="en-US" sz="7200" dirty="0">
                <a:solidFill>
                  <a:srgbClr val="C00000"/>
                </a:solidFill>
              </a:rPr>
              <a:t>Natural Language Processing </a:t>
            </a:r>
            <a:r>
              <a:rPr lang="en-US" sz="8800" dirty="0">
                <a:solidFill>
                  <a:srgbClr val="C00000"/>
                </a:solidFill>
              </a:rPr>
              <a:t>(NLP)</a:t>
            </a:r>
            <a:endParaRPr lang="en-US" sz="12000" dirty="0">
              <a:solidFill>
                <a:srgbClr val="C00000"/>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a:t>
            </a:fld>
            <a:endParaRPr lang="zh-TW" altLang="en-US"/>
          </a:p>
        </p:txBody>
      </p:sp>
    </p:spTree>
    <p:extLst>
      <p:ext uri="{BB962C8B-B14F-4D97-AF65-F5344CB8AC3E}">
        <p14:creationId xmlns:p14="http://schemas.microsoft.com/office/powerpoint/2010/main" val="17502293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3DF29-1972-854A-B232-778BAAFF5B12}"/>
              </a:ext>
            </a:extLst>
          </p:cNvPr>
          <p:cNvSpPr>
            <a:spLocks noGrp="1"/>
          </p:cNvSpPr>
          <p:nvPr>
            <p:ph type="title"/>
          </p:nvPr>
        </p:nvSpPr>
        <p:spPr/>
        <p:txBody>
          <a:bodyPr>
            <a:normAutofit fontScale="90000"/>
          </a:bodyPr>
          <a:lstStyle/>
          <a:p>
            <a:r>
              <a:rPr lang="en-US" dirty="0">
                <a:solidFill>
                  <a:schemeClr val="accent1"/>
                </a:solidFill>
              </a:rPr>
              <a:t>Web Usage Mining </a:t>
            </a:r>
            <a:br>
              <a:rPr lang="en-US" dirty="0">
                <a:solidFill>
                  <a:schemeClr val="accent1"/>
                </a:solidFill>
              </a:rPr>
            </a:br>
            <a:r>
              <a:rPr lang="en-US" dirty="0">
                <a:solidFill>
                  <a:schemeClr val="accent1"/>
                </a:solidFill>
              </a:rPr>
              <a:t>(Web Analytics)</a:t>
            </a:r>
          </a:p>
        </p:txBody>
      </p:sp>
      <p:sp>
        <p:nvSpPr>
          <p:cNvPr id="3" name="Content Placeholder 2">
            <a:extLst>
              <a:ext uri="{FF2B5EF4-FFF2-40B4-BE49-F238E27FC236}">
                <a16:creationId xmlns:a16="http://schemas.microsoft.com/office/drawing/2014/main" id="{B569A203-6707-F843-A6DB-53EED736B587}"/>
              </a:ext>
            </a:extLst>
          </p:cNvPr>
          <p:cNvSpPr>
            <a:spLocks noGrp="1"/>
          </p:cNvSpPr>
          <p:nvPr>
            <p:ph idx="1"/>
          </p:nvPr>
        </p:nvSpPr>
        <p:spPr>
          <a:xfrm>
            <a:off x="1952600" y="1644092"/>
            <a:ext cx="8391552" cy="4525963"/>
          </a:xfrm>
        </p:spPr>
        <p:txBody>
          <a:bodyPr/>
          <a:lstStyle/>
          <a:p>
            <a:r>
              <a:rPr lang="en-US" sz="3600" dirty="0"/>
              <a:t>Web usage mining (Web analytics) </a:t>
            </a:r>
            <a:br>
              <a:rPr lang="en-US" sz="3600" dirty="0"/>
            </a:br>
            <a:r>
              <a:rPr lang="en-US" sz="3600" dirty="0"/>
              <a:t>is the extraction of useful information </a:t>
            </a:r>
            <a:br>
              <a:rPr lang="en-US" sz="3600" dirty="0"/>
            </a:br>
            <a:r>
              <a:rPr lang="en-US" sz="3600" dirty="0"/>
              <a:t>from data generated </a:t>
            </a:r>
            <a:br>
              <a:rPr lang="en-US" sz="3600" dirty="0"/>
            </a:br>
            <a:r>
              <a:rPr lang="en-US" sz="3600" dirty="0"/>
              <a:t>through Web page visits and transactions.</a:t>
            </a:r>
          </a:p>
          <a:p>
            <a:r>
              <a:rPr lang="en-US" sz="3600" dirty="0"/>
              <a:t>Clickstream Analysis</a:t>
            </a:r>
          </a:p>
        </p:txBody>
      </p:sp>
      <p:sp>
        <p:nvSpPr>
          <p:cNvPr id="4" name="Slide Number Placeholder 3">
            <a:extLst>
              <a:ext uri="{FF2B5EF4-FFF2-40B4-BE49-F238E27FC236}">
                <a16:creationId xmlns:a16="http://schemas.microsoft.com/office/drawing/2014/main" id="{2382A522-80E6-AE49-A2F2-64E5FB50DA27}"/>
              </a:ext>
            </a:extLst>
          </p:cNvPr>
          <p:cNvSpPr>
            <a:spLocks noGrp="1"/>
          </p:cNvSpPr>
          <p:nvPr>
            <p:ph type="sldNum" sz="quarter" idx="12"/>
          </p:nvPr>
        </p:nvSpPr>
        <p:spPr/>
        <p:txBody>
          <a:bodyPr/>
          <a:lstStyle/>
          <a:p>
            <a:fld id="{E008237F-23CD-E54D-BDBA-FE95A073E4E0}" type="slidenum">
              <a:rPr lang="zh-TW" altLang="en-US" smtClean="0"/>
              <a:pPr/>
              <a:t>50</a:t>
            </a:fld>
            <a:endParaRPr lang="zh-TW" altLang="en-US"/>
          </a:p>
        </p:txBody>
      </p:sp>
      <p:sp>
        <p:nvSpPr>
          <p:cNvPr id="5" name="矩形 4">
            <a:extLst>
              <a:ext uri="{FF2B5EF4-FFF2-40B4-BE49-F238E27FC236}">
                <a16:creationId xmlns:a16="http://schemas.microsoft.com/office/drawing/2014/main" id="{9F46F141-60D7-534E-903D-D6838DA07718}"/>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16757585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4671-40E1-8E4F-B07F-1ECE77B3E05E}"/>
              </a:ext>
            </a:extLst>
          </p:cNvPr>
          <p:cNvSpPr>
            <a:spLocks noGrp="1"/>
          </p:cNvSpPr>
          <p:nvPr>
            <p:ph type="title"/>
          </p:nvPr>
        </p:nvSpPr>
        <p:spPr>
          <a:xfrm>
            <a:off x="1981200" y="116632"/>
            <a:ext cx="8229600" cy="1512168"/>
          </a:xfrm>
        </p:spPr>
        <p:txBody>
          <a:bodyPr>
            <a:normAutofit fontScale="90000"/>
          </a:bodyPr>
          <a:lstStyle/>
          <a:p>
            <a:r>
              <a:rPr lang="en-US" dirty="0">
                <a:solidFill>
                  <a:schemeClr val="accent1"/>
                </a:solidFill>
              </a:rPr>
              <a:t>Extraction of Knowledge from Web Usage Data</a:t>
            </a:r>
          </a:p>
        </p:txBody>
      </p:sp>
      <p:sp>
        <p:nvSpPr>
          <p:cNvPr id="4" name="Slide Number Placeholder 3">
            <a:extLst>
              <a:ext uri="{FF2B5EF4-FFF2-40B4-BE49-F238E27FC236}">
                <a16:creationId xmlns:a16="http://schemas.microsoft.com/office/drawing/2014/main" id="{B8A61B12-0185-F144-827D-0038BA85F56A}"/>
              </a:ext>
            </a:extLst>
          </p:cNvPr>
          <p:cNvSpPr>
            <a:spLocks noGrp="1"/>
          </p:cNvSpPr>
          <p:nvPr>
            <p:ph type="sldNum" sz="quarter" idx="12"/>
          </p:nvPr>
        </p:nvSpPr>
        <p:spPr/>
        <p:txBody>
          <a:bodyPr/>
          <a:lstStyle/>
          <a:p>
            <a:fld id="{E008237F-23CD-E54D-BDBA-FE95A073E4E0}" type="slidenum">
              <a:rPr lang="zh-TW" altLang="en-US" smtClean="0"/>
              <a:pPr/>
              <a:t>51</a:t>
            </a:fld>
            <a:endParaRPr lang="zh-TW" altLang="en-US"/>
          </a:p>
        </p:txBody>
      </p:sp>
      <p:sp>
        <p:nvSpPr>
          <p:cNvPr id="5" name="矩形 4">
            <a:extLst>
              <a:ext uri="{FF2B5EF4-FFF2-40B4-BE49-F238E27FC236}">
                <a16:creationId xmlns:a16="http://schemas.microsoft.com/office/drawing/2014/main" id="{087BBE14-362F-294E-AEA0-520D7EADC0D4}"/>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pic>
        <p:nvPicPr>
          <p:cNvPr id="7" name="Picture 6">
            <a:extLst>
              <a:ext uri="{FF2B5EF4-FFF2-40B4-BE49-F238E27FC236}">
                <a16:creationId xmlns:a16="http://schemas.microsoft.com/office/drawing/2014/main" id="{84C8718D-BDDC-7444-9D6B-537F687E0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3" y="2276872"/>
            <a:ext cx="8765945" cy="3463962"/>
          </a:xfrm>
          <a:prstGeom prst="rect">
            <a:avLst/>
          </a:prstGeom>
        </p:spPr>
      </p:pic>
    </p:spTree>
    <p:extLst>
      <p:ext uri="{BB962C8B-B14F-4D97-AF65-F5344CB8AC3E}">
        <p14:creationId xmlns:p14="http://schemas.microsoft.com/office/powerpoint/2010/main" val="6837141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AE084-32D5-D04D-85C7-7012CDD7E40D}"/>
              </a:ext>
            </a:extLst>
          </p:cNvPr>
          <p:cNvSpPr>
            <a:spLocks noGrp="1"/>
          </p:cNvSpPr>
          <p:nvPr>
            <p:ph type="title"/>
          </p:nvPr>
        </p:nvSpPr>
        <p:spPr/>
        <p:txBody>
          <a:bodyPr/>
          <a:lstStyle/>
          <a:p>
            <a:r>
              <a:rPr lang="en-US" dirty="0">
                <a:solidFill>
                  <a:schemeClr val="accent1"/>
                </a:solidFill>
              </a:rPr>
              <a:t>Social Analytics</a:t>
            </a:r>
          </a:p>
        </p:txBody>
      </p:sp>
      <p:sp>
        <p:nvSpPr>
          <p:cNvPr id="3" name="Content Placeholder 2">
            <a:extLst>
              <a:ext uri="{FF2B5EF4-FFF2-40B4-BE49-F238E27FC236}">
                <a16:creationId xmlns:a16="http://schemas.microsoft.com/office/drawing/2014/main" id="{0AC5056A-449B-C84F-B996-01AD5FCBD078}"/>
              </a:ext>
            </a:extLst>
          </p:cNvPr>
          <p:cNvSpPr>
            <a:spLocks noGrp="1"/>
          </p:cNvSpPr>
          <p:nvPr>
            <p:ph idx="1"/>
          </p:nvPr>
        </p:nvSpPr>
        <p:spPr/>
        <p:txBody>
          <a:bodyPr/>
          <a:lstStyle/>
          <a:p>
            <a:r>
              <a:rPr lang="en-US" sz="3600" dirty="0"/>
              <a:t>Social analytics is defined as </a:t>
            </a:r>
            <a:br>
              <a:rPr lang="en-US" sz="3600" dirty="0"/>
            </a:br>
            <a:r>
              <a:rPr lang="en-US" sz="3600" dirty="0"/>
              <a:t>monitoring, analyzing, </a:t>
            </a:r>
            <a:br>
              <a:rPr lang="en-US" sz="3600" dirty="0"/>
            </a:br>
            <a:r>
              <a:rPr lang="en-US" sz="3600" dirty="0"/>
              <a:t>measuring and interpreting </a:t>
            </a:r>
            <a:br>
              <a:rPr lang="en-US" sz="3600" dirty="0"/>
            </a:br>
            <a:r>
              <a:rPr lang="en-US" sz="3600" dirty="0"/>
              <a:t>digital interactions and </a:t>
            </a:r>
            <a:br>
              <a:rPr lang="en-US" sz="3600" dirty="0"/>
            </a:br>
            <a:r>
              <a:rPr lang="en-US" sz="3600" dirty="0"/>
              <a:t>relationships of people, topics, ideas and content.</a:t>
            </a:r>
          </a:p>
        </p:txBody>
      </p:sp>
      <p:sp>
        <p:nvSpPr>
          <p:cNvPr id="4" name="Slide Number Placeholder 3">
            <a:extLst>
              <a:ext uri="{FF2B5EF4-FFF2-40B4-BE49-F238E27FC236}">
                <a16:creationId xmlns:a16="http://schemas.microsoft.com/office/drawing/2014/main" id="{7C29C14D-15FF-7A4A-8FBE-2B48EED95C26}"/>
              </a:ext>
            </a:extLst>
          </p:cNvPr>
          <p:cNvSpPr>
            <a:spLocks noGrp="1"/>
          </p:cNvSpPr>
          <p:nvPr>
            <p:ph type="sldNum" sz="quarter" idx="12"/>
          </p:nvPr>
        </p:nvSpPr>
        <p:spPr/>
        <p:txBody>
          <a:bodyPr/>
          <a:lstStyle/>
          <a:p>
            <a:fld id="{E008237F-23CD-E54D-BDBA-FE95A073E4E0}" type="slidenum">
              <a:rPr lang="zh-TW" altLang="en-US" smtClean="0"/>
              <a:pPr/>
              <a:t>52</a:t>
            </a:fld>
            <a:endParaRPr lang="zh-TW" altLang="en-US"/>
          </a:p>
        </p:txBody>
      </p:sp>
      <p:sp>
        <p:nvSpPr>
          <p:cNvPr id="5" name="矩形 4">
            <a:extLst>
              <a:ext uri="{FF2B5EF4-FFF2-40B4-BE49-F238E27FC236}">
                <a16:creationId xmlns:a16="http://schemas.microsoft.com/office/drawing/2014/main" id="{1C1BBD92-C4B2-2B41-8A44-D87E0B94C166}"/>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27454717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041510-BF98-1B44-A3F9-7B779CBD87D1}"/>
              </a:ext>
            </a:extLst>
          </p:cNvPr>
          <p:cNvSpPr>
            <a:spLocks noGrp="1"/>
          </p:cNvSpPr>
          <p:nvPr>
            <p:ph type="sldNum" sz="quarter" idx="12"/>
          </p:nvPr>
        </p:nvSpPr>
        <p:spPr/>
        <p:txBody>
          <a:bodyPr/>
          <a:lstStyle/>
          <a:p>
            <a:fld id="{E008237F-23CD-E54D-BDBA-FE95A073E4E0}" type="slidenum">
              <a:rPr lang="zh-TW" altLang="en-US" smtClean="0"/>
              <a:pPr/>
              <a:t>53</a:t>
            </a:fld>
            <a:endParaRPr lang="zh-TW" altLang="en-US"/>
          </a:p>
        </p:txBody>
      </p:sp>
      <p:sp>
        <p:nvSpPr>
          <p:cNvPr id="5" name="Rounded Rectangle 4">
            <a:extLst>
              <a:ext uri="{FF2B5EF4-FFF2-40B4-BE49-F238E27FC236}">
                <a16:creationId xmlns:a16="http://schemas.microsoft.com/office/drawing/2014/main" id="{E7C36E74-8B28-724E-B32E-6243758C00D5}"/>
              </a:ext>
            </a:extLst>
          </p:cNvPr>
          <p:cNvSpPr/>
          <p:nvPr/>
        </p:nvSpPr>
        <p:spPr>
          <a:xfrm>
            <a:off x="1919536" y="3320988"/>
            <a:ext cx="2880320" cy="126014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Social Analytics</a:t>
            </a:r>
          </a:p>
        </p:txBody>
      </p:sp>
      <p:sp>
        <p:nvSpPr>
          <p:cNvPr id="6" name="Rounded Rectangle 5">
            <a:extLst>
              <a:ext uri="{FF2B5EF4-FFF2-40B4-BE49-F238E27FC236}">
                <a16:creationId xmlns:a16="http://schemas.microsoft.com/office/drawing/2014/main" id="{4BF5A67F-68DC-804E-A48B-680923EACB82}"/>
              </a:ext>
            </a:extLst>
          </p:cNvPr>
          <p:cNvSpPr/>
          <p:nvPr/>
        </p:nvSpPr>
        <p:spPr>
          <a:xfrm>
            <a:off x="5663952" y="1922313"/>
            <a:ext cx="4464496" cy="1368152"/>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Social Network Analysis (SNA)</a:t>
            </a:r>
          </a:p>
        </p:txBody>
      </p:sp>
      <p:sp>
        <p:nvSpPr>
          <p:cNvPr id="7" name="Rounded Rectangle 6">
            <a:extLst>
              <a:ext uri="{FF2B5EF4-FFF2-40B4-BE49-F238E27FC236}">
                <a16:creationId xmlns:a16="http://schemas.microsoft.com/office/drawing/2014/main" id="{62C0E8B8-068F-A049-8F33-2286867CEDCA}"/>
              </a:ext>
            </a:extLst>
          </p:cNvPr>
          <p:cNvSpPr/>
          <p:nvPr/>
        </p:nvSpPr>
        <p:spPr>
          <a:xfrm>
            <a:off x="5663952" y="4581128"/>
            <a:ext cx="4464496" cy="1368152"/>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Social Media Analytics</a:t>
            </a:r>
          </a:p>
        </p:txBody>
      </p:sp>
      <p:cxnSp>
        <p:nvCxnSpPr>
          <p:cNvPr id="9" name="Elbow Connector 8">
            <a:extLst>
              <a:ext uri="{FF2B5EF4-FFF2-40B4-BE49-F238E27FC236}">
                <a16:creationId xmlns:a16="http://schemas.microsoft.com/office/drawing/2014/main" id="{D7069F51-F1CC-DD4C-A9CA-7ED0D91D7470}"/>
              </a:ext>
            </a:extLst>
          </p:cNvPr>
          <p:cNvCxnSpPr>
            <a:stCxn id="5" idx="3"/>
            <a:endCxn id="6" idx="1"/>
          </p:cNvCxnSpPr>
          <p:nvPr/>
        </p:nvCxnSpPr>
        <p:spPr>
          <a:xfrm flipV="1">
            <a:off x="4799856" y="2606390"/>
            <a:ext cx="864096" cy="1344669"/>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4E891F24-8B52-3845-9089-61A9A50C3DB8}"/>
              </a:ext>
            </a:extLst>
          </p:cNvPr>
          <p:cNvCxnSpPr>
            <a:cxnSpLocks/>
            <a:stCxn id="5" idx="3"/>
            <a:endCxn id="7" idx="1"/>
          </p:cNvCxnSpPr>
          <p:nvPr/>
        </p:nvCxnSpPr>
        <p:spPr>
          <a:xfrm>
            <a:off x="4799856" y="3951058"/>
            <a:ext cx="864096" cy="1314146"/>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92B71516-474A-0C42-B994-5902232BDA4C}"/>
              </a:ext>
            </a:extLst>
          </p:cNvPr>
          <p:cNvSpPr>
            <a:spLocks noGrp="1"/>
          </p:cNvSpPr>
          <p:nvPr>
            <p:ph type="title"/>
          </p:nvPr>
        </p:nvSpPr>
        <p:spPr>
          <a:xfrm>
            <a:off x="1981200" y="274638"/>
            <a:ext cx="8229600" cy="1143000"/>
          </a:xfrm>
        </p:spPr>
        <p:txBody>
          <a:bodyPr/>
          <a:lstStyle/>
          <a:p>
            <a:r>
              <a:rPr lang="en-US" dirty="0">
                <a:solidFill>
                  <a:schemeClr val="accent1"/>
                </a:solidFill>
              </a:rPr>
              <a:t>Branches of Social Analytics</a:t>
            </a:r>
          </a:p>
        </p:txBody>
      </p:sp>
      <p:sp>
        <p:nvSpPr>
          <p:cNvPr id="14" name="矩形 4">
            <a:extLst>
              <a:ext uri="{FF2B5EF4-FFF2-40B4-BE49-F238E27FC236}">
                <a16:creationId xmlns:a16="http://schemas.microsoft.com/office/drawing/2014/main" id="{58FA9336-B825-6B4B-A171-6D86DCD35433}"/>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16897213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50706"/>
          </a:xfrm>
        </p:spPr>
        <p:txBody>
          <a:bodyPr/>
          <a:lstStyle/>
          <a:p>
            <a:r>
              <a:rPr lang="en-US" sz="9600" dirty="0">
                <a:solidFill>
                  <a:schemeClr val="accent1"/>
                </a:solidFill>
              </a:rPr>
              <a:t>Text Mining</a:t>
            </a:r>
            <a:br>
              <a:rPr lang="en-US" sz="9600" dirty="0">
                <a:solidFill>
                  <a:schemeClr val="accent1"/>
                </a:solidFill>
              </a:rPr>
            </a:br>
            <a:r>
              <a:rPr lang="en-US" sz="9600" dirty="0">
                <a:solidFill>
                  <a:schemeClr val="accent1"/>
                </a:solidFill>
              </a:rPr>
              <a:t>Technologies</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54</a:t>
            </a:fld>
            <a:endParaRPr lang="zh-TW" altLang="en-US"/>
          </a:p>
        </p:txBody>
      </p:sp>
    </p:spTree>
    <p:extLst>
      <p:ext uri="{BB962C8B-B14F-4D97-AF65-F5344CB8AC3E}">
        <p14:creationId xmlns:p14="http://schemas.microsoft.com/office/powerpoint/2010/main" val="1630597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3717032"/>
            <a:ext cx="8301608" cy="2218258"/>
          </a:xfrm>
        </p:spPr>
        <p:txBody>
          <a:bodyPr/>
          <a:lstStyle/>
          <a:p>
            <a:r>
              <a:rPr lang="en-US" sz="5400" b="0" dirty="0">
                <a:solidFill>
                  <a:schemeClr val="accent1"/>
                </a:solidFill>
              </a:rPr>
              <a:t> </a:t>
            </a:r>
            <a:r>
              <a:rPr lang="en-US" sz="5000" dirty="0">
                <a:solidFill>
                  <a:schemeClr val="accent1"/>
                </a:solidFill>
              </a:rPr>
              <a:t>Natural Language Processing </a:t>
            </a:r>
            <a:br>
              <a:rPr lang="en-US" sz="5000" dirty="0">
                <a:solidFill>
                  <a:schemeClr val="accent1"/>
                </a:solidFill>
              </a:rPr>
            </a:br>
            <a:r>
              <a:rPr lang="en-US" sz="5000" dirty="0">
                <a:solidFill>
                  <a:schemeClr val="accent1"/>
                </a:solidFill>
              </a:rPr>
              <a:t>(NLP)</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55</a:t>
            </a:fld>
            <a:endParaRPr lang="zh-TW" altLang="en-US"/>
          </a:p>
        </p:txBody>
      </p:sp>
      <p:sp>
        <p:nvSpPr>
          <p:cNvPr id="5" name="Title 1"/>
          <p:cNvSpPr txBox="1">
            <a:spLocks/>
          </p:cNvSpPr>
          <p:nvPr/>
        </p:nvSpPr>
        <p:spPr bwMode="auto">
          <a:xfrm>
            <a:off x="1991544" y="908720"/>
            <a:ext cx="8229600"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sz="7200" dirty="0">
                <a:solidFill>
                  <a:srgbClr val="FF0000"/>
                </a:solidFill>
              </a:rPr>
              <a:t> Text Mining</a:t>
            </a:r>
            <a:br>
              <a:rPr lang="en-US" sz="7200" dirty="0">
                <a:solidFill>
                  <a:srgbClr val="FF0000"/>
                </a:solidFill>
              </a:rPr>
            </a:br>
            <a:r>
              <a:rPr lang="en-US" sz="7200" dirty="0">
                <a:solidFill>
                  <a:srgbClr val="FF0000"/>
                </a:solidFill>
              </a:rPr>
              <a:t>(TM)</a:t>
            </a:r>
          </a:p>
        </p:txBody>
      </p:sp>
    </p:spTree>
    <p:extLst>
      <p:ext uri="{BB962C8B-B14F-4D97-AF65-F5344CB8AC3E}">
        <p14:creationId xmlns:p14="http://schemas.microsoft.com/office/powerpoint/2010/main" val="6038067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56</a:t>
            </a:fld>
            <a:endParaRPr lang="zh-TW" altLang="en-US"/>
          </a:p>
        </p:txBody>
      </p:sp>
      <p:sp>
        <p:nvSpPr>
          <p:cNvPr id="6" name="Rounded Rectangle 5"/>
          <p:cNvSpPr/>
          <p:nvPr/>
        </p:nvSpPr>
        <p:spPr>
          <a:xfrm>
            <a:off x="1955540" y="620688"/>
            <a:ext cx="8352928" cy="10081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t>Text mining</a:t>
            </a:r>
          </a:p>
        </p:txBody>
      </p:sp>
      <p:sp>
        <p:nvSpPr>
          <p:cNvPr id="7" name="Rounded Rectangle 6"/>
          <p:cNvSpPr/>
          <p:nvPr/>
        </p:nvSpPr>
        <p:spPr>
          <a:xfrm>
            <a:off x="1955540" y="3597018"/>
            <a:ext cx="8352928" cy="10081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t>Intelligent Text Analysis</a:t>
            </a:r>
          </a:p>
        </p:txBody>
      </p:sp>
      <p:sp>
        <p:nvSpPr>
          <p:cNvPr id="8" name="Rounded Rectangle 7"/>
          <p:cNvSpPr/>
          <p:nvPr/>
        </p:nvSpPr>
        <p:spPr>
          <a:xfrm>
            <a:off x="1955540" y="2108853"/>
            <a:ext cx="8352928" cy="10081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t>Text Data Mining</a:t>
            </a:r>
          </a:p>
        </p:txBody>
      </p:sp>
      <p:sp>
        <p:nvSpPr>
          <p:cNvPr id="9" name="Rounded Rectangle 8"/>
          <p:cNvSpPr/>
          <p:nvPr/>
        </p:nvSpPr>
        <p:spPr>
          <a:xfrm>
            <a:off x="1955540" y="5085184"/>
            <a:ext cx="8352928" cy="10081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t>Knowledge-Discovery in Text (KDT)</a:t>
            </a:r>
          </a:p>
        </p:txBody>
      </p:sp>
      <p:sp>
        <p:nvSpPr>
          <p:cNvPr id="11" name="Rectangle 10"/>
          <p:cNvSpPr/>
          <p:nvPr/>
        </p:nvSpPr>
        <p:spPr>
          <a:xfrm>
            <a:off x="2891644" y="6457890"/>
            <a:ext cx="6408712" cy="400110"/>
          </a:xfrm>
          <a:prstGeom prst="rect">
            <a:avLst/>
          </a:prstGeom>
        </p:spPr>
        <p:txBody>
          <a:bodyPr wrap="square">
            <a:spAutoFit/>
          </a:bodyPr>
          <a:lstStyle/>
          <a:p>
            <a:pPr algn="ctr" eaLnBrk="1" hangingPunct="1"/>
            <a:r>
              <a:rPr lang="en-US" altLang="zh-TW" sz="1000" dirty="0">
                <a:solidFill>
                  <a:schemeClr val="bg1">
                    <a:lumMod val="75000"/>
                  </a:schemeClr>
                </a:solidFill>
              </a:rPr>
              <a:t>Source: Vishal Gupta and </a:t>
            </a:r>
            <a:r>
              <a:rPr lang="en-US" altLang="zh-TW" sz="1000" dirty="0" err="1">
                <a:solidFill>
                  <a:schemeClr val="bg1">
                    <a:lumMod val="75000"/>
                  </a:schemeClr>
                </a:solidFill>
              </a:rPr>
              <a:t>Gurpreet</a:t>
            </a:r>
            <a:r>
              <a:rPr lang="en-US" altLang="zh-TW" sz="1000" dirty="0">
                <a:solidFill>
                  <a:schemeClr val="bg1">
                    <a:lumMod val="75000"/>
                  </a:schemeClr>
                </a:solidFill>
              </a:rPr>
              <a:t> S. </a:t>
            </a:r>
            <a:r>
              <a:rPr lang="en-US" altLang="zh-TW" sz="1000" dirty="0" err="1">
                <a:solidFill>
                  <a:schemeClr val="bg1">
                    <a:lumMod val="75000"/>
                  </a:schemeClr>
                </a:solidFill>
              </a:rPr>
              <a:t>Lehal</a:t>
            </a:r>
            <a:r>
              <a:rPr lang="en-US" altLang="zh-TW" sz="1000" dirty="0">
                <a:solidFill>
                  <a:schemeClr val="bg1">
                    <a:lumMod val="75000"/>
                  </a:schemeClr>
                </a:solidFill>
              </a:rPr>
              <a:t> (2009), "A survey of text mining techniques and applications," </a:t>
            </a:r>
            <a:br>
              <a:rPr lang="en-US" altLang="zh-TW" sz="1000" dirty="0">
                <a:solidFill>
                  <a:schemeClr val="bg1">
                    <a:lumMod val="75000"/>
                  </a:schemeClr>
                </a:solidFill>
              </a:rPr>
            </a:br>
            <a:r>
              <a:rPr lang="en-US" altLang="zh-TW" sz="1000" dirty="0">
                <a:solidFill>
                  <a:schemeClr val="bg1">
                    <a:lumMod val="75000"/>
                  </a:schemeClr>
                </a:solidFill>
              </a:rPr>
              <a:t>Journal of emerging technologies in web intelligence, vol. 1, no. 1, pp. 60-76.</a:t>
            </a:r>
          </a:p>
        </p:txBody>
      </p:sp>
    </p:spTree>
    <p:extLst>
      <p:ext uri="{BB962C8B-B14F-4D97-AF65-F5344CB8AC3E}">
        <p14:creationId xmlns:p14="http://schemas.microsoft.com/office/powerpoint/2010/main" val="25344522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標題 1"/>
          <p:cNvSpPr>
            <a:spLocks noGrp="1"/>
          </p:cNvSpPr>
          <p:nvPr>
            <p:ph type="title"/>
          </p:nvPr>
        </p:nvSpPr>
        <p:spPr>
          <a:xfrm>
            <a:off x="2089150" y="115888"/>
            <a:ext cx="8229600" cy="2305050"/>
          </a:xfrm>
        </p:spPr>
        <p:txBody>
          <a:bodyPr>
            <a:normAutofit fontScale="90000"/>
          </a:bodyPr>
          <a:lstStyle/>
          <a:p>
            <a:r>
              <a:rPr lang="en-US" altLang="zh-TW" sz="8000">
                <a:solidFill>
                  <a:srgbClr val="FF0000"/>
                </a:solidFill>
                <a:latin typeface="Calibri" charset="0"/>
                <a:ea typeface="標楷體" charset="-120"/>
              </a:rPr>
              <a:t>Text Mining</a:t>
            </a:r>
            <a:br>
              <a:rPr lang="en-US" altLang="zh-TW" sz="8000">
                <a:solidFill>
                  <a:srgbClr val="FF0000"/>
                </a:solidFill>
                <a:latin typeface="Calibri" charset="0"/>
                <a:ea typeface="標楷體" charset="-120"/>
              </a:rPr>
            </a:br>
            <a:r>
              <a:rPr lang="en-US" altLang="zh-TW" sz="8000">
                <a:solidFill>
                  <a:srgbClr val="FF0000"/>
                </a:solidFill>
                <a:latin typeface="Calibri" charset="0"/>
                <a:ea typeface="標楷體" charset="-120"/>
              </a:rPr>
              <a:t>(text data mining)</a:t>
            </a:r>
            <a:endParaRPr lang="zh-TW" altLang="en-US" sz="8000">
              <a:solidFill>
                <a:srgbClr val="FF0000"/>
              </a:solidFill>
              <a:latin typeface="Calibri" charset="0"/>
              <a:ea typeface="標楷體" charset="-120"/>
            </a:endParaRPr>
          </a:p>
        </p:txBody>
      </p:sp>
      <p:sp>
        <p:nvSpPr>
          <p:cNvPr id="28674" name="內容版面配置區 2"/>
          <p:cNvSpPr>
            <a:spLocks noGrp="1"/>
          </p:cNvSpPr>
          <p:nvPr>
            <p:ph idx="1"/>
          </p:nvPr>
        </p:nvSpPr>
        <p:spPr>
          <a:xfrm>
            <a:off x="1919288" y="2997200"/>
            <a:ext cx="8229600" cy="3455988"/>
          </a:xfrm>
        </p:spPr>
        <p:txBody>
          <a:bodyPr/>
          <a:lstStyle/>
          <a:p>
            <a:pPr marL="457200" lvl="1" indent="0" algn="ctr">
              <a:buNone/>
              <a:defRPr/>
            </a:pPr>
            <a:r>
              <a:rPr lang="en-US" altLang="zh-TW" sz="5400" dirty="0">
                <a:solidFill>
                  <a:schemeClr val="accent1">
                    <a:lumMod val="75000"/>
                  </a:schemeClr>
                </a:solidFill>
                <a:cs typeface="新細明體" pitchFamily="18" charset="-120"/>
              </a:rPr>
              <a:t>the process of </a:t>
            </a:r>
            <a:br>
              <a:rPr lang="en-US" altLang="zh-TW" sz="5400" dirty="0">
                <a:solidFill>
                  <a:schemeClr val="accent1">
                    <a:lumMod val="75000"/>
                  </a:schemeClr>
                </a:solidFill>
                <a:cs typeface="新細明體" pitchFamily="18" charset="-120"/>
              </a:rPr>
            </a:br>
            <a:r>
              <a:rPr lang="en-US" altLang="zh-TW" sz="5400" dirty="0">
                <a:solidFill>
                  <a:schemeClr val="accent1">
                    <a:lumMod val="75000"/>
                  </a:schemeClr>
                </a:solidFill>
                <a:cs typeface="新細明體" pitchFamily="18" charset="-120"/>
              </a:rPr>
              <a:t>deriving </a:t>
            </a:r>
            <a:br>
              <a:rPr lang="en-US" altLang="zh-TW" sz="5400" dirty="0">
                <a:solidFill>
                  <a:schemeClr val="accent1">
                    <a:lumMod val="75000"/>
                  </a:schemeClr>
                </a:solidFill>
                <a:cs typeface="新細明體" pitchFamily="18" charset="-120"/>
              </a:rPr>
            </a:br>
            <a:r>
              <a:rPr lang="en-US" altLang="zh-TW" sz="5400" dirty="0">
                <a:solidFill>
                  <a:schemeClr val="accent1">
                    <a:lumMod val="75000"/>
                  </a:schemeClr>
                </a:solidFill>
                <a:cs typeface="新細明體" pitchFamily="18" charset="-120"/>
              </a:rPr>
              <a:t>high-quality information </a:t>
            </a:r>
            <a:br>
              <a:rPr lang="en-US" altLang="zh-TW" sz="5400" dirty="0">
                <a:solidFill>
                  <a:schemeClr val="accent1">
                    <a:lumMod val="75000"/>
                  </a:schemeClr>
                </a:solidFill>
                <a:cs typeface="新細明體" pitchFamily="18" charset="-120"/>
              </a:rPr>
            </a:br>
            <a:r>
              <a:rPr lang="en-US" altLang="zh-TW" sz="5400" dirty="0">
                <a:solidFill>
                  <a:schemeClr val="accent1">
                    <a:lumMod val="75000"/>
                  </a:schemeClr>
                </a:solidFill>
                <a:cs typeface="新細明體" pitchFamily="18" charset="-120"/>
              </a:rPr>
              <a:t>from text</a:t>
            </a:r>
          </a:p>
        </p:txBody>
      </p:sp>
      <p:sp>
        <p:nvSpPr>
          <p:cNvPr id="2867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129DA3EB-5AB6-8148-889D-C59170120C7E}" type="slidenum">
              <a:rPr kumimoji="0" lang="zh-TW" altLang="en-US" sz="1200">
                <a:solidFill>
                  <a:srgbClr val="898989"/>
                </a:solidFill>
                <a:latin typeface="Calibri" charset="0"/>
                <a:ea typeface="MS PGothic" charset="-128"/>
              </a:rPr>
              <a:pPr eaLnBrk="1" hangingPunct="1"/>
              <a:t>57</a:t>
            </a:fld>
            <a:endParaRPr kumimoji="0" lang="zh-TW" altLang="en-US" sz="1200">
              <a:solidFill>
                <a:srgbClr val="898989"/>
              </a:solidFill>
              <a:latin typeface="Calibri" charset="0"/>
              <a:ea typeface="MS PGothic" charset="-128"/>
            </a:endParaRPr>
          </a:p>
        </p:txBody>
      </p:sp>
      <p:sp>
        <p:nvSpPr>
          <p:cNvPr id="28676" name="矩形 4"/>
          <p:cNvSpPr>
            <a:spLocks noChangeArrowheads="1"/>
          </p:cNvSpPr>
          <p:nvPr/>
        </p:nvSpPr>
        <p:spPr bwMode="auto">
          <a:xfrm>
            <a:off x="4511675" y="661193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a:ea typeface="MS PGothic" charset="-128"/>
                <a:hlinkClick r:id="rId2"/>
              </a:rPr>
              <a:t>http://en.wikipedia.org/wiki/Text_mining</a:t>
            </a:r>
            <a:endParaRPr lang="zh-TW" altLang="en-US" sz="1000">
              <a:ea typeface="MS PGothic" charset="-128"/>
            </a:endParaRPr>
          </a:p>
        </p:txBody>
      </p:sp>
    </p:spTree>
    <p:extLst>
      <p:ext uri="{BB962C8B-B14F-4D97-AF65-F5344CB8AC3E}">
        <p14:creationId xmlns:p14="http://schemas.microsoft.com/office/powerpoint/2010/main" val="40458490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106690"/>
          </a:xfrm>
        </p:spPr>
        <p:txBody>
          <a:bodyPr/>
          <a:lstStyle/>
          <a:p>
            <a:r>
              <a:rPr lang="en-US" sz="7200" dirty="0">
                <a:solidFill>
                  <a:srgbClr val="FF0000"/>
                </a:solidFill>
              </a:rPr>
              <a:t>Text Mining</a:t>
            </a:r>
            <a:r>
              <a:rPr lang="en-US" dirty="0"/>
              <a:t>:</a:t>
            </a:r>
            <a:br>
              <a:rPr lang="en-US" dirty="0"/>
            </a:br>
            <a:r>
              <a:rPr lang="en-US" sz="5400" dirty="0"/>
              <a:t>the </a:t>
            </a:r>
            <a:r>
              <a:rPr lang="en-US" sz="5400" dirty="0">
                <a:solidFill>
                  <a:schemeClr val="accent1"/>
                </a:solidFill>
              </a:rPr>
              <a:t>process</a:t>
            </a:r>
            <a:r>
              <a:rPr lang="en-US" sz="5400" dirty="0"/>
              <a:t> of </a:t>
            </a:r>
            <a:r>
              <a:rPr lang="en-US" sz="5400" dirty="0">
                <a:solidFill>
                  <a:srgbClr val="4F81BD"/>
                </a:solidFill>
              </a:rPr>
              <a:t>extracting</a:t>
            </a:r>
            <a:r>
              <a:rPr lang="en-US" sz="5400" dirty="0"/>
              <a:t> </a:t>
            </a:r>
            <a:r>
              <a:rPr lang="en-US" sz="5400" dirty="0">
                <a:solidFill>
                  <a:schemeClr val="accent4">
                    <a:lumMod val="75000"/>
                  </a:schemeClr>
                </a:solidFill>
              </a:rPr>
              <a:t>interesting</a:t>
            </a:r>
            <a:r>
              <a:rPr lang="en-US" sz="5400" dirty="0"/>
              <a:t> and </a:t>
            </a:r>
            <a:r>
              <a:rPr lang="en-US" sz="5400" dirty="0">
                <a:solidFill>
                  <a:srgbClr val="604A7B"/>
                </a:solidFill>
              </a:rPr>
              <a:t>non-trivial </a:t>
            </a:r>
            <a:br>
              <a:rPr lang="en-US" sz="5400" dirty="0"/>
            </a:br>
            <a:r>
              <a:rPr lang="en-US" sz="5400" dirty="0">
                <a:solidFill>
                  <a:schemeClr val="accent6">
                    <a:lumMod val="50000"/>
                  </a:schemeClr>
                </a:solidFill>
              </a:rPr>
              <a:t>information and knowledge</a:t>
            </a:r>
            <a:br>
              <a:rPr lang="en-US" sz="5400" dirty="0"/>
            </a:br>
            <a:r>
              <a:rPr lang="en-US" sz="5400" dirty="0"/>
              <a:t>from </a:t>
            </a:r>
            <a:r>
              <a:rPr lang="en-US" sz="5400" dirty="0">
                <a:solidFill>
                  <a:srgbClr val="008000"/>
                </a:solidFill>
              </a:rPr>
              <a:t>unstructured text</a:t>
            </a:r>
            <a:r>
              <a:rPr lang="en-US" sz="5400" dirty="0"/>
              <a:t>.</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58</a:t>
            </a:fld>
            <a:endParaRPr lang="zh-TW" altLang="en-US"/>
          </a:p>
        </p:txBody>
      </p:sp>
      <p:sp>
        <p:nvSpPr>
          <p:cNvPr id="5" name="Rectangle 4"/>
          <p:cNvSpPr/>
          <p:nvPr/>
        </p:nvSpPr>
        <p:spPr>
          <a:xfrm>
            <a:off x="2891644" y="6457890"/>
            <a:ext cx="6408712" cy="400110"/>
          </a:xfrm>
          <a:prstGeom prst="rect">
            <a:avLst/>
          </a:prstGeom>
        </p:spPr>
        <p:txBody>
          <a:bodyPr wrap="square">
            <a:spAutoFit/>
          </a:bodyPr>
          <a:lstStyle/>
          <a:p>
            <a:pPr algn="ctr" eaLnBrk="1" hangingPunct="1"/>
            <a:r>
              <a:rPr lang="en-US" altLang="zh-TW" sz="1000" dirty="0">
                <a:solidFill>
                  <a:schemeClr val="bg1">
                    <a:lumMod val="75000"/>
                  </a:schemeClr>
                </a:solidFill>
              </a:rPr>
              <a:t>Source: Vishal Gupta and </a:t>
            </a:r>
            <a:r>
              <a:rPr lang="en-US" altLang="zh-TW" sz="1000" dirty="0" err="1">
                <a:solidFill>
                  <a:schemeClr val="bg1">
                    <a:lumMod val="75000"/>
                  </a:schemeClr>
                </a:solidFill>
              </a:rPr>
              <a:t>Gurpreet</a:t>
            </a:r>
            <a:r>
              <a:rPr lang="en-US" altLang="zh-TW" sz="1000" dirty="0">
                <a:solidFill>
                  <a:schemeClr val="bg1">
                    <a:lumMod val="75000"/>
                  </a:schemeClr>
                </a:solidFill>
              </a:rPr>
              <a:t> S. </a:t>
            </a:r>
            <a:r>
              <a:rPr lang="en-US" altLang="zh-TW" sz="1000" dirty="0" err="1">
                <a:solidFill>
                  <a:schemeClr val="bg1">
                    <a:lumMod val="75000"/>
                  </a:schemeClr>
                </a:solidFill>
              </a:rPr>
              <a:t>Lehal</a:t>
            </a:r>
            <a:r>
              <a:rPr lang="en-US" altLang="zh-TW" sz="1000" dirty="0">
                <a:solidFill>
                  <a:schemeClr val="bg1">
                    <a:lumMod val="75000"/>
                  </a:schemeClr>
                </a:solidFill>
              </a:rPr>
              <a:t> (2009), "A survey of text mining techniques and applications," </a:t>
            </a:r>
            <a:br>
              <a:rPr lang="en-US" altLang="zh-TW" sz="1000" dirty="0">
                <a:solidFill>
                  <a:schemeClr val="bg1">
                    <a:lumMod val="75000"/>
                  </a:schemeClr>
                </a:solidFill>
              </a:rPr>
            </a:br>
            <a:r>
              <a:rPr lang="en-US" altLang="zh-TW" sz="1000" dirty="0">
                <a:solidFill>
                  <a:schemeClr val="bg1">
                    <a:lumMod val="75000"/>
                  </a:schemeClr>
                </a:solidFill>
              </a:rPr>
              <a:t>Journal of emerging technologies in web intelligence, vol. 1, no. 1, pp. 60-76.</a:t>
            </a:r>
          </a:p>
        </p:txBody>
      </p:sp>
    </p:spTree>
    <p:extLst>
      <p:ext uri="{BB962C8B-B14F-4D97-AF65-F5344CB8AC3E}">
        <p14:creationId xmlns:p14="http://schemas.microsoft.com/office/powerpoint/2010/main" val="29352793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106690"/>
          </a:xfrm>
        </p:spPr>
        <p:txBody>
          <a:bodyPr>
            <a:normAutofit fontScale="90000"/>
          </a:bodyPr>
          <a:lstStyle/>
          <a:p>
            <a:r>
              <a:rPr lang="en-US" sz="7200" dirty="0">
                <a:solidFill>
                  <a:srgbClr val="FF0000"/>
                </a:solidFill>
              </a:rPr>
              <a:t>Text Mining</a:t>
            </a:r>
            <a:r>
              <a:rPr lang="en-US" dirty="0"/>
              <a:t>:</a:t>
            </a:r>
            <a:br>
              <a:rPr lang="en-US" dirty="0"/>
            </a:br>
            <a:r>
              <a:rPr lang="en-US" dirty="0">
                <a:solidFill>
                  <a:schemeClr val="accent1"/>
                </a:solidFill>
              </a:rPr>
              <a:t>discovery</a:t>
            </a:r>
            <a:r>
              <a:rPr lang="en-US" dirty="0"/>
              <a:t> by computer of </a:t>
            </a:r>
            <a:br>
              <a:rPr lang="en-US" dirty="0"/>
            </a:br>
            <a:r>
              <a:rPr lang="en-US" sz="5400" dirty="0">
                <a:solidFill>
                  <a:srgbClr val="FF0000"/>
                </a:solidFill>
              </a:rPr>
              <a:t>new, previously </a:t>
            </a:r>
            <a:br>
              <a:rPr lang="en-US" sz="5400" dirty="0">
                <a:solidFill>
                  <a:srgbClr val="FF0000"/>
                </a:solidFill>
              </a:rPr>
            </a:br>
            <a:r>
              <a:rPr lang="en-US" sz="5400" dirty="0">
                <a:solidFill>
                  <a:srgbClr val="FF0000"/>
                </a:solidFill>
              </a:rPr>
              <a:t>unknown information</a:t>
            </a:r>
            <a:r>
              <a:rPr lang="en-US" dirty="0"/>
              <a:t>, </a:t>
            </a:r>
            <a:br>
              <a:rPr lang="en-US" dirty="0"/>
            </a:br>
            <a:r>
              <a:rPr lang="en-US" dirty="0"/>
              <a:t>by </a:t>
            </a:r>
            <a:r>
              <a:rPr lang="en-US" sz="5400" dirty="0">
                <a:solidFill>
                  <a:schemeClr val="accent6">
                    <a:lumMod val="50000"/>
                  </a:schemeClr>
                </a:solidFill>
              </a:rPr>
              <a:t>automatically </a:t>
            </a:r>
            <a:br>
              <a:rPr lang="en-US" sz="5400" dirty="0">
                <a:solidFill>
                  <a:schemeClr val="accent6">
                    <a:lumMod val="50000"/>
                  </a:schemeClr>
                </a:solidFill>
              </a:rPr>
            </a:br>
            <a:r>
              <a:rPr lang="en-US" sz="5400" dirty="0">
                <a:solidFill>
                  <a:schemeClr val="accent6">
                    <a:lumMod val="50000"/>
                  </a:schemeClr>
                </a:solidFill>
              </a:rPr>
              <a:t>extracting information</a:t>
            </a:r>
            <a:r>
              <a:rPr lang="en-US" sz="5400" dirty="0"/>
              <a:t> </a:t>
            </a:r>
            <a:br>
              <a:rPr lang="en-US" dirty="0"/>
            </a:br>
            <a:r>
              <a:rPr lang="en-US" dirty="0"/>
              <a:t>from </a:t>
            </a:r>
            <a:r>
              <a:rPr lang="en-US" dirty="0">
                <a:solidFill>
                  <a:schemeClr val="accent3">
                    <a:lumMod val="50000"/>
                  </a:schemeClr>
                </a:solidFill>
              </a:rPr>
              <a:t>different written resources</a:t>
            </a:r>
            <a:r>
              <a:rPr lang="en-US" dirty="0"/>
              <a:t>.</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59</a:t>
            </a:fld>
            <a:endParaRPr lang="zh-TW" altLang="en-US"/>
          </a:p>
        </p:txBody>
      </p:sp>
      <p:sp>
        <p:nvSpPr>
          <p:cNvPr id="5" name="Rectangle 4"/>
          <p:cNvSpPr/>
          <p:nvPr/>
        </p:nvSpPr>
        <p:spPr>
          <a:xfrm>
            <a:off x="2891644" y="6457890"/>
            <a:ext cx="6408712" cy="400110"/>
          </a:xfrm>
          <a:prstGeom prst="rect">
            <a:avLst/>
          </a:prstGeom>
        </p:spPr>
        <p:txBody>
          <a:bodyPr wrap="square">
            <a:spAutoFit/>
          </a:bodyPr>
          <a:lstStyle/>
          <a:p>
            <a:pPr algn="ctr" eaLnBrk="1" hangingPunct="1"/>
            <a:r>
              <a:rPr lang="en-US" altLang="zh-TW" sz="1000" dirty="0">
                <a:solidFill>
                  <a:schemeClr val="bg1">
                    <a:lumMod val="75000"/>
                  </a:schemeClr>
                </a:solidFill>
              </a:rPr>
              <a:t>Source: Vishal Gupta and </a:t>
            </a:r>
            <a:r>
              <a:rPr lang="en-US" altLang="zh-TW" sz="1000" dirty="0" err="1">
                <a:solidFill>
                  <a:schemeClr val="bg1">
                    <a:lumMod val="75000"/>
                  </a:schemeClr>
                </a:solidFill>
              </a:rPr>
              <a:t>Gurpreet</a:t>
            </a:r>
            <a:r>
              <a:rPr lang="en-US" altLang="zh-TW" sz="1000" dirty="0">
                <a:solidFill>
                  <a:schemeClr val="bg1">
                    <a:lumMod val="75000"/>
                  </a:schemeClr>
                </a:solidFill>
              </a:rPr>
              <a:t> S. </a:t>
            </a:r>
            <a:r>
              <a:rPr lang="en-US" altLang="zh-TW" sz="1000" dirty="0" err="1">
                <a:solidFill>
                  <a:schemeClr val="bg1">
                    <a:lumMod val="75000"/>
                  </a:schemeClr>
                </a:solidFill>
              </a:rPr>
              <a:t>Lehal</a:t>
            </a:r>
            <a:r>
              <a:rPr lang="en-US" altLang="zh-TW" sz="1000" dirty="0">
                <a:solidFill>
                  <a:schemeClr val="bg1">
                    <a:lumMod val="75000"/>
                  </a:schemeClr>
                </a:solidFill>
              </a:rPr>
              <a:t> (2009), "A survey of text mining techniques and applications," </a:t>
            </a:r>
            <a:br>
              <a:rPr lang="en-US" altLang="zh-TW" sz="1000" dirty="0">
                <a:solidFill>
                  <a:schemeClr val="bg1">
                    <a:lumMod val="75000"/>
                  </a:schemeClr>
                </a:solidFill>
              </a:rPr>
            </a:br>
            <a:r>
              <a:rPr lang="en-US" altLang="zh-TW" sz="1000" dirty="0">
                <a:solidFill>
                  <a:schemeClr val="bg1">
                    <a:lumMod val="75000"/>
                  </a:schemeClr>
                </a:solidFill>
              </a:rPr>
              <a:t>Journal of emerging technologies in web intelligence, vol. 1, no. 1, pp. 60-76.</a:t>
            </a:r>
          </a:p>
        </p:txBody>
      </p:sp>
    </p:spTree>
    <p:extLst>
      <p:ext uri="{BB962C8B-B14F-4D97-AF65-F5344CB8AC3E}">
        <p14:creationId xmlns:p14="http://schemas.microsoft.com/office/powerpoint/2010/main" val="2730113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sz="9600" dirty="0">
                <a:solidFill>
                  <a:schemeClr val="accent1"/>
                </a:solidFill>
                <a:latin typeface="Calibri" charset="0"/>
                <a:ea typeface="標楷體" charset="-120"/>
              </a:rPr>
              <a:t>Outline</a:t>
            </a:r>
            <a:endParaRPr lang="en-US" sz="12000" dirty="0">
              <a:solidFill>
                <a:schemeClr val="accent1"/>
              </a:solidFill>
            </a:endParaRPr>
          </a:p>
        </p:txBody>
      </p:sp>
      <p:sp>
        <p:nvSpPr>
          <p:cNvPr id="3" name="Content Placeholder 2"/>
          <p:cNvSpPr>
            <a:spLocks noGrp="1"/>
          </p:cNvSpPr>
          <p:nvPr>
            <p:ph idx="1"/>
          </p:nvPr>
        </p:nvSpPr>
        <p:spPr>
          <a:xfrm>
            <a:off x="822960" y="1600201"/>
            <a:ext cx="10607040" cy="4919663"/>
          </a:xfrm>
        </p:spPr>
        <p:txBody>
          <a:bodyPr/>
          <a:lstStyle/>
          <a:p>
            <a:r>
              <a:rPr lang="en-US" sz="4400" dirty="0">
                <a:solidFill>
                  <a:schemeClr val="accent1"/>
                </a:solidFill>
              </a:rPr>
              <a:t> Text Analytics and Text Mining</a:t>
            </a:r>
          </a:p>
          <a:p>
            <a:r>
              <a:rPr lang="en-US" sz="4400" dirty="0">
                <a:solidFill>
                  <a:schemeClr val="accent1"/>
                </a:solidFill>
              </a:rPr>
              <a:t> Natural Language Processing (NLP)</a:t>
            </a:r>
          </a:p>
          <a:p>
            <a:endParaRPr lang="en-US" sz="4000" dirty="0">
              <a:solidFill>
                <a:schemeClr val="accent1"/>
              </a:solidFill>
            </a:endParaRPr>
          </a:p>
          <a:p>
            <a:endParaRPr lang="en-US" sz="4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a:t>
            </a:fld>
            <a:endParaRPr lang="zh-TW" altLang="en-US"/>
          </a:p>
        </p:txBody>
      </p:sp>
    </p:spTree>
    <p:extLst>
      <p:ext uri="{BB962C8B-B14F-4D97-AF65-F5344CB8AC3E}">
        <p14:creationId xmlns:p14="http://schemas.microsoft.com/office/powerpoint/2010/main" val="3705195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655840" y="1700808"/>
            <a:ext cx="3240360" cy="3456384"/>
          </a:xfrm>
          <a:prstGeom prst="roundRect">
            <a:avLst>
              <a:gd name="adj" fmla="val 7848"/>
            </a:avLst>
          </a:prstGeom>
          <a:solidFill>
            <a:schemeClr val="accent2">
              <a:lumMod val="20000"/>
              <a:lumOff val="8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3200" dirty="0">
                <a:solidFill>
                  <a:srgbClr val="FF0000"/>
                </a:solidFill>
              </a:rPr>
              <a:t>Analyze Text</a:t>
            </a:r>
          </a:p>
        </p:txBody>
      </p:sp>
      <p:sp>
        <p:nvSpPr>
          <p:cNvPr id="2" name="Title 1"/>
          <p:cNvSpPr>
            <a:spLocks noGrp="1"/>
          </p:cNvSpPr>
          <p:nvPr>
            <p:ph type="title"/>
          </p:nvPr>
        </p:nvSpPr>
        <p:spPr>
          <a:xfrm>
            <a:off x="1981200" y="116632"/>
            <a:ext cx="8229600" cy="864096"/>
          </a:xfrm>
        </p:spPr>
        <p:txBody>
          <a:bodyPr/>
          <a:lstStyle/>
          <a:p>
            <a:r>
              <a:rPr lang="en-US" dirty="0">
                <a:solidFill>
                  <a:schemeClr val="accent1"/>
                </a:solidFill>
              </a:rPr>
              <a:t>An example of Text Mining</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60</a:t>
            </a:fld>
            <a:endParaRPr lang="zh-TW" altLang="en-US"/>
          </a:p>
        </p:txBody>
      </p:sp>
      <p:sp>
        <p:nvSpPr>
          <p:cNvPr id="8" name="Rounded Rectangle 7"/>
          <p:cNvSpPr/>
          <p:nvPr/>
        </p:nvSpPr>
        <p:spPr>
          <a:xfrm>
            <a:off x="1703512" y="5661248"/>
            <a:ext cx="1296144" cy="720080"/>
          </a:xfrm>
          <a:prstGeom prst="roundRect">
            <a:avLst>
              <a:gd name="adj" fmla="val 12156"/>
            </a:avLst>
          </a:prstGeom>
          <a:solidFill>
            <a:srgbClr val="CCFFCC"/>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Document Collection</a:t>
            </a:r>
          </a:p>
        </p:txBody>
      </p:sp>
      <p:sp>
        <p:nvSpPr>
          <p:cNvPr id="9" name="Rounded Rectangle 8"/>
          <p:cNvSpPr/>
          <p:nvPr/>
        </p:nvSpPr>
        <p:spPr>
          <a:xfrm>
            <a:off x="3071664" y="4365104"/>
            <a:ext cx="1296144" cy="1224136"/>
          </a:xfrm>
          <a:prstGeom prst="roundRect">
            <a:avLst>
              <a:gd name="adj" fmla="val 12156"/>
            </a:avLst>
          </a:prstGeom>
          <a:solidFill>
            <a:srgbClr val="FFFF99"/>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Retrieve and preprocess document</a:t>
            </a:r>
          </a:p>
        </p:txBody>
      </p:sp>
      <p:sp>
        <p:nvSpPr>
          <p:cNvPr id="10" name="Rounded Rectangle 9"/>
          <p:cNvSpPr/>
          <p:nvPr/>
        </p:nvSpPr>
        <p:spPr>
          <a:xfrm>
            <a:off x="4799856" y="2348880"/>
            <a:ext cx="2952328" cy="720080"/>
          </a:xfrm>
          <a:prstGeom prst="roundRect">
            <a:avLst>
              <a:gd name="adj" fmla="val 12156"/>
            </a:avLst>
          </a:prstGeom>
          <a:solidFill>
            <a:schemeClr val="accent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Information Extraction</a:t>
            </a:r>
          </a:p>
        </p:txBody>
      </p:sp>
      <p:sp>
        <p:nvSpPr>
          <p:cNvPr id="11" name="Rounded Rectangle 10"/>
          <p:cNvSpPr/>
          <p:nvPr/>
        </p:nvSpPr>
        <p:spPr>
          <a:xfrm>
            <a:off x="4799856" y="3789040"/>
            <a:ext cx="2952328" cy="576064"/>
          </a:xfrm>
          <a:prstGeom prst="roundRect">
            <a:avLst>
              <a:gd name="adj" fmla="val 12156"/>
            </a:avLst>
          </a:prstGeom>
          <a:solidFill>
            <a:schemeClr val="accent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Summarization</a:t>
            </a:r>
          </a:p>
        </p:txBody>
      </p:sp>
      <p:sp>
        <p:nvSpPr>
          <p:cNvPr id="12" name="Rounded Rectangle 11"/>
          <p:cNvSpPr/>
          <p:nvPr/>
        </p:nvSpPr>
        <p:spPr>
          <a:xfrm>
            <a:off x="4799856" y="4437112"/>
            <a:ext cx="2952328" cy="504056"/>
          </a:xfrm>
          <a:prstGeom prst="roundRect">
            <a:avLst>
              <a:gd name="adj" fmla="val 12156"/>
            </a:avLst>
          </a:prstGeom>
          <a:solidFill>
            <a:schemeClr val="accent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Clustering</a:t>
            </a:r>
          </a:p>
        </p:txBody>
      </p:sp>
      <p:sp>
        <p:nvSpPr>
          <p:cNvPr id="15" name="Can 14"/>
          <p:cNvSpPr/>
          <p:nvPr/>
        </p:nvSpPr>
        <p:spPr>
          <a:xfrm>
            <a:off x="8040216" y="2132856"/>
            <a:ext cx="1080120" cy="1224136"/>
          </a:xfrm>
          <a:prstGeom prst="can">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Management Information System</a:t>
            </a:r>
          </a:p>
        </p:txBody>
      </p:sp>
      <p:sp>
        <p:nvSpPr>
          <p:cNvPr id="17" name="Rounded Rectangle 16"/>
          <p:cNvSpPr/>
          <p:nvPr/>
        </p:nvSpPr>
        <p:spPr>
          <a:xfrm>
            <a:off x="4799856" y="3140968"/>
            <a:ext cx="2952328" cy="576064"/>
          </a:xfrm>
          <a:prstGeom prst="roundRect">
            <a:avLst>
              <a:gd name="adj" fmla="val 12156"/>
            </a:avLst>
          </a:prstGeom>
          <a:solidFill>
            <a:schemeClr val="accent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Classification</a:t>
            </a:r>
          </a:p>
        </p:txBody>
      </p:sp>
      <p:sp>
        <p:nvSpPr>
          <p:cNvPr id="18" name="Bent-Up Arrow 17"/>
          <p:cNvSpPr/>
          <p:nvPr/>
        </p:nvSpPr>
        <p:spPr>
          <a:xfrm>
            <a:off x="2999656" y="5661248"/>
            <a:ext cx="648072" cy="360040"/>
          </a:xfrm>
          <a:prstGeom prst="bentUpArrow">
            <a:avLst/>
          </a:prstGeom>
          <a:solidFill>
            <a:schemeClr val="bg1">
              <a:lumMod val="6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Bent-Up Arrow 18"/>
          <p:cNvSpPr/>
          <p:nvPr/>
        </p:nvSpPr>
        <p:spPr>
          <a:xfrm>
            <a:off x="4367808" y="5157192"/>
            <a:ext cx="648072" cy="360040"/>
          </a:xfrm>
          <a:prstGeom prst="bentUpArrow">
            <a:avLst/>
          </a:prstGeom>
          <a:solidFill>
            <a:schemeClr val="bg1">
              <a:lumMod val="6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Bent-Up Arrow 19"/>
          <p:cNvSpPr/>
          <p:nvPr/>
        </p:nvSpPr>
        <p:spPr>
          <a:xfrm>
            <a:off x="7968208" y="3429000"/>
            <a:ext cx="648072" cy="360040"/>
          </a:xfrm>
          <a:prstGeom prst="bentUpArrow">
            <a:avLst/>
          </a:prstGeom>
          <a:solidFill>
            <a:schemeClr val="bg1">
              <a:lumMod val="6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Bent-Up Arrow 20"/>
          <p:cNvSpPr/>
          <p:nvPr/>
        </p:nvSpPr>
        <p:spPr>
          <a:xfrm>
            <a:off x="9192344" y="2204864"/>
            <a:ext cx="648072" cy="360040"/>
          </a:xfrm>
          <a:prstGeom prst="bentUpArrow">
            <a:avLst/>
          </a:prstGeom>
          <a:solidFill>
            <a:schemeClr val="bg1">
              <a:lumMod val="6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891644" y="6457890"/>
            <a:ext cx="6408712" cy="400110"/>
          </a:xfrm>
          <a:prstGeom prst="rect">
            <a:avLst/>
          </a:prstGeom>
        </p:spPr>
        <p:txBody>
          <a:bodyPr wrap="square">
            <a:spAutoFit/>
          </a:bodyPr>
          <a:lstStyle/>
          <a:p>
            <a:pPr algn="ctr" eaLnBrk="1" hangingPunct="1"/>
            <a:r>
              <a:rPr lang="en-US" altLang="zh-TW" sz="1000" dirty="0">
                <a:solidFill>
                  <a:schemeClr val="bg1">
                    <a:lumMod val="75000"/>
                  </a:schemeClr>
                </a:solidFill>
              </a:rPr>
              <a:t>Source: Vishal Gupta and </a:t>
            </a:r>
            <a:r>
              <a:rPr lang="en-US" altLang="zh-TW" sz="1000" dirty="0" err="1">
                <a:solidFill>
                  <a:schemeClr val="bg1">
                    <a:lumMod val="75000"/>
                  </a:schemeClr>
                </a:solidFill>
              </a:rPr>
              <a:t>Gurpreet</a:t>
            </a:r>
            <a:r>
              <a:rPr lang="en-US" altLang="zh-TW" sz="1000" dirty="0">
                <a:solidFill>
                  <a:schemeClr val="bg1">
                    <a:lumMod val="75000"/>
                  </a:schemeClr>
                </a:solidFill>
              </a:rPr>
              <a:t> S. </a:t>
            </a:r>
            <a:r>
              <a:rPr lang="en-US" altLang="zh-TW" sz="1000" dirty="0" err="1">
                <a:solidFill>
                  <a:schemeClr val="bg1">
                    <a:lumMod val="75000"/>
                  </a:schemeClr>
                </a:solidFill>
              </a:rPr>
              <a:t>Lehal</a:t>
            </a:r>
            <a:r>
              <a:rPr lang="en-US" altLang="zh-TW" sz="1000" dirty="0">
                <a:solidFill>
                  <a:schemeClr val="bg1">
                    <a:lumMod val="75000"/>
                  </a:schemeClr>
                </a:solidFill>
              </a:rPr>
              <a:t> (2009), "A survey of text mining techniques and applications," </a:t>
            </a:r>
            <a:br>
              <a:rPr lang="en-US" altLang="zh-TW" sz="1000" dirty="0">
                <a:solidFill>
                  <a:schemeClr val="bg1">
                    <a:lumMod val="75000"/>
                  </a:schemeClr>
                </a:solidFill>
              </a:rPr>
            </a:br>
            <a:r>
              <a:rPr lang="en-US" altLang="zh-TW" sz="1000" dirty="0">
                <a:solidFill>
                  <a:schemeClr val="bg1">
                    <a:lumMod val="75000"/>
                  </a:schemeClr>
                </a:solidFill>
              </a:rPr>
              <a:t>Journal of emerging technologies in web intelligence, vol. 1, no. 1, pp. 60-76.</a:t>
            </a:r>
          </a:p>
        </p:txBody>
      </p:sp>
      <p:sp>
        <p:nvSpPr>
          <p:cNvPr id="23" name="等腰三角形 69"/>
          <p:cNvSpPr/>
          <p:nvPr/>
        </p:nvSpPr>
        <p:spPr>
          <a:xfrm>
            <a:off x="9264651" y="1124794"/>
            <a:ext cx="1152525" cy="1008062"/>
          </a:xfrm>
          <a:prstGeom prst="triangle">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solidFill>
                <a:srgbClr val="FFFFFF"/>
              </a:solidFill>
              <a:latin typeface="Calibri" charset="0"/>
              <a:ea typeface="新細明體" charset="0"/>
              <a:cs typeface="新細明體" charset="0"/>
            </a:endParaRPr>
          </a:p>
        </p:txBody>
      </p:sp>
      <p:sp>
        <p:nvSpPr>
          <p:cNvPr id="24" name="Text Box 2080"/>
          <p:cNvSpPr txBox="1">
            <a:spLocks noChangeArrowheads="1"/>
          </p:cNvSpPr>
          <p:nvPr/>
        </p:nvSpPr>
        <p:spPr bwMode="auto">
          <a:xfrm>
            <a:off x="9120189" y="1413719"/>
            <a:ext cx="1368425" cy="400050"/>
          </a:xfrm>
          <a:prstGeom prst="rect">
            <a:avLst/>
          </a:prstGeom>
          <a:noFill/>
          <a:ln w="12700">
            <a:noFill/>
            <a:miter lim="800000"/>
            <a:headEnd type="none" w="sm" len="sm"/>
            <a:tailEnd type="none" w="sm" len="sm"/>
          </a:ln>
        </p:spPr>
        <p:txBody>
          <a:bodyPr wrap="none">
            <a:spAutoFit/>
          </a:bodyPr>
          <a:lstStyle/>
          <a:p>
            <a:pPr>
              <a:defRPr/>
            </a:pPr>
            <a:r>
              <a:rPr lang="en-US" altLang="zh-TW" sz="2000" b="1" dirty="0">
                <a:solidFill>
                  <a:srgbClr val="FF0000"/>
                </a:solidFill>
                <a:ea typeface="Arial Unicode MS" pitchFamily="34" charset="-120"/>
                <a:cs typeface="Arial Unicode MS" pitchFamily="34" charset="-120"/>
              </a:rPr>
              <a:t>Knowledge</a:t>
            </a:r>
          </a:p>
        </p:txBody>
      </p:sp>
    </p:spTree>
    <p:extLst>
      <p:ext uri="{BB962C8B-B14F-4D97-AF65-F5344CB8AC3E}">
        <p14:creationId xmlns:p14="http://schemas.microsoft.com/office/powerpoint/2010/main" val="12389566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16632"/>
            <a:ext cx="8229600" cy="2016224"/>
          </a:xfrm>
        </p:spPr>
        <p:txBody>
          <a:bodyPr>
            <a:normAutofit fontScale="90000"/>
          </a:bodyPr>
          <a:lstStyle/>
          <a:p>
            <a:r>
              <a:rPr lang="en-US" dirty="0">
                <a:solidFill>
                  <a:schemeClr val="accent1"/>
                </a:solidFill>
              </a:rPr>
              <a:t>Overview of </a:t>
            </a:r>
            <a:br>
              <a:rPr lang="en-US" dirty="0">
                <a:solidFill>
                  <a:schemeClr val="accent1"/>
                </a:solidFill>
              </a:rPr>
            </a:br>
            <a:r>
              <a:rPr lang="en-US" dirty="0">
                <a:solidFill>
                  <a:schemeClr val="accent1"/>
                </a:solidFill>
              </a:rPr>
              <a:t>Information Extraction based </a:t>
            </a:r>
            <a:br>
              <a:rPr lang="en-US" dirty="0">
                <a:solidFill>
                  <a:schemeClr val="accent1"/>
                </a:solidFill>
              </a:rPr>
            </a:br>
            <a:r>
              <a:rPr lang="en-US" dirty="0">
                <a:solidFill>
                  <a:schemeClr val="accent1"/>
                </a:solidFill>
              </a:rPr>
              <a:t>Text Mining Framework</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61</a:t>
            </a:fld>
            <a:endParaRPr lang="zh-TW" altLang="en-US"/>
          </a:p>
        </p:txBody>
      </p:sp>
      <p:sp>
        <p:nvSpPr>
          <p:cNvPr id="8" name="Rounded Rectangle 7"/>
          <p:cNvSpPr/>
          <p:nvPr/>
        </p:nvSpPr>
        <p:spPr>
          <a:xfrm>
            <a:off x="1775520" y="3645024"/>
            <a:ext cx="1224136" cy="1152128"/>
          </a:xfrm>
          <a:prstGeom prst="roundRect">
            <a:avLst>
              <a:gd name="adj" fmla="val 12156"/>
            </a:avLst>
          </a:prstGeom>
          <a:solidFill>
            <a:srgbClr val="CCFFCC"/>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Text</a:t>
            </a:r>
          </a:p>
        </p:txBody>
      </p:sp>
      <p:sp>
        <p:nvSpPr>
          <p:cNvPr id="10" name="Rounded Rectangle 9"/>
          <p:cNvSpPr/>
          <p:nvPr/>
        </p:nvSpPr>
        <p:spPr>
          <a:xfrm>
            <a:off x="3575720" y="4005064"/>
            <a:ext cx="1800200" cy="936104"/>
          </a:xfrm>
          <a:prstGeom prst="roundRect">
            <a:avLst>
              <a:gd name="adj" fmla="val 12156"/>
            </a:avLst>
          </a:prstGeom>
          <a:solidFill>
            <a:schemeClr val="accent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Information Extraction</a:t>
            </a:r>
          </a:p>
        </p:txBody>
      </p:sp>
      <p:sp>
        <p:nvSpPr>
          <p:cNvPr id="14" name="Can 13"/>
          <p:cNvSpPr/>
          <p:nvPr/>
        </p:nvSpPr>
        <p:spPr>
          <a:xfrm>
            <a:off x="5735960" y="3861048"/>
            <a:ext cx="1080120" cy="1224136"/>
          </a:xfrm>
          <a:prstGeom prst="can">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DB</a:t>
            </a:r>
          </a:p>
        </p:txBody>
      </p:sp>
      <p:sp>
        <p:nvSpPr>
          <p:cNvPr id="20" name="Rounded Rectangle 19"/>
          <p:cNvSpPr/>
          <p:nvPr/>
        </p:nvSpPr>
        <p:spPr>
          <a:xfrm>
            <a:off x="7176120" y="4005064"/>
            <a:ext cx="1800200" cy="936104"/>
          </a:xfrm>
          <a:prstGeom prst="roundRect">
            <a:avLst>
              <a:gd name="adj" fmla="val 12156"/>
            </a:avLst>
          </a:prstGeom>
          <a:solidFill>
            <a:schemeClr val="accent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Data Mining</a:t>
            </a:r>
          </a:p>
        </p:txBody>
      </p:sp>
      <p:sp>
        <p:nvSpPr>
          <p:cNvPr id="21" name="Rounded Rectangle 20"/>
          <p:cNvSpPr/>
          <p:nvPr/>
        </p:nvSpPr>
        <p:spPr>
          <a:xfrm>
            <a:off x="1847528" y="3789040"/>
            <a:ext cx="1224136" cy="1152128"/>
          </a:xfrm>
          <a:prstGeom prst="roundRect">
            <a:avLst>
              <a:gd name="adj" fmla="val 12156"/>
            </a:avLst>
          </a:prstGeom>
          <a:solidFill>
            <a:srgbClr val="CCFFCC"/>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Text</a:t>
            </a:r>
          </a:p>
        </p:txBody>
      </p:sp>
      <p:sp>
        <p:nvSpPr>
          <p:cNvPr id="22" name="Rounded Rectangle 21"/>
          <p:cNvSpPr/>
          <p:nvPr/>
        </p:nvSpPr>
        <p:spPr>
          <a:xfrm>
            <a:off x="1919536" y="3897052"/>
            <a:ext cx="1224136" cy="1152128"/>
          </a:xfrm>
          <a:prstGeom prst="roundRect">
            <a:avLst>
              <a:gd name="adj" fmla="val 12156"/>
            </a:avLst>
          </a:prstGeom>
          <a:solidFill>
            <a:srgbClr val="CCFFCC"/>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Text</a:t>
            </a:r>
          </a:p>
        </p:txBody>
      </p:sp>
      <p:sp>
        <p:nvSpPr>
          <p:cNvPr id="23" name="Oval 22"/>
          <p:cNvSpPr/>
          <p:nvPr/>
        </p:nvSpPr>
        <p:spPr>
          <a:xfrm>
            <a:off x="9264352" y="4077072"/>
            <a:ext cx="1187624" cy="792088"/>
          </a:xfrm>
          <a:prstGeom prst="ellipse">
            <a:avLst/>
          </a:prstGeom>
          <a:solidFill>
            <a:srgbClr val="FF99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solidFill>
                  <a:schemeClr val="tx1"/>
                </a:solidFill>
              </a:rPr>
              <a:t>Rule</a:t>
            </a:r>
          </a:p>
        </p:txBody>
      </p:sp>
      <p:sp>
        <p:nvSpPr>
          <p:cNvPr id="24" name="Rounded Rectangle 23"/>
          <p:cNvSpPr/>
          <p:nvPr/>
        </p:nvSpPr>
        <p:spPr>
          <a:xfrm>
            <a:off x="3287688" y="2924944"/>
            <a:ext cx="5904656" cy="2664296"/>
          </a:xfrm>
          <a:prstGeom prst="roundRect">
            <a:avLst>
              <a:gd name="adj" fmla="val 6264"/>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25" name="TextBox 24"/>
          <p:cNvSpPr txBox="1"/>
          <p:nvPr/>
        </p:nvSpPr>
        <p:spPr>
          <a:xfrm>
            <a:off x="3935760" y="2924945"/>
            <a:ext cx="4142994" cy="769441"/>
          </a:xfrm>
          <a:prstGeom prst="rect">
            <a:avLst/>
          </a:prstGeom>
          <a:noFill/>
        </p:spPr>
        <p:txBody>
          <a:bodyPr wrap="none" rtlCol="0">
            <a:spAutoFit/>
          </a:bodyPr>
          <a:lstStyle/>
          <a:p>
            <a:r>
              <a:rPr lang="en-US" sz="4400" b="1" dirty="0">
                <a:solidFill>
                  <a:srgbClr val="FF0000"/>
                </a:solidFill>
              </a:rPr>
              <a:t>Text Data Mining</a:t>
            </a:r>
          </a:p>
        </p:txBody>
      </p:sp>
      <p:cxnSp>
        <p:nvCxnSpPr>
          <p:cNvPr id="26" name="Straight Arrow Connector 32"/>
          <p:cNvCxnSpPr>
            <a:cxnSpLocks noChangeShapeType="1"/>
            <a:stCxn id="22" idx="3"/>
            <a:endCxn id="10" idx="1"/>
          </p:cNvCxnSpPr>
          <p:nvPr/>
        </p:nvCxnSpPr>
        <p:spPr bwMode="auto">
          <a:xfrm>
            <a:off x="3143672" y="4473116"/>
            <a:ext cx="43204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29" name="Straight Arrow Connector 32"/>
          <p:cNvCxnSpPr>
            <a:cxnSpLocks noChangeShapeType="1"/>
            <a:stCxn id="10" idx="3"/>
            <a:endCxn id="14" idx="2"/>
          </p:cNvCxnSpPr>
          <p:nvPr/>
        </p:nvCxnSpPr>
        <p:spPr bwMode="auto">
          <a:xfrm>
            <a:off x="5375920" y="4473116"/>
            <a:ext cx="360040"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2" name="Straight Arrow Connector 32"/>
          <p:cNvCxnSpPr>
            <a:cxnSpLocks noChangeShapeType="1"/>
            <a:stCxn id="14" idx="4"/>
            <a:endCxn id="20" idx="1"/>
          </p:cNvCxnSpPr>
          <p:nvPr/>
        </p:nvCxnSpPr>
        <p:spPr bwMode="auto">
          <a:xfrm>
            <a:off x="6816080" y="4473116"/>
            <a:ext cx="360040"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5" name="Straight Arrow Connector 32"/>
          <p:cNvCxnSpPr>
            <a:cxnSpLocks noChangeShapeType="1"/>
            <a:stCxn id="20" idx="3"/>
            <a:endCxn id="23" idx="2"/>
          </p:cNvCxnSpPr>
          <p:nvPr/>
        </p:nvCxnSpPr>
        <p:spPr bwMode="auto">
          <a:xfrm>
            <a:off x="8976320" y="4473116"/>
            <a:ext cx="288032"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8" name="Rectangle 37"/>
          <p:cNvSpPr/>
          <p:nvPr/>
        </p:nvSpPr>
        <p:spPr>
          <a:xfrm>
            <a:off x="2891644" y="6457890"/>
            <a:ext cx="6408712" cy="400110"/>
          </a:xfrm>
          <a:prstGeom prst="rect">
            <a:avLst/>
          </a:prstGeom>
        </p:spPr>
        <p:txBody>
          <a:bodyPr wrap="square">
            <a:spAutoFit/>
          </a:bodyPr>
          <a:lstStyle/>
          <a:p>
            <a:pPr algn="ctr" eaLnBrk="1" hangingPunct="1"/>
            <a:r>
              <a:rPr lang="en-US" altLang="zh-TW" sz="1000" dirty="0">
                <a:solidFill>
                  <a:schemeClr val="bg1">
                    <a:lumMod val="75000"/>
                  </a:schemeClr>
                </a:solidFill>
              </a:rPr>
              <a:t>Source: Vishal Gupta and </a:t>
            </a:r>
            <a:r>
              <a:rPr lang="en-US" altLang="zh-TW" sz="1000" dirty="0" err="1">
                <a:solidFill>
                  <a:schemeClr val="bg1">
                    <a:lumMod val="75000"/>
                  </a:schemeClr>
                </a:solidFill>
              </a:rPr>
              <a:t>Gurpreet</a:t>
            </a:r>
            <a:r>
              <a:rPr lang="en-US" altLang="zh-TW" sz="1000" dirty="0">
                <a:solidFill>
                  <a:schemeClr val="bg1">
                    <a:lumMod val="75000"/>
                  </a:schemeClr>
                </a:solidFill>
              </a:rPr>
              <a:t> S. </a:t>
            </a:r>
            <a:r>
              <a:rPr lang="en-US" altLang="zh-TW" sz="1000" dirty="0" err="1">
                <a:solidFill>
                  <a:schemeClr val="bg1">
                    <a:lumMod val="75000"/>
                  </a:schemeClr>
                </a:solidFill>
              </a:rPr>
              <a:t>Lehal</a:t>
            </a:r>
            <a:r>
              <a:rPr lang="en-US" altLang="zh-TW" sz="1000" dirty="0">
                <a:solidFill>
                  <a:schemeClr val="bg1">
                    <a:lumMod val="75000"/>
                  </a:schemeClr>
                </a:solidFill>
              </a:rPr>
              <a:t> (2009), "A survey of text mining techniques and applications," </a:t>
            </a:r>
            <a:br>
              <a:rPr lang="en-US" altLang="zh-TW" sz="1000" dirty="0">
                <a:solidFill>
                  <a:schemeClr val="bg1">
                    <a:lumMod val="75000"/>
                  </a:schemeClr>
                </a:solidFill>
              </a:rPr>
            </a:br>
            <a:r>
              <a:rPr lang="en-US" altLang="zh-TW" sz="1000" dirty="0">
                <a:solidFill>
                  <a:schemeClr val="bg1">
                    <a:lumMod val="75000"/>
                  </a:schemeClr>
                </a:solidFill>
              </a:rPr>
              <a:t>Journal of emerging technologies in web intelligence, vol. 1, no. 1, pp. 60-76.</a:t>
            </a:r>
          </a:p>
        </p:txBody>
      </p:sp>
    </p:spTree>
    <p:extLst>
      <p:ext uri="{BB962C8B-B14F-4D97-AF65-F5344CB8AC3E}">
        <p14:creationId xmlns:p14="http://schemas.microsoft.com/office/powerpoint/2010/main" val="22507601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9616F-CE56-8742-8AFA-8DA2FB01E6F8}"/>
              </a:ext>
            </a:extLst>
          </p:cNvPr>
          <p:cNvSpPr>
            <a:spLocks noGrp="1"/>
          </p:cNvSpPr>
          <p:nvPr>
            <p:ph idx="1"/>
          </p:nvPr>
        </p:nvSpPr>
        <p:spPr>
          <a:xfrm>
            <a:off x="1573967" y="1268761"/>
            <a:ext cx="9368853" cy="4857403"/>
          </a:xfrm>
        </p:spPr>
        <p:txBody>
          <a:bodyPr>
            <a:normAutofit/>
          </a:bodyPr>
          <a:lstStyle/>
          <a:p>
            <a:r>
              <a:rPr lang="en-US" sz="4400" dirty="0">
                <a:solidFill>
                  <a:srgbClr val="C00000"/>
                </a:solidFill>
              </a:rPr>
              <a:t>Natural language processing (NLP)</a:t>
            </a:r>
            <a:r>
              <a:rPr lang="en-US" sz="4400" dirty="0"/>
              <a:t> </a:t>
            </a:r>
            <a:br>
              <a:rPr lang="en-US" sz="4400" dirty="0"/>
            </a:br>
            <a:r>
              <a:rPr lang="en-US" sz="4400" dirty="0"/>
              <a:t>is an </a:t>
            </a:r>
            <a:r>
              <a:rPr lang="en-US" sz="4400" dirty="0">
                <a:solidFill>
                  <a:srgbClr val="C00000"/>
                </a:solidFill>
              </a:rPr>
              <a:t>important component of </a:t>
            </a:r>
            <a:br>
              <a:rPr lang="en-US" sz="4400" dirty="0">
                <a:solidFill>
                  <a:srgbClr val="C00000"/>
                </a:solidFill>
              </a:rPr>
            </a:br>
            <a:r>
              <a:rPr lang="en-US" sz="4400" dirty="0">
                <a:solidFill>
                  <a:srgbClr val="C00000"/>
                </a:solidFill>
              </a:rPr>
              <a:t>text mining </a:t>
            </a:r>
            <a:r>
              <a:rPr lang="en-US" sz="4400" dirty="0"/>
              <a:t>and </a:t>
            </a:r>
            <a:br>
              <a:rPr lang="en-US" sz="4400" dirty="0"/>
            </a:br>
            <a:r>
              <a:rPr lang="en-US" sz="4400" dirty="0"/>
              <a:t>is a </a:t>
            </a:r>
            <a:r>
              <a:rPr lang="en-US" sz="4400" dirty="0">
                <a:solidFill>
                  <a:srgbClr val="C00000"/>
                </a:solidFill>
              </a:rPr>
              <a:t>subfield of </a:t>
            </a:r>
            <a:br>
              <a:rPr lang="en-US" sz="4400" dirty="0">
                <a:solidFill>
                  <a:srgbClr val="C00000"/>
                </a:solidFill>
              </a:rPr>
            </a:br>
            <a:r>
              <a:rPr lang="en-US" sz="4400" dirty="0">
                <a:solidFill>
                  <a:srgbClr val="C00000"/>
                </a:solidFill>
              </a:rPr>
              <a:t>artificial intelligence and </a:t>
            </a:r>
            <a:br>
              <a:rPr lang="en-US" sz="4400" dirty="0">
                <a:solidFill>
                  <a:srgbClr val="C00000"/>
                </a:solidFill>
              </a:rPr>
            </a:br>
            <a:r>
              <a:rPr lang="en-US" sz="4400" dirty="0">
                <a:solidFill>
                  <a:srgbClr val="C00000"/>
                </a:solidFill>
              </a:rPr>
              <a:t>computational linguistics</a:t>
            </a:r>
            <a:r>
              <a:rPr lang="en-US" sz="4400" dirty="0"/>
              <a:t>.</a:t>
            </a:r>
          </a:p>
        </p:txBody>
      </p:sp>
      <p:sp>
        <p:nvSpPr>
          <p:cNvPr id="4" name="Slide Number Placeholder 3">
            <a:extLst>
              <a:ext uri="{FF2B5EF4-FFF2-40B4-BE49-F238E27FC236}">
                <a16:creationId xmlns:a16="http://schemas.microsoft.com/office/drawing/2014/main" id="{9E09C232-3407-DA49-A640-9A2344534DC0}"/>
              </a:ext>
            </a:extLst>
          </p:cNvPr>
          <p:cNvSpPr>
            <a:spLocks noGrp="1"/>
          </p:cNvSpPr>
          <p:nvPr>
            <p:ph type="sldNum" sz="quarter" idx="12"/>
          </p:nvPr>
        </p:nvSpPr>
        <p:spPr/>
        <p:txBody>
          <a:bodyPr/>
          <a:lstStyle/>
          <a:p>
            <a:fld id="{E008237F-23CD-E54D-BDBA-FE95A073E4E0}" type="slidenum">
              <a:rPr lang="zh-TW" altLang="en-US" smtClean="0"/>
              <a:pPr/>
              <a:t>62</a:t>
            </a:fld>
            <a:endParaRPr lang="zh-TW" altLang="en-US"/>
          </a:p>
        </p:txBody>
      </p:sp>
      <p:sp>
        <p:nvSpPr>
          <p:cNvPr id="5" name="Title 1">
            <a:extLst>
              <a:ext uri="{FF2B5EF4-FFF2-40B4-BE49-F238E27FC236}">
                <a16:creationId xmlns:a16="http://schemas.microsoft.com/office/drawing/2014/main" id="{78AA4CDC-48A7-4F4F-BEFE-32E07A092587}"/>
              </a:ext>
            </a:extLst>
          </p:cNvPr>
          <p:cNvSpPr>
            <a:spLocks noGrp="1"/>
          </p:cNvSpPr>
          <p:nvPr>
            <p:ph type="title"/>
          </p:nvPr>
        </p:nvSpPr>
        <p:spPr>
          <a:xfrm>
            <a:off x="1981200" y="44624"/>
            <a:ext cx="8229600" cy="778098"/>
          </a:xfrm>
        </p:spPr>
        <p:txBody>
          <a:bodyPr>
            <a:normAutofit fontScale="90000"/>
          </a:bodyPr>
          <a:lstStyle/>
          <a:p>
            <a:r>
              <a:rPr lang="en-US" dirty="0">
                <a:solidFill>
                  <a:schemeClr val="accent1"/>
                </a:solidFill>
              </a:rPr>
              <a:t>Natural Language Processing (NLP)</a:t>
            </a:r>
          </a:p>
        </p:txBody>
      </p:sp>
      <p:sp>
        <p:nvSpPr>
          <p:cNvPr id="6" name="矩形 4">
            <a:extLst>
              <a:ext uri="{FF2B5EF4-FFF2-40B4-BE49-F238E27FC236}">
                <a16:creationId xmlns:a16="http://schemas.microsoft.com/office/drawing/2014/main" id="{2E3646AD-733B-1449-A404-B251FE3893B7}"/>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11794729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112524"/>
            <a:ext cx="8229600" cy="1154568"/>
          </a:xfrm>
        </p:spPr>
        <p:txBody>
          <a:bodyPr>
            <a:normAutofit fontScale="90000"/>
          </a:bodyPr>
          <a:lstStyle/>
          <a:p>
            <a:r>
              <a:rPr lang="en-US" dirty="0">
                <a:solidFill>
                  <a:schemeClr val="accent1"/>
                </a:solidFill>
              </a:rPr>
              <a:t>Natural Language Processing (NLP) and Text Mining</a:t>
            </a: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63</a:t>
            </a:fld>
            <a:endParaRPr lang="zh-TW" altLang="en-US"/>
          </a:p>
        </p:txBody>
      </p:sp>
      <p:sp>
        <p:nvSpPr>
          <p:cNvPr id="7" name="圓角矩形 6"/>
          <p:cNvSpPr/>
          <p:nvPr/>
        </p:nvSpPr>
        <p:spPr>
          <a:xfrm>
            <a:off x="1991544" y="1340768"/>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Raw text</a:t>
            </a:r>
          </a:p>
        </p:txBody>
      </p:sp>
      <p:sp>
        <p:nvSpPr>
          <p:cNvPr id="8" name="圓角矩形 6"/>
          <p:cNvSpPr/>
          <p:nvPr/>
        </p:nvSpPr>
        <p:spPr>
          <a:xfrm>
            <a:off x="1991544" y="2712020"/>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Tokenization</a:t>
            </a:r>
          </a:p>
        </p:txBody>
      </p:sp>
      <p:sp>
        <p:nvSpPr>
          <p:cNvPr id="9" name="圓角矩形 6"/>
          <p:cNvSpPr/>
          <p:nvPr/>
        </p:nvSpPr>
        <p:spPr>
          <a:xfrm>
            <a:off x="2010544" y="4083272"/>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Stop word removal</a:t>
            </a:r>
          </a:p>
        </p:txBody>
      </p:sp>
      <p:sp>
        <p:nvSpPr>
          <p:cNvPr id="10" name="圓角矩形 6"/>
          <p:cNvSpPr/>
          <p:nvPr/>
        </p:nvSpPr>
        <p:spPr>
          <a:xfrm>
            <a:off x="2014899" y="4768898"/>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accent4">
                    <a:lumMod val="75000"/>
                  </a:schemeClr>
                </a:solidFill>
              </a:rPr>
              <a:t>Stemming</a:t>
            </a:r>
            <a:r>
              <a:rPr lang="en-US" altLang="zh-TW" sz="2400" b="1" dirty="0">
                <a:solidFill>
                  <a:schemeClr val="tx1"/>
                </a:solidFill>
              </a:rPr>
              <a:t> / </a:t>
            </a:r>
            <a:r>
              <a:rPr lang="en-US" altLang="zh-TW" sz="2400" b="1" dirty="0">
                <a:solidFill>
                  <a:schemeClr val="accent6">
                    <a:lumMod val="50000"/>
                  </a:schemeClr>
                </a:solidFill>
              </a:rPr>
              <a:t>Lemmatization</a:t>
            </a:r>
          </a:p>
        </p:txBody>
      </p:sp>
      <p:sp>
        <p:nvSpPr>
          <p:cNvPr id="11" name="圓角矩形 6"/>
          <p:cNvSpPr/>
          <p:nvPr/>
        </p:nvSpPr>
        <p:spPr>
          <a:xfrm>
            <a:off x="1991544" y="3397646"/>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a:solidFill>
                  <a:schemeClr val="tx1"/>
                </a:solidFill>
              </a:rPr>
              <a:t>Part-of-Speech </a:t>
            </a:r>
            <a:r>
              <a:rPr lang="en-US" altLang="zh-TW" sz="2400" b="1" dirty="0">
                <a:solidFill>
                  <a:schemeClr val="tx1"/>
                </a:solidFill>
              </a:rPr>
              <a:t>(</a:t>
            </a:r>
            <a:r>
              <a:rPr lang="en-US" altLang="zh-TW" sz="2400" b="1">
                <a:solidFill>
                  <a:schemeClr val="tx1"/>
                </a:solidFill>
              </a:rPr>
              <a:t>POS)</a:t>
            </a:r>
            <a:endParaRPr lang="en-US" altLang="zh-TW" sz="2400" b="1" dirty="0">
              <a:solidFill>
                <a:schemeClr val="tx1"/>
              </a:solidFill>
            </a:endParaRPr>
          </a:p>
        </p:txBody>
      </p:sp>
      <p:sp>
        <p:nvSpPr>
          <p:cNvPr id="12" name="圓角矩形 6"/>
          <p:cNvSpPr/>
          <p:nvPr/>
        </p:nvSpPr>
        <p:spPr>
          <a:xfrm>
            <a:off x="2016315" y="5454524"/>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Dependency Parser</a:t>
            </a:r>
          </a:p>
        </p:txBody>
      </p:sp>
      <p:sp>
        <p:nvSpPr>
          <p:cNvPr id="13" name="Rectangle 12"/>
          <p:cNvSpPr/>
          <p:nvPr/>
        </p:nvSpPr>
        <p:spPr>
          <a:xfrm>
            <a:off x="2748508" y="6616820"/>
            <a:ext cx="6875884" cy="215444"/>
          </a:xfrm>
          <a:prstGeom prst="rect">
            <a:avLst/>
          </a:prstGeom>
        </p:spPr>
        <p:txBody>
          <a:bodyPr wrap="square">
            <a:spAutoFit/>
          </a:bodyPr>
          <a:lstStyle/>
          <a:p>
            <a:pPr algn="ctr"/>
            <a:r>
              <a:rPr lang="en-US" sz="800" dirty="0">
                <a:solidFill>
                  <a:schemeClr val="bg1">
                    <a:lumMod val="75000"/>
                  </a:schemeClr>
                </a:solidFill>
              </a:rPr>
              <a:t>Source: Nitin </a:t>
            </a:r>
            <a:r>
              <a:rPr lang="en-US" sz="800" dirty="0" err="1">
                <a:solidFill>
                  <a:schemeClr val="bg1">
                    <a:lumMod val="75000"/>
                  </a:schemeClr>
                </a:solidFill>
              </a:rPr>
              <a:t>Hardeniya</a:t>
            </a:r>
            <a:r>
              <a:rPr lang="en-US" sz="800" dirty="0">
                <a:solidFill>
                  <a:schemeClr val="bg1">
                    <a:lumMod val="75000"/>
                  </a:schemeClr>
                </a:solidFill>
              </a:rPr>
              <a:t> (2015), NLTK Essentials, </a:t>
            </a:r>
            <a:r>
              <a:rPr lang="en-US" sz="800" dirty="0" err="1">
                <a:solidFill>
                  <a:schemeClr val="bg1">
                    <a:lumMod val="75000"/>
                  </a:schemeClr>
                </a:solidFill>
              </a:rPr>
              <a:t>Packt</a:t>
            </a:r>
            <a:r>
              <a:rPr lang="en-US" sz="800" dirty="0">
                <a:solidFill>
                  <a:schemeClr val="bg1">
                    <a:lumMod val="75000"/>
                  </a:schemeClr>
                </a:solidFill>
              </a:rPr>
              <a:t> Publishing; Florian </a:t>
            </a:r>
            <a:r>
              <a:rPr lang="en-US" sz="800" dirty="0" err="1">
                <a:solidFill>
                  <a:schemeClr val="bg1">
                    <a:lumMod val="75000"/>
                  </a:schemeClr>
                </a:solidFill>
              </a:rPr>
              <a:t>Leitner</a:t>
            </a:r>
            <a:r>
              <a:rPr lang="en-US" sz="800" dirty="0">
                <a:solidFill>
                  <a:schemeClr val="bg1">
                    <a:lumMod val="75000"/>
                  </a:schemeClr>
                </a:solidFill>
              </a:rPr>
              <a:t> (2015), Text mining - from Bayes rule to dependency parsing</a:t>
            </a:r>
          </a:p>
        </p:txBody>
      </p:sp>
      <p:sp>
        <p:nvSpPr>
          <p:cNvPr id="14" name="圓角矩形 6"/>
          <p:cNvSpPr/>
          <p:nvPr/>
        </p:nvSpPr>
        <p:spPr>
          <a:xfrm>
            <a:off x="2014899" y="2026394"/>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Sentence Segmentation</a:t>
            </a:r>
          </a:p>
        </p:txBody>
      </p:sp>
      <p:sp>
        <p:nvSpPr>
          <p:cNvPr id="15" name="圓角矩形 6"/>
          <p:cNvSpPr/>
          <p:nvPr/>
        </p:nvSpPr>
        <p:spPr>
          <a:xfrm>
            <a:off x="2036240" y="6140152"/>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String Metrics &amp; Matching</a:t>
            </a:r>
          </a:p>
        </p:txBody>
      </p:sp>
      <p:sp>
        <p:nvSpPr>
          <p:cNvPr id="16" name="TextBox 15"/>
          <p:cNvSpPr txBox="1"/>
          <p:nvPr/>
        </p:nvSpPr>
        <p:spPr>
          <a:xfrm>
            <a:off x="6274612" y="4253986"/>
            <a:ext cx="1888017" cy="1200329"/>
          </a:xfrm>
          <a:prstGeom prst="rect">
            <a:avLst/>
          </a:prstGeom>
          <a:noFill/>
        </p:spPr>
        <p:txBody>
          <a:bodyPr wrap="none" rtlCol="0">
            <a:spAutoFit/>
          </a:bodyPr>
          <a:lstStyle/>
          <a:p>
            <a:r>
              <a:rPr lang="en-US" sz="2400" dirty="0">
                <a:solidFill>
                  <a:schemeClr val="accent4">
                    <a:lumMod val="75000"/>
                  </a:schemeClr>
                </a:solidFill>
              </a:rPr>
              <a:t>word’s stem</a:t>
            </a:r>
          </a:p>
          <a:p>
            <a:r>
              <a:rPr lang="en-US" sz="2400" dirty="0">
                <a:solidFill>
                  <a:schemeClr val="accent4">
                    <a:lumMod val="75000"/>
                  </a:schemeClr>
                </a:solidFill>
              </a:rPr>
              <a:t>am </a:t>
            </a:r>
            <a:r>
              <a:rPr lang="en-US" sz="2400" dirty="0">
                <a:solidFill>
                  <a:schemeClr val="accent4">
                    <a:lumMod val="75000"/>
                  </a:schemeClr>
                </a:solidFill>
                <a:sym typeface="Wingdings"/>
              </a:rPr>
              <a:t> am</a:t>
            </a:r>
          </a:p>
          <a:p>
            <a:r>
              <a:rPr lang="en-US" sz="2400" dirty="0">
                <a:solidFill>
                  <a:schemeClr val="accent4">
                    <a:lumMod val="75000"/>
                  </a:schemeClr>
                </a:solidFill>
                <a:sym typeface="Wingdings"/>
              </a:rPr>
              <a:t>having  </a:t>
            </a:r>
            <a:r>
              <a:rPr lang="en-US" sz="2400" dirty="0" err="1">
                <a:solidFill>
                  <a:schemeClr val="accent4">
                    <a:lumMod val="75000"/>
                  </a:schemeClr>
                </a:solidFill>
                <a:sym typeface="Wingdings"/>
              </a:rPr>
              <a:t>hav</a:t>
            </a:r>
            <a:endParaRPr lang="en-US" sz="2400" dirty="0">
              <a:solidFill>
                <a:schemeClr val="accent4">
                  <a:lumMod val="75000"/>
                </a:schemeClr>
              </a:solidFill>
            </a:endParaRPr>
          </a:p>
        </p:txBody>
      </p:sp>
      <p:sp>
        <p:nvSpPr>
          <p:cNvPr id="17" name="TextBox 16"/>
          <p:cNvSpPr txBox="1"/>
          <p:nvPr/>
        </p:nvSpPr>
        <p:spPr>
          <a:xfrm>
            <a:off x="8327193" y="4253986"/>
            <a:ext cx="2038891" cy="1200329"/>
          </a:xfrm>
          <a:prstGeom prst="rect">
            <a:avLst/>
          </a:prstGeom>
          <a:noFill/>
        </p:spPr>
        <p:txBody>
          <a:bodyPr wrap="none" rtlCol="0">
            <a:spAutoFit/>
          </a:bodyPr>
          <a:lstStyle/>
          <a:p>
            <a:r>
              <a:rPr lang="en-US" sz="2400" dirty="0">
                <a:solidFill>
                  <a:schemeClr val="accent6">
                    <a:lumMod val="50000"/>
                  </a:schemeClr>
                </a:solidFill>
              </a:rPr>
              <a:t>word’s lemma</a:t>
            </a:r>
          </a:p>
          <a:p>
            <a:r>
              <a:rPr lang="en-US" sz="2400" dirty="0">
                <a:solidFill>
                  <a:schemeClr val="accent6">
                    <a:lumMod val="50000"/>
                  </a:schemeClr>
                </a:solidFill>
              </a:rPr>
              <a:t>am </a:t>
            </a:r>
            <a:r>
              <a:rPr lang="en-US" sz="2400" dirty="0">
                <a:solidFill>
                  <a:schemeClr val="accent6">
                    <a:lumMod val="50000"/>
                  </a:schemeClr>
                </a:solidFill>
                <a:sym typeface="Wingdings"/>
              </a:rPr>
              <a:t> be</a:t>
            </a:r>
          </a:p>
          <a:p>
            <a:r>
              <a:rPr lang="en-US" sz="2400" dirty="0">
                <a:solidFill>
                  <a:schemeClr val="accent6">
                    <a:lumMod val="50000"/>
                  </a:schemeClr>
                </a:solidFill>
                <a:sym typeface="Wingdings"/>
              </a:rPr>
              <a:t>having  have</a:t>
            </a:r>
            <a:endParaRPr lang="en-US" sz="2400" dirty="0">
              <a:solidFill>
                <a:schemeClr val="accent6">
                  <a:lumMod val="50000"/>
                </a:schemeClr>
              </a:solidFill>
            </a:endParaRPr>
          </a:p>
        </p:txBody>
      </p:sp>
    </p:spTree>
    <p:extLst>
      <p:ext uri="{BB962C8B-B14F-4D97-AF65-F5344CB8AC3E}">
        <p14:creationId xmlns:p14="http://schemas.microsoft.com/office/powerpoint/2010/main" val="32498125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F78BD-4D21-BA4A-B619-84BCB50D2B10}"/>
              </a:ext>
            </a:extLst>
          </p:cNvPr>
          <p:cNvSpPr>
            <a:spLocks noGrp="1"/>
          </p:cNvSpPr>
          <p:nvPr>
            <p:ph type="title"/>
          </p:nvPr>
        </p:nvSpPr>
        <p:spPr>
          <a:xfrm>
            <a:off x="534389" y="135104"/>
            <a:ext cx="11222181" cy="891263"/>
          </a:xfrm>
        </p:spPr>
        <p:txBody>
          <a:bodyPr>
            <a:noAutofit/>
          </a:bodyPr>
          <a:lstStyle/>
          <a:p>
            <a:r>
              <a:rPr lang="en-US" sz="5600" dirty="0"/>
              <a:t>NLP Tasks</a:t>
            </a:r>
          </a:p>
        </p:txBody>
      </p:sp>
      <p:pic>
        <p:nvPicPr>
          <p:cNvPr id="6" name="Content Placeholder 5">
            <a:extLst>
              <a:ext uri="{FF2B5EF4-FFF2-40B4-BE49-F238E27FC236}">
                <a16:creationId xmlns:a16="http://schemas.microsoft.com/office/drawing/2014/main" id="{89CE6015-F8E3-864B-AAB9-790306E1CE47}"/>
              </a:ext>
            </a:extLst>
          </p:cNvPr>
          <p:cNvPicPr>
            <a:picLocks noGrp="1" noChangeAspect="1"/>
          </p:cNvPicPr>
          <p:nvPr>
            <p:ph idx="1"/>
          </p:nvPr>
        </p:nvPicPr>
        <p:blipFill>
          <a:blip r:embed="rId2"/>
          <a:stretch>
            <a:fillRect/>
          </a:stretch>
        </p:blipFill>
        <p:spPr>
          <a:xfrm>
            <a:off x="4265240" y="1026367"/>
            <a:ext cx="6923701" cy="5535877"/>
          </a:xfrm>
        </p:spPr>
      </p:pic>
      <p:sp>
        <p:nvSpPr>
          <p:cNvPr id="4" name="Slide Number Placeholder 3">
            <a:extLst>
              <a:ext uri="{FF2B5EF4-FFF2-40B4-BE49-F238E27FC236}">
                <a16:creationId xmlns:a16="http://schemas.microsoft.com/office/drawing/2014/main" id="{AA77FD3B-0C7D-7142-AE3A-471C000506F6}"/>
              </a:ext>
            </a:extLst>
          </p:cNvPr>
          <p:cNvSpPr>
            <a:spLocks noGrp="1"/>
          </p:cNvSpPr>
          <p:nvPr>
            <p:ph type="sldNum" sz="quarter" idx="12"/>
          </p:nvPr>
        </p:nvSpPr>
        <p:spPr/>
        <p:txBody>
          <a:bodyPr/>
          <a:lstStyle/>
          <a:p>
            <a:fld id="{5D6FF71F-CF6A-4C46-8F9B-61D49EEA70E3}" type="slidenum">
              <a:rPr lang="en-US" smtClean="0"/>
              <a:t>64</a:t>
            </a:fld>
            <a:endParaRPr lang="en-US"/>
          </a:p>
        </p:txBody>
      </p:sp>
      <p:pic>
        <p:nvPicPr>
          <p:cNvPr id="7" name="Picture 6">
            <a:extLst>
              <a:ext uri="{FF2B5EF4-FFF2-40B4-BE49-F238E27FC236}">
                <a16:creationId xmlns:a16="http://schemas.microsoft.com/office/drawing/2014/main" id="{14826D33-D123-904B-9B32-49A077740C93}"/>
              </a:ext>
            </a:extLst>
          </p:cNvPr>
          <p:cNvPicPr>
            <a:picLocks noChangeAspect="1"/>
          </p:cNvPicPr>
          <p:nvPr/>
        </p:nvPicPr>
        <p:blipFill>
          <a:blip r:embed="rId3"/>
          <a:stretch>
            <a:fillRect/>
          </a:stretch>
        </p:blipFill>
        <p:spPr>
          <a:xfrm>
            <a:off x="534389" y="1736484"/>
            <a:ext cx="3379287" cy="4428644"/>
          </a:xfrm>
          <a:prstGeom prst="rect">
            <a:avLst/>
          </a:prstGeom>
        </p:spPr>
      </p:pic>
      <p:sp>
        <p:nvSpPr>
          <p:cNvPr id="9" name="TextBox 8">
            <a:extLst>
              <a:ext uri="{FF2B5EF4-FFF2-40B4-BE49-F238E27FC236}">
                <a16:creationId xmlns:a16="http://schemas.microsoft.com/office/drawing/2014/main" id="{E37C5468-0050-3C44-8421-AC9948CEB57C}"/>
              </a:ext>
            </a:extLst>
          </p:cNvPr>
          <p:cNvSpPr txBox="1"/>
          <p:nvPr/>
        </p:nvSpPr>
        <p:spPr>
          <a:xfrm>
            <a:off x="699513" y="6611779"/>
            <a:ext cx="10792974" cy="246221"/>
          </a:xfrm>
          <a:prstGeom prst="rect">
            <a:avLst/>
          </a:prstGeom>
          <a:noFill/>
        </p:spPr>
        <p:txBody>
          <a:bodyPr wrap="square">
            <a:spAutoFit/>
          </a:bodyPr>
          <a:lstStyle/>
          <a:p>
            <a:pPr algn="ctr">
              <a:spcAft>
                <a:spcPts val="0"/>
              </a:spcAft>
            </a:pPr>
            <a:r>
              <a:rPr lang="en-US" altLang="zh-TW" sz="1000" b="0" dirty="0">
                <a:solidFill>
                  <a:schemeClr val="bg1">
                    <a:lumMod val="65000"/>
                  </a:schemeClr>
                </a:solidFill>
                <a:latin typeface="Calibri" charset="0"/>
                <a:ea typeface="標楷體" charset="-120"/>
              </a:rPr>
              <a:t>Source: Sowmya </a:t>
            </a:r>
            <a:r>
              <a:rPr lang="en-US" altLang="zh-TW" sz="1000" b="0" dirty="0" err="1">
                <a:solidFill>
                  <a:schemeClr val="bg1">
                    <a:lumMod val="65000"/>
                  </a:schemeClr>
                </a:solidFill>
                <a:latin typeface="Calibri" charset="0"/>
                <a:ea typeface="標楷體" charset="-120"/>
              </a:rPr>
              <a:t>Vajjala</a:t>
            </a:r>
            <a:r>
              <a:rPr lang="en-US" altLang="zh-TW" sz="1000" b="0" dirty="0">
                <a:solidFill>
                  <a:schemeClr val="bg1">
                    <a:lumMod val="65000"/>
                  </a:schemeClr>
                </a:solidFill>
                <a:latin typeface="Calibri" charset="0"/>
                <a:ea typeface="標楷體" charset="-120"/>
              </a:rPr>
              <a:t>, Bodhisattwa Majumder, Anuj Gupta (2020), Practical Natural Language Processing: A Comprehensive Guide to Building Real-World NLP Systems, O'Reilly Media.</a:t>
            </a:r>
          </a:p>
        </p:txBody>
      </p:sp>
    </p:spTree>
    <p:extLst>
      <p:ext uri="{BB962C8B-B14F-4D97-AF65-F5344CB8AC3E}">
        <p14:creationId xmlns:p14="http://schemas.microsoft.com/office/powerpoint/2010/main" val="3679757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F78BD-4D21-BA4A-B619-84BCB50D2B10}"/>
              </a:ext>
            </a:extLst>
          </p:cNvPr>
          <p:cNvSpPr>
            <a:spLocks noGrp="1"/>
          </p:cNvSpPr>
          <p:nvPr>
            <p:ph type="title"/>
          </p:nvPr>
        </p:nvSpPr>
        <p:spPr>
          <a:xfrm>
            <a:off x="534389" y="135105"/>
            <a:ext cx="11222181" cy="1021892"/>
          </a:xfrm>
        </p:spPr>
        <p:txBody>
          <a:bodyPr>
            <a:normAutofit fontScale="90000"/>
          </a:bodyPr>
          <a:lstStyle/>
          <a:p>
            <a:r>
              <a:rPr lang="en-US" dirty="0"/>
              <a:t>Building Blocks of Language and Applications</a:t>
            </a:r>
          </a:p>
        </p:txBody>
      </p:sp>
      <p:pic>
        <p:nvPicPr>
          <p:cNvPr id="8" name="Content Placeholder 7">
            <a:extLst>
              <a:ext uri="{FF2B5EF4-FFF2-40B4-BE49-F238E27FC236}">
                <a16:creationId xmlns:a16="http://schemas.microsoft.com/office/drawing/2014/main" id="{D17AC5A3-9C70-8E43-9D33-240A7D50CBBD}"/>
              </a:ext>
            </a:extLst>
          </p:cNvPr>
          <p:cNvPicPr>
            <a:picLocks noGrp="1" noChangeAspect="1"/>
          </p:cNvPicPr>
          <p:nvPr>
            <p:ph idx="1"/>
          </p:nvPr>
        </p:nvPicPr>
        <p:blipFill>
          <a:blip r:embed="rId2"/>
          <a:stretch>
            <a:fillRect/>
          </a:stretch>
        </p:blipFill>
        <p:spPr>
          <a:xfrm>
            <a:off x="2519265" y="1189060"/>
            <a:ext cx="6972716" cy="5373184"/>
          </a:xfrm>
        </p:spPr>
      </p:pic>
      <p:sp>
        <p:nvSpPr>
          <p:cNvPr id="4" name="Slide Number Placeholder 3">
            <a:extLst>
              <a:ext uri="{FF2B5EF4-FFF2-40B4-BE49-F238E27FC236}">
                <a16:creationId xmlns:a16="http://schemas.microsoft.com/office/drawing/2014/main" id="{AA77FD3B-0C7D-7142-AE3A-471C000506F6}"/>
              </a:ext>
            </a:extLst>
          </p:cNvPr>
          <p:cNvSpPr>
            <a:spLocks noGrp="1"/>
          </p:cNvSpPr>
          <p:nvPr>
            <p:ph type="sldNum" sz="quarter" idx="12"/>
          </p:nvPr>
        </p:nvSpPr>
        <p:spPr/>
        <p:txBody>
          <a:bodyPr/>
          <a:lstStyle/>
          <a:p>
            <a:fld id="{5D6FF71F-CF6A-4C46-8F9B-61D49EEA70E3}" type="slidenum">
              <a:rPr lang="en-US" smtClean="0"/>
              <a:t>65</a:t>
            </a:fld>
            <a:endParaRPr lang="en-US"/>
          </a:p>
        </p:txBody>
      </p:sp>
      <p:sp>
        <p:nvSpPr>
          <p:cNvPr id="9" name="TextBox 8">
            <a:extLst>
              <a:ext uri="{FF2B5EF4-FFF2-40B4-BE49-F238E27FC236}">
                <a16:creationId xmlns:a16="http://schemas.microsoft.com/office/drawing/2014/main" id="{93E4EBD1-59FC-114D-9CB9-5ED16D0EBD13}"/>
              </a:ext>
            </a:extLst>
          </p:cNvPr>
          <p:cNvSpPr txBox="1"/>
          <p:nvPr/>
        </p:nvSpPr>
        <p:spPr>
          <a:xfrm>
            <a:off x="699513" y="6611779"/>
            <a:ext cx="10792974" cy="246221"/>
          </a:xfrm>
          <a:prstGeom prst="rect">
            <a:avLst/>
          </a:prstGeom>
          <a:noFill/>
        </p:spPr>
        <p:txBody>
          <a:bodyPr wrap="square">
            <a:spAutoFit/>
          </a:bodyPr>
          <a:lstStyle/>
          <a:p>
            <a:pPr algn="ctr">
              <a:spcAft>
                <a:spcPts val="0"/>
              </a:spcAft>
            </a:pPr>
            <a:r>
              <a:rPr lang="en-US" altLang="zh-TW" sz="1000" b="0" dirty="0">
                <a:solidFill>
                  <a:schemeClr val="bg1">
                    <a:lumMod val="65000"/>
                  </a:schemeClr>
                </a:solidFill>
                <a:latin typeface="Calibri" charset="0"/>
                <a:ea typeface="標楷體" charset="-120"/>
              </a:rPr>
              <a:t>Source: Sowmya </a:t>
            </a:r>
            <a:r>
              <a:rPr lang="en-US" altLang="zh-TW" sz="1000" b="0" dirty="0" err="1">
                <a:solidFill>
                  <a:schemeClr val="bg1">
                    <a:lumMod val="65000"/>
                  </a:schemeClr>
                </a:solidFill>
                <a:latin typeface="Calibri" charset="0"/>
                <a:ea typeface="標楷體" charset="-120"/>
              </a:rPr>
              <a:t>Vajjala</a:t>
            </a:r>
            <a:r>
              <a:rPr lang="en-US" altLang="zh-TW" sz="1000" b="0" dirty="0">
                <a:solidFill>
                  <a:schemeClr val="bg1">
                    <a:lumMod val="65000"/>
                  </a:schemeClr>
                </a:solidFill>
                <a:latin typeface="Calibri" charset="0"/>
                <a:ea typeface="標楷體" charset="-120"/>
              </a:rPr>
              <a:t>, Bodhisattwa Majumder, Anuj Gupta (2020), Practical Natural Language Processing: A Comprehensive Guide to Building Real-World NLP Systems, O'Reilly Media.</a:t>
            </a:r>
          </a:p>
        </p:txBody>
      </p:sp>
    </p:spTree>
    <p:extLst>
      <p:ext uri="{BB962C8B-B14F-4D97-AF65-F5344CB8AC3E}">
        <p14:creationId xmlns:p14="http://schemas.microsoft.com/office/powerpoint/2010/main" val="23270904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F78BD-4D21-BA4A-B619-84BCB50D2B10}"/>
              </a:ext>
            </a:extLst>
          </p:cNvPr>
          <p:cNvSpPr>
            <a:spLocks noGrp="1"/>
          </p:cNvSpPr>
          <p:nvPr>
            <p:ph type="title"/>
          </p:nvPr>
        </p:nvSpPr>
        <p:spPr>
          <a:xfrm>
            <a:off x="534389" y="135104"/>
            <a:ext cx="11222181" cy="1040553"/>
          </a:xfrm>
        </p:spPr>
        <p:txBody>
          <a:bodyPr/>
          <a:lstStyle/>
          <a:p>
            <a:r>
              <a:rPr lang="en-US" dirty="0"/>
              <a:t>Morpheme Examples</a:t>
            </a:r>
          </a:p>
        </p:txBody>
      </p:sp>
      <p:pic>
        <p:nvPicPr>
          <p:cNvPr id="6" name="Content Placeholder 5">
            <a:extLst>
              <a:ext uri="{FF2B5EF4-FFF2-40B4-BE49-F238E27FC236}">
                <a16:creationId xmlns:a16="http://schemas.microsoft.com/office/drawing/2014/main" id="{C575F49C-1915-754D-8CC8-23190F146154}"/>
              </a:ext>
            </a:extLst>
          </p:cNvPr>
          <p:cNvPicPr>
            <a:picLocks noGrp="1" noChangeAspect="1"/>
          </p:cNvPicPr>
          <p:nvPr>
            <p:ph idx="1"/>
          </p:nvPr>
        </p:nvPicPr>
        <p:blipFill>
          <a:blip r:embed="rId2"/>
          <a:stretch>
            <a:fillRect/>
          </a:stretch>
        </p:blipFill>
        <p:spPr>
          <a:xfrm>
            <a:off x="1042137" y="1567514"/>
            <a:ext cx="10450350" cy="4702658"/>
          </a:xfrm>
        </p:spPr>
      </p:pic>
      <p:sp>
        <p:nvSpPr>
          <p:cNvPr id="4" name="Slide Number Placeholder 3">
            <a:extLst>
              <a:ext uri="{FF2B5EF4-FFF2-40B4-BE49-F238E27FC236}">
                <a16:creationId xmlns:a16="http://schemas.microsoft.com/office/drawing/2014/main" id="{AA77FD3B-0C7D-7142-AE3A-471C000506F6}"/>
              </a:ext>
            </a:extLst>
          </p:cNvPr>
          <p:cNvSpPr>
            <a:spLocks noGrp="1"/>
          </p:cNvSpPr>
          <p:nvPr>
            <p:ph type="sldNum" sz="quarter" idx="12"/>
          </p:nvPr>
        </p:nvSpPr>
        <p:spPr/>
        <p:txBody>
          <a:bodyPr/>
          <a:lstStyle/>
          <a:p>
            <a:fld id="{5D6FF71F-CF6A-4C46-8F9B-61D49EEA70E3}" type="slidenum">
              <a:rPr lang="en-US" smtClean="0"/>
              <a:t>66</a:t>
            </a:fld>
            <a:endParaRPr lang="en-US"/>
          </a:p>
        </p:txBody>
      </p:sp>
      <p:sp>
        <p:nvSpPr>
          <p:cNvPr id="7" name="TextBox 6">
            <a:extLst>
              <a:ext uri="{FF2B5EF4-FFF2-40B4-BE49-F238E27FC236}">
                <a16:creationId xmlns:a16="http://schemas.microsoft.com/office/drawing/2014/main" id="{2080E00B-217C-3741-8AE4-6E0E0BFA5044}"/>
              </a:ext>
            </a:extLst>
          </p:cNvPr>
          <p:cNvSpPr txBox="1"/>
          <p:nvPr/>
        </p:nvSpPr>
        <p:spPr>
          <a:xfrm>
            <a:off x="699513" y="6611779"/>
            <a:ext cx="10792974" cy="246221"/>
          </a:xfrm>
          <a:prstGeom prst="rect">
            <a:avLst/>
          </a:prstGeom>
          <a:noFill/>
        </p:spPr>
        <p:txBody>
          <a:bodyPr wrap="square">
            <a:spAutoFit/>
          </a:bodyPr>
          <a:lstStyle/>
          <a:p>
            <a:pPr algn="ctr">
              <a:spcAft>
                <a:spcPts val="0"/>
              </a:spcAft>
            </a:pPr>
            <a:r>
              <a:rPr lang="en-US" altLang="zh-TW" sz="1000" b="0" dirty="0">
                <a:solidFill>
                  <a:schemeClr val="bg1">
                    <a:lumMod val="65000"/>
                  </a:schemeClr>
                </a:solidFill>
                <a:latin typeface="Calibri" charset="0"/>
                <a:ea typeface="標楷體" charset="-120"/>
              </a:rPr>
              <a:t>Source: Sowmya </a:t>
            </a:r>
            <a:r>
              <a:rPr lang="en-US" altLang="zh-TW" sz="1000" b="0" dirty="0" err="1">
                <a:solidFill>
                  <a:schemeClr val="bg1">
                    <a:lumMod val="65000"/>
                  </a:schemeClr>
                </a:solidFill>
                <a:latin typeface="Calibri" charset="0"/>
                <a:ea typeface="標楷體" charset="-120"/>
              </a:rPr>
              <a:t>Vajjala</a:t>
            </a:r>
            <a:r>
              <a:rPr lang="en-US" altLang="zh-TW" sz="1000" b="0" dirty="0">
                <a:solidFill>
                  <a:schemeClr val="bg1">
                    <a:lumMod val="65000"/>
                  </a:schemeClr>
                </a:solidFill>
                <a:latin typeface="Calibri" charset="0"/>
                <a:ea typeface="標楷體" charset="-120"/>
              </a:rPr>
              <a:t>, Bodhisattwa Majumder, Anuj Gupta (2020), Practical Natural Language Processing: A Comprehensive Guide to Building Real-World NLP Systems, O'Reilly Media.</a:t>
            </a:r>
          </a:p>
        </p:txBody>
      </p:sp>
    </p:spTree>
    <p:extLst>
      <p:ext uri="{BB962C8B-B14F-4D97-AF65-F5344CB8AC3E}">
        <p14:creationId xmlns:p14="http://schemas.microsoft.com/office/powerpoint/2010/main" val="33167158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F78BD-4D21-BA4A-B619-84BCB50D2B10}"/>
              </a:ext>
            </a:extLst>
          </p:cNvPr>
          <p:cNvSpPr>
            <a:spLocks noGrp="1"/>
          </p:cNvSpPr>
          <p:nvPr>
            <p:ph type="title"/>
          </p:nvPr>
        </p:nvSpPr>
        <p:spPr/>
        <p:txBody>
          <a:bodyPr>
            <a:normAutofit/>
          </a:bodyPr>
          <a:lstStyle/>
          <a:p>
            <a:r>
              <a:rPr lang="en-US" dirty="0"/>
              <a:t>Syntactic Structure</a:t>
            </a:r>
          </a:p>
        </p:txBody>
      </p:sp>
      <p:pic>
        <p:nvPicPr>
          <p:cNvPr id="6" name="Content Placeholder 5">
            <a:extLst>
              <a:ext uri="{FF2B5EF4-FFF2-40B4-BE49-F238E27FC236}">
                <a16:creationId xmlns:a16="http://schemas.microsoft.com/office/drawing/2014/main" id="{89D5D4B1-9A7E-1F42-AD90-19DAD984AE6A}"/>
              </a:ext>
            </a:extLst>
          </p:cNvPr>
          <p:cNvPicPr>
            <a:picLocks noGrp="1" noChangeAspect="1"/>
          </p:cNvPicPr>
          <p:nvPr>
            <p:ph idx="1"/>
          </p:nvPr>
        </p:nvPicPr>
        <p:blipFill>
          <a:blip r:embed="rId2"/>
          <a:stretch>
            <a:fillRect/>
          </a:stretch>
        </p:blipFill>
        <p:spPr>
          <a:xfrm>
            <a:off x="2451925" y="1460667"/>
            <a:ext cx="7387107" cy="5091770"/>
          </a:xfrm>
        </p:spPr>
      </p:pic>
      <p:sp>
        <p:nvSpPr>
          <p:cNvPr id="4" name="Slide Number Placeholder 3">
            <a:extLst>
              <a:ext uri="{FF2B5EF4-FFF2-40B4-BE49-F238E27FC236}">
                <a16:creationId xmlns:a16="http://schemas.microsoft.com/office/drawing/2014/main" id="{AA77FD3B-0C7D-7142-AE3A-471C000506F6}"/>
              </a:ext>
            </a:extLst>
          </p:cNvPr>
          <p:cNvSpPr>
            <a:spLocks noGrp="1"/>
          </p:cNvSpPr>
          <p:nvPr>
            <p:ph type="sldNum" sz="quarter" idx="12"/>
          </p:nvPr>
        </p:nvSpPr>
        <p:spPr/>
        <p:txBody>
          <a:bodyPr/>
          <a:lstStyle/>
          <a:p>
            <a:fld id="{5D6FF71F-CF6A-4C46-8F9B-61D49EEA70E3}" type="slidenum">
              <a:rPr lang="en-US" smtClean="0"/>
              <a:t>67</a:t>
            </a:fld>
            <a:endParaRPr lang="en-US"/>
          </a:p>
        </p:txBody>
      </p:sp>
      <p:sp>
        <p:nvSpPr>
          <p:cNvPr id="7" name="TextBox 6">
            <a:extLst>
              <a:ext uri="{FF2B5EF4-FFF2-40B4-BE49-F238E27FC236}">
                <a16:creationId xmlns:a16="http://schemas.microsoft.com/office/drawing/2014/main" id="{14559C37-506B-B443-BA55-2BC550512C8A}"/>
              </a:ext>
            </a:extLst>
          </p:cNvPr>
          <p:cNvSpPr txBox="1"/>
          <p:nvPr/>
        </p:nvSpPr>
        <p:spPr>
          <a:xfrm>
            <a:off x="699513" y="6611779"/>
            <a:ext cx="10792974" cy="246221"/>
          </a:xfrm>
          <a:prstGeom prst="rect">
            <a:avLst/>
          </a:prstGeom>
          <a:noFill/>
        </p:spPr>
        <p:txBody>
          <a:bodyPr wrap="square">
            <a:spAutoFit/>
          </a:bodyPr>
          <a:lstStyle/>
          <a:p>
            <a:pPr algn="ctr">
              <a:spcAft>
                <a:spcPts val="0"/>
              </a:spcAft>
            </a:pPr>
            <a:r>
              <a:rPr lang="en-US" altLang="zh-TW" sz="1000" b="0" dirty="0">
                <a:solidFill>
                  <a:schemeClr val="bg1">
                    <a:lumMod val="65000"/>
                  </a:schemeClr>
                </a:solidFill>
                <a:latin typeface="Calibri" charset="0"/>
                <a:ea typeface="標楷體" charset="-120"/>
              </a:rPr>
              <a:t>Source: Sowmya </a:t>
            </a:r>
            <a:r>
              <a:rPr lang="en-US" altLang="zh-TW" sz="1000" b="0" dirty="0" err="1">
                <a:solidFill>
                  <a:schemeClr val="bg1">
                    <a:lumMod val="65000"/>
                  </a:schemeClr>
                </a:solidFill>
                <a:latin typeface="Calibri" charset="0"/>
                <a:ea typeface="標楷體" charset="-120"/>
              </a:rPr>
              <a:t>Vajjala</a:t>
            </a:r>
            <a:r>
              <a:rPr lang="en-US" altLang="zh-TW" sz="1000" b="0" dirty="0">
                <a:solidFill>
                  <a:schemeClr val="bg1">
                    <a:lumMod val="65000"/>
                  </a:schemeClr>
                </a:solidFill>
                <a:latin typeface="Calibri" charset="0"/>
                <a:ea typeface="標楷體" charset="-120"/>
              </a:rPr>
              <a:t>, Bodhisattwa Majumder, Anuj Gupta (2020), Practical Natural Language Processing: A Comprehensive Guide to Building Real-World NLP Systems, O'Reilly Media.</a:t>
            </a:r>
          </a:p>
        </p:txBody>
      </p:sp>
    </p:spTree>
    <p:extLst>
      <p:ext uri="{BB962C8B-B14F-4D97-AF65-F5344CB8AC3E}">
        <p14:creationId xmlns:p14="http://schemas.microsoft.com/office/powerpoint/2010/main" val="15332882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64704"/>
          </a:xfrm>
        </p:spPr>
        <p:txBody>
          <a:bodyPr>
            <a:normAutofit fontScale="90000"/>
          </a:bodyPr>
          <a:lstStyle/>
          <a:p>
            <a:r>
              <a:rPr lang="en-US" dirty="0">
                <a:solidFill>
                  <a:schemeClr val="accent1"/>
                </a:solidFill>
              </a:rPr>
              <a:t>Text Summarization</a:t>
            </a: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68</a:t>
            </a:fld>
            <a:endParaRPr lang="zh-TW" altLang="en-US"/>
          </a:p>
        </p:txBody>
      </p:sp>
      <p:sp>
        <p:nvSpPr>
          <p:cNvPr id="7" name="Rectangle 6"/>
          <p:cNvSpPr/>
          <p:nvPr/>
        </p:nvSpPr>
        <p:spPr>
          <a:xfrm>
            <a:off x="2891644" y="6457890"/>
            <a:ext cx="6408712" cy="400110"/>
          </a:xfrm>
          <a:prstGeom prst="rect">
            <a:avLst/>
          </a:prstGeom>
        </p:spPr>
        <p:txBody>
          <a:bodyPr wrap="square">
            <a:spAutoFit/>
          </a:bodyPr>
          <a:lstStyle/>
          <a:p>
            <a:pPr algn="ctr" eaLnBrk="1" hangingPunct="1"/>
            <a:r>
              <a:rPr lang="en-US" altLang="zh-TW" sz="1000" dirty="0">
                <a:solidFill>
                  <a:schemeClr val="bg1">
                    <a:lumMod val="75000"/>
                  </a:schemeClr>
                </a:solidFill>
              </a:rPr>
              <a:t>Source: Vishal Gupta and </a:t>
            </a:r>
            <a:r>
              <a:rPr lang="en-US" altLang="zh-TW" sz="1000" dirty="0" err="1">
                <a:solidFill>
                  <a:schemeClr val="bg1">
                    <a:lumMod val="75000"/>
                  </a:schemeClr>
                </a:solidFill>
              </a:rPr>
              <a:t>Gurpreet</a:t>
            </a:r>
            <a:r>
              <a:rPr lang="en-US" altLang="zh-TW" sz="1000" dirty="0">
                <a:solidFill>
                  <a:schemeClr val="bg1">
                    <a:lumMod val="75000"/>
                  </a:schemeClr>
                </a:solidFill>
              </a:rPr>
              <a:t> S. </a:t>
            </a:r>
            <a:r>
              <a:rPr lang="en-US" altLang="zh-TW" sz="1000" dirty="0" err="1">
                <a:solidFill>
                  <a:schemeClr val="bg1">
                    <a:lumMod val="75000"/>
                  </a:schemeClr>
                </a:solidFill>
              </a:rPr>
              <a:t>Lehal</a:t>
            </a:r>
            <a:r>
              <a:rPr lang="en-US" altLang="zh-TW" sz="1000" dirty="0">
                <a:solidFill>
                  <a:schemeClr val="bg1">
                    <a:lumMod val="75000"/>
                  </a:schemeClr>
                </a:solidFill>
              </a:rPr>
              <a:t> (2009), "A survey of text mining techniques and applications," </a:t>
            </a:r>
            <a:br>
              <a:rPr lang="en-US" altLang="zh-TW" sz="1000" dirty="0">
                <a:solidFill>
                  <a:schemeClr val="bg1">
                    <a:lumMod val="75000"/>
                  </a:schemeClr>
                </a:solidFill>
              </a:rPr>
            </a:br>
            <a:r>
              <a:rPr lang="en-US" altLang="zh-TW" sz="1000" dirty="0">
                <a:solidFill>
                  <a:schemeClr val="bg1">
                    <a:lumMod val="75000"/>
                  </a:schemeClr>
                </a:solidFill>
              </a:rPr>
              <a:t>Journal of emerging technologies in web intelligence, vol. 1, no. 1, pp. 60-76.</a:t>
            </a:r>
          </a:p>
        </p:txBody>
      </p:sp>
      <p:sp>
        <p:nvSpPr>
          <p:cNvPr id="8" name="圓角矩形 6"/>
          <p:cNvSpPr/>
          <p:nvPr/>
        </p:nvSpPr>
        <p:spPr>
          <a:xfrm>
            <a:off x="4815297" y="1227371"/>
            <a:ext cx="2935435" cy="314071"/>
          </a:xfrm>
          <a:prstGeom prst="roundRect">
            <a:avLst>
              <a:gd name="adj" fmla="val 4171"/>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000" b="1">
                <a:solidFill>
                  <a:schemeClr val="tx1"/>
                </a:solidFill>
              </a:rPr>
              <a:t>Pre-processing</a:t>
            </a:r>
            <a:endParaRPr lang="en-US" altLang="zh-TW" sz="2000" b="1" dirty="0">
              <a:solidFill>
                <a:schemeClr val="tx1"/>
              </a:solidFill>
            </a:endParaRPr>
          </a:p>
        </p:txBody>
      </p:sp>
      <p:sp>
        <p:nvSpPr>
          <p:cNvPr id="9" name="Can 8"/>
          <p:cNvSpPr/>
          <p:nvPr/>
        </p:nvSpPr>
        <p:spPr>
          <a:xfrm>
            <a:off x="1847528" y="1225734"/>
            <a:ext cx="2170584" cy="741302"/>
          </a:xfrm>
          <a:prstGeom prst="can">
            <a:avLst>
              <a:gd name="adj" fmla="val 16344"/>
            </a:avLst>
          </a:prstGeom>
          <a:solidFill>
            <a:schemeClr val="accent6">
              <a:lumMod val="40000"/>
              <a:lumOff val="6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rgbClr val="000000"/>
                </a:solidFill>
              </a:rPr>
              <a:t>Dictionary / Thesaurus</a:t>
            </a:r>
            <a:endParaRPr lang="en-US" sz="2000" dirty="0">
              <a:solidFill>
                <a:srgbClr val="000000"/>
              </a:solidFill>
            </a:endParaRPr>
          </a:p>
        </p:txBody>
      </p:sp>
      <p:sp>
        <p:nvSpPr>
          <p:cNvPr id="10" name="圓角矩形 6"/>
          <p:cNvSpPr/>
          <p:nvPr/>
        </p:nvSpPr>
        <p:spPr>
          <a:xfrm>
            <a:off x="4815297" y="1762044"/>
            <a:ext cx="2935435" cy="314072"/>
          </a:xfrm>
          <a:prstGeom prst="roundRect">
            <a:avLst>
              <a:gd name="adj" fmla="val 4171"/>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000" b="1" dirty="0">
                <a:solidFill>
                  <a:schemeClr val="tx1"/>
                </a:solidFill>
              </a:rPr>
              <a:t>Text Structure Analysis</a:t>
            </a:r>
          </a:p>
        </p:txBody>
      </p:sp>
      <p:sp>
        <p:nvSpPr>
          <p:cNvPr id="11" name="圓角矩形 6"/>
          <p:cNvSpPr/>
          <p:nvPr/>
        </p:nvSpPr>
        <p:spPr>
          <a:xfrm>
            <a:off x="4815297" y="692697"/>
            <a:ext cx="2935435" cy="314071"/>
          </a:xfrm>
          <a:prstGeom prst="roundRect">
            <a:avLst>
              <a:gd name="adj" fmla="val 4171"/>
            </a:avLst>
          </a:prstGeom>
          <a:solidFill>
            <a:srgbClr val="FFD57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000" b="1" dirty="0">
                <a:solidFill>
                  <a:schemeClr val="tx1"/>
                </a:solidFill>
              </a:rPr>
              <a:t>Text Input</a:t>
            </a:r>
          </a:p>
        </p:txBody>
      </p:sp>
      <p:sp>
        <p:nvSpPr>
          <p:cNvPr id="12" name="圓角矩形 6"/>
          <p:cNvSpPr/>
          <p:nvPr/>
        </p:nvSpPr>
        <p:spPr>
          <a:xfrm>
            <a:off x="4815297" y="6156121"/>
            <a:ext cx="2935435" cy="314071"/>
          </a:xfrm>
          <a:prstGeom prst="roundRect">
            <a:avLst>
              <a:gd name="adj" fmla="val 4171"/>
            </a:avLst>
          </a:prstGeom>
          <a:solidFill>
            <a:srgbClr val="FFD57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000" b="1">
                <a:solidFill>
                  <a:schemeClr val="tx1"/>
                </a:solidFill>
              </a:rPr>
              <a:t>Summary Output</a:t>
            </a:r>
            <a:endParaRPr lang="en-US" altLang="zh-TW" sz="2000" b="1" dirty="0">
              <a:solidFill>
                <a:schemeClr val="tx1"/>
              </a:solidFill>
            </a:endParaRPr>
          </a:p>
        </p:txBody>
      </p:sp>
      <p:sp>
        <p:nvSpPr>
          <p:cNvPr id="13" name="圓角矩形 6"/>
          <p:cNvSpPr/>
          <p:nvPr/>
        </p:nvSpPr>
        <p:spPr>
          <a:xfrm>
            <a:off x="4815297" y="5660948"/>
            <a:ext cx="2935435" cy="314071"/>
          </a:xfrm>
          <a:prstGeom prst="roundRect">
            <a:avLst>
              <a:gd name="adj" fmla="val 4171"/>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000" b="1">
                <a:solidFill>
                  <a:schemeClr val="tx1"/>
                </a:solidFill>
              </a:rPr>
              <a:t>Smoothing</a:t>
            </a:r>
            <a:endParaRPr lang="en-US" altLang="zh-TW" sz="2000" b="1" dirty="0">
              <a:solidFill>
                <a:schemeClr val="tx1"/>
              </a:solidFill>
            </a:endParaRPr>
          </a:p>
        </p:txBody>
      </p:sp>
      <p:sp>
        <p:nvSpPr>
          <p:cNvPr id="14" name="圓角矩形 6"/>
          <p:cNvSpPr/>
          <p:nvPr/>
        </p:nvSpPr>
        <p:spPr>
          <a:xfrm>
            <a:off x="3673131" y="2297809"/>
            <a:ext cx="2935435" cy="314072"/>
          </a:xfrm>
          <a:prstGeom prst="roundRect">
            <a:avLst>
              <a:gd name="adj" fmla="val 4171"/>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000" b="1" dirty="0">
                <a:solidFill>
                  <a:schemeClr val="tx1"/>
                </a:solidFill>
              </a:rPr>
              <a:t>Word Segmentation</a:t>
            </a:r>
          </a:p>
        </p:txBody>
      </p:sp>
      <p:sp>
        <p:nvSpPr>
          <p:cNvPr id="15" name="圓角矩形 6"/>
          <p:cNvSpPr/>
          <p:nvPr/>
        </p:nvSpPr>
        <p:spPr>
          <a:xfrm>
            <a:off x="4433756" y="3356993"/>
            <a:ext cx="3698514" cy="353573"/>
          </a:xfrm>
          <a:prstGeom prst="roundRect">
            <a:avLst>
              <a:gd name="adj" fmla="val 4171"/>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000" b="1" dirty="0">
                <a:solidFill>
                  <a:schemeClr val="tx1"/>
                </a:solidFill>
              </a:rPr>
              <a:t>Keyword Extraction</a:t>
            </a:r>
          </a:p>
        </p:txBody>
      </p:sp>
      <p:sp>
        <p:nvSpPr>
          <p:cNvPr id="16" name="圓角矩形 6"/>
          <p:cNvSpPr/>
          <p:nvPr/>
        </p:nvSpPr>
        <p:spPr>
          <a:xfrm>
            <a:off x="3673131" y="2832484"/>
            <a:ext cx="2935435" cy="314072"/>
          </a:xfrm>
          <a:prstGeom prst="roundRect">
            <a:avLst>
              <a:gd name="adj" fmla="val 4171"/>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000" b="1" dirty="0">
                <a:solidFill>
                  <a:schemeClr val="tx1"/>
                </a:solidFill>
              </a:rPr>
              <a:t>POS Tagging</a:t>
            </a:r>
          </a:p>
        </p:txBody>
      </p:sp>
      <p:sp>
        <p:nvSpPr>
          <p:cNvPr id="17" name="圓角矩形 6"/>
          <p:cNvSpPr/>
          <p:nvPr/>
        </p:nvSpPr>
        <p:spPr>
          <a:xfrm>
            <a:off x="6760966" y="2276872"/>
            <a:ext cx="2935435" cy="314072"/>
          </a:xfrm>
          <a:prstGeom prst="roundRect">
            <a:avLst>
              <a:gd name="adj" fmla="val 4171"/>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000" b="1">
                <a:solidFill>
                  <a:schemeClr val="tx1"/>
                </a:solidFill>
              </a:rPr>
              <a:t>Occurrence Statistic</a:t>
            </a:r>
            <a:endParaRPr lang="en-US" altLang="zh-TW" sz="2000" b="1" dirty="0">
              <a:solidFill>
                <a:schemeClr val="tx1"/>
              </a:solidFill>
            </a:endParaRPr>
          </a:p>
        </p:txBody>
      </p:sp>
      <p:sp>
        <p:nvSpPr>
          <p:cNvPr id="18" name="圓角矩形 6"/>
          <p:cNvSpPr/>
          <p:nvPr/>
        </p:nvSpPr>
        <p:spPr>
          <a:xfrm>
            <a:off x="4433756" y="3891668"/>
            <a:ext cx="3698514" cy="369157"/>
          </a:xfrm>
          <a:prstGeom prst="roundRect">
            <a:avLst>
              <a:gd name="adj" fmla="val 4171"/>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000" b="1" dirty="0">
                <a:solidFill>
                  <a:schemeClr val="tx1"/>
                </a:solidFill>
              </a:rPr>
              <a:t>Weigh Words &amp; Sentences</a:t>
            </a:r>
          </a:p>
        </p:txBody>
      </p:sp>
      <p:sp>
        <p:nvSpPr>
          <p:cNvPr id="19" name="圓角矩形 6"/>
          <p:cNvSpPr/>
          <p:nvPr/>
        </p:nvSpPr>
        <p:spPr>
          <a:xfrm>
            <a:off x="4433756" y="4491595"/>
            <a:ext cx="3698514" cy="369157"/>
          </a:xfrm>
          <a:prstGeom prst="roundRect">
            <a:avLst>
              <a:gd name="adj" fmla="val 4171"/>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000" b="1" dirty="0">
                <a:solidFill>
                  <a:schemeClr val="tx1"/>
                </a:solidFill>
              </a:rPr>
              <a:t>Sentences Selection</a:t>
            </a:r>
          </a:p>
        </p:txBody>
      </p:sp>
      <p:sp>
        <p:nvSpPr>
          <p:cNvPr id="20" name="圓角矩形 6"/>
          <p:cNvSpPr/>
          <p:nvPr/>
        </p:nvSpPr>
        <p:spPr>
          <a:xfrm>
            <a:off x="4433756" y="5071188"/>
            <a:ext cx="3698514" cy="369157"/>
          </a:xfrm>
          <a:prstGeom prst="roundRect">
            <a:avLst>
              <a:gd name="adj" fmla="val 4171"/>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000" b="1" dirty="0">
                <a:solidFill>
                  <a:schemeClr val="tx1"/>
                </a:solidFill>
              </a:rPr>
              <a:t>Rough Summary Generation</a:t>
            </a:r>
          </a:p>
        </p:txBody>
      </p:sp>
      <p:cxnSp>
        <p:nvCxnSpPr>
          <p:cNvPr id="22" name="Elbow Connector 21"/>
          <p:cNvCxnSpPr>
            <a:stCxn id="9" idx="3"/>
            <a:endCxn id="14" idx="1"/>
          </p:cNvCxnSpPr>
          <p:nvPr/>
        </p:nvCxnSpPr>
        <p:spPr>
          <a:xfrm rot="16200000" flipH="1">
            <a:off x="3059072" y="1840785"/>
            <a:ext cx="487809" cy="740310"/>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9" idx="3"/>
            <a:endCxn id="16" idx="1"/>
          </p:cNvCxnSpPr>
          <p:nvPr/>
        </p:nvCxnSpPr>
        <p:spPr>
          <a:xfrm rot="16200000" flipH="1">
            <a:off x="2791733" y="2108123"/>
            <a:ext cx="1022484" cy="740310"/>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9" idx="3"/>
            <a:endCxn id="15" idx="1"/>
          </p:cNvCxnSpPr>
          <p:nvPr/>
        </p:nvCxnSpPr>
        <p:spPr>
          <a:xfrm rot="16200000" flipH="1">
            <a:off x="2899918" y="1999939"/>
            <a:ext cx="1566743" cy="1500936"/>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1" idx="2"/>
            <a:endCxn id="8" idx="0"/>
          </p:cNvCxnSpPr>
          <p:nvPr/>
        </p:nvCxnSpPr>
        <p:spPr>
          <a:xfrm>
            <a:off x="6283014" y="1006768"/>
            <a:ext cx="0" cy="2206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8" idx="2"/>
            <a:endCxn id="10" idx="0"/>
          </p:cNvCxnSpPr>
          <p:nvPr/>
        </p:nvCxnSpPr>
        <p:spPr>
          <a:xfrm>
            <a:off x="6283014" y="1541442"/>
            <a:ext cx="0" cy="2206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0" idx="2"/>
            <a:endCxn id="14" idx="0"/>
          </p:cNvCxnSpPr>
          <p:nvPr/>
        </p:nvCxnSpPr>
        <p:spPr>
          <a:xfrm flipH="1">
            <a:off x="5140848" y="2076117"/>
            <a:ext cx="1142166" cy="2216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17" idx="0"/>
          </p:cNvCxnSpPr>
          <p:nvPr/>
        </p:nvCxnSpPr>
        <p:spPr>
          <a:xfrm>
            <a:off x="6435415" y="2055746"/>
            <a:ext cx="1793269" cy="2211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7750731" y="2603906"/>
            <a:ext cx="1" cy="7530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4" idx="2"/>
            <a:endCxn id="16" idx="0"/>
          </p:cNvCxnSpPr>
          <p:nvPr/>
        </p:nvCxnSpPr>
        <p:spPr>
          <a:xfrm>
            <a:off x="5140848" y="2611882"/>
            <a:ext cx="0" cy="2206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6" idx="2"/>
          </p:cNvCxnSpPr>
          <p:nvPr/>
        </p:nvCxnSpPr>
        <p:spPr>
          <a:xfrm flipH="1">
            <a:off x="5140848" y="3146556"/>
            <a:ext cx="1" cy="2104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15" idx="2"/>
            <a:endCxn id="18" idx="0"/>
          </p:cNvCxnSpPr>
          <p:nvPr/>
        </p:nvCxnSpPr>
        <p:spPr>
          <a:xfrm>
            <a:off x="6283013" y="3710565"/>
            <a:ext cx="0" cy="1811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18" idx="2"/>
            <a:endCxn id="19" idx="0"/>
          </p:cNvCxnSpPr>
          <p:nvPr/>
        </p:nvCxnSpPr>
        <p:spPr>
          <a:xfrm>
            <a:off x="6283013" y="4260824"/>
            <a:ext cx="0" cy="2307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19" idx="2"/>
            <a:endCxn id="20" idx="0"/>
          </p:cNvCxnSpPr>
          <p:nvPr/>
        </p:nvCxnSpPr>
        <p:spPr>
          <a:xfrm>
            <a:off x="6283013" y="4860751"/>
            <a:ext cx="0" cy="2104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20" idx="2"/>
            <a:endCxn id="13" idx="0"/>
          </p:cNvCxnSpPr>
          <p:nvPr/>
        </p:nvCxnSpPr>
        <p:spPr>
          <a:xfrm>
            <a:off x="6283014" y="5440345"/>
            <a:ext cx="1" cy="2206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13" idx="2"/>
            <a:endCxn id="12" idx="0"/>
          </p:cNvCxnSpPr>
          <p:nvPr/>
        </p:nvCxnSpPr>
        <p:spPr>
          <a:xfrm>
            <a:off x="6283014" y="5975018"/>
            <a:ext cx="0" cy="1811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4697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78098"/>
          </a:xfrm>
        </p:spPr>
        <p:txBody>
          <a:bodyPr>
            <a:normAutofit fontScale="90000"/>
          </a:bodyPr>
          <a:lstStyle/>
          <a:p>
            <a:r>
              <a:rPr lang="en-US">
                <a:solidFill>
                  <a:schemeClr val="accent1"/>
                </a:solidFill>
              </a:rPr>
              <a:t>Topic Modeling</a:t>
            </a: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69</a:t>
            </a:fld>
            <a:endParaRPr lang="zh-TW" alt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268760"/>
            <a:ext cx="9076259" cy="4824536"/>
          </a:xfrm>
          <a:prstGeom prst="rect">
            <a:avLst/>
          </a:prstGeom>
        </p:spPr>
      </p:pic>
      <p:sp>
        <p:nvSpPr>
          <p:cNvPr id="8" name="Rectangle 7"/>
          <p:cNvSpPr/>
          <p:nvPr/>
        </p:nvSpPr>
        <p:spPr>
          <a:xfrm>
            <a:off x="2465398" y="6579315"/>
            <a:ext cx="7261204" cy="246221"/>
          </a:xfrm>
          <a:prstGeom prst="rect">
            <a:avLst/>
          </a:prstGeom>
        </p:spPr>
        <p:txBody>
          <a:bodyPr wrap="square">
            <a:spAutoFit/>
          </a:bodyPr>
          <a:lstStyle/>
          <a:p>
            <a:pPr algn="ctr"/>
            <a:r>
              <a:rPr lang="en-US" sz="1000">
                <a:solidFill>
                  <a:schemeClr val="bg1">
                    <a:lumMod val="75000"/>
                  </a:schemeClr>
                </a:solidFill>
              </a:rPr>
              <a:t>Source: </a:t>
            </a:r>
            <a:r>
              <a:rPr lang="en-US" sz="1000" dirty="0" err="1">
                <a:solidFill>
                  <a:schemeClr val="bg1">
                    <a:lumMod val="75000"/>
                  </a:schemeClr>
                </a:solidFill>
              </a:rPr>
              <a:t>Blei</a:t>
            </a:r>
            <a:r>
              <a:rPr lang="en-US" sz="1000" dirty="0">
                <a:solidFill>
                  <a:schemeClr val="bg1">
                    <a:lumMod val="75000"/>
                  </a:schemeClr>
                </a:solidFill>
              </a:rPr>
              <a:t>, David M. "Probabilistic topic models." </a:t>
            </a:r>
            <a:r>
              <a:rPr lang="en-US" sz="1000" i="1" dirty="0">
                <a:solidFill>
                  <a:schemeClr val="bg1">
                    <a:lumMod val="75000"/>
                  </a:schemeClr>
                </a:solidFill>
              </a:rPr>
              <a:t>Communications of the ACM</a:t>
            </a:r>
            <a:r>
              <a:rPr lang="en-US" sz="1000" dirty="0">
                <a:solidFill>
                  <a:schemeClr val="bg1">
                    <a:lumMod val="75000"/>
                  </a:schemeClr>
                </a:solidFill>
              </a:rPr>
              <a:t> 55, no. 4 (2012): 77-84.</a:t>
            </a:r>
          </a:p>
        </p:txBody>
      </p:sp>
    </p:spTree>
    <p:extLst>
      <p:ext uri="{BB962C8B-B14F-4D97-AF65-F5344CB8AC3E}">
        <p14:creationId xmlns:p14="http://schemas.microsoft.com/office/powerpoint/2010/main" val="784317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529" y="320100"/>
            <a:ext cx="10726328" cy="6217800"/>
          </a:xfrm>
        </p:spPr>
        <p:txBody>
          <a:bodyPr/>
          <a:lstStyle/>
          <a:p>
            <a:r>
              <a:rPr lang="en-US" sz="8800" dirty="0">
                <a:solidFill>
                  <a:srgbClr val="C00000"/>
                </a:solidFill>
              </a:rPr>
              <a:t>Artificial Intelligence </a:t>
            </a:r>
            <a:br>
              <a:rPr lang="en-US" sz="7200" dirty="0">
                <a:solidFill>
                  <a:srgbClr val="C00000"/>
                </a:solidFill>
              </a:rPr>
            </a:br>
            <a:r>
              <a:rPr lang="en-US" sz="12000" dirty="0">
                <a:solidFill>
                  <a:srgbClr val="C00000"/>
                </a:solidFill>
              </a:rPr>
              <a:t>(AI)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a:t>
            </a:fld>
            <a:endParaRPr lang="zh-TW" altLang="en-US"/>
          </a:p>
        </p:txBody>
      </p:sp>
    </p:spTree>
    <p:extLst>
      <p:ext uri="{BB962C8B-B14F-4D97-AF65-F5344CB8AC3E}">
        <p14:creationId xmlns:p14="http://schemas.microsoft.com/office/powerpoint/2010/main" val="19663317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9616F-CE56-8742-8AFA-8DA2FB01E6F8}"/>
              </a:ext>
            </a:extLst>
          </p:cNvPr>
          <p:cNvSpPr>
            <a:spLocks noGrp="1"/>
          </p:cNvSpPr>
          <p:nvPr>
            <p:ph idx="1"/>
          </p:nvPr>
        </p:nvSpPr>
        <p:spPr>
          <a:xfrm>
            <a:off x="1981200" y="1268761"/>
            <a:ext cx="8229600" cy="4857403"/>
          </a:xfrm>
        </p:spPr>
        <p:txBody>
          <a:bodyPr/>
          <a:lstStyle/>
          <a:p>
            <a:r>
              <a:rPr lang="en-US" dirty="0"/>
              <a:t>Part-of-speech tagging</a:t>
            </a:r>
          </a:p>
          <a:p>
            <a:r>
              <a:rPr lang="en-US" dirty="0"/>
              <a:t>Text segmentation </a:t>
            </a:r>
          </a:p>
          <a:p>
            <a:r>
              <a:rPr lang="en-US" dirty="0"/>
              <a:t>Word sense disambiguation </a:t>
            </a:r>
          </a:p>
          <a:p>
            <a:r>
              <a:rPr lang="en-US" dirty="0"/>
              <a:t>Syntactic ambiguity </a:t>
            </a:r>
          </a:p>
          <a:p>
            <a:r>
              <a:rPr lang="en-US" dirty="0"/>
              <a:t>Imperfect or irregular input </a:t>
            </a:r>
          </a:p>
          <a:p>
            <a:r>
              <a:rPr lang="en-US" dirty="0"/>
              <a:t>Speech acts </a:t>
            </a:r>
          </a:p>
        </p:txBody>
      </p:sp>
      <p:sp>
        <p:nvSpPr>
          <p:cNvPr id="4" name="Slide Number Placeholder 3">
            <a:extLst>
              <a:ext uri="{FF2B5EF4-FFF2-40B4-BE49-F238E27FC236}">
                <a16:creationId xmlns:a16="http://schemas.microsoft.com/office/drawing/2014/main" id="{9E09C232-3407-DA49-A640-9A2344534DC0}"/>
              </a:ext>
            </a:extLst>
          </p:cNvPr>
          <p:cNvSpPr>
            <a:spLocks noGrp="1"/>
          </p:cNvSpPr>
          <p:nvPr>
            <p:ph type="sldNum" sz="quarter" idx="12"/>
          </p:nvPr>
        </p:nvSpPr>
        <p:spPr/>
        <p:txBody>
          <a:bodyPr/>
          <a:lstStyle/>
          <a:p>
            <a:fld id="{E008237F-23CD-E54D-BDBA-FE95A073E4E0}" type="slidenum">
              <a:rPr lang="zh-TW" altLang="en-US" smtClean="0"/>
              <a:pPr/>
              <a:t>70</a:t>
            </a:fld>
            <a:endParaRPr lang="zh-TW" altLang="en-US"/>
          </a:p>
        </p:txBody>
      </p:sp>
      <p:sp>
        <p:nvSpPr>
          <p:cNvPr id="5" name="Title 1">
            <a:extLst>
              <a:ext uri="{FF2B5EF4-FFF2-40B4-BE49-F238E27FC236}">
                <a16:creationId xmlns:a16="http://schemas.microsoft.com/office/drawing/2014/main" id="{78AA4CDC-48A7-4F4F-BEFE-32E07A092587}"/>
              </a:ext>
            </a:extLst>
          </p:cNvPr>
          <p:cNvSpPr>
            <a:spLocks noGrp="1"/>
          </p:cNvSpPr>
          <p:nvPr>
            <p:ph type="title"/>
          </p:nvPr>
        </p:nvSpPr>
        <p:spPr>
          <a:xfrm>
            <a:off x="1981200" y="44624"/>
            <a:ext cx="8229600" cy="778098"/>
          </a:xfrm>
        </p:spPr>
        <p:txBody>
          <a:bodyPr>
            <a:normAutofit fontScale="90000"/>
          </a:bodyPr>
          <a:lstStyle/>
          <a:p>
            <a:r>
              <a:rPr lang="en-US" dirty="0">
                <a:solidFill>
                  <a:schemeClr val="accent1"/>
                </a:solidFill>
              </a:rPr>
              <a:t>Natural Language Processing (NLP)</a:t>
            </a:r>
          </a:p>
        </p:txBody>
      </p:sp>
      <p:sp>
        <p:nvSpPr>
          <p:cNvPr id="6" name="矩形 4">
            <a:extLst>
              <a:ext uri="{FF2B5EF4-FFF2-40B4-BE49-F238E27FC236}">
                <a16:creationId xmlns:a16="http://schemas.microsoft.com/office/drawing/2014/main" id="{2E3646AD-733B-1449-A404-B251FE3893B7}"/>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12482605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9616F-CE56-8742-8AFA-8DA2FB01E6F8}"/>
              </a:ext>
            </a:extLst>
          </p:cNvPr>
          <p:cNvSpPr>
            <a:spLocks noGrp="1"/>
          </p:cNvSpPr>
          <p:nvPr>
            <p:ph idx="1"/>
          </p:nvPr>
        </p:nvSpPr>
        <p:spPr>
          <a:xfrm>
            <a:off x="1194318" y="822723"/>
            <a:ext cx="9815804" cy="5696745"/>
          </a:xfrm>
        </p:spPr>
        <p:txBody>
          <a:bodyPr>
            <a:normAutofit fontScale="92500" lnSpcReduction="10000"/>
          </a:bodyPr>
          <a:lstStyle/>
          <a:p>
            <a:r>
              <a:rPr lang="en-US" sz="2800" dirty="0"/>
              <a:t>Question answering </a:t>
            </a:r>
          </a:p>
          <a:p>
            <a:r>
              <a:rPr lang="en-US" sz="2800" dirty="0"/>
              <a:t>Automatic summarization </a:t>
            </a:r>
          </a:p>
          <a:p>
            <a:r>
              <a:rPr lang="en-US" sz="2800" dirty="0"/>
              <a:t>Natural language generation</a:t>
            </a:r>
          </a:p>
          <a:p>
            <a:r>
              <a:rPr lang="en-US" sz="2800" dirty="0"/>
              <a:t>Natural language understanding</a:t>
            </a:r>
          </a:p>
          <a:p>
            <a:r>
              <a:rPr lang="en-US" sz="2800" dirty="0"/>
              <a:t>Machine translation </a:t>
            </a:r>
          </a:p>
          <a:p>
            <a:r>
              <a:rPr lang="en-US" sz="2800" dirty="0"/>
              <a:t>Foreign language reading </a:t>
            </a:r>
          </a:p>
          <a:p>
            <a:r>
              <a:rPr lang="en-US" sz="2800" dirty="0"/>
              <a:t>Foreign language writing. </a:t>
            </a:r>
          </a:p>
          <a:p>
            <a:r>
              <a:rPr lang="en-US" sz="2800" dirty="0"/>
              <a:t>Speech recognition </a:t>
            </a:r>
          </a:p>
          <a:p>
            <a:r>
              <a:rPr lang="en-US" sz="2800" dirty="0"/>
              <a:t>Text-to-speech </a:t>
            </a:r>
          </a:p>
          <a:p>
            <a:r>
              <a:rPr lang="en-US" sz="2800" dirty="0"/>
              <a:t>Text proofing </a:t>
            </a:r>
          </a:p>
          <a:p>
            <a:r>
              <a:rPr lang="en-US" sz="2800" dirty="0"/>
              <a:t>Optical character recognition</a:t>
            </a:r>
          </a:p>
          <a:p>
            <a:endParaRPr lang="en-US" sz="2800" dirty="0"/>
          </a:p>
        </p:txBody>
      </p:sp>
      <p:sp>
        <p:nvSpPr>
          <p:cNvPr id="4" name="Slide Number Placeholder 3">
            <a:extLst>
              <a:ext uri="{FF2B5EF4-FFF2-40B4-BE49-F238E27FC236}">
                <a16:creationId xmlns:a16="http://schemas.microsoft.com/office/drawing/2014/main" id="{9E09C232-3407-DA49-A640-9A2344534DC0}"/>
              </a:ext>
            </a:extLst>
          </p:cNvPr>
          <p:cNvSpPr>
            <a:spLocks noGrp="1"/>
          </p:cNvSpPr>
          <p:nvPr>
            <p:ph type="sldNum" sz="quarter" idx="12"/>
          </p:nvPr>
        </p:nvSpPr>
        <p:spPr/>
        <p:txBody>
          <a:bodyPr/>
          <a:lstStyle/>
          <a:p>
            <a:fld id="{E008237F-23CD-E54D-BDBA-FE95A073E4E0}" type="slidenum">
              <a:rPr lang="zh-TW" altLang="en-US" smtClean="0"/>
              <a:pPr/>
              <a:t>71</a:t>
            </a:fld>
            <a:endParaRPr lang="zh-TW" altLang="en-US"/>
          </a:p>
        </p:txBody>
      </p:sp>
      <p:sp>
        <p:nvSpPr>
          <p:cNvPr id="5" name="Title 1">
            <a:extLst>
              <a:ext uri="{FF2B5EF4-FFF2-40B4-BE49-F238E27FC236}">
                <a16:creationId xmlns:a16="http://schemas.microsoft.com/office/drawing/2014/main" id="{78AA4CDC-48A7-4F4F-BEFE-32E07A092587}"/>
              </a:ext>
            </a:extLst>
          </p:cNvPr>
          <p:cNvSpPr>
            <a:spLocks noGrp="1"/>
          </p:cNvSpPr>
          <p:nvPr>
            <p:ph type="title"/>
          </p:nvPr>
        </p:nvSpPr>
        <p:spPr>
          <a:xfrm>
            <a:off x="1981200" y="44624"/>
            <a:ext cx="8229600" cy="778098"/>
          </a:xfrm>
        </p:spPr>
        <p:txBody>
          <a:bodyPr>
            <a:normAutofit fontScale="90000"/>
          </a:bodyPr>
          <a:lstStyle/>
          <a:p>
            <a:r>
              <a:rPr lang="en-US" dirty="0">
                <a:solidFill>
                  <a:schemeClr val="accent1"/>
                </a:solidFill>
              </a:rPr>
              <a:t>NLP Tasks</a:t>
            </a:r>
          </a:p>
        </p:txBody>
      </p:sp>
      <p:sp>
        <p:nvSpPr>
          <p:cNvPr id="6" name="矩形 4">
            <a:extLst>
              <a:ext uri="{FF2B5EF4-FFF2-40B4-BE49-F238E27FC236}">
                <a16:creationId xmlns:a16="http://schemas.microsoft.com/office/drawing/2014/main" id="{2E3646AD-733B-1449-A404-B251FE3893B7}"/>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34967348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64704"/>
          </a:xfrm>
        </p:spPr>
        <p:txBody>
          <a:bodyPr>
            <a:normAutofit fontScale="90000"/>
          </a:bodyPr>
          <a:lstStyle/>
          <a:p>
            <a:r>
              <a:rPr lang="en-US" altLang="zh-TW" dirty="0">
                <a:solidFill>
                  <a:schemeClr val="accent1"/>
                </a:solidFill>
              </a:rPr>
              <a:t>NLP</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72</a:t>
            </a:fld>
            <a:endParaRPr lang="zh-TW" alt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16818" y="677739"/>
            <a:ext cx="7958365" cy="5971537"/>
          </a:xfrm>
          <a:prstGeom prst="rect">
            <a:avLst/>
          </a:prstGeom>
        </p:spPr>
      </p:pic>
      <p:sp>
        <p:nvSpPr>
          <p:cNvPr id="6" name="Rectangle 5"/>
          <p:cNvSpPr/>
          <p:nvPr/>
        </p:nvSpPr>
        <p:spPr>
          <a:xfrm>
            <a:off x="3810000" y="6638768"/>
            <a:ext cx="4572000" cy="246221"/>
          </a:xfrm>
          <a:prstGeom prst="rect">
            <a:avLst/>
          </a:prstGeom>
        </p:spPr>
        <p:txBody>
          <a:bodyPr>
            <a:spAutoFit/>
          </a:bodyPr>
          <a:lstStyle/>
          <a:p>
            <a:pPr algn="ctr"/>
            <a:r>
              <a:rPr lang="en-US" altLang="zh-TW" sz="1000">
                <a:solidFill>
                  <a:schemeClr val="bg1">
                    <a:lumMod val="75000"/>
                  </a:schemeClr>
                </a:solidFill>
                <a:ea typeface="Arial" charset="0"/>
                <a:cs typeface="Arial" charset="0"/>
              </a:rPr>
              <a:t>Source: </a:t>
            </a:r>
            <a:r>
              <a:rPr lang="en-US" sz="1000">
                <a:solidFill>
                  <a:schemeClr val="bg1">
                    <a:lumMod val="75000"/>
                  </a:schemeClr>
                </a:solidFill>
                <a:ea typeface="Arial" charset="0"/>
                <a:cs typeface="Arial" charset="0"/>
              </a:rPr>
              <a:t>http</a:t>
            </a:r>
            <a:r>
              <a:rPr lang="en-US" sz="1000" dirty="0">
                <a:solidFill>
                  <a:schemeClr val="bg1">
                    <a:lumMod val="75000"/>
                  </a:schemeClr>
                </a:solidFill>
                <a:ea typeface="Arial" charset="0"/>
                <a:cs typeface="Arial" charset="0"/>
              </a:rPr>
              <a:t>://</a:t>
            </a:r>
            <a:r>
              <a:rPr lang="en-US" sz="1000" dirty="0" err="1">
                <a:solidFill>
                  <a:schemeClr val="bg1">
                    <a:lumMod val="75000"/>
                  </a:schemeClr>
                </a:solidFill>
                <a:ea typeface="Arial" charset="0"/>
                <a:cs typeface="Arial" charset="0"/>
              </a:rPr>
              <a:t>blog.aylien.com</a:t>
            </a:r>
            <a:r>
              <a:rPr lang="en-US" sz="1000" dirty="0">
                <a:solidFill>
                  <a:schemeClr val="bg1">
                    <a:lumMod val="75000"/>
                  </a:schemeClr>
                </a:solidFill>
                <a:ea typeface="Arial" charset="0"/>
                <a:cs typeface="Arial" charset="0"/>
              </a:rPr>
              <a:t>/leveraging-deep-learning-for-multilingual/</a:t>
            </a:r>
          </a:p>
        </p:txBody>
      </p:sp>
    </p:spTree>
    <p:extLst>
      <p:ext uri="{BB962C8B-B14F-4D97-AF65-F5344CB8AC3E}">
        <p14:creationId xmlns:p14="http://schemas.microsoft.com/office/powerpoint/2010/main" val="16768369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FEE30E-D778-3F4E-B612-E45A1B95534F}" type="slidenum">
              <a:rPr lang="zh-TW" altLang="en-US" smtClean="0"/>
              <a:pPr/>
              <a:t>73</a:t>
            </a:fld>
            <a:endParaRPr lang="zh-TW" altLang="en-US"/>
          </a:p>
        </p:txBody>
      </p:sp>
      <p:sp>
        <p:nvSpPr>
          <p:cNvPr id="5" name="Rectangle 4"/>
          <p:cNvSpPr/>
          <p:nvPr/>
        </p:nvSpPr>
        <p:spPr>
          <a:xfrm>
            <a:off x="2792760" y="6628592"/>
            <a:ext cx="6606480"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github.com</a:t>
            </a:r>
            <a:r>
              <a:rPr lang="en-US" sz="1000" dirty="0">
                <a:solidFill>
                  <a:schemeClr val="bg1">
                    <a:lumMod val="75000"/>
                  </a:schemeClr>
                </a:solidFill>
              </a:rPr>
              <a:t>/</a:t>
            </a:r>
            <a:r>
              <a:rPr lang="en-US" sz="1000" dirty="0" err="1">
                <a:solidFill>
                  <a:schemeClr val="bg1">
                    <a:lumMod val="75000"/>
                  </a:schemeClr>
                </a:solidFill>
              </a:rPr>
              <a:t>fortiema</a:t>
            </a:r>
            <a:r>
              <a:rPr lang="en-US" sz="1000" dirty="0">
                <a:solidFill>
                  <a:schemeClr val="bg1">
                    <a:lumMod val="75000"/>
                  </a:schemeClr>
                </a:solidFill>
              </a:rPr>
              <a:t>/talks/blob/master/opendata2016sh/pragmatic-nlp-opendata2016sh.pdf</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32000" y="670294"/>
            <a:ext cx="9144000" cy="5999067"/>
          </a:xfrm>
          <a:prstGeom prst="rect">
            <a:avLst/>
          </a:prstGeom>
        </p:spPr>
      </p:pic>
      <p:sp>
        <p:nvSpPr>
          <p:cNvPr id="7" name="Title 1"/>
          <p:cNvSpPr>
            <a:spLocks noGrp="1"/>
          </p:cNvSpPr>
          <p:nvPr>
            <p:ph type="title"/>
          </p:nvPr>
        </p:nvSpPr>
        <p:spPr>
          <a:xfrm>
            <a:off x="1981200" y="0"/>
            <a:ext cx="8229600" cy="836712"/>
          </a:xfrm>
        </p:spPr>
        <p:txBody>
          <a:bodyPr/>
          <a:lstStyle/>
          <a:p>
            <a:r>
              <a:rPr lang="en-US" dirty="0">
                <a:solidFill>
                  <a:schemeClr val="accent1"/>
                </a:solidFill>
              </a:rPr>
              <a:t>Modern NLP Pipeline</a:t>
            </a:r>
          </a:p>
        </p:txBody>
      </p:sp>
    </p:spTree>
    <p:extLst>
      <p:ext uri="{BB962C8B-B14F-4D97-AF65-F5344CB8AC3E}">
        <p14:creationId xmlns:p14="http://schemas.microsoft.com/office/powerpoint/2010/main" val="18186337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Modern NLP Pipeline</a:t>
            </a: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74</a:t>
            </a:fld>
            <a:endParaRPr lang="zh-TW" alt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5028" y="1961322"/>
            <a:ext cx="11935467" cy="3988904"/>
          </a:xfrm>
          <a:prstGeom prst="rect">
            <a:avLst/>
          </a:prstGeom>
        </p:spPr>
      </p:pic>
      <p:sp>
        <p:nvSpPr>
          <p:cNvPr id="6" name="Rectangle 5"/>
          <p:cNvSpPr/>
          <p:nvPr/>
        </p:nvSpPr>
        <p:spPr>
          <a:xfrm>
            <a:off x="2820237" y="6611780"/>
            <a:ext cx="6768752" cy="246221"/>
          </a:xfrm>
          <a:prstGeom prst="rect">
            <a:avLst/>
          </a:prstGeom>
        </p:spPr>
        <p:txBody>
          <a:bodyPr wrap="square">
            <a:spAutoFit/>
          </a:bodyPr>
          <a:lstStyle/>
          <a:p>
            <a:pPr algn="ctr"/>
            <a:r>
              <a:rPr lang="en-US" sz="1000">
                <a:solidFill>
                  <a:schemeClr val="bg1">
                    <a:lumMod val="75000"/>
                  </a:schemeClr>
                </a:solidFill>
              </a:rPr>
              <a:t>Source: http</a:t>
            </a:r>
            <a:r>
              <a:rPr lang="en-US" sz="1000" dirty="0">
                <a:solidFill>
                  <a:schemeClr val="bg1">
                    <a:lumMod val="75000"/>
                  </a:schemeClr>
                </a:solidFill>
              </a:rPr>
              <a:t>://</a:t>
            </a:r>
            <a:r>
              <a:rPr lang="en-US" sz="1000" dirty="0" err="1">
                <a:solidFill>
                  <a:schemeClr val="bg1">
                    <a:lumMod val="75000"/>
                  </a:schemeClr>
                </a:solidFill>
              </a:rPr>
              <a:t>mattfortier.me</a:t>
            </a:r>
            <a:r>
              <a:rPr lang="en-US" sz="1000" dirty="0">
                <a:solidFill>
                  <a:schemeClr val="bg1">
                    <a:lumMod val="75000"/>
                  </a:schemeClr>
                </a:solidFill>
              </a:rPr>
              <a:t>/2017/01/31/nlp-intro-pt-1-overview/</a:t>
            </a:r>
          </a:p>
        </p:txBody>
      </p:sp>
    </p:spTree>
    <p:extLst>
      <p:ext uri="{BB962C8B-B14F-4D97-AF65-F5344CB8AC3E}">
        <p14:creationId xmlns:p14="http://schemas.microsoft.com/office/powerpoint/2010/main" val="8857106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Deep Learning NLP</a:t>
            </a: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75</a:t>
            </a:fld>
            <a:endParaRPr lang="zh-TW" altLang="en-US"/>
          </a:p>
        </p:txBody>
      </p:sp>
      <p:pic>
        <p:nvPicPr>
          <p:cNvPr id="5" name="Picture 4"/>
          <p:cNvPicPr>
            <a:picLocks noChangeAspect="1"/>
          </p:cNvPicPr>
          <p:nvPr/>
        </p:nvPicPr>
        <p:blipFill>
          <a:blip r:embed="rId2"/>
          <a:stretch>
            <a:fillRect/>
          </a:stretch>
        </p:blipFill>
        <p:spPr>
          <a:xfrm>
            <a:off x="426381" y="1789044"/>
            <a:ext cx="11339238" cy="4055164"/>
          </a:xfrm>
          <a:prstGeom prst="rect">
            <a:avLst/>
          </a:prstGeom>
        </p:spPr>
      </p:pic>
      <p:sp>
        <p:nvSpPr>
          <p:cNvPr id="6" name="Rectangle 5"/>
          <p:cNvSpPr/>
          <p:nvPr/>
        </p:nvSpPr>
        <p:spPr>
          <a:xfrm>
            <a:off x="2820237" y="6611780"/>
            <a:ext cx="6768752" cy="246221"/>
          </a:xfrm>
          <a:prstGeom prst="rect">
            <a:avLst/>
          </a:prstGeom>
        </p:spPr>
        <p:txBody>
          <a:bodyPr wrap="square">
            <a:spAutoFit/>
          </a:bodyPr>
          <a:lstStyle/>
          <a:p>
            <a:pPr algn="ctr"/>
            <a:r>
              <a:rPr lang="en-US" sz="1000">
                <a:solidFill>
                  <a:schemeClr val="bg1">
                    <a:lumMod val="75000"/>
                  </a:schemeClr>
                </a:solidFill>
              </a:rPr>
              <a:t>Source: http</a:t>
            </a:r>
            <a:r>
              <a:rPr lang="en-US" sz="1000" dirty="0">
                <a:solidFill>
                  <a:schemeClr val="bg1">
                    <a:lumMod val="75000"/>
                  </a:schemeClr>
                </a:solidFill>
              </a:rPr>
              <a:t>://</a:t>
            </a:r>
            <a:r>
              <a:rPr lang="en-US" sz="1000" dirty="0" err="1">
                <a:solidFill>
                  <a:schemeClr val="bg1">
                    <a:lumMod val="75000"/>
                  </a:schemeClr>
                </a:solidFill>
              </a:rPr>
              <a:t>mattfortier.me</a:t>
            </a:r>
            <a:r>
              <a:rPr lang="en-US" sz="1000" dirty="0">
                <a:solidFill>
                  <a:schemeClr val="bg1">
                    <a:lumMod val="75000"/>
                  </a:schemeClr>
                </a:solidFill>
              </a:rPr>
              <a:t>/2017/01/31/nlp-intro-pt-1-overview/</a:t>
            </a:r>
          </a:p>
        </p:txBody>
      </p:sp>
    </p:spTree>
    <p:extLst>
      <p:ext uri="{BB962C8B-B14F-4D97-AF65-F5344CB8AC3E}">
        <p14:creationId xmlns:p14="http://schemas.microsoft.com/office/powerpoint/2010/main" val="26815933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Four Paradigms in NLP</a:t>
            </a:r>
          </a:p>
        </p:txBody>
      </p:sp>
      <p:pic>
        <p:nvPicPr>
          <p:cNvPr id="6" name="Content Placeholder 5">
            <a:extLst>
              <a:ext uri="{FF2B5EF4-FFF2-40B4-BE49-F238E27FC236}">
                <a16:creationId xmlns:a16="http://schemas.microsoft.com/office/drawing/2014/main" id="{99CD3561-F2F8-B438-D40E-E82F48CD74B5}"/>
              </a:ext>
            </a:extLst>
          </p:cNvPr>
          <p:cNvPicPr>
            <a:picLocks noGrp="1" noChangeAspect="1"/>
          </p:cNvPicPr>
          <p:nvPr>
            <p:ph idx="1"/>
          </p:nvPr>
        </p:nvPicPr>
        <p:blipFill>
          <a:blip r:embed="rId2"/>
          <a:stretch>
            <a:fillRect/>
          </a:stretch>
        </p:blipFill>
        <p:spPr>
          <a:xfrm>
            <a:off x="1238445" y="709440"/>
            <a:ext cx="9715110" cy="5871092"/>
          </a:xfrm>
        </p:spPr>
      </p:pic>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76</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spTree>
    <p:extLst>
      <p:ext uri="{BB962C8B-B14F-4D97-AF65-F5344CB8AC3E}">
        <p14:creationId xmlns:p14="http://schemas.microsoft.com/office/powerpoint/2010/main" val="762177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EFB0D7-A45A-854F-9013-D36A6ABB3F31}"/>
              </a:ext>
            </a:extLst>
          </p:cNvPr>
          <p:cNvSpPr>
            <a:spLocks noGrp="1"/>
          </p:cNvSpPr>
          <p:nvPr>
            <p:ph type="sldNum" sz="quarter" idx="12"/>
          </p:nvPr>
        </p:nvSpPr>
        <p:spPr/>
        <p:txBody>
          <a:bodyPr/>
          <a:lstStyle/>
          <a:p>
            <a:fld id="{5424488C-161F-514B-8FF5-CF5173A03E8D}" type="slidenum">
              <a:rPr lang="en-US" smtClean="0"/>
              <a:t>77</a:t>
            </a:fld>
            <a:endParaRPr lang="en-US"/>
          </a:p>
        </p:txBody>
      </p:sp>
      <p:sp>
        <p:nvSpPr>
          <p:cNvPr id="5" name="Rectangle 4">
            <a:extLst>
              <a:ext uri="{FF2B5EF4-FFF2-40B4-BE49-F238E27FC236}">
                <a16:creationId xmlns:a16="http://schemas.microsoft.com/office/drawing/2014/main" id="{E5E6C7F6-5CCD-D143-A138-FC3345BD48BD}"/>
              </a:ext>
            </a:extLst>
          </p:cNvPr>
          <p:cNvSpPr/>
          <p:nvPr/>
        </p:nvSpPr>
        <p:spPr>
          <a:xfrm>
            <a:off x="1843217" y="1417639"/>
            <a:ext cx="8610472" cy="5139869"/>
          </a:xfrm>
          <a:prstGeom prst="rect">
            <a:avLst/>
          </a:prstGeom>
        </p:spPr>
        <p:txBody>
          <a:bodyPr wrap="square">
            <a:spAutoFit/>
          </a:bodyPr>
          <a:lstStyle/>
          <a:p>
            <a:r>
              <a:rPr lang="en-US" sz="2400" dirty="0">
                <a:latin typeface="Courier" pitchFamily="2" charset="0"/>
                <a:cs typeface="Calibri" panose="020F0502020204030204" pitchFamily="34" charset="0"/>
              </a:rPr>
              <a:t>Texts: </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T1: ’The mouse ran up the clock'</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T2: ’The mouse ran down’</a:t>
            </a:r>
          </a:p>
          <a:p>
            <a:endParaRPr lang="en-US" dirty="0">
              <a:latin typeface="Courier" pitchFamily="2" charset="0"/>
              <a:cs typeface="Calibri" panose="020F0502020204030204" pitchFamily="34" charset="0"/>
            </a:endParaRPr>
          </a:p>
          <a:p>
            <a:r>
              <a:rPr lang="en-US" dirty="0">
                <a:latin typeface="Courier" pitchFamily="2" charset="0"/>
                <a:cs typeface="Calibri" panose="020F0502020204030204" pitchFamily="34" charset="0"/>
              </a:rPr>
              <a:t>Token Index: </a:t>
            </a:r>
          </a:p>
          <a:p>
            <a:r>
              <a:rPr lang="en-US" sz="1600" dirty="0">
                <a:latin typeface="Courier" pitchFamily="2" charset="0"/>
                <a:cs typeface="Calibri" panose="020F0502020204030204" pitchFamily="34" charset="0"/>
              </a:rPr>
              <a:t>{'the': 1, 'mouse’: 2, 'ran': 3, 'up': 4, 'clock': 5, 'down': 6,}.</a:t>
            </a:r>
          </a:p>
          <a:p>
            <a:pPr lvl="1"/>
            <a:r>
              <a:rPr lang="en-US" dirty="0">
                <a:latin typeface="Courier" pitchFamily="2" charset="0"/>
                <a:cs typeface="Calibri" panose="020F0502020204030204" pitchFamily="34" charset="0"/>
              </a:rPr>
              <a:t>NOTE: 'the' occurs most frequently, </a:t>
            </a:r>
            <a:br>
              <a:rPr lang="en-US" dirty="0">
                <a:latin typeface="Courier" pitchFamily="2" charset="0"/>
                <a:cs typeface="Calibri" panose="020F0502020204030204" pitchFamily="34" charset="0"/>
              </a:rPr>
            </a:br>
            <a:r>
              <a:rPr lang="en-US" dirty="0">
                <a:latin typeface="Courier" pitchFamily="2" charset="0"/>
                <a:cs typeface="Calibri" panose="020F0502020204030204" pitchFamily="34" charset="0"/>
              </a:rPr>
              <a:t>       so the index value of 1 is assigned to it.</a:t>
            </a:r>
          </a:p>
          <a:p>
            <a:pPr lvl="1"/>
            <a:r>
              <a:rPr lang="en-US" dirty="0">
                <a:latin typeface="Courier" pitchFamily="2" charset="0"/>
                <a:cs typeface="Calibri" panose="020F0502020204030204" pitchFamily="34" charset="0"/>
              </a:rPr>
              <a:t>       Some libraries reserve index 0 for unknown tokens,  </a:t>
            </a:r>
            <a:br>
              <a:rPr lang="en-US" dirty="0">
                <a:latin typeface="Courier" pitchFamily="2" charset="0"/>
                <a:cs typeface="Calibri" panose="020F0502020204030204" pitchFamily="34" charset="0"/>
              </a:rPr>
            </a:br>
            <a:r>
              <a:rPr lang="en-US" dirty="0">
                <a:latin typeface="Courier" pitchFamily="2" charset="0"/>
                <a:cs typeface="Calibri" panose="020F0502020204030204" pitchFamily="34" charset="0"/>
              </a:rPr>
              <a:t>       as is the case here.</a:t>
            </a:r>
          </a:p>
          <a:p>
            <a:endParaRPr lang="en-US" dirty="0">
              <a:latin typeface="Courier" pitchFamily="2" charset="0"/>
              <a:cs typeface="Calibri" panose="020F0502020204030204" pitchFamily="34" charset="0"/>
            </a:endParaRPr>
          </a:p>
          <a:p>
            <a:r>
              <a:rPr lang="en-US" dirty="0">
                <a:latin typeface="Courier" pitchFamily="2" charset="0"/>
                <a:cs typeface="Calibri" panose="020F0502020204030204" pitchFamily="34" charset="0"/>
              </a:rPr>
              <a:t>Sequence of token indexes: </a:t>
            </a:r>
            <a:br>
              <a:rPr lang="en-US"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T1: ‘The mouse ran up the clock’ = </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      [1,  2,   3, 4,  1,  5]</a:t>
            </a:r>
          </a:p>
          <a:p>
            <a:r>
              <a:rPr lang="en-US" sz="2400" dirty="0">
                <a:latin typeface="Courier" pitchFamily="2" charset="0"/>
                <a:cs typeface="Calibri" panose="020F0502020204030204" pitchFamily="34" charset="0"/>
              </a:rPr>
              <a:t>T1: ’The mouse ran down’ = </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      [1,   2,   3,  6]</a:t>
            </a:r>
          </a:p>
        </p:txBody>
      </p:sp>
      <p:sp>
        <p:nvSpPr>
          <p:cNvPr id="6" name="Rectangle 5">
            <a:extLst>
              <a:ext uri="{FF2B5EF4-FFF2-40B4-BE49-F238E27FC236}">
                <a16:creationId xmlns:a16="http://schemas.microsoft.com/office/drawing/2014/main" id="{CF2A34D8-A9C0-0A49-BB29-2465631AFE22}"/>
              </a:ext>
            </a:extLst>
          </p:cNvPr>
          <p:cNvSpPr/>
          <p:nvPr/>
        </p:nvSpPr>
        <p:spPr>
          <a:xfrm>
            <a:off x="3287039" y="6641873"/>
            <a:ext cx="5617923" cy="246221"/>
          </a:xfrm>
          <a:prstGeom prst="rect">
            <a:avLst/>
          </a:prstGeom>
        </p:spPr>
        <p:txBody>
          <a:bodyPr wrap="square">
            <a:spAutoFit/>
          </a:bodyPr>
          <a:lstStyle/>
          <a:p>
            <a:pPr algn="ctr"/>
            <a:r>
              <a:rPr lang="en-US" sz="1000" dirty="0">
                <a:solidFill>
                  <a:schemeClr val="bg1">
                    <a:lumMod val="65000"/>
                  </a:schemeClr>
                </a:solidFill>
              </a:rPr>
              <a:t>Source: https://</a:t>
            </a:r>
            <a:r>
              <a:rPr lang="en-US" sz="1000" dirty="0" err="1">
                <a:solidFill>
                  <a:schemeClr val="bg1">
                    <a:lumMod val="65000"/>
                  </a:schemeClr>
                </a:solidFill>
              </a:rPr>
              <a:t>developers.google.com</a:t>
            </a:r>
            <a:r>
              <a:rPr lang="en-US" sz="1000" dirty="0">
                <a:solidFill>
                  <a:schemeClr val="bg1">
                    <a:lumMod val="65000"/>
                  </a:schemeClr>
                </a:solidFill>
              </a:rPr>
              <a:t>/machine-learning/guides/text-classification/step-3</a:t>
            </a:r>
          </a:p>
        </p:txBody>
      </p:sp>
      <p:sp>
        <p:nvSpPr>
          <p:cNvPr id="7" name="Title 1">
            <a:extLst>
              <a:ext uri="{FF2B5EF4-FFF2-40B4-BE49-F238E27FC236}">
                <a16:creationId xmlns:a16="http://schemas.microsoft.com/office/drawing/2014/main" id="{696956EF-D4DD-D047-8683-403BE4AEC21B}"/>
              </a:ext>
            </a:extLst>
          </p:cNvPr>
          <p:cNvSpPr>
            <a:spLocks noGrp="1"/>
          </p:cNvSpPr>
          <p:nvPr>
            <p:ph type="title"/>
          </p:nvPr>
        </p:nvSpPr>
        <p:spPr>
          <a:xfrm>
            <a:off x="1981199" y="46038"/>
            <a:ext cx="8229600" cy="1143000"/>
          </a:xfrm>
        </p:spPr>
        <p:txBody>
          <a:bodyPr>
            <a:normAutofit fontScale="90000"/>
          </a:bodyPr>
          <a:lstStyle/>
          <a:p>
            <a:r>
              <a:rPr lang="en-US" dirty="0">
                <a:solidFill>
                  <a:schemeClr val="accent1"/>
                </a:solidFill>
              </a:rPr>
              <a:t>Text Data for NLP</a:t>
            </a:r>
            <a:br>
              <a:rPr lang="en-US" dirty="0">
                <a:solidFill>
                  <a:schemeClr val="accent1"/>
                </a:solidFill>
              </a:rPr>
            </a:br>
            <a:r>
              <a:rPr lang="en-US" dirty="0">
                <a:solidFill>
                  <a:schemeClr val="accent1"/>
                </a:solidFill>
              </a:rPr>
              <a:t>Representations of Words</a:t>
            </a:r>
          </a:p>
        </p:txBody>
      </p:sp>
    </p:spTree>
    <p:extLst>
      <p:ext uri="{BB962C8B-B14F-4D97-AF65-F5344CB8AC3E}">
        <p14:creationId xmlns:p14="http://schemas.microsoft.com/office/powerpoint/2010/main" val="41894009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91563-29DE-8746-8DA1-972BEDABF0EA}"/>
              </a:ext>
            </a:extLst>
          </p:cNvPr>
          <p:cNvSpPr>
            <a:spLocks noGrp="1"/>
          </p:cNvSpPr>
          <p:nvPr>
            <p:ph type="title"/>
          </p:nvPr>
        </p:nvSpPr>
        <p:spPr/>
        <p:txBody>
          <a:bodyPr/>
          <a:lstStyle/>
          <a:p>
            <a:r>
              <a:rPr lang="en-US" dirty="0">
                <a:solidFill>
                  <a:schemeClr val="accent1"/>
                </a:solidFill>
              </a:rPr>
              <a:t>One-hot encoding</a:t>
            </a:r>
          </a:p>
        </p:txBody>
      </p:sp>
      <p:sp>
        <p:nvSpPr>
          <p:cNvPr id="4" name="Slide Number Placeholder 3">
            <a:extLst>
              <a:ext uri="{FF2B5EF4-FFF2-40B4-BE49-F238E27FC236}">
                <a16:creationId xmlns:a16="http://schemas.microsoft.com/office/drawing/2014/main" id="{7EEFB0D7-A45A-854F-9013-D36A6ABB3F31}"/>
              </a:ext>
            </a:extLst>
          </p:cNvPr>
          <p:cNvSpPr>
            <a:spLocks noGrp="1"/>
          </p:cNvSpPr>
          <p:nvPr>
            <p:ph type="sldNum" sz="quarter" idx="12"/>
          </p:nvPr>
        </p:nvSpPr>
        <p:spPr/>
        <p:txBody>
          <a:bodyPr/>
          <a:lstStyle/>
          <a:p>
            <a:fld id="{5424488C-161F-514B-8FF5-CF5173A03E8D}" type="slidenum">
              <a:rPr lang="en-US" smtClean="0"/>
              <a:t>78</a:t>
            </a:fld>
            <a:endParaRPr lang="en-US"/>
          </a:p>
        </p:txBody>
      </p:sp>
      <p:sp>
        <p:nvSpPr>
          <p:cNvPr id="6" name="Rectangle 5">
            <a:extLst>
              <a:ext uri="{FF2B5EF4-FFF2-40B4-BE49-F238E27FC236}">
                <a16:creationId xmlns:a16="http://schemas.microsoft.com/office/drawing/2014/main" id="{CF2A34D8-A9C0-0A49-BB29-2465631AFE22}"/>
              </a:ext>
            </a:extLst>
          </p:cNvPr>
          <p:cNvSpPr/>
          <p:nvPr/>
        </p:nvSpPr>
        <p:spPr>
          <a:xfrm>
            <a:off x="3287039" y="6641873"/>
            <a:ext cx="5617923" cy="246221"/>
          </a:xfrm>
          <a:prstGeom prst="rect">
            <a:avLst/>
          </a:prstGeom>
        </p:spPr>
        <p:txBody>
          <a:bodyPr wrap="square">
            <a:spAutoFit/>
          </a:bodyPr>
          <a:lstStyle/>
          <a:p>
            <a:pPr algn="ctr"/>
            <a:r>
              <a:rPr lang="en-US" sz="1000" dirty="0">
                <a:solidFill>
                  <a:schemeClr val="bg1">
                    <a:lumMod val="65000"/>
                  </a:schemeClr>
                </a:solidFill>
              </a:rPr>
              <a:t>Source: https://</a:t>
            </a:r>
            <a:r>
              <a:rPr lang="en-US" sz="1000" dirty="0" err="1">
                <a:solidFill>
                  <a:schemeClr val="bg1">
                    <a:lumMod val="65000"/>
                  </a:schemeClr>
                </a:solidFill>
              </a:rPr>
              <a:t>developers.google.com</a:t>
            </a:r>
            <a:r>
              <a:rPr lang="en-US" sz="1000" dirty="0">
                <a:solidFill>
                  <a:schemeClr val="bg1">
                    <a:lumMod val="65000"/>
                  </a:schemeClr>
                </a:solidFill>
              </a:rPr>
              <a:t>/machine-learning/guides/text-classification/step-3</a:t>
            </a:r>
          </a:p>
        </p:txBody>
      </p:sp>
      <p:sp>
        <p:nvSpPr>
          <p:cNvPr id="8" name="Rectangle 7">
            <a:extLst>
              <a:ext uri="{FF2B5EF4-FFF2-40B4-BE49-F238E27FC236}">
                <a16:creationId xmlns:a16="http://schemas.microsoft.com/office/drawing/2014/main" id="{198857BE-5896-9D41-B016-4194A369127C}"/>
              </a:ext>
            </a:extLst>
          </p:cNvPr>
          <p:cNvSpPr/>
          <p:nvPr/>
        </p:nvSpPr>
        <p:spPr>
          <a:xfrm>
            <a:off x="3932523" y="1762214"/>
            <a:ext cx="5881559" cy="3416320"/>
          </a:xfrm>
          <a:prstGeom prst="rect">
            <a:avLst/>
          </a:prstGeom>
        </p:spPr>
        <p:txBody>
          <a:bodyPr wrap="square">
            <a:spAutoFit/>
          </a:bodyPr>
          <a:lstStyle/>
          <a:p>
            <a:r>
              <a:rPr lang="en-US" sz="2400" dirty="0">
                <a:latin typeface="Courier" pitchFamily="2" charset="0"/>
                <a:cs typeface="Calibri" panose="020F0502020204030204" pitchFamily="34" charset="0"/>
              </a:rPr>
              <a:t>'The mouse ran up the clock’ = </a:t>
            </a:r>
          </a:p>
          <a:p>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 [0, 1, 0, 0, 0, 0, 0], </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  [0, 0, 1, 0, 0, 0, 0],</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  [0, 0, 0, 1, 0, 0, 0],</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  [0, 0, 0, 0, 1, 0, 0],</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  [0, 1, 0, 0, 0, 0, 0],</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  [0, 0, 0, 0, 0, 1, 0] ]</a:t>
            </a:r>
          </a:p>
          <a:p>
            <a:endParaRPr lang="en-US" sz="2400" dirty="0">
              <a:latin typeface="Courier" pitchFamily="2" charset="0"/>
              <a:cs typeface="Calibri" panose="020F0502020204030204" pitchFamily="34" charset="0"/>
            </a:endParaRPr>
          </a:p>
        </p:txBody>
      </p:sp>
      <p:sp>
        <p:nvSpPr>
          <p:cNvPr id="5" name="Rectangle 4">
            <a:extLst>
              <a:ext uri="{FF2B5EF4-FFF2-40B4-BE49-F238E27FC236}">
                <a16:creationId xmlns:a16="http://schemas.microsoft.com/office/drawing/2014/main" id="{ED8D2F42-FF16-364B-B02E-1580A96579DD}"/>
              </a:ext>
            </a:extLst>
          </p:cNvPr>
          <p:cNvSpPr/>
          <p:nvPr/>
        </p:nvSpPr>
        <p:spPr>
          <a:xfrm>
            <a:off x="4280600" y="5198459"/>
            <a:ext cx="4415724" cy="461665"/>
          </a:xfrm>
          <a:prstGeom prst="rect">
            <a:avLst/>
          </a:prstGeom>
        </p:spPr>
        <p:txBody>
          <a:bodyPr wrap="square">
            <a:spAutoFit/>
          </a:bodyPr>
          <a:lstStyle/>
          <a:p>
            <a:r>
              <a:rPr lang="en-US" sz="2400" dirty="0">
                <a:latin typeface="Courier" pitchFamily="2" charset="0"/>
                <a:cs typeface="Calibri" panose="020F0502020204030204" pitchFamily="34" charset="0"/>
              </a:rPr>
              <a:t>[0, 1, 2, 3, 4, 5, 6]</a:t>
            </a:r>
          </a:p>
        </p:txBody>
      </p:sp>
      <p:sp>
        <p:nvSpPr>
          <p:cNvPr id="9" name="Rectangle 8">
            <a:extLst>
              <a:ext uri="{FF2B5EF4-FFF2-40B4-BE49-F238E27FC236}">
                <a16:creationId xmlns:a16="http://schemas.microsoft.com/office/drawing/2014/main" id="{6948463D-68FC-9A46-B8C6-7811361EC3A2}"/>
              </a:ext>
            </a:extLst>
          </p:cNvPr>
          <p:cNvSpPr/>
          <p:nvPr/>
        </p:nvSpPr>
        <p:spPr>
          <a:xfrm>
            <a:off x="1696900" y="2545558"/>
            <a:ext cx="6874149" cy="2308324"/>
          </a:xfrm>
          <a:prstGeom prst="rect">
            <a:avLst/>
          </a:prstGeom>
        </p:spPr>
        <p:txBody>
          <a:bodyPr wrap="square">
            <a:spAutoFit/>
          </a:bodyPr>
          <a:lstStyle/>
          <a:p>
            <a:r>
              <a:rPr lang="en-US" sz="2400" dirty="0">
                <a:latin typeface="Courier" pitchFamily="2" charset="0"/>
                <a:cs typeface="Calibri" panose="020F0502020204030204" pitchFamily="34" charset="0"/>
              </a:rPr>
              <a:t>The </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mouse</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ran </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up </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the </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clock</a:t>
            </a:r>
          </a:p>
        </p:txBody>
      </p:sp>
      <p:sp>
        <p:nvSpPr>
          <p:cNvPr id="10" name="Rectangle 9">
            <a:extLst>
              <a:ext uri="{FF2B5EF4-FFF2-40B4-BE49-F238E27FC236}">
                <a16:creationId xmlns:a16="http://schemas.microsoft.com/office/drawing/2014/main" id="{E20481B8-BEFE-7C40-B12B-7B4C9419C737}"/>
              </a:ext>
            </a:extLst>
          </p:cNvPr>
          <p:cNvSpPr/>
          <p:nvPr/>
        </p:nvSpPr>
        <p:spPr>
          <a:xfrm>
            <a:off x="3287038" y="2545558"/>
            <a:ext cx="440534" cy="2308324"/>
          </a:xfrm>
          <a:prstGeom prst="rect">
            <a:avLst/>
          </a:prstGeom>
        </p:spPr>
        <p:txBody>
          <a:bodyPr wrap="square">
            <a:spAutoFit/>
          </a:bodyPr>
          <a:lstStyle/>
          <a:p>
            <a:r>
              <a:rPr lang="en-US" sz="2400" dirty="0">
                <a:latin typeface="Courier" pitchFamily="2" charset="0"/>
                <a:cs typeface="Calibri" panose="020F0502020204030204" pitchFamily="34" charset="0"/>
              </a:rPr>
              <a:t>1</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2</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3</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4</a:t>
            </a:r>
          </a:p>
          <a:p>
            <a:r>
              <a:rPr lang="en-US" sz="2400" dirty="0">
                <a:latin typeface="Courier" pitchFamily="2" charset="0"/>
                <a:cs typeface="Calibri" panose="020F0502020204030204" pitchFamily="34" charset="0"/>
              </a:rPr>
              <a:t>1</a:t>
            </a:r>
          </a:p>
          <a:p>
            <a:r>
              <a:rPr lang="en-US" sz="2400" dirty="0">
                <a:latin typeface="Courier" pitchFamily="2" charset="0"/>
                <a:cs typeface="Calibri" panose="020F0502020204030204" pitchFamily="34" charset="0"/>
              </a:rPr>
              <a:t>5</a:t>
            </a:r>
          </a:p>
        </p:txBody>
      </p:sp>
    </p:spTree>
    <p:extLst>
      <p:ext uri="{BB962C8B-B14F-4D97-AF65-F5344CB8AC3E}">
        <p14:creationId xmlns:p14="http://schemas.microsoft.com/office/powerpoint/2010/main" val="38600169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91563-29DE-8746-8DA1-972BEDABF0EA}"/>
              </a:ext>
            </a:extLst>
          </p:cNvPr>
          <p:cNvSpPr>
            <a:spLocks noGrp="1"/>
          </p:cNvSpPr>
          <p:nvPr>
            <p:ph type="title"/>
          </p:nvPr>
        </p:nvSpPr>
        <p:spPr/>
        <p:txBody>
          <a:bodyPr/>
          <a:lstStyle/>
          <a:p>
            <a:r>
              <a:rPr lang="en-US" dirty="0">
                <a:solidFill>
                  <a:schemeClr val="accent1"/>
                </a:solidFill>
              </a:rPr>
              <a:t>Word embeddings</a:t>
            </a:r>
          </a:p>
        </p:txBody>
      </p:sp>
      <p:sp>
        <p:nvSpPr>
          <p:cNvPr id="4" name="Slide Number Placeholder 3">
            <a:extLst>
              <a:ext uri="{FF2B5EF4-FFF2-40B4-BE49-F238E27FC236}">
                <a16:creationId xmlns:a16="http://schemas.microsoft.com/office/drawing/2014/main" id="{7EEFB0D7-A45A-854F-9013-D36A6ABB3F31}"/>
              </a:ext>
            </a:extLst>
          </p:cNvPr>
          <p:cNvSpPr>
            <a:spLocks noGrp="1"/>
          </p:cNvSpPr>
          <p:nvPr>
            <p:ph type="sldNum" sz="quarter" idx="12"/>
          </p:nvPr>
        </p:nvSpPr>
        <p:spPr/>
        <p:txBody>
          <a:bodyPr/>
          <a:lstStyle/>
          <a:p>
            <a:fld id="{5424488C-161F-514B-8FF5-CF5173A03E8D}" type="slidenum">
              <a:rPr lang="en-US" smtClean="0"/>
              <a:t>79</a:t>
            </a:fld>
            <a:endParaRPr lang="en-US"/>
          </a:p>
        </p:txBody>
      </p:sp>
      <p:sp>
        <p:nvSpPr>
          <p:cNvPr id="6" name="Rectangle 5">
            <a:extLst>
              <a:ext uri="{FF2B5EF4-FFF2-40B4-BE49-F238E27FC236}">
                <a16:creationId xmlns:a16="http://schemas.microsoft.com/office/drawing/2014/main" id="{CF2A34D8-A9C0-0A49-BB29-2465631AFE22}"/>
              </a:ext>
            </a:extLst>
          </p:cNvPr>
          <p:cNvSpPr/>
          <p:nvPr/>
        </p:nvSpPr>
        <p:spPr>
          <a:xfrm>
            <a:off x="3287039" y="6641873"/>
            <a:ext cx="5617923" cy="246221"/>
          </a:xfrm>
          <a:prstGeom prst="rect">
            <a:avLst/>
          </a:prstGeom>
        </p:spPr>
        <p:txBody>
          <a:bodyPr wrap="square">
            <a:spAutoFit/>
          </a:bodyPr>
          <a:lstStyle/>
          <a:p>
            <a:pPr algn="ctr"/>
            <a:r>
              <a:rPr lang="en-US" sz="1000" dirty="0">
                <a:solidFill>
                  <a:schemeClr val="bg1">
                    <a:lumMod val="65000"/>
                  </a:schemeClr>
                </a:solidFill>
              </a:rPr>
              <a:t>Source: https://</a:t>
            </a:r>
            <a:r>
              <a:rPr lang="en-US" sz="1000" dirty="0" err="1">
                <a:solidFill>
                  <a:schemeClr val="bg1">
                    <a:lumMod val="65000"/>
                  </a:schemeClr>
                </a:solidFill>
              </a:rPr>
              <a:t>developers.google.com</a:t>
            </a:r>
            <a:r>
              <a:rPr lang="en-US" sz="1000" dirty="0">
                <a:solidFill>
                  <a:schemeClr val="bg1">
                    <a:lumMod val="65000"/>
                  </a:schemeClr>
                </a:solidFill>
              </a:rPr>
              <a:t>/machine-learning/guides/text-classification/step-3</a:t>
            </a:r>
          </a:p>
        </p:txBody>
      </p:sp>
      <p:pic>
        <p:nvPicPr>
          <p:cNvPr id="7" name="Picture 6">
            <a:extLst>
              <a:ext uri="{FF2B5EF4-FFF2-40B4-BE49-F238E27FC236}">
                <a16:creationId xmlns:a16="http://schemas.microsoft.com/office/drawing/2014/main" id="{A4087624-061F-4141-80BF-9D59AFCC955E}"/>
              </a:ext>
            </a:extLst>
          </p:cNvPr>
          <p:cNvPicPr>
            <a:picLocks noChangeAspect="1"/>
          </p:cNvPicPr>
          <p:nvPr/>
        </p:nvPicPr>
        <p:blipFill>
          <a:blip r:embed="rId2"/>
          <a:stretch>
            <a:fillRect/>
          </a:stretch>
        </p:blipFill>
        <p:spPr>
          <a:xfrm>
            <a:off x="1524000" y="2185161"/>
            <a:ext cx="9144000" cy="3514811"/>
          </a:xfrm>
          <a:prstGeom prst="rect">
            <a:avLst/>
          </a:prstGeom>
        </p:spPr>
      </p:pic>
    </p:spTree>
    <p:extLst>
      <p:ext uri="{BB962C8B-B14F-4D97-AF65-F5344CB8AC3E}">
        <p14:creationId xmlns:p14="http://schemas.microsoft.com/office/powerpoint/2010/main" val="207949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title"/>
          </p:nvPr>
        </p:nvSpPr>
        <p:spPr>
          <a:xfrm>
            <a:off x="1981200" y="274638"/>
            <a:ext cx="8229600" cy="5962650"/>
          </a:xfrm>
        </p:spPr>
        <p:txBody>
          <a:bodyPr/>
          <a:lstStyle/>
          <a:p>
            <a:r>
              <a:rPr lang="en-US" altLang="zh-TW" sz="10000" dirty="0">
                <a:solidFill>
                  <a:srgbClr val="C00000"/>
                </a:solidFill>
                <a:latin typeface="Calibri" charset="0"/>
                <a:ea typeface="標楷體" charset="-120"/>
              </a:rPr>
              <a:t>Text Analytics </a:t>
            </a:r>
            <a:br>
              <a:rPr lang="en-US" altLang="zh-TW" sz="10000" dirty="0">
                <a:solidFill>
                  <a:srgbClr val="C00000"/>
                </a:solidFill>
                <a:latin typeface="Calibri" charset="0"/>
                <a:ea typeface="標楷體" charset="-120"/>
              </a:rPr>
            </a:br>
            <a:r>
              <a:rPr lang="en-US" altLang="zh-TW" sz="9600" dirty="0">
                <a:solidFill>
                  <a:srgbClr val="C00000"/>
                </a:solidFill>
                <a:latin typeface="Calibri" charset="0"/>
                <a:ea typeface="標楷體" charset="-120"/>
              </a:rPr>
              <a:t>(TA) </a:t>
            </a:r>
            <a:endParaRPr lang="en-US" altLang="en-US" sz="9600" dirty="0">
              <a:solidFill>
                <a:srgbClr val="C00000"/>
              </a:solidFill>
              <a:latin typeface="Calibri" charset="0"/>
              <a:ea typeface="標楷體" charset="-120"/>
            </a:endParaRPr>
          </a:p>
        </p:txBody>
      </p:sp>
      <p:sp>
        <p:nvSpPr>
          <p:cNvPr id="1474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569571A7-5618-974A-9A3A-8948314A004F}" type="slidenum">
              <a:rPr kumimoji="0" lang="zh-TW" altLang="en-US" sz="1200">
                <a:solidFill>
                  <a:srgbClr val="898989"/>
                </a:solidFill>
                <a:latin typeface="Calibri" charset="0"/>
              </a:rPr>
              <a:pPr eaLnBrk="1" hangingPunct="1"/>
              <a:t>8</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15720850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91563-29DE-8746-8DA1-972BEDABF0EA}"/>
              </a:ext>
            </a:extLst>
          </p:cNvPr>
          <p:cNvSpPr>
            <a:spLocks noGrp="1"/>
          </p:cNvSpPr>
          <p:nvPr>
            <p:ph type="title"/>
          </p:nvPr>
        </p:nvSpPr>
        <p:spPr/>
        <p:txBody>
          <a:bodyPr/>
          <a:lstStyle/>
          <a:p>
            <a:r>
              <a:rPr lang="en-US" dirty="0">
                <a:solidFill>
                  <a:schemeClr val="accent1"/>
                </a:solidFill>
              </a:rPr>
              <a:t>Word embeddings</a:t>
            </a:r>
          </a:p>
        </p:txBody>
      </p:sp>
      <p:sp>
        <p:nvSpPr>
          <p:cNvPr id="4" name="Slide Number Placeholder 3">
            <a:extLst>
              <a:ext uri="{FF2B5EF4-FFF2-40B4-BE49-F238E27FC236}">
                <a16:creationId xmlns:a16="http://schemas.microsoft.com/office/drawing/2014/main" id="{7EEFB0D7-A45A-854F-9013-D36A6ABB3F31}"/>
              </a:ext>
            </a:extLst>
          </p:cNvPr>
          <p:cNvSpPr>
            <a:spLocks noGrp="1"/>
          </p:cNvSpPr>
          <p:nvPr>
            <p:ph type="sldNum" sz="quarter" idx="12"/>
          </p:nvPr>
        </p:nvSpPr>
        <p:spPr/>
        <p:txBody>
          <a:bodyPr/>
          <a:lstStyle/>
          <a:p>
            <a:fld id="{5424488C-161F-514B-8FF5-CF5173A03E8D}" type="slidenum">
              <a:rPr lang="en-US" smtClean="0"/>
              <a:t>80</a:t>
            </a:fld>
            <a:endParaRPr lang="en-US"/>
          </a:p>
        </p:txBody>
      </p:sp>
      <p:sp>
        <p:nvSpPr>
          <p:cNvPr id="6" name="Rectangle 5">
            <a:extLst>
              <a:ext uri="{FF2B5EF4-FFF2-40B4-BE49-F238E27FC236}">
                <a16:creationId xmlns:a16="http://schemas.microsoft.com/office/drawing/2014/main" id="{CF2A34D8-A9C0-0A49-BB29-2465631AFE22}"/>
              </a:ext>
            </a:extLst>
          </p:cNvPr>
          <p:cNvSpPr/>
          <p:nvPr/>
        </p:nvSpPr>
        <p:spPr>
          <a:xfrm>
            <a:off x="3287039" y="6641873"/>
            <a:ext cx="5617923" cy="246221"/>
          </a:xfrm>
          <a:prstGeom prst="rect">
            <a:avLst/>
          </a:prstGeom>
        </p:spPr>
        <p:txBody>
          <a:bodyPr wrap="square">
            <a:spAutoFit/>
          </a:bodyPr>
          <a:lstStyle/>
          <a:p>
            <a:pPr algn="ctr"/>
            <a:r>
              <a:rPr lang="en-US" sz="1000" dirty="0">
                <a:solidFill>
                  <a:schemeClr val="bg1">
                    <a:lumMod val="65000"/>
                  </a:schemeClr>
                </a:solidFill>
              </a:rPr>
              <a:t>Source: https://</a:t>
            </a:r>
            <a:r>
              <a:rPr lang="en-US" sz="1000" dirty="0" err="1">
                <a:solidFill>
                  <a:schemeClr val="bg1">
                    <a:lumMod val="65000"/>
                  </a:schemeClr>
                </a:solidFill>
              </a:rPr>
              <a:t>developers.google.com</a:t>
            </a:r>
            <a:r>
              <a:rPr lang="en-US" sz="1000" dirty="0">
                <a:solidFill>
                  <a:schemeClr val="bg1">
                    <a:lumMod val="65000"/>
                  </a:schemeClr>
                </a:solidFill>
              </a:rPr>
              <a:t>/machine-learning/guides/text-classification/step-3</a:t>
            </a:r>
          </a:p>
        </p:txBody>
      </p:sp>
      <p:pic>
        <p:nvPicPr>
          <p:cNvPr id="5" name="Picture 4">
            <a:extLst>
              <a:ext uri="{FF2B5EF4-FFF2-40B4-BE49-F238E27FC236}">
                <a16:creationId xmlns:a16="http://schemas.microsoft.com/office/drawing/2014/main" id="{E3215AF2-8EA1-6E45-8DAC-109774E54B52}"/>
              </a:ext>
            </a:extLst>
          </p:cNvPr>
          <p:cNvPicPr>
            <a:picLocks noChangeAspect="1"/>
          </p:cNvPicPr>
          <p:nvPr/>
        </p:nvPicPr>
        <p:blipFill>
          <a:blip r:embed="rId2"/>
          <a:stretch>
            <a:fillRect/>
          </a:stretch>
        </p:blipFill>
        <p:spPr>
          <a:xfrm>
            <a:off x="1719157" y="2185989"/>
            <a:ext cx="8801875" cy="3800810"/>
          </a:xfrm>
          <a:prstGeom prst="rect">
            <a:avLst/>
          </a:prstGeom>
        </p:spPr>
      </p:pic>
    </p:spTree>
    <p:extLst>
      <p:ext uri="{BB962C8B-B14F-4D97-AF65-F5344CB8AC3E}">
        <p14:creationId xmlns:p14="http://schemas.microsoft.com/office/powerpoint/2010/main" val="21699775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274638"/>
            <a:ext cx="8568952" cy="6245225"/>
          </a:xfrm>
        </p:spPr>
        <p:txBody>
          <a:bodyPr/>
          <a:lstStyle/>
          <a:p>
            <a:r>
              <a:rPr lang="en-US" dirty="0">
                <a:solidFill>
                  <a:schemeClr val="accent1"/>
                </a:solidFill>
              </a:rPr>
              <a:t>Vector Representations of Words</a:t>
            </a:r>
            <a:br>
              <a:rPr lang="en-US" sz="7200" dirty="0">
                <a:solidFill>
                  <a:schemeClr val="accent1"/>
                </a:solidFill>
              </a:rPr>
            </a:br>
            <a:r>
              <a:rPr lang="en-US" sz="8000" dirty="0">
                <a:solidFill>
                  <a:srgbClr val="FF0000"/>
                </a:solidFill>
              </a:rPr>
              <a:t>Word Embeddings</a:t>
            </a:r>
            <a:br>
              <a:rPr lang="en-US" sz="8000" dirty="0">
                <a:solidFill>
                  <a:schemeClr val="accent1"/>
                </a:solidFill>
              </a:rPr>
            </a:br>
            <a:r>
              <a:rPr lang="en-US" sz="7200" dirty="0">
                <a:solidFill>
                  <a:schemeClr val="accent1"/>
                </a:solidFill>
              </a:rPr>
              <a:t>Word2Vec</a:t>
            </a:r>
            <a:br>
              <a:rPr lang="en-US" sz="7200" dirty="0">
                <a:solidFill>
                  <a:schemeClr val="accent1"/>
                </a:solidFill>
              </a:rPr>
            </a:br>
            <a:r>
              <a:rPr lang="en-US" sz="7200" dirty="0" err="1">
                <a:solidFill>
                  <a:schemeClr val="accent1"/>
                </a:solidFill>
              </a:rPr>
              <a:t>GloVe</a:t>
            </a:r>
            <a:endParaRPr lang="en-US" sz="7200" dirty="0">
              <a:solidFill>
                <a:schemeClr val="accent1"/>
              </a:solidFill>
            </a:endParaRP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81</a:t>
            </a:fld>
            <a:endParaRPr lang="zh-TW" altLang="en-US"/>
          </a:p>
        </p:txBody>
      </p:sp>
    </p:spTree>
    <p:extLst>
      <p:ext uri="{BB962C8B-B14F-4D97-AF65-F5344CB8AC3E}">
        <p14:creationId xmlns:p14="http://schemas.microsoft.com/office/powerpoint/2010/main" val="1705161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45000"/>
          </a:xfrm>
        </p:spPr>
        <p:txBody>
          <a:bodyPr>
            <a:normAutofit fontScale="90000"/>
          </a:bodyPr>
          <a:lstStyle/>
          <a:p>
            <a:r>
              <a:rPr lang="en-US" dirty="0">
                <a:solidFill>
                  <a:schemeClr val="accent1"/>
                </a:solidFill>
              </a:rPr>
              <a:t>Word </a:t>
            </a:r>
            <a:r>
              <a:rPr lang="en-US" dirty="0" err="1">
                <a:solidFill>
                  <a:schemeClr val="accent1"/>
                </a:solidFill>
              </a:rPr>
              <a:t>Embeddings</a:t>
            </a:r>
            <a:r>
              <a:rPr lang="en-US" dirty="0">
                <a:solidFill>
                  <a:schemeClr val="accent1"/>
                </a:solidFill>
              </a:rPr>
              <a:t> in LSTM RNN</a:t>
            </a: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82</a:t>
            </a:fld>
            <a:endParaRPr lang="zh-TW" altLang="en-US"/>
          </a:p>
        </p:txBody>
      </p:sp>
      <p:pic>
        <p:nvPicPr>
          <p:cNvPr id="5" name="Picture 4"/>
          <p:cNvPicPr>
            <a:picLocks noChangeAspect="1"/>
          </p:cNvPicPr>
          <p:nvPr/>
        </p:nvPicPr>
        <p:blipFill>
          <a:blip r:embed="rId2"/>
          <a:stretch>
            <a:fillRect/>
          </a:stretch>
        </p:blipFill>
        <p:spPr>
          <a:xfrm>
            <a:off x="1948898" y="706102"/>
            <a:ext cx="8458200" cy="5891250"/>
          </a:xfrm>
          <a:prstGeom prst="rect">
            <a:avLst/>
          </a:prstGeom>
        </p:spPr>
      </p:pic>
      <p:sp>
        <p:nvSpPr>
          <p:cNvPr id="6" name="Rectangle 5"/>
          <p:cNvSpPr/>
          <p:nvPr/>
        </p:nvSpPr>
        <p:spPr>
          <a:xfrm>
            <a:off x="2977598" y="6579315"/>
            <a:ext cx="6400800"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://avisingh599.github.io/deeplearning/visual-qa/</a:t>
            </a:r>
          </a:p>
        </p:txBody>
      </p:sp>
    </p:spTree>
    <p:extLst>
      <p:ext uri="{BB962C8B-B14F-4D97-AF65-F5344CB8AC3E}">
        <p14:creationId xmlns:p14="http://schemas.microsoft.com/office/powerpoint/2010/main" val="13726223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1"/>
                </a:solidFill>
              </a:rPr>
              <a:t>Sequence to Sequence </a:t>
            </a:r>
            <a:br>
              <a:rPr lang="en-US" dirty="0">
                <a:solidFill>
                  <a:schemeClr val="accent1"/>
                </a:solidFill>
              </a:rPr>
            </a:br>
            <a:r>
              <a:rPr lang="en-US" dirty="0">
                <a:solidFill>
                  <a:schemeClr val="accent1"/>
                </a:solidFill>
              </a:rPr>
              <a:t>(Seq2Seq)</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83</a:t>
            </a:fld>
            <a:endParaRPr lang="zh-TW" altLang="en-US"/>
          </a:p>
        </p:txBody>
      </p:sp>
      <p:sp>
        <p:nvSpPr>
          <p:cNvPr id="6" name="Rectangle 5"/>
          <p:cNvSpPr/>
          <p:nvPr/>
        </p:nvSpPr>
        <p:spPr>
          <a:xfrm>
            <a:off x="4439817" y="6581002"/>
            <a:ext cx="2808461" cy="276999"/>
          </a:xfrm>
          <a:prstGeom prst="rect">
            <a:avLst/>
          </a:prstGeom>
        </p:spPr>
        <p:txBody>
          <a:bodyPr wrap="none">
            <a:spAutoFit/>
          </a:bodyPr>
          <a:lstStyle/>
          <a:p>
            <a:r>
              <a:rPr lang="en-US" sz="1200" dirty="0">
                <a:solidFill>
                  <a:schemeClr val="bg1">
                    <a:lumMod val="75000"/>
                  </a:schemeClr>
                </a:solidFill>
              </a:rPr>
              <a:t>Source: https://</a:t>
            </a:r>
            <a:r>
              <a:rPr lang="en-US" sz="1200" dirty="0" err="1">
                <a:solidFill>
                  <a:schemeClr val="bg1">
                    <a:lumMod val="75000"/>
                  </a:schemeClr>
                </a:solidFill>
              </a:rPr>
              <a:t>google.github.io</a:t>
            </a:r>
            <a:r>
              <a:rPr lang="en-US" sz="1200" dirty="0">
                <a:solidFill>
                  <a:schemeClr val="bg1">
                    <a:lumMod val="75000"/>
                  </a:schemeClr>
                </a:solidFill>
              </a:rPr>
              <a:t>/seq2seq/</a:t>
            </a:r>
          </a:p>
        </p:txBody>
      </p:sp>
      <p:pic>
        <p:nvPicPr>
          <p:cNvPr id="8" name="Picture 7"/>
          <p:cNvPicPr>
            <a:picLocks noChangeAspect="1"/>
          </p:cNvPicPr>
          <p:nvPr/>
        </p:nvPicPr>
        <p:blipFill>
          <a:blip r:embed="rId2"/>
          <a:stretch>
            <a:fillRect/>
          </a:stretch>
        </p:blipFill>
        <p:spPr>
          <a:xfrm>
            <a:off x="1489075" y="1772816"/>
            <a:ext cx="9144000" cy="4652010"/>
          </a:xfrm>
          <a:prstGeom prst="rect">
            <a:avLst/>
          </a:prstGeom>
        </p:spPr>
      </p:pic>
    </p:spTree>
    <p:extLst>
      <p:ext uri="{BB962C8B-B14F-4D97-AF65-F5344CB8AC3E}">
        <p14:creationId xmlns:p14="http://schemas.microsoft.com/office/powerpoint/2010/main" val="4839804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E6EBB-669D-B74B-B604-33E43217F4A6}"/>
              </a:ext>
            </a:extLst>
          </p:cNvPr>
          <p:cNvSpPr>
            <a:spLocks noGrp="1"/>
          </p:cNvSpPr>
          <p:nvPr>
            <p:ph type="title"/>
          </p:nvPr>
        </p:nvSpPr>
        <p:spPr>
          <a:xfrm>
            <a:off x="780986" y="56101"/>
            <a:ext cx="10630029" cy="1079868"/>
          </a:xfrm>
        </p:spPr>
        <p:txBody>
          <a:bodyPr>
            <a:normAutofit fontScale="90000"/>
          </a:bodyPr>
          <a:lstStyle/>
          <a:p>
            <a:r>
              <a:rPr lang="en-US" dirty="0">
                <a:solidFill>
                  <a:schemeClr val="accent1"/>
                </a:solidFill>
              </a:rPr>
              <a:t>Transformer (Attention is All You Need) </a:t>
            </a:r>
            <a:br>
              <a:rPr lang="en-US" dirty="0">
                <a:solidFill>
                  <a:schemeClr val="accent1"/>
                </a:solidFill>
              </a:rPr>
            </a:br>
            <a:r>
              <a:rPr lang="en-US" sz="2400" dirty="0">
                <a:solidFill>
                  <a:schemeClr val="accent1"/>
                </a:solidFill>
              </a:rPr>
              <a:t>(Vaswani et al., 2017)</a:t>
            </a:r>
          </a:p>
        </p:txBody>
      </p:sp>
      <p:sp>
        <p:nvSpPr>
          <p:cNvPr id="4" name="Slide Number Placeholder 3">
            <a:extLst>
              <a:ext uri="{FF2B5EF4-FFF2-40B4-BE49-F238E27FC236}">
                <a16:creationId xmlns:a16="http://schemas.microsoft.com/office/drawing/2014/main" id="{7AC479B0-F51A-B74A-8DB8-1939B42C9910}"/>
              </a:ext>
            </a:extLst>
          </p:cNvPr>
          <p:cNvSpPr>
            <a:spLocks noGrp="1"/>
          </p:cNvSpPr>
          <p:nvPr>
            <p:ph type="sldNum" sz="quarter" idx="12"/>
          </p:nvPr>
        </p:nvSpPr>
        <p:spPr/>
        <p:txBody>
          <a:bodyPr/>
          <a:lstStyle/>
          <a:p>
            <a:fld id="{5424488C-161F-514B-8FF5-CF5173A03E8D}" type="slidenum">
              <a:rPr lang="en-US" smtClean="0"/>
              <a:t>84</a:t>
            </a:fld>
            <a:endParaRPr lang="en-US"/>
          </a:p>
        </p:txBody>
      </p:sp>
      <p:pic>
        <p:nvPicPr>
          <p:cNvPr id="6" name="Picture 5">
            <a:extLst>
              <a:ext uri="{FF2B5EF4-FFF2-40B4-BE49-F238E27FC236}">
                <a16:creationId xmlns:a16="http://schemas.microsoft.com/office/drawing/2014/main" id="{E2E4B079-2DDB-8840-B13B-C6B2D4A7BD7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01745" y="1204271"/>
            <a:ext cx="3699424" cy="5321979"/>
          </a:xfrm>
          <a:prstGeom prst="rect">
            <a:avLst/>
          </a:prstGeom>
        </p:spPr>
      </p:pic>
      <p:sp>
        <p:nvSpPr>
          <p:cNvPr id="7" name="Rectangle 6">
            <a:extLst>
              <a:ext uri="{FF2B5EF4-FFF2-40B4-BE49-F238E27FC236}">
                <a16:creationId xmlns:a16="http://schemas.microsoft.com/office/drawing/2014/main" id="{FE8A619C-FF34-9541-ABA4-2BE3EDA9175D}"/>
              </a:ext>
            </a:extLst>
          </p:cNvPr>
          <p:cNvSpPr/>
          <p:nvPr/>
        </p:nvSpPr>
        <p:spPr>
          <a:xfrm>
            <a:off x="1906317" y="6468475"/>
            <a:ext cx="8290280" cy="400110"/>
          </a:xfrm>
          <a:prstGeom prst="rect">
            <a:avLst/>
          </a:prstGeom>
        </p:spPr>
        <p:txBody>
          <a:bodyPr wrap="square">
            <a:spAutoFit/>
          </a:bodyPr>
          <a:lstStyle/>
          <a:p>
            <a:pPr algn="ctr"/>
            <a:r>
              <a:rPr lang="en-US" sz="1000" dirty="0">
                <a:solidFill>
                  <a:schemeClr val="bg1">
                    <a:lumMod val="75000"/>
                  </a:schemeClr>
                </a:solidFill>
                <a:latin typeface="Arial" panose="020B0604020202020204" pitchFamily="34" charset="0"/>
              </a:rPr>
              <a:t>Source: Vaswani, Ashish, Noam </a:t>
            </a:r>
            <a:r>
              <a:rPr lang="en-US" sz="1000" dirty="0" err="1">
                <a:solidFill>
                  <a:schemeClr val="bg1">
                    <a:lumMod val="75000"/>
                  </a:schemeClr>
                </a:solidFill>
                <a:latin typeface="Arial" panose="020B0604020202020204" pitchFamily="34" charset="0"/>
              </a:rPr>
              <a:t>Shazeer</a:t>
            </a:r>
            <a:r>
              <a:rPr lang="en-US" sz="1000" dirty="0">
                <a:solidFill>
                  <a:schemeClr val="bg1">
                    <a:lumMod val="75000"/>
                  </a:schemeClr>
                </a:solidFill>
                <a:latin typeface="Arial" panose="020B0604020202020204" pitchFamily="34" charset="0"/>
              </a:rPr>
              <a:t>, Niki Parmar, Jakob </a:t>
            </a:r>
            <a:r>
              <a:rPr lang="en-US" sz="1000" dirty="0" err="1">
                <a:solidFill>
                  <a:schemeClr val="bg1">
                    <a:lumMod val="75000"/>
                  </a:schemeClr>
                </a:solidFill>
                <a:latin typeface="Arial" panose="020B0604020202020204" pitchFamily="34" charset="0"/>
              </a:rPr>
              <a:t>Uszkoreit</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Llion</a:t>
            </a:r>
            <a:r>
              <a:rPr lang="en-US" sz="1000" dirty="0">
                <a:solidFill>
                  <a:schemeClr val="bg1">
                    <a:lumMod val="75000"/>
                  </a:schemeClr>
                </a:solidFill>
                <a:latin typeface="Arial" panose="020B0604020202020204" pitchFamily="34" charset="0"/>
              </a:rPr>
              <a:t> Jones, Aidan N. Gomez, </a:t>
            </a:r>
            <a:r>
              <a:rPr lang="en-US" sz="1000" dirty="0" err="1">
                <a:solidFill>
                  <a:schemeClr val="bg1">
                    <a:lumMod val="75000"/>
                  </a:schemeClr>
                </a:solidFill>
                <a:latin typeface="Arial" panose="020B0604020202020204" pitchFamily="34" charset="0"/>
              </a:rPr>
              <a:t>Łukasz</a:t>
            </a:r>
            <a:r>
              <a:rPr lang="en-US" sz="1000" dirty="0">
                <a:solidFill>
                  <a:schemeClr val="bg1">
                    <a:lumMod val="75000"/>
                  </a:schemeClr>
                </a:solidFill>
                <a:latin typeface="Arial" panose="020B0604020202020204" pitchFamily="34" charset="0"/>
              </a:rPr>
              <a:t> Kaiser, and </a:t>
            </a:r>
            <a:r>
              <a:rPr lang="en-US" sz="1000" dirty="0" err="1">
                <a:solidFill>
                  <a:schemeClr val="bg1">
                    <a:lumMod val="75000"/>
                  </a:schemeClr>
                </a:solidFill>
                <a:latin typeface="Arial" panose="020B0604020202020204" pitchFamily="34" charset="0"/>
              </a:rPr>
              <a:t>Illia</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Polosukhin</a:t>
            </a:r>
            <a:r>
              <a:rPr lang="en-US" sz="1000" dirty="0">
                <a:solidFill>
                  <a:schemeClr val="bg1">
                    <a:lumMod val="75000"/>
                  </a:schemeClr>
                </a:solidFill>
                <a:latin typeface="Arial" panose="020B0604020202020204" pitchFamily="34" charset="0"/>
              </a:rPr>
              <a:t>. "Attention is all you need." In </a:t>
            </a:r>
            <a:r>
              <a:rPr lang="en-US" sz="1000" i="1" dirty="0">
                <a:solidFill>
                  <a:schemeClr val="bg1">
                    <a:lumMod val="75000"/>
                  </a:schemeClr>
                </a:solidFill>
                <a:latin typeface="Arial" panose="020B0604020202020204" pitchFamily="34" charset="0"/>
              </a:rPr>
              <a:t>Advances in neural information processing systems</a:t>
            </a:r>
            <a:r>
              <a:rPr lang="en-US" sz="1000" dirty="0">
                <a:solidFill>
                  <a:schemeClr val="bg1">
                    <a:lumMod val="75000"/>
                  </a:schemeClr>
                </a:solidFill>
                <a:latin typeface="Arial" panose="020B0604020202020204" pitchFamily="34" charset="0"/>
              </a:rPr>
              <a:t>, pp. 5998-6008. 2017.</a:t>
            </a:r>
            <a:endParaRPr lang="en-US" sz="1000" dirty="0">
              <a:solidFill>
                <a:schemeClr val="bg1">
                  <a:lumMod val="75000"/>
                </a:schemeClr>
              </a:solidFill>
            </a:endParaRPr>
          </a:p>
        </p:txBody>
      </p:sp>
    </p:spTree>
    <p:extLst>
      <p:ext uri="{BB962C8B-B14F-4D97-AF65-F5344CB8AC3E}">
        <p14:creationId xmlns:p14="http://schemas.microsoft.com/office/powerpoint/2010/main" val="5983906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1955722" y="139727"/>
            <a:ext cx="8386997" cy="1143000"/>
          </a:xfrm>
        </p:spPr>
        <p:txBody>
          <a:bodyPr>
            <a:noAutofit/>
          </a:bodyPr>
          <a:lstStyle/>
          <a:p>
            <a:r>
              <a:rPr lang="en-US" sz="3600" dirty="0">
                <a:solidFill>
                  <a:schemeClr val="accent1"/>
                </a:solidFill>
              </a:rPr>
              <a:t>BERT: Pre-training of Deep Bidirectional Transformers for Language Understanding</a:t>
            </a: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85</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C583E92F-1063-6145-ADA8-6281153D640A}"/>
              </a:ext>
            </a:extLst>
          </p:cNvPr>
          <p:cNvSpPr/>
          <p:nvPr/>
        </p:nvSpPr>
        <p:spPr>
          <a:xfrm>
            <a:off x="2168578" y="1311152"/>
            <a:ext cx="8174141" cy="461665"/>
          </a:xfrm>
          <a:prstGeom prst="rect">
            <a:avLst/>
          </a:prstGeom>
        </p:spPr>
        <p:txBody>
          <a:bodyPr wrap="square">
            <a:spAutoFit/>
          </a:bodyPr>
          <a:lstStyle/>
          <a:p>
            <a:pPr algn="ctr"/>
            <a:r>
              <a:rPr lang="en-US" sz="2400" dirty="0">
                <a:solidFill>
                  <a:srgbClr val="C00000"/>
                </a:solidFill>
                <a:latin typeface="Calibri" panose="020F0502020204030204" pitchFamily="34" charset="0"/>
                <a:cs typeface="Calibri" panose="020F0502020204030204" pitchFamily="34" charset="0"/>
              </a:rPr>
              <a:t>BERT (Bidirectional Encoder Representations from Transformers)</a:t>
            </a:r>
          </a:p>
        </p:txBody>
      </p:sp>
      <p:pic>
        <p:nvPicPr>
          <p:cNvPr id="8" name="Picture 7">
            <a:extLst>
              <a:ext uri="{FF2B5EF4-FFF2-40B4-BE49-F238E27FC236}">
                <a16:creationId xmlns:a16="http://schemas.microsoft.com/office/drawing/2014/main" id="{7403180C-EF58-7345-9ED4-E0EC4CB70EF5}"/>
              </a:ext>
            </a:extLst>
          </p:cNvPr>
          <p:cNvPicPr>
            <a:picLocks noChangeAspect="1"/>
          </p:cNvPicPr>
          <p:nvPr/>
        </p:nvPicPr>
        <p:blipFill>
          <a:blip r:embed="rId2"/>
          <a:stretch>
            <a:fillRect/>
          </a:stretch>
        </p:blipFill>
        <p:spPr>
          <a:xfrm>
            <a:off x="1823803" y="2572836"/>
            <a:ext cx="8806226" cy="3571756"/>
          </a:xfrm>
          <a:prstGeom prst="rect">
            <a:avLst/>
          </a:prstGeom>
        </p:spPr>
      </p:pic>
      <p:sp>
        <p:nvSpPr>
          <p:cNvPr id="9" name="Rectangle 8">
            <a:extLst>
              <a:ext uri="{FF2B5EF4-FFF2-40B4-BE49-F238E27FC236}">
                <a16:creationId xmlns:a16="http://schemas.microsoft.com/office/drawing/2014/main" id="{AA105C0F-8F9C-8547-9100-914A071D2750}"/>
              </a:ext>
            </a:extLst>
          </p:cNvPr>
          <p:cNvSpPr/>
          <p:nvPr/>
        </p:nvSpPr>
        <p:spPr>
          <a:xfrm>
            <a:off x="2424411" y="1779415"/>
            <a:ext cx="7449617" cy="461665"/>
          </a:xfrm>
          <a:prstGeom prst="rect">
            <a:avLst/>
          </a:prstGeom>
        </p:spPr>
        <p:txBody>
          <a:bodyPr wrap="square">
            <a:spAutoFit/>
          </a:bodyPr>
          <a:lstStyle/>
          <a:p>
            <a:pPr algn="ctr"/>
            <a:r>
              <a:rPr lang="en-US" sz="2400" b="1" dirty="0">
                <a:solidFill>
                  <a:schemeClr val="accent1"/>
                </a:solidFill>
              </a:rPr>
              <a:t>Overall pre-training and fine-tuning procedures for BERT</a:t>
            </a:r>
          </a:p>
        </p:txBody>
      </p:sp>
    </p:spTree>
    <p:extLst>
      <p:ext uri="{BB962C8B-B14F-4D97-AF65-F5344CB8AC3E}">
        <p14:creationId xmlns:p14="http://schemas.microsoft.com/office/powerpoint/2010/main" val="3725074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8F502-30B3-364F-A451-1E54AEF9679B}"/>
              </a:ext>
            </a:extLst>
          </p:cNvPr>
          <p:cNvSpPr>
            <a:spLocks noGrp="1"/>
          </p:cNvSpPr>
          <p:nvPr>
            <p:ph type="title"/>
          </p:nvPr>
        </p:nvSpPr>
        <p:spPr>
          <a:xfrm>
            <a:off x="1981200" y="274638"/>
            <a:ext cx="8229600" cy="2650306"/>
          </a:xfrm>
        </p:spPr>
        <p:txBody>
          <a:bodyPr>
            <a:normAutofit fontScale="90000"/>
          </a:bodyPr>
          <a:lstStyle/>
          <a:p>
            <a:r>
              <a:rPr lang="en-US" dirty="0">
                <a:solidFill>
                  <a:schemeClr val="accent1"/>
                </a:solidFill>
              </a:rPr>
              <a:t>BERT: </a:t>
            </a:r>
            <a:br>
              <a:rPr lang="en-US" dirty="0">
                <a:solidFill>
                  <a:schemeClr val="accent1"/>
                </a:solidFill>
              </a:rPr>
            </a:br>
            <a:r>
              <a:rPr lang="en-US" dirty="0">
                <a:solidFill>
                  <a:schemeClr val="accent1"/>
                </a:solidFill>
              </a:rPr>
              <a:t>Pre-training of Deep </a:t>
            </a:r>
            <a:br>
              <a:rPr lang="en-US" dirty="0">
                <a:solidFill>
                  <a:schemeClr val="accent1"/>
                </a:solidFill>
              </a:rPr>
            </a:br>
            <a:r>
              <a:rPr lang="en-US" dirty="0">
                <a:solidFill>
                  <a:schemeClr val="accent1"/>
                </a:solidFill>
              </a:rPr>
              <a:t>Bidirectional Transformers for Language Understanding</a:t>
            </a:r>
            <a:endParaRPr lang="en-US" dirty="0"/>
          </a:p>
        </p:txBody>
      </p:sp>
      <p:sp>
        <p:nvSpPr>
          <p:cNvPr id="4" name="Slide Number Placeholder 3">
            <a:extLst>
              <a:ext uri="{FF2B5EF4-FFF2-40B4-BE49-F238E27FC236}">
                <a16:creationId xmlns:a16="http://schemas.microsoft.com/office/drawing/2014/main" id="{0DFD0B72-E9A0-3D48-A61F-55793D25BB0F}"/>
              </a:ext>
            </a:extLst>
          </p:cNvPr>
          <p:cNvSpPr>
            <a:spLocks noGrp="1"/>
          </p:cNvSpPr>
          <p:nvPr>
            <p:ph type="sldNum" sz="quarter" idx="12"/>
          </p:nvPr>
        </p:nvSpPr>
        <p:spPr/>
        <p:txBody>
          <a:bodyPr/>
          <a:lstStyle/>
          <a:p>
            <a:fld id="{FBAED269-8488-944C-B042-47FA69C98B02}" type="slidenum">
              <a:rPr lang="zh-TW" altLang="en-US" smtClean="0"/>
              <a:pPr/>
              <a:t>86</a:t>
            </a:fld>
            <a:endParaRPr lang="zh-TW" altLang="en-US"/>
          </a:p>
        </p:txBody>
      </p:sp>
      <p:sp>
        <p:nvSpPr>
          <p:cNvPr id="5" name="Rectangle 4">
            <a:extLst>
              <a:ext uri="{FF2B5EF4-FFF2-40B4-BE49-F238E27FC236}">
                <a16:creationId xmlns:a16="http://schemas.microsoft.com/office/drawing/2014/main" id="{EC277265-B989-7140-BADC-7D6D7BF47F8E}"/>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pic>
        <p:nvPicPr>
          <p:cNvPr id="9" name="Picture 8">
            <a:extLst>
              <a:ext uri="{FF2B5EF4-FFF2-40B4-BE49-F238E27FC236}">
                <a16:creationId xmlns:a16="http://schemas.microsoft.com/office/drawing/2014/main" id="{E8E8D653-11FC-8B48-B349-CACD866D3DD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89150" y="3387948"/>
            <a:ext cx="8013700" cy="2273300"/>
          </a:xfrm>
          <a:prstGeom prst="rect">
            <a:avLst/>
          </a:prstGeom>
        </p:spPr>
      </p:pic>
    </p:spTree>
    <p:extLst>
      <p:ext uri="{BB962C8B-B14F-4D97-AF65-F5344CB8AC3E}">
        <p14:creationId xmlns:p14="http://schemas.microsoft.com/office/powerpoint/2010/main" val="13169187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FD5E-3C28-784F-B27B-A1FC45642B75}"/>
              </a:ext>
            </a:extLst>
          </p:cNvPr>
          <p:cNvSpPr>
            <a:spLocks noGrp="1"/>
          </p:cNvSpPr>
          <p:nvPr>
            <p:ph type="title"/>
          </p:nvPr>
        </p:nvSpPr>
        <p:spPr>
          <a:xfrm>
            <a:off x="1775520" y="274638"/>
            <a:ext cx="8809930" cy="1210146"/>
          </a:xfrm>
        </p:spPr>
        <p:txBody>
          <a:bodyPr>
            <a:normAutofit fontScale="90000"/>
          </a:bodyPr>
          <a:lstStyle/>
          <a:p>
            <a:r>
              <a:rPr lang="en-US" dirty="0">
                <a:solidFill>
                  <a:schemeClr val="accent1"/>
                </a:solidFill>
              </a:rPr>
              <a:t>BERT</a:t>
            </a:r>
            <a:br>
              <a:rPr lang="en-US" dirty="0">
                <a:solidFill>
                  <a:schemeClr val="accent1"/>
                </a:solidFill>
              </a:rPr>
            </a:br>
            <a:r>
              <a:rPr lang="en-US" sz="2800" dirty="0">
                <a:solidFill>
                  <a:schemeClr val="accent1"/>
                </a:solidFill>
              </a:rPr>
              <a:t>Bidirectional Encoder Representations from Transformers</a:t>
            </a:r>
          </a:p>
        </p:txBody>
      </p:sp>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87</a:t>
            </a:fld>
            <a:endParaRPr lang="zh-TW" altLang="en-US"/>
          </a:p>
        </p:txBody>
      </p:sp>
      <p:pic>
        <p:nvPicPr>
          <p:cNvPr id="6" name="Picture 5">
            <a:extLst>
              <a:ext uri="{FF2B5EF4-FFF2-40B4-BE49-F238E27FC236}">
                <a16:creationId xmlns:a16="http://schemas.microsoft.com/office/drawing/2014/main" id="{6CEC8BEA-6A5E-744D-B9E5-C86A1E738F9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6550" y="1916832"/>
            <a:ext cx="8978900" cy="2082800"/>
          </a:xfrm>
          <a:prstGeom prst="rect">
            <a:avLst/>
          </a:prstGeom>
        </p:spPr>
      </p:pic>
      <p:sp>
        <p:nvSpPr>
          <p:cNvPr id="7" name="Rectangle 6">
            <a:extLst>
              <a:ext uri="{FF2B5EF4-FFF2-40B4-BE49-F238E27FC236}">
                <a16:creationId xmlns:a16="http://schemas.microsoft.com/office/drawing/2014/main" id="{FF73CF9F-E599-C743-8BD4-F3F9DC7FB07F}"/>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Rectangle 7">
            <a:extLst>
              <a:ext uri="{FF2B5EF4-FFF2-40B4-BE49-F238E27FC236}">
                <a16:creationId xmlns:a16="http://schemas.microsoft.com/office/drawing/2014/main" id="{89F12ECC-3CA8-F747-A59C-23881BD515DF}"/>
              </a:ext>
            </a:extLst>
          </p:cNvPr>
          <p:cNvSpPr/>
          <p:nvPr/>
        </p:nvSpPr>
        <p:spPr>
          <a:xfrm>
            <a:off x="1847529" y="4696216"/>
            <a:ext cx="8785546" cy="1754326"/>
          </a:xfrm>
          <a:prstGeom prst="rect">
            <a:avLst/>
          </a:prstGeom>
        </p:spPr>
        <p:txBody>
          <a:bodyPr wrap="square">
            <a:spAutoFit/>
          </a:bodyPr>
          <a:lstStyle/>
          <a:p>
            <a:r>
              <a:rPr lang="en-US" b="1" dirty="0"/>
              <a:t>BERT</a:t>
            </a:r>
            <a:r>
              <a:rPr lang="en-US" dirty="0"/>
              <a:t> uses a bidirectional Transformer. </a:t>
            </a:r>
          </a:p>
          <a:p>
            <a:r>
              <a:rPr lang="en-US" b="1" dirty="0" err="1"/>
              <a:t>OpenAI</a:t>
            </a:r>
            <a:r>
              <a:rPr lang="en-US" b="1" dirty="0"/>
              <a:t> GPT </a:t>
            </a:r>
            <a:r>
              <a:rPr lang="en-US" dirty="0"/>
              <a:t>uses a left-to-right Transformer. </a:t>
            </a:r>
          </a:p>
          <a:p>
            <a:r>
              <a:rPr lang="en-US" b="1" dirty="0" err="1"/>
              <a:t>ELMo</a:t>
            </a:r>
            <a:r>
              <a:rPr lang="en-US" b="1" dirty="0"/>
              <a:t> </a:t>
            </a:r>
            <a:r>
              <a:rPr lang="en-US" dirty="0"/>
              <a:t>uses the concatenation of independently trained left-to-right and right- to-left LSTM to generate features for downstream tasks. </a:t>
            </a:r>
          </a:p>
          <a:p>
            <a:r>
              <a:rPr lang="en-US" dirty="0"/>
              <a:t>Among three, only BERT representations are jointly conditioned on both left and right context in all layers.</a:t>
            </a:r>
          </a:p>
        </p:txBody>
      </p:sp>
      <p:sp>
        <p:nvSpPr>
          <p:cNvPr id="9" name="Rectangle 8">
            <a:extLst>
              <a:ext uri="{FF2B5EF4-FFF2-40B4-BE49-F238E27FC236}">
                <a16:creationId xmlns:a16="http://schemas.microsoft.com/office/drawing/2014/main" id="{813AC9BA-11CF-C94F-A127-D75C74770EA4}"/>
              </a:ext>
            </a:extLst>
          </p:cNvPr>
          <p:cNvSpPr/>
          <p:nvPr/>
        </p:nvSpPr>
        <p:spPr>
          <a:xfrm>
            <a:off x="3863753" y="4104093"/>
            <a:ext cx="4311437" cy="461665"/>
          </a:xfrm>
          <a:prstGeom prst="rect">
            <a:avLst/>
          </a:prstGeom>
        </p:spPr>
        <p:txBody>
          <a:bodyPr wrap="none">
            <a:spAutoFit/>
          </a:bodyPr>
          <a:lstStyle/>
          <a:p>
            <a:r>
              <a:rPr lang="en-US" sz="2400" b="1" dirty="0"/>
              <a:t>Pre-training model architectures</a:t>
            </a:r>
          </a:p>
        </p:txBody>
      </p:sp>
    </p:spTree>
    <p:extLst>
      <p:ext uri="{BB962C8B-B14F-4D97-AF65-F5344CB8AC3E}">
        <p14:creationId xmlns:p14="http://schemas.microsoft.com/office/powerpoint/2010/main" val="42288112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1955722" y="139727"/>
            <a:ext cx="8386997" cy="1143000"/>
          </a:xfrm>
        </p:spPr>
        <p:txBody>
          <a:bodyPr>
            <a:noAutofit/>
          </a:bodyPr>
          <a:lstStyle/>
          <a:p>
            <a:r>
              <a:rPr lang="en-US" sz="3600" dirty="0">
                <a:solidFill>
                  <a:schemeClr val="accent1"/>
                </a:solidFill>
              </a:rPr>
              <a:t>BERT: Pre-training of Deep Bidirectional Transformers for Language Understanding</a:t>
            </a: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88</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C583E92F-1063-6145-ADA8-6281153D640A}"/>
              </a:ext>
            </a:extLst>
          </p:cNvPr>
          <p:cNvSpPr/>
          <p:nvPr/>
        </p:nvSpPr>
        <p:spPr>
          <a:xfrm>
            <a:off x="1703513" y="1311152"/>
            <a:ext cx="8784976" cy="461665"/>
          </a:xfrm>
          <a:prstGeom prst="rect">
            <a:avLst/>
          </a:prstGeom>
        </p:spPr>
        <p:txBody>
          <a:bodyPr wrap="square">
            <a:spAutoFit/>
          </a:bodyPr>
          <a:lstStyle/>
          <a:p>
            <a:pPr algn="ctr"/>
            <a:r>
              <a:rPr lang="en-US" sz="2400" dirty="0">
                <a:solidFill>
                  <a:srgbClr val="C00000"/>
                </a:solidFill>
                <a:latin typeface="Calibri" panose="020F0502020204030204" pitchFamily="34" charset="0"/>
                <a:cs typeface="Calibri" panose="020F0502020204030204" pitchFamily="34" charset="0"/>
              </a:rPr>
              <a:t>BERT (Bidirectional Encoder Representations from Transformers)</a:t>
            </a:r>
          </a:p>
        </p:txBody>
      </p:sp>
      <p:pic>
        <p:nvPicPr>
          <p:cNvPr id="7" name="Picture 6">
            <a:extLst>
              <a:ext uri="{FF2B5EF4-FFF2-40B4-BE49-F238E27FC236}">
                <a16:creationId xmlns:a16="http://schemas.microsoft.com/office/drawing/2014/main" id="{E0085B22-25FE-E447-B270-A8B58C826D3A}"/>
              </a:ext>
            </a:extLst>
          </p:cNvPr>
          <p:cNvPicPr>
            <a:picLocks noChangeAspect="1"/>
          </p:cNvPicPr>
          <p:nvPr/>
        </p:nvPicPr>
        <p:blipFill>
          <a:blip r:embed="rId2"/>
          <a:stretch>
            <a:fillRect/>
          </a:stretch>
        </p:blipFill>
        <p:spPr>
          <a:xfrm>
            <a:off x="1684358" y="2462674"/>
            <a:ext cx="8675627" cy="3054558"/>
          </a:xfrm>
          <a:prstGeom prst="rect">
            <a:avLst/>
          </a:prstGeom>
        </p:spPr>
      </p:pic>
      <p:sp>
        <p:nvSpPr>
          <p:cNvPr id="9" name="Rectangle 8">
            <a:extLst>
              <a:ext uri="{FF2B5EF4-FFF2-40B4-BE49-F238E27FC236}">
                <a16:creationId xmlns:a16="http://schemas.microsoft.com/office/drawing/2014/main" id="{D3ACC94C-7986-214B-B721-49D1FB15D353}"/>
              </a:ext>
            </a:extLst>
          </p:cNvPr>
          <p:cNvSpPr/>
          <p:nvPr/>
        </p:nvSpPr>
        <p:spPr>
          <a:xfrm>
            <a:off x="2424411" y="1835669"/>
            <a:ext cx="7449617" cy="584775"/>
          </a:xfrm>
          <a:prstGeom prst="rect">
            <a:avLst/>
          </a:prstGeom>
        </p:spPr>
        <p:txBody>
          <a:bodyPr wrap="square">
            <a:spAutoFit/>
          </a:bodyPr>
          <a:lstStyle/>
          <a:p>
            <a:pPr algn="ctr"/>
            <a:r>
              <a:rPr lang="en-US" sz="3200" b="1" dirty="0">
                <a:solidFill>
                  <a:schemeClr val="accent1"/>
                </a:solidFill>
              </a:rPr>
              <a:t>BERT input representation</a:t>
            </a:r>
          </a:p>
        </p:txBody>
      </p:sp>
      <p:sp>
        <p:nvSpPr>
          <p:cNvPr id="8" name="Rectangle 7">
            <a:extLst>
              <a:ext uri="{FF2B5EF4-FFF2-40B4-BE49-F238E27FC236}">
                <a16:creationId xmlns:a16="http://schemas.microsoft.com/office/drawing/2014/main" id="{896D93B2-0E33-1F4C-9598-EEEF9453B8FC}"/>
              </a:ext>
            </a:extLst>
          </p:cNvPr>
          <p:cNvSpPr/>
          <p:nvPr/>
        </p:nvSpPr>
        <p:spPr>
          <a:xfrm>
            <a:off x="2058896" y="5746633"/>
            <a:ext cx="8039100" cy="646331"/>
          </a:xfrm>
          <a:prstGeom prst="rect">
            <a:avLst/>
          </a:prstGeom>
        </p:spPr>
        <p:txBody>
          <a:bodyPr wrap="square">
            <a:spAutoFit/>
          </a:bodyPr>
          <a:lstStyle/>
          <a:p>
            <a:pPr algn="ctr"/>
            <a:r>
              <a:rPr lang="en-US" dirty="0"/>
              <a:t>The input embeddings is the sum of the token embeddings, </a:t>
            </a:r>
            <a:br>
              <a:rPr lang="en-US" dirty="0"/>
            </a:br>
            <a:r>
              <a:rPr lang="en-US" dirty="0"/>
              <a:t>the segmentation embeddings and the position embeddings.</a:t>
            </a:r>
          </a:p>
        </p:txBody>
      </p:sp>
    </p:spTree>
    <p:extLst>
      <p:ext uri="{BB962C8B-B14F-4D97-AF65-F5344CB8AC3E}">
        <p14:creationId xmlns:p14="http://schemas.microsoft.com/office/powerpoint/2010/main" val="2432694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89</a:t>
            </a:fld>
            <a:endParaRPr lang="en-US"/>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a:blip r:embed="rId2"/>
          <a:stretch>
            <a:fillRect/>
          </a:stretch>
        </p:blipFill>
        <p:spPr>
          <a:xfrm>
            <a:off x="3470743" y="790260"/>
            <a:ext cx="5774385" cy="5667631"/>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1745859" y="122627"/>
            <a:ext cx="8674308" cy="667632"/>
          </a:xfrm>
        </p:spPr>
        <p:txBody>
          <a:bodyPr>
            <a:noAutofit/>
          </a:bodyPr>
          <a:lstStyle/>
          <a:p>
            <a:r>
              <a:rPr lang="en-US" dirty="0">
                <a:solidFill>
                  <a:schemeClr val="accent1"/>
                </a:solidFill>
              </a:rPr>
              <a:t>Fine-tuning BERT on NLP Tasks</a:t>
            </a:r>
          </a:p>
        </p:txBody>
      </p:sp>
      <p:sp>
        <p:nvSpPr>
          <p:cNvPr id="6" name="Rectangle 5">
            <a:extLst>
              <a:ext uri="{FF2B5EF4-FFF2-40B4-BE49-F238E27FC236}">
                <a16:creationId xmlns:a16="http://schemas.microsoft.com/office/drawing/2014/main" id="{2ECA2885-1BF7-F646-872C-D9E1BB54DFE5}"/>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Tree>
    <p:extLst>
      <p:ext uri="{BB962C8B-B14F-4D97-AF65-F5344CB8AC3E}">
        <p14:creationId xmlns:p14="http://schemas.microsoft.com/office/powerpoint/2010/main" val="4247059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title"/>
          </p:nvPr>
        </p:nvSpPr>
        <p:spPr>
          <a:xfrm>
            <a:off x="1981200" y="274638"/>
            <a:ext cx="8229600" cy="5962650"/>
          </a:xfrm>
        </p:spPr>
        <p:txBody>
          <a:bodyPr/>
          <a:lstStyle/>
          <a:p>
            <a:r>
              <a:rPr lang="en-US" altLang="zh-TW" sz="10000" dirty="0">
                <a:solidFill>
                  <a:srgbClr val="C00000"/>
                </a:solidFill>
                <a:latin typeface="Calibri" charset="0"/>
                <a:ea typeface="標楷體" charset="-120"/>
              </a:rPr>
              <a:t>Text Mining </a:t>
            </a:r>
            <a:br>
              <a:rPr lang="en-US" altLang="zh-TW" sz="10000" dirty="0">
                <a:solidFill>
                  <a:srgbClr val="C00000"/>
                </a:solidFill>
                <a:latin typeface="Calibri" charset="0"/>
                <a:ea typeface="標楷體" charset="-120"/>
              </a:rPr>
            </a:br>
            <a:r>
              <a:rPr lang="en-US" altLang="zh-TW" sz="9600" dirty="0">
                <a:solidFill>
                  <a:srgbClr val="C00000"/>
                </a:solidFill>
                <a:latin typeface="Calibri" charset="0"/>
                <a:ea typeface="標楷體" charset="-120"/>
              </a:rPr>
              <a:t>(TM) </a:t>
            </a:r>
            <a:endParaRPr lang="en-US" altLang="en-US" sz="9600" dirty="0">
              <a:solidFill>
                <a:srgbClr val="C00000"/>
              </a:solidFill>
              <a:latin typeface="Calibri" charset="0"/>
              <a:ea typeface="標楷體" charset="-120"/>
            </a:endParaRPr>
          </a:p>
        </p:txBody>
      </p:sp>
      <p:sp>
        <p:nvSpPr>
          <p:cNvPr id="1474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569571A7-5618-974A-9A3A-8948314A004F}" type="slidenum">
              <a:rPr kumimoji="0" lang="zh-TW" altLang="en-US" sz="1200">
                <a:solidFill>
                  <a:srgbClr val="898989"/>
                </a:solidFill>
                <a:latin typeface="Calibri" charset="0"/>
              </a:rPr>
              <a:pPr eaLnBrk="1" hangingPunct="1"/>
              <a:t>9</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32892186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FD5E-3C28-784F-B27B-A1FC45642B75}"/>
              </a:ext>
            </a:extLst>
          </p:cNvPr>
          <p:cNvSpPr>
            <a:spLocks noGrp="1"/>
          </p:cNvSpPr>
          <p:nvPr>
            <p:ph type="title"/>
          </p:nvPr>
        </p:nvSpPr>
        <p:spPr>
          <a:xfrm>
            <a:off x="1981200" y="116632"/>
            <a:ext cx="8229600" cy="1412130"/>
          </a:xfrm>
        </p:spPr>
        <p:txBody>
          <a:bodyPr/>
          <a:lstStyle/>
          <a:p>
            <a:r>
              <a:rPr lang="en-US" dirty="0">
                <a:solidFill>
                  <a:schemeClr val="accent1"/>
                </a:solidFill>
              </a:rPr>
              <a:t>BERT Sequence-level tasks</a:t>
            </a:r>
          </a:p>
        </p:txBody>
      </p:sp>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90</a:t>
            </a:fld>
            <a:endParaRPr lang="zh-TW" altLang="en-US"/>
          </a:p>
        </p:txBody>
      </p:sp>
      <p:pic>
        <p:nvPicPr>
          <p:cNvPr id="5" name="Picture 4">
            <a:extLst>
              <a:ext uri="{FF2B5EF4-FFF2-40B4-BE49-F238E27FC236}">
                <a16:creationId xmlns:a16="http://schemas.microsoft.com/office/drawing/2014/main" id="{F947E1B0-93DC-EC41-BE52-5C35F46B847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5754" y="1762020"/>
            <a:ext cx="8590726" cy="4259268"/>
          </a:xfrm>
          <a:prstGeom prst="rect">
            <a:avLst/>
          </a:prstGeom>
        </p:spPr>
      </p:pic>
      <p:sp>
        <p:nvSpPr>
          <p:cNvPr id="6" name="Rectangle 5">
            <a:extLst>
              <a:ext uri="{FF2B5EF4-FFF2-40B4-BE49-F238E27FC236}">
                <a16:creationId xmlns:a16="http://schemas.microsoft.com/office/drawing/2014/main" id="{B3E8560A-0F42-BD44-9776-8B546B6A4C6F}"/>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Tree>
    <p:extLst>
      <p:ext uri="{BB962C8B-B14F-4D97-AF65-F5344CB8AC3E}">
        <p14:creationId xmlns:p14="http://schemas.microsoft.com/office/powerpoint/2010/main" val="1566555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91</a:t>
            </a:fld>
            <a:endParaRPr lang="zh-TW" altLang="en-US"/>
          </a:p>
        </p:txBody>
      </p:sp>
      <p:pic>
        <p:nvPicPr>
          <p:cNvPr id="6" name="Picture 5">
            <a:extLst>
              <a:ext uri="{FF2B5EF4-FFF2-40B4-BE49-F238E27FC236}">
                <a16:creationId xmlns:a16="http://schemas.microsoft.com/office/drawing/2014/main" id="{88FD742E-B871-9841-BFBE-7BD3AB531FA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03513" y="1670050"/>
            <a:ext cx="8718285" cy="4135214"/>
          </a:xfrm>
          <a:prstGeom prst="rect">
            <a:avLst/>
          </a:prstGeom>
        </p:spPr>
      </p:pic>
      <p:sp>
        <p:nvSpPr>
          <p:cNvPr id="7" name="Rectangle 6">
            <a:extLst>
              <a:ext uri="{FF2B5EF4-FFF2-40B4-BE49-F238E27FC236}">
                <a16:creationId xmlns:a16="http://schemas.microsoft.com/office/drawing/2014/main" id="{1C27637C-05B8-6249-A786-FBC80FD048E9}"/>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Title 1">
            <a:extLst>
              <a:ext uri="{FF2B5EF4-FFF2-40B4-BE49-F238E27FC236}">
                <a16:creationId xmlns:a16="http://schemas.microsoft.com/office/drawing/2014/main" id="{480200A9-9BB8-D64A-AFF5-F8A81B195D8C}"/>
              </a:ext>
            </a:extLst>
          </p:cNvPr>
          <p:cNvSpPr>
            <a:spLocks noGrp="1"/>
          </p:cNvSpPr>
          <p:nvPr>
            <p:ph type="title"/>
          </p:nvPr>
        </p:nvSpPr>
        <p:spPr>
          <a:xfrm>
            <a:off x="1981200" y="116632"/>
            <a:ext cx="8229600" cy="1412130"/>
          </a:xfrm>
        </p:spPr>
        <p:txBody>
          <a:bodyPr/>
          <a:lstStyle/>
          <a:p>
            <a:r>
              <a:rPr lang="en-US" dirty="0">
                <a:solidFill>
                  <a:schemeClr val="accent1"/>
                </a:solidFill>
              </a:rPr>
              <a:t>BERT Token-level tasks</a:t>
            </a:r>
          </a:p>
        </p:txBody>
      </p:sp>
    </p:spTree>
    <p:extLst>
      <p:ext uri="{BB962C8B-B14F-4D97-AF65-F5344CB8AC3E}">
        <p14:creationId xmlns:p14="http://schemas.microsoft.com/office/powerpoint/2010/main" val="39994635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FD5E-3C28-784F-B27B-A1FC45642B75}"/>
              </a:ext>
            </a:extLst>
          </p:cNvPr>
          <p:cNvSpPr>
            <a:spLocks noGrp="1"/>
          </p:cNvSpPr>
          <p:nvPr>
            <p:ph type="title"/>
          </p:nvPr>
        </p:nvSpPr>
        <p:spPr>
          <a:xfrm>
            <a:off x="1981200" y="274638"/>
            <a:ext cx="8229600" cy="1786210"/>
          </a:xfrm>
        </p:spPr>
        <p:txBody>
          <a:bodyPr>
            <a:normAutofit fontScale="90000"/>
          </a:bodyPr>
          <a:lstStyle/>
          <a:p>
            <a:r>
              <a:rPr lang="en-US" sz="3200" dirty="0">
                <a:solidFill>
                  <a:schemeClr val="accent1"/>
                </a:solidFill>
              </a:rPr>
              <a:t>General Language Understanding Evaluation  (GLUE) benchmark </a:t>
            </a:r>
            <a:br>
              <a:rPr lang="en-US" dirty="0">
                <a:solidFill>
                  <a:schemeClr val="accent1"/>
                </a:solidFill>
              </a:rPr>
            </a:br>
            <a:r>
              <a:rPr lang="en-US" dirty="0">
                <a:solidFill>
                  <a:schemeClr val="accent1"/>
                </a:solidFill>
              </a:rPr>
              <a:t>GLUE Test results</a:t>
            </a:r>
          </a:p>
        </p:txBody>
      </p:sp>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92</a:t>
            </a:fld>
            <a:endParaRPr lang="zh-TW" altLang="en-US"/>
          </a:p>
        </p:txBody>
      </p:sp>
      <p:pic>
        <p:nvPicPr>
          <p:cNvPr id="5" name="Picture 4">
            <a:extLst>
              <a:ext uri="{FF2B5EF4-FFF2-40B4-BE49-F238E27FC236}">
                <a16:creationId xmlns:a16="http://schemas.microsoft.com/office/drawing/2014/main" id="{A30F9618-4A68-434E-A3BC-C424C112B7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6550" y="2194855"/>
            <a:ext cx="8978900" cy="2095500"/>
          </a:xfrm>
          <a:prstGeom prst="rect">
            <a:avLst/>
          </a:prstGeom>
        </p:spPr>
      </p:pic>
      <p:sp>
        <p:nvSpPr>
          <p:cNvPr id="7" name="Rectangle 6">
            <a:extLst>
              <a:ext uri="{FF2B5EF4-FFF2-40B4-BE49-F238E27FC236}">
                <a16:creationId xmlns:a16="http://schemas.microsoft.com/office/drawing/2014/main" id="{78CB0C3F-DCEC-4F4C-96F7-69500CBF64B4}"/>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3" name="Rectangle 2">
            <a:extLst>
              <a:ext uri="{FF2B5EF4-FFF2-40B4-BE49-F238E27FC236}">
                <a16:creationId xmlns:a16="http://schemas.microsoft.com/office/drawing/2014/main" id="{61085092-FA5B-BE41-B7A4-761AA64E6A83}"/>
              </a:ext>
            </a:extLst>
          </p:cNvPr>
          <p:cNvSpPr/>
          <p:nvPr/>
        </p:nvSpPr>
        <p:spPr>
          <a:xfrm>
            <a:off x="3935761" y="4368800"/>
            <a:ext cx="6100615" cy="2062103"/>
          </a:xfrm>
          <a:prstGeom prst="rect">
            <a:avLst/>
          </a:prstGeom>
        </p:spPr>
        <p:txBody>
          <a:bodyPr wrap="square">
            <a:spAutoFit/>
          </a:bodyPr>
          <a:lstStyle/>
          <a:p>
            <a:r>
              <a:rPr lang="en-US" sz="1600" b="1" dirty="0"/>
              <a:t>MNLI</a:t>
            </a:r>
            <a:r>
              <a:rPr lang="en-US" sz="1600" dirty="0"/>
              <a:t>: Multi-Genre Natural Language Inference</a:t>
            </a:r>
          </a:p>
          <a:p>
            <a:r>
              <a:rPr lang="en-US" sz="1600" b="1" dirty="0"/>
              <a:t>QQP</a:t>
            </a:r>
            <a:r>
              <a:rPr lang="en-US" sz="1600" dirty="0"/>
              <a:t>: Quora Question Pairs</a:t>
            </a:r>
          </a:p>
          <a:p>
            <a:r>
              <a:rPr lang="en-US" sz="1600" b="1" dirty="0"/>
              <a:t>QNLI</a:t>
            </a:r>
            <a:r>
              <a:rPr lang="en-US" sz="1600" dirty="0"/>
              <a:t>: Question Natural Language Inference </a:t>
            </a:r>
          </a:p>
          <a:p>
            <a:r>
              <a:rPr lang="en-US" sz="1600" b="1" dirty="0"/>
              <a:t>SST-2</a:t>
            </a:r>
            <a:r>
              <a:rPr lang="en-US" sz="1600" dirty="0"/>
              <a:t>: The Stanford Sentiment Treebank</a:t>
            </a:r>
          </a:p>
          <a:p>
            <a:r>
              <a:rPr lang="en-US" sz="1600" b="1" dirty="0" err="1"/>
              <a:t>CoLA</a:t>
            </a:r>
            <a:r>
              <a:rPr lang="en-US" sz="1600" dirty="0"/>
              <a:t>: The Corpus of Linguistic Acceptability </a:t>
            </a:r>
          </a:p>
          <a:p>
            <a:r>
              <a:rPr lang="en-US" sz="1600" b="1" dirty="0" err="1"/>
              <a:t>STS-B</a:t>
            </a:r>
            <a:r>
              <a:rPr lang="en-US" sz="1600" dirty="0" err="1"/>
              <a:t>:The</a:t>
            </a:r>
            <a:r>
              <a:rPr lang="en-US" sz="1600" dirty="0"/>
              <a:t> Semantic Textual Similarity Benchmark</a:t>
            </a:r>
          </a:p>
          <a:p>
            <a:r>
              <a:rPr lang="en-US" sz="1600" b="1" dirty="0"/>
              <a:t>MRPC</a:t>
            </a:r>
            <a:r>
              <a:rPr lang="en-US" sz="1600" dirty="0"/>
              <a:t>: Microsoft Research Paraphrase Corpus</a:t>
            </a:r>
          </a:p>
          <a:p>
            <a:r>
              <a:rPr lang="en-US" sz="1600" b="1" dirty="0"/>
              <a:t>RTE</a:t>
            </a:r>
            <a:r>
              <a:rPr lang="en-US" sz="1600" dirty="0"/>
              <a:t>: Recognizing Textual Entailment</a:t>
            </a:r>
          </a:p>
        </p:txBody>
      </p:sp>
    </p:spTree>
    <p:extLst>
      <p:ext uri="{BB962C8B-B14F-4D97-AF65-F5344CB8AC3E}">
        <p14:creationId xmlns:p14="http://schemas.microsoft.com/office/powerpoint/2010/main" val="14652589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12000" dirty="0" err="1">
                <a:solidFill>
                  <a:srgbClr val="C00000"/>
                </a:solidFill>
              </a:rPr>
              <a:t>ChatGPT</a:t>
            </a:r>
            <a:br>
              <a:rPr lang="en-US" altLang="zh-TW" sz="12000" dirty="0">
                <a:solidFill>
                  <a:srgbClr val="C00000"/>
                </a:solidFill>
              </a:rPr>
            </a:br>
            <a:r>
              <a:rPr lang="en-US" altLang="zh-TW" sz="8000" dirty="0">
                <a:solidFill>
                  <a:srgbClr val="C00000"/>
                </a:solidFill>
              </a:rPr>
              <a:t>Large Language Models (LLMs)</a:t>
            </a:r>
            <a:br>
              <a:rPr lang="en-US" altLang="zh-TW" sz="8000" dirty="0">
                <a:solidFill>
                  <a:srgbClr val="C00000"/>
                </a:solidFill>
              </a:rPr>
            </a:br>
            <a:r>
              <a:rPr lang="en-US" altLang="zh-TW" sz="8000" dirty="0">
                <a:solidFill>
                  <a:srgbClr val="C00000"/>
                </a:solidFill>
              </a:rPr>
              <a:t>Foundation Models </a:t>
            </a:r>
            <a:endParaRPr lang="zh-TW" altLang="en-US" sz="12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93</a:t>
            </a:fld>
            <a:endParaRPr lang="zh-TW" altLang="en-US"/>
          </a:p>
        </p:txBody>
      </p:sp>
    </p:spTree>
    <p:extLst>
      <p:ext uri="{BB962C8B-B14F-4D97-AF65-F5344CB8AC3E}">
        <p14:creationId xmlns:p14="http://schemas.microsoft.com/office/powerpoint/2010/main" val="34866507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94</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lifearchitect.ai</a:t>
            </a:r>
            <a:r>
              <a:rPr lang="en-US" sz="1000" dirty="0">
                <a:solidFill>
                  <a:schemeClr val="bg1">
                    <a:lumMod val="75000"/>
                  </a:schemeClr>
                </a:solidFill>
              </a:rPr>
              <a:t>/models/</a:t>
            </a:r>
          </a:p>
        </p:txBody>
      </p:sp>
      <p:pic>
        <p:nvPicPr>
          <p:cNvPr id="6" name="Picture 5">
            <a:extLst>
              <a:ext uri="{FF2B5EF4-FFF2-40B4-BE49-F238E27FC236}">
                <a16:creationId xmlns:a16="http://schemas.microsoft.com/office/drawing/2014/main" id="{D9CBB656-7B06-F68A-998D-5802D79C7C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347" b="9718"/>
          <a:stretch/>
        </p:blipFill>
        <p:spPr>
          <a:xfrm>
            <a:off x="275399" y="1528127"/>
            <a:ext cx="11641202" cy="4644967"/>
          </a:xfrm>
          <a:prstGeom prst="rect">
            <a:avLst/>
          </a:prstGeom>
        </p:spPr>
      </p:pic>
      <p:sp>
        <p:nvSpPr>
          <p:cNvPr id="10" name="Title 1">
            <a:extLst>
              <a:ext uri="{FF2B5EF4-FFF2-40B4-BE49-F238E27FC236}">
                <a16:creationId xmlns:a16="http://schemas.microsoft.com/office/drawing/2014/main" id="{F1B72588-E77C-C70F-2DEA-C1149DB272AA}"/>
              </a:ext>
            </a:extLst>
          </p:cNvPr>
          <p:cNvSpPr>
            <a:spLocks noGrp="1"/>
          </p:cNvSpPr>
          <p:nvPr>
            <p:ph type="title"/>
          </p:nvPr>
        </p:nvSpPr>
        <p:spPr>
          <a:xfrm>
            <a:off x="534389" y="1755"/>
            <a:ext cx="11222181" cy="1259009"/>
          </a:xfrm>
        </p:spPr>
        <p:txBody>
          <a:bodyPr>
            <a:normAutofit fontScale="90000"/>
          </a:bodyPr>
          <a:lstStyle/>
          <a:p>
            <a:r>
              <a:rPr lang="en-US" dirty="0"/>
              <a:t>Large Language Models (LLM) </a:t>
            </a:r>
            <a:br>
              <a:rPr lang="en-US" dirty="0"/>
            </a:br>
            <a:r>
              <a:rPr lang="en-US" sz="3600" dirty="0"/>
              <a:t>(GPT-3, </a:t>
            </a:r>
            <a:r>
              <a:rPr lang="en-US" sz="3600" dirty="0" err="1"/>
              <a:t>ChatGPT</a:t>
            </a:r>
            <a:r>
              <a:rPr lang="en-US" sz="3600" dirty="0"/>
              <a:t>, </a:t>
            </a:r>
            <a:r>
              <a:rPr lang="en-US" sz="3600" dirty="0" err="1"/>
              <a:t>PaLM</a:t>
            </a:r>
            <a:r>
              <a:rPr lang="en-US" sz="3600" dirty="0"/>
              <a:t>, BLOOM, OPT-175B, </a:t>
            </a:r>
            <a:r>
              <a:rPr lang="en-US" sz="3600" dirty="0" err="1"/>
              <a:t>LLaMA</a:t>
            </a:r>
            <a:r>
              <a:rPr lang="en-US" sz="3600" dirty="0"/>
              <a:t>)</a:t>
            </a:r>
          </a:p>
        </p:txBody>
      </p:sp>
      <p:sp>
        <p:nvSpPr>
          <p:cNvPr id="2" name="Oval 1">
            <a:extLst>
              <a:ext uri="{FF2B5EF4-FFF2-40B4-BE49-F238E27FC236}">
                <a16:creationId xmlns:a16="http://schemas.microsoft.com/office/drawing/2014/main" id="{C41E7D52-C51D-0E2E-D1EA-113E44ABFC40}"/>
              </a:ext>
            </a:extLst>
          </p:cNvPr>
          <p:cNvSpPr/>
          <p:nvPr/>
        </p:nvSpPr>
        <p:spPr>
          <a:xfrm>
            <a:off x="2345264" y="3217331"/>
            <a:ext cx="1336133" cy="13589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err="1"/>
              <a:t>ChatGPT</a:t>
            </a:r>
            <a:endParaRPr lang="en-US" sz="2000" b="1" dirty="0"/>
          </a:p>
          <a:p>
            <a:pPr algn="ctr"/>
            <a:r>
              <a:rPr lang="en-US" sz="1200" dirty="0"/>
              <a:t>175B</a:t>
            </a:r>
          </a:p>
        </p:txBody>
      </p:sp>
      <p:sp>
        <p:nvSpPr>
          <p:cNvPr id="3" name="Oval 2">
            <a:extLst>
              <a:ext uri="{FF2B5EF4-FFF2-40B4-BE49-F238E27FC236}">
                <a16:creationId xmlns:a16="http://schemas.microsoft.com/office/drawing/2014/main" id="{4B744E49-2B2D-6D27-F3E2-DCD4C6C5CFCF}"/>
              </a:ext>
            </a:extLst>
          </p:cNvPr>
          <p:cNvSpPr/>
          <p:nvPr/>
        </p:nvSpPr>
        <p:spPr>
          <a:xfrm>
            <a:off x="10152261" y="3200398"/>
            <a:ext cx="1024469" cy="1032935"/>
          </a:xfrm>
          <a:prstGeom prst="ellipse">
            <a:avLst/>
          </a:prstGeom>
          <a:solidFill>
            <a:srgbClr val="02489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err="1"/>
              <a:t>LLaMA</a:t>
            </a:r>
            <a:endParaRPr lang="en-US" b="1" dirty="0"/>
          </a:p>
          <a:p>
            <a:pPr algn="ctr"/>
            <a:r>
              <a:rPr lang="en-US" sz="1200" dirty="0"/>
              <a:t>65B</a:t>
            </a:r>
          </a:p>
        </p:txBody>
      </p:sp>
    </p:spTree>
    <p:extLst>
      <p:ext uri="{BB962C8B-B14F-4D97-AF65-F5344CB8AC3E}">
        <p14:creationId xmlns:p14="http://schemas.microsoft.com/office/powerpoint/2010/main" val="34852873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 The Transformers Timeline</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95</a:t>
            </a:fld>
            <a:endParaRPr lang="en-US"/>
          </a:p>
        </p:txBody>
      </p:sp>
      <p:sp>
        <p:nvSpPr>
          <p:cNvPr id="6" name="TextBox 5">
            <a:extLst>
              <a:ext uri="{FF2B5EF4-FFF2-40B4-BE49-F238E27FC236}">
                <a16:creationId xmlns:a16="http://schemas.microsoft.com/office/drawing/2014/main" id="{AD6DCA31-EAE0-7D40-91E7-DF2EDFC83D6C}"/>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cxnSp>
        <p:nvCxnSpPr>
          <p:cNvPr id="8" name="Straight Arrow Connector 7">
            <a:extLst>
              <a:ext uri="{FF2B5EF4-FFF2-40B4-BE49-F238E27FC236}">
                <a16:creationId xmlns:a16="http://schemas.microsoft.com/office/drawing/2014/main" id="{25B96249-4D2C-C646-9570-3D7DA57F5526}"/>
              </a:ext>
            </a:extLst>
          </p:cNvPr>
          <p:cNvCxnSpPr>
            <a:cxnSpLocks/>
          </p:cNvCxnSpPr>
          <p:nvPr/>
        </p:nvCxnSpPr>
        <p:spPr>
          <a:xfrm>
            <a:off x="397330" y="5016500"/>
            <a:ext cx="11723166" cy="2043"/>
          </a:xfrm>
          <a:prstGeom prst="straightConnector1">
            <a:avLst/>
          </a:prstGeom>
          <a:ln w="762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EE52D7A-23CC-F447-B4BE-B2BA349E26A1}"/>
              </a:ext>
            </a:extLst>
          </p:cNvPr>
          <p:cNvSpPr txBox="1"/>
          <p:nvPr/>
        </p:nvSpPr>
        <p:spPr>
          <a:xfrm>
            <a:off x="214019"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2017</a:t>
            </a:r>
          </a:p>
        </p:txBody>
      </p:sp>
      <p:cxnSp>
        <p:nvCxnSpPr>
          <p:cNvPr id="13" name="Straight Arrow Connector 12">
            <a:extLst>
              <a:ext uri="{FF2B5EF4-FFF2-40B4-BE49-F238E27FC236}">
                <a16:creationId xmlns:a16="http://schemas.microsoft.com/office/drawing/2014/main" id="{CA96C379-7F0F-B743-9C66-E3BF6F000A16}"/>
              </a:ext>
            </a:extLst>
          </p:cNvPr>
          <p:cNvCxnSpPr>
            <a:cxnSpLocks/>
          </p:cNvCxnSpPr>
          <p:nvPr/>
        </p:nvCxnSpPr>
        <p:spPr>
          <a:xfrm flipV="1">
            <a:off x="617334"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0DE3A66-6174-0945-BA88-BCCD672122CC}"/>
              </a:ext>
            </a:extLst>
          </p:cNvPr>
          <p:cNvCxnSpPr>
            <a:cxnSpLocks/>
          </p:cNvCxnSpPr>
          <p:nvPr/>
        </p:nvCxnSpPr>
        <p:spPr>
          <a:xfrm flipV="1">
            <a:off x="1834937"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0F0D096-B5AC-C842-9E69-9EDAD46BA0A8}"/>
              </a:ext>
            </a:extLst>
          </p:cNvPr>
          <p:cNvCxnSpPr>
            <a:cxnSpLocks/>
          </p:cNvCxnSpPr>
          <p:nvPr/>
        </p:nvCxnSpPr>
        <p:spPr>
          <a:xfrm flipV="1">
            <a:off x="3531474"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99BB671-7C82-3D4F-929D-C51A80EE27A1}"/>
              </a:ext>
            </a:extLst>
          </p:cNvPr>
          <p:cNvCxnSpPr>
            <a:cxnSpLocks/>
          </p:cNvCxnSpPr>
          <p:nvPr/>
        </p:nvCxnSpPr>
        <p:spPr>
          <a:xfrm flipV="1">
            <a:off x="5516479"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BF391EF-ED29-E740-8D5C-4B050CDDCA84}"/>
              </a:ext>
            </a:extLst>
          </p:cNvPr>
          <p:cNvCxnSpPr>
            <a:cxnSpLocks/>
          </p:cNvCxnSpPr>
          <p:nvPr/>
        </p:nvCxnSpPr>
        <p:spPr>
          <a:xfrm flipV="1">
            <a:off x="7303728"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1B570B8-344D-A74F-9AEC-3D98A9D911B2}"/>
              </a:ext>
            </a:extLst>
          </p:cNvPr>
          <p:cNvSpPr txBox="1"/>
          <p:nvPr/>
        </p:nvSpPr>
        <p:spPr>
          <a:xfrm>
            <a:off x="1279719"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2018</a:t>
            </a:r>
          </a:p>
        </p:txBody>
      </p:sp>
      <p:sp>
        <p:nvSpPr>
          <p:cNvPr id="20" name="TextBox 19">
            <a:extLst>
              <a:ext uri="{FF2B5EF4-FFF2-40B4-BE49-F238E27FC236}">
                <a16:creationId xmlns:a16="http://schemas.microsoft.com/office/drawing/2014/main" id="{72DEF7C6-3702-9D44-8BDB-F62D355D6873}"/>
              </a:ext>
            </a:extLst>
          </p:cNvPr>
          <p:cNvSpPr txBox="1"/>
          <p:nvPr/>
        </p:nvSpPr>
        <p:spPr>
          <a:xfrm>
            <a:off x="3107598"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2019</a:t>
            </a:r>
          </a:p>
        </p:txBody>
      </p:sp>
      <p:sp>
        <p:nvSpPr>
          <p:cNvPr id="21" name="TextBox 20">
            <a:extLst>
              <a:ext uri="{FF2B5EF4-FFF2-40B4-BE49-F238E27FC236}">
                <a16:creationId xmlns:a16="http://schemas.microsoft.com/office/drawing/2014/main" id="{06A68BDB-BEB2-034B-A412-82601EB248B9}"/>
              </a:ext>
            </a:extLst>
          </p:cNvPr>
          <p:cNvSpPr txBox="1"/>
          <p:nvPr/>
        </p:nvSpPr>
        <p:spPr>
          <a:xfrm>
            <a:off x="5030284"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2020</a:t>
            </a:r>
          </a:p>
        </p:txBody>
      </p:sp>
      <p:sp>
        <p:nvSpPr>
          <p:cNvPr id="22" name="TextBox 21">
            <a:extLst>
              <a:ext uri="{FF2B5EF4-FFF2-40B4-BE49-F238E27FC236}">
                <a16:creationId xmlns:a16="http://schemas.microsoft.com/office/drawing/2014/main" id="{F2CA0ED8-E637-544D-AA25-B4DC32E60451}"/>
              </a:ext>
            </a:extLst>
          </p:cNvPr>
          <p:cNvSpPr txBox="1"/>
          <p:nvPr/>
        </p:nvSpPr>
        <p:spPr>
          <a:xfrm>
            <a:off x="6912613"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2021</a:t>
            </a:r>
          </a:p>
        </p:txBody>
      </p:sp>
      <p:cxnSp>
        <p:nvCxnSpPr>
          <p:cNvPr id="23" name="Straight Arrow Connector 22">
            <a:extLst>
              <a:ext uri="{FF2B5EF4-FFF2-40B4-BE49-F238E27FC236}">
                <a16:creationId xmlns:a16="http://schemas.microsoft.com/office/drawing/2014/main" id="{E1468AFD-17D9-8841-863B-80C33DAEFCA3}"/>
              </a:ext>
            </a:extLst>
          </p:cNvPr>
          <p:cNvCxnSpPr>
            <a:cxnSpLocks/>
          </p:cNvCxnSpPr>
          <p:nvPr/>
        </p:nvCxnSpPr>
        <p:spPr>
          <a:xfrm flipV="1">
            <a:off x="1203112" y="3859296"/>
            <a:ext cx="0" cy="112114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093B743-3936-6146-A8EC-D168494F5D70}"/>
              </a:ext>
            </a:extLst>
          </p:cNvPr>
          <p:cNvCxnSpPr>
            <a:cxnSpLocks/>
          </p:cNvCxnSpPr>
          <p:nvPr/>
        </p:nvCxnSpPr>
        <p:spPr>
          <a:xfrm flipV="1">
            <a:off x="2081655"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8DE19AB-CD60-F043-9739-2A1C2F9912F0}"/>
              </a:ext>
            </a:extLst>
          </p:cNvPr>
          <p:cNvCxnSpPr>
            <a:cxnSpLocks/>
          </p:cNvCxnSpPr>
          <p:nvPr/>
        </p:nvCxnSpPr>
        <p:spPr>
          <a:xfrm flipV="1">
            <a:off x="2661798"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DFD74AA-1945-3641-9AAD-BDAE7D934652}"/>
              </a:ext>
            </a:extLst>
          </p:cNvPr>
          <p:cNvCxnSpPr>
            <a:cxnSpLocks/>
          </p:cNvCxnSpPr>
          <p:nvPr/>
        </p:nvCxnSpPr>
        <p:spPr>
          <a:xfrm flipV="1">
            <a:off x="324743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7DB69E7-9370-1143-BB2A-4E64F454DF3A}"/>
              </a:ext>
            </a:extLst>
          </p:cNvPr>
          <p:cNvCxnSpPr>
            <a:cxnSpLocks/>
          </p:cNvCxnSpPr>
          <p:nvPr/>
        </p:nvCxnSpPr>
        <p:spPr>
          <a:xfrm flipV="1">
            <a:off x="452373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D724237-45C0-DE4B-9E14-B9B256F8876C}"/>
              </a:ext>
            </a:extLst>
          </p:cNvPr>
          <p:cNvCxnSpPr>
            <a:cxnSpLocks/>
          </p:cNvCxnSpPr>
          <p:nvPr/>
        </p:nvCxnSpPr>
        <p:spPr>
          <a:xfrm flipV="1">
            <a:off x="5338275"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428BFDE-AB93-C84C-B183-3EFB5F29FEDE}"/>
              </a:ext>
            </a:extLst>
          </p:cNvPr>
          <p:cNvCxnSpPr>
            <a:cxnSpLocks/>
          </p:cNvCxnSpPr>
          <p:nvPr/>
        </p:nvCxnSpPr>
        <p:spPr>
          <a:xfrm flipV="1">
            <a:off x="673795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05D0A68-894C-7843-8E0F-4E1EFAC82D57}"/>
              </a:ext>
            </a:extLst>
          </p:cNvPr>
          <p:cNvCxnSpPr>
            <a:cxnSpLocks/>
          </p:cNvCxnSpPr>
          <p:nvPr/>
        </p:nvCxnSpPr>
        <p:spPr>
          <a:xfrm flipV="1">
            <a:off x="784047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12AAA38-A209-7A4D-AB3D-A56E5041D7D0}"/>
              </a:ext>
            </a:extLst>
          </p:cNvPr>
          <p:cNvCxnSpPr>
            <a:cxnSpLocks/>
          </p:cNvCxnSpPr>
          <p:nvPr/>
        </p:nvCxnSpPr>
        <p:spPr>
          <a:xfrm flipV="1">
            <a:off x="3838939"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B911B9F-527D-0B48-891F-D5A6C9D17CBC}"/>
              </a:ext>
            </a:extLst>
          </p:cNvPr>
          <p:cNvCxnSpPr>
            <a:cxnSpLocks/>
          </p:cNvCxnSpPr>
          <p:nvPr/>
        </p:nvCxnSpPr>
        <p:spPr>
          <a:xfrm flipV="1">
            <a:off x="5100786" y="3339158"/>
            <a:ext cx="0" cy="1641287"/>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22D0C53-AFCF-924F-B089-F51D34CAA24C}"/>
              </a:ext>
            </a:extLst>
          </p:cNvPr>
          <p:cNvCxnSpPr>
            <a:cxnSpLocks/>
          </p:cNvCxnSpPr>
          <p:nvPr/>
        </p:nvCxnSpPr>
        <p:spPr>
          <a:xfrm flipV="1">
            <a:off x="6236304"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4A467F8-B0E5-9D4D-90BD-9CFF81C27B43}"/>
              </a:ext>
            </a:extLst>
          </p:cNvPr>
          <p:cNvCxnSpPr>
            <a:cxnSpLocks/>
          </p:cNvCxnSpPr>
          <p:nvPr/>
        </p:nvCxnSpPr>
        <p:spPr>
          <a:xfrm flipV="1">
            <a:off x="6970595" y="3267133"/>
            <a:ext cx="0" cy="1713312"/>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918D2F9-EB48-2146-A168-AF9B991B11DE}"/>
              </a:ext>
            </a:extLst>
          </p:cNvPr>
          <p:cNvCxnSpPr>
            <a:cxnSpLocks/>
          </p:cNvCxnSpPr>
          <p:nvPr/>
        </p:nvCxnSpPr>
        <p:spPr>
          <a:xfrm flipV="1">
            <a:off x="8266218"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D48E717-FFC3-E846-B68C-B4BD33F754F3}"/>
              </a:ext>
            </a:extLst>
          </p:cNvPr>
          <p:cNvSpPr txBox="1"/>
          <p:nvPr/>
        </p:nvSpPr>
        <p:spPr>
          <a:xfrm>
            <a:off x="281491" y="3304213"/>
            <a:ext cx="174349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Transformer</a:t>
            </a:r>
          </a:p>
        </p:txBody>
      </p:sp>
      <p:sp>
        <p:nvSpPr>
          <p:cNvPr id="43" name="TextBox 42">
            <a:extLst>
              <a:ext uri="{FF2B5EF4-FFF2-40B4-BE49-F238E27FC236}">
                <a16:creationId xmlns:a16="http://schemas.microsoft.com/office/drawing/2014/main" id="{723C46F9-B8D2-B841-9096-DC722F135F50}"/>
              </a:ext>
            </a:extLst>
          </p:cNvPr>
          <p:cNvSpPr txBox="1"/>
          <p:nvPr/>
        </p:nvSpPr>
        <p:spPr>
          <a:xfrm>
            <a:off x="2268231" y="3304213"/>
            <a:ext cx="695127"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a:t>
            </a:r>
          </a:p>
        </p:txBody>
      </p:sp>
      <p:sp>
        <p:nvSpPr>
          <p:cNvPr id="44" name="TextBox 43">
            <a:extLst>
              <a:ext uri="{FF2B5EF4-FFF2-40B4-BE49-F238E27FC236}">
                <a16:creationId xmlns:a16="http://schemas.microsoft.com/office/drawing/2014/main" id="{DF09B523-07D7-2944-9856-9D6EB396DE0A}"/>
              </a:ext>
            </a:extLst>
          </p:cNvPr>
          <p:cNvSpPr txBox="1"/>
          <p:nvPr/>
        </p:nvSpPr>
        <p:spPr>
          <a:xfrm>
            <a:off x="3401514" y="3304213"/>
            <a:ext cx="92416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GPT-2</a:t>
            </a:r>
          </a:p>
        </p:txBody>
      </p:sp>
      <p:sp>
        <p:nvSpPr>
          <p:cNvPr id="45" name="TextBox 44">
            <a:extLst>
              <a:ext uri="{FF2B5EF4-FFF2-40B4-BE49-F238E27FC236}">
                <a16:creationId xmlns:a16="http://schemas.microsoft.com/office/drawing/2014/main" id="{BFE54638-214A-D541-A1A8-59E396CAEC34}"/>
              </a:ext>
            </a:extLst>
          </p:cNvPr>
          <p:cNvSpPr txBox="1"/>
          <p:nvPr/>
        </p:nvSpPr>
        <p:spPr>
          <a:xfrm>
            <a:off x="4170247" y="2877493"/>
            <a:ext cx="1587229"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DistrilBERT</a:t>
            </a:r>
            <a:endParaRPr lang="en-US" sz="2400" b="1"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867D1324-1BE2-E24F-BC38-1C3774125629}"/>
              </a:ext>
            </a:extLst>
          </p:cNvPr>
          <p:cNvSpPr txBox="1"/>
          <p:nvPr/>
        </p:nvSpPr>
        <p:spPr>
          <a:xfrm>
            <a:off x="5706037" y="3304213"/>
            <a:ext cx="92416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GPT-3</a:t>
            </a:r>
          </a:p>
        </p:txBody>
      </p:sp>
      <p:sp>
        <p:nvSpPr>
          <p:cNvPr id="47" name="TextBox 46">
            <a:extLst>
              <a:ext uri="{FF2B5EF4-FFF2-40B4-BE49-F238E27FC236}">
                <a16:creationId xmlns:a16="http://schemas.microsoft.com/office/drawing/2014/main" id="{42414A64-A267-5F40-9290-85386F6B81A1}"/>
              </a:ext>
            </a:extLst>
          </p:cNvPr>
          <p:cNvSpPr txBox="1"/>
          <p:nvPr/>
        </p:nvSpPr>
        <p:spPr>
          <a:xfrm>
            <a:off x="6843049" y="2769499"/>
            <a:ext cx="49244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T5</a:t>
            </a:r>
          </a:p>
        </p:txBody>
      </p:sp>
      <p:sp>
        <p:nvSpPr>
          <p:cNvPr id="48" name="TextBox 47">
            <a:extLst>
              <a:ext uri="{FF2B5EF4-FFF2-40B4-BE49-F238E27FC236}">
                <a16:creationId xmlns:a16="http://schemas.microsoft.com/office/drawing/2014/main" id="{6CA9C0ED-6352-DB4F-B661-897B535079C8}"/>
              </a:ext>
            </a:extLst>
          </p:cNvPr>
          <p:cNvSpPr txBox="1"/>
          <p:nvPr/>
        </p:nvSpPr>
        <p:spPr>
          <a:xfrm>
            <a:off x="7903155" y="3304213"/>
            <a:ext cx="871265"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GPT-J</a:t>
            </a:r>
          </a:p>
        </p:txBody>
      </p:sp>
      <p:sp>
        <p:nvSpPr>
          <p:cNvPr id="49" name="TextBox 48">
            <a:extLst>
              <a:ext uri="{FF2B5EF4-FFF2-40B4-BE49-F238E27FC236}">
                <a16:creationId xmlns:a16="http://schemas.microsoft.com/office/drawing/2014/main" id="{60DB067C-6032-BC44-9479-F708EFA84481}"/>
              </a:ext>
            </a:extLst>
          </p:cNvPr>
          <p:cNvSpPr txBox="1"/>
          <p:nvPr/>
        </p:nvSpPr>
        <p:spPr>
          <a:xfrm>
            <a:off x="1386572" y="2208903"/>
            <a:ext cx="1107996"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ULMFit</a:t>
            </a:r>
            <a:endParaRPr lang="en-US" sz="2400" b="1" dirty="0">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4B135F35-E003-2D4D-909B-5B1B2E34499C}"/>
              </a:ext>
            </a:extLst>
          </p:cNvPr>
          <p:cNvSpPr txBox="1"/>
          <p:nvPr/>
        </p:nvSpPr>
        <p:spPr>
          <a:xfrm>
            <a:off x="2870100" y="2208903"/>
            <a:ext cx="830868"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BERT</a:t>
            </a:r>
          </a:p>
        </p:txBody>
      </p:sp>
      <p:sp>
        <p:nvSpPr>
          <p:cNvPr id="51" name="TextBox 50">
            <a:extLst>
              <a:ext uri="{FF2B5EF4-FFF2-40B4-BE49-F238E27FC236}">
                <a16:creationId xmlns:a16="http://schemas.microsoft.com/office/drawing/2014/main" id="{284FF93B-3391-1744-BABD-AE1C37F25702}"/>
              </a:ext>
            </a:extLst>
          </p:cNvPr>
          <p:cNvSpPr txBox="1"/>
          <p:nvPr/>
        </p:nvSpPr>
        <p:spPr>
          <a:xfrm>
            <a:off x="3798695" y="2208903"/>
            <a:ext cx="1292726"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RoBERTa</a:t>
            </a:r>
            <a:endParaRPr lang="en-US" sz="2400" b="1" dirty="0">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0C47DED8-634F-5147-9E47-4FC9BB84EFD1}"/>
              </a:ext>
            </a:extLst>
          </p:cNvPr>
          <p:cNvSpPr txBox="1"/>
          <p:nvPr/>
        </p:nvSpPr>
        <p:spPr>
          <a:xfrm>
            <a:off x="5004642" y="2208903"/>
            <a:ext cx="102143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XLM-R</a:t>
            </a:r>
          </a:p>
        </p:txBody>
      </p:sp>
      <p:sp>
        <p:nvSpPr>
          <p:cNvPr id="53" name="TextBox 52">
            <a:extLst>
              <a:ext uri="{FF2B5EF4-FFF2-40B4-BE49-F238E27FC236}">
                <a16:creationId xmlns:a16="http://schemas.microsoft.com/office/drawing/2014/main" id="{2DC5B282-8184-E446-B00A-5162705D5ABE}"/>
              </a:ext>
            </a:extLst>
          </p:cNvPr>
          <p:cNvSpPr txBox="1"/>
          <p:nvPr/>
        </p:nvSpPr>
        <p:spPr>
          <a:xfrm>
            <a:off x="5943834" y="2208903"/>
            <a:ext cx="1309333"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DeBERTa</a:t>
            </a:r>
            <a:endParaRPr lang="en-US" sz="2400" b="1" dirty="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CD2E0594-BADB-0C4C-96B0-201FE5009344}"/>
              </a:ext>
            </a:extLst>
          </p:cNvPr>
          <p:cNvSpPr txBox="1"/>
          <p:nvPr/>
        </p:nvSpPr>
        <p:spPr>
          <a:xfrm>
            <a:off x="7196271" y="2208903"/>
            <a:ext cx="129125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GPT-Neo</a:t>
            </a:r>
          </a:p>
        </p:txBody>
      </p:sp>
      <p:sp>
        <p:nvSpPr>
          <p:cNvPr id="55" name="TextBox 54">
            <a:extLst>
              <a:ext uri="{FF2B5EF4-FFF2-40B4-BE49-F238E27FC236}">
                <a16:creationId xmlns:a16="http://schemas.microsoft.com/office/drawing/2014/main" id="{CAB59A2F-DD79-B143-B7D3-94445E67EC8D}"/>
              </a:ext>
            </a:extLst>
          </p:cNvPr>
          <p:cNvSpPr txBox="1"/>
          <p:nvPr/>
        </p:nvSpPr>
        <p:spPr>
          <a:xfrm>
            <a:off x="8494044" y="5128184"/>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2022</a:t>
            </a:r>
          </a:p>
        </p:txBody>
      </p:sp>
      <p:cxnSp>
        <p:nvCxnSpPr>
          <p:cNvPr id="7" name="Straight Arrow Connector 6">
            <a:extLst>
              <a:ext uri="{FF2B5EF4-FFF2-40B4-BE49-F238E27FC236}">
                <a16:creationId xmlns:a16="http://schemas.microsoft.com/office/drawing/2014/main" id="{43A5EDC1-696C-C457-AF08-1BCB50DF31B4}"/>
              </a:ext>
            </a:extLst>
          </p:cNvPr>
          <p:cNvCxnSpPr>
            <a:cxnSpLocks/>
          </p:cNvCxnSpPr>
          <p:nvPr/>
        </p:nvCxnSpPr>
        <p:spPr>
          <a:xfrm flipV="1">
            <a:off x="8722678"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A9E7344-6881-071C-5D06-42C4B0D9F2E7}"/>
              </a:ext>
            </a:extLst>
          </p:cNvPr>
          <p:cNvCxnSpPr>
            <a:cxnSpLocks/>
          </p:cNvCxnSpPr>
          <p:nvPr/>
        </p:nvCxnSpPr>
        <p:spPr>
          <a:xfrm flipH="1" flipV="1">
            <a:off x="9950385" y="2670568"/>
            <a:ext cx="1" cy="2347975"/>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C08DB0F-FF1C-A542-D0B9-B08621E23CFF}"/>
              </a:ext>
            </a:extLst>
          </p:cNvPr>
          <p:cNvSpPr txBox="1"/>
          <p:nvPr/>
        </p:nvSpPr>
        <p:spPr>
          <a:xfrm>
            <a:off x="9305258" y="2168203"/>
            <a:ext cx="1168333"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BLOOM</a:t>
            </a:r>
          </a:p>
        </p:txBody>
      </p:sp>
      <p:cxnSp>
        <p:nvCxnSpPr>
          <p:cNvPr id="24" name="Straight Arrow Connector 23">
            <a:extLst>
              <a:ext uri="{FF2B5EF4-FFF2-40B4-BE49-F238E27FC236}">
                <a16:creationId xmlns:a16="http://schemas.microsoft.com/office/drawing/2014/main" id="{3754C765-EB56-BA11-DAEA-56B28FA8E854}"/>
              </a:ext>
            </a:extLst>
          </p:cNvPr>
          <p:cNvCxnSpPr>
            <a:cxnSpLocks/>
          </p:cNvCxnSpPr>
          <p:nvPr/>
        </p:nvCxnSpPr>
        <p:spPr>
          <a:xfrm flipV="1">
            <a:off x="9017853" y="3307352"/>
            <a:ext cx="8913" cy="1687502"/>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CE260D6-90B2-F1A4-50DF-F4FA15A40BEA}"/>
              </a:ext>
            </a:extLst>
          </p:cNvPr>
          <p:cNvSpPr txBox="1"/>
          <p:nvPr/>
        </p:nvSpPr>
        <p:spPr>
          <a:xfrm>
            <a:off x="8579976" y="2786053"/>
            <a:ext cx="893579"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PaLM</a:t>
            </a:r>
            <a:endParaRPr lang="en-US" sz="2400" b="1" dirty="0">
              <a:latin typeface="Calibri" panose="020F0502020204030204" pitchFamily="34" charset="0"/>
              <a:cs typeface="Calibri" panose="020F0502020204030204" pitchFamily="34" charset="0"/>
            </a:endParaRPr>
          </a:p>
        </p:txBody>
      </p:sp>
      <p:cxnSp>
        <p:nvCxnSpPr>
          <p:cNvPr id="29" name="Straight Arrow Connector 28">
            <a:extLst>
              <a:ext uri="{FF2B5EF4-FFF2-40B4-BE49-F238E27FC236}">
                <a16:creationId xmlns:a16="http://schemas.microsoft.com/office/drawing/2014/main" id="{358812DC-50BC-C789-004F-73C6DF8A1D83}"/>
              </a:ext>
            </a:extLst>
          </p:cNvPr>
          <p:cNvCxnSpPr>
            <a:cxnSpLocks/>
          </p:cNvCxnSpPr>
          <p:nvPr/>
        </p:nvCxnSpPr>
        <p:spPr>
          <a:xfrm flipV="1">
            <a:off x="9656686" y="383601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2D0EEE2-846F-5A38-0961-D123E9C145C4}"/>
              </a:ext>
            </a:extLst>
          </p:cNvPr>
          <p:cNvSpPr txBox="1"/>
          <p:nvPr/>
        </p:nvSpPr>
        <p:spPr>
          <a:xfrm>
            <a:off x="8946139" y="3314373"/>
            <a:ext cx="1421095"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OPT-175B</a:t>
            </a:r>
          </a:p>
        </p:txBody>
      </p:sp>
      <p:cxnSp>
        <p:nvCxnSpPr>
          <p:cNvPr id="5" name="Straight Arrow Connector 4">
            <a:extLst>
              <a:ext uri="{FF2B5EF4-FFF2-40B4-BE49-F238E27FC236}">
                <a16:creationId xmlns:a16="http://schemas.microsoft.com/office/drawing/2014/main" id="{5B8D5DB3-B0E0-1396-63BD-0DEF7C473E06}"/>
              </a:ext>
            </a:extLst>
          </p:cNvPr>
          <p:cNvCxnSpPr>
            <a:cxnSpLocks/>
          </p:cNvCxnSpPr>
          <p:nvPr/>
        </p:nvCxnSpPr>
        <p:spPr>
          <a:xfrm flipV="1">
            <a:off x="10391662" y="3320611"/>
            <a:ext cx="8914" cy="1687502"/>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4296009-ACCB-9225-F38F-DB9242B9F7DF}"/>
              </a:ext>
            </a:extLst>
          </p:cNvPr>
          <p:cNvSpPr txBox="1"/>
          <p:nvPr/>
        </p:nvSpPr>
        <p:spPr>
          <a:xfrm>
            <a:off x="9884288" y="2858946"/>
            <a:ext cx="1280543" cy="461665"/>
          </a:xfrm>
          <a:prstGeom prst="rect">
            <a:avLst/>
          </a:prstGeom>
          <a:noFill/>
        </p:spPr>
        <p:txBody>
          <a:bodyPr wrap="none" rtlCol="0">
            <a:spAutoFit/>
          </a:bodyPr>
          <a:lstStyle/>
          <a:p>
            <a:pPr algn="ctr"/>
            <a:r>
              <a:rPr lang="en-US" sz="2400" b="1" dirty="0" err="1">
                <a:solidFill>
                  <a:srgbClr val="C00000"/>
                </a:solidFill>
                <a:latin typeface="Calibri" panose="020F0502020204030204" pitchFamily="34" charset="0"/>
                <a:cs typeface="Calibri" panose="020F0502020204030204" pitchFamily="34" charset="0"/>
              </a:rPr>
              <a:t>ChatGPT</a:t>
            </a:r>
            <a:endParaRPr lang="en-US" sz="2400" b="1" dirty="0">
              <a:solidFill>
                <a:srgbClr val="C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B67E5EE-D237-96B8-0726-55A0C6934F66}"/>
              </a:ext>
            </a:extLst>
          </p:cNvPr>
          <p:cNvSpPr txBox="1"/>
          <p:nvPr/>
        </p:nvSpPr>
        <p:spPr>
          <a:xfrm>
            <a:off x="10018723" y="5125604"/>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2023</a:t>
            </a:r>
          </a:p>
        </p:txBody>
      </p:sp>
      <p:cxnSp>
        <p:nvCxnSpPr>
          <p:cNvPr id="18" name="Straight Arrow Connector 17">
            <a:extLst>
              <a:ext uri="{FF2B5EF4-FFF2-40B4-BE49-F238E27FC236}">
                <a16:creationId xmlns:a16="http://schemas.microsoft.com/office/drawing/2014/main" id="{FD4F085D-640F-66AC-FCC5-82E34452928C}"/>
              </a:ext>
            </a:extLst>
          </p:cNvPr>
          <p:cNvCxnSpPr>
            <a:cxnSpLocks/>
          </p:cNvCxnSpPr>
          <p:nvPr/>
        </p:nvCxnSpPr>
        <p:spPr>
          <a:xfrm flipV="1">
            <a:off x="10531239" y="4914804"/>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D7B54A3-B388-74EE-6929-517C5F32D394}"/>
              </a:ext>
            </a:extLst>
          </p:cNvPr>
          <p:cNvCxnSpPr>
            <a:cxnSpLocks/>
          </p:cNvCxnSpPr>
          <p:nvPr/>
        </p:nvCxnSpPr>
        <p:spPr>
          <a:xfrm flipV="1">
            <a:off x="10825086" y="388681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054843E-C7B9-35AA-6ADD-B6C68A010855}"/>
              </a:ext>
            </a:extLst>
          </p:cNvPr>
          <p:cNvSpPr txBox="1"/>
          <p:nvPr/>
        </p:nvSpPr>
        <p:spPr>
          <a:xfrm>
            <a:off x="10390942" y="3339773"/>
            <a:ext cx="944490"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Llama</a:t>
            </a:r>
          </a:p>
        </p:txBody>
      </p:sp>
      <p:cxnSp>
        <p:nvCxnSpPr>
          <p:cNvPr id="27" name="Straight Arrow Connector 26">
            <a:extLst>
              <a:ext uri="{FF2B5EF4-FFF2-40B4-BE49-F238E27FC236}">
                <a16:creationId xmlns:a16="http://schemas.microsoft.com/office/drawing/2014/main" id="{FD388D26-EC4C-F184-7F48-2C389659B45F}"/>
              </a:ext>
            </a:extLst>
          </p:cNvPr>
          <p:cNvCxnSpPr>
            <a:cxnSpLocks/>
          </p:cNvCxnSpPr>
          <p:nvPr/>
        </p:nvCxnSpPr>
        <p:spPr>
          <a:xfrm flipH="1" flipV="1">
            <a:off x="11122115" y="2643088"/>
            <a:ext cx="1" cy="2347975"/>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6A138E2-3BBA-F59B-FB17-46701AFFE235}"/>
              </a:ext>
            </a:extLst>
          </p:cNvPr>
          <p:cNvSpPr txBox="1"/>
          <p:nvPr/>
        </p:nvSpPr>
        <p:spPr>
          <a:xfrm>
            <a:off x="10540114" y="2140723"/>
            <a:ext cx="104208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Alpaca</a:t>
            </a:r>
          </a:p>
        </p:txBody>
      </p:sp>
      <p:cxnSp>
        <p:nvCxnSpPr>
          <p:cNvPr id="58" name="Straight Arrow Connector 57">
            <a:extLst>
              <a:ext uri="{FF2B5EF4-FFF2-40B4-BE49-F238E27FC236}">
                <a16:creationId xmlns:a16="http://schemas.microsoft.com/office/drawing/2014/main" id="{CD1B7006-9707-D348-0A73-D68CB52183EE}"/>
              </a:ext>
            </a:extLst>
          </p:cNvPr>
          <p:cNvCxnSpPr>
            <a:cxnSpLocks/>
          </p:cNvCxnSpPr>
          <p:nvPr/>
        </p:nvCxnSpPr>
        <p:spPr>
          <a:xfrm flipV="1">
            <a:off x="11369371" y="3314373"/>
            <a:ext cx="0" cy="1705264"/>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0C9F4A1-C7C8-0B73-C25F-493A5B5014B5}"/>
              </a:ext>
            </a:extLst>
          </p:cNvPr>
          <p:cNvSpPr txBox="1"/>
          <p:nvPr/>
        </p:nvSpPr>
        <p:spPr>
          <a:xfrm>
            <a:off x="11110308" y="2811770"/>
            <a:ext cx="1099981" cy="461665"/>
          </a:xfrm>
          <a:prstGeom prst="rect">
            <a:avLst/>
          </a:prstGeom>
          <a:noFill/>
        </p:spPr>
        <p:txBody>
          <a:bodyPr wrap="none" rtlCol="0">
            <a:spAutoFit/>
          </a:bodyPr>
          <a:lstStyle/>
          <a:p>
            <a:pPr algn="ctr"/>
            <a:r>
              <a:rPr lang="en-US" sz="2400" b="1" dirty="0">
                <a:solidFill>
                  <a:schemeClr val="accent6">
                    <a:lumMod val="75000"/>
                  </a:schemeClr>
                </a:solidFill>
                <a:latin typeface="Calibri" panose="020F0502020204030204" pitchFamily="34" charset="0"/>
                <a:cs typeface="Calibri" panose="020F0502020204030204" pitchFamily="34" charset="0"/>
              </a:rPr>
              <a:t>Llama2</a:t>
            </a:r>
          </a:p>
        </p:txBody>
      </p:sp>
    </p:spTree>
    <p:extLst>
      <p:ext uri="{BB962C8B-B14F-4D97-AF65-F5344CB8AC3E}">
        <p14:creationId xmlns:p14="http://schemas.microsoft.com/office/powerpoint/2010/main" val="3990804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Arrow Connector 67">
            <a:extLst>
              <a:ext uri="{FF2B5EF4-FFF2-40B4-BE49-F238E27FC236}">
                <a16:creationId xmlns:a16="http://schemas.microsoft.com/office/drawing/2014/main" id="{6F01DB9F-B8F7-9346-A3C8-3A300D181C9C}"/>
              </a:ext>
            </a:extLst>
          </p:cNvPr>
          <p:cNvCxnSpPr>
            <a:cxnSpLocks/>
            <a:endCxn id="37" idx="0"/>
          </p:cNvCxnSpPr>
          <p:nvPr/>
        </p:nvCxnSpPr>
        <p:spPr>
          <a:xfrm>
            <a:off x="3514214" y="2853359"/>
            <a:ext cx="0" cy="3041872"/>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26928B4-B7F9-BB4C-9D9A-44B21C19448E}"/>
              </a:ext>
            </a:extLst>
          </p:cNvPr>
          <p:cNvCxnSpPr>
            <a:cxnSpLocks/>
            <a:stCxn id="41" idx="2"/>
            <a:endCxn id="5" idx="0"/>
          </p:cNvCxnSpPr>
          <p:nvPr/>
        </p:nvCxnSpPr>
        <p:spPr>
          <a:xfrm>
            <a:off x="8837492" y="2892679"/>
            <a:ext cx="0" cy="301015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2135D5E-5DB0-CE4D-91E4-1F75679BF6BD}"/>
              </a:ext>
            </a:extLst>
          </p:cNvPr>
          <p:cNvCxnSpPr>
            <a:cxnSpLocks/>
            <a:stCxn id="24" idx="2"/>
            <a:endCxn id="9" idx="0"/>
          </p:cNvCxnSpPr>
          <p:nvPr/>
        </p:nvCxnSpPr>
        <p:spPr>
          <a:xfrm flipH="1">
            <a:off x="6201726" y="2904584"/>
            <a:ext cx="3250" cy="2321713"/>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972352D4-DA19-B546-8DE0-73C4FD961818}"/>
              </a:ext>
            </a:extLst>
          </p:cNvPr>
          <p:cNvSpPr/>
          <p:nvPr/>
        </p:nvSpPr>
        <p:spPr>
          <a:xfrm>
            <a:off x="4140201" y="792383"/>
            <a:ext cx="4114800" cy="1259163"/>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b="1" dirty="0">
              <a:solidFill>
                <a:schemeClr val="tx1"/>
              </a:solidFill>
            </a:endParaRPr>
          </a:p>
        </p:txBody>
      </p:sp>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a:bodyPr>
          <a:lstStyle/>
          <a:p>
            <a:r>
              <a:rPr lang="en-US" dirty="0"/>
              <a:t>Transformer Models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96</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
        <p:nvSpPr>
          <p:cNvPr id="8" name="Rounded Rectangle 7">
            <a:extLst>
              <a:ext uri="{FF2B5EF4-FFF2-40B4-BE49-F238E27FC236}">
                <a16:creationId xmlns:a16="http://schemas.microsoft.com/office/drawing/2014/main" id="{B4C85BF3-9229-E14E-B39C-2B5D3F264C4E}"/>
              </a:ext>
            </a:extLst>
          </p:cNvPr>
          <p:cNvSpPr/>
          <p:nvPr/>
        </p:nvSpPr>
        <p:spPr>
          <a:xfrm>
            <a:off x="4312796" y="1370309"/>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Encoder</a:t>
            </a:r>
          </a:p>
        </p:txBody>
      </p:sp>
      <p:cxnSp>
        <p:nvCxnSpPr>
          <p:cNvPr id="18" name="Straight Arrow Connector 17">
            <a:extLst>
              <a:ext uri="{FF2B5EF4-FFF2-40B4-BE49-F238E27FC236}">
                <a16:creationId xmlns:a16="http://schemas.microsoft.com/office/drawing/2014/main" id="{553CE586-6A02-0F42-AA32-5F47E69963FD}"/>
              </a:ext>
            </a:extLst>
          </p:cNvPr>
          <p:cNvCxnSpPr>
            <a:cxnSpLocks/>
            <a:stCxn id="26" idx="2"/>
            <a:endCxn id="24" idx="0"/>
          </p:cNvCxnSpPr>
          <p:nvPr/>
        </p:nvCxnSpPr>
        <p:spPr>
          <a:xfrm>
            <a:off x="6197601" y="2051546"/>
            <a:ext cx="7375" cy="27772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B544C86F-73CA-D541-BE92-2E7FAC60AF83}"/>
              </a:ext>
            </a:extLst>
          </p:cNvPr>
          <p:cNvSpPr/>
          <p:nvPr/>
        </p:nvSpPr>
        <p:spPr>
          <a:xfrm>
            <a:off x="6348462" y="1370309"/>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Decoder</a:t>
            </a:r>
          </a:p>
        </p:txBody>
      </p:sp>
      <p:sp>
        <p:nvSpPr>
          <p:cNvPr id="24" name="Rounded Rectangle 23">
            <a:extLst>
              <a:ext uri="{FF2B5EF4-FFF2-40B4-BE49-F238E27FC236}">
                <a16:creationId xmlns:a16="http://schemas.microsoft.com/office/drawing/2014/main" id="{1FA94EFE-97DF-A74E-80E2-D1E42679CFCC}"/>
              </a:ext>
            </a:extLst>
          </p:cNvPr>
          <p:cNvSpPr/>
          <p:nvPr/>
        </p:nvSpPr>
        <p:spPr>
          <a:xfrm>
            <a:off x="5325304" y="232926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T5</a:t>
            </a:r>
          </a:p>
        </p:txBody>
      </p:sp>
      <p:sp>
        <p:nvSpPr>
          <p:cNvPr id="28" name="Rounded Rectangle 27">
            <a:extLst>
              <a:ext uri="{FF2B5EF4-FFF2-40B4-BE49-F238E27FC236}">
                <a16:creationId xmlns:a16="http://schemas.microsoft.com/office/drawing/2014/main" id="{739645F3-818D-894A-9CCA-85D43083099F}"/>
              </a:ext>
            </a:extLst>
          </p:cNvPr>
          <p:cNvSpPr/>
          <p:nvPr/>
        </p:nvSpPr>
        <p:spPr>
          <a:xfrm>
            <a:off x="5338981" y="3032936"/>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BART</a:t>
            </a:r>
          </a:p>
        </p:txBody>
      </p:sp>
      <p:sp>
        <p:nvSpPr>
          <p:cNvPr id="29" name="Rounded Rectangle 28">
            <a:extLst>
              <a:ext uri="{FF2B5EF4-FFF2-40B4-BE49-F238E27FC236}">
                <a16:creationId xmlns:a16="http://schemas.microsoft.com/office/drawing/2014/main" id="{CB3019F1-625D-BC43-96A7-1FD0DA7587F5}"/>
              </a:ext>
            </a:extLst>
          </p:cNvPr>
          <p:cNvSpPr/>
          <p:nvPr/>
        </p:nvSpPr>
        <p:spPr>
          <a:xfrm>
            <a:off x="5338981" y="3748510"/>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M2M-100</a:t>
            </a:r>
          </a:p>
        </p:txBody>
      </p:sp>
      <p:sp>
        <p:nvSpPr>
          <p:cNvPr id="30" name="Rounded Rectangle 29">
            <a:extLst>
              <a:ext uri="{FF2B5EF4-FFF2-40B4-BE49-F238E27FC236}">
                <a16:creationId xmlns:a16="http://schemas.microsoft.com/office/drawing/2014/main" id="{10D8A875-92AB-E549-B028-943A063F05ED}"/>
              </a:ext>
            </a:extLst>
          </p:cNvPr>
          <p:cNvSpPr/>
          <p:nvPr/>
        </p:nvSpPr>
        <p:spPr>
          <a:xfrm>
            <a:off x="5338981" y="4464084"/>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tx1"/>
                </a:solidFill>
              </a:rPr>
              <a:t>BigBird</a:t>
            </a:r>
            <a:endParaRPr lang="en-US" sz="2400" b="1" dirty="0">
              <a:solidFill>
                <a:schemeClr val="tx1"/>
              </a:solidFill>
            </a:endParaRPr>
          </a:p>
        </p:txBody>
      </p:sp>
      <p:sp>
        <p:nvSpPr>
          <p:cNvPr id="31" name="Rounded Rectangle 30">
            <a:extLst>
              <a:ext uri="{FF2B5EF4-FFF2-40B4-BE49-F238E27FC236}">
                <a16:creationId xmlns:a16="http://schemas.microsoft.com/office/drawing/2014/main" id="{32D81B0E-4AA7-2848-9B3A-C2CD5D395471}"/>
              </a:ext>
            </a:extLst>
          </p:cNvPr>
          <p:cNvSpPr/>
          <p:nvPr/>
        </p:nvSpPr>
        <p:spPr>
          <a:xfrm>
            <a:off x="2634542"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BERT</a:t>
            </a:r>
          </a:p>
        </p:txBody>
      </p:sp>
      <p:sp>
        <p:nvSpPr>
          <p:cNvPr id="32" name="Rounded Rectangle 31">
            <a:extLst>
              <a:ext uri="{FF2B5EF4-FFF2-40B4-BE49-F238E27FC236}">
                <a16:creationId xmlns:a16="http://schemas.microsoft.com/office/drawing/2014/main" id="{E025668F-FD57-F746-9682-25687C7A170F}"/>
              </a:ext>
            </a:extLst>
          </p:cNvPr>
          <p:cNvSpPr/>
          <p:nvPr/>
        </p:nvSpPr>
        <p:spPr>
          <a:xfrm>
            <a:off x="576444"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DistilBERT</a:t>
            </a:r>
            <a:endParaRPr lang="en-US" sz="2400" b="1" dirty="0">
              <a:solidFill>
                <a:schemeClr val="bg1"/>
              </a:solidFill>
            </a:endParaRPr>
          </a:p>
        </p:txBody>
      </p:sp>
      <p:sp>
        <p:nvSpPr>
          <p:cNvPr id="33" name="Rounded Rectangle 32">
            <a:extLst>
              <a:ext uri="{FF2B5EF4-FFF2-40B4-BE49-F238E27FC236}">
                <a16:creationId xmlns:a16="http://schemas.microsoft.com/office/drawing/2014/main" id="{3FECC75C-5389-6C42-95D1-AE83F66D2FC9}"/>
              </a:ext>
            </a:extLst>
          </p:cNvPr>
          <p:cNvSpPr/>
          <p:nvPr/>
        </p:nvSpPr>
        <p:spPr>
          <a:xfrm>
            <a:off x="2634542" y="3032936"/>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RoBERTa</a:t>
            </a:r>
            <a:endParaRPr lang="en-US" sz="2400" b="1" dirty="0">
              <a:solidFill>
                <a:schemeClr val="bg1"/>
              </a:solidFill>
            </a:endParaRPr>
          </a:p>
        </p:txBody>
      </p:sp>
      <p:sp>
        <p:nvSpPr>
          <p:cNvPr id="34" name="Rounded Rectangle 33">
            <a:extLst>
              <a:ext uri="{FF2B5EF4-FFF2-40B4-BE49-F238E27FC236}">
                <a16:creationId xmlns:a16="http://schemas.microsoft.com/office/drawing/2014/main" id="{A565FC37-68FA-2444-A309-D620C431483B}"/>
              </a:ext>
            </a:extLst>
          </p:cNvPr>
          <p:cNvSpPr/>
          <p:nvPr/>
        </p:nvSpPr>
        <p:spPr>
          <a:xfrm>
            <a:off x="2634542" y="3748510"/>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a:t>
            </a:r>
          </a:p>
        </p:txBody>
      </p:sp>
      <p:sp>
        <p:nvSpPr>
          <p:cNvPr id="35" name="Rounded Rectangle 34">
            <a:extLst>
              <a:ext uri="{FF2B5EF4-FFF2-40B4-BE49-F238E27FC236}">
                <a16:creationId xmlns:a16="http://schemas.microsoft.com/office/drawing/2014/main" id="{6CEB0521-F2C6-7641-BAB8-6788B158ECF8}"/>
              </a:ext>
            </a:extLst>
          </p:cNvPr>
          <p:cNvSpPr/>
          <p:nvPr/>
        </p:nvSpPr>
        <p:spPr>
          <a:xfrm>
            <a:off x="2634542" y="4464084"/>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ALBERT</a:t>
            </a:r>
          </a:p>
        </p:txBody>
      </p:sp>
      <p:sp>
        <p:nvSpPr>
          <p:cNvPr id="36" name="Rounded Rectangle 35">
            <a:extLst>
              <a:ext uri="{FF2B5EF4-FFF2-40B4-BE49-F238E27FC236}">
                <a16:creationId xmlns:a16="http://schemas.microsoft.com/office/drawing/2014/main" id="{B3A06231-4415-EA4F-9334-7E5C0210EB08}"/>
              </a:ext>
            </a:extLst>
          </p:cNvPr>
          <p:cNvSpPr/>
          <p:nvPr/>
        </p:nvSpPr>
        <p:spPr>
          <a:xfrm>
            <a:off x="2634542" y="5179658"/>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ELECTRA</a:t>
            </a:r>
          </a:p>
        </p:txBody>
      </p:sp>
      <p:sp>
        <p:nvSpPr>
          <p:cNvPr id="37" name="Rounded Rectangle 36">
            <a:extLst>
              <a:ext uri="{FF2B5EF4-FFF2-40B4-BE49-F238E27FC236}">
                <a16:creationId xmlns:a16="http://schemas.microsoft.com/office/drawing/2014/main" id="{435E01B1-DABE-8C43-9CFA-BCA4EFD04815}"/>
              </a:ext>
            </a:extLst>
          </p:cNvPr>
          <p:cNvSpPr/>
          <p:nvPr/>
        </p:nvSpPr>
        <p:spPr>
          <a:xfrm>
            <a:off x="2634542" y="5895231"/>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DeBERTa</a:t>
            </a:r>
            <a:endParaRPr lang="en-US" sz="2400" b="1" dirty="0">
              <a:solidFill>
                <a:schemeClr val="bg1"/>
              </a:solidFill>
            </a:endParaRPr>
          </a:p>
        </p:txBody>
      </p:sp>
      <p:sp>
        <p:nvSpPr>
          <p:cNvPr id="38" name="Rounded Rectangle 37">
            <a:extLst>
              <a:ext uri="{FF2B5EF4-FFF2-40B4-BE49-F238E27FC236}">
                <a16:creationId xmlns:a16="http://schemas.microsoft.com/office/drawing/2014/main" id="{B9A792FB-5D6F-464C-A9A5-1FD136036352}"/>
              </a:ext>
            </a:extLst>
          </p:cNvPr>
          <p:cNvSpPr/>
          <p:nvPr/>
        </p:nvSpPr>
        <p:spPr>
          <a:xfrm>
            <a:off x="576444" y="3750867"/>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XLM-R</a:t>
            </a:r>
          </a:p>
        </p:txBody>
      </p:sp>
      <p:sp>
        <p:nvSpPr>
          <p:cNvPr id="41" name="Rounded Rectangle 40">
            <a:extLst>
              <a:ext uri="{FF2B5EF4-FFF2-40B4-BE49-F238E27FC236}">
                <a16:creationId xmlns:a16="http://schemas.microsoft.com/office/drawing/2014/main" id="{4804B8AD-8829-184A-A874-6342B87D8AA4}"/>
              </a:ext>
            </a:extLst>
          </p:cNvPr>
          <p:cNvSpPr/>
          <p:nvPr/>
        </p:nvSpPr>
        <p:spPr>
          <a:xfrm>
            <a:off x="7957820" y="2317362"/>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a:t>
            </a:r>
          </a:p>
        </p:txBody>
      </p:sp>
      <p:sp>
        <p:nvSpPr>
          <p:cNvPr id="42" name="Rounded Rectangle 41">
            <a:extLst>
              <a:ext uri="{FF2B5EF4-FFF2-40B4-BE49-F238E27FC236}">
                <a16:creationId xmlns:a16="http://schemas.microsoft.com/office/drawing/2014/main" id="{59903450-B93F-1A4C-B22E-0E02C11FA91B}"/>
              </a:ext>
            </a:extLst>
          </p:cNvPr>
          <p:cNvSpPr/>
          <p:nvPr/>
        </p:nvSpPr>
        <p:spPr>
          <a:xfrm>
            <a:off x="7957820" y="3032936"/>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GPT-2</a:t>
            </a:r>
          </a:p>
        </p:txBody>
      </p:sp>
      <p:sp>
        <p:nvSpPr>
          <p:cNvPr id="43" name="Rounded Rectangle 42">
            <a:extLst>
              <a:ext uri="{FF2B5EF4-FFF2-40B4-BE49-F238E27FC236}">
                <a16:creationId xmlns:a16="http://schemas.microsoft.com/office/drawing/2014/main" id="{AE606D0E-8507-964D-B775-AE25F89E90B5}"/>
              </a:ext>
            </a:extLst>
          </p:cNvPr>
          <p:cNvSpPr/>
          <p:nvPr/>
        </p:nvSpPr>
        <p:spPr>
          <a:xfrm>
            <a:off x="9887873" y="303333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CTRL</a:t>
            </a:r>
          </a:p>
        </p:txBody>
      </p:sp>
      <p:sp>
        <p:nvSpPr>
          <p:cNvPr id="44" name="Rounded Rectangle 43">
            <a:extLst>
              <a:ext uri="{FF2B5EF4-FFF2-40B4-BE49-F238E27FC236}">
                <a16:creationId xmlns:a16="http://schemas.microsoft.com/office/drawing/2014/main" id="{47F98176-A18D-4944-89F5-D8737FEAF475}"/>
              </a:ext>
            </a:extLst>
          </p:cNvPr>
          <p:cNvSpPr/>
          <p:nvPr/>
        </p:nvSpPr>
        <p:spPr>
          <a:xfrm>
            <a:off x="7957820" y="3748510"/>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GPT-3</a:t>
            </a:r>
          </a:p>
        </p:txBody>
      </p:sp>
      <p:sp>
        <p:nvSpPr>
          <p:cNvPr id="45" name="Rounded Rectangle 44">
            <a:extLst>
              <a:ext uri="{FF2B5EF4-FFF2-40B4-BE49-F238E27FC236}">
                <a16:creationId xmlns:a16="http://schemas.microsoft.com/office/drawing/2014/main" id="{541DCF14-6322-174E-A036-D4E73B7CDBF5}"/>
              </a:ext>
            </a:extLst>
          </p:cNvPr>
          <p:cNvSpPr/>
          <p:nvPr/>
        </p:nvSpPr>
        <p:spPr>
          <a:xfrm>
            <a:off x="7957820" y="446408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GPT-Neo</a:t>
            </a:r>
          </a:p>
        </p:txBody>
      </p:sp>
      <p:sp>
        <p:nvSpPr>
          <p:cNvPr id="46" name="Rounded Rectangle 45">
            <a:extLst>
              <a:ext uri="{FF2B5EF4-FFF2-40B4-BE49-F238E27FC236}">
                <a16:creationId xmlns:a16="http://schemas.microsoft.com/office/drawing/2014/main" id="{2FD4E888-24E6-7F40-A150-4B6E4C0A67C1}"/>
              </a:ext>
            </a:extLst>
          </p:cNvPr>
          <p:cNvSpPr/>
          <p:nvPr/>
        </p:nvSpPr>
        <p:spPr>
          <a:xfrm>
            <a:off x="9887873" y="446408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GPT-J</a:t>
            </a:r>
          </a:p>
        </p:txBody>
      </p:sp>
      <p:sp>
        <p:nvSpPr>
          <p:cNvPr id="47" name="TextBox 46">
            <a:extLst>
              <a:ext uri="{FF2B5EF4-FFF2-40B4-BE49-F238E27FC236}">
                <a16:creationId xmlns:a16="http://schemas.microsoft.com/office/drawing/2014/main" id="{546DF64F-43D2-F044-A563-2F25F52FE61A}"/>
              </a:ext>
            </a:extLst>
          </p:cNvPr>
          <p:cNvSpPr txBox="1"/>
          <p:nvPr/>
        </p:nvSpPr>
        <p:spPr>
          <a:xfrm>
            <a:off x="4976799" y="712442"/>
            <a:ext cx="2522101" cy="646331"/>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Transformer</a:t>
            </a:r>
          </a:p>
        </p:txBody>
      </p:sp>
      <p:cxnSp>
        <p:nvCxnSpPr>
          <p:cNvPr id="51" name="Elbow Connector 50">
            <a:extLst>
              <a:ext uri="{FF2B5EF4-FFF2-40B4-BE49-F238E27FC236}">
                <a16:creationId xmlns:a16="http://schemas.microsoft.com/office/drawing/2014/main" id="{9AB5C071-BE1A-1F41-8D06-F510357193AF}"/>
              </a:ext>
            </a:extLst>
          </p:cNvPr>
          <p:cNvCxnSpPr>
            <a:cxnSpLocks/>
            <a:stCxn id="26" idx="3"/>
            <a:endCxn id="41" idx="0"/>
          </p:cNvCxnSpPr>
          <p:nvPr/>
        </p:nvCxnSpPr>
        <p:spPr>
          <a:xfrm>
            <a:off x="8255001" y="1421965"/>
            <a:ext cx="582491"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2D7418E8-A7BC-234C-B78C-C2B48CA1FECB}"/>
              </a:ext>
            </a:extLst>
          </p:cNvPr>
          <p:cNvCxnSpPr>
            <a:cxnSpLocks/>
            <a:stCxn id="26" idx="1"/>
            <a:endCxn id="31" idx="0"/>
          </p:cNvCxnSpPr>
          <p:nvPr/>
        </p:nvCxnSpPr>
        <p:spPr>
          <a:xfrm rot="10800000" flipV="1">
            <a:off x="3514215" y="1421964"/>
            <a:ext cx="625987"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BEA54D2-2B2E-5148-B36F-9370220CD0F1}"/>
              </a:ext>
            </a:extLst>
          </p:cNvPr>
          <p:cNvCxnSpPr>
            <a:cxnSpLocks/>
            <a:stCxn id="31" idx="1"/>
            <a:endCxn id="32" idx="3"/>
          </p:cNvCxnSpPr>
          <p:nvPr/>
        </p:nvCxnSpPr>
        <p:spPr>
          <a:xfrm flipH="1">
            <a:off x="2335788" y="2605021"/>
            <a:ext cx="298754"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84F7DFE-C069-4344-AD15-EC340CCCA659}"/>
              </a:ext>
            </a:extLst>
          </p:cNvPr>
          <p:cNvCxnSpPr>
            <a:cxnSpLocks/>
            <a:stCxn id="34" idx="1"/>
            <a:endCxn id="38" idx="3"/>
          </p:cNvCxnSpPr>
          <p:nvPr/>
        </p:nvCxnSpPr>
        <p:spPr>
          <a:xfrm flipH="1">
            <a:off x="2335788" y="4036169"/>
            <a:ext cx="298754" cy="235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540001B-0531-124A-AC5B-FC8AE4BCC698}"/>
              </a:ext>
            </a:extLst>
          </p:cNvPr>
          <p:cNvCxnSpPr>
            <a:cxnSpLocks/>
            <a:stCxn id="43" idx="1"/>
            <a:endCxn id="42" idx="3"/>
          </p:cNvCxnSpPr>
          <p:nvPr/>
        </p:nvCxnSpPr>
        <p:spPr>
          <a:xfrm flipH="1" flipV="1">
            <a:off x="9717164" y="3320595"/>
            <a:ext cx="170709" cy="39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114DC8A-7088-4B4E-ADF6-86D52C1BCA58}"/>
              </a:ext>
            </a:extLst>
          </p:cNvPr>
          <p:cNvCxnSpPr>
            <a:cxnSpLocks/>
            <a:stCxn id="46" idx="1"/>
            <a:endCxn id="45" idx="3"/>
          </p:cNvCxnSpPr>
          <p:nvPr/>
        </p:nvCxnSpPr>
        <p:spPr>
          <a:xfrm flipH="1">
            <a:off x="9717164" y="4751742"/>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A0A2329E-CD6D-5249-BBB5-13C353C006C3}"/>
              </a:ext>
            </a:extLst>
          </p:cNvPr>
          <p:cNvCxnSpPr>
            <a:cxnSpLocks/>
            <a:stCxn id="23" idx="1"/>
            <a:endCxn id="8" idx="3"/>
          </p:cNvCxnSpPr>
          <p:nvPr/>
        </p:nvCxnSpPr>
        <p:spPr>
          <a:xfrm flipH="1">
            <a:off x="6072140" y="1657968"/>
            <a:ext cx="276322"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A11AA986-056B-FCE8-1B96-D8023FC73CC2}"/>
              </a:ext>
            </a:extLst>
          </p:cNvPr>
          <p:cNvSpPr/>
          <p:nvPr/>
        </p:nvSpPr>
        <p:spPr>
          <a:xfrm>
            <a:off x="7957820" y="5159128"/>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BLOOM</a:t>
            </a:r>
          </a:p>
        </p:txBody>
      </p:sp>
      <p:sp>
        <p:nvSpPr>
          <p:cNvPr id="5" name="Rounded Rectangle 4">
            <a:extLst>
              <a:ext uri="{FF2B5EF4-FFF2-40B4-BE49-F238E27FC236}">
                <a16:creationId xmlns:a16="http://schemas.microsoft.com/office/drawing/2014/main" id="{23BD9867-4F27-9782-DE7B-10FC4D298573}"/>
              </a:ext>
            </a:extLst>
          </p:cNvPr>
          <p:cNvSpPr/>
          <p:nvPr/>
        </p:nvSpPr>
        <p:spPr>
          <a:xfrm>
            <a:off x="7957820" y="5902837"/>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ChatGPT</a:t>
            </a:r>
            <a:endParaRPr lang="en-US" sz="2400" b="1" dirty="0">
              <a:solidFill>
                <a:schemeClr val="bg1"/>
              </a:solidFill>
            </a:endParaRPr>
          </a:p>
        </p:txBody>
      </p:sp>
      <p:sp>
        <p:nvSpPr>
          <p:cNvPr id="6" name="Rounded Rectangle 5">
            <a:extLst>
              <a:ext uri="{FF2B5EF4-FFF2-40B4-BE49-F238E27FC236}">
                <a16:creationId xmlns:a16="http://schemas.microsoft.com/office/drawing/2014/main" id="{34BB75C6-C372-D275-A662-B668449DE68B}"/>
              </a:ext>
            </a:extLst>
          </p:cNvPr>
          <p:cNvSpPr/>
          <p:nvPr/>
        </p:nvSpPr>
        <p:spPr>
          <a:xfrm>
            <a:off x="9892521" y="5156548"/>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BLOOMZ</a:t>
            </a:r>
          </a:p>
        </p:txBody>
      </p:sp>
      <p:cxnSp>
        <p:nvCxnSpPr>
          <p:cNvPr id="7" name="Straight Arrow Connector 6">
            <a:extLst>
              <a:ext uri="{FF2B5EF4-FFF2-40B4-BE49-F238E27FC236}">
                <a16:creationId xmlns:a16="http://schemas.microsoft.com/office/drawing/2014/main" id="{7F9D4322-021C-F5EE-94D0-F1E28B66F76D}"/>
              </a:ext>
            </a:extLst>
          </p:cNvPr>
          <p:cNvCxnSpPr>
            <a:cxnSpLocks/>
          </p:cNvCxnSpPr>
          <p:nvPr/>
        </p:nvCxnSpPr>
        <p:spPr>
          <a:xfrm flipH="1">
            <a:off x="9714584" y="5446581"/>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BAD565AE-46C3-F2CC-2734-A513E6B0F420}"/>
              </a:ext>
            </a:extLst>
          </p:cNvPr>
          <p:cNvSpPr/>
          <p:nvPr/>
        </p:nvSpPr>
        <p:spPr>
          <a:xfrm>
            <a:off x="5322054" y="522629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mT0</a:t>
            </a:r>
          </a:p>
        </p:txBody>
      </p:sp>
      <p:sp>
        <p:nvSpPr>
          <p:cNvPr id="10" name="Rounded Rectangle 9">
            <a:extLst>
              <a:ext uri="{FF2B5EF4-FFF2-40B4-BE49-F238E27FC236}">
                <a16:creationId xmlns:a16="http://schemas.microsoft.com/office/drawing/2014/main" id="{FCEAC651-5297-FE85-D621-976514AFF84D}"/>
              </a:ext>
            </a:extLst>
          </p:cNvPr>
          <p:cNvSpPr/>
          <p:nvPr/>
        </p:nvSpPr>
        <p:spPr>
          <a:xfrm>
            <a:off x="9887873" y="590066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GPT-4</a:t>
            </a:r>
          </a:p>
        </p:txBody>
      </p:sp>
      <p:cxnSp>
        <p:nvCxnSpPr>
          <p:cNvPr id="12" name="Straight Arrow Connector 11">
            <a:extLst>
              <a:ext uri="{FF2B5EF4-FFF2-40B4-BE49-F238E27FC236}">
                <a16:creationId xmlns:a16="http://schemas.microsoft.com/office/drawing/2014/main" id="{C6A6CE02-2E95-13D2-44FF-327F838AE523}"/>
              </a:ext>
            </a:extLst>
          </p:cNvPr>
          <p:cNvCxnSpPr>
            <a:cxnSpLocks/>
            <a:stCxn id="10" idx="1"/>
            <a:endCxn id="5" idx="3"/>
          </p:cNvCxnSpPr>
          <p:nvPr/>
        </p:nvCxnSpPr>
        <p:spPr>
          <a:xfrm flipH="1">
            <a:off x="9717164" y="6188322"/>
            <a:ext cx="170709" cy="2174"/>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0828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760268"/>
          </a:xfrm>
        </p:spPr>
        <p:txBody>
          <a:bodyPr>
            <a:normAutofit fontScale="90000"/>
          </a:bodyPr>
          <a:lstStyle/>
          <a:p>
            <a:r>
              <a:rPr lang="en-US" dirty="0"/>
              <a:t>Generative AI Models</a:t>
            </a:r>
            <a:endParaRPr lang="en-US" sz="2700" dirty="0"/>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97</a:t>
            </a:fld>
            <a:endParaRPr lang="en-US"/>
          </a:p>
        </p:txBody>
      </p:sp>
      <p:sp>
        <p:nvSpPr>
          <p:cNvPr id="5" name="TextBox 4">
            <a:extLst>
              <a:ext uri="{FF2B5EF4-FFF2-40B4-BE49-F238E27FC236}">
                <a16:creationId xmlns:a16="http://schemas.microsoft.com/office/drawing/2014/main" id="{AF3F4DED-A25B-48B2-5680-A7C17933F55E}"/>
              </a:ext>
            </a:extLst>
          </p:cNvPr>
          <p:cNvSpPr txBox="1"/>
          <p:nvPr/>
        </p:nvSpPr>
        <p:spPr>
          <a:xfrm>
            <a:off x="933157" y="6577158"/>
            <a:ext cx="10823413"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Gozalo-Brizuela</a:t>
            </a:r>
            <a:r>
              <a:rPr lang="en-US" sz="1000" dirty="0">
                <a:solidFill>
                  <a:schemeClr val="bg1">
                    <a:lumMod val="75000"/>
                  </a:schemeClr>
                </a:solidFill>
              </a:rPr>
              <a:t>, Roberto, and Eduardo C. Garrido-</a:t>
            </a:r>
            <a:r>
              <a:rPr lang="en-US" sz="1000" dirty="0" err="1">
                <a:solidFill>
                  <a:schemeClr val="bg1">
                    <a:lumMod val="75000"/>
                  </a:schemeClr>
                </a:solidFill>
              </a:rPr>
              <a:t>Merchan</a:t>
            </a:r>
            <a:r>
              <a:rPr lang="en-US" sz="1000" dirty="0">
                <a:solidFill>
                  <a:schemeClr val="bg1">
                    <a:lumMod val="75000"/>
                  </a:schemeClr>
                </a:solidFill>
              </a:rPr>
              <a:t> (2023). "</a:t>
            </a:r>
            <a:r>
              <a:rPr lang="en-US" sz="1000" dirty="0" err="1">
                <a:solidFill>
                  <a:schemeClr val="bg1">
                    <a:lumMod val="75000"/>
                  </a:schemeClr>
                </a:solidFill>
              </a:rPr>
              <a:t>ChatGPT</a:t>
            </a:r>
            <a:r>
              <a:rPr lang="en-US" sz="1000" dirty="0">
                <a:solidFill>
                  <a:schemeClr val="bg1">
                    <a:lumMod val="75000"/>
                  </a:schemeClr>
                </a:solidFill>
              </a:rPr>
              <a:t> is not all you need. A State of the Art Review of large Generative AI models." </a:t>
            </a:r>
            <a:r>
              <a:rPr lang="en-US" sz="1000" dirty="0" err="1">
                <a:solidFill>
                  <a:schemeClr val="bg1">
                    <a:lumMod val="75000"/>
                  </a:schemeClr>
                </a:solidFill>
              </a:rPr>
              <a:t>arXiv</a:t>
            </a:r>
            <a:r>
              <a:rPr lang="en-US" sz="1000" dirty="0">
                <a:solidFill>
                  <a:schemeClr val="bg1">
                    <a:lumMod val="75000"/>
                  </a:schemeClr>
                </a:solidFill>
              </a:rPr>
              <a:t> preprint arXiv:2301.04655 (2023).</a:t>
            </a:r>
          </a:p>
        </p:txBody>
      </p:sp>
      <p:pic>
        <p:nvPicPr>
          <p:cNvPr id="3" name="Picture 2">
            <a:extLst>
              <a:ext uri="{FF2B5EF4-FFF2-40B4-BE49-F238E27FC236}">
                <a16:creationId xmlns:a16="http://schemas.microsoft.com/office/drawing/2014/main" id="{224BF010-6004-8E0B-5D8D-F6CDC81B90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6617" y="769294"/>
            <a:ext cx="7599767" cy="5854868"/>
          </a:xfrm>
          <a:prstGeom prst="rect">
            <a:avLst/>
          </a:prstGeom>
        </p:spPr>
      </p:pic>
      <p:sp>
        <p:nvSpPr>
          <p:cNvPr id="7" name="TextBox 6">
            <a:extLst>
              <a:ext uri="{FF2B5EF4-FFF2-40B4-BE49-F238E27FC236}">
                <a16:creationId xmlns:a16="http://schemas.microsoft.com/office/drawing/2014/main" id="{3FF1097B-E369-1B88-BB1F-E0B28973CF2A}"/>
              </a:ext>
            </a:extLst>
          </p:cNvPr>
          <p:cNvSpPr txBox="1"/>
          <p:nvPr/>
        </p:nvSpPr>
        <p:spPr>
          <a:xfrm>
            <a:off x="8698612" y="1709309"/>
            <a:ext cx="3255508" cy="2123658"/>
          </a:xfrm>
          <a:prstGeom prst="rect">
            <a:avLst/>
          </a:prstGeom>
          <a:solidFill>
            <a:schemeClr val="accent4">
              <a:lumMod val="20000"/>
              <a:lumOff val="80000"/>
            </a:schemeClr>
          </a:solidFill>
        </p:spPr>
        <p:txBody>
          <a:bodyPr wrap="square">
            <a:spAutoFit/>
          </a:bodyPr>
          <a:lstStyle/>
          <a:p>
            <a:r>
              <a:rPr lang="en-US" sz="4400" b="1" dirty="0" err="1">
                <a:solidFill>
                  <a:srgbClr val="C00000"/>
                </a:solidFill>
              </a:rPr>
              <a:t>ChatGPT</a:t>
            </a:r>
            <a:r>
              <a:rPr lang="en-US" sz="4400" b="1" dirty="0">
                <a:solidFill>
                  <a:srgbClr val="C00000"/>
                </a:solidFill>
              </a:rPr>
              <a:t> </a:t>
            </a:r>
            <a:br>
              <a:rPr lang="en-US" sz="4400" b="1" dirty="0">
                <a:solidFill>
                  <a:srgbClr val="C00000"/>
                </a:solidFill>
              </a:rPr>
            </a:br>
            <a:r>
              <a:rPr lang="en-US" sz="4400" b="1" dirty="0">
                <a:solidFill>
                  <a:srgbClr val="C00000"/>
                </a:solidFill>
              </a:rPr>
              <a:t>is not </a:t>
            </a:r>
            <a:br>
              <a:rPr lang="en-US" sz="4400" b="1" dirty="0">
                <a:solidFill>
                  <a:srgbClr val="C00000"/>
                </a:solidFill>
              </a:rPr>
            </a:br>
            <a:r>
              <a:rPr lang="en-US" sz="4400" b="1" dirty="0">
                <a:solidFill>
                  <a:srgbClr val="C00000"/>
                </a:solidFill>
              </a:rPr>
              <a:t>all you need</a:t>
            </a:r>
          </a:p>
        </p:txBody>
      </p:sp>
      <p:sp>
        <p:nvSpPr>
          <p:cNvPr id="9" name="TextBox 8">
            <a:extLst>
              <a:ext uri="{FF2B5EF4-FFF2-40B4-BE49-F238E27FC236}">
                <a16:creationId xmlns:a16="http://schemas.microsoft.com/office/drawing/2014/main" id="{584631B4-5C5B-DB66-5B68-50FBE100D8C8}"/>
              </a:ext>
            </a:extLst>
          </p:cNvPr>
          <p:cNvSpPr txBox="1"/>
          <p:nvPr/>
        </p:nvSpPr>
        <p:spPr>
          <a:xfrm>
            <a:off x="8698612" y="4336139"/>
            <a:ext cx="3255508" cy="2123658"/>
          </a:xfrm>
          <a:prstGeom prst="rect">
            <a:avLst/>
          </a:prstGeom>
          <a:solidFill>
            <a:schemeClr val="accent6">
              <a:lumMod val="20000"/>
              <a:lumOff val="80000"/>
            </a:schemeClr>
          </a:solidFill>
        </p:spPr>
        <p:txBody>
          <a:bodyPr wrap="square">
            <a:spAutoFit/>
          </a:bodyPr>
          <a:lstStyle/>
          <a:p>
            <a:r>
              <a:rPr lang="en-US" sz="4400" b="1" dirty="0">
                <a:solidFill>
                  <a:srgbClr val="C00000"/>
                </a:solidFill>
              </a:rPr>
              <a:t>Attention </a:t>
            </a:r>
            <a:br>
              <a:rPr lang="en-US" sz="4400" b="1" dirty="0">
                <a:solidFill>
                  <a:srgbClr val="C00000"/>
                </a:solidFill>
              </a:rPr>
            </a:br>
            <a:r>
              <a:rPr lang="en-US" sz="4400" b="1" dirty="0">
                <a:solidFill>
                  <a:srgbClr val="C00000"/>
                </a:solidFill>
              </a:rPr>
              <a:t>is</a:t>
            </a:r>
            <a:br>
              <a:rPr lang="en-US" sz="4400" b="1" dirty="0">
                <a:solidFill>
                  <a:srgbClr val="C00000"/>
                </a:solidFill>
              </a:rPr>
            </a:br>
            <a:r>
              <a:rPr lang="en-US" sz="4400" b="1" dirty="0">
                <a:solidFill>
                  <a:srgbClr val="C00000"/>
                </a:solidFill>
              </a:rPr>
              <a:t>all you need</a:t>
            </a:r>
          </a:p>
        </p:txBody>
      </p:sp>
    </p:spTree>
    <p:extLst>
      <p:ext uri="{BB962C8B-B14F-4D97-AF65-F5344CB8AC3E}">
        <p14:creationId xmlns:p14="http://schemas.microsoft.com/office/powerpoint/2010/main" val="39425373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Large Language Models (LLMs) </a:t>
            </a:r>
            <a:r>
              <a:rPr lang="en-US" b="0" dirty="0"/>
              <a:t>(larger than 10B) </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98</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6" name="Picture 5">
            <a:extLst>
              <a:ext uri="{FF2B5EF4-FFF2-40B4-BE49-F238E27FC236}">
                <a16:creationId xmlns:a16="http://schemas.microsoft.com/office/drawing/2014/main" id="{9C01FEE6-6925-7B1F-086B-F6B251ABAC5C}"/>
              </a:ext>
            </a:extLst>
          </p:cNvPr>
          <p:cNvPicPr>
            <a:picLocks noChangeAspect="1"/>
          </p:cNvPicPr>
          <p:nvPr/>
        </p:nvPicPr>
        <p:blipFill>
          <a:blip r:embed="rId2"/>
          <a:stretch>
            <a:fillRect/>
          </a:stretch>
        </p:blipFill>
        <p:spPr>
          <a:xfrm>
            <a:off x="1051480" y="824697"/>
            <a:ext cx="10089040" cy="5776898"/>
          </a:xfrm>
          <a:prstGeom prst="rect">
            <a:avLst/>
          </a:prstGeom>
        </p:spPr>
      </p:pic>
    </p:spTree>
    <p:extLst>
      <p:ext uri="{BB962C8B-B14F-4D97-AF65-F5344CB8AC3E}">
        <p14:creationId xmlns:p14="http://schemas.microsoft.com/office/powerpoint/2010/main" val="37700017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1371600"/>
          </a:xfrm>
        </p:spPr>
        <p:txBody>
          <a:bodyPr>
            <a:normAutofit fontScale="90000"/>
          </a:bodyPr>
          <a:lstStyle/>
          <a:p>
            <a:r>
              <a:rPr lang="en-US" dirty="0"/>
              <a:t> Ratios of various data sources in the </a:t>
            </a:r>
            <a:br>
              <a:rPr lang="en-US" dirty="0"/>
            </a:br>
            <a:r>
              <a:rPr lang="en-US" dirty="0"/>
              <a:t>pre-training data for existing LLMs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99</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3" name="Picture 2">
            <a:extLst>
              <a:ext uri="{FF2B5EF4-FFF2-40B4-BE49-F238E27FC236}">
                <a16:creationId xmlns:a16="http://schemas.microsoft.com/office/drawing/2014/main" id="{11D12114-7ACC-5C84-8C31-1ED1E5663D85}"/>
              </a:ext>
            </a:extLst>
          </p:cNvPr>
          <p:cNvPicPr>
            <a:picLocks noChangeAspect="1"/>
          </p:cNvPicPr>
          <p:nvPr/>
        </p:nvPicPr>
        <p:blipFill>
          <a:blip r:embed="rId2"/>
          <a:stretch>
            <a:fillRect/>
          </a:stretch>
        </p:blipFill>
        <p:spPr>
          <a:xfrm>
            <a:off x="298441" y="1916887"/>
            <a:ext cx="11595118" cy="4333818"/>
          </a:xfrm>
          <a:prstGeom prst="rect">
            <a:avLst/>
          </a:prstGeom>
        </p:spPr>
      </p:pic>
    </p:spTree>
    <p:extLst>
      <p:ext uri="{BB962C8B-B14F-4D97-AF65-F5344CB8AC3E}">
        <p14:creationId xmlns:p14="http://schemas.microsoft.com/office/powerpoint/2010/main" val="2468843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12951</TotalTime>
  <Words>8301</Words>
  <Application>Microsoft Macintosh PowerPoint</Application>
  <PresentationFormat>Widescreen</PresentationFormat>
  <Paragraphs>856</Paragraphs>
  <Slides>140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140</vt:i4>
      </vt:variant>
    </vt:vector>
  </HeadingPairs>
  <TitlesOfParts>
    <vt:vector size="145" baseType="lpstr">
      <vt:lpstr>Arial</vt:lpstr>
      <vt:lpstr>Calibri</vt:lpstr>
      <vt:lpstr>Courier</vt:lpstr>
      <vt:lpstr>Courier New</vt:lpstr>
      <vt:lpstr>Office Theme</vt:lpstr>
      <vt:lpstr>Foundations of Text Analytics:  Natural Language Processing (NLP)</vt:lpstr>
      <vt:lpstr>Syllabus</vt:lpstr>
      <vt:lpstr>Syllabus</vt:lpstr>
      <vt:lpstr>Syllabus</vt:lpstr>
      <vt:lpstr>Foundations of  Text Analytics:  Natural Language Processing (NLP)</vt:lpstr>
      <vt:lpstr>Outline</vt:lpstr>
      <vt:lpstr>Artificial Intelligence  (AI) </vt:lpstr>
      <vt:lpstr>Text Analytics  (TA) </vt:lpstr>
      <vt:lpstr>Text Mining  (TM) </vt:lpstr>
      <vt:lpstr>Natural Language Processing (NLP) </vt:lpstr>
      <vt:lpstr>Text Analytics and Text Mining</vt:lpstr>
      <vt:lpstr>AI, NLP, ML, DL</vt:lpstr>
      <vt:lpstr>Artificial Intelligence  (AI) </vt:lpstr>
      <vt:lpstr>AI, Big Data, Cloud Computing Evolution of Decision Support, Business Intelligence, and Analytics</vt:lpstr>
      <vt:lpstr>The Rise of AI</vt:lpstr>
      <vt:lpstr>AI, ML, DL</vt:lpstr>
      <vt:lpstr>AI, ML, NN, DL</vt:lpstr>
      <vt:lpstr>AI and Big Data Analytics (BDA)</vt:lpstr>
      <vt:lpstr>Definition  of  Artificial Intelligence (A.I.) </vt:lpstr>
      <vt:lpstr>Artificial Intelligence   “… the science and  engineering  of  making  intelligent machines”  (John McCarthy, 1955)</vt:lpstr>
      <vt:lpstr>Artificial Intelligence    “… technology that  thinks and acts  like humans”</vt:lpstr>
      <vt:lpstr>Artificial Intelligence    “… intelligence exhibited by machines or software”</vt:lpstr>
      <vt:lpstr>4 Approaches of AI</vt:lpstr>
      <vt:lpstr>4 Approaches of AI</vt:lpstr>
      <vt:lpstr>AI Acting Humanly: The Turing Test Approach (Alan Turing, 1950)</vt:lpstr>
      <vt:lpstr>Text Analytics  and  Text Mining</vt:lpstr>
      <vt:lpstr> Dipanjan Sarkar (2019),  Text Analytics with Python:  A Practitioner’s Guide to Natural Language Processing,  Second Edition. APress.  </vt:lpstr>
      <vt:lpstr> Benjamin Bengfort, Rebecca Bilbro, and Tony Ojeda (2018),  Applied Text Analysis with Python:  Enabling Language-Aware Data Products with Machine Learning, O’Reilly.  </vt:lpstr>
      <vt:lpstr>Charu C. Aggarwal (2018),  Machine Learning for Text,  Springer</vt:lpstr>
      <vt:lpstr>Gabe Ignatow and Rada F. Mihalcea (2017),  An Introduction to Text Mining:  Research Design, Data Collection, and Analysis,  SAGE Publications.</vt:lpstr>
      <vt:lpstr>Rajesh Arumugam (2018),  Hands-On Natural Language Processing  with Python:  A practical guide to applying deep learning architectures to your NLP applications, Packt</vt:lpstr>
      <vt:lpstr>Lewis Tunstall, Leandro von Werra, and Thomas Wolf (2022),  Natural Language Processing with Transformers:  Building Language Applications with Hugging Face,  O'Reilly Media.</vt:lpstr>
      <vt:lpstr>Denis Rothman (2021),  Transformers for Natural Language Processing:  Build innovative deep neural network architectures for NLP with Python, PyTorch, TensorFlow, BERT, RoBERTa, and more,  Packt Publishing.</vt:lpstr>
      <vt:lpstr>Savaş Yıldırım and Meysam Asgari-Chenaghlu (2021),  Mastering Transformers:  Build state-of-the-art models from scratch with  advanced natural language processing techniques,  Packt Publishing.</vt:lpstr>
      <vt:lpstr>Sowmya Vajjala, Bodhisattwa Majumder, Anuj Gupta (2020), Practical Natural Language Processing:  A Comprehensive Guide to Building Real-World NLP Systems,  O'Reilly Media.</vt:lpstr>
      <vt:lpstr>Source: Sowmya Vajjala, Bodhisattwa Majumder, Anuj Gupta (2020), Practical Natural Language Processing: A Comprehensive Guide to Building Real-World NLP Systems, O'Reilly Media.</vt:lpstr>
      <vt:lpstr>Text Analytics  (TA) </vt:lpstr>
      <vt:lpstr>Text Analytics</vt:lpstr>
      <vt:lpstr>Text Mining</vt:lpstr>
      <vt:lpstr>Text Mining Technologies</vt:lpstr>
      <vt:lpstr>Application Areas of Text Mining</vt:lpstr>
      <vt:lpstr>Emotions</vt:lpstr>
      <vt:lpstr>Example of Opinion: review segment on iPhone</vt:lpstr>
      <vt:lpstr>PowerPoint Presentation</vt:lpstr>
      <vt:lpstr>Sentiment Analysis</vt:lpstr>
      <vt:lpstr>Sentiment Classification Techniques</vt:lpstr>
      <vt:lpstr>P–N Polarity and  S–O Polarity Relationship</vt:lpstr>
      <vt:lpstr>Taxonomy of Web Mining</vt:lpstr>
      <vt:lpstr>Structure of a  Typical Internet Search Engine</vt:lpstr>
      <vt:lpstr>Web Usage Mining  (Web Analytics)</vt:lpstr>
      <vt:lpstr>Extraction of Knowledge from Web Usage Data</vt:lpstr>
      <vt:lpstr>Social Analytics</vt:lpstr>
      <vt:lpstr>Branches of Social Analytics</vt:lpstr>
      <vt:lpstr>Text Mining Technologies</vt:lpstr>
      <vt:lpstr> Natural Language Processing  (NLP)</vt:lpstr>
      <vt:lpstr>PowerPoint Presentation</vt:lpstr>
      <vt:lpstr>Text Mining (text data mining)</vt:lpstr>
      <vt:lpstr>Text Mining: the process of extracting interesting and non-trivial  information and knowledge from unstructured text.</vt:lpstr>
      <vt:lpstr>Text Mining: discovery by computer of  new, previously  unknown information,  by automatically  extracting information  from different written resources.</vt:lpstr>
      <vt:lpstr>An example of Text Mining</vt:lpstr>
      <vt:lpstr>Overview of  Information Extraction based  Text Mining Framework</vt:lpstr>
      <vt:lpstr>Natural Language Processing (NLP)</vt:lpstr>
      <vt:lpstr>Natural Language Processing (NLP) and Text Mining</vt:lpstr>
      <vt:lpstr>NLP Tasks</vt:lpstr>
      <vt:lpstr>Building Blocks of Language and Applications</vt:lpstr>
      <vt:lpstr>Morpheme Examples</vt:lpstr>
      <vt:lpstr>Syntactic Structure</vt:lpstr>
      <vt:lpstr>Text Summarization</vt:lpstr>
      <vt:lpstr>Topic Modeling</vt:lpstr>
      <vt:lpstr>Natural Language Processing (NLP)</vt:lpstr>
      <vt:lpstr>NLP Tasks</vt:lpstr>
      <vt:lpstr>NLP</vt:lpstr>
      <vt:lpstr>Modern NLP Pipeline</vt:lpstr>
      <vt:lpstr>Modern NLP Pipeline</vt:lpstr>
      <vt:lpstr>Deep Learning NLP</vt:lpstr>
      <vt:lpstr>Four Paradigms in NLP</vt:lpstr>
      <vt:lpstr>Text Data for NLP Representations of Words</vt:lpstr>
      <vt:lpstr>One-hot encoding</vt:lpstr>
      <vt:lpstr>Word embeddings</vt:lpstr>
      <vt:lpstr>Word embeddings</vt:lpstr>
      <vt:lpstr>Vector Representations of Words Word Embeddings Word2Vec GloVe</vt:lpstr>
      <vt:lpstr>Word Embeddings in LSTM RNN</vt:lpstr>
      <vt:lpstr>Sequence to Sequence  (Seq2Seq)</vt:lpstr>
      <vt:lpstr>Transformer (Attention is All You Need)  (Vaswani et al., 2017)</vt:lpstr>
      <vt:lpstr>BERT: Pre-training of Deep Bidirectional Transformers for Language Understanding</vt:lpstr>
      <vt:lpstr>BERT:  Pre-training of Deep  Bidirectional Transformers for Language Understanding</vt:lpstr>
      <vt:lpstr>BERT Bidirectional Encoder Representations from Transformers</vt:lpstr>
      <vt:lpstr>BERT: Pre-training of Deep Bidirectional Transformers for Language Understanding</vt:lpstr>
      <vt:lpstr>Fine-tuning BERT on NLP Tasks</vt:lpstr>
      <vt:lpstr>BERT Sequence-level tasks</vt:lpstr>
      <vt:lpstr>BERT Token-level tasks</vt:lpstr>
      <vt:lpstr>General Language Understanding Evaluation  (GLUE) benchmark  GLUE Test results</vt:lpstr>
      <vt:lpstr>ChatGPT Large Language Models (LLMs) Foundation Models </vt:lpstr>
      <vt:lpstr>Large Language Models (LLM)  (GPT-3, ChatGPT, PaLM, BLOOM, OPT-175B, LLaMA)</vt:lpstr>
      <vt:lpstr> The Transformers Timeline</vt:lpstr>
      <vt:lpstr>Transformer Models</vt:lpstr>
      <vt:lpstr>Generative AI Models</vt:lpstr>
      <vt:lpstr>Large Language Models (LLMs) (larger than 10B) </vt:lpstr>
      <vt:lpstr> Ratios of various data sources in the  pre-training data for existing LLMs</vt:lpstr>
      <vt:lpstr>Typical Data Preprocessing Pipeline for  Pre-training Large Language Models (LLMs)</vt:lpstr>
      <vt:lpstr>Generative AI Tech Stack</vt:lpstr>
      <vt:lpstr>Generative AI Software and Business Factors</vt:lpstr>
      <vt:lpstr>Generative AI 1. Pre-training Foundation (Pre-trained) Model 2. Fine-turning Custom (Fine-tuned) Model</vt:lpstr>
      <vt:lpstr>Generative AI  Fine-tune Custom Models using Proprietary Data</vt:lpstr>
      <vt:lpstr>Generative AI  Fine-tune Custom Models using Proprietary Data</vt:lpstr>
      <vt:lpstr>Meta  Llama-2 70B:  Best  Open Source and Commercial LLM  (Llama-2, Falcon, MPT)</vt:lpstr>
      <vt:lpstr>Llama-2: Comparison to  closed-source models (GPT-3.5, GPT-4, PaLM) on academic benchmarks</vt:lpstr>
      <vt:lpstr>Llama 2:  Open Foundation and Fine-Tuned Chat Models</vt:lpstr>
      <vt:lpstr>MPT-30B, MPT-7B LLaMa-30B, LLaMa-7B</vt:lpstr>
      <vt:lpstr>Falcon 180B</vt:lpstr>
      <vt:lpstr>Falcon 180B, LLaMA 65B, MPT 30B</vt:lpstr>
      <vt:lpstr>Falcon 180B Hardware requirements</vt:lpstr>
      <vt:lpstr>Hugging Face</vt:lpstr>
      <vt:lpstr>Hugging Face Transformers</vt:lpstr>
      <vt:lpstr>Hugging Face Tasks Natural Language Processing</vt:lpstr>
      <vt:lpstr>NLP with Transformers Github</vt:lpstr>
      <vt:lpstr>NLP with Transformers Github Notebooks</vt:lpstr>
      <vt:lpstr>NLP with Transformers</vt:lpstr>
      <vt:lpstr>Text Classification</vt:lpstr>
      <vt:lpstr>Text Classification</vt:lpstr>
      <vt:lpstr>Text Classification</vt:lpstr>
      <vt:lpstr>Named Entity Recognition</vt:lpstr>
      <vt:lpstr>Question Answering</vt:lpstr>
      <vt:lpstr>Summarization</vt:lpstr>
      <vt:lpstr>Translation</vt:lpstr>
      <vt:lpstr>Text Generation</vt:lpstr>
      <vt:lpstr>Text Generation</vt:lpstr>
      <vt:lpstr>Question Answering</vt:lpstr>
      <vt:lpstr>Question Answering</vt:lpstr>
      <vt:lpstr>Python in Google Colab (Python101)</vt:lpstr>
      <vt:lpstr>Python in Google Colab (Python101)</vt:lpstr>
      <vt:lpstr>Python in Google Colab (Python101)</vt:lpstr>
      <vt:lpstr>Python in Google Colab (Python101)</vt:lpstr>
      <vt:lpstr>Python in Google Colab (Python101)</vt:lpstr>
      <vt:lpstr>Python in Google Colab (Python101)</vt:lpstr>
      <vt:lpstr>Python in Google Colab (Python101)</vt:lpstr>
      <vt:lpstr>NLP Benchmark Datasets</vt:lpstr>
      <vt:lpstr>Summary</vt:lpstr>
      <vt:lpstr>References</vt:lpstr>
      <vt:lpstr>References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for Text Analytics</dc:title>
  <dc:subject/>
  <dc:creator>Min-Yuh Day</dc:creator>
  <cp:keywords>Artificial Intelligence, Text Analytics, AITA</cp:keywords>
  <dc:description>Artificial Intelligence for Text Analytics</dc:description>
  <cp:lastModifiedBy>MY DAY</cp:lastModifiedBy>
  <cp:revision>713</cp:revision>
  <cp:lastPrinted>2020-12-23T14:44:17Z</cp:lastPrinted>
  <dcterms:created xsi:type="dcterms:W3CDTF">2019-09-12T03:09:52Z</dcterms:created>
  <dcterms:modified xsi:type="dcterms:W3CDTF">2023-09-20T00:16:05Z</dcterms:modified>
  <cp:category/>
</cp:coreProperties>
</file>