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sldIdLst>
    <p:sldId id="3462" r:id="rId2"/>
    <p:sldId id="3780" r:id="rId3"/>
    <p:sldId id="3784" r:id="rId4"/>
    <p:sldId id="3785" r:id="rId5"/>
    <p:sldId id="3804" r:id="rId6"/>
    <p:sldId id="3803" r:id="rId7"/>
    <p:sldId id="3916" r:id="rId8"/>
    <p:sldId id="4819" r:id="rId9"/>
    <p:sldId id="5253" r:id="rId10"/>
    <p:sldId id="5254" r:id="rId11"/>
    <p:sldId id="3918" r:id="rId12"/>
    <p:sldId id="3917" r:id="rId13"/>
    <p:sldId id="3919" r:id="rId14"/>
    <p:sldId id="3920" r:id="rId15"/>
    <p:sldId id="2794" r:id="rId16"/>
    <p:sldId id="5257" r:id="rId17"/>
    <p:sldId id="5256" r:id="rId18"/>
    <p:sldId id="3927" r:id="rId19"/>
    <p:sldId id="860" r:id="rId20"/>
    <p:sldId id="861" r:id="rId21"/>
    <p:sldId id="3928" r:id="rId22"/>
    <p:sldId id="877" r:id="rId23"/>
    <p:sldId id="2729" r:id="rId24"/>
    <p:sldId id="5240" r:id="rId25"/>
    <p:sldId id="5241" r:id="rId26"/>
    <p:sldId id="5242" r:id="rId27"/>
    <p:sldId id="3949" r:id="rId28"/>
    <p:sldId id="5243" r:id="rId29"/>
    <p:sldId id="5244" r:id="rId30"/>
    <p:sldId id="5245" r:id="rId31"/>
    <p:sldId id="5246" r:id="rId32"/>
    <p:sldId id="5247" r:id="rId33"/>
    <p:sldId id="5248" r:id="rId34"/>
    <p:sldId id="5249" r:id="rId35"/>
    <p:sldId id="5250" r:id="rId36"/>
    <p:sldId id="3931" r:id="rId37"/>
    <p:sldId id="3932" r:id="rId38"/>
    <p:sldId id="3933" r:id="rId39"/>
    <p:sldId id="3934" r:id="rId40"/>
    <p:sldId id="3935" r:id="rId41"/>
    <p:sldId id="3859" r:id="rId42"/>
    <p:sldId id="3860" r:id="rId43"/>
    <p:sldId id="3861" r:id="rId44"/>
    <p:sldId id="3930" r:id="rId45"/>
    <p:sldId id="3862" r:id="rId46"/>
    <p:sldId id="3936" r:id="rId47"/>
    <p:sldId id="3937" r:id="rId48"/>
    <p:sldId id="3938" r:id="rId49"/>
    <p:sldId id="3939" r:id="rId50"/>
    <p:sldId id="3940" r:id="rId51"/>
    <p:sldId id="3947" r:id="rId52"/>
    <p:sldId id="3929" r:id="rId53"/>
    <p:sldId id="3046" r:id="rId54"/>
    <p:sldId id="3081" r:id="rId55"/>
    <p:sldId id="3071" r:id="rId56"/>
    <p:sldId id="3047" r:id="rId57"/>
    <p:sldId id="3082" r:id="rId58"/>
    <p:sldId id="3048" r:id="rId59"/>
    <p:sldId id="3049" r:id="rId60"/>
    <p:sldId id="3050" r:id="rId61"/>
    <p:sldId id="3051" r:id="rId62"/>
    <p:sldId id="3052" r:id="rId63"/>
    <p:sldId id="3053" r:id="rId64"/>
    <p:sldId id="3054" r:id="rId65"/>
    <p:sldId id="3055" r:id="rId66"/>
    <p:sldId id="3084" r:id="rId67"/>
    <p:sldId id="3083" r:id="rId68"/>
    <p:sldId id="3056" r:id="rId69"/>
    <p:sldId id="3057" r:id="rId70"/>
    <p:sldId id="3058" r:id="rId71"/>
    <p:sldId id="3059" r:id="rId72"/>
    <p:sldId id="3060" r:id="rId73"/>
    <p:sldId id="3061" r:id="rId74"/>
    <p:sldId id="3062" r:id="rId75"/>
    <p:sldId id="3063" r:id="rId76"/>
    <p:sldId id="3064" r:id="rId77"/>
    <p:sldId id="3065" r:id="rId78"/>
    <p:sldId id="3066" r:id="rId79"/>
    <p:sldId id="3067" r:id="rId80"/>
    <p:sldId id="3045" r:id="rId81"/>
    <p:sldId id="3041" r:id="rId82"/>
    <p:sldId id="5255" r:id="rId83"/>
    <p:sldId id="5251" r:id="rId84"/>
    <p:sldId id="3814" r:id="rId85"/>
    <p:sldId id="3815" r:id="rId86"/>
    <p:sldId id="3822" r:id="rId87"/>
    <p:sldId id="3915" r:id="rId88"/>
    <p:sldId id="3948" r:id="rId89"/>
    <p:sldId id="5252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/>
    <p:restoredTop sz="90655"/>
  </p:normalViewPr>
  <p:slideViewPr>
    <p:cSldViewPr snapToGrid="0" snapToObjects="1">
      <p:cViewPr varScale="1">
        <p:scale>
          <a:sx n="86" d="100"/>
          <a:sy n="8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mazon.com/Natural-Language-Processing-Transformers-Applications/dp/109810324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colab.research.google.com/github/jalammar/jalammar.github.io/blob/master/notebooks/bert/A_Visual_Notebook_to_Using_BERT_for_the_First_Time.ipynb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paperswithcode.com/sota/sentiment-analysis-on-sst-2-binary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huggingface.co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p-with-transformers/notebooks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p-with-transformers/notebook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hyperlink" Target="https://notebooks.quantumsta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aintpupython101" TargetMode="External"/><Relationship Id="rId5" Type="http://schemas.openxmlformats.org/officeDocument/2006/relationships/hyperlink" Target="https://github.com/nlp-with-transformers/notebooks" TargetMode="External"/><Relationship Id="rId4" Type="http://schemas.openxmlformats.org/officeDocument/2006/relationships/hyperlink" Target="http://jalammar.github.io/a-visual-guide-to-using-bert-for-the-first-tim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Text Classification and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Sentiment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1121AITA05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9659E-4297-FCB2-B017-3463C8932788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71F48-BA3C-47D2-4BF3-1FEF96157E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C7EC-AEC1-C17F-3AC9-D9A7BA9E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98850"/>
          </a:xfrm>
        </p:spPr>
        <p:txBody>
          <a:bodyPr>
            <a:normAutofit fontScale="90000"/>
          </a:bodyPr>
          <a:lstStyle/>
          <a:p>
            <a:r>
              <a:rPr lang="en-US" dirty="0"/>
              <a:t>Text Classification Evaluation Metric MacroF1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697E3-1235-6247-A274-0CF8C62A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1FD1F-53E7-9949-CF45-C1FECB0A1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7" y="933955"/>
            <a:ext cx="10852879" cy="5628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9A764-3B27-FF23-8873-3F4D9463BD6E}"/>
              </a:ext>
            </a:extLst>
          </p:cNvPr>
          <p:cNvSpPr txBox="1"/>
          <p:nvPr/>
        </p:nvSpPr>
        <p:spPr>
          <a:xfrm>
            <a:off x="286765" y="6584158"/>
            <a:ext cx="11562075" cy="23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Washington Cunha, Felipe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Viegas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Celso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França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Thierson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Rosa, Leonardo Rocha, and Marcos André Gonçalves (2023). "A Comparative Survey of Instance Selection Methods applied to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NonNeural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and Transformer-Based Text Classification." ACM Computing Surveys.</a:t>
            </a:r>
          </a:p>
        </p:txBody>
      </p:sp>
    </p:spTree>
    <p:extLst>
      <p:ext uri="{BB962C8B-B14F-4D97-AF65-F5344CB8AC3E}">
        <p14:creationId xmlns:p14="http://schemas.microsoft.com/office/powerpoint/2010/main" val="412317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48399"/>
          </a:xfrm>
        </p:spPr>
        <p:txBody>
          <a:bodyPr>
            <a:normAutofit fontScale="90000"/>
          </a:bodyPr>
          <a:lstStyle/>
          <a:p>
            <a:r>
              <a:rPr lang="en-US" dirty="0"/>
              <a:t>Deep learning models for </a:t>
            </a:r>
            <a:br>
              <a:rPr lang="en-US" dirty="0"/>
            </a:br>
            <a:r>
              <a:rPr lang="en-US" dirty="0"/>
              <a:t>text embedding and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05FAFD-2D37-DF4A-8C71-413CCDB2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8" y="1688123"/>
            <a:ext cx="11957684" cy="4628271"/>
          </a:xfrm>
        </p:spPr>
      </p:pic>
    </p:spTree>
    <p:extLst>
      <p:ext uri="{BB962C8B-B14F-4D97-AF65-F5344CB8AC3E}">
        <p14:creationId xmlns:p14="http://schemas.microsoft.com/office/powerpoint/2010/main" val="19315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93363"/>
          </a:xfrm>
        </p:spPr>
        <p:txBody>
          <a:bodyPr>
            <a:normAutofit fontScale="90000"/>
          </a:bodyPr>
          <a:lstStyle/>
          <a:p>
            <a:r>
              <a:rPr lang="en-US" dirty="0"/>
              <a:t>Text Classification Models on Sentiment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4E1FD-9B8D-1445-AD02-D2780974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92" y="928468"/>
            <a:ext cx="7589974" cy="56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62" y="56100"/>
            <a:ext cx="11663388" cy="1169253"/>
          </a:xfrm>
        </p:spPr>
        <p:txBody>
          <a:bodyPr>
            <a:noAutofit/>
          </a:bodyPr>
          <a:lstStyle/>
          <a:p>
            <a:r>
              <a:rPr lang="en-US" sz="4000" dirty="0"/>
              <a:t>Classification Models on News Categorization, </a:t>
            </a:r>
            <a:br>
              <a:rPr lang="en-US" sz="4000" dirty="0"/>
            </a:br>
            <a:r>
              <a:rPr lang="en-US" sz="4000" dirty="0"/>
              <a:t>and Topic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CFC1D-B487-7E41-879C-D7C37CAD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99" y="1225354"/>
            <a:ext cx="8723930" cy="53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36650"/>
          </a:xfrm>
        </p:spPr>
        <p:txBody>
          <a:bodyPr>
            <a:normAutofit/>
          </a:bodyPr>
          <a:lstStyle/>
          <a:p>
            <a:r>
              <a:rPr lang="en-US" sz="3600" dirty="0"/>
              <a:t>Classification Models on Natural Language Inference (NLI)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3CDA3-F3F1-FF40-9FAB-60E96FA0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44" y="893669"/>
            <a:ext cx="6817179" cy="56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169707"/>
            <a:ext cx="11467475" cy="14042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General Language Understanding Evaluation  (GLUE) benchmark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GLUE Test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F9618-4A68-434E-A3BC-C424C112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76" y="1600955"/>
            <a:ext cx="11177893" cy="2608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CB0C3F-DCEC-4F4C-96F7-69500CBF64B4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85092-FA5B-BE41-B7A4-761AA64E6A83}"/>
              </a:ext>
            </a:extLst>
          </p:cNvPr>
          <p:cNvSpPr/>
          <p:nvPr/>
        </p:nvSpPr>
        <p:spPr>
          <a:xfrm>
            <a:off x="3935761" y="4368800"/>
            <a:ext cx="61006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MNLI</a:t>
            </a:r>
            <a:r>
              <a:rPr lang="en-US" sz="1600" dirty="0"/>
              <a:t>: Multi-Genre Natural Language Inference</a:t>
            </a:r>
          </a:p>
          <a:p>
            <a:r>
              <a:rPr lang="en-US" sz="1600" b="1" dirty="0"/>
              <a:t>QQP</a:t>
            </a:r>
            <a:r>
              <a:rPr lang="en-US" sz="1600" dirty="0"/>
              <a:t>: Quora Question Pairs</a:t>
            </a:r>
          </a:p>
          <a:p>
            <a:r>
              <a:rPr lang="en-US" sz="1600" b="1" dirty="0"/>
              <a:t>QNLI</a:t>
            </a:r>
            <a:r>
              <a:rPr lang="en-US" sz="1600" dirty="0"/>
              <a:t>: Question Natural Language Inference </a:t>
            </a:r>
          </a:p>
          <a:p>
            <a:r>
              <a:rPr lang="en-US" sz="1600" b="1" dirty="0"/>
              <a:t>SST-2</a:t>
            </a:r>
            <a:r>
              <a:rPr lang="en-US" sz="1600" dirty="0"/>
              <a:t>: The Stanford Sentiment Treebank</a:t>
            </a:r>
          </a:p>
          <a:p>
            <a:r>
              <a:rPr lang="en-US" sz="1600" b="1" dirty="0" err="1"/>
              <a:t>CoLA</a:t>
            </a:r>
            <a:r>
              <a:rPr lang="en-US" sz="1600" dirty="0"/>
              <a:t>: The Corpus of Linguistic Acceptability </a:t>
            </a:r>
          </a:p>
          <a:p>
            <a:r>
              <a:rPr lang="en-US" sz="1600" b="1" dirty="0" err="1"/>
              <a:t>STS-B</a:t>
            </a:r>
            <a:r>
              <a:rPr lang="en-US" sz="1600" dirty="0" err="1"/>
              <a:t>:The</a:t>
            </a:r>
            <a:r>
              <a:rPr lang="en-US" sz="1600" dirty="0"/>
              <a:t> Semantic Textual Similarity Benchmark</a:t>
            </a:r>
          </a:p>
          <a:p>
            <a:r>
              <a:rPr lang="en-US" sz="1600" b="1" dirty="0"/>
              <a:t>MRPC</a:t>
            </a:r>
            <a:r>
              <a:rPr lang="en-US" sz="1600" dirty="0"/>
              <a:t>: Microsoft Research Paraphrase Corpus</a:t>
            </a:r>
          </a:p>
          <a:p>
            <a:r>
              <a:rPr lang="en-US" sz="1600" b="1" dirty="0"/>
              <a:t>RTE</a:t>
            </a:r>
            <a:r>
              <a:rPr lang="en-US" sz="1600" dirty="0"/>
              <a:t>: Recognizing Textual Entailment</a:t>
            </a:r>
          </a:p>
        </p:txBody>
      </p:sp>
    </p:spTree>
    <p:extLst>
      <p:ext uri="{BB962C8B-B14F-4D97-AF65-F5344CB8AC3E}">
        <p14:creationId xmlns:p14="http://schemas.microsoft.com/office/powerpoint/2010/main" val="286517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179954"/>
            <a:ext cx="11332564" cy="119740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ChatGPT</a:t>
            </a:r>
            <a:r>
              <a:rPr lang="en-US" dirty="0">
                <a:solidFill>
                  <a:schemeClr val="accent1"/>
                </a:solidFill>
              </a:rPr>
              <a:t> and fine-tuned BERT-style models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GLUE 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B0C3F-DCEC-4F4C-96F7-69500CBF64B4}"/>
              </a:ext>
            </a:extLst>
          </p:cNvPr>
          <p:cNvSpPr/>
          <p:nvPr/>
        </p:nvSpPr>
        <p:spPr>
          <a:xfrm>
            <a:off x="554636" y="6555514"/>
            <a:ext cx="110927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5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Qihuang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Zhong, Liang Ding,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Juhua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Liu, Bo Du, and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Dacheng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Tao (2023). "Can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understand too? a comparative study on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and fine-tuned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bert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."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arXiv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preprint arXiv:2302.10198.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C90C3-1EC3-F325-5038-E2638D3B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4" y="1621414"/>
            <a:ext cx="11586871" cy="2671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8149B3-6F7B-562C-FF01-464C0C0B7E34}"/>
              </a:ext>
            </a:extLst>
          </p:cNvPr>
          <p:cNvSpPr/>
          <p:nvPr/>
        </p:nvSpPr>
        <p:spPr>
          <a:xfrm>
            <a:off x="3935761" y="4368800"/>
            <a:ext cx="61006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MNLI</a:t>
            </a:r>
            <a:r>
              <a:rPr lang="en-US" sz="1600" dirty="0"/>
              <a:t>: Multi-Genre Natural Language Inference</a:t>
            </a:r>
          </a:p>
          <a:p>
            <a:r>
              <a:rPr lang="en-US" sz="1600" b="1" dirty="0"/>
              <a:t>QQP</a:t>
            </a:r>
            <a:r>
              <a:rPr lang="en-US" sz="1600" dirty="0"/>
              <a:t>: Quora Question Pairs</a:t>
            </a:r>
          </a:p>
          <a:p>
            <a:r>
              <a:rPr lang="en-US" sz="1600" b="1" dirty="0"/>
              <a:t>QNLI</a:t>
            </a:r>
            <a:r>
              <a:rPr lang="en-US" sz="1600" dirty="0"/>
              <a:t>: Question Natural Language Inference </a:t>
            </a:r>
          </a:p>
          <a:p>
            <a:r>
              <a:rPr lang="en-US" sz="1600" b="1" dirty="0"/>
              <a:t>SST-2</a:t>
            </a:r>
            <a:r>
              <a:rPr lang="en-US" sz="1600" dirty="0"/>
              <a:t>: The Stanford Sentiment Treebank</a:t>
            </a:r>
          </a:p>
          <a:p>
            <a:r>
              <a:rPr lang="en-US" sz="1600" b="1" dirty="0" err="1"/>
              <a:t>CoLA</a:t>
            </a:r>
            <a:r>
              <a:rPr lang="en-US" sz="1600" dirty="0"/>
              <a:t>: The Corpus of Linguistic Acceptability </a:t>
            </a:r>
          </a:p>
          <a:p>
            <a:r>
              <a:rPr lang="en-US" sz="1600" b="1" dirty="0" err="1"/>
              <a:t>STS-B</a:t>
            </a:r>
            <a:r>
              <a:rPr lang="en-US" sz="1600" dirty="0" err="1"/>
              <a:t>:The</a:t>
            </a:r>
            <a:r>
              <a:rPr lang="en-US" sz="1600" dirty="0"/>
              <a:t> Semantic Textual Similarity Benchmark</a:t>
            </a:r>
          </a:p>
          <a:p>
            <a:r>
              <a:rPr lang="en-US" sz="1600" b="1" dirty="0"/>
              <a:t>MRPC</a:t>
            </a:r>
            <a:r>
              <a:rPr lang="en-US" sz="1600" dirty="0"/>
              <a:t>: Microsoft Research Paraphrase Corpus</a:t>
            </a:r>
          </a:p>
          <a:p>
            <a:r>
              <a:rPr lang="en-US" sz="1600" b="1" dirty="0"/>
              <a:t>RTE</a:t>
            </a:r>
            <a:r>
              <a:rPr lang="en-US" sz="1600" dirty="0"/>
              <a:t>: Recognizing Textual Entailment</a:t>
            </a:r>
          </a:p>
        </p:txBody>
      </p:sp>
    </p:spTree>
    <p:extLst>
      <p:ext uri="{BB962C8B-B14F-4D97-AF65-F5344CB8AC3E}">
        <p14:creationId xmlns:p14="http://schemas.microsoft.com/office/powerpoint/2010/main" val="168120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179954"/>
            <a:ext cx="11332564" cy="119740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ChatGPT</a:t>
            </a:r>
            <a:r>
              <a:rPr lang="en-US" dirty="0">
                <a:solidFill>
                  <a:schemeClr val="accent1"/>
                </a:solidFill>
              </a:rPr>
              <a:t> with Advanced Prompting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94A37-74DE-2D81-D903-806059C6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6" y="1858780"/>
            <a:ext cx="11609548" cy="44168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6F8DD4-3122-5666-1A34-AEBFB25E9218}"/>
              </a:ext>
            </a:extLst>
          </p:cNvPr>
          <p:cNvSpPr/>
          <p:nvPr/>
        </p:nvSpPr>
        <p:spPr>
          <a:xfrm>
            <a:off x="554636" y="6555514"/>
            <a:ext cx="110927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5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Qihuang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Zhong, Liang Ding,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Juhua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Liu, Bo Du, and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Dacheng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Tao (2023). "Can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understand too? a comparative study on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and fine-tuned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bert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."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arXiv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preprint arXiv:2302.10198.</a:t>
            </a:r>
          </a:p>
        </p:txBody>
      </p:sp>
    </p:spTree>
    <p:extLst>
      <p:ext uri="{BB962C8B-B14F-4D97-AF65-F5344CB8AC3E}">
        <p14:creationId xmlns:p14="http://schemas.microsoft.com/office/powerpoint/2010/main" val="399813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rgbClr val="4F81BD"/>
                </a:solidFill>
              </a:rPr>
              <a:t>Emotions</a:t>
            </a:r>
            <a:endParaRPr lang="zh-TW" altLang="en-US">
              <a:solidFill>
                <a:srgbClr val="4F81BD"/>
              </a:solidFill>
            </a:endParaRP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0A0DC9-FA81-485B-A717-AA0DBAB3A03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656" y="2204864"/>
            <a:ext cx="259228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Love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664" y="3573016"/>
            <a:ext cx="259228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Joy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71664" y="4941168"/>
            <a:ext cx="2592288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Surprise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383339" y="2205039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Anger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383339" y="3573464"/>
            <a:ext cx="2592387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Sadness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383339" y="5013326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Fear</a:t>
            </a:r>
          </a:p>
        </p:txBody>
      </p:sp>
      <p:pic>
        <p:nvPicPr>
          <p:cNvPr id="215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6" y="1058864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1039814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7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22555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Example of Opinion: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review segment on iPhone</a:t>
            </a:r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151373" y="1557339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dirty="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She also thought the phone was too expensive, and wanted me to return it to the shop. … ”</a:t>
            </a:r>
            <a:endParaRPr lang="zh-TW" altLang="en-US" sz="2800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CF89A0-4CC8-4C95-A96F-E4F029D5B5F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115889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088" y="115889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2023/09/13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2023/09/20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2023/09/27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2023/10/04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2023/10/11   Case Study on Artificial Intelligence for Text Analytics 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  2023/10/18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735731" y="1557339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dirty="0"/>
              <a:t>“(1) I bought an </a:t>
            </a:r>
            <a:r>
              <a:rPr lang="en-US" altLang="zh-TW" sz="2800" u="sng" dirty="0"/>
              <a:t>iPhone</a:t>
            </a:r>
            <a:r>
              <a:rPr lang="en-US" altLang="zh-TW" sz="2800" dirty="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(2) </a:t>
            </a:r>
            <a:r>
              <a:rPr lang="en-US" altLang="zh-TW" sz="2800" dirty="0">
                <a:solidFill>
                  <a:srgbClr val="FF0000"/>
                </a:solidFill>
              </a:rPr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(3) </a:t>
            </a:r>
            <a:r>
              <a:rPr lang="en-US" altLang="zh-TW" sz="2800" dirty="0">
                <a:solidFill>
                  <a:srgbClr val="FF0000"/>
                </a:solidFill>
              </a:rPr>
              <a:t>The </a:t>
            </a:r>
            <a:r>
              <a:rPr lang="en-US" altLang="zh-TW" sz="2800" u="sng" dirty="0">
                <a:solidFill>
                  <a:srgbClr val="FF0000"/>
                </a:solidFill>
              </a:rPr>
              <a:t>touch screen </a:t>
            </a:r>
            <a:r>
              <a:rPr lang="en-US" altLang="zh-TW" sz="2800" dirty="0">
                <a:solidFill>
                  <a:srgbClr val="FF0000"/>
                </a:solidFill>
              </a:rPr>
              <a:t>was really cool.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(4) </a:t>
            </a:r>
            <a:r>
              <a:rPr lang="en-US" altLang="zh-TW" sz="2800" dirty="0">
                <a:solidFill>
                  <a:srgbClr val="FF0000"/>
                </a:solidFill>
              </a:rPr>
              <a:t>The </a:t>
            </a:r>
            <a:r>
              <a:rPr lang="en-US" altLang="zh-TW" sz="2800" u="sng" dirty="0">
                <a:solidFill>
                  <a:srgbClr val="FF0000"/>
                </a:solidFill>
              </a:rPr>
              <a:t>voice quality </a:t>
            </a:r>
            <a:r>
              <a:rPr lang="en-US" altLang="zh-TW" sz="2800" dirty="0">
                <a:solidFill>
                  <a:srgbClr val="FF0000"/>
                </a:solidFill>
              </a:rPr>
              <a:t>was clear too.</a:t>
            </a:r>
            <a:r>
              <a:rPr lang="en-US" altLang="zh-TW" sz="2800" dirty="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(5) </a:t>
            </a:r>
            <a:r>
              <a:rPr lang="en-US" altLang="zh-TW" sz="2800" dirty="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 dirty="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(6) </a:t>
            </a:r>
            <a:r>
              <a:rPr lang="en-US" altLang="zh-TW" sz="2800" dirty="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u="sng" dirty="0">
                <a:solidFill>
                  <a:srgbClr val="00B050"/>
                </a:solidFill>
              </a:rPr>
              <a:t>expensive</a:t>
            </a:r>
            <a:r>
              <a:rPr lang="en-US" altLang="zh-TW" sz="2800" dirty="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 dirty="0"/>
              <a:t> … ”</a:t>
            </a:r>
            <a:endParaRPr lang="zh-TW" altLang="en-US" sz="2800" dirty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346A3C-8CDA-4E3C-A883-6DE63D7C30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10618643" y="2565401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10675504" y="5146099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0727" name="標題 1"/>
          <p:cNvSpPr txBox="1">
            <a:spLocks/>
          </p:cNvSpPr>
          <p:nvPr/>
        </p:nvSpPr>
        <p:spPr bwMode="auto">
          <a:xfrm>
            <a:off x="1981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706" y="2416176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579" y="4987349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3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11019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4F81BD"/>
                </a:solidFill>
              </a:rPr>
              <a:t>Sentiment Analysis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78753" y="6519864"/>
            <a:ext cx="754322" cy="365125"/>
          </a:xfrm>
        </p:spPr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08381" y="6457890"/>
            <a:ext cx="817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Kumar Ravi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Vadlamani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Ravi (2015), "A survey on opinion mining and sentiment analysis: tasks, approaches and applications." Knowledge-Based Systems, 89, pp.14-46.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1504" y="2492896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Sentiment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91744" y="9087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Subjectivity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8208" y="1484784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3143672" y="1232756"/>
            <a:ext cx="648072" cy="172819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91744" y="170080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Sentiment Classification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91744" y="2564904"/>
            <a:ext cx="1584176" cy="864096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Usefulness Measurement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91744" y="3645024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Opinion Spam Detection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91744" y="45091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Lexicon Creation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91744" y="522920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Aspect Extraction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91744" y="6021288"/>
            <a:ext cx="1584176" cy="432048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879976" y="917104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Polarity Determination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79976" y="1709192"/>
            <a:ext cx="1584176" cy="115212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Vagueness resolution in opinionated text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79976" y="293332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 &amp; Cross- Lingual SC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79976" y="3725416"/>
            <a:ext cx="1584176" cy="567680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Cross-domain SC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968208" y="2276872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Lexicon based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68208" y="3068960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Hybrid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approaches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68209" y="4581128"/>
            <a:ext cx="2428201" cy="432048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Ontology based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68208" y="5157192"/>
            <a:ext cx="2411760" cy="648072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3143672" y="2024844"/>
            <a:ext cx="648072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3143672" y="2960948"/>
            <a:ext cx="648072" cy="360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3143672" y="2960948"/>
            <a:ext cx="648072" cy="10081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3143672" y="2960948"/>
            <a:ext cx="648072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3143672" y="2960948"/>
            <a:ext cx="648072" cy="25922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3143672" y="2960948"/>
            <a:ext cx="648072" cy="32763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359696" y="836712"/>
            <a:ext cx="4392488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07969" y="5085185"/>
            <a:ext cx="1414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752184" y="836712"/>
            <a:ext cx="2808312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60171" y="836713"/>
            <a:ext cx="219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59" name="Right Brace 58"/>
          <p:cNvSpPr/>
          <p:nvPr/>
        </p:nvSpPr>
        <p:spPr>
          <a:xfrm>
            <a:off x="7464152" y="4581128"/>
            <a:ext cx="360040" cy="1224136"/>
          </a:xfrm>
          <a:prstGeom prst="rightBrace">
            <a:avLst/>
          </a:prstGeom>
          <a:ln w="571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Brace 64"/>
          <p:cNvSpPr/>
          <p:nvPr/>
        </p:nvSpPr>
        <p:spPr>
          <a:xfrm>
            <a:off x="7536160" y="908720"/>
            <a:ext cx="440432" cy="3384376"/>
          </a:xfrm>
          <a:prstGeom prst="rightBrace">
            <a:avLst/>
          </a:prstGeom>
          <a:ln w="57150" cmpd="sng">
            <a:solidFill>
              <a:srgbClr val="FF99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5375920" y="2024844"/>
            <a:ext cx="504056" cy="12325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5375920" y="1241140"/>
            <a:ext cx="504056" cy="7837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5375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5375920" y="2024844"/>
            <a:ext cx="504056" cy="1984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5375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8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4F81BD"/>
                </a:solidFill>
              </a:rPr>
              <a:t>Sentiment Classification Techniques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2063552" y="645789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1504" y="3212976"/>
            <a:ext cx="1368152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Sentiment Analysis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9696" y="1844824"/>
            <a:ext cx="1512168" cy="122413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Machine Learning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9696" y="4509120"/>
            <a:ext cx="1512168" cy="122413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Lexicon-based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1904" y="5445224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Corpus-based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31904" y="1412776"/>
            <a:ext cx="1512168" cy="936104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31904" y="335699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Unsupervised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1904" y="4221088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Dictionary-based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04112" y="515719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Statistical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04112" y="587727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Semantic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4112" y="1052736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Decision Tree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04112" y="1844824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Linear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04112" y="263691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Rule-based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04112" y="3429000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Probabilistic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76320" y="980728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Support Vector Machine (SVM)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76320" y="227687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Deep Learning (DL)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76320" y="1628800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Neural Network (NN)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76320" y="3645024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Bayesian Network (BN)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6320" y="4293096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Maximum Entropy (ME)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2999656" y="3681028"/>
            <a:ext cx="360040" cy="144016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2999656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4871864" y="1880828"/>
            <a:ext cx="360040" cy="5760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4871864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6744072" y="1376772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6744072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6744072" y="1880828"/>
            <a:ext cx="360040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6744072" y="1880828"/>
            <a:ext cx="360040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4871864" y="5121188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4871864" y="4689140"/>
            <a:ext cx="360040" cy="43204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6744072" y="540922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6744072" y="5913276"/>
            <a:ext cx="360040" cy="21602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8616280" y="2168860"/>
            <a:ext cx="360040" cy="36004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8616280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8616280" y="1232756"/>
            <a:ext cx="360040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8616280" y="3753036"/>
            <a:ext cx="360040" cy="14401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8616280" y="3753036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8616280" y="324898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8976320" y="299695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Naïve Bayes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(NB)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P–N Polarity and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S–O Polarity Relationship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49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94664-2B8F-B24C-9478-4F8773C89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07448"/>
            <a:ext cx="7541680" cy="4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0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98496"/>
          </a:xfrm>
        </p:spPr>
        <p:txBody>
          <a:bodyPr>
            <a:noAutofit/>
          </a:bodyPr>
          <a:lstStyle/>
          <a:p>
            <a:r>
              <a:rPr lang="en-US" sz="2800" dirty="0"/>
              <a:t>Lewis Tunstall, Leandro von Werra, and Thomas Wolf (2022), </a:t>
            </a:r>
            <a:br>
              <a:rPr lang="en-US" sz="2800" dirty="0"/>
            </a:br>
            <a:r>
              <a:rPr lang="en-US" sz="3600" dirty="0">
                <a:solidFill>
                  <a:srgbClr val="FF0000"/>
                </a:solidFill>
              </a:rPr>
              <a:t>Natural Language Processing with Transformers: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b="0" dirty="0">
                <a:solidFill>
                  <a:srgbClr val="FF0000"/>
                </a:solidFill>
              </a:rPr>
              <a:t>Building Language Applications with Hugging Face</a:t>
            </a:r>
            <a:r>
              <a:rPr lang="en-US" sz="3200" b="0" dirty="0"/>
              <a:t>, </a:t>
            </a:r>
            <a:br>
              <a:rPr lang="en-US" sz="3200" b="0" dirty="0"/>
            </a:br>
            <a:r>
              <a:rPr lang="en-US" sz="2400" b="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11541677-8D4C-3544-980B-729F5998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https://www.amazon.com/Natural-Language-Processing-Transformers-Applications/dp/1098103246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A1053-A106-1A44-9F66-FBBB968B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74" y="2093521"/>
            <a:ext cx="3440452" cy="4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481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ULMFiT</a:t>
            </a:r>
            <a:r>
              <a:rPr lang="en-US" dirty="0"/>
              <a:t>: 3 Steps </a:t>
            </a:r>
            <a:br>
              <a:rPr lang="en-US" dirty="0"/>
            </a:br>
            <a:r>
              <a:rPr lang="en-US" dirty="0"/>
              <a:t>Transfer Learning in NLP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246E6-6171-524C-86A0-56538360E1ED}"/>
              </a:ext>
            </a:extLst>
          </p:cNvPr>
          <p:cNvSpPr txBox="1"/>
          <p:nvPr/>
        </p:nvSpPr>
        <p:spPr>
          <a:xfrm>
            <a:off x="1233714" y="5562070"/>
            <a:ext cx="219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Pretraining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76794-E78E-F146-9B86-39E31135B57D}"/>
              </a:ext>
            </a:extLst>
          </p:cNvPr>
          <p:cNvSpPr txBox="1"/>
          <p:nvPr/>
        </p:nvSpPr>
        <p:spPr>
          <a:xfrm>
            <a:off x="4685974" y="5575035"/>
            <a:ext cx="34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Domain adaptation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6532D-F831-9749-A486-6B65C7CF3B46}"/>
              </a:ext>
            </a:extLst>
          </p:cNvPr>
          <p:cNvSpPr txBox="1"/>
          <p:nvPr/>
        </p:nvSpPr>
        <p:spPr>
          <a:xfrm>
            <a:off x="9006394" y="5575035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Fine-tuning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440136-309C-024F-A4BE-55B4D592B65A}"/>
              </a:ext>
            </a:extLst>
          </p:cNvPr>
          <p:cNvGrpSpPr/>
          <p:nvPr/>
        </p:nvGrpSpPr>
        <p:grpSpPr>
          <a:xfrm>
            <a:off x="400047" y="2281367"/>
            <a:ext cx="3572237" cy="2767895"/>
            <a:chOff x="661311" y="2312542"/>
            <a:chExt cx="3572237" cy="2767895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6046199-D474-6F45-8225-9C0175676C98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9AC0F-2C7B-A442-B4A3-136E646FE102}"/>
                </a:ext>
              </a:extLst>
            </p:cNvPr>
            <p:cNvSpPr txBox="1"/>
            <p:nvPr/>
          </p:nvSpPr>
          <p:spPr>
            <a:xfrm>
              <a:off x="2032911" y="3294043"/>
              <a:ext cx="1724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41D631-4AFA-A843-8EEB-64A463E54308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Wikitet</a:t>
              </a:r>
              <a:endPara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B6BFF0-3520-AB4A-9F08-2BEFCC57FC30}"/>
              </a:ext>
            </a:extLst>
          </p:cNvPr>
          <p:cNvGrpSpPr/>
          <p:nvPr/>
        </p:nvGrpSpPr>
        <p:grpSpPr>
          <a:xfrm>
            <a:off x="4353038" y="2281367"/>
            <a:ext cx="3572237" cy="2767895"/>
            <a:chOff x="661311" y="2312542"/>
            <a:chExt cx="3572237" cy="2767895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0AF2B301-D9D9-F448-A2EE-C94E8D819845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E464F8-486A-CB4F-BFBE-EE3BE559DF88}"/>
                </a:ext>
              </a:extLst>
            </p:cNvPr>
            <p:cNvSpPr txBox="1"/>
            <p:nvPr/>
          </p:nvSpPr>
          <p:spPr>
            <a:xfrm>
              <a:off x="2032911" y="3294043"/>
              <a:ext cx="1724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BFE41B-19CF-C345-82DD-EC7F93BADEE2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IMDB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72DFEF-3A33-FF4F-A38F-AB9E4B7659A0}"/>
              </a:ext>
            </a:extLst>
          </p:cNvPr>
          <p:cNvGrpSpPr/>
          <p:nvPr/>
        </p:nvGrpSpPr>
        <p:grpSpPr>
          <a:xfrm>
            <a:off x="8367656" y="2281367"/>
            <a:ext cx="3572237" cy="2767895"/>
            <a:chOff x="661311" y="2312542"/>
            <a:chExt cx="3572237" cy="2767895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58D07B1-C79D-1746-9906-EE1B58740E29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B60023-A2CF-8946-9A47-62FA749EC98C}"/>
                </a:ext>
              </a:extLst>
            </p:cNvPr>
            <p:cNvSpPr txBox="1"/>
            <p:nvPr/>
          </p:nvSpPr>
          <p:spPr>
            <a:xfrm>
              <a:off x="2032911" y="3473662"/>
              <a:ext cx="1724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Classifier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57D9AC-BC44-7940-8C68-CA2B83928D54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IMDB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F11003-91E0-C548-B6CC-9C7065D430AE}"/>
              </a:ext>
            </a:extLst>
          </p:cNvPr>
          <p:cNvSpPr txBox="1"/>
          <p:nvPr/>
        </p:nvSpPr>
        <p:spPr>
          <a:xfrm>
            <a:off x="1019955" y="6612809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</p:spTree>
    <p:extLst>
      <p:ext uri="{BB962C8B-B14F-4D97-AF65-F5344CB8AC3E}">
        <p14:creationId xmlns:p14="http://schemas.microsoft.com/office/powerpoint/2010/main" val="318221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3596"/>
          </a:xfrm>
        </p:spPr>
        <p:txBody>
          <a:bodyPr>
            <a:normAutofit fontScale="90000"/>
          </a:bodyPr>
          <a:lstStyle/>
          <a:p>
            <a:r>
              <a:rPr lang="en-US" dirty="0"/>
              <a:t>An overview of the Hugging Face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19955" y="6612809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41800E-A2E5-1544-A3FA-D625B0371287}"/>
              </a:ext>
            </a:extLst>
          </p:cNvPr>
          <p:cNvSpPr/>
          <p:nvPr/>
        </p:nvSpPr>
        <p:spPr>
          <a:xfrm>
            <a:off x="2724150" y="3720051"/>
            <a:ext cx="6051534" cy="2613560"/>
          </a:xfrm>
          <a:prstGeom prst="roundRect">
            <a:avLst>
              <a:gd name="adj" fmla="val 49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C85BF3-9229-E14E-B39C-2B5D3F264C4E}"/>
              </a:ext>
            </a:extLst>
          </p:cNvPr>
          <p:cNvSpPr/>
          <p:nvPr/>
        </p:nvSpPr>
        <p:spPr>
          <a:xfrm>
            <a:off x="2933700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Tokenizers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B182DE-9449-FF43-BC83-B16A7581FB11}"/>
              </a:ext>
            </a:extLst>
          </p:cNvPr>
          <p:cNvSpPr/>
          <p:nvPr/>
        </p:nvSpPr>
        <p:spPr>
          <a:xfrm>
            <a:off x="4887175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09C70A-26FE-3648-9D97-4DC794DB79E5}"/>
              </a:ext>
            </a:extLst>
          </p:cNvPr>
          <p:cNvSpPr/>
          <p:nvPr/>
        </p:nvSpPr>
        <p:spPr>
          <a:xfrm>
            <a:off x="6840650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Datasets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9CF6A13-BE1A-B341-BB15-EC6BBE9E7695}"/>
              </a:ext>
            </a:extLst>
          </p:cNvPr>
          <p:cNvSpPr/>
          <p:nvPr/>
        </p:nvSpPr>
        <p:spPr>
          <a:xfrm>
            <a:off x="4916730" y="5354333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Accelerate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E22F189-08C6-3D48-9B74-A6E7D6334935}"/>
              </a:ext>
            </a:extLst>
          </p:cNvPr>
          <p:cNvSpPr/>
          <p:nvPr/>
        </p:nvSpPr>
        <p:spPr>
          <a:xfrm>
            <a:off x="2724150" y="882732"/>
            <a:ext cx="6051534" cy="2329479"/>
          </a:xfrm>
          <a:prstGeom prst="roundRect">
            <a:avLst>
              <a:gd name="adj" fmla="val 49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86829-D86D-2040-8277-675ABF407A99}"/>
              </a:ext>
            </a:extLst>
          </p:cNvPr>
          <p:cNvSpPr/>
          <p:nvPr/>
        </p:nvSpPr>
        <p:spPr>
          <a:xfrm>
            <a:off x="2983178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13B61CC-9700-B24C-ACD9-D9F84F544475}"/>
              </a:ext>
            </a:extLst>
          </p:cNvPr>
          <p:cNvSpPr/>
          <p:nvPr/>
        </p:nvSpPr>
        <p:spPr>
          <a:xfrm>
            <a:off x="4433832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Datasets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866764-500B-BC40-A75A-3B056283B4F4}"/>
              </a:ext>
            </a:extLst>
          </p:cNvPr>
          <p:cNvSpPr/>
          <p:nvPr/>
        </p:nvSpPr>
        <p:spPr>
          <a:xfrm>
            <a:off x="5884486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Metrics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FFE6B30-9B42-5C4A-B8A2-4A8709C85761}"/>
              </a:ext>
            </a:extLst>
          </p:cNvPr>
          <p:cNvSpPr/>
          <p:nvPr/>
        </p:nvSpPr>
        <p:spPr>
          <a:xfrm>
            <a:off x="7335141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Docs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CE586-6A02-0F42-AA32-5F47E69963FD}"/>
              </a:ext>
            </a:extLst>
          </p:cNvPr>
          <p:cNvCxnSpPr>
            <a:cxnSpLocks/>
          </p:cNvCxnSpPr>
          <p:nvPr/>
        </p:nvCxnSpPr>
        <p:spPr>
          <a:xfrm>
            <a:off x="3924300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038AE-D110-994A-9214-594F220B1A61}"/>
              </a:ext>
            </a:extLst>
          </p:cNvPr>
          <p:cNvCxnSpPr>
            <a:cxnSpLocks/>
          </p:cNvCxnSpPr>
          <p:nvPr/>
        </p:nvCxnSpPr>
        <p:spPr>
          <a:xfrm>
            <a:off x="5905500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CF43D7-7352-E244-A9EB-D1A37659E503}"/>
              </a:ext>
            </a:extLst>
          </p:cNvPr>
          <p:cNvCxnSpPr>
            <a:cxnSpLocks/>
          </p:cNvCxnSpPr>
          <p:nvPr/>
        </p:nvCxnSpPr>
        <p:spPr>
          <a:xfrm>
            <a:off x="7921297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D7F646-6F1B-414E-AEFC-420CF8C383B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796402" y="4789344"/>
            <a:ext cx="1" cy="564989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CFFE9B4-14F1-EE4A-8D93-19005B0B8CF5}"/>
              </a:ext>
            </a:extLst>
          </p:cNvPr>
          <p:cNvSpPr txBox="1"/>
          <p:nvPr/>
        </p:nvSpPr>
        <p:spPr>
          <a:xfrm>
            <a:off x="4335728" y="1799745"/>
            <a:ext cx="245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Hugging Face Hub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C92E4-1EC0-9349-938E-820CC1B2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93" y="1039831"/>
            <a:ext cx="759913" cy="7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0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2045388"/>
          </a:xfrm>
        </p:spPr>
        <p:txBody>
          <a:bodyPr>
            <a:normAutofit/>
          </a:bodyPr>
          <a:lstStyle/>
          <a:p>
            <a:r>
              <a:rPr lang="en-US" dirty="0"/>
              <a:t>A typical pipeline for </a:t>
            </a:r>
            <a:br>
              <a:rPr lang="en-US" dirty="0"/>
            </a:br>
            <a:r>
              <a:rPr lang="en-US" dirty="0"/>
              <a:t>training transformer models </a:t>
            </a:r>
            <a:br>
              <a:rPr lang="en-US" dirty="0"/>
            </a:br>
            <a:r>
              <a:rPr lang="en-US" sz="3200" b="0" dirty="0"/>
              <a:t>with the  Datasets,  Tokenizers, and  Transformers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A227ACC-1119-4646-A0D3-7E16A0B722E5}"/>
              </a:ext>
            </a:extLst>
          </p:cNvPr>
          <p:cNvSpPr/>
          <p:nvPr/>
        </p:nvSpPr>
        <p:spPr>
          <a:xfrm>
            <a:off x="446643" y="3042075"/>
            <a:ext cx="2869809" cy="83428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BE2A63E8-AEEB-3845-B472-ACFD048F020C}"/>
              </a:ext>
            </a:extLst>
          </p:cNvPr>
          <p:cNvSpPr/>
          <p:nvPr/>
        </p:nvSpPr>
        <p:spPr>
          <a:xfrm>
            <a:off x="3315577" y="3042075"/>
            <a:ext cx="2869809" cy="834281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Tokenizers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EB767EA-F52A-C347-9DCD-5F10C7300D90}"/>
              </a:ext>
            </a:extLst>
          </p:cNvPr>
          <p:cNvSpPr/>
          <p:nvPr/>
        </p:nvSpPr>
        <p:spPr>
          <a:xfrm>
            <a:off x="6184511" y="3042075"/>
            <a:ext cx="2869809" cy="83428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Transformers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7C96DB7-D3F4-3C45-8686-888DCDC374D6}"/>
              </a:ext>
            </a:extLst>
          </p:cNvPr>
          <p:cNvSpPr/>
          <p:nvPr/>
        </p:nvSpPr>
        <p:spPr>
          <a:xfrm>
            <a:off x="9052570" y="3042075"/>
            <a:ext cx="2869809" cy="83428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E9D85-F109-8043-892A-D7B8A12CFAD4}"/>
              </a:ext>
            </a:extLst>
          </p:cNvPr>
          <p:cNvSpPr txBox="1"/>
          <p:nvPr/>
        </p:nvSpPr>
        <p:spPr>
          <a:xfrm>
            <a:off x="446643" y="4044468"/>
            <a:ext cx="286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and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datasets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499D8-3911-0547-905F-FD83DA9BBFD9}"/>
              </a:ext>
            </a:extLst>
          </p:cNvPr>
          <p:cNvSpPr txBox="1"/>
          <p:nvPr/>
        </p:nvSpPr>
        <p:spPr>
          <a:xfrm>
            <a:off x="3314701" y="3985791"/>
            <a:ext cx="286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Tokenize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texts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A7988-62CD-4946-8826-4D405D63E93D}"/>
              </a:ext>
            </a:extLst>
          </p:cNvPr>
          <p:cNvSpPr txBox="1"/>
          <p:nvPr/>
        </p:nvSpPr>
        <p:spPr>
          <a:xfrm>
            <a:off x="6182757" y="4030849"/>
            <a:ext cx="2869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models,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and infer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ABEB2-B500-A44A-BDD4-4E70D6141951}"/>
              </a:ext>
            </a:extLst>
          </p:cNvPr>
          <p:cNvSpPr txBox="1"/>
          <p:nvPr/>
        </p:nvSpPr>
        <p:spPr>
          <a:xfrm>
            <a:off x="9051691" y="4030848"/>
            <a:ext cx="286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metrics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models</a:t>
            </a:r>
          </a:p>
        </p:txBody>
      </p:sp>
    </p:spTree>
    <p:extLst>
      <p:ext uri="{BB962C8B-B14F-4D97-AF65-F5344CB8AC3E}">
        <p14:creationId xmlns:p14="http://schemas.microsoft.com/office/powerpoint/2010/main" val="268636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NLP with Transformers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F39E3-01A1-ED48-86A7-58BD809A44F4}"/>
              </a:ext>
            </a:extLst>
          </p:cNvPr>
          <p:cNvSpPr txBox="1"/>
          <p:nvPr/>
        </p:nvSpPr>
        <p:spPr>
          <a:xfrm>
            <a:off x="462949" y="1621892"/>
            <a:ext cx="1145282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git clone https://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github.com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nlp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-with-transformers/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notebooks.git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%cd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notebooks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install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install_requirements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0D92B-DA7D-8B4B-B596-CECD12B32E57}"/>
              </a:ext>
            </a:extLst>
          </p:cNvPr>
          <p:cNvSpPr txBox="1"/>
          <p:nvPr/>
        </p:nvSpPr>
        <p:spPr>
          <a:xfrm>
            <a:off x="534389" y="3984345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utils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setup_chapter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5697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AD3EB-12AE-AC4B-A072-34CC02EE15B5}"/>
              </a:ext>
            </a:extLst>
          </p:cNvPr>
          <p:cNvSpPr txBox="1"/>
          <p:nvPr/>
        </p:nvSpPr>
        <p:spPr>
          <a:xfrm>
            <a:off x="512043" y="1062883"/>
            <a:ext cx="1124452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"""Dear Amazon, last week I ordered an Optimus Prime action figure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from your online store in Germany. Unfortunately, when I opened the package,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 discovered to my horror that I had been sent an action figure of Megatron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instead! As a lifelong enemy of the </a:t>
            </a:r>
            <a:r>
              <a:rPr lang="en-US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Decepticons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I hope you can understand my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dilemma. To resolve the issue, I demand an exchange of Megatron for the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Optimus Prime figure I ordered. Enclosed are copies of my records concerning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this purchase. I expect to hear from you soon. Sincerely, Bumblebee."""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1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2023/10/25   Multilingual Named Entity Recognition (NER)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  2023/11/01   Midterm Project Report</a:t>
            </a:r>
          </a:p>
          <a:p>
            <a:pPr marL="0" indent="0">
              <a:buNone/>
            </a:pPr>
            <a:r>
              <a:rPr lang="en-US" sz="2800" dirty="0"/>
              <a:t>9   2023/11/08   Text Similarity and Clustering</a:t>
            </a:r>
          </a:p>
          <a:p>
            <a:pPr marL="0" indent="0">
              <a:buNone/>
            </a:pPr>
            <a:r>
              <a:rPr lang="en-US" sz="2800" dirty="0"/>
              <a:t>10 2023/11/15   Text Summarization and Topic Models</a:t>
            </a:r>
          </a:p>
          <a:p>
            <a:pPr marL="0" indent="0">
              <a:buNone/>
            </a:pPr>
            <a:r>
              <a:rPr lang="en-US" sz="2800" dirty="0"/>
              <a:t>11 2023/11/22   Text Generation with Large Language Models (LLMs)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2023/11/29   Case Study on Artificial Intelligence for Text Analytics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3899A-3D6A-5A4B-925E-02810BF1C98B}"/>
              </a:ext>
            </a:extLst>
          </p:cNvPr>
          <p:cNvSpPr txBox="1"/>
          <p:nvPr/>
        </p:nvSpPr>
        <p:spPr>
          <a:xfrm>
            <a:off x="512043" y="1062883"/>
            <a:ext cx="1124452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"""Dear Amazon, last week I ordered an Optimus Prime action figure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from your online store in Germany. Unfortunately, when I opened the package,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 discovered to my horror that I had been sent an action figure of Megatron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instead! As a lifelong enemy of the </a:t>
            </a:r>
            <a:r>
              <a:rPr lang="en-US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Decepticons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I hope you can understand my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dilemma. To resolve the issue, I demand an exchange of Megatron for the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Optimus Prime figure I ordered. Enclosed are copies of my records concerning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this purchase. I expect to hear from you soon. Sincerely, Bumblebee."""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C96AB-9D2E-624F-9DB0-6EBBCD27D339}"/>
              </a:ext>
            </a:extLst>
          </p:cNvPr>
          <p:cNvSpPr txBox="1"/>
          <p:nvPr/>
        </p:nvSpPr>
        <p:spPr>
          <a:xfrm>
            <a:off x="512042" y="3189807"/>
            <a:ext cx="112445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pipeline</a:t>
            </a:r>
            <a:b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classifier = pipeline(</a:t>
            </a:r>
            <a:r>
              <a:rPr lang="en-US" sz="2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"text-classification"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CE732F-B5E5-8345-B590-5F9A37E00509}"/>
              </a:ext>
            </a:extLst>
          </p:cNvPr>
          <p:cNvGraphicFramePr>
            <a:graphicFrameLocks noGrp="1"/>
          </p:cNvGraphicFramePr>
          <p:nvPr/>
        </p:nvGraphicFramePr>
        <p:xfrm>
          <a:off x="556691" y="5530637"/>
          <a:ext cx="6788730" cy="914400"/>
        </p:xfrm>
        <a:graphic>
          <a:graphicData uri="http://schemas.openxmlformats.org/drawingml/2006/table">
            <a:tbl>
              <a:tblPr/>
              <a:tblGrid>
                <a:gridCol w="2262910">
                  <a:extLst>
                    <a:ext uri="{9D8B030D-6E8A-4147-A177-3AD203B41FA5}">
                      <a16:colId xmlns:a16="http://schemas.microsoft.com/office/drawing/2014/main" val="4029862344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1174281445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339382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>
                          <a:effectLst/>
                        </a:rPr>
                        <a:t>label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effectLst/>
                        </a:rPr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0.901546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609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926DF6-6FDA-9B4D-8587-FC1E319387C4}"/>
              </a:ext>
            </a:extLst>
          </p:cNvPr>
          <p:cNvSpPr txBox="1"/>
          <p:nvPr/>
        </p:nvSpPr>
        <p:spPr>
          <a:xfrm>
            <a:off x="512042" y="4191166"/>
            <a:ext cx="11244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outputs = classifier(text)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(outputs) </a:t>
            </a:r>
          </a:p>
        </p:txBody>
      </p:sp>
    </p:spTree>
    <p:extLst>
      <p:ext uri="{BB962C8B-B14F-4D97-AF65-F5344CB8AC3E}">
        <p14:creationId xmlns:p14="http://schemas.microsoft.com/office/powerpoint/2010/main" val="277523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A5A42-6BD1-9143-B6A2-27EFD06DB094}"/>
              </a:ext>
            </a:extLst>
          </p:cNvPr>
          <p:cNvSpPr txBox="1"/>
          <p:nvPr/>
        </p:nvSpPr>
        <p:spPr>
          <a:xfrm>
            <a:off x="512042" y="3189807"/>
            <a:ext cx="112445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pipeline</a:t>
            </a:r>
            <a:b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classifier = pipeline(</a:t>
            </a:r>
            <a:r>
              <a:rPr lang="en-US" sz="2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"text-classification"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E041EB-6EB8-C444-BAC1-91056CED236E}"/>
              </a:ext>
            </a:extLst>
          </p:cNvPr>
          <p:cNvGraphicFramePr>
            <a:graphicFrameLocks noGrp="1"/>
          </p:cNvGraphicFramePr>
          <p:nvPr/>
        </p:nvGraphicFramePr>
        <p:xfrm>
          <a:off x="556691" y="5530637"/>
          <a:ext cx="6788730" cy="914400"/>
        </p:xfrm>
        <a:graphic>
          <a:graphicData uri="http://schemas.openxmlformats.org/drawingml/2006/table">
            <a:tbl>
              <a:tblPr/>
              <a:tblGrid>
                <a:gridCol w="2262910">
                  <a:extLst>
                    <a:ext uri="{9D8B030D-6E8A-4147-A177-3AD203B41FA5}">
                      <a16:colId xmlns:a16="http://schemas.microsoft.com/office/drawing/2014/main" val="4029862344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1174281445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339382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label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effectLst/>
                        </a:rPr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0.901546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609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ED96F5A-0F7F-DA4D-BEDE-47A3683068A8}"/>
              </a:ext>
            </a:extLst>
          </p:cNvPr>
          <p:cNvSpPr txBox="1"/>
          <p:nvPr/>
        </p:nvSpPr>
        <p:spPr>
          <a:xfrm>
            <a:off x="512042" y="4191166"/>
            <a:ext cx="11244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outputs = classifier(text)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(outputs) </a:t>
            </a:r>
          </a:p>
        </p:txBody>
      </p:sp>
    </p:spTree>
    <p:extLst>
      <p:ext uri="{BB962C8B-B14F-4D97-AF65-F5344CB8AC3E}">
        <p14:creationId xmlns:p14="http://schemas.microsoft.com/office/powerpoint/2010/main" val="2952382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58931-CE87-CE4E-8AE8-2FF8B6B8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43" y="790260"/>
            <a:ext cx="5774385" cy="56676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59" y="122627"/>
            <a:ext cx="8674308" cy="66763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NLP Tasks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A2885-1BF7-F646-872C-D9E1BB54DFE5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30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Sequence-level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7E1B0-93DC-EC41-BE52-5C35F46B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754" y="1762020"/>
            <a:ext cx="8590726" cy="425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E8560A-0F42-BD44-9776-8B546B6A4C6F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34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D742E-B871-9841-BFBE-7BD3AB531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3" y="1670050"/>
            <a:ext cx="8718285" cy="4135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Token-level tasks</a:t>
            </a:r>
          </a:p>
        </p:txBody>
      </p:sp>
    </p:spTree>
    <p:extLst>
      <p:ext uri="{BB962C8B-B14F-4D97-AF65-F5344CB8AC3E}">
        <p14:creationId xmlns:p14="http://schemas.microsoft.com/office/powerpoint/2010/main" val="1172303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195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Analysis: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A33A5-5F7A-AD45-B8DF-5A41E6DFA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9" b="5072"/>
          <a:stretch/>
        </p:blipFill>
        <p:spPr>
          <a:xfrm>
            <a:off x="2135560" y="1484784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Character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43CE1-B20F-9141-AAF9-C89B69162B85}"/>
              </a:ext>
            </a:extLst>
          </p:cNvPr>
          <p:cNvSpPr txBox="1"/>
          <p:nvPr/>
        </p:nvSpPr>
        <p:spPr>
          <a:xfrm>
            <a:off x="534389" y="1032043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4D4FB-6384-F642-812E-160FA0822A2D}"/>
              </a:ext>
            </a:extLst>
          </p:cNvPr>
          <p:cNvSpPr txBox="1"/>
          <p:nvPr/>
        </p:nvSpPr>
        <p:spPr>
          <a:xfrm>
            <a:off x="534386" y="2335695"/>
            <a:ext cx="1122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['T', 'o', 'k', 'e', 'n',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'z',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'n', 'g', ' ', 't', 'e', 'x', 't', ' 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's', ' ', 'a', ' ', 'c', 'o', 'r', 'e', ' ', 't', 'a', 's', 'k', ' ', 'o', 'f', ' ', 'N', 'L', 'P', '.']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5B3F8-3881-C341-A295-39C53169E3BB}"/>
              </a:ext>
            </a:extLst>
          </p:cNvPr>
          <p:cNvSpPr txBox="1"/>
          <p:nvPr/>
        </p:nvSpPr>
        <p:spPr>
          <a:xfrm>
            <a:off x="534385" y="3313113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token2idx = {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ch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ch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enumerate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sorted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)))}</a:t>
            </a:r>
          </a:p>
          <a:p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(token2idx)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551CC-DCEE-DC4A-BC9C-8A2E95CEAF57}"/>
              </a:ext>
            </a:extLst>
          </p:cNvPr>
          <p:cNvSpPr txBox="1"/>
          <p:nvPr/>
        </p:nvSpPr>
        <p:spPr>
          <a:xfrm>
            <a:off x="484908" y="4062618"/>
            <a:ext cx="1122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 ': 0, '.': 1, 'L': 2, 'N': 3, 'P': 4, 'T': 5, 'a': 6, 'c': 7, 'e': 8, 'f': 9, 'g': 10,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11, 'k': 12, 'n': 13, 'o': 14, 'r': 15, 's': 16, 't': 17, 'x': 18, 'z': 19}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BAAA2-5A4E-F54A-B36B-C8104A6C6033}"/>
              </a:ext>
            </a:extLst>
          </p:cNvPr>
          <p:cNvSpPr txBox="1"/>
          <p:nvPr/>
        </p:nvSpPr>
        <p:spPr>
          <a:xfrm>
            <a:off x="534384" y="502992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[token2idx[token]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token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DFEC3-BAE0-AD45-A4D9-E1783E3DA891}"/>
              </a:ext>
            </a:extLst>
          </p:cNvPr>
          <p:cNvSpPr txBox="1"/>
          <p:nvPr/>
        </p:nvSpPr>
        <p:spPr>
          <a:xfrm>
            <a:off x="472658" y="5720237"/>
            <a:ext cx="1122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[5, 14, 12, 8, 13, 11, 19, 11, 13, 10, 0, 17, 8, 18, 17, 0, 11, 16, 0, 6, 0, 7, 14, 15, 8, 0, 17, 6, 16, 12, 0, 14, 9, 0, 3, 2, 4, 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03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Word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8932-A688-7B42-BF75-92D2553E74A9}"/>
              </a:ext>
            </a:extLst>
          </p:cNvPr>
          <p:cNvSpPr txBox="1"/>
          <p:nvPr/>
        </p:nvSpPr>
        <p:spPr>
          <a:xfrm>
            <a:off x="802001" y="1440895"/>
            <a:ext cx="108319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text.split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66D15-5B15-B84C-A9B5-E3657D284168}"/>
              </a:ext>
            </a:extLst>
          </p:cNvPr>
          <p:cNvSpPr txBox="1"/>
          <p:nvPr/>
        </p:nvSpPr>
        <p:spPr>
          <a:xfrm>
            <a:off x="802001" y="2801679"/>
            <a:ext cx="10550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['Tokenizing', 'text', 'is', 'a', 'core', 'task', 'of', 'NLP.']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6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A418E-D150-9244-9ACD-6C1867FEF96A}"/>
              </a:ext>
            </a:extLst>
          </p:cNvPr>
          <p:cNvSpPr txBox="1"/>
          <p:nvPr/>
        </p:nvSpPr>
        <p:spPr>
          <a:xfrm>
            <a:off x="379826" y="1097527"/>
            <a:ext cx="113110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AutoTokenizer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distilbert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-base-uncased"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AutoTokenizer.from_pretrained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58AF5-D99D-0F4C-B2A9-12117AB17C2F}"/>
              </a:ext>
            </a:extLst>
          </p:cNvPr>
          <p:cNvSpPr txBox="1"/>
          <p:nvPr/>
        </p:nvSpPr>
        <p:spPr>
          <a:xfrm>
            <a:off x="374132" y="2440257"/>
            <a:ext cx="113110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tokenizer(text)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27E1D-280B-F34F-9583-29A177D79F5F}"/>
              </a:ext>
            </a:extLst>
          </p:cNvPr>
          <p:cNvSpPr txBox="1"/>
          <p:nvPr/>
        </p:nvSpPr>
        <p:spPr>
          <a:xfrm>
            <a:off x="355375" y="3764991"/>
            <a:ext cx="11348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[101, 19204, 6026, 3793, 2003, 1037, 4563, 4708, 1997, 17953, 2361, 1012, 102],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attention_mask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[1, 1, 1, 1, 1, 1, 1, 1, 1, 1, 1, 1, 1]}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762F4-9B06-8F4A-9413-1F3438892830}"/>
              </a:ext>
            </a:extLst>
          </p:cNvPr>
          <p:cNvSpPr txBox="1"/>
          <p:nvPr/>
        </p:nvSpPr>
        <p:spPr>
          <a:xfrm>
            <a:off x="370448" y="4560145"/>
            <a:ext cx="114011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tokens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tokenizer.convert_ids_to_tokens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encoded_text.input_ids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D607A-A209-BC47-91B4-3D812D38B3A9}"/>
              </a:ext>
            </a:extLst>
          </p:cNvPr>
          <p:cNvSpPr txBox="1"/>
          <p:nvPr/>
        </p:nvSpPr>
        <p:spPr>
          <a:xfrm>
            <a:off x="396742" y="5562068"/>
            <a:ext cx="11348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['[CLS]', 'token', '##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izing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'text', 'is', 'a', 'core', 'task', 'of',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nl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'##p', '.', '[SEP]']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45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E8BC7-D3FA-2F4D-A3B0-FB30B13326D5}"/>
              </a:ext>
            </a:extLst>
          </p:cNvPr>
          <p:cNvSpPr txBox="1"/>
          <p:nvPr/>
        </p:nvSpPr>
        <p:spPr>
          <a:xfrm>
            <a:off x="965823" y="1281845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tokenizer.convert_tokens_to_string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(tokens))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924669-0A32-0646-92CB-A6399C65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Tokenization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F942A-D126-5B4F-8BA8-63419F5CA0BA}"/>
              </a:ext>
            </a:extLst>
          </p:cNvPr>
          <p:cNvSpPr txBox="1"/>
          <p:nvPr/>
        </p:nvSpPr>
        <p:spPr>
          <a:xfrm>
            <a:off x="965823" y="2167415"/>
            <a:ext cx="10621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[CLS] tokenizing text is a core task of </a:t>
            </a:r>
            <a:r>
              <a:rPr lang="en-US" sz="240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nlp</a:t>
            </a:r>
            <a:r>
              <a:rPr lang="en-US" sz="240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. [SEP]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ED59A-634A-B34C-8217-0C52292788AC}"/>
              </a:ext>
            </a:extLst>
          </p:cNvPr>
          <p:cNvSpPr txBox="1"/>
          <p:nvPr/>
        </p:nvSpPr>
        <p:spPr>
          <a:xfrm>
            <a:off x="965823" y="3107171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tokenizer.vocab_size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6D564-C4C0-2447-AD20-350BAB262365}"/>
              </a:ext>
            </a:extLst>
          </p:cNvPr>
          <p:cNvSpPr txBox="1"/>
          <p:nvPr/>
        </p:nvSpPr>
        <p:spPr>
          <a:xfrm>
            <a:off x="965823" y="396381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30522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55C32-B2AB-CE49-BB9C-316AAD672FF0}"/>
              </a:ext>
            </a:extLst>
          </p:cNvPr>
          <p:cNvSpPr txBox="1"/>
          <p:nvPr/>
        </p:nvSpPr>
        <p:spPr>
          <a:xfrm>
            <a:off x="965823" y="4868806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tokenizer.model_max_length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BAEDF8-5938-DB4F-8B43-07D88E602E88}"/>
              </a:ext>
            </a:extLst>
          </p:cNvPr>
          <p:cNvSpPr txBox="1"/>
          <p:nvPr/>
        </p:nvSpPr>
        <p:spPr>
          <a:xfrm>
            <a:off x="965823" y="565065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2023/12/06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2023/12/13   Deep Learning, Generative AI,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2023/12/20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2023/12/27  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4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Tokenizing the Whole Dataset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0B897-3703-9F4C-B3D9-A6BA45206E47}"/>
              </a:ext>
            </a:extLst>
          </p:cNvPr>
          <p:cNvSpPr txBox="1"/>
          <p:nvPr/>
        </p:nvSpPr>
        <p:spPr>
          <a:xfrm>
            <a:off x="713934" y="1046125"/>
            <a:ext cx="110426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tokenize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batch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tokenizer(batch[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padding=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truncation=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5A964-2815-6B49-B780-2AF4781499A8}"/>
              </a:ext>
            </a:extLst>
          </p:cNvPr>
          <p:cNvSpPr txBox="1"/>
          <p:nvPr/>
        </p:nvSpPr>
        <p:spPr>
          <a:xfrm>
            <a:off x="713934" y="1971587"/>
            <a:ext cx="1104263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(tokenize(emotions[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][: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FF5B5-7E7D-E445-88AC-AC51F3FB945D}"/>
              </a:ext>
            </a:extLst>
          </p:cNvPr>
          <p:cNvSpPr txBox="1"/>
          <p:nvPr/>
        </p:nvSpPr>
        <p:spPr>
          <a:xfrm>
            <a:off x="685113" y="2487802"/>
            <a:ext cx="105364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[[101, 1045, 2134, 2102, 2514, 26608, 102, 0, 0, 0, 0, 0, 0, 0, 0, 0, 0, 0, 0, 0, 0, 0, 0], [101, 1045, 2064, 2175, 2013, 3110, 2061, 20625, 2000, 2061, 9636, 17772, 2074, 2013, 2108, 2105, 2619, 2040, 14977, 1998, 2003, 8300, 102]],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attention_mask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[[1, 1, 1, 1, 1, 1, 1, 0, 0, 0, 0, 0, 0, 0, 0, 0, 0, 0, 0, 0, 0, 0, 0], [1, 1, 1, 1, 1, 1, 1, 1, 1, 1, 1, 1, 1, 1, 1, 1, 1, 1, 1, 1, 1, 1, 1]]}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8D327-7C5D-9B4B-8ED7-75113A32069B}"/>
              </a:ext>
            </a:extLst>
          </p:cNvPr>
          <p:cNvSpPr txBox="1"/>
          <p:nvPr/>
        </p:nvSpPr>
        <p:spPr>
          <a:xfrm>
            <a:off x="685114" y="4523057"/>
            <a:ext cx="1104263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tokens2ids = </a:t>
            </a:r>
            <a:r>
              <a:rPr lang="en-US" sz="20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zip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tokenizer.all_special_tokens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tokenizer.all_special_ids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sorted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(tokens2ids, key=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: x[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columns=[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"Special Token"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"Special Token ID"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34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71" y="56101"/>
            <a:ext cx="11648792" cy="717622"/>
          </a:xfrm>
        </p:spPr>
        <p:txBody>
          <a:bodyPr>
            <a:normAutofit/>
          </a:bodyPr>
          <a:lstStyle/>
          <a:p>
            <a:r>
              <a:rPr lang="en-US" sz="4000" dirty="0"/>
              <a:t>From Text to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365DE-CBA2-D242-9047-A4401C6E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" y="2170879"/>
            <a:ext cx="11648792" cy="392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E97FB-BC91-A047-9022-72AFADFB787D}"/>
              </a:ext>
            </a:extLst>
          </p:cNvPr>
          <p:cNvSpPr txBox="1"/>
          <p:nvPr/>
        </p:nvSpPr>
        <p:spPr>
          <a:xfrm>
            <a:off x="404271" y="809780"/>
            <a:ext cx="11516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For each batch, the input sequences are padded to the maximum sequence length in the batch; the attention mask is used in the model to ignore the padded areas of the input tensors</a:t>
            </a:r>
          </a:p>
        </p:txBody>
      </p:sp>
    </p:spTree>
    <p:extLst>
      <p:ext uri="{BB962C8B-B14F-4D97-AF65-F5344CB8AC3E}">
        <p14:creationId xmlns:p14="http://schemas.microsoft.com/office/powerpoint/2010/main" val="3208562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5345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Training a Text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356DC-B3D5-4741-8922-AE8E6E74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1" y="1500840"/>
            <a:ext cx="10239756" cy="4923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D89B8-A23A-FC4B-A6CE-97AB94DBE9FF}"/>
              </a:ext>
            </a:extLst>
          </p:cNvPr>
          <p:cNvSpPr txBox="1"/>
          <p:nvPr/>
        </p:nvSpPr>
        <p:spPr>
          <a:xfrm>
            <a:off x="400206" y="760728"/>
            <a:ext cx="1135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 architecture used for sequence classification with an encoder-based transformer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; it consists of the model’s pretrained body combined with a custom classification head</a:t>
            </a:r>
          </a:p>
        </p:txBody>
      </p:sp>
    </p:spTree>
    <p:extLst>
      <p:ext uri="{BB962C8B-B14F-4D97-AF65-F5344CB8AC3E}">
        <p14:creationId xmlns:p14="http://schemas.microsoft.com/office/powerpoint/2010/main" val="1347013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5673"/>
            <a:ext cx="11222181" cy="835567"/>
          </a:xfrm>
        </p:spPr>
        <p:txBody>
          <a:bodyPr>
            <a:normAutofit/>
          </a:bodyPr>
          <a:lstStyle/>
          <a:p>
            <a:r>
              <a:rPr lang="en-US" sz="4000" dirty="0"/>
              <a:t>Transformers as Feature Extractors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DB6F2-9966-E648-BFA5-977C308E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75" y="1450474"/>
            <a:ext cx="8943649" cy="5002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A28C7-BF2E-7944-B6F6-16AC792048C9}"/>
              </a:ext>
            </a:extLst>
          </p:cNvPr>
          <p:cNvSpPr txBox="1"/>
          <p:nvPr/>
        </p:nvSpPr>
        <p:spPr>
          <a:xfrm>
            <a:off x="534386" y="841240"/>
            <a:ext cx="11366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 the feature-based approach, the </a:t>
            </a:r>
            <a:r>
              <a:rPr lang="en-US" sz="2400" b="1" dirty="0" err="1">
                <a:solidFill>
                  <a:schemeClr val="accent1"/>
                </a:solidFill>
              </a:rPr>
              <a:t>DistilBERT</a:t>
            </a:r>
            <a:r>
              <a:rPr lang="en-US" sz="2400" b="1" dirty="0">
                <a:solidFill>
                  <a:schemeClr val="accent1"/>
                </a:solidFill>
              </a:rPr>
              <a:t> model is frozen and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just provides features for a classifier</a:t>
            </a:r>
          </a:p>
        </p:txBody>
      </p:sp>
    </p:spTree>
    <p:extLst>
      <p:ext uri="{BB962C8B-B14F-4D97-AF65-F5344CB8AC3E}">
        <p14:creationId xmlns:p14="http://schemas.microsoft.com/office/powerpoint/2010/main" val="3527011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Training a Simple Classifier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0937C-A93C-0549-BF7A-1076800F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05" y="986835"/>
            <a:ext cx="5690375" cy="54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57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3861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Fine-Tuning Transformers</a:t>
            </a: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1BDBE-DC9B-8F41-8A57-B58DA437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47" y="1684294"/>
            <a:ext cx="7242742" cy="4717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FCA35D-2B21-A94A-BE8F-CA9D7C0AAC2C}"/>
              </a:ext>
            </a:extLst>
          </p:cNvPr>
          <p:cNvSpPr txBox="1"/>
          <p:nvPr/>
        </p:nvSpPr>
        <p:spPr>
          <a:xfrm>
            <a:off x="689317" y="773723"/>
            <a:ext cx="11222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When using the fine-tuning approach the whole </a:t>
            </a:r>
            <a:r>
              <a:rPr lang="en-US" sz="2400" b="1" dirty="0" err="1">
                <a:solidFill>
                  <a:schemeClr val="accent1"/>
                </a:solidFill>
              </a:rPr>
              <a:t>DistilBERT</a:t>
            </a:r>
            <a:r>
              <a:rPr lang="en-US" sz="2400" b="1" dirty="0">
                <a:solidFill>
                  <a:schemeClr val="accent1"/>
                </a:solidFill>
              </a:rPr>
              <a:t> model is trained along with the classification head</a:t>
            </a:r>
          </a:p>
        </p:txBody>
      </p:sp>
    </p:spTree>
    <p:extLst>
      <p:ext uri="{BB962C8B-B14F-4D97-AF65-F5344CB8AC3E}">
        <p14:creationId xmlns:p14="http://schemas.microsoft.com/office/powerpoint/2010/main" val="1480829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85732"/>
          </a:xfrm>
        </p:spPr>
        <p:txBody>
          <a:bodyPr>
            <a:normAutofit fontScale="90000"/>
          </a:bodyPr>
          <a:lstStyle/>
          <a:p>
            <a:r>
              <a:rPr lang="en-US" dirty="0"/>
              <a:t>Fine-Tuning Transformers</a:t>
            </a:r>
            <a:br>
              <a:rPr lang="en-US" dirty="0"/>
            </a:br>
            <a:r>
              <a:rPr lang="en-US" dirty="0"/>
              <a:t>Loading a pretrained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CEE54-3CEE-E74C-B09C-91E60C9B9945}"/>
              </a:ext>
            </a:extLst>
          </p:cNvPr>
          <p:cNvSpPr txBox="1"/>
          <p:nvPr/>
        </p:nvSpPr>
        <p:spPr>
          <a:xfrm>
            <a:off x="534389" y="2392220"/>
            <a:ext cx="1111366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AutoModelForSequenceClassification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AutoModelForSequenceClassification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from_pretrained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.to(device))</a:t>
            </a:r>
          </a:p>
        </p:txBody>
      </p:sp>
    </p:spTree>
    <p:extLst>
      <p:ext uri="{BB962C8B-B14F-4D97-AF65-F5344CB8AC3E}">
        <p14:creationId xmlns:p14="http://schemas.microsoft.com/office/powerpoint/2010/main" val="3516872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Defining the performance metrics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D7CD5-DC15-D743-B2D3-F52ADFA2DCB4}"/>
              </a:ext>
            </a:extLst>
          </p:cNvPr>
          <p:cNvSpPr txBox="1"/>
          <p:nvPr/>
        </p:nvSpPr>
        <p:spPr>
          <a:xfrm>
            <a:off x="884064" y="1751080"/>
            <a:ext cx="10423872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f1_score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labels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pred.label_ids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pred.predictions.argmax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f1 = f1_score(labels,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average=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"weighted"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(labels,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{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"accuracy"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acc,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"f1"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f1}</a:t>
            </a:r>
          </a:p>
        </p:txBody>
      </p:sp>
    </p:spTree>
    <p:extLst>
      <p:ext uri="{BB962C8B-B14F-4D97-AF65-F5344CB8AC3E}">
        <p14:creationId xmlns:p14="http://schemas.microsoft.com/office/powerpoint/2010/main" val="88699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40BD9-5269-CB4F-BB45-A16FDE1EC48F}"/>
              </a:ext>
            </a:extLst>
          </p:cNvPr>
          <p:cNvSpPr txBox="1"/>
          <p:nvPr/>
        </p:nvSpPr>
        <p:spPr>
          <a:xfrm>
            <a:off x="703385" y="1521879"/>
            <a:ext cx="1086025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huggingface_hub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notebook_login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notebook_login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11180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38597-334C-084E-A8DD-589BB1DF9A47}"/>
              </a:ext>
            </a:extLst>
          </p:cNvPr>
          <p:cNvSpPr txBox="1"/>
          <p:nvPr/>
        </p:nvSpPr>
        <p:spPr>
          <a:xfrm>
            <a:off x="440937" y="1344893"/>
            <a:ext cx="1140908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Trainer,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TrainingArguments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64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//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-finetuned-emotion"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training_args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TrainingArguments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output_dir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num_train_epochs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learning_rate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2e-5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per_device_train_batch_size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per_device_eval_batch_size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weight_decay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evaluation_strategy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"epoch"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disable_tqdm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push_to_hub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log_level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"error"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46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20100"/>
            <a:ext cx="11292840" cy="6217800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</a:rPr>
              <a:t>Text Classification and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Sentiment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025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8BFE-16D2-0440-8A60-B0E86A536098}"/>
              </a:ext>
            </a:extLst>
          </p:cNvPr>
          <p:cNvSpPr txBox="1"/>
          <p:nvPr/>
        </p:nvSpPr>
        <p:spPr>
          <a:xfrm>
            <a:off x="534389" y="1262691"/>
            <a:ext cx="1102504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Trainer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 = Trainer(model=model,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training_args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train_dataset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eval_dataset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"validation"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tokenizer=tokenizer)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trainer.train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D057-C983-DB47-8369-1DCDF7CB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89" y="4695334"/>
            <a:ext cx="5638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1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543CC-2A76-7A44-8551-51C6563F1AC5}"/>
              </a:ext>
            </a:extLst>
          </p:cNvPr>
          <p:cNvSpPr txBox="1"/>
          <p:nvPr/>
        </p:nvSpPr>
        <p:spPr>
          <a:xfrm>
            <a:off x="752431" y="1279293"/>
            <a:ext cx="106871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"validation"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EC31B-C3A8-374A-807B-A4ADA9C1AD97}"/>
              </a:ext>
            </a:extLst>
          </p:cNvPr>
          <p:cNvSpPr txBox="1"/>
          <p:nvPr/>
        </p:nvSpPr>
        <p:spPr>
          <a:xfrm>
            <a:off x="752430" y="2422643"/>
            <a:ext cx="106871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preds_output.metrics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F406-9356-0F4B-917C-31CAB94C8EC9}"/>
              </a:ext>
            </a:extLst>
          </p:cNvPr>
          <p:cNvSpPr txBox="1"/>
          <p:nvPr/>
        </p:nvSpPr>
        <p:spPr>
          <a:xfrm>
            <a:off x="752430" y="4315124"/>
            <a:ext cx="106871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np.argmax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preds_output.predictions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36672-5C59-9842-A70B-A5547BD4767E}"/>
              </a:ext>
            </a:extLst>
          </p:cNvPr>
          <p:cNvSpPr txBox="1"/>
          <p:nvPr/>
        </p:nvSpPr>
        <p:spPr>
          <a:xfrm>
            <a:off x="752430" y="5015038"/>
            <a:ext cx="106871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plot_confusion_matrix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y_valid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labels)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E3080-A028-F54F-8780-8FE2A6AA896B}"/>
              </a:ext>
            </a:extLst>
          </p:cNvPr>
          <p:cNvSpPr txBox="1"/>
          <p:nvPr/>
        </p:nvSpPr>
        <p:spPr>
          <a:xfrm>
            <a:off x="752430" y="3075167"/>
            <a:ext cx="1068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test_loss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0.22047173976898193,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test_accuracy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0.9225, 'test_f1': 0.9225500751072866,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test_runtime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1.6357,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test_samples_per_second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1222.725,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test_steps_per_second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19.564}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86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Fine-Tuning Transformers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5303B-ABEE-DE49-9040-6262A0EB2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92" y="1106564"/>
            <a:ext cx="5455339" cy="52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8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507" y="57859"/>
            <a:ext cx="8316987" cy="1589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Visual Guide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(Jay </a:t>
            </a:r>
            <a:r>
              <a:rPr lang="en-US" sz="2400" dirty="0" err="1">
                <a:solidFill>
                  <a:schemeClr val="accent1"/>
                </a:solidFill>
              </a:rPr>
              <a:t>Alammar</a:t>
            </a:r>
            <a:r>
              <a:rPr lang="en-US" sz="2400" dirty="0">
                <a:solidFill>
                  <a:schemeClr val="accent1"/>
                </a:solidFill>
              </a:rPr>
              <a:t>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07C6C-10F7-5444-992D-EDD2788A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772816"/>
            <a:ext cx="91313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0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/>
        </p:nvGraphicFramePr>
        <p:xfrm>
          <a:off x="1898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0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38" y="120257"/>
            <a:ext cx="8886525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ED710-4E11-6741-B6B2-E8DB53EC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127250"/>
            <a:ext cx="88138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2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4578"/>
            <a:ext cx="9217024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08899-5598-4F4C-89D5-62A021B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139950"/>
            <a:ext cx="9105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0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4578"/>
            <a:ext cx="9217024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89E75-19CB-B746-968D-9D76095B5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1298"/>
          <a:stretch/>
        </p:blipFill>
        <p:spPr>
          <a:xfrm>
            <a:off x="1879827" y="1484784"/>
            <a:ext cx="8432346" cy="49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1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6080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# 1 Use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r>
              <a:rPr lang="en-US" dirty="0">
                <a:solidFill>
                  <a:schemeClr val="accent1"/>
                </a:solidFill>
              </a:rPr>
              <a:t> to Generate 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2A14E-7034-2A4D-A32B-93EEEE1CE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2130" b="7298"/>
          <a:stretch/>
        </p:blipFill>
        <p:spPr>
          <a:xfrm>
            <a:off x="1689550" y="1735558"/>
            <a:ext cx="8870946" cy="45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8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#2:Test/Train Split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#2, 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E6CCF-55FC-BF49-99EB-3D2ECBAF9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3847"/>
          <a:stretch/>
        </p:blipFill>
        <p:spPr>
          <a:xfrm>
            <a:off x="1913010" y="1484784"/>
            <a:ext cx="8316987" cy="49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0357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  <a:endParaRPr lang="en-US" sz="1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5ED94-65AB-ED4B-8969-AA65A4D6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1" y="1459371"/>
            <a:ext cx="11222181" cy="5088629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400" dirty="0">
                <a:solidFill>
                  <a:schemeClr val="accent1"/>
                </a:solidFill>
              </a:rPr>
              <a:t>Text Classification and Sentiment Analysis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Dataset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Tokenizer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Training a Text Classifier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Fine-Tuning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905403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0" y="92940"/>
            <a:ext cx="8575478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#3 Train the logistic regression model using the training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AB9A-4B01-4142-8FA0-A3C07B42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9101"/>
          <a:stretch/>
        </p:blipFill>
        <p:spPr>
          <a:xfrm>
            <a:off x="2159456" y="1476990"/>
            <a:ext cx="8143255" cy="50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1"/>
            <a:ext cx="8316987" cy="745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F44F0-A048-FB44-BF6C-9C06DBFC7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/>
        </p:blipFill>
        <p:spPr>
          <a:xfrm>
            <a:off x="1524000" y="1640390"/>
            <a:ext cx="9144000" cy="481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F333-0C13-4D4B-90B2-03B27FF602EA}"/>
              </a:ext>
            </a:extLst>
          </p:cNvPr>
          <p:cNvSpPr txBox="1"/>
          <p:nvPr/>
        </p:nvSpPr>
        <p:spPr>
          <a:xfrm>
            <a:off x="1668587" y="77745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[CLS] </a:t>
            </a:r>
            <a:r>
              <a:rPr lang="en-US" sz="2400" dirty="0"/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 ##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ination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on love </a:t>
            </a:r>
            <a:r>
              <a:rPr lang="en-US" sz="2400" dirty="0">
                <a:solidFill>
                  <a:srgbClr val="C00000"/>
                </a:solidFill>
              </a:rPr>
              <a:t>[SEP]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rumination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on love</a:t>
            </a:r>
          </a:p>
        </p:txBody>
      </p:sp>
    </p:spTree>
    <p:extLst>
      <p:ext uri="{BB962C8B-B14F-4D97-AF65-F5344CB8AC3E}">
        <p14:creationId xmlns:p14="http://schemas.microsoft.com/office/powerpoint/2010/main" val="4148046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F3606-FBD9-0049-8165-C9862F73F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27" y="1520530"/>
            <a:ext cx="9144000" cy="4932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D7D842-B80F-1943-A4A5-48A25709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2"/>
            <a:ext cx="8316987" cy="7647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FACBA-852E-8646-852B-0D35D21A05BD}"/>
              </a:ext>
            </a:extLst>
          </p:cNvPr>
          <p:cNvSpPr/>
          <p:nvPr/>
        </p:nvSpPr>
        <p:spPr>
          <a:xfrm>
            <a:off x="1558926" y="764704"/>
            <a:ext cx="910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tokenizer</a:t>
            </a:r>
            <a:r>
              <a:rPr lang="en-US" sz="20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000" dirty="0" err="1">
                <a:latin typeface="Courier" pitchFamily="2" charset="0"/>
              </a:rPr>
              <a:t>encode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>
                <a:solidFill>
                  <a:srgbClr val="BA2121"/>
                </a:solidFill>
                <a:latin typeface="Courier" pitchFamily="2" charset="0"/>
              </a:rPr>
              <a:t>"a visually stunning rumination on love"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add_special_tokens</a:t>
            </a:r>
            <a:r>
              <a:rPr lang="en-US" sz="20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000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sz="20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1548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7039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 for BERT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59CF-5C6F-F74F-B15D-4B7708945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/>
          <a:stretch/>
        </p:blipFill>
        <p:spPr>
          <a:xfrm>
            <a:off x="1782492" y="1124744"/>
            <a:ext cx="8705997" cy="5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45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Flowing Through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E0F88-72D3-8C44-A004-A83D9972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0040"/>
            <a:ext cx="9144000" cy="48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44625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0FCF0-7FD0-E243-9B36-9DBC6310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76" y="1443739"/>
            <a:ext cx="83693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4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2058897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122627"/>
            <a:ext cx="10072468" cy="11461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81009-6FE3-2649-ADAD-208FEA5F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57" y="1535122"/>
            <a:ext cx="5496898" cy="4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C10DA-A0C4-9F49-842D-2F4AE29A0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3" b="53601"/>
          <a:stretch/>
        </p:blipFill>
        <p:spPr>
          <a:xfrm>
            <a:off x="1783154" y="1735557"/>
            <a:ext cx="8625692" cy="41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6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Logistic Regression Model to classify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5347F-F1DD-B149-94DA-D52ACC0B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3" y="2500170"/>
            <a:ext cx="8559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2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21E19-36F8-0547-8023-7F0A5ED5A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40" y="2112662"/>
            <a:ext cx="7780200" cy="4069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2C88E-C526-494A-821F-EEF726FE6039}"/>
              </a:ext>
            </a:extLst>
          </p:cNvPr>
          <p:cNvSpPr/>
          <p:nvPr/>
        </p:nvSpPr>
        <p:spPr>
          <a:xfrm>
            <a:off x="1917868" y="332656"/>
            <a:ext cx="8496944" cy="1477328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pd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read_csv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'https://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github.com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clairett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pytorch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-sentiment-classification/raw/master/data/SST2/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train.tsv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delimiter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b="1" dirty="0">
                <a:solidFill>
                  <a:srgbClr val="BB6622"/>
                </a:solidFill>
                <a:latin typeface="Courier" pitchFamily="2" charset="0"/>
              </a:rPr>
              <a:t>\t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header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None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df.head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093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62176"/>
          </a:xfrm>
        </p:spPr>
        <p:txBody>
          <a:bodyPr/>
          <a:lstStyle/>
          <a:p>
            <a:r>
              <a:rPr lang="en-US" dirty="0"/>
              <a:t>Text Classification (TC)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24C4-2F4B-0346-990F-B59DF7D4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7281"/>
            <a:ext cx="11222181" cy="5247249"/>
          </a:xfrm>
        </p:spPr>
        <p:txBody>
          <a:bodyPr>
            <a:normAutofit fontScale="92500" lnSpcReduction="20000"/>
          </a:bodyPr>
          <a:lstStyle/>
          <a:p>
            <a:pPr marL="365760" indent="-365760">
              <a:lnSpc>
                <a:spcPct val="120000"/>
              </a:lnSpc>
            </a:pPr>
            <a:r>
              <a:rPr lang="en-US" sz="3500" dirty="0"/>
              <a:t>Sentiment Analysis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News Categorization 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Product Categorization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Topic Analysis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Topic Classification: “customer support” or “ease of use”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Natural language inference (NLI)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recognizing textual entailment (RTE)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entailment, contradiction, and neutral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</p:spTree>
    <p:extLst>
      <p:ext uri="{BB962C8B-B14F-4D97-AF65-F5344CB8AC3E}">
        <p14:creationId xmlns:p14="http://schemas.microsoft.com/office/powerpoint/2010/main" val="2299234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95C93-39CC-2046-A69B-9B3AF78D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429000"/>
            <a:ext cx="9042400" cy="252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A61702-D7DA-9B41-BEFE-F1237F544B8B}"/>
              </a:ext>
            </a:extLst>
          </p:cNvPr>
          <p:cNvSpPr/>
          <p:nvPr/>
        </p:nvSpPr>
        <p:spPr>
          <a:xfrm>
            <a:off x="1788132" y="1941366"/>
            <a:ext cx="8647486" cy="646331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tokenized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apply</a:t>
            </a:r>
            <a:r>
              <a:rPr lang="en-US" dirty="0">
                <a:latin typeface="Courier" pitchFamily="2" charset="0"/>
              </a:rPr>
              <a:t>((</a:t>
            </a:r>
            <a:r>
              <a:rPr lang="en-US" b="1" dirty="0">
                <a:solidFill>
                  <a:srgbClr val="008000"/>
                </a:solidFill>
                <a:latin typeface="Courier" pitchFamily="2" charset="0"/>
              </a:rPr>
              <a:t>lambda</a:t>
            </a:r>
            <a:r>
              <a:rPr lang="en-US" dirty="0">
                <a:latin typeface="Courier" pitchFamily="2" charset="0"/>
              </a:rPr>
              <a:t> x: </a:t>
            </a:r>
            <a:r>
              <a:rPr lang="en-US" dirty="0" err="1">
                <a:latin typeface="Courier" pitchFamily="2" charset="0"/>
              </a:rPr>
              <a:t>tokenizer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encode</a:t>
            </a:r>
            <a:r>
              <a:rPr lang="en-US" dirty="0">
                <a:latin typeface="Courier" pitchFamily="2" charset="0"/>
              </a:rPr>
              <a:t>(x, </a:t>
            </a:r>
            <a:r>
              <a:rPr lang="en-US" dirty="0" err="1">
                <a:latin typeface="Courier" pitchFamily="2" charset="0"/>
              </a:rPr>
              <a:t>add_special_tokens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dirty="0">
                <a:latin typeface="Courier" pitchFamily="2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867746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Input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7480B-2206-4E4A-AC7A-F9B31E3C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1" y="1735557"/>
            <a:ext cx="7776864" cy="46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57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-99392"/>
            <a:ext cx="8316987" cy="83065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Processing with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74D8E-1261-4847-B6D2-C6B3101F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3" y="1473369"/>
            <a:ext cx="9144000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9E6B5-33AC-1240-BDEF-38BAC466DB97}"/>
              </a:ext>
            </a:extLst>
          </p:cNvPr>
          <p:cNvSpPr/>
          <p:nvPr/>
        </p:nvSpPr>
        <p:spPr>
          <a:xfrm>
            <a:off x="2315076" y="675056"/>
            <a:ext cx="792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 = </a:t>
            </a:r>
            <a:r>
              <a:rPr lang="en-US" sz="2400" dirty="0" err="1">
                <a:latin typeface="Courier" pitchFamily="2" charset="0"/>
              </a:rPr>
              <a:t>torch.tensor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np.array</a:t>
            </a:r>
            <a:r>
              <a:rPr lang="en-US" sz="2400" dirty="0">
                <a:latin typeface="Courier" pitchFamily="2" charset="0"/>
              </a:rPr>
              <a:t>(padded))</a:t>
            </a:r>
          </a:p>
          <a:p>
            <a:r>
              <a:rPr lang="en-US" sz="2400" dirty="0" err="1">
                <a:latin typeface="Courier" pitchFamily="2" charset="0"/>
              </a:rPr>
              <a:t>last_hidden_states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model(</a:t>
            </a:r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303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8877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Unpacking the BERT output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CEB91-F147-A94D-8B05-C85A4405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6211" r="20149" b="6591"/>
          <a:stretch/>
        </p:blipFill>
        <p:spPr>
          <a:xfrm>
            <a:off x="2351584" y="908090"/>
            <a:ext cx="7488832" cy="55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4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1758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Sentence to </a:t>
            </a:r>
            <a:r>
              <a:rPr lang="en-US" dirty="0" err="1">
                <a:solidFill>
                  <a:schemeClr val="accent1"/>
                </a:solidFill>
              </a:rPr>
              <a:t>last_hidden_state</a:t>
            </a:r>
            <a:r>
              <a:rPr lang="en-US" dirty="0">
                <a:solidFill>
                  <a:schemeClr val="accent1"/>
                </a:solidFill>
              </a:rPr>
              <a:t>[0]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824C8-17E8-B340-AF8A-9E9697F1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7" y="1268761"/>
            <a:ext cx="9144000" cy="51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599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44625"/>
            <a:ext cx="8316987" cy="815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BERT’s output for the [CLS]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79F4F-E7B4-9F4D-8272-5C7C08C7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894468"/>
            <a:ext cx="9029700" cy="4558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6462C-506E-A74B-811F-FDE0DDA901B2}"/>
              </a:ext>
            </a:extLst>
          </p:cNvPr>
          <p:cNvSpPr/>
          <p:nvPr/>
        </p:nvSpPr>
        <p:spPr>
          <a:xfrm>
            <a:off x="2063553" y="895419"/>
            <a:ext cx="8431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08080"/>
                </a:solidFill>
                <a:latin typeface="Courier" pitchFamily="2" charset="0"/>
              </a:rPr>
              <a:t># Slice the output for the first position for all the sequences, take all hidden unit outputs </a:t>
            </a:r>
          </a:p>
          <a:p>
            <a:r>
              <a:rPr lang="en-US" dirty="0">
                <a:latin typeface="Courier" pitchFamily="2" charset="0"/>
              </a:rPr>
              <a:t>features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last_hidden_states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][:,</a:t>
            </a:r>
            <a:r>
              <a:rPr lang="en-US" dirty="0">
                <a:solidFill>
                  <a:srgbClr val="FF40FF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,:]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numpy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833783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748" y="161241"/>
            <a:ext cx="8863510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tensor sliced from BERT's output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40FF"/>
                </a:solidFill>
              </a:rPr>
              <a:t>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B4B85-4F9A-F247-B8AD-380ACA4F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2239063"/>
            <a:ext cx="8813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8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Dataset for Logistic Regression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BA59F-7166-7744-B205-7FE52229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9" y="1979797"/>
            <a:ext cx="8155899" cy="4445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82E1C-B33C-8843-89A1-8C061B165F9C}"/>
              </a:ext>
            </a:extLst>
          </p:cNvPr>
          <p:cNvSpPr/>
          <p:nvPr/>
        </p:nvSpPr>
        <p:spPr>
          <a:xfrm>
            <a:off x="1630934" y="1534427"/>
            <a:ext cx="892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features are the output vectors of BERT for the [CLS] token (position #0)</a:t>
            </a:r>
          </a:p>
        </p:txBody>
      </p:sp>
    </p:spTree>
    <p:extLst>
      <p:ext uri="{BB962C8B-B14F-4D97-AF65-F5344CB8AC3E}">
        <p14:creationId xmlns:p14="http://schemas.microsoft.com/office/powerpoint/2010/main" val="2705682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012E9-D4FE-094C-8DFB-B70E98CFD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3461"/>
          <a:stretch/>
        </p:blipFill>
        <p:spPr>
          <a:xfrm>
            <a:off x="2661228" y="1246656"/>
            <a:ext cx="7281893" cy="523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FFD5EC-9FD5-674D-8DFC-4C01ECFD98D2}"/>
              </a:ext>
            </a:extLst>
          </p:cNvPr>
          <p:cNvSpPr/>
          <p:nvPr/>
        </p:nvSpPr>
        <p:spPr>
          <a:xfrm>
            <a:off x="1705332" y="253465"/>
            <a:ext cx="8855164" cy="923330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labels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]</a:t>
            </a:r>
          </a:p>
          <a:p>
            <a:r>
              <a:rPr lang="en-US" dirty="0" err="1">
                <a:latin typeface="Courier" pitchFamily="2" charset="0"/>
              </a:rPr>
              <a:t>train_features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train_labels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test_labels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train_test_split</a:t>
            </a:r>
            <a:r>
              <a:rPr lang="en-US" dirty="0">
                <a:latin typeface="Courier" pitchFamily="2" charset="0"/>
              </a:rPr>
              <a:t>(features, labels)</a:t>
            </a:r>
          </a:p>
        </p:txBody>
      </p:sp>
    </p:spTree>
    <p:extLst>
      <p:ext uri="{BB962C8B-B14F-4D97-AF65-F5344CB8AC3E}">
        <p14:creationId xmlns:p14="http://schemas.microsoft.com/office/powerpoint/2010/main" val="33066145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8350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Score Benchmarks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Logistic Regression Model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SST-2 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12EE1-A995-1A41-A181-1571C4DBB660}"/>
              </a:ext>
            </a:extLst>
          </p:cNvPr>
          <p:cNvSpPr/>
          <p:nvPr/>
        </p:nvSpPr>
        <p:spPr>
          <a:xfrm>
            <a:off x="1739516" y="2129160"/>
            <a:ext cx="8712968" cy="415498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# Training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LogisticRegression</a:t>
            </a:r>
            <a:r>
              <a:rPr lang="en-US" sz="2400" dirty="0">
                <a:latin typeface="Courier" pitchFamily="2" charset="0"/>
              </a:rPr>
              <a:t>() 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400" dirty="0" err="1">
                <a:latin typeface="Courier" pitchFamily="2" charset="0"/>
              </a:rPr>
              <a:t>fit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train_features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train_labels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#Testing</a:t>
            </a:r>
          </a:p>
          <a:p>
            <a:r>
              <a:rPr lang="en-US" sz="2400" dirty="0" err="1">
                <a:latin typeface="Courier" pitchFamily="2" charset="0"/>
              </a:rPr>
              <a:t>lr_clf.score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test_features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test_labels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 Accuracy: 81%</a:t>
            </a:r>
          </a:p>
          <a:p>
            <a:r>
              <a:rPr lang="en-US" sz="2400" dirty="0">
                <a:latin typeface="Courier" pitchFamily="2" charset="0"/>
              </a:rPr>
              <a:t># Highest accuracy: 96.8%</a:t>
            </a:r>
          </a:p>
          <a:p>
            <a:r>
              <a:rPr lang="en-US" sz="2400" dirty="0">
                <a:latin typeface="Courier" pitchFamily="2" charset="0"/>
              </a:rPr>
              <a:t># Fine-tuned </a:t>
            </a:r>
            <a:r>
              <a:rPr lang="en-US" sz="2400" dirty="0" err="1">
                <a:latin typeface="Courier" pitchFamily="2" charset="0"/>
              </a:rPr>
              <a:t>DistilBERT</a:t>
            </a:r>
            <a:r>
              <a:rPr lang="en-US" sz="2400" dirty="0">
                <a:latin typeface="Courier" pitchFamily="2" charset="0"/>
              </a:rPr>
              <a:t>: 90.7%</a:t>
            </a:r>
          </a:p>
          <a:p>
            <a:r>
              <a:rPr lang="en-US" sz="2400" dirty="0">
                <a:latin typeface="Courier" pitchFamily="2" charset="0"/>
              </a:rPr>
              <a:t># Full size BERT model: 94.9%</a:t>
            </a:r>
          </a:p>
        </p:txBody>
      </p:sp>
    </p:spTree>
    <p:extLst>
      <p:ext uri="{BB962C8B-B14F-4D97-AF65-F5344CB8AC3E}">
        <p14:creationId xmlns:p14="http://schemas.microsoft.com/office/powerpoint/2010/main" val="109646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48245"/>
          </a:xfrm>
        </p:spPr>
        <p:txBody>
          <a:bodyPr/>
          <a:lstStyle/>
          <a:p>
            <a:r>
              <a:rPr lang="en-US" dirty="0"/>
              <a:t> The Transformers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DCA31-EAE0-7D40-91E7-DF2EDFC83D6C}"/>
              </a:ext>
            </a:extLst>
          </p:cNvPr>
          <p:cNvSpPr txBox="1"/>
          <p:nvPr/>
        </p:nvSpPr>
        <p:spPr>
          <a:xfrm>
            <a:off x="1019955" y="6612809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96249-4D2C-C646-9570-3D7DA57F5526}"/>
              </a:ext>
            </a:extLst>
          </p:cNvPr>
          <p:cNvCxnSpPr>
            <a:cxnSpLocks/>
          </p:cNvCxnSpPr>
          <p:nvPr/>
        </p:nvCxnSpPr>
        <p:spPr>
          <a:xfrm>
            <a:off x="397330" y="5016500"/>
            <a:ext cx="11723166" cy="2043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E52D7A-23CC-F447-B4BE-B2BA349E26A1}"/>
              </a:ext>
            </a:extLst>
          </p:cNvPr>
          <p:cNvSpPr txBox="1"/>
          <p:nvPr/>
        </p:nvSpPr>
        <p:spPr>
          <a:xfrm>
            <a:off x="214019" y="515493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96C379-7F0F-B743-9C66-E3BF6F000A16}"/>
              </a:ext>
            </a:extLst>
          </p:cNvPr>
          <p:cNvCxnSpPr>
            <a:cxnSpLocks/>
          </p:cNvCxnSpPr>
          <p:nvPr/>
        </p:nvCxnSpPr>
        <p:spPr>
          <a:xfrm flipV="1">
            <a:off x="617334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DE3A66-6174-0945-BA88-BCCD672122CC}"/>
              </a:ext>
            </a:extLst>
          </p:cNvPr>
          <p:cNvCxnSpPr>
            <a:cxnSpLocks/>
          </p:cNvCxnSpPr>
          <p:nvPr/>
        </p:nvCxnSpPr>
        <p:spPr>
          <a:xfrm flipV="1">
            <a:off x="1834937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0D096-B5AC-C842-9E69-9EDAD46BA0A8}"/>
              </a:ext>
            </a:extLst>
          </p:cNvPr>
          <p:cNvCxnSpPr>
            <a:cxnSpLocks/>
          </p:cNvCxnSpPr>
          <p:nvPr/>
        </p:nvCxnSpPr>
        <p:spPr>
          <a:xfrm flipV="1">
            <a:off x="3531474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9BB671-7C82-3D4F-929D-C51A80EE27A1}"/>
              </a:ext>
            </a:extLst>
          </p:cNvPr>
          <p:cNvCxnSpPr>
            <a:cxnSpLocks/>
          </p:cNvCxnSpPr>
          <p:nvPr/>
        </p:nvCxnSpPr>
        <p:spPr>
          <a:xfrm flipV="1">
            <a:off x="5516479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F391EF-ED29-E740-8D5C-4B050CDDCA84}"/>
              </a:ext>
            </a:extLst>
          </p:cNvPr>
          <p:cNvCxnSpPr>
            <a:cxnSpLocks/>
          </p:cNvCxnSpPr>
          <p:nvPr/>
        </p:nvCxnSpPr>
        <p:spPr>
          <a:xfrm flipV="1">
            <a:off x="7303728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B570B8-344D-A74F-9AEC-3D98A9D911B2}"/>
              </a:ext>
            </a:extLst>
          </p:cNvPr>
          <p:cNvSpPr txBox="1"/>
          <p:nvPr/>
        </p:nvSpPr>
        <p:spPr>
          <a:xfrm>
            <a:off x="1279719" y="515493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EF7C6-3702-9D44-8BDB-F62D355D6873}"/>
              </a:ext>
            </a:extLst>
          </p:cNvPr>
          <p:cNvSpPr txBox="1"/>
          <p:nvPr/>
        </p:nvSpPr>
        <p:spPr>
          <a:xfrm>
            <a:off x="3107598" y="515493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68BDB-BEB2-034B-A412-82601EB248B9}"/>
              </a:ext>
            </a:extLst>
          </p:cNvPr>
          <p:cNvSpPr txBox="1"/>
          <p:nvPr/>
        </p:nvSpPr>
        <p:spPr>
          <a:xfrm>
            <a:off x="5030284" y="515493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A0ED8-E637-544D-AA25-B4DC32E60451}"/>
              </a:ext>
            </a:extLst>
          </p:cNvPr>
          <p:cNvSpPr txBox="1"/>
          <p:nvPr/>
        </p:nvSpPr>
        <p:spPr>
          <a:xfrm>
            <a:off x="6912613" y="515493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468AFD-17D9-8841-863B-80C33DAEFCA3}"/>
              </a:ext>
            </a:extLst>
          </p:cNvPr>
          <p:cNvCxnSpPr>
            <a:cxnSpLocks/>
          </p:cNvCxnSpPr>
          <p:nvPr/>
        </p:nvCxnSpPr>
        <p:spPr>
          <a:xfrm flipV="1">
            <a:off x="1203112" y="3859296"/>
            <a:ext cx="0" cy="112114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93B743-3936-6146-A8EC-D168494F5D70}"/>
              </a:ext>
            </a:extLst>
          </p:cNvPr>
          <p:cNvCxnSpPr>
            <a:cxnSpLocks/>
          </p:cNvCxnSpPr>
          <p:nvPr/>
        </p:nvCxnSpPr>
        <p:spPr>
          <a:xfrm flipV="1">
            <a:off x="2081655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DE19AB-CD60-F043-9739-2A1C2F9912F0}"/>
              </a:ext>
            </a:extLst>
          </p:cNvPr>
          <p:cNvCxnSpPr>
            <a:cxnSpLocks/>
          </p:cNvCxnSpPr>
          <p:nvPr/>
        </p:nvCxnSpPr>
        <p:spPr>
          <a:xfrm flipV="1">
            <a:off x="2661798" y="382585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FD74AA-1945-3641-9AAD-BDAE7D934652}"/>
              </a:ext>
            </a:extLst>
          </p:cNvPr>
          <p:cNvCxnSpPr>
            <a:cxnSpLocks/>
          </p:cNvCxnSpPr>
          <p:nvPr/>
        </p:nvCxnSpPr>
        <p:spPr>
          <a:xfrm flipV="1">
            <a:off x="3247433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DB69E7-9370-1143-BB2A-4E64F454DF3A}"/>
              </a:ext>
            </a:extLst>
          </p:cNvPr>
          <p:cNvCxnSpPr>
            <a:cxnSpLocks/>
          </p:cNvCxnSpPr>
          <p:nvPr/>
        </p:nvCxnSpPr>
        <p:spPr>
          <a:xfrm flipV="1">
            <a:off x="4523733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724237-45C0-DE4B-9E14-B9B256F8876C}"/>
              </a:ext>
            </a:extLst>
          </p:cNvPr>
          <p:cNvCxnSpPr>
            <a:cxnSpLocks/>
          </p:cNvCxnSpPr>
          <p:nvPr/>
        </p:nvCxnSpPr>
        <p:spPr>
          <a:xfrm flipV="1">
            <a:off x="5338275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28BFDE-AB93-C84C-B183-3EFB5F29FEDE}"/>
              </a:ext>
            </a:extLst>
          </p:cNvPr>
          <p:cNvCxnSpPr>
            <a:cxnSpLocks/>
          </p:cNvCxnSpPr>
          <p:nvPr/>
        </p:nvCxnSpPr>
        <p:spPr>
          <a:xfrm flipV="1">
            <a:off x="6737953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5D0A68-894C-7843-8E0F-4E1EFAC82D57}"/>
              </a:ext>
            </a:extLst>
          </p:cNvPr>
          <p:cNvCxnSpPr>
            <a:cxnSpLocks/>
          </p:cNvCxnSpPr>
          <p:nvPr/>
        </p:nvCxnSpPr>
        <p:spPr>
          <a:xfrm flipV="1">
            <a:off x="7840473" y="2738147"/>
            <a:ext cx="0" cy="2242298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2AAA38-A209-7A4D-AB3D-A56E5041D7D0}"/>
              </a:ext>
            </a:extLst>
          </p:cNvPr>
          <p:cNvCxnSpPr>
            <a:cxnSpLocks/>
          </p:cNvCxnSpPr>
          <p:nvPr/>
        </p:nvCxnSpPr>
        <p:spPr>
          <a:xfrm flipV="1">
            <a:off x="3838939" y="382585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911B9F-527D-0B48-891F-D5A6C9D17CBC}"/>
              </a:ext>
            </a:extLst>
          </p:cNvPr>
          <p:cNvCxnSpPr>
            <a:cxnSpLocks/>
          </p:cNvCxnSpPr>
          <p:nvPr/>
        </p:nvCxnSpPr>
        <p:spPr>
          <a:xfrm flipV="1">
            <a:off x="5100786" y="3339158"/>
            <a:ext cx="0" cy="1641287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2D0C53-AFCF-924F-B089-F51D34CAA24C}"/>
              </a:ext>
            </a:extLst>
          </p:cNvPr>
          <p:cNvCxnSpPr>
            <a:cxnSpLocks/>
          </p:cNvCxnSpPr>
          <p:nvPr/>
        </p:nvCxnSpPr>
        <p:spPr>
          <a:xfrm flipV="1">
            <a:off x="6236304" y="382585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A467F8-B0E5-9D4D-90BD-9CFF81C27B43}"/>
              </a:ext>
            </a:extLst>
          </p:cNvPr>
          <p:cNvCxnSpPr>
            <a:cxnSpLocks/>
          </p:cNvCxnSpPr>
          <p:nvPr/>
        </p:nvCxnSpPr>
        <p:spPr>
          <a:xfrm flipV="1">
            <a:off x="6970595" y="3267133"/>
            <a:ext cx="0" cy="1713312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18D2F9-EB48-2146-A168-AF9B991B11DE}"/>
              </a:ext>
            </a:extLst>
          </p:cNvPr>
          <p:cNvCxnSpPr>
            <a:cxnSpLocks/>
          </p:cNvCxnSpPr>
          <p:nvPr/>
        </p:nvCxnSpPr>
        <p:spPr>
          <a:xfrm flipV="1">
            <a:off x="8266218" y="382585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D48E717-FFC3-E846-B68C-B4BD33F754F3}"/>
              </a:ext>
            </a:extLst>
          </p:cNvPr>
          <p:cNvSpPr txBox="1"/>
          <p:nvPr/>
        </p:nvSpPr>
        <p:spPr>
          <a:xfrm>
            <a:off x="281491" y="3304213"/>
            <a:ext cx="174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3C46F9-B8D2-B841-9096-DC722F135F50}"/>
              </a:ext>
            </a:extLst>
          </p:cNvPr>
          <p:cNvSpPr txBox="1"/>
          <p:nvPr/>
        </p:nvSpPr>
        <p:spPr>
          <a:xfrm>
            <a:off x="2268231" y="3304213"/>
            <a:ext cx="695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GPT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09B523-07D7-2944-9856-9D6EB396DE0A}"/>
              </a:ext>
            </a:extLst>
          </p:cNvPr>
          <p:cNvSpPr txBox="1"/>
          <p:nvPr/>
        </p:nvSpPr>
        <p:spPr>
          <a:xfrm>
            <a:off x="3401514" y="3304213"/>
            <a:ext cx="92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GPT-2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E54638-214A-D541-A1A8-59E396CAEC34}"/>
              </a:ext>
            </a:extLst>
          </p:cNvPr>
          <p:cNvSpPr txBox="1"/>
          <p:nvPr/>
        </p:nvSpPr>
        <p:spPr>
          <a:xfrm>
            <a:off x="4170247" y="2877493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DistrilBERT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7D1324-1BE2-E24F-BC38-1C3774125629}"/>
              </a:ext>
            </a:extLst>
          </p:cNvPr>
          <p:cNvSpPr txBox="1"/>
          <p:nvPr/>
        </p:nvSpPr>
        <p:spPr>
          <a:xfrm>
            <a:off x="5706037" y="3304213"/>
            <a:ext cx="92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414A64-A267-5F40-9290-85386F6B81A1}"/>
              </a:ext>
            </a:extLst>
          </p:cNvPr>
          <p:cNvSpPr txBox="1"/>
          <p:nvPr/>
        </p:nvSpPr>
        <p:spPr>
          <a:xfrm>
            <a:off x="6843049" y="2769499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A9C0ED-6352-DB4F-B661-897B535079C8}"/>
              </a:ext>
            </a:extLst>
          </p:cNvPr>
          <p:cNvSpPr txBox="1"/>
          <p:nvPr/>
        </p:nvSpPr>
        <p:spPr>
          <a:xfrm>
            <a:off x="7903155" y="3304213"/>
            <a:ext cx="87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GPT-J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DB067C-6032-BC44-9479-F708EFA84481}"/>
              </a:ext>
            </a:extLst>
          </p:cNvPr>
          <p:cNvSpPr txBox="1"/>
          <p:nvPr/>
        </p:nvSpPr>
        <p:spPr>
          <a:xfrm>
            <a:off x="1386572" y="22089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ULMFit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35F35-E003-2D4D-909B-5B1B2E34499C}"/>
              </a:ext>
            </a:extLst>
          </p:cNvPr>
          <p:cNvSpPr txBox="1"/>
          <p:nvPr/>
        </p:nvSpPr>
        <p:spPr>
          <a:xfrm>
            <a:off x="2870100" y="2208903"/>
            <a:ext cx="83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FF93B-3391-1744-BABD-AE1C37F25702}"/>
              </a:ext>
            </a:extLst>
          </p:cNvPr>
          <p:cNvSpPr txBox="1"/>
          <p:nvPr/>
        </p:nvSpPr>
        <p:spPr>
          <a:xfrm>
            <a:off x="3798695" y="2208903"/>
            <a:ext cx="129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RoBERTa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47DED8-634F-5147-9E47-4FC9BB84EFD1}"/>
              </a:ext>
            </a:extLst>
          </p:cNvPr>
          <p:cNvSpPr txBox="1"/>
          <p:nvPr/>
        </p:nvSpPr>
        <p:spPr>
          <a:xfrm>
            <a:off x="5004642" y="2208903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XLM-R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C5B282-8184-E446-B00A-5162705D5ABE}"/>
              </a:ext>
            </a:extLst>
          </p:cNvPr>
          <p:cNvSpPr txBox="1"/>
          <p:nvPr/>
        </p:nvSpPr>
        <p:spPr>
          <a:xfrm>
            <a:off x="5943834" y="2208903"/>
            <a:ext cx="130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DeBERTa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2E0594-BADB-0C4C-96B0-201FE5009344}"/>
              </a:ext>
            </a:extLst>
          </p:cNvPr>
          <p:cNvSpPr txBox="1"/>
          <p:nvPr/>
        </p:nvSpPr>
        <p:spPr>
          <a:xfrm>
            <a:off x="7196271" y="2208903"/>
            <a:ext cx="12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GPT-Neo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B59A2F-DD79-B143-B7D3-94445E67EC8D}"/>
              </a:ext>
            </a:extLst>
          </p:cNvPr>
          <p:cNvSpPr txBox="1"/>
          <p:nvPr/>
        </p:nvSpPr>
        <p:spPr>
          <a:xfrm>
            <a:off x="8494044" y="51281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A5EDC1-696C-C457-AF08-1BCB50DF31B4}"/>
              </a:ext>
            </a:extLst>
          </p:cNvPr>
          <p:cNvCxnSpPr>
            <a:cxnSpLocks/>
          </p:cNvCxnSpPr>
          <p:nvPr/>
        </p:nvCxnSpPr>
        <p:spPr>
          <a:xfrm flipV="1">
            <a:off x="8722678" y="4901888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9E7344-6881-071C-5D06-42C4B0D9F2E7}"/>
              </a:ext>
            </a:extLst>
          </p:cNvPr>
          <p:cNvCxnSpPr>
            <a:cxnSpLocks/>
          </p:cNvCxnSpPr>
          <p:nvPr/>
        </p:nvCxnSpPr>
        <p:spPr>
          <a:xfrm flipH="1" flipV="1">
            <a:off x="9950385" y="2670568"/>
            <a:ext cx="1" cy="2347975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08DB0F-FF1C-A542-D0B9-B08621E23CFF}"/>
              </a:ext>
            </a:extLst>
          </p:cNvPr>
          <p:cNvSpPr txBox="1"/>
          <p:nvPr/>
        </p:nvSpPr>
        <p:spPr>
          <a:xfrm>
            <a:off x="9305258" y="2168203"/>
            <a:ext cx="116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BLOOM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54C765-EB56-BA11-DAEA-56B28FA8E854}"/>
              </a:ext>
            </a:extLst>
          </p:cNvPr>
          <p:cNvCxnSpPr>
            <a:cxnSpLocks/>
          </p:cNvCxnSpPr>
          <p:nvPr/>
        </p:nvCxnSpPr>
        <p:spPr>
          <a:xfrm flipV="1">
            <a:off x="9017853" y="3307352"/>
            <a:ext cx="8913" cy="1687502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CE260D6-90B2-F1A4-50DF-F4FA15A40BEA}"/>
              </a:ext>
            </a:extLst>
          </p:cNvPr>
          <p:cNvSpPr txBox="1"/>
          <p:nvPr/>
        </p:nvSpPr>
        <p:spPr>
          <a:xfrm>
            <a:off x="8579976" y="2786053"/>
            <a:ext cx="89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PaLM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8812DC-50BC-C789-004F-73C6DF8A1D83}"/>
              </a:ext>
            </a:extLst>
          </p:cNvPr>
          <p:cNvCxnSpPr>
            <a:cxnSpLocks/>
          </p:cNvCxnSpPr>
          <p:nvPr/>
        </p:nvCxnSpPr>
        <p:spPr>
          <a:xfrm flipV="1">
            <a:off x="9656686" y="383601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2D0EEE2-846F-5A38-0961-D123E9C145C4}"/>
              </a:ext>
            </a:extLst>
          </p:cNvPr>
          <p:cNvSpPr txBox="1"/>
          <p:nvPr/>
        </p:nvSpPr>
        <p:spPr>
          <a:xfrm>
            <a:off x="8946139" y="3314373"/>
            <a:ext cx="142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OPT-175B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D5DB3-B0E0-1396-63BD-0DEF7C473E06}"/>
              </a:ext>
            </a:extLst>
          </p:cNvPr>
          <p:cNvCxnSpPr>
            <a:cxnSpLocks/>
          </p:cNvCxnSpPr>
          <p:nvPr/>
        </p:nvCxnSpPr>
        <p:spPr>
          <a:xfrm flipV="1">
            <a:off x="10391662" y="3320611"/>
            <a:ext cx="8914" cy="1687502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296009-ACCB-9225-F38F-DB9242B9F7DF}"/>
              </a:ext>
            </a:extLst>
          </p:cNvPr>
          <p:cNvSpPr txBox="1"/>
          <p:nvPr/>
        </p:nvSpPr>
        <p:spPr>
          <a:xfrm>
            <a:off x="9884288" y="2858946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ChatGPT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E5EE-D237-96B8-0726-55A0C6934F66}"/>
              </a:ext>
            </a:extLst>
          </p:cNvPr>
          <p:cNvSpPr txBox="1"/>
          <p:nvPr/>
        </p:nvSpPr>
        <p:spPr>
          <a:xfrm>
            <a:off x="10018723" y="51256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4F085D-640F-66AC-FCC5-82E34452928C}"/>
              </a:ext>
            </a:extLst>
          </p:cNvPr>
          <p:cNvCxnSpPr>
            <a:cxnSpLocks/>
          </p:cNvCxnSpPr>
          <p:nvPr/>
        </p:nvCxnSpPr>
        <p:spPr>
          <a:xfrm flipV="1">
            <a:off x="10531239" y="4914804"/>
            <a:ext cx="0" cy="24137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7B54A3-B388-74EE-6929-517C5F32D394}"/>
              </a:ext>
            </a:extLst>
          </p:cNvPr>
          <p:cNvCxnSpPr>
            <a:cxnSpLocks/>
          </p:cNvCxnSpPr>
          <p:nvPr/>
        </p:nvCxnSpPr>
        <p:spPr>
          <a:xfrm flipV="1">
            <a:off x="10825086" y="3886816"/>
            <a:ext cx="0" cy="1154589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054843E-C7B9-35AA-6ADD-B6C68A010855}"/>
              </a:ext>
            </a:extLst>
          </p:cNvPr>
          <p:cNvSpPr txBox="1"/>
          <p:nvPr/>
        </p:nvSpPr>
        <p:spPr>
          <a:xfrm>
            <a:off x="10390942" y="3339773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Llama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388D26-EC4C-F184-7F48-2C389659B45F}"/>
              </a:ext>
            </a:extLst>
          </p:cNvPr>
          <p:cNvCxnSpPr>
            <a:cxnSpLocks/>
          </p:cNvCxnSpPr>
          <p:nvPr/>
        </p:nvCxnSpPr>
        <p:spPr>
          <a:xfrm flipH="1" flipV="1">
            <a:off x="11122115" y="2643088"/>
            <a:ext cx="1" cy="2347975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6A138E2-3BBA-F59B-FB17-46701AFFE235}"/>
              </a:ext>
            </a:extLst>
          </p:cNvPr>
          <p:cNvSpPr txBox="1"/>
          <p:nvPr/>
        </p:nvSpPr>
        <p:spPr>
          <a:xfrm>
            <a:off x="10540114" y="2140723"/>
            <a:ext cx="104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Alpaca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1B7006-9707-D348-0A73-D68CB52183EE}"/>
              </a:ext>
            </a:extLst>
          </p:cNvPr>
          <p:cNvCxnSpPr>
            <a:cxnSpLocks/>
          </p:cNvCxnSpPr>
          <p:nvPr/>
        </p:nvCxnSpPr>
        <p:spPr>
          <a:xfrm flipV="1">
            <a:off x="11369371" y="3314373"/>
            <a:ext cx="0" cy="1705264"/>
          </a:xfrm>
          <a:prstGeom prst="straightConnector1">
            <a:avLst/>
          </a:prstGeom>
          <a:ln w="317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0C9F4A1-C7C8-0B73-C25F-493A5B5014B5}"/>
              </a:ext>
            </a:extLst>
          </p:cNvPr>
          <p:cNvSpPr txBox="1"/>
          <p:nvPr/>
        </p:nvSpPr>
        <p:spPr>
          <a:xfrm>
            <a:off x="11110308" y="281177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Llama2</a:t>
            </a:r>
          </a:p>
        </p:txBody>
      </p:sp>
    </p:spTree>
    <p:extLst>
      <p:ext uri="{BB962C8B-B14F-4D97-AF65-F5344CB8AC3E}">
        <p14:creationId xmlns:p14="http://schemas.microsoft.com/office/powerpoint/2010/main" val="10494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/>
        </p:nvGraphicFramePr>
        <p:xfrm>
          <a:off x="1898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02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A1E8-4336-2047-A3E4-C32E952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05" y="18119"/>
            <a:ext cx="8229600" cy="12683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Visual Notebook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C750E-FE29-BF47-85E2-8932E536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A7F23-4746-5B45-A8AF-4356BC5288DB}"/>
              </a:ext>
            </a:extLst>
          </p:cNvPr>
          <p:cNvSpPr/>
          <p:nvPr/>
        </p:nvSpPr>
        <p:spPr>
          <a:xfrm>
            <a:off x="2136493" y="6289031"/>
            <a:ext cx="807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https://colab.research.google.com/github/jalammar/jalammar.github.io/blob/master/notebooks/bert/A_Visual_Notebook_to_Using_BERT_for_the_First_Time.ipynb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36B8C-9DB3-5641-A506-B384DDB9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7" y="1396009"/>
            <a:ext cx="8730212" cy="48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51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C7EC-AEC1-C17F-3AC9-D9A7BA9E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65" y="135105"/>
            <a:ext cx="11833731" cy="798850"/>
          </a:xfrm>
        </p:spPr>
        <p:txBody>
          <a:bodyPr>
            <a:noAutofit/>
          </a:bodyPr>
          <a:lstStyle/>
          <a:p>
            <a:r>
              <a:rPr lang="en-US" sz="4000" dirty="0"/>
              <a:t>SOTA: Sentiment Analysis on SST-2 Binary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697E3-1235-6247-A274-0CF8C62A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9A764-3B27-FF23-8873-3F4D9463BD6E}"/>
              </a:ext>
            </a:extLst>
          </p:cNvPr>
          <p:cNvSpPr txBox="1"/>
          <p:nvPr/>
        </p:nvSpPr>
        <p:spPr>
          <a:xfrm>
            <a:off x="286765" y="6554178"/>
            <a:ext cx="11562075" cy="299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</a:t>
            </a:r>
            <a:r>
              <a:rPr lang="en-US" altLang="zh-TW" sz="12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  <a:hlinkClick r:id="rId2"/>
              </a:rPr>
              <a:t>https://paperswithcode.com/sota/sentiment-analysis-on-sst-2-binary</a:t>
            </a:r>
            <a:endParaRPr lang="en-US" altLang="zh-TW" sz="1200" b="0" dirty="0">
              <a:solidFill>
                <a:schemeClr val="bg1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D9F05-F4C3-6307-104A-528CB89A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7" y="978570"/>
            <a:ext cx="10744044" cy="56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34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DAB6D-BEE4-494C-9FA9-379DC158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AE3BB1-5239-D646-81BD-3D786715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20217"/>
          </a:xfrm>
        </p:spPr>
        <p:txBody>
          <a:bodyPr>
            <a:normAutofit fontScale="90000"/>
          </a:bodyPr>
          <a:lstStyle/>
          <a:p>
            <a:r>
              <a:rPr lang="en-US" dirty="0"/>
              <a:t>Hugging Face Tasks</a:t>
            </a:r>
            <a:br>
              <a:rPr lang="en-US" dirty="0"/>
            </a:br>
            <a:r>
              <a:rPr lang="en-US" dirty="0"/>
              <a:t>Natural Language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3AD6C-28F2-7246-B0FA-FA565B6E7EF1}"/>
              </a:ext>
            </a:extLst>
          </p:cNvPr>
          <p:cNvSpPr txBox="1"/>
          <p:nvPr/>
        </p:nvSpPr>
        <p:spPr>
          <a:xfrm>
            <a:off x="3047999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https://huggingface.co/tasks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89000-3E5B-A046-8E89-367C1A54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65" y="1555322"/>
            <a:ext cx="7143469" cy="49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16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6713"/>
          </a:xfrm>
        </p:spPr>
        <p:txBody>
          <a:bodyPr/>
          <a:lstStyle/>
          <a:p>
            <a:r>
              <a:rPr lang="en-US" dirty="0"/>
              <a:t>NLP with Transformers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7E6E3-6C69-B147-ABC8-3851BD93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2" y="1021817"/>
            <a:ext cx="9989976" cy="547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FEE2D-BD65-B041-89AB-33CCA792EF5F}"/>
              </a:ext>
            </a:extLst>
          </p:cNvPr>
          <p:cNvSpPr txBox="1"/>
          <p:nvPr/>
        </p:nvSpPr>
        <p:spPr>
          <a:xfrm>
            <a:off x="3071457" y="643256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https://github.com/nlp-with-transformers/notebooks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AB855-2050-3A48-8BA5-055E7A98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341" y="3951357"/>
            <a:ext cx="1893293" cy="24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31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48245"/>
          </a:xfrm>
        </p:spPr>
        <p:txBody>
          <a:bodyPr/>
          <a:lstStyle/>
          <a:p>
            <a:r>
              <a:rPr lang="en-US" dirty="0"/>
              <a:t>NLP with Transformers </a:t>
            </a:r>
            <a:r>
              <a:rPr lang="en-US" dirty="0" err="1"/>
              <a:t>Github</a:t>
            </a:r>
            <a:r>
              <a:rPr lang="en-US" dirty="0"/>
              <a:t> Notebooks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78920-88C7-8443-848A-600B0B78C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707" y="1324655"/>
            <a:ext cx="6520412" cy="51079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52337-8A6C-DE42-8245-E521C15A8AD0}"/>
              </a:ext>
            </a:extLst>
          </p:cNvPr>
          <p:cNvSpPr txBox="1"/>
          <p:nvPr/>
        </p:nvSpPr>
        <p:spPr>
          <a:xfrm>
            <a:off x="3071457" y="643256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https://github.com/nlp-with-transformers/notebooks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269AF-8128-B54D-8ECA-24098FB2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9" y="1338753"/>
            <a:ext cx="3819329" cy="5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2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7" y="1"/>
            <a:ext cx="9245443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467A0-4827-A846-8266-C0616F9F0C5C}"/>
              </a:ext>
            </a:extLst>
          </p:cNvPr>
          <p:cNvSpPr/>
          <p:nvPr/>
        </p:nvSpPr>
        <p:spPr>
          <a:xfrm>
            <a:off x="3863753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D8758-D903-0E46-9CAC-FB39DED6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51" y="1082613"/>
            <a:ext cx="10029091" cy="54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38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7" y="1"/>
            <a:ext cx="9245443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467A0-4827-A846-8266-C0616F9F0C5C}"/>
              </a:ext>
            </a:extLst>
          </p:cNvPr>
          <p:cNvSpPr/>
          <p:nvPr/>
        </p:nvSpPr>
        <p:spPr>
          <a:xfrm>
            <a:off x="3863753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6C98C-AC48-CF4F-8581-C09897454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7" y="1053043"/>
            <a:ext cx="10152185" cy="54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52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0357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en-US" sz="1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5ED94-65AB-ED4B-8969-AA65A4D6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1" y="1459371"/>
            <a:ext cx="11222181" cy="5088629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400" dirty="0">
                <a:solidFill>
                  <a:schemeClr val="accent1"/>
                </a:solidFill>
              </a:rPr>
              <a:t>Text Classification and Sentiment Analysis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Dataset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Tokenizer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Training a Text Classifier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Fine-Tuning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28108181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標題 1"/>
          <p:cNvSpPr>
            <a:spLocks noGrp="1"/>
          </p:cNvSpPr>
          <p:nvPr>
            <p:ph type="title"/>
          </p:nvPr>
        </p:nvSpPr>
        <p:spPr>
          <a:xfrm>
            <a:off x="1981200" y="117576"/>
            <a:ext cx="82296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solidFill>
                  <a:srgbClr val="4F81BD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 dirty="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44386" name="內容版面配置區 2"/>
          <p:cNvSpPr>
            <a:spLocks noGrp="1"/>
          </p:cNvSpPr>
          <p:nvPr>
            <p:ph idx="1"/>
          </p:nvPr>
        </p:nvSpPr>
        <p:spPr>
          <a:xfrm>
            <a:off x="365760" y="836712"/>
            <a:ext cx="11409473" cy="6021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Lewis Tunstall, Leandro von Werra, and Thomas Wolf (2022), Natural Language Processing with Transformers:  Building Language Applications with Hugging Face,  O'Reilly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Denis Rothman (2021), Transformers for Natural Language Processing: Build innovative deep neural network architectures for NLP with Python,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PyTorch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TensorFlow, BERT,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RoBERTa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more,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Publishing.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Savaş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Yıldırım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and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Meysam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Asgari-Chenaghlu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(2021), Mastering Transformers: Build state-of-the-art models from scratch with advanced natural language processing techniques,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Publishing.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Shervin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Minaee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Nal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Kalchbrenner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Erik Cambria,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Narjes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Nikzad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Meysam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Chenaghlu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Jianfeng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Sowmya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Vajjala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Bodhisattwa Majumder, Anuj Gupta (2020), Practical Natural Language Processing: A Comprehensive Guide to Building Real-World NLP Systems, O'Reilly Media.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Ramesh Sharda,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Efraim Turban (2017), Business Intelligence, Analytics, and Data Science: A Managerial Perspective, 4th Edition, Pearson.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Dipanjan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Sarkar (2019), Text Analytics with Python: A Practitioner’s Guide to Natural Language Processing, Second Edition.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APress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Benjamin Bengfort, Rebecca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Bilbro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Tony Ojeda (2018), Applied Text Analysis with Python: </a:t>
            </a:r>
            <a:br>
              <a:rPr lang="en-US" altLang="zh-TW" sz="1400" b="0" dirty="0">
                <a:latin typeface="Calibri" charset="0"/>
                <a:ea typeface="標楷體" charset="-120"/>
              </a:rPr>
            </a:br>
            <a:r>
              <a:rPr lang="en-US" altLang="zh-TW" sz="1400" b="0" dirty="0">
                <a:latin typeface="Calibri" charset="0"/>
                <a:ea typeface="標楷體" charset="-120"/>
              </a:rPr>
              <a:t>Enabling Language-Aware Data Products with Machine Learning, O’Reilly.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Charu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C. Aggarwal (2018), Machine Learning for Text, Springer.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Gabe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Ignatow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and Rada F.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Mihalcea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(2017), An Introduction to Text Mining: Research Design, Data Collection, and Analysis, SAGE Publications.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Rajesh Arumugam (2018), Hands-On Natural Language Processing with Python: A practical guide to applying deep learning architectures to your NLP applications,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.</a:t>
            </a:r>
            <a:endParaRPr lang="en-US" altLang="en-US" sz="1400" b="0" dirty="0">
              <a:latin typeface="Calibri" charset="0"/>
              <a:ea typeface="標楷體" charset="-120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Jake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VanderPlas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(2016), Python Data Science Handbook: Essential Tools for Working with Data, O'Reilly Media.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Devlin, Jacob, Ming-Wei Chang, Kenton Lee, and Kristina Toutanova (2018). "BERT: Pre-training of Deep Bidirectional Transformers for Language Understanding."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arXiv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preprint arXiv:1810.04805.</a:t>
            </a:r>
            <a:endParaRPr lang="en-US" sz="1400" b="0" dirty="0"/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Washington Cunha, Felipe </a:t>
            </a:r>
            <a:r>
              <a:rPr lang="en-US" sz="1400" b="0" dirty="0" err="1"/>
              <a:t>Viegas</a:t>
            </a:r>
            <a:r>
              <a:rPr lang="en-US" sz="1400" b="0" dirty="0"/>
              <a:t>, Celso </a:t>
            </a:r>
            <a:r>
              <a:rPr lang="en-US" sz="1400" b="0" dirty="0" err="1"/>
              <a:t>França</a:t>
            </a:r>
            <a:r>
              <a:rPr lang="en-US" sz="1400" b="0" dirty="0"/>
              <a:t>, </a:t>
            </a:r>
            <a:r>
              <a:rPr lang="en-US" sz="1400" b="0" dirty="0" err="1"/>
              <a:t>Thierson</a:t>
            </a:r>
            <a:r>
              <a:rPr lang="en-US" sz="1400" b="0" dirty="0"/>
              <a:t> Rosa, Leonardo Rocha, and Marcos André Gonçalves (2023). "A Comparative Survey of Instance Selection Methods applied to </a:t>
            </a:r>
            <a:r>
              <a:rPr lang="en-US" sz="1400" b="0" dirty="0" err="1"/>
              <a:t>NonNeural</a:t>
            </a:r>
            <a:r>
              <a:rPr lang="en-US" sz="1400" b="0" dirty="0"/>
              <a:t> and Transformer-Based Text Classification." ACM Computing Surveys.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Qihuang</a:t>
            </a:r>
            <a:r>
              <a:rPr lang="en-US" sz="1400" b="0" dirty="0"/>
              <a:t> Zhong, Liang Ding, </a:t>
            </a:r>
            <a:r>
              <a:rPr lang="en-US" sz="1400" b="0" dirty="0" err="1"/>
              <a:t>Juhua</a:t>
            </a:r>
            <a:r>
              <a:rPr lang="en-US" sz="1400" b="0" dirty="0"/>
              <a:t> Liu, Bo Du, and </a:t>
            </a:r>
            <a:r>
              <a:rPr lang="en-US" sz="1400" b="0" dirty="0" err="1"/>
              <a:t>Dacheng</a:t>
            </a:r>
            <a:r>
              <a:rPr lang="en-US" sz="1400" b="0" dirty="0"/>
              <a:t> Tao (2023). "Can </a:t>
            </a:r>
            <a:r>
              <a:rPr lang="en-US" sz="1400" b="0" dirty="0" err="1"/>
              <a:t>chatgpt</a:t>
            </a:r>
            <a:r>
              <a:rPr lang="en-US" sz="1400" b="0" dirty="0"/>
              <a:t> understand too? a comparative study on </a:t>
            </a:r>
            <a:r>
              <a:rPr lang="en-US" sz="1400" b="0" dirty="0" err="1"/>
              <a:t>chatgpt</a:t>
            </a:r>
            <a:r>
              <a:rPr lang="en-US" sz="1400" b="0" dirty="0"/>
              <a:t> and fine-tuned </a:t>
            </a:r>
            <a:r>
              <a:rPr lang="en-US" sz="1400" b="0" dirty="0" err="1"/>
              <a:t>bert</a:t>
            </a:r>
            <a:r>
              <a:rPr lang="en-US" sz="1400" b="0" dirty="0"/>
              <a:t>." </a:t>
            </a:r>
            <a:r>
              <a:rPr lang="en-US" sz="1400" b="0" dirty="0" err="1"/>
              <a:t>arXiv</a:t>
            </a:r>
            <a:r>
              <a:rPr lang="en-US" sz="1400" b="0" dirty="0"/>
              <a:t> preprint arXiv:2302.10198.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The Super Duper NLP Repo, </a:t>
            </a:r>
            <a:r>
              <a:rPr lang="en-US" sz="1400" b="0" dirty="0">
                <a:hlinkClick r:id="rId2"/>
              </a:rPr>
              <a:t>https://notebooks.quantumstat.com/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Jay </a:t>
            </a:r>
            <a:r>
              <a:rPr lang="en-US" sz="1400" b="0" dirty="0" err="1"/>
              <a:t>Alammar</a:t>
            </a:r>
            <a:r>
              <a:rPr lang="en-US" sz="1400" b="0" dirty="0"/>
              <a:t> (2018), The Illustrated Transformer, </a:t>
            </a:r>
            <a:r>
              <a:rPr lang="en-US" sz="1400" b="0" dirty="0">
                <a:hlinkClick r:id="rId3"/>
              </a:rPr>
              <a:t>http://jalammar.github.io/illustrated-transformer/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Jay </a:t>
            </a:r>
            <a:r>
              <a:rPr lang="en-US" sz="1400" b="0" dirty="0" err="1"/>
              <a:t>Alammar</a:t>
            </a:r>
            <a:r>
              <a:rPr lang="en-US" sz="1400" b="0" dirty="0"/>
              <a:t> (2019), A Visual Guide to Using BERT for the First Time, </a:t>
            </a:r>
            <a:r>
              <a:rPr lang="en-US" sz="1400" b="0" dirty="0">
                <a:hlinkClick r:id="rId4"/>
              </a:rPr>
              <a:t>http://jalammar.github.io/a-visual-guide-to-using-bert-for-the-first-time/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NLP with Transformer, </a:t>
            </a:r>
            <a:r>
              <a:rPr lang="en-US" sz="1400" b="0" dirty="0">
                <a:hlinkClick r:id="rId5"/>
              </a:rPr>
              <a:t>https://github.com/nlp-with-transformers/notebooks</a:t>
            </a:r>
            <a:endParaRPr lang="en-US" sz="1400" b="0" dirty="0"/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Min-Yuh Day (2023), Python 101, </a:t>
            </a:r>
            <a:r>
              <a:rPr lang="en-US" altLang="zh-TW" sz="1400" b="0" dirty="0">
                <a:latin typeface="Calibri" charset="0"/>
                <a:ea typeface="標楷體" charset="-120"/>
                <a:hlinkClick r:id="rId6"/>
              </a:rPr>
              <a:t>https://tinyurl.com/aintpupython101</a:t>
            </a:r>
            <a:endParaRPr lang="en-US" altLang="zh-TW" sz="1200" b="0" dirty="0">
              <a:latin typeface="Calibri" charset="0"/>
              <a:ea typeface="標楷體" charset="-120"/>
            </a:endParaRPr>
          </a:p>
        </p:txBody>
      </p:sp>
      <p:sp>
        <p:nvSpPr>
          <p:cNvPr id="144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9B038A-02CF-644D-BAD5-0819065A699B}" type="slidenum">
              <a:rPr kumimoji="0" lang="zh-TW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89</a:t>
            </a:fld>
            <a:endParaRPr kumimoji="0" lang="zh-TW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96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C7EC-AEC1-C17F-3AC9-D9A7BA9E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29198"/>
          </a:xfrm>
        </p:spPr>
        <p:txBody>
          <a:bodyPr/>
          <a:lstStyle/>
          <a:p>
            <a:r>
              <a:rPr lang="en-US" dirty="0"/>
              <a:t>Text Classification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697E3-1235-6247-A274-0CF8C62A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F874D-03AE-20B8-F787-4223730E6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1064302"/>
            <a:ext cx="11562075" cy="5288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9EB807-7C18-8062-2FD8-1B4E308D0A08}"/>
              </a:ext>
            </a:extLst>
          </p:cNvPr>
          <p:cNvSpPr txBox="1"/>
          <p:nvPr/>
        </p:nvSpPr>
        <p:spPr>
          <a:xfrm>
            <a:off x="286765" y="6584158"/>
            <a:ext cx="11562075" cy="23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Washington Cunha, Felipe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Viegas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Celso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França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Thierson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Rosa, Leonardo Rocha, and Marcos André Gonçalves (2023). "A Comparative Survey of Instance Selection Methods applied to </a:t>
            </a:r>
            <a:r>
              <a:rPr lang="en-US" altLang="zh-TW" sz="8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NonNeural</a:t>
            </a:r>
            <a:r>
              <a:rPr lang="en-US" altLang="zh-TW" sz="8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and Transformer-Based Text Classification." ACM Computing Surveys.</a:t>
            </a:r>
          </a:p>
        </p:txBody>
      </p:sp>
    </p:spTree>
    <p:extLst>
      <p:ext uri="{BB962C8B-B14F-4D97-AF65-F5344CB8AC3E}">
        <p14:creationId xmlns:p14="http://schemas.microsoft.com/office/powerpoint/2010/main" val="104008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13630</TotalTime>
  <Words>6778</Words>
  <Application>Microsoft Macintosh PowerPoint</Application>
  <PresentationFormat>Widescreen</PresentationFormat>
  <Paragraphs>668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inherit</vt:lpstr>
      <vt:lpstr>Arial</vt:lpstr>
      <vt:lpstr>Calibri</vt:lpstr>
      <vt:lpstr>Courier</vt:lpstr>
      <vt:lpstr>Courier New</vt:lpstr>
      <vt:lpstr>Office Theme</vt:lpstr>
      <vt:lpstr>Text Classification and  Sentiment Analysis</vt:lpstr>
      <vt:lpstr>Syllabus</vt:lpstr>
      <vt:lpstr>Syllabus</vt:lpstr>
      <vt:lpstr>Syllabus</vt:lpstr>
      <vt:lpstr>Text Classification and  Sentiment Analysis</vt:lpstr>
      <vt:lpstr>Outline</vt:lpstr>
      <vt:lpstr>Text Classification (TC) Tasks</vt:lpstr>
      <vt:lpstr> The Transformers Timeline</vt:lpstr>
      <vt:lpstr>Text Classification Datasets</vt:lpstr>
      <vt:lpstr>Text Classification Evaluation Metric MacroF1</vt:lpstr>
      <vt:lpstr>Deep learning models for  text embedding and classification</vt:lpstr>
      <vt:lpstr>Text Classification Models on Sentiment Analysis</vt:lpstr>
      <vt:lpstr>Classification Models on News Categorization,  and Topic Classification</vt:lpstr>
      <vt:lpstr>Classification Models on Natural Language Inference (NLI)</vt:lpstr>
      <vt:lpstr>General Language Understanding Evaluation  (GLUE) benchmark  GLUE Test results</vt:lpstr>
      <vt:lpstr>ChatGPT and fine-tuned BERT-style models  on GLUE benchmark</vt:lpstr>
      <vt:lpstr>ChatGPT with Advanced Prompting Strategies</vt:lpstr>
      <vt:lpstr>Emotions</vt:lpstr>
      <vt:lpstr>Example of Opinion: review segment on iPhone</vt:lpstr>
      <vt:lpstr>PowerPoint Presentation</vt:lpstr>
      <vt:lpstr>Sentiment Analysis</vt:lpstr>
      <vt:lpstr>Sentiment Classification Techniques</vt:lpstr>
      <vt:lpstr>P–N Polarity and  S–O Polarity Relationship</vt:lpstr>
      <vt:lpstr>Lewis Tunstall, Leandro von Werra, and Thomas Wolf (2022),  Natural Language Processing with Transformers:  Building Language Applications with Hugging Face,  O'Reilly Media.</vt:lpstr>
      <vt:lpstr>ULMFiT: 3 Steps  Transfer Learning in NLP </vt:lpstr>
      <vt:lpstr>An overview of the Hugging Face Ecosystem</vt:lpstr>
      <vt:lpstr>A typical pipeline for  training transformer models  with the  Datasets,  Tokenizers, and  Transformers libraries</vt:lpstr>
      <vt:lpstr>NLP with Transformers</vt:lpstr>
      <vt:lpstr>Text Classification</vt:lpstr>
      <vt:lpstr>Text Classification</vt:lpstr>
      <vt:lpstr>Text Classification</vt:lpstr>
      <vt:lpstr>Fine-tuning BERT on NLP Tasks</vt:lpstr>
      <vt:lpstr>BERT Sequence-level tasks</vt:lpstr>
      <vt:lpstr>BERT Token-level tasks</vt:lpstr>
      <vt:lpstr>Sentiment Analysis:  Single Sentence Classification</vt:lpstr>
      <vt:lpstr>Character Tokenization</vt:lpstr>
      <vt:lpstr>Word Tokenization</vt:lpstr>
      <vt:lpstr>Subword Tokenization</vt:lpstr>
      <vt:lpstr>Subword Tokenization</vt:lpstr>
      <vt:lpstr>Tokenizing the Whole Dataset</vt:lpstr>
      <vt:lpstr>From Text to Tokens</vt:lpstr>
      <vt:lpstr>Training a Text Classifier</vt:lpstr>
      <vt:lpstr>Transformers as Feature Extractors</vt:lpstr>
      <vt:lpstr>Training a Simple Classifier</vt:lpstr>
      <vt:lpstr>Fine-Tuning Transformers</vt:lpstr>
      <vt:lpstr>Fine-Tuning Transformers Loading a pretrained model</vt:lpstr>
      <vt:lpstr>Defining the performance metrics</vt:lpstr>
      <vt:lpstr>Train the model</vt:lpstr>
      <vt:lpstr>Train the model</vt:lpstr>
      <vt:lpstr>Train the model</vt:lpstr>
      <vt:lpstr>Train the model</vt:lpstr>
      <vt:lpstr>Fine-Tuning Transformers</vt:lpstr>
      <vt:lpstr>A Visual Guide to  Using BERT for the First Time (Jay Alammar, 2019)</vt:lpstr>
      <vt:lpstr>Sentiment Classification: SST2 Sentences from movie reviews</vt:lpstr>
      <vt:lpstr>Movie Review Sentiment Classifier</vt:lpstr>
      <vt:lpstr>Movie Review Sentiment Classifier</vt:lpstr>
      <vt:lpstr>Movie Review Sentiment Classifier Model Training</vt:lpstr>
      <vt:lpstr>Step # 1 Use distilBERT to Generate Sentence Embeddings</vt:lpstr>
      <vt:lpstr>Step #2:Test/Train Split for  Model #2, Logistic Regression</vt:lpstr>
      <vt:lpstr>Step #3 Train the logistic regression model using the training set</vt:lpstr>
      <vt:lpstr>Tokenization</vt:lpstr>
      <vt:lpstr>Tokenization</vt:lpstr>
      <vt:lpstr>Tokenization for BERT Model</vt:lpstr>
      <vt:lpstr>Flowing Through DistilBERT (768 features)</vt:lpstr>
      <vt:lpstr>Model #1 Output Class vector as  Model #2 Input</vt:lpstr>
      <vt:lpstr>Fine-tuning BERT on  Single Sentence Classification Tasks</vt:lpstr>
      <vt:lpstr>Model #1 Output Class vector as  Model #2 Input</vt:lpstr>
      <vt:lpstr>Logistic Regression Model to classify Class vector </vt:lpstr>
      <vt:lpstr>PowerPoint Presentation</vt:lpstr>
      <vt:lpstr>Tokenization</vt:lpstr>
      <vt:lpstr>BERT Input Tensor</vt:lpstr>
      <vt:lpstr>Processing with DistilBERT</vt:lpstr>
      <vt:lpstr>Unpacking the BERT output tensor</vt:lpstr>
      <vt:lpstr>Sentence to last_hidden_state[0]</vt:lpstr>
      <vt:lpstr>BERT’s output for the [CLS] tokens</vt:lpstr>
      <vt:lpstr>The tensor sliced from BERT's output Sentence Embeddings</vt:lpstr>
      <vt:lpstr>Dataset for Logistic Regression (768 Features)</vt:lpstr>
      <vt:lpstr>PowerPoint Presentation</vt:lpstr>
      <vt:lpstr>Score Benchmarks Logistic Regression Model  on SST-2 Dataset </vt:lpstr>
      <vt:lpstr>Sentiment Classification: SST2 Sentences from movie reviews</vt:lpstr>
      <vt:lpstr>A Visual Notebook to  Using BERT for the First Time </vt:lpstr>
      <vt:lpstr>SOTA: Sentiment Analysis on SST-2 Binary classification</vt:lpstr>
      <vt:lpstr>Hugging Face Tasks Natural Language Processing</vt:lpstr>
      <vt:lpstr>NLP with Transformers Github</vt:lpstr>
      <vt:lpstr>NLP with Transformers Github Notebooks</vt:lpstr>
      <vt:lpstr>Python in Google Colab (Python101)</vt:lpstr>
      <vt:lpstr>Python in Google Colab (Python101)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for Text Analytics</dc:title>
  <dc:subject/>
  <dc:creator>Min-Yuh Day</dc:creator>
  <cp:keywords>Artificial Intelligence, Text Analytics, AITA</cp:keywords>
  <dc:description>Artificial Intelligence for Text Analytics</dc:description>
  <cp:lastModifiedBy>MY DAY</cp:lastModifiedBy>
  <cp:revision>750</cp:revision>
  <cp:lastPrinted>2020-12-23T14:44:17Z</cp:lastPrinted>
  <dcterms:created xsi:type="dcterms:W3CDTF">2019-09-12T03:09:52Z</dcterms:created>
  <dcterms:modified xsi:type="dcterms:W3CDTF">2023-10-17T23:59:22Z</dcterms:modified>
  <cp:category/>
</cp:coreProperties>
</file>