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4"/>
  </p:notesMasterIdLst>
  <p:sldIdLst>
    <p:sldId id="3462" r:id="rId2"/>
    <p:sldId id="3780" r:id="rId3"/>
    <p:sldId id="3784" r:id="rId4"/>
    <p:sldId id="3785" r:id="rId5"/>
    <p:sldId id="4113" r:id="rId6"/>
    <p:sldId id="5132" r:id="rId7"/>
    <p:sldId id="4125" r:id="rId8"/>
    <p:sldId id="4069" r:id="rId9"/>
    <p:sldId id="4126" r:id="rId10"/>
    <p:sldId id="4127" r:id="rId11"/>
    <p:sldId id="4118" r:id="rId12"/>
    <p:sldId id="4119" r:id="rId13"/>
    <p:sldId id="4120" r:id="rId14"/>
    <p:sldId id="4121" r:id="rId15"/>
    <p:sldId id="4122" r:id="rId16"/>
    <p:sldId id="5122" r:id="rId17"/>
    <p:sldId id="4123" r:id="rId18"/>
    <p:sldId id="4875" r:id="rId19"/>
    <p:sldId id="5113" r:id="rId20"/>
    <p:sldId id="5114" r:id="rId21"/>
    <p:sldId id="5115" r:id="rId22"/>
    <p:sldId id="5123" r:id="rId23"/>
    <p:sldId id="5124" r:id="rId24"/>
    <p:sldId id="5125" r:id="rId25"/>
    <p:sldId id="5126" r:id="rId26"/>
    <p:sldId id="5127" r:id="rId27"/>
    <p:sldId id="5128" r:id="rId28"/>
    <p:sldId id="5129" r:id="rId29"/>
    <p:sldId id="5130" r:id="rId30"/>
    <p:sldId id="5106" r:id="rId31"/>
    <p:sldId id="5098" r:id="rId32"/>
    <p:sldId id="5079" r:id="rId33"/>
    <p:sldId id="5080" r:id="rId34"/>
    <p:sldId id="5077" r:id="rId35"/>
    <p:sldId id="5073" r:id="rId36"/>
    <p:sldId id="5074" r:id="rId37"/>
    <p:sldId id="5075" r:id="rId38"/>
    <p:sldId id="5131" r:id="rId39"/>
    <p:sldId id="4880" r:id="rId40"/>
    <p:sldId id="4884" r:id="rId41"/>
    <p:sldId id="4917" r:id="rId42"/>
    <p:sldId id="4916" r:id="rId43"/>
    <p:sldId id="5078" r:id="rId44"/>
    <p:sldId id="4915" r:id="rId45"/>
    <p:sldId id="4934" r:id="rId46"/>
    <p:sldId id="4935" r:id="rId47"/>
    <p:sldId id="5000" r:id="rId48"/>
    <p:sldId id="5060" r:id="rId49"/>
    <p:sldId id="5037" r:id="rId50"/>
    <p:sldId id="5039" r:id="rId51"/>
    <p:sldId id="5040" r:id="rId52"/>
    <p:sldId id="5044" r:id="rId53"/>
    <p:sldId id="5043" r:id="rId54"/>
    <p:sldId id="5057" r:id="rId55"/>
    <p:sldId id="5058" r:id="rId56"/>
    <p:sldId id="5059" r:id="rId57"/>
    <p:sldId id="4964" r:id="rId58"/>
    <p:sldId id="4310" r:id="rId59"/>
    <p:sldId id="4313" r:id="rId60"/>
    <p:sldId id="4883" r:id="rId61"/>
    <p:sldId id="4312" r:id="rId62"/>
    <p:sldId id="4936" r:id="rId63"/>
    <p:sldId id="5121" r:id="rId64"/>
    <p:sldId id="5119" r:id="rId65"/>
    <p:sldId id="5120" r:id="rId66"/>
    <p:sldId id="4829" r:id="rId67"/>
    <p:sldId id="4870" r:id="rId68"/>
    <p:sldId id="4871" r:id="rId69"/>
    <p:sldId id="4907" r:id="rId70"/>
    <p:sldId id="4908" r:id="rId71"/>
    <p:sldId id="4909" r:id="rId72"/>
    <p:sldId id="4910" r:id="rId73"/>
    <p:sldId id="4911" r:id="rId74"/>
    <p:sldId id="4986" r:id="rId75"/>
    <p:sldId id="4904" r:id="rId76"/>
    <p:sldId id="4901" r:id="rId77"/>
    <p:sldId id="4903" r:id="rId78"/>
    <p:sldId id="4893" r:id="rId79"/>
    <p:sldId id="4887" r:id="rId80"/>
    <p:sldId id="4888" r:id="rId81"/>
    <p:sldId id="4889" r:id="rId82"/>
    <p:sldId id="4892" r:id="rId83"/>
    <p:sldId id="4891" r:id="rId84"/>
    <p:sldId id="4890" r:id="rId85"/>
    <p:sldId id="5010" r:id="rId86"/>
    <p:sldId id="5009" r:id="rId87"/>
    <p:sldId id="5011" r:id="rId88"/>
    <p:sldId id="5018" r:id="rId89"/>
    <p:sldId id="4876" r:id="rId90"/>
    <p:sldId id="4843" r:id="rId91"/>
    <p:sldId id="4844" r:id="rId92"/>
    <p:sldId id="4845" r:id="rId93"/>
    <p:sldId id="4846" r:id="rId94"/>
    <p:sldId id="4847" r:id="rId95"/>
    <p:sldId id="4848" r:id="rId96"/>
    <p:sldId id="5041" r:id="rId97"/>
    <p:sldId id="4985" r:id="rId98"/>
    <p:sldId id="4983" r:id="rId99"/>
    <p:sldId id="4984" r:id="rId100"/>
    <p:sldId id="5008" r:id="rId101"/>
    <p:sldId id="4111" r:id="rId102"/>
    <p:sldId id="4112" r:id="rId103"/>
    <p:sldId id="4105" r:id="rId104"/>
    <p:sldId id="3875" r:id="rId105"/>
    <p:sldId id="3899" r:id="rId106"/>
    <p:sldId id="3877" r:id="rId107"/>
    <p:sldId id="3898" r:id="rId108"/>
    <p:sldId id="3879" r:id="rId109"/>
    <p:sldId id="3880" r:id="rId110"/>
    <p:sldId id="5133" r:id="rId111"/>
    <p:sldId id="3881" r:id="rId112"/>
    <p:sldId id="3882" r:id="rId113"/>
    <p:sldId id="3883" r:id="rId114"/>
    <p:sldId id="3884" r:id="rId115"/>
    <p:sldId id="4222" r:id="rId116"/>
    <p:sldId id="4223" r:id="rId117"/>
    <p:sldId id="5134" r:id="rId118"/>
    <p:sldId id="5136" r:id="rId119"/>
    <p:sldId id="5137" r:id="rId120"/>
    <p:sldId id="5135" r:id="rId121"/>
    <p:sldId id="4117" r:id="rId122"/>
    <p:sldId id="1818"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A9D18E"/>
    <a:srgbClr val="D883FF"/>
    <a:srgbClr val="FF8AD8"/>
    <a:srgbClr val="FF2600"/>
    <a:srgbClr val="FF7E79"/>
    <a:srgbClr val="C00000"/>
    <a:srgbClr val="F8CBAD"/>
    <a:srgbClr val="000000"/>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20"/>
    <p:restoredTop sz="90655"/>
  </p:normalViewPr>
  <p:slideViewPr>
    <p:cSldViewPr snapToGrid="0" snapToObjects="1">
      <p:cViewPr>
        <p:scale>
          <a:sx n="80" d="100"/>
          <a:sy n="80" d="100"/>
        </p:scale>
        <p:origin x="752"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11/22/23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11/22/23</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11/22/23</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11/22/23</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11/22/23</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11/22/23</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11/22/23</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11/22/23</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11/22/23</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11/22/23</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11/22/23</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11/22/23</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11/22/23</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hyperlink" Target="https://meet.google.com/miy-fbif-max" TargetMode="External"/><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102.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103.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04.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notebooks.quantumstat.com/" TargetMode="External"/><Relationship Id="rId2" Type="http://schemas.openxmlformats.org/officeDocument/2006/relationships/hyperlink" Target="https://www.youtube.com/watch?v=ahnGLM-RC1Y" TargetMode="External"/><Relationship Id="rId1" Type="http://schemas.openxmlformats.org/officeDocument/2006/relationships/slideLayout" Target="../slideLayouts/slideLayout2.xml"/><Relationship Id="rId5" Type="http://schemas.openxmlformats.org/officeDocument/2006/relationships/hyperlink" Target="https://tinyurl.com/aintpupython101" TargetMode="External"/><Relationship Id="rId4" Type="http://schemas.openxmlformats.org/officeDocument/2006/relationships/hyperlink" Target="https://github.com/nlp-with-transformers/notebook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ahnGLM-RC1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entrypointai.com/blog/approaches-to-ai-prompt-engineering-embeddings-or-fine-tunin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chat.openai.co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chat.openai.co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perplexity.ai/"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huggingface.co/Qwen/Qwen-14B-Chat" TargetMode="External"/><Relationship Id="rId3" Type="http://schemas.openxmlformats.org/officeDocument/2006/relationships/hyperlink" Target="https://huggingface.co/mistralai/Mistral-7B-Instruct-v0.1" TargetMode="External"/><Relationship Id="rId7" Type="http://schemas.openxmlformats.org/officeDocument/2006/relationships/hyperlink" Target="https://chatglm.cn/blog" TargetMode="External"/><Relationship Id="rId2" Type="http://schemas.openxmlformats.org/officeDocument/2006/relationships/hyperlink" Target="https://ai.meta.com/llama/" TargetMode="External"/><Relationship Id="rId1" Type="http://schemas.openxmlformats.org/officeDocument/2006/relationships/slideLayout" Target="../slideLayouts/slideLayout2.xml"/><Relationship Id="rId6" Type="http://schemas.openxmlformats.org/officeDocument/2006/relationships/hyperlink" Target="https://ai.meta.com/blog/code-llama-large-language-model-coding/" TargetMode="External"/><Relationship Id="rId11" Type="http://schemas.openxmlformats.org/officeDocument/2006/relationships/hyperlink" Target="https://chat.lmsys.org/" TargetMode="External"/><Relationship Id="rId5" Type="http://schemas.openxmlformats.org/officeDocument/2006/relationships/hyperlink" Target="https://huggingface.co/HuggingFaceH4/zephyr-7b-alpha" TargetMode="External"/><Relationship Id="rId10" Type="http://schemas.openxmlformats.org/officeDocument/2006/relationships/hyperlink" Target="https://huggingface.co/tiiuae/falcon-180B" TargetMode="External"/><Relationship Id="rId4" Type="http://schemas.openxmlformats.org/officeDocument/2006/relationships/hyperlink" Target="https://github.com/nlpxucan/WizardLM" TargetMode="External"/><Relationship Id="rId9" Type="http://schemas.openxmlformats.org/officeDocument/2006/relationships/hyperlink" Target="https://lmsys.org/blog/2023-03-30-vicuna/"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anthropic.com/index/introducing-claude" TargetMode="External"/><Relationship Id="rId13" Type="http://schemas.openxmlformats.org/officeDocument/2006/relationships/hyperlink" Target="https://huggingface.co/mistralai/Mistral-7B-Instruct-v0.1" TargetMode="External"/><Relationship Id="rId18" Type="http://schemas.openxmlformats.org/officeDocument/2006/relationships/hyperlink" Target="https://cloud.google.com/vertex-ai/docs/release-notes#May_10_2023" TargetMode="External"/><Relationship Id="rId3" Type="http://schemas.openxmlformats.org/officeDocument/2006/relationships/hyperlink" Target="https://openai.com/blog/chatgpt" TargetMode="External"/><Relationship Id="rId7" Type="http://schemas.openxmlformats.org/officeDocument/2006/relationships/hyperlink" Target="https://www.anthropic.com/index/claude-2" TargetMode="External"/><Relationship Id="rId12" Type="http://schemas.openxmlformats.org/officeDocument/2006/relationships/hyperlink" Target="https://github.com/imoneoi/openchat" TargetMode="External"/><Relationship Id="rId17" Type="http://schemas.openxmlformats.org/officeDocument/2006/relationships/hyperlink" Target="https://github.com/nlpxucan/WizardLM" TargetMode="External"/><Relationship Id="rId2" Type="http://schemas.openxmlformats.org/officeDocument/2006/relationships/hyperlink" Target="https://chat.lmsys.org/" TargetMode="External"/><Relationship Id="rId16" Type="http://schemas.openxmlformats.org/officeDocument/2006/relationships/hyperlink" Target="https://ai.meta.com/blog/code-llama-large-language-model-coding/" TargetMode="External"/><Relationship Id="rId1" Type="http://schemas.openxmlformats.org/officeDocument/2006/relationships/slideLayout" Target="../slideLayouts/slideLayout2.xml"/><Relationship Id="rId6" Type="http://schemas.openxmlformats.org/officeDocument/2006/relationships/hyperlink" Target="https://openai.com/research/gpt-4" TargetMode="External"/><Relationship Id="rId11" Type="http://schemas.openxmlformats.org/officeDocument/2006/relationships/hyperlink" Target="https://chatglm.cn/blog" TargetMode="External"/><Relationship Id="rId5" Type="http://schemas.openxmlformats.org/officeDocument/2006/relationships/hyperlink" Target="https://platform.openai.com/docs/models/gpt-4-and-gpt-4-turbo" TargetMode="External"/><Relationship Id="rId15" Type="http://schemas.openxmlformats.org/officeDocument/2006/relationships/hyperlink" Target="https://huggingface.co/Qwen/Qwen-14B-Chat" TargetMode="External"/><Relationship Id="rId10" Type="http://schemas.openxmlformats.org/officeDocument/2006/relationships/hyperlink" Target="https://ai.meta.com/llama/" TargetMode="External"/><Relationship Id="rId19" Type="http://schemas.openxmlformats.org/officeDocument/2006/relationships/hyperlink" Target="https://huggingface.co/tiiuae/falcon-180B" TargetMode="External"/><Relationship Id="rId4" Type="http://schemas.openxmlformats.org/officeDocument/2006/relationships/hyperlink" Target="https://platform.openai.com/docs/models/gpt-3-5" TargetMode="External"/><Relationship Id="rId9" Type="http://schemas.openxmlformats.org/officeDocument/2006/relationships/hyperlink" Target="https://lmsys.org/blog/2023-03-30-vicuna/" TargetMode="External"/><Relationship Id="rId14" Type="http://schemas.openxmlformats.org/officeDocument/2006/relationships/hyperlink" Target="https://huggingface.co/HuggingFaceH4/zephyr-7b-alpha"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chat.lmsys.or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huggingface.co/lmsys/vicuna-33b-v1.3" TargetMode="External"/><Relationship Id="rId13" Type="http://schemas.openxmlformats.org/officeDocument/2006/relationships/hyperlink" Target="https://huggingface.co/mosaicml/mpt-30b-chat" TargetMode="External"/><Relationship Id="rId3" Type="http://schemas.openxmlformats.org/officeDocument/2006/relationships/hyperlink" Target="https://openai.com/research/gpt-4" TargetMode="External"/><Relationship Id="rId7" Type="http://schemas.openxmlformats.org/officeDocument/2006/relationships/hyperlink" Target="https://huggingface.co/WizardLM/WizardLM-70B-V1.0" TargetMode="External"/><Relationship Id="rId12" Type="http://schemas.openxmlformats.org/officeDocument/2006/relationships/hyperlink" Target="https://huggingface.co/HuggingFaceH4/zephyr-7b-beta" TargetMode="External"/><Relationship Id="rId2" Type="http://schemas.openxmlformats.org/officeDocument/2006/relationships/hyperlink" Target="https://openai.com/blog/new-models-and-developer-products-announced-at-devday" TargetMode="External"/><Relationship Id="rId16" Type="http://schemas.openxmlformats.org/officeDocument/2006/relationships/hyperlink" Target="https://chat.lmsys.org/" TargetMode="External"/><Relationship Id="rId1" Type="http://schemas.openxmlformats.org/officeDocument/2006/relationships/slideLayout" Target="../slideLayouts/slideLayout2.xml"/><Relationship Id="rId6" Type="http://schemas.openxmlformats.org/officeDocument/2006/relationships/hyperlink" Target="https://openai.com/blog/chatgpt" TargetMode="External"/><Relationship Id="rId11" Type="http://schemas.openxmlformats.org/officeDocument/2006/relationships/hyperlink" Target="https://huggingface.co/WizardLM/WizardLM-13B-V1.2" TargetMode="External"/><Relationship Id="rId5" Type="http://schemas.openxmlformats.org/officeDocument/2006/relationships/hyperlink" Target="https://www.anthropic.com/index/claude-2" TargetMode="External"/><Relationship Id="rId15" Type="http://schemas.openxmlformats.org/officeDocument/2006/relationships/hyperlink" Target="https://huggingface.co/Qwen/Qwen-14B-Chat" TargetMode="External"/><Relationship Id="rId10" Type="http://schemas.openxmlformats.org/officeDocument/2006/relationships/hyperlink" Target="https://huggingface.co/meta-llama/Llama-2-70b-chat-hf" TargetMode="External"/><Relationship Id="rId4" Type="http://schemas.openxmlformats.org/officeDocument/2006/relationships/hyperlink" Target="https://www.anthropic.com/index/introducing-claude" TargetMode="External"/><Relationship Id="rId9" Type="http://schemas.openxmlformats.org/officeDocument/2006/relationships/hyperlink" Target="https://huggingface.co/openchat/openchat_3.5" TargetMode="External"/><Relationship Id="rId14" Type="http://schemas.openxmlformats.org/officeDocument/2006/relationships/hyperlink" Target="https://huggingface.co/lmsys/vicuna-13b-v1.5"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crfm.stanford.edu/2023/03/13/alpaca.html"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vicuna.lmsys.or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github.com/Facico/Chinese-Vicuna" TargetMode="External"/><Relationship Id="rId1" Type="http://schemas.openxmlformats.org/officeDocument/2006/relationships/slideLayout" Target="../slideLayouts/slideLayout2.xml"/><Relationship Id="rId5" Type="http://schemas.openxmlformats.org/officeDocument/2006/relationships/hyperlink" Target="https://huggingface.co/datasets/Chinese-Vicuna/guanaco_belle_merge_v1.0" TargetMode="Externa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github.com/togethercomputer/RedPajama-Data"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chatpdf.com/" TargetMode="External"/><Relationship Id="rId2" Type="http://schemas.openxmlformats.org/officeDocument/2006/relationships/hyperlink" Target="https://www.chatpdf.com/"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minigpt-4.github.io/"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llava-vl.github.io/"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llava-vl.github.io/"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mosaicml.com/blog/mpt-7b"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mosaicml.com/blog/mpt-30b"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huggingface.co/blog/falcon-180b"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hyperlink" Target="https://huggingface.co/blog/falcon-180b" TargetMode="External"/><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huggingface.co/blog/falcon-180b"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huggingface.co/spaces/stabilityai/stable-diffusion"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ithub.com/woctezuma/stable-diffusion-colab"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clipdrop.co/stable-diffusion-reimagine"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lexica.art/"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civitai.com/"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d-id.com/text-to-video/"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synthesia.io/"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speechify.com/voiceover/"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openai.com/blog/chatgpt/" TargetMode="External"/><Relationship Id="rId1" Type="http://schemas.openxmlformats.org/officeDocument/2006/relationships/slideLayout" Target="../slideLayouts/slideLayout2.xml"/><Relationship Id="rId4" Type="http://schemas.openxmlformats.org/officeDocument/2006/relationships/image" Target="../media/image83.svg"/></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s://huggingface.co/blog/rlhf"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huggingface.co/blog/rlhf"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huggingface.co/blog/rlhf" TargetMode="Externa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huggingface.co/blog/rlhf"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46693"/>
            <a:ext cx="11819066" cy="1913069"/>
          </a:xfrm>
        </p:spPr>
        <p:txBody>
          <a:bodyPr>
            <a:noAutofit/>
          </a:bodyPr>
          <a:lstStyle/>
          <a:p>
            <a:pPr>
              <a:lnSpc>
                <a:spcPct val="100000"/>
              </a:lnSpc>
            </a:pPr>
            <a:r>
              <a:rPr lang="en-US" altLang="zh-TW" sz="5600" dirty="0">
                <a:solidFill>
                  <a:srgbClr val="C00000"/>
                </a:solidFill>
                <a:latin typeface="Calibri" panose="020F0502020204030204" pitchFamily="34" charset="0"/>
                <a:ea typeface="Heiti TC Medium" pitchFamily="2" charset="-128"/>
                <a:cs typeface="Arial" panose="020B0604020202020204" pitchFamily="34" charset="0"/>
              </a:rPr>
              <a:t>Text Generation with </a:t>
            </a:r>
            <a:br>
              <a:rPr lang="en-US" altLang="zh-TW" sz="56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5600" dirty="0">
                <a:solidFill>
                  <a:srgbClr val="C00000"/>
                </a:solidFill>
                <a:latin typeface="Calibri" panose="020F0502020204030204" pitchFamily="34" charset="0"/>
                <a:ea typeface="Heiti TC Medium" pitchFamily="2" charset="-128"/>
                <a:cs typeface="Arial" panose="020B0604020202020204" pitchFamily="34" charset="0"/>
              </a:rPr>
              <a:t>Large Language Models (LLMs)</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524000" y="38002"/>
            <a:ext cx="9144000" cy="827605"/>
          </a:xfrm>
        </p:spPr>
        <p:txBody>
          <a:bodyPr>
            <a:normAutofit/>
          </a:bodyPr>
          <a:lstStyle/>
          <a:p>
            <a:pPr>
              <a:lnSpc>
                <a:spcPct val="100000"/>
              </a:lnSpc>
              <a:spcBef>
                <a:spcPts val="0"/>
              </a:spcBef>
            </a:pPr>
            <a:r>
              <a:rPr lang="en-US" altLang="zh-TW" sz="40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 for Text Analytics </a:t>
            </a:r>
            <a:endParaRPr lang="en-US"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1121AITA08</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MBA, IM, NTPU (M5265) (Fall 2023)</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2023-11-22</a:t>
            </a:r>
          </a:p>
        </p:txBody>
      </p:sp>
      <p:sp>
        <p:nvSpPr>
          <p:cNvPr id="14" name="TextBox 13">
            <a:extLst>
              <a:ext uri="{FF2B5EF4-FFF2-40B4-BE49-F238E27FC236}">
                <a16:creationId xmlns:a16="http://schemas.microsoft.com/office/drawing/2014/main" id="{E1A9659E-4297-FCB2-B017-3463C8932788}"/>
              </a:ext>
            </a:extLst>
          </p:cNvPr>
          <p:cNvSpPr txBox="1"/>
          <p:nvPr/>
        </p:nvSpPr>
        <p:spPr>
          <a:xfrm>
            <a:off x="10322343" y="4877827"/>
            <a:ext cx="1858780" cy="461665"/>
          </a:xfrm>
          <a:prstGeom prst="rect">
            <a:avLst/>
          </a:prstGeom>
          <a:noFill/>
        </p:spPr>
        <p:txBody>
          <a:bodyPr wrap="square">
            <a:spAutoFit/>
          </a:bodyPr>
          <a:lstStyle/>
          <a:p>
            <a:pPr algn="ctr"/>
            <a:r>
              <a:rPr lang="en-US" sz="1200" dirty="0">
                <a:solidFill>
                  <a:schemeClr val="accent1"/>
                </a:solidFill>
                <a:hlinkClick r:id="rId15"/>
              </a:rPr>
              <a:t>https://meet.google.com/miy-fbif-max</a:t>
            </a:r>
            <a:endParaRPr lang="en-US" sz="1200" dirty="0"/>
          </a:p>
        </p:txBody>
      </p:sp>
      <p:pic>
        <p:nvPicPr>
          <p:cNvPr id="18" name="Picture 17">
            <a:extLst>
              <a:ext uri="{FF2B5EF4-FFF2-40B4-BE49-F238E27FC236}">
                <a16:creationId xmlns:a16="http://schemas.microsoft.com/office/drawing/2014/main" id="{00771F48-BA3C-47D2-4BF3-1FEF96157EAC}"/>
              </a:ext>
            </a:extLst>
          </p:cNvPr>
          <p:cNvPicPr>
            <a:picLocks noChangeAspect="1"/>
          </p:cNvPicPr>
          <p:nvPr/>
        </p:nvPicPr>
        <p:blipFill>
          <a:blip r:embed="rId16"/>
          <a:stretch>
            <a:fillRect/>
          </a:stretch>
        </p:blipFill>
        <p:spPr>
          <a:xfrm>
            <a:off x="10515629" y="3476315"/>
            <a:ext cx="1436835" cy="1436835"/>
          </a:xfrm>
          <a:prstGeom prst="rect">
            <a:avLst/>
          </a:prstGeom>
        </p:spPr>
      </p:pic>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Zephyr: Direct Distillation of LM Alignment</a:t>
            </a:r>
            <a:endParaRPr lang="en-US" sz="2700" dirty="0"/>
          </a:p>
        </p:txBody>
      </p:sp>
      <p:sp>
        <p:nvSpPr>
          <p:cNvPr id="6" name="TextBox 5">
            <a:extLst>
              <a:ext uri="{FF2B5EF4-FFF2-40B4-BE49-F238E27FC236}">
                <a16:creationId xmlns:a16="http://schemas.microsoft.com/office/drawing/2014/main" id="{B7F2581C-8FE1-A99E-15E0-91B32F3CF40D}"/>
              </a:ext>
            </a:extLst>
          </p:cNvPr>
          <p:cNvSpPr txBox="1"/>
          <p:nvPr/>
        </p:nvSpPr>
        <p:spPr>
          <a:xfrm>
            <a:off x="385563" y="1523115"/>
            <a:ext cx="11576984" cy="4524315"/>
          </a:xfrm>
          <a:prstGeom prst="rect">
            <a:avLst/>
          </a:prstGeom>
          <a:noFill/>
        </p:spPr>
        <p:txBody>
          <a:bodyPr wrap="square">
            <a:spAutoFit/>
          </a:bodyPr>
          <a:lstStyle/>
          <a:p>
            <a:r>
              <a:rPr lang="en-US" sz="3200" dirty="0"/>
              <a:t> The three steps of </a:t>
            </a:r>
            <a:r>
              <a:rPr lang="en-US" sz="3200" b="1" dirty="0">
                <a:solidFill>
                  <a:srgbClr val="C00000"/>
                </a:solidFill>
              </a:rPr>
              <a:t>Zephyr</a:t>
            </a:r>
            <a:r>
              <a:rPr lang="en-US" sz="3200" dirty="0"/>
              <a:t>: </a:t>
            </a:r>
          </a:p>
          <a:p>
            <a:r>
              <a:rPr lang="en-US" sz="3200" dirty="0"/>
              <a:t>(1) large scale, self-instruct-style dataset construction</a:t>
            </a:r>
          </a:p>
          <a:p>
            <a:r>
              <a:rPr lang="en-US" sz="3200" dirty="0"/>
              <a:t>(</a:t>
            </a:r>
            <a:r>
              <a:rPr lang="en-US" sz="3200" dirty="0" err="1"/>
              <a:t>UltraChat</a:t>
            </a:r>
            <a:r>
              <a:rPr lang="en-US" sz="3200" dirty="0"/>
              <a:t>), followed by </a:t>
            </a:r>
            <a:r>
              <a:rPr lang="en-US" sz="3200" b="1" dirty="0">
                <a:solidFill>
                  <a:srgbClr val="C00000"/>
                </a:solidFill>
              </a:rPr>
              <a:t>distilled supervised fine-tuning (</a:t>
            </a:r>
            <a:r>
              <a:rPr lang="en-US" sz="3200" b="1" dirty="0" err="1">
                <a:solidFill>
                  <a:srgbClr val="C00000"/>
                </a:solidFill>
              </a:rPr>
              <a:t>dSFT</a:t>
            </a:r>
            <a:r>
              <a:rPr lang="en-US" sz="3200" b="1" dirty="0">
                <a:solidFill>
                  <a:srgbClr val="C00000"/>
                </a:solidFill>
              </a:rPr>
              <a:t>)</a:t>
            </a:r>
            <a:r>
              <a:rPr lang="en-US" sz="3200" dirty="0"/>
              <a:t>, </a:t>
            </a:r>
          </a:p>
          <a:p>
            <a:r>
              <a:rPr lang="en-US" sz="3200" dirty="0"/>
              <a:t>(2) </a:t>
            </a:r>
            <a:r>
              <a:rPr lang="en-US" sz="3200" b="1" dirty="0">
                <a:solidFill>
                  <a:srgbClr val="C00000"/>
                </a:solidFill>
              </a:rPr>
              <a:t>AI Feedback (AIF) </a:t>
            </a:r>
            <a:r>
              <a:rPr lang="en-US" sz="3200" dirty="0"/>
              <a:t>collection</a:t>
            </a:r>
          </a:p>
          <a:p>
            <a:r>
              <a:rPr lang="en-US" sz="3200" dirty="0"/>
              <a:t>via an ensemble of chat model completions, followed by scoring by GPT-4 (</a:t>
            </a:r>
            <a:r>
              <a:rPr lang="en-US" sz="3200" dirty="0" err="1"/>
              <a:t>UltraFeedback</a:t>
            </a:r>
            <a:r>
              <a:rPr lang="en-US" sz="3200" dirty="0"/>
              <a:t>) and</a:t>
            </a:r>
          </a:p>
          <a:p>
            <a:r>
              <a:rPr lang="en-US" sz="3200" dirty="0"/>
              <a:t>binarization into preferences, and </a:t>
            </a:r>
          </a:p>
          <a:p>
            <a:r>
              <a:rPr lang="en-US" sz="3200" dirty="0"/>
              <a:t>(3) </a:t>
            </a:r>
            <a:r>
              <a:rPr lang="en-US" sz="3200" b="1" dirty="0">
                <a:solidFill>
                  <a:srgbClr val="C00000"/>
                </a:solidFill>
              </a:rPr>
              <a:t>distilled direct preference optimization (</a:t>
            </a:r>
            <a:r>
              <a:rPr lang="en-US" sz="3200" b="1" dirty="0" err="1">
                <a:solidFill>
                  <a:srgbClr val="C00000"/>
                </a:solidFill>
              </a:rPr>
              <a:t>dDPO</a:t>
            </a:r>
            <a:r>
              <a:rPr lang="en-US" sz="3200" b="1" dirty="0">
                <a:solidFill>
                  <a:srgbClr val="C00000"/>
                </a:solidFill>
              </a:rPr>
              <a:t>) </a:t>
            </a:r>
            <a:r>
              <a:rPr lang="en-US" sz="3200" dirty="0"/>
              <a:t>of the </a:t>
            </a:r>
            <a:r>
              <a:rPr lang="en-US" sz="3200" dirty="0" err="1"/>
              <a:t>dSFT</a:t>
            </a:r>
            <a:endParaRPr lang="en-US" sz="3200" dirty="0"/>
          </a:p>
          <a:p>
            <a:r>
              <a:rPr lang="en-US" sz="3200" dirty="0"/>
              <a:t>model utilizing the feedback data.</a:t>
            </a:r>
          </a:p>
        </p:txBody>
      </p:sp>
      <p:sp>
        <p:nvSpPr>
          <p:cNvPr id="2" name="TextBox 1">
            <a:extLst>
              <a:ext uri="{FF2B5EF4-FFF2-40B4-BE49-F238E27FC236}">
                <a16:creationId xmlns:a16="http://schemas.microsoft.com/office/drawing/2014/main" id="{92D3978E-2FAF-2B04-3ED3-51C344EB5767}"/>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Tunstall, L., </a:t>
            </a:r>
            <a:r>
              <a:rPr lang="en-US" sz="1000" dirty="0" err="1">
                <a:solidFill>
                  <a:schemeClr val="bg1">
                    <a:lumMod val="75000"/>
                  </a:schemeClr>
                </a:solidFill>
              </a:rPr>
              <a:t>Beeching</a:t>
            </a:r>
            <a:r>
              <a:rPr lang="en-US" sz="1000" dirty="0">
                <a:solidFill>
                  <a:schemeClr val="bg1">
                    <a:lumMod val="75000"/>
                  </a:schemeClr>
                </a:solidFill>
              </a:rPr>
              <a:t>, E., Lambert, N., Rajani, N., Rasul, K., </a:t>
            </a:r>
            <a:r>
              <a:rPr lang="en-US" sz="1000" dirty="0" err="1">
                <a:solidFill>
                  <a:schemeClr val="bg1">
                    <a:lumMod val="75000"/>
                  </a:schemeClr>
                </a:solidFill>
              </a:rPr>
              <a:t>Belkada</a:t>
            </a:r>
            <a:r>
              <a:rPr lang="en-US" sz="1000" dirty="0">
                <a:solidFill>
                  <a:schemeClr val="bg1">
                    <a:lumMod val="75000"/>
                  </a:schemeClr>
                </a:solidFill>
              </a:rPr>
              <a:t>, Y., ... &amp; Wolf, T. (2023). Zephyr: Direct Distillation of LM Alignment. </a:t>
            </a:r>
            <a:r>
              <a:rPr lang="en-US" sz="1000" dirty="0" err="1">
                <a:solidFill>
                  <a:schemeClr val="bg1">
                    <a:lumMod val="75000"/>
                  </a:schemeClr>
                </a:solidFill>
              </a:rPr>
              <a:t>arXiv</a:t>
            </a:r>
            <a:r>
              <a:rPr lang="en-US" sz="1000" dirty="0">
                <a:solidFill>
                  <a:schemeClr val="bg1">
                    <a:lumMod val="75000"/>
                  </a:schemeClr>
                </a:solidFill>
              </a:rPr>
              <a:t> preprint arXiv:2310.16944. </a:t>
            </a:r>
          </a:p>
        </p:txBody>
      </p:sp>
    </p:spTree>
    <p:extLst>
      <p:ext uri="{BB962C8B-B14F-4D97-AF65-F5344CB8AC3E}">
        <p14:creationId xmlns:p14="http://schemas.microsoft.com/office/powerpoint/2010/main" val="17522596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C25E-503E-529B-9452-53A87A41C9A2}"/>
              </a:ext>
            </a:extLst>
          </p:cNvPr>
          <p:cNvSpPr>
            <a:spLocks noGrp="1"/>
          </p:cNvSpPr>
          <p:nvPr>
            <p:ph type="title"/>
          </p:nvPr>
        </p:nvSpPr>
        <p:spPr>
          <a:xfrm>
            <a:off x="534389" y="58905"/>
            <a:ext cx="11222181" cy="929178"/>
          </a:xfrm>
        </p:spPr>
        <p:txBody>
          <a:bodyPr>
            <a:normAutofit/>
          </a:bodyPr>
          <a:lstStyle/>
          <a:p>
            <a:r>
              <a:rPr lang="en-US" dirty="0"/>
              <a:t>Prompt Engineering with </a:t>
            </a:r>
            <a:r>
              <a:rPr lang="en-US" dirty="0" err="1"/>
              <a:t>ChatGPT</a:t>
            </a:r>
            <a:r>
              <a:rPr lang="en-US" dirty="0"/>
              <a:t> for NLP</a:t>
            </a:r>
          </a:p>
        </p:txBody>
      </p:sp>
      <p:pic>
        <p:nvPicPr>
          <p:cNvPr id="6" name="Content Placeholder 5">
            <a:extLst>
              <a:ext uri="{FF2B5EF4-FFF2-40B4-BE49-F238E27FC236}">
                <a16:creationId xmlns:a16="http://schemas.microsoft.com/office/drawing/2014/main" id="{DB208B14-148B-108F-3743-11755157FA51}"/>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147" t="7739" r="7280" b="8321"/>
          <a:stretch/>
        </p:blipFill>
        <p:spPr>
          <a:xfrm>
            <a:off x="655321" y="988083"/>
            <a:ext cx="11002290" cy="5565112"/>
          </a:xfrm>
        </p:spPr>
      </p:pic>
      <p:sp>
        <p:nvSpPr>
          <p:cNvPr id="4" name="Slide Number Placeholder 3">
            <a:extLst>
              <a:ext uri="{FF2B5EF4-FFF2-40B4-BE49-F238E27FC236}">
                <a16:creationId xmlns:a16="http://schemas.microsoft.com/office/drawing/2014/main" id="{D9CD3F62-39F6-95D7-6961-4E3EC3D182C7}"/>
              </a:ext>
            </a:extLst>
          </p:cNvPr>
          <p:cNvSpPr>
            <a:spLocks noGrp="1"/>
          </p:cNvSpPr>
          <p:nvPr>
            <p:ph type="sldNum" sz="quarter" idx="12"/>
          </p:nvPr>
        </p:nvSpPr>
        <p:spPr/>
        <p:txBody>
          <a:bodyPr/>
          <a:lstStyle/>
          <a:p>
            <a:fld id="{5D6FF71F-CF6A-4C46-8F9B-61D49EEA70E3}" type="slidenum">
              <a:rPr lang="en-US" smtClean="0"/>
              <a:t>100</a:t>
            </a:fld>
            <a:endParaRPr lang="en-US"/>
          </a:p>
        </p:txBody>
      </p:sp>
      <p:sp>
        <p:nvSpPr>
          <p:cNvPr id="7" name="TextBox 6">
            <a:extLst>
              <a:ext uri="{FF2B5EF4-FFF2-40B4-BE49-F238E27FC236}">
                <a16:creationId xmlns:a16="http://schemas.microsoft.com/office/drawing/2014/main" id="{C9232C47-0CD6-A193-184E-3CB57727A52F}"/>
              </a:ext>
            </a:extLst>
          </p:cNvPr>
          <p:cNvSpPr txBox="1"/>
          <p:nvPr/>
        </p:nvSpPr>
        <p:spPr>
          <a:xfrm>
            <a:off x="534389" y="6602649"/>
            <a:ext cx="10995002" cy="215444"/>
          </a:xfrm>
          <a:prstGeom prst="rect">
            <a:avLst/>
          </a:prstGeom>
          <a:noFill/>
        </p:spPr>
        <p:txBody>
          <a:bodyPr wrap="square">
            <a:spAutoFit/>
          </a:bodyPr>
          <a:lstStyle/>
          <a:p>
            <a:pPr algn="ctr"/>
            <a:r>
              <a:rPr lang="en-US" sz="800" dirty="0">
                <a:solidFill>
                  <a:schemeClr val="bg1">
                    <a:lumMod val="75000"/>
                  </a:schemeClr>
                </a:solidFill>
              </a:rPr>
              <a:t>Source: https://</a:t>
            </a:r>
            <a:r>
              <a:rPr lang="en-US" sz="800" dirty="0" err="1">
                <a:solidFill>
                  <a:schemeClr val="bg1">
                    <a:lumMod val="75000"/>
                  </a:schemeClr>
                </a:solidFill>
              </a:rPr>
              <a:t>www.predera.com</a:t>
            </a:r>
            <a:r>
              <a:rPr lang="en-US" sz="800" dirty="0">
                <a:solidFill>
                  <a:schemeClr val="bg1">
                    <a:lumMod val="75000"/>
                  </a:schemeClr>
                </a:solidFill>
              </a:rPr>
              <a:t>/blog/prompt-engineering-for-</a:t>
            </a:r>
            <a:r>
              <a:rPr lang="en-US" sz="800" dirty="0" err="1">
                <a:solidFill>
                  <a:schemeClr val="bg1">
                    <a:lumMod val="75000"/>
                  </a:schemeClr>
                </a:solidFill>
              </a:rPr>
              <a:t>nlp</a:t>
            </a:r>
            <a:r>
              <a:rPr lang="en-US" sz="800" dirty="0">
                <a:solidFill>
                  <a:schemeClr val="bg1">
                    <a:lumMod val="75000"/>
                  </a:schemeClr>
                </a:solidFill>
              </a:rPr>
              <a:t>-tasks</a:t>
            </a:r>
          </a:p>
        </p:txBody>
      </p:sp>
    </p:spTree>
    <p:extLst>
      <p:ext uri="{BB962C8B-B14F-4D97-AF65-F5344CB8AC3E}">
        <p14:creationId xmlns:p14="http://schemas.microsoft.com/office/powerpoint/2010/main" val="19637538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886713"/>
          </a:xfrm>
        </p:spPr>
        <p:txBody>
          <a:bodyPr/>
          <a:lstStyle/>
          <a:p>
            <a:r>
              <a:rPr lang="en-US" dirty="0"/>
              <a:t>NLP with Transformers </a:t>
            </a:r>
            <a:r>
              <a:rPr lang="en-US" dirty="0" err="1"/>
              <a:t>Github</a:t>
            </a:r>
            <a:endParaRPr lang="en-US" dirty="0"/>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101</a:t>
            </a:fld>
            <a:endParaRPr lang="en-US"/>
          </a:p>
        </p:txBody>
      </p:sp>
      <p:pic>
        <p:nvPicPr>
          <p:cNvPr id="6" name="Picture 5">
            <a:extLst>
              <a:ext uri="{FF2B5EF4-FFF2-40B4-BE49-F238E27FC236}">
                <a16:creationId xmlns:a16="http://schemas.microsoft.com/office/drawing/2014/main" id="{43E7E6E3-6C69-B147-ABC8-3851BD9354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1012" y="1021817"/>
            <a:ext cx="9989976" cy="5477099"/>
          </a:xfrm>
          <a:prstGeom prst="rect">
            <a:avLst/>
          </a:prstGeom>
        </p:spPr>
      </p:pic>
      <p:sp>
        <p:nvSpPr>
          <p:cNvPr id="7" name="TextBox 6">
            <a:extLst>
              <a:ext uri="{FF2B5EF4-FFF2-40B4-BE49-F238E27FC236}">
                <a16:creationId xmlns:a16="http://schemas.microsoft.com/office/drawing/2014/main" id="{C4EFEE2D-BD65-B041-89AB-33CCA792EF5F}"/>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8" name="Picture 7">
            <a:extLst>
              <a:ext uri="{FF2B5EF4-FFF2-40B4-BE49-F238E27FC236}">
                <a16:creationId xmlns:a16="http://schemas.microsoft.com/office/drawing/2014/main" id="{E8FAB855-2050-3A48-8BA5-055E7A98FF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44341" y="3951357"/>
            <a:ext cx="1893293" cy="2481210"/>
          </a:xfrm>
          <a:prstGeom prst="rect">
            <a:avLst/>
          </a:prstGeom>
        </p:spPr>
      </p:pic>
    </p:spTree>
    <p:extLst>
      <p:ext uri="{BB962C8B-B14F-4D97-AF65-F5344CB8AC3E}">
        <p14:creationId xmlns:p14="http://schemas.microsoft.com/office/powerpoint/2010/main" val="19062153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NLP with Transformers </a:t>
            </a:r>
            <a:r>
              <a:rPr lang="en-US" dirty="0" err="1"/>
              <a:t>Github</a:t>
            </a:r>
            <a:r>
              <a:rPr lang="en-US" dirty="0"/>
              <a:t> Notebooks</a:t>
            </a:r>
          </a:p>
        </p:txBody>
      </p:sp>
      <p:pic>
        <p:nvPicPr>
          <p:cNvPr id="6" name="Content Placeholder 5">
            <a:extLst>
              <a:ext uri="{FF2B5EF4-FFF2-40B4-BE49-F238E27FC236}">
                <a16:creationId xmlns:a16="http://schemas.microsoft.com/office/drawing/2014/main" id="{80278920-88C7-8443-848A-600B0B78C47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76707" y="1324655"/>
            <a:ext cx="6520412" cy="5107911"/>
          </a:xfrm>
        </p:spPr>
      </p:pic>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102</a:t>
            </a:fld>
            <a:endParaRPr lang="en-US"/>
          </a:p>
        </p:txBody>
      </p:sp>
      <p:sp>
        <p:nvSpPr>
          <p:cNvPr id="8" name="TextBox 7">
            <a:extLst>
              <a:ext uri="{FF2B5EF4-FFF2-40B4-BE49-F238E27FC236}">
                <a16:creationId xmlns:a16="http://schemas.microsoft.com/office/drawing/2014/main" id="{8FE52337-8A6C-DE42-8245-E521C15A8AD0}"/>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10" name="Picture 9">
            <a:extLst>
              <a:ext uri="{FF2B5EF4-FFF2-40B4-BE49-F238E27FC236}">
                <a16:creationId xmlns:a16="http://schemas.microsoft.com/office/drawing/2014/main" id="{402269AF-8128-B54D-8ECA-24098FB256B5}"/>
              </a:ext>
            </a:extLst>
          </p:cNvPr>
          <p:cNvPicPr>
            <a:picLocks noChangeAspect="1"/>
          </p:cNvPicPr>
          <p:nvPr/>
        </p:nvPicPr>
        <p:blipFill>
          <a:blip r:embed="rId4"/>
          <a:stretch>
            <a:fillRect/>
          </a:stretch>
        </p:blipFill>
        <p:spPr>
          <a:xfrm>
            <a:off x="534389" y="1338753"/>
            <a:ext cx="3819329" cy="5005331"/>
          </a:xfrm>
          <a:prstGeom prst="rect">
            <a:avLst/>
          </a:prstGeom>
        </p:spPr>
      </p:pic>
    </p:spTree>
    <p:extLst>
      <p:ext uri="{BB962C8B-B14F-4D97-AF65-F5344CB8AC3E}">
        <p14:creationId xmlns:p14="http://schemas.microsoft.com/office/powerpoint/2010/main" val="14296421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103</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8" name="Picture 7">
            <a:extLst>
              <a:ext uri="{FF2B5EF4-FFF2-40B4-BE49-F238E27FC236}">
                <a16:creationId xmlns:a16="http://schemas.microsoft.com/office/drawing/2014/main" id="{41464C58-3FD9-EC45-9C46-1735161B1E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2409" y="1091958"/>
            <a:ext cx="10099729" cy="5336926"/>
          </a:xfrm>
          <a:prstGeom prst="rect">
            <a:avLst/>
          </a:prstGeom>
        </p:spPr>
      </p:pic>
    </p:spTree>
    <p:extLst>
      <p:ext uri="{BB962C8B-B14F-4D97-AF65-F5344CB8AC3E}">
        <p14:creationId xmlns:p14="http://schemas.microsoft.com/office/powerpoint/2010/main" val="13318773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NLP with Transformers</a:t>
            </a:r>
            <a:endParaRPr lang="en-US" sz="2700" dirty="0"/>
          </a:p>
        </p:txBody>
      </p:sp>
      <p:sp>
        <p:nvSpPr>
          <p:cNvPr id="13" name="TextBox 12">
            <a:extLst>
              <a:ext uri="{FF2B5EF4-FFF2-40B4-BE49-F238E27FC236}">
                <a16:creationId xmlns:a16="http://schemas.microsoft.com/office/drawing/2014/main" id="{0F3F39E3-01A1-ED48-86A7-58BD809A44F4}"/>
              </a:ext>
            </a:extLst>
          </p:cNvPr>
          <p:cNvSpPr txBox="1"/>
          <p:nvPr/>
        </p:nvSpPr>
        <p:spPr>
          <a:xfrm>
            <a:off x="462949" y="1621892"/>
            <a:ext cx="11452824" cy="1446550"/>
          </a:xfrm>
          <a:prstGeom prst="rect">
            <a:avLst/>
          </a:prstGeom>
          <a:solidFill>
            <a:schemeClr val="accent4">
              <a:lumMod val="20000"/>
              <a:lumOff val="80000"/>
            </a:schemeClr>
          </a:solidFill>
        </p:spPr>
        <p:txBody>
          <a:bodyPr wrap="square">
            <a:spAutoFit/>
          </a:bodyPr>
          <a:lstStyle/>
          <a:p>
            <a:r>
              <a:rPr lang="en-US" sz="2200" b="1" dirty="0">
                <a:solidFill>
                  <a:srgbClr val="0000FF"/>
                </a:solidFill>
                <a:effectLst/>
                <a:latin typeface="Courier New" panose="02070309020205020404" pitchFamily="49" charset="0"/>
              </a:rPr>
              <a:t>!</a:t>
            </a:r>
            <a:r>
              <a:rPr lang="en-US" sz="2200" b="1" dirty="0">
                <a:solidFill>
                  <a:srgbClr val="000000"/>
                </a:solidFill>
                <a:effectLst/>
                <a:latin typeface="Courier New" panose="02070309020205020404" pitchFamily="49" charset="0"/>
              </a:rPr>
              <a:t>git clone https://</a:t>
            </a:r>
            <a:r>
              <a:rPr lang="en-US" sz="2200" b="1" dirty="0" err="1">
                <a:solidFill>
                  <a:srgbClr val="000000"/>
                </a:solidFill>
                <a:effectLst/>
                <a:latin typeface="Courier New" panose="02070309020205020404" pitchFamily="49" charset="0"/>
              </a:rPr>
              <a:t>github.com</a:t>
            </a:r>
            <a:r>
              <a:rPr lang="en-US" sz="2200" b="1" dirty="0">
                <a:solidFill>
                  <a:srgbClr val="000000"/>
                </a:solidFill>
                <a:effectLst/>
                <a:latin typeface="Courier New" panose="02070309020205020404" pitchFamily="49" charset="0"/>
              </a:rPr>
              <a:t>/</a:t>
            </a:r>
            <a:r>
              <a:rPr lang="en-US" sz="2200" b="1" dirty="0" err="1">
                <a:solidFill>
                  <a:srgbClr val="000000"/>
                </a:solidFill>
                <a:effectLst/>
                <a:latin typeface="Courier New" panose="02070309020205020404" pitchFamily="49" charset="0"/>
              </a:rPr>
              <a:t>nlp</a:t>
            </a:r>
            <a:r>
              <a:rPr lang="en-US" sz="2200" b="1" dirty="0">
                <a:solidFill>
                  <a:srgbClr val="000000"/>
                </a:solidFill>
                <a:effectLst/>
                <a:latin typeface="Courier New" panose="02070309020205020404" pitchFamily="49" charset="0"/>
              </a:rPr>
              <a:t>-with-transformers/</a:t>
            </a:r>
            <a:r>
              <a:rPr lang="en-US" sz="2200" b="1" dirty="0" err="1">
                <a:solidFill>
                  <a:srgbClr val="000000"/>
                </a:solidFill>
                <a:effectLst/>
                <a:latin typeface="Courier New" panose="02070309020205020404" pitchFamily="49" charset="0"/>
              </a:rPr>
              <a:t>notebooks.git</a:t>
            </a:r>
            <a:endParaRPr lang="en-US" sz="2200" b="1" dirty="0">
              <a:solidFill>
                <a:srgbClr val="000000"/>
              </a:solidFill>
              <a:effectLst/>
              <a:latin typeface="Courier New" panose="02070309020205020404" pitchFamily="49" charset="0"/>
            </a:endParaRPr>
          </a:p>
          <a:p>
            <a:r>
              <a:rPr lang="en-US" sz="2200" b="1" dirty="0">
                <a:solidFill>
                  <a:srgbClr val="0000FF"/>
                </a:solidFill>
                <a:effectLst/>
                <a:latin typeface="Courier New" panose="02070309020205020404" pitchFamily="49" charset="0"/>
              </a:rPr>
              <a:t>%cd </a:t>
            </a:r>
            <a:r>
              <a:rPr lang="en-US" sz="2200" b="1" dirty="0">
                <a:solidFill>
                  <a:srgbClr val="000000"/>
                </a:solidFill>
                <a:effectLst/>
                <a:latin typeface="Courier New" panose="02070309020205020404" pitchFamily="49" charset="0"/>
              </a:rPr>
              <a:t>notebooks</a:t>
            </a:r>
          </a:p>
          <a:p>
            <a:r>
              <a:rPr lang="en-US" sz="2200" b="1" dirty="0">
                <a:solidFill>
                  <a:srgbClr val="AF00DB"/>
                </a:solidFill>
                <a:effectLst/>
                <a:latin typeface="Courier New" panose="02070309020205020404" pitchFamily="49" charset="0"/>
              </a:rPr>
              <a:t>from</a:t>
            </a:r>
            <a:r>
              <a:rPr lang="en-US" sz="2200" b="1" dirty="0">
                <a:solidFill>
                  <a:srgbClr val="000000"/>
                </a:solidFill>
                <a:effectLst/>
                <a:latin typeface="Courier New" panose="02070309020205020404" pitchFamily="49" charset="0"/>
              </a:rPr>
              <a:t> install </a:t>
            </a:r>
            <a:r>
              <a:rPr lang="en-US" sz="2200" b="1" dirty="0">
                <a:solidFill>
                  <a:srgbClr val="AF00DB"/>
                </a:solidFill>
                <a:effectLst/>
                <a:latin typeface="Courier New" panose="02070309020205020404" pitchFamily="49" charset="0"/>
              </a:rPr>
              <a:t>import</a:t>
            </a:r>
            <a:r>
              <a:rPr lang="en-US" sz="2200" b="1" dirty="0">
                <a:solidFill>
                  <a:srgbClr val="000000"/>
                </a:solidFill>
                <a:effectLst/>
                <a:latin typeface="Courier New" panose="02070309020205020404" pitchFamily="49" charset="0"/>
              </a:rPr>
              <a:t> *</a:t>
            </a:r>
          </a:p>
          <a:p>
            <a:r>
              <a:rPr lang="en-US" sz="2200" b="1" dirty="0" err="1">
                <a:solidFill>
                  <a:srgbClr val="000000"/>
                </a:solidFill>
                <a:effectLst/>
                <a:latin typeface="Courier New" panose="02070309020205020404" pitchFamily="49" charset="0"/>
              </a:rPr>
              <a:t>install_requirements</a:t>
            </a:r>
            <a:r>
              <a:rPr lang="en-US" sz="2200" b="1" dirty="0">
                <a:solidFill>
                  <a:srgbClr val="000000"/>
                </a:solidFill>
                <a:effectLst/>
                <a:latin typeface="Courier New" panose="02070309020205020404" pitchFamily="49" charset="0"/>
              </a:rPr>
              <a:t>()</a:t>
            </a:r>
          </a:p>
        </p:txBody>
      </p:sp>
      <p:sp>
        <p:nvSpPr>
          <p:cNvPr id="14" name="TextBox 13">
            <a:extLst>
              <a:ext uri="{FF2B5EF4-FFF2-40B4-BE49-F238E27FC236}">
                <a16:creationId xmlns:a16="http://schemas.microsoft.com/office/drawing/2014/main" id="{2570D92B-DA7D-8B4B-B596-CECD12B32E57}"/>
              </a:ext>
            </a:extLst>
          </p:cNvPr>
          <p:cNvSpPr txBox="1"/>
          <p:nvPr/>
        </p:nvSpPr>
        <p:spPr>
          <a:xfrm>
            <a:off x="534389" y="3984345"/>
            <a:ext cx="6098344" cy="830997"/>
          </a:xfrm>
          <a:prstGeom prst="rect">
            <a:avLst/>
          </a:prstGeom>
          <a:noFill/>
        </p:spPr>
        <p:txBody>
          <a:bodyPr wrap="square">
            <a:spAutoFit/>
          </a:bodyPr>
          <a:lstStyle/>
          <a:p>
            <a:r>
              <a:rPr lang="en-US" sz="2400" b="0" dirty="0">
                <a:solidFill>
                  <a:srgbClr val="AF00DB"/>
                </a:solidFill>
                <a:effectLst/>
                <a:latin typeface="Courier New" panose="02070309020205020404" pitchFamily="49" charset="0"/>
              </a:rPr>
              <a:t>from</a:t>
            </a:r>
            <a:r>
              <a:rPr lang="en-US" sz="2400" b="0" dirty="0">
                <a:solidFill>
                  <a:srgbClr val="000000"/>
                </a:solidFill>
                <a:effectLst/>
                <a:latin typeface="Courier New" panose="02070309020205020404" pitchFamily="49" charset="0"/>
              </a:rPr>
              <a:t> utils </a:t>
            </a:r>
            <a:r>
              <a:rPr lang="en-US" sz="2400" b="0" dirty="0">
                <a:solidFill>
                  <a:srgbClr val="AF00DB"/>
                </a:solidFill>
                <a:effectLst/>
                <a:latin typeface="Courier New" panose="02070309020205020404" pitchFamily="49" charset="0"/>
              </a:rPr>
              <a:t>import</a:t>
            </a:r>
            <a:r>
              <a:rPr lang="en-US" sz="2400" b="0" dirty="0">
                <a:solidFill>
                  <a:srgbClr val="000000"/>
                </a:solidFill>
                <a:effectLst/>
                <a:latin typeface="Courier New" panose="02070309020205020404" pitchFamily="49" charset="0"/>
              </a:rPr>
              <a:t> *</a:t>
            </a:r>
          </a:p>
          <a:p>
            <a:r>
              <a:rPr lang="en-US" sz="2400" b="0" dirty="0" err="1">
                <a:solidFill>
                  <a:srgbClr val="000000"/>
                </a:solidFill>
                <a:effectLst/>
                <a:latin typeface="Courier New" panose="02070309020205020404" pitchFamily="49" charset="0"/>
              </a:rPr>
              <a:t>setup_chapter</a:t>
            </a:r>
            <a:r>
              <a:rPr lang="en-US" sz="24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12151485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105</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CC0AD3EB-12AE-AC4B-A072-34CC02EE15B5}"/>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Tree>
    <p:extLst>
      <p:ext uri="{BB962C8B-B14F-4D97-AF65-F5344CB8AC3E}">
        <p14:creationId xmlns:p14="http://schemas.microsoft.com/office/powerpoint/2010/main" val="24859324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7" name="TextBox 6">
            <a:extLst>
              <a:ext uri="{FF2B5EF4-FFF2-40B4-BE49-F238E27FC236}">
                <a16:creationId xmlns:a16="http://schemas.microsoft.com/office/drawing/2014/main" id="{7613899A-3D6A-5A4B-925E-02810BF1C98B}"/>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
        <p:nvSpPr>
          <p:cNvPr id="9" name="TextBox 8">
            <a:extLst>
              <a:ext uri="{FF2B5EF4-FFF2-40B4-BE49-F238E27FC236}">
                <a16:creationId xmlns:a16="http://schemas.microsoft.com/office/drawing/2014/main" id="{33FC96AB-9D2E-624F-9DB0-6EBBCD27D339}"/>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3" name="Table 2">
            <a:extLst>
              <a:ext uri="{FF2B5EF4-FFF2-40B4-BE49-F238E27FC236}">
                <a16:creationId xmlns:a16="http://schemas.microsoft.com/office/drawing/2014/main" id="{AFCE732F-B5E5-8345-B590-5F9A37E00509}"/>
              </a:ext>
            </a:extLst>
          </p:cNvPr>
          <p:cNvGraphicFramePr>
            <a:graphicFrameLocks noGrp="1"/>
          </p:cNvGraphicFramePr>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0" name="TextBox 9">
            <a:extLst>
              <a:ext uri="{FF2B5EF4-FFF2-40B4-BE49-F238E27FC236}">
                <a16:creationId xmlns:a16="http://schemas.microsoft.com/office/drawing/2014/main" id="{EB926DF6-6FDA-9B4D-8587-FC1E319387C4}"/>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4928775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107</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180A5A42-6BD1-9143-B6A2-27EFD06DB094}"/>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14" name="Table 13">
            <a:extLst>
              <a:ext uri="{FF2B5EF4-FFF2-40B4-BE49-F238E27FC236}">
                <a16:creationId xmlns:a16="http://schemas.microsoft.com/office/drawing/2014/main" id="{32E041EB-6EB8-C444-BAC1-91056CED236E}"/>
              </a:ext>
            </a:extLst>
          </p:cNvPr>
          <p:cNvGraphicFramePr>
            <a:graphicFrameLocks noGrp="1"/>
          </p:cNvGraphicFramePr>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dirty="0">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5" name="TextBox 14">
            <a:extLst>
              <a:ext uri="{FF2B5EF4-FFF2-40B4-BE49-F238E27FC236}">
                <a16:creationId xmlns:a16="http://schemas.microsoft.com/office/drawing/2014/main" id="{1ED96F5A-0F7F-DA4D-BEDE-47A3683068A8}"/>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36431820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108</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Named Entity Recognition</a:t>
            </a:r>
            <a:endParaRPr lang="en-US" sz="2700" dirty="0"/>
          </a:p>
        </p:txBody>
      </p:sp>
      <p:sp>
        <p:nvSpPr>
          <p:cNvPr id="8" name="TextBox 7">
            <a:extLst>
              <a:ext uri="{FF2B5EF4-FFF2-40B4-BE49-F238E27FC236}">
                <a16:creationId xmlns:a16="http://schemas.microsoft.com/office/drawing/2014/main" id="{EA9D2BCF-661F-C446-AD31-7166E4C5D736}"/>
              </a:ext>
            </a:extLst>
          </p:cNvPr>
          <p:cNvSpPr txBox="1"/>
          <p:nvPr/>
        </p:nvSpPr>
        <p:spPr>
          <a:xfrm>
            <a:off x="534389" y="1085663"/>
            <a:ext cx="11222181" cy="1200329"/>
          </a:xfrm>
          <a:prstGeom prst="rect">
            <a:avLst/>
          </a:prstGeom>
          <a:solidFill>
            <a:schemeClr val="accent4">
              <a:lumMod val="20000"/>
              <a:lumOff val="80000"/>
            </a:schemeClr>
          </a:solidFill>
        </p:spPr>
        <p:txBody>
          <a:bodyPr wrap="square">
            <a:spAutoFit/>
          </a:bodyPr>
          <a:lstStyle/>
          <a:p>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ner</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aggregation_strategy</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"simple"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a:t>
            </a:r>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a:t>
            </a:r>
          </a:p>
        </p:txBody>
      </p:sp>
      <p:pic>
        <p:nvPicPr>
          <p:cNvPr id="14" name="Picture 13">
            <a:extLst>
              <a:ext uri="{FF2B5EF4-FFF2-40B4-BE49-F238E27FC236}">
                <a16:creationId xmlns:a16="http://schemas.microsoft.com/office/drawing/2014/main" id="{FAFD7746-A223-F340-B6AD-F857A2F655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7656" y="2565474"/>
            <a:ext cx="4724246" cy="3836315"/>
          </a:xfrm>
          <a:prstGeom prst="rect">
            <a:avLst/>
          </a:prstGeom>
        </p:spPr>
      </p:pic>
    </p:spTree>
    <p:extLst>
      <p:ext uri="{BB962C8B-B14F-4D97-AF65-F5344CB8AC3E}">
        <p14:creationId xmlns:p14="http://schemas.microsoft.com/office/powerpoint/2010/main" val="10661429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109</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6" name="TextBox 5">
            <a:extLst>
              <a:ext uri="{FF2B5EF4-FFF2-40B4-BE49-F238E27FC236}">
                <a16:creationId xmlns:a16="http://schemas.microsoft.com/office/drawing/2014/main" id="{32CE59DA-1507-F441-A4FA-9FD228FE72C3}"/>
              </a:ext>
            </a:extLst>
          </p:cNvPr>
          <p:cNvSpPr txBox="1"/>
          <p:nvPr/>
        </p:nvSpPr>
        <p:spPr>
          <a:xfrm>
            <a:off x="534389" y="1413015"/>
            <a:ext cx="10992255"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reader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"What does the customer want?"</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outputs = reader(question=question, context=text)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graphicFrame>
        <p:nvGraphicFramePr>
          <p:cNvPr id="7" name="Table 6">
            <a:extLst>
              <a:ext uri="{FF2B5EF4-FFF2-40B4-BE49-F238E27FC236}">
                <a16:creationId xmlns:a16="http://schemas.microsoft.com/office/drawing/2014/main" id="{F7C08E76-FCBC-DB40-AC77-6AAA161BDCC5}"/>
              </a:ext>
            </a:extLst>
          </p:cNvPr>
          <p:cNvGraphicFramePr>
            <a:graphicFrameLocks noGrp="1"/>
          </p:cNvGraphicFramePr>
          <p:nvPr/>
        </p:nvGraphicFramePr>
        <p:xfrm>
          <a:off x="665356" y="4406699"/>
          <a:ext cx="9876264" cy="914400"/>
        </p:xfrm>
        <a:graphic>
          <a:graphicData uri="http://schemas.openxmlformats.org/drawingml/2006/table">
            <a:tbl>
              <a:tblPr/>
              <a:tblGrid>
                <a:gridCol w="825191">
                  <a:extLst>
                    <a:ext uri="{9D8B030D-6E8A-4147-A177-3AD203B41FA5}">
                      <a16:colId xmlns:a16="http://schemas.microsoft.com/office/drawing/2014/main" val="3686352181"/>
                    </a:ext>
                  </a:extLst>
                </a:gridCol>
                <a:gridCol w="2007219">
                  <a:extLst>
                    <a:ext uri="{9D8B030D-6E8A-4147-A177-3AD203B41FA5}">
                      <a16:colId xmlns:a16="http://schemas.microsoft.com/office/drawing/2014/main" val="1525879086"/>
                    </a:ext>
                  </a:extLst>
                </a:gridCol>
                <a:gridCol w="1761893">
                  <a:extLst>
                    <a:ext uri="{9D8B030D-6E8A-4147-A177-3AD203B41FA5}">
                      <a16:colId xmlns:a16="http://schemas.microsoft.com/office/drawing/2014/main" val="1694606614"/>
                    </a:ext>
                  </a:extLst>
                </a:gridCol>
                <a:gridCol w="1471961">
                  <a:extLst>
                    <a:ext uri="{9D8B030D-6E8A-4147-A177-3AD203B41FA5}">
                      <a16:colId xmlns:a16="http://schemas.microsoft.com/office/drawing/2014/main" val="3116488733"/>
                    </a:ext>
                  </a:extLst>
                </a:gridCol>
                <a:gridCol w="3810000">
                  <a:extLst>
                    <a:ext uri="{9D8B030D-6E8A-4147-A177-3AD203B41FA5}">
                      <a16:colId xmlns:a16="http://schemas.microsoft.com/office/drawing/2014/main" val="3486452488"/>
                    </a:ext>
                  </a:extLst>
                </a:gridCol>
              </a:tblGrid>
              <a:tr h="0">
                <a:tc>
                  <a:txBody>
                    <a:bodyPr/>
                    <a:lstStyle/>
                    <a:p>
                      <a:pPr algn="r"/>
                      <a:endParaRPr lang="en-US" sz="2400" b="1">
                        <a:effectLst/>
                      </a:endParaRPr>
                    </a:p>
                  </a:txBody>
                  <a:tcPr anchor="ctr">
                    <a:lnL>
                      <a:noFill/>
                    </a:lnL>
                    <a:lnR>
                      <a:noFill/>
                    </a:lnR>
                    <a:lnT>
                      <a:noFill/>
                    </a:lnT>
                    <a:lnB>
                      <a:noFill/>
                    </a:lnB>
                    <a:solidFill>
                      <a:srgbClr val="FFFFFF"/>
                    </a:solidFill>
                  </a:tcPr>
                </a:tc>
                <a:tc>
                  <a:txBody>
                    <a:bodyPr/>
                    <a:lstStyle/>
                    <a:p>
                      <a:pPr algn="r"/>
                      <a:r>
                        <a:rPr lang="en-US" sz="2400" b="1">
                          <a:effectLst/>
                        </a:rPr>
                        <a:t>score</a:t>
                      </a:r>
                    </a:p>
                  </a:txBody>
                  <a:tcPr anchor="ctr">
                    <a:lnL>
                      <a:noFill/>
                    </a:lnL>
                    <a:lnR>
                      <a:noFill/>
                    </a:lnR>
                    <a:lnT>
                      <a:noFill/>
                    </a:lnT>
                    <a:lnB>
                      <a:noFill/>
                    </a:lnB>
                    <a:solidFill>
                      <a:srgbClr val="FFFFFF"/>
                    </a:solidFill>
                  </a:tcPr>
                </a:tc>
                <a:tc>
                  <a:txBody>
                    <a:bodyPr/>
                    <a:lstStyle/>
                    <a:p>
                      <a:pPr algn="r"/>
                      <a:r>
                        <a:rPr lang="en-US" sz="2400" b="1">
                          <a:effectLst/>
                        </a:rPr>
                        <a:t>start</a:t>
                      </a:r>
                    </a:p>
                  </a:txBody>
                  <a:tcPr anchor="ctr">
                    <a:lnL>
                      <a:noFill/>
                    </a:lnL>
                    <a:lnR>
                      <a:noFill/>
                    </a:lnR>
                    <a:lnT>
                      <a:noFill/>
                    </a:lnT>
                    <a:lnB>
                      <a:noFill/>
                    </a:lnB>
                    <a:solidFill>
                      <a:srgbClr val="FFFFFF"/>
                    </a:solidFill>
                  </a:tcPr>
                </a:tc>
                <a:tc>
                  <a:txBody>
                    <a:bodyPr/>
                    <a:lstStyle/>
                    <a:p>
                      <a:pPr algn="r"/>
                      <a:r>
                        <a:rPr lang="en-US" sz="2400" b="1" dirty="0">
                          <a:effectLst/>
                        </a:rPr>
                        <a:t>end</a:t>
                      </a:r>
                    </a:p>
                  </a:txBody>
                  <a:tcPr anchor="ctr">
                    <a:lnL>
                      <a:noFill/>
                    </a:lnL>
                    <a:lnR>
                      <a:noFill/>
                    </a:lnR>
                    <a:lnT>
                      <a:noFill/>
                    </a:lnT>
                    <a:lnB>
                      <a:noFill/>
                    </a:lnB>
                    <a:solidFill>
                      <a:srgbClr val="FFFFFF"/>
                    </a:solidFill>
                  </a:tcPr>
                </a:tc>
                <a:tc>
                  <a:txBody>
                    <a:bodyPr/>
                    <a:lstStyle/>
                    <a:p>
                      <a:pPr algn="r"/>
                      <a:r>
                        <a:rPr lang="en-US" sz="2400" b="1">
                          <a:effectLst/>
                        </a:rPr>
                        <a:t>answer</a:t>
                      </a:r>
                    </a:p>
                  </a:txBody>
                  <a:tcPr anchor="ctr">
                    <a:lnL>
                      <a:noFill/>
                    </a:lnL>
                    <a:lnR>
                      <a:noFill/>
                    </a:lnR>
                    <a:lnT>
                      <a:noFill/>
                    </a:lnT>
                    <a:lnB>
                      <a:noFill/>
                    </a:lnB>
                    <a:solidFill>
                      <a:srgbClr val="FFFFFF"/>
                    </a:solidFill>
                  </a:tcPr>
                </a:tc>
                <a:extLst>
                  <a:ext uri="{0D108BD9-81ED-4DB2-BD59-A6C34878D82A}">
                    <a16:rowId xmlns:a16="http://schemas.microsoft.com/office/drawing/2014/main" val="132147525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dirty="0">
                          <a:effectLst/>
                        </a:rPr>
                        <a:t>0.631292</a:t>
                      </a:r>
                    </a:p>
                  </a:txBody>
                  <a:tcPr anchor="ctr">
                    <a:lnL>
                      <a:noFill/>
                    </a:lnL>
                    <a:lnR>
                      <a:noFill/>
                    </a:lnR>
                    <a:lnT>
                      <a:noFill/>
                    </a:lnT>
                    <a:lnB>
                      <a:noFill/>
                    </a:lnB>
                    <a:solidFill>
                      <a:srgbClr val="FFFFFF"/>
                    </a:solidFill>
                  </a:tcPr>
                </a:tc>
                <a:tc>
                  <a:txBody>
                    <a:bodyPr/>
                    <a:lstStyle/>
                    <a:p>
                      <a:pPr algn="r"/>
                      <a:r>
                        <a:rPr lang="en-US" sz="2400">
                          <a:effectLst/>
                        </a:rPr>
                        <a:t>335</a:t>
                      </a:r>
                    </a:p>
                  </a:txBody>
                  <a:tcPr anchor="ctr">
                    <a:lnL>
                      <a:noFill/>
                    </a:lnL>
                    <a:lnR>
                      <a:noFill/>
                    </a:lnR>
                    <a:lnT>
                      <a:noFill/>
                    </a:lnT>
                    <a:lnB>
                      <a:noFill/>
                    </a:lnB>
                    <a:solidFill>
                      <a:srgbClr val="FFFFFF"/>
                    </a:solidFill>
                  </a:tcPr>
                </a:tc>
                <a:tc>
                  <a:txBody>
                    <a:bodyPr/>
                    <a:lstStyle/>
                    <a:p>
                      <a:pPr algn="r"/>
                      <a:r>
                        <a:rPr lang="en-US" sz="2400" dirty="0">
                          <a:effectLst/>
                        </a:rPr>
                        <a:t>358</a:t>
                      </a:r>
                    </a:p>
                  </a:txBody>
                  <a:tcPr anchor="ctr">
                    <a:lnL>
                      <a:noFill/>
                    </a:lnL>
                    <a:lnR>
                      <a:noFill/>
                    </a:lnR>
                    <a:lnT>
                      <a:noFill/>
                    </a:lnT>
                    <a:lnB>
                      <a:noFill/>
                    </a:lnB>
                    <a:solidFill>
                      <a:srgbClr val="FFFFFF"/>
                    </a:solidFill>
                  </a:tcPr>
                </a:tc>
                <a:tc>
                  <a:txBody>
                    <a:bodyPr/>
                    <a:lstStyle/>
                    <a:p>
                      <a:pPr algn="r"/>
                      <a:r>
                        <a:rPr lang="en-US" sz="2400" dirty="0">
                          <a:solidFill>
                            <a:srgbClr val="7030A0"/>
                          </a:solidFill>
                          <a:effectLst/>
                        </a:rPr>
                        <a:t>an exchange of Megatron</a:t>
                      </a:r>
                    </a:p>
                  </a:txBody>
                  <a:tcPr anchor="ctr">
                    <a:lnL>
                      <a:noFill/>
                    </a:lnL>
                    <a:lnR>
                      <a:noFill/>
                    </a:lnR>
                    <a:lnT>
                      <a:noFill/>
                    </a:lnT>
                    <a:lnB>
                      <a:noFill/>
                    </a:lnB>
                    <a:solidFill>
                      <a:srgbClr val="FFFFFF"/>
                    </a:solidFill>
                  </a:tcPr>
                </a:tc>
                <a:extLst>
                  <a:ext uri="{0D108BD9-81ED-4DB2-BD59-A6C34878D82A}">
                    <a16:rowId xmlns:a16="http://schemas.microsoft.com/office/drawing/2014/main" val="2544520232"/>
                  </a:ext>
                </a:extLst>
              </a:tr>
            </a:tbl>
          </a:graphicData>
        </a:graphic>
      </p:graphicFrame>
    </p:spTree>
    <p:extLst>
      <p:ext uri="{BB962C8B-B14F-4D97-AF65-F5344CB8AC3E}">
        <p14:creationId xmlns:p14="http://schemas.microsoft.com/office/powerpoint/2010/main" val="2453911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92240"/>
            <a:ext cx="11222181" cy="1407945"/>
          </a:xfrm>
        </p:spPr>
        <p:txBody>
          <a:bodyPr>
            <a:normAutofit fontScale="90000"/>
          </a:bodyPr>
          <a:lstStyle/>
          <a:p>
            <a:r>
              <a:rPr lang="en-US" dirty="0"/>
              <a:t>DPO optimizes for human preferences </a:t>
            </a:r>
            <a:br>
              <a:rPr lang="en-US" dirty="0"/>
            </a:br>
            <a:r>
              <a:rPr lang="en-US" dirty="0"/>
              <a:t>while avoiding reinforcement learning</a:t>
            </a:r>
            <a:endParaRPr lang="en-US" sz="2700" dirty="0"/>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Rafailov</a:t>
            </a:r>
            <a:r>
              <a:rPr lang="en-US" sz="1000" dirty="0">
                <a:solidFill>
                  <a:schemeClr val="bg1">
                    <a:lumMod val="75000"/>
                  </a:schemeClr>
                </a:solidFill>
              </a:rPr>
              <a:t>, R., Sharma, A., Mitchell, E., </a:t>
            </a:r>
            <a:r>
              <a:rPr lang="en-US" sz="1000" dirty="0" err="1">
                <a:solidFill>
                  <a:schemeClr val="bg1">
                    <a:lumMod val="75000"/>
                  </a:schemeClr>
                </a:solidFill>
              </a:rPr>
              <a:t>Ermon</a:t>
            </a:r>
            <a:r>
              <a:rPr lang="en-US" sz="1000" dirty="0">
                <a:solidFill>
                  <a:schemeClr val="bg1">
                    <a:lumMod val="75000"/>
                  </a:schemeClr>
                </a:solidFill>
              </a:rPr>
              <a:t>, S., Manning, C. D., &amp; Finn, C. (2023). Direct preference optimization: Your language model is secretly a reward model. </a:t>
            </a:r>
            <a:r>
              <a:rPr lang="en-US" sz="1000" dirty="0" err="1">
                <a:solidFill>
                  <a:schemeClr val="bg1">
                    <a:lumMod val="75000"/>
                  </a:schemeClr>
                </a:solidFill>
              </a:rPr>
              <a:t>arXiv</a:t>
            </a:r>
            <a:r>
              <a:rPr lang="en-US" sz="1000" dirty="0">
                <a:solidFill>
                  <a:schemeClr val="bg1">
                    <a:lumMod val="75000"/>
                  </a:schemeClr>
                </a:solidFill>
              </a:rPr>
              <a:t> preprint arXiv:2305.18290.</a:t>
            </a:r>
          </a:p>
        </p:txBody>
      </p:sp>
      <p:pic>
        <p:nvPicPr>
          <p:cNvPr id="2" name="Picture 1">
            <a:extLst>
              <a:ext uri="{FF2B5EF4-FFF2-40B4-BE49-F238E27FC236}">
                <a16:creationId xmlns:a16="http://schemas.microsoft.com/office/drawing/2014/main" id="{B4A5FEDC-D8EF-EA65-E93D-D9D1F04714A6}"/>
              </a:ext>
            </a:extLst>
          </p:cNvPr>
          <p:cNvPicPr>
            <a:picLocks noChangeAspect="1"/>
          </p:cNvPicPr>
          <p:nvPr/>
        </p:nvPicPr>
        <p:blipFill>
          <a:blip r:embed="rId2"/>
          <a:stretch>
            <a:fillRect/>
          </a:stretch>
        </p:blipFill>
        <p:spPr>
          <a:xfrm>
            <a:off x="326392" y="2058617"/>
            <a:ext cx="11638173" cy="2473982"/>
          </a:xfrm>
          <a:prstGeom prst="rect">
            <a:avLst/>
          </a:prstGeom>
        </p:spPr>
      </p:pic>
    </p:spTree>
    <p:extLst>
      <p:ext uri="{BB962C8B-B14F-4D97-AF65-F5344CB8AC3E}">
        <p14:creationId xmlns:p14="http://schemas.microsoft.com/office/powerpoint/2010/main" val="42135559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110</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Summarization</a:t>
            </a:r>
            <a:endParaRPr lang="en-US" sz="2700" dirty="0"/>
          </a:p>
        </p:txBody>
      </p:sp>
      <p:sp>
        <p:nvSpPr>
          <p:cNvPr id="6" name="TextBox 5">
            <a:extLst>
              <a:ext uri="{FF2B5EF4-FFF2-40B4-BE49-F238E27FC236}">
                <a16:creationId xmlns:a16="http://schemas.microsoft.com/office/drawing/2014/main" id="{049CA37C-FCF5-FF49-8EC8-386872BC9415}"/>
              </a:ext>
            </a:extLst>
          </p:cNvPr>
          <p:cNvSpPr txBox="1"/>
          <p:nvPr/>
        </p:nvSpPr>
        <p:spPr>
          <a:xfrm>
            <a:off x="352424" y="1427416"/>
            <a:ext cx="11586107" cy="120032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summarizer = pipeline(</a:t>
            </a:r>
            <a:r>
              <a:rPr lang="en-US" sz="2400" b="1" dirty="0">
                <a:solidFill>
                  <a:srgbClr val="A31515"/>
                </a:solidFill>
                <a:effectLst/>
                <a:latin typeface="Courier New" panose="02070309020205020404" pitchFamily="49" charset="0"/>
              </a:rPr>
              <a:t>"summarization"</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summarizer(</a:t>
            </a:r>
            <a:r>
              <a:rPr lang="en-US" b="1" dirty="0">
                <a:solidFill>
                  <a:srgbClr val="000000"/>
                </a:solidFill>
                <a:effectLst/>
                <a:latin typeface="Courier New" panose="02070309020205020404" pitchFamily="49" charset="0"/>
              </a:rPr>
              <a:t>text,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45</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clean_up_tokenization_spaces</a:t>
            </a:r>
            <a:r>
              <a:rPr lang="en-US" b="1" dirty="0">
                <a:solidFill>
                  <a:srgbClr val="000000"/>
                </a:solidFill>
                <a:effectLst/>
                <a:latin typeface="Courier New" panose="02070309020205020404" pitchFamily="49" charset="0"/>
              </a:rPr>
              <a:t>=</a:t>
            </a:r>
            <a:r>
              <a:rPr lang="en-US" b="1" dirty="0">
                <a:solidFill>
                  <a:srgbClr val="0000FF"/>
                </a:solidFill>
                <a:effectLst/>
                <a:latin typeface="Courier New" panose="02070309020205020404" pitchFamily="49" charset="0"/>
              </a:rPr>
              <a:t>True</a:t>
            </a:r>
            <a:r>
              <a:rPr lang="en-US"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summary_text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4F26E240-5430-224B-8535-557FABAC90CB}"/>
              </a:ext>
            </a:extLst>
          </p:cNvPr>
          <p:cNvSpPr txBox="1"/>
          <p:nvPr/>
        </p:nvSpPr>
        <p:spPr>
          <a:xfrm>
            <a:off x="352424" y="3783881"/>
            <a:ext cx="11404146" cy="2246769"/>
          </a:xfrm>
          <a:prstGeom prst="rect">
            <a:avLst/>
          </a:prstGeom>
          <a:noFill/>
        </p:spPr>
        <p:txBody>
          <a:bodyPr wrap="square">
            <a:spAutoFit/>
          </a:bodyPr>
          <a:lstStyle/>
          <a:p>
            <a:r>
              <a:rPr lang="en-US" sz="2800" b="1" i="0" dirty="0">
                <a:solidFill>
                  <a:srgbClr val="7030A0"/>
                </a:solidFill>
                <a:effectLst/>
                <a:latin typeface="Courier New" panose="02070309020205020404" pitchFamily="49" charset="0"/>
              </a:rPr>
              <a:t>Bumblebee ordered an Optimus Prime action figure from your online store in Germany. Unfortunately, when I opened the package, I discovered to my horror that I had been sent an action figure of Megatron instead.</a:t>
            </a:r>
            <a:endParaRPr lang="en-US" sz="2800" b="1" dirty="0">
              <a:solidFill>
                <a:srgbClr val="7030A0"/>
              </a:solidFill>
            </a:endParaRPr>
          </a:p>
        </p:txBody>
      </p:sp>
    </p:spTree>
    <p:extLst>
      <p:ext uri="{BB962C8B-B14F-4D97-AF65-F5344CB8AC3E}">
        <p14:creationId xmlns:p14="http://schemas.microsoft.com/office/powerpoint/2010/main" val="35052938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111</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Summarization</a:t>
            </a:r>
            <a:endParaRPr lang="en-US" sz="2700" dirty="0"/>
          </a:p>
        </p:txBody>
      </p:sp>
      <p:sp>
        <p:nvSpPr>
          <p:cNvPr id="6" name="TextBox 5">
            <a:extLst>
              <a:ext uri="{FF2B5EF4-FFF2-40B4-BE49-F238E27FC236}">
                <a16:creationId xmlns:a16="http://schemas.microsoft.com/office/drawing/2014/main" id="{049CA37C-FCF5-FF49-8EC8-386872BC9415}"/>
              </a:ext>
            </a:extLst>
          </p:cNvPr>
          <p:cNvSpPr txBox="1"/>
          <p:nvPr/>
        </p:nvSpPr>
        <p:spPr>
          <a:xfrm>
            <a:off x="352424" y="3106660"/>
            <a:ext cx="11586107" cy="1569660"/>
          </a:xfrm>
          <a:prstGeom prst="rect">
            <a:avLst/>
          </a:prstGeom>
          <a:solidFill>
            <a:schemeClr val="accent4">
              <a:lumMod val="20000"/>
              <a:lumOff val="80000"/>
            </a:schemeClr>
          </a:solidFill>
        </p:spPr>
        <p:txBody>
          <a:bodyPr wrap="square">
            <a:spAutoFit/>
          </a:bodyPr>
          <a:lstStyle/>
          <a:p>
            <a:r>
              <a:rPr lang="en-US" sz="2400" b="1" dirty="0">
                <a:solidFill>
                  <a:srgbClr val="AF00DB"/>
                </a:solidFill>
                <a:latin typeface="Courier New" panose="02070309020205020404" pitchFamily="49" charset="0"/>
              </a:rPr>
              <a:t>from</a:t>
            </a:r>
            <a:r>
              <a:rPr lang="en-US" sz="2400" b="1" dirty="0">
                <a:solidFill>
                  <a:srgbClr val="000000"/>
                </a:solidFill>
                <a:latin typeface="Courier New" panose="02070309020205020404" pitchFamily="49" charset="0"/>
              </a:rPr>
              <a:t> transformers </a:t>
            </a:r>
            <a:r>
              <a:rPr lang="en-US" sz="2400" b="1" dirty="0">
                <a:solidFill>
                  <a:srgbClr val="AF00DB"/>
                </a:solidFill>
                <a:latin typeface="Courier New" panose="02070309020205020404" pitchFamily="49" charset="0"/>
              </a:rPr>
              <a:t>import</a:t>
            </a:r>
            <a:r>
              <a:rPr lang="en-US" sz="2400" b="1" dirty="0">
                <a:solidFill>
                  <a:srgbClr val="000000"/>
                </a:solidFill>
                <a:latin typeface="Courier New" panose="02070309020205020404" pitchFamily="49" charset="0"/>
              </a:rPr>
              <a:t> pipeline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summarizer = pipeline(</a:t>
            </a:r>
            <a:r>
              <a:rPr lang="en-US" sz="2400" b="1" dirty="0">
                <a:solidFill>
                  <a:srgbClr val="A31515"/>
                </a:solidFill>
                <a:effectLst/>
                <a:latin typeface="Courier New" panose="02070309020205020404" pitchFamily="49" charset="0"/>
              </a:rPr>
              <a:t>"summarization"</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summarizer(</a:t>
            </a:r>
            <a:r>
              <a:rPr lang="en-US" b="1" dirty="0">
                <a:solidFill>
                  <a:srgbClr val="000000"/>
                </a:solidFill>
                <a:effectLst/>
                <a:latin typeface="Courier New" panose="02070309020205020404" pitchFamily="49" charset="0"/>
              </a:rPr>
              <a:t>text,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45</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clean_up_tokenization_spaces</a:t>
            </a:r>
            <a:r>
              <a:rPr lang="en-US" b="1" dirty="0">
                <a:solidFill>
                  <a:srgbClr val="000000"/>
                </a:solidFill>
                <a:effectLst/>
                <a:latin typeface="Courier New" panose="02070309020205020404" pitchFamily="49" charset="0"/>
              </a:rPr>
              <a:t>=</a:t>
            </a:r>
            <a:r>
              <a:rPr lang="en-US" b="1" dirty="0">
                <a:solidFill>
                  <a:srgbClr val="0000FF"/>
                </a:solidFill>
                <a:effectLst/>
                <a:latin typeface="Courier New" panose="02070309020205020404" pitchFamily="49" charset="0"/>
              </a:rPr>
              <a:t>True</a:t>
            </a:r>
            <a:r>
              <a:rPr lang="en-US"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summary_text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4F26E240-5430-224B-8535-557FABAC90CB}"/>
              </a:ext>
            </a:extLst>
          </p:cNvPr>
          <p:cNvSpPr txBox="1"/>
          <p:nvPr/>
        </p:nvSpPr>
        <p:spPr>
          <a:xfrm>
            <a:off x="352424" y="4765809"/>
            <a:ext cx="11404146" cy="1569660"/>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Bumblebee ordered an Optimus Prime action figure from your online store in Germany. Unfortunately, when I opened the package, I discovered to my horror that I had been sent an action figure of Megatron instead.</a:t>
            </a:r>
            <a:endParaRPr lang="en-US" sz="2400" b="1" dirty="0">
              <a:solidFill>
                <a:srgbClr val="7030A0"/>
              </a:solidFill>
            </a:endParaRPr>
          </a:p>
        </p:txBody>
      </p:sp>
      <p:sp>
        <p:nvSpPr>
          <p:cNvPr id="7" name="TextBox 6">
            <a:extLst>
              <a:ext uri="{FF2B5EF4-FFF2-40B4-BE49-F238E27FC236}">
                <a16:creationId xmlns:a16="http://schemas.microsoft.com/office/drawing/2014/main" id="{3AF6D0F6-7DF8-9C46-9F8A-A10596D50678}"/>
              </a:ext>
            </a:extLst>
          </p:cNvPr>
          <p:cNvSpPr txBox="1"/>
          <p:nvPr/>
        </p:nvSpPr>
        <p:spPr>
          <a:xfrm>
            <a:off x="352424" y="967553"/>
            <a:ext cx="11586107"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Tree>
    <p:extLst>
      <p:ext uri="{BB962C8B-B14F-4D97-AF65-F5344CB8AC3E}">
        <p14:creationId xmlns:p14="http://schemas.microsoft.com/office/powerpoint/2010/main" val="27985310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Translation</a:t>
            </a:r>
            <a:endParaRPr lang="en-US" sz="2700" dirty="0"/>
          </a:p>
        </p:txBody>
      </p:sp>
      <p:sp>
        <p:nvSpPr>
          <p:cNvPr id="6" name="TextBox 5">
            <a:extLst>
              <a:ext uri="{FF2B5EF4-FFF2-40B4-BE49-F238E27FC236}">
                <a16:creationId xmlns:a16="http://schemas.microsoft.com/office/drawing/2014/main" id="{AF9509E8-906E-B644-8111-0BA3705CF545}"/>
              </a:ext>
            </a:extLst>
          </p:cNvPr>
          <p:cNvSpPr txBox="1"/>
          <p:nvPr/>
        </p:nvSpPr>
        <p:spPr>
          <a:xfrm>
            <a:off x="534389" y="1133222"/>
            <a:ext cx="11047013"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translator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translation_en_to_de</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p>
          <a:p>
            <a:r>
              <a:rPr lang="en-US" sz="2400" b="1" dirty="0">
                <a:solidFill>
                  <a:srgbClr val="000000"/>
                </a:solidFill>
                <a:effectLst/>
                <a:latin typeface="Courier New" panose="02070309020205020404" pitchFamily="49" charset="0"/>
              </a:rPr>
              <a:t>                      model=</a:t>
            </a:r>
            <a:r>
              <a:rPr lang="en-US" sz="2400" b="1" dirty="0">
                <a:solidFill>
                  <a:srgbClr val="A31515"/>
                </a:solidFill>
                <a:effectLst/>
                <a:latin typeface="Courier New" panose="02070309020205020404" pitchFamily="49" charset="0"/>
              </a:rPr>
              <a:t>"Helsinki-NLP/opus-mt-</a:t>
            </a:r>
            <a:r>
              <a:rPr lang="en-US" sz="2400" b="1" dirty="0" err="1">
                <a:solidFill>
                  <a:srgbClr val="A31515"/>
                </a:solidFill>
                <a:effectLst/>
                <a:latin typeface="Courier New" panose="02070309020205020404" pitchFamily="49" charset="0"/>
              </a:rPr>
              <a:t>en</a:t>
            </a:r>
            <a:r>
              <a:rPr lang="en-US" sz="2400" b="1" dirty="0">
                <a:solidFill>
                  <a:srgbClr val="A31515"/>
                </a:solidFill>
                <a:effectLst/>
                <a:latin typeface="Courier New" panose="02070309020205020404" pitchFamily="49" charset="0"/>
              </a:rPr>
              <a:t>-de"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translator(</a:t>
            </a:r>
            <a:r>
              <a:rPr lang="en-US" sz="1600" b="1" dirty="0">
                <a:solidFill>
                  <a:srgbClr val="000000"/>
                </a:solidFill>
                <a:effectLst/>
                <a:latin typeface="Courier New" panose="02070309020205020404" pitchFamily="49" charset="0"/>
              </a:rPr>
              <a:t>text, </a:t>
            </a:r>
            <a:r>
              <a:rPr lang="en-US" sz="1600" b="1" dirty="0" err="1">
                <a:solidFill>
                  <a:srgbClr val="000000"/>
                </a:solidFill>
                <a:effectLst/>
                <a:latin typeface="Courier New" panose="02070309020205020404" pitchFamily="49" charset="0"/>
              </a:rPr>
              <a:t>clean_up_tokenization_spaces</a:t>
            </a:r>
            <a:r>
              <a:rPr lang="en-US" sz="1600" b="1" dirty="0">
                <a:solidFill>
                  <a:srgbClr val="000000"/>
                </a:solidFill>
                <a:effectLst/>
                <a:latin typeface="Courier New" panose="02070309020205020404" pitchFamily="49" charset="0"/>
              </a:rPr>
              <a:t>=</a:t>
            </a:r>
            <a:r>
              <a:rPr lang="en-US" sz="1600" b="1" dirty="0">
                <a:solidFill>
                  <a:srgbClr val="0000FF"/>
                </a:solidFill>
                <a:effectLst/>
                <a:latin typeface="Courier New" panose="02070309020205020404" pitchFamily="49" charset="0"/>
              </a:rPr>
              <a:t>True</a:t>
            </a:r>
            <a:r>
              <a:rPr lang="en-US" sz="1600" b="1" dirty="0">
                <a:solidFill>
                  <a:srgbClr val="000000"/>
                </a:solidFill>
                <a:effectLst/>
                <a:latin typeface="Courier New" panose="02070309020205020404" pitchFamily="49" charset="0"/>
              </a:rPr>
              <a:t>, </a:t>
            </a:r>
            <a:r>
              <a:rPr lang="en-US" sz="1600" b="1" dirty="0" err="1">
                <a:solidFill>
                  <a:srgbClr val="000000"/>
                </a:solidFill>
                <a:effectLst/>
                <a:latin typeface="Courier New" panose="02070309020205020404" pitchFamily="49" charset="0"/>
              </a:rPr>
              <a:t>min_length</a:t>
            </a:r>
            <a:r>
              <a:rPr lang="en-US" sz="1600" b="1" dirty="0">
                <a:solidFill>
                  <a:srgbClr val="000000"/>
                </a:solidFill>
                <a:effectLst/>
                <a:latin typeface="Courier New" panose="02070309020205020404" pitchFamily="49" charset="0"/>
              </a:rPr>
              <a:t>=</a:t>
            </a:r>
            <a:r>
              <a:rPr lang="en-US" sz="1600" b="1" dirty="0">
                <a:solidFill>
                  <a:srgbClr val="09885A"/>
                </a:solidFill>
                <a:effectLst/>
                <a:latin typeface="Courier New" panose="02070309020205020404" pitchFamily="49" charset="0"/>
              </a:rPr>
              <a:t>100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A3A6CBCD-6CCC-FC40-9B4B-EC9036FA92C5}"/>
              </a:ext>
            </a:extLst>
          </p:cNvPr>
          <p:cNvSpPr txBox="1"/>
          <p:nvPr/>
        </p:nvSpPr>
        <p:spPr>
          <a:xfrm>
            <a:off x="534389" y="3633363"/>
            <a:ext cx="11222181" cy="2308324"/>
          </a:xfrm>
          <a:prstGeom prst="rect">
            <a:avLst/>
          </a:prstGeom>
          <a:noFill/>
        </p:spPr>
        <p:txBody>
          <a:bodyPr wrap="square">
            <a:spAutoFit/>
          </a:bodyPr>
          <a:lstStyle/>
          <a:p>
            <a:r>
              <a:rPr lang="en-US" b="1" i="0" dirty="0">
                <a:solidFill>
                  <a:srgbClr val="7030A0"/>
                </a:solidFill>
                <a:effectLst/>
                <a:latin typeface="Courier New" panose="02070309020205020404" pitchFamily="49" charset="0"/>
              </a:rPr>
              <a:t>Sehr </a:t>
            </a:r>
            <a:r>
              <a:rPr lang="en-US" b="1" i="0" dirty="0" err="1">
                <a:solidFill>
                  <a:srgbClr val="7030A0"/>
                </a:solidFill>
                <a:effectLst/>
                <a:latin typeface="Courier New" panose="02070309020205020404" pitchFamily="49" charset="0"/>
              </a:rPr>
              <a:t>geehrter</a:t>
            </a:r>
            <a:r>
              <a:rPr lang="en-US" b="1" i="0" dirty="0">
                <a:solidFill>
                  <a:srgbClr val="7030A0"/>
                </a:solidFill>
                <a:effectLst/>
                <a:latin typeface="Courier New" panose="02070309020205020404" pitchFamily="49" charset="0"/>
              </a:rPr>
              <a:t> Amazon, </a:t>
            </a:r>
            <a:r>
              <a:rPr lang="en-US" b="1" i="0" dirty="0" err="1">
                <a:solidFill>
                  <a:srgbClr val="7030A0"/>
                </a:solidFill>
                <a:effectLst/>
                <a:latin typeface="Courier New" panose="02070309020205020404" pitchFamily="49" charset="0"/>
              </a:rPr>
              <a:t>letzte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Woche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Optimus Prime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Ihrem</a:t>
            </a:r>
            <a:r>
              <a:rPr lang="en-US" b="1" i="0" dirty="0">
                <a:solidFill>
                  <a:srgbClr val="7030A0"/>
                </a:solidFill>
                <a:effectLst/>
                <a:latin typeface="Courier New" panose="02070309020205020404" pitchFamily="49" charset="0"/>
              </a:rPr>
              <a:t> Online-Shop in Deutschland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Leider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ich das </a:t>
            </a:r>
            <a:r>
              <a:rPr lang="en-US" b="1" i="0" dirty="0" err="1">
                <a:solidFill>
                  <a:srgbClr val="7030A0"/>
                </a:solidFill>
                <a:effectLst/>
                <a:latin typeface="Courier New" panose="02070309020205020404" pitchFamily="49" charset="0"/>
              </a:rPr>
              <a:t>Paket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öffnete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entdeckte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meinem</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Entsetzen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dass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stattdessen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geschickt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worden</a:t>
            </a:r>
            <a:r>
              <a:rPr lang="en-US" b="1" i="0" dirty="0">
                <a:solidFill>
                  <a:srgbClr val="7030A0"/>
                </a:solidFill>
                <a:effectLst/>
                <a:latin typeface="Courier New" panose="02070309020205020404" pitchFamily="49" charset="0"/>
              </a:rPr>
              <a:t> war!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lebenslanger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Feind</a:t>
            </a:r>
            <a:r>
              <a:rPr lang="en-US" b="1" i="0" dirty="0">
                <a:solidFill>
                  <a:srgbClr val="7030A0"/>
                </a:solidFill>
                <a:effectLst/>
                <a:latin typeface="Courier New" panose="02070309020205020404" pitchFamily="49" charset="0"/>
              </a:rPr>
              <a:t> der </a:t>
            </a:r>
            <a:r>
              <a:rPr lang="en-US" b="1" i="0" dirty="0" err="1">
                <a:solidFill>
                  <a:srgbClr val="7030A0"/>
                </a:solidFill>
                <a:effectLst/>
                <a:latin typeface="Courier New" panose="02070309020205020404" pitchFamily="49" charset="0"/>
              </a:rPr>
              <a:t>Decepticons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hoffe</a:t>
            </a:r>
            <a:r>
              <a:rPr lang="en-US" b="1" i="0" dirty="0">
                <a:solidFill>
                  <a:srgbClr val="7030A0"/>
                </a:solidFill>
                <a:effectLst/>
                <a:latin typeface="Courier New" panose="02070309020205020404" pitchFamily="49" charset="0"/>
              </a:rPr>
              <a:t>, Sie </a:t>
            </a:r>
            <a:r>
              <a:rPr lang="en-US" b="1" i="0" dirty="0" err="1">
                <a:solidFill>
                  <a:srgbClr val="7030A0"/>
                </a:solidFill>
                <a:effectLst/>
                <a:latin typeface="Courier New" panose="02070309020205020404" pitchFamily="49" charset="0"/>
              </a:rPr>
              <a:t>können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a:t>
            </a:r>
            <a:r>
              <a:rPr lang="en-US" b="1" i="0" dirty="0">
                <a:solidFill>
                  <a:srgbClr val="7030A0"/>
                </a:solidFill>
                <a:effectLst/>
                <a:latin typeface="Courier New" panose="02070309020205020404" pitchFamily="49" charset="0"/>
              </a:rPr>
              <a:t> Dilemma verstehen. Um das Problem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lösen</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fordere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Austausch</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für</a:t>
            </a:r>
            <a:r>
              <a:rPr lang="en-US" b="1" i="0" dirty="0">
                <a:solidFill>
                  <a:srgbClr val="7030A0"/>
                </a:solidFill>
                <a:effectLst/>
                <a:latin typeface="Courier New" panose="02070309020205020404" pitchFamily="49" charset="0"/>
              </a:rPr>
              <a:t> die Optimus Prime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Anbei</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sind</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Kopien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Aufzeichnungen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über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diesen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Kauf</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erwarte</a:t>
            </a:r>
            <a:r>
              <a:rPr lang="en-US" b="1" i="0" dirty="0">
                <a:solidFill>
                  <a:srgbClr val="7030A0"/>
                </a:solidFill>
                <a:effectLst/>
                <a:latin typeface="Courier New" panose="02070309020205020404" pitchFamily="49" charset="0"/>
              </a:rPr>
              <a:t>, bald von </a:t>
            </a:r>
            <a:r>
              <a:rPr lang="en-US" b="1" i="0" dirty="0" err="1">
                <a:solidFill>
                  <a:srgbClr val="7030A0"/>
                </a:solidFill>
                <a:effectLst/>
                <a:latin typeface="Courier New" panose="02070309020205020404" pitchFamily="49" charset="0"/>
              </a:rPr>
              <a:t>Ihnen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hören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Aufrichtig</a:t>
            </a:r>
            <a:r>
              <a:rPr lang="en-US" b="1" i="0" dirty="0">
                <a:solidFill>
                  <a:srgbClr val="7030A0"/>
                </a:solidFill>
                <a:effectLst/>
                <a:latin typeface="Courier New" panose="02070309020205020404" pitchFamily="49" charset="0"/>
              </a:rPr>
              <a:t>, Bumblebee.</a:t>
            </a:r>
            <a:endParaRPr lang="en-US" b="1" dirty="0">
              <a:solidFill>
                <a:srgbClr val="7030A0"/>
              </a:solidFill>
            </a:endParaRPr>
          </a:p>
        </p:txBody>
      </p:sp>
    </p:spTree>
    <p:extLst>
      <p:ext uri="{BB962C8B-B14F-4D97-AF65-F5344CB8AC3E}">
        <p14:creationId xmlns:p14="http://schemas.microsoft.com/office/powerpoint/2010/main" val="1625891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113</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6" name="TextBox 5">
            <a:extLst>
              <a:ext uri="{FF2B5EF4-FFF2-40B4-BE49-F238E27FC236}">
                <a16:creationId xmlns:a16="http://schemas.microsoft.com/office/drawing/2014/main" id="{4B29DF19-418C-3C42-9019-714D49F5870A}"/>
              </a:ext>
            </a:extLst>
          </p:cNvPr>
          <p:cNvSpPr txBox="1"/>
          <p:nvPr/>
        </p:nvSpPr>
        <p:spPr>
          <a:xfrm>
            <a:off x="320824" y="1282637"/>
            <a:ext cx="11649307" cy="830997"/>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set_seed</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set_seed</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42</a:t>
            </a:r>
            <a:r>
              <a:rPr lang="en-US" sz="2400" b="1" dirty="0">
                <a:solidFill>
                  <a:srgbClr val="000000"/>
                </a:solidFill>
                <a:effectLst/>
                <a:latin typeface="Courier New" panose="02070309020205020404" pitchFamily="49" charset="0"/>
              </a:rPr>
              <a:t>) </a:t>
            </a:r>
            <a:r>
              <a:rPr lang="en-US" sz="2400" b="1" dirty="0">
                <a:solidFill>
                  <a:srgbClr val="008000"/>
                </a:solidFill>
                <a:effectLst/>
                <a:latin typeface="Courier New" panose="02070309020205020404" pitchFamily="49" charset="0"/>
              </a:rPr>
              <a:t># Set the seed to get reproducible results</a:t>
            </a:r>
            <a:endParaRPr lang="en-US" sz="2400" b="1" dirty="0">
              <a:solidFill>
                <a:srgbClr val="000000"/>
              </a:solidFill>
              <a:effectLst/>
              <a:latin typeface="Courier New" panose="02070309020205020404" pitchFamily="49" charset="0"/>
            </a:endParaRPr>
          </a:p>
        </p:txBody>
      </p:sp>
      <p:sp>
        <p:nvSpPr>
          <p:cNvPr id="8" name="TextBox 7">
            <a:extLst>
              <a:ext uri="{FF2B5EF4-FFF2-40B4-BE49-F238E27FC236}">
                <a16:creationId xmlns:a16="http://schemas.microsoft.com/office/drawing/2014/main" id="{5C1F6AE4-4A1E-E442-8ED7-603FD486E14F}"/>
              </a:ext>
            </a:extLst>
          </p:cNvPr>
          <p:cNvSpPr txBox="1"/>
          <p:nvPr/>
        </p:nvSpPr>
        <p:spPr>
          <a:xfrm>
            <a:off x="320824" y="2181414"/>
            <a:ext cx="11649307" cy="184665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response = </a:t>
            </a:r>
            <a:r>
              <a:rPr lang="en-US" b="1" dirty="0">
                <a:solidFill>
                  <a:srgbClr val="A31515"/>
                </a:solidFill>
                <a:effectLst/>
                <a:latin typeface="Courier New" panose="02070309020205020404" pitchFamily="49" charset="0"/>
              </a:rPr>
              <a:t>"Dear Bumblebee, I am sorry to hear that your order was mixed up."</a:t>
            </a:r>
            <a:endParaRPr lang="en-US"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prompt = text + </a:t>
            </a:r>
            <a:r>
              <a:rPr lang="en-US" sz="2400" b="1" dirty="0">
                <a:solidFill>
                  <a:srgbClr val="A31515"/>
                </a:solidFill>
                <a:effectLst/>
                <a:latin typeface="Courier New" panose="02070309020205020404" pitchFamily="49" charset="0"/>
              </a:rPr>
              <a:t>"\n\</a:t>
            </a:r>
            <a:r>
              <a:rPr lang="en-US" sz="2400" b="1" dirty="0" err="1">
                <a:solidFill>
                  <a:srgbClr val="A31515"/>
                </a:solidFill>
                <a:effectLst/>
                <a:latin typeface="Courier New" panose="02070309020205020404" pitchFamily="49" charset="0"/>
              </a:rPr>
              <a:t>nCustomer</a:t>
            </a:r>
            <a:r>
              <a:rPr lang="en-US" sz="2400" b="1" dirty="0">
                <a:solidFill>
                  <a:srgbClr val="A31515"/>
                </a:solidFill>
                <a:effectLst/>
                <a:latin typeface="Courier New" panose="02070309020205020404" pitchFamily="49" charset="0"/>
              </a:rPr>
              <a:t> service response:\n"</a:t>
            </a:r>
            <a:r>
              <a:rPr lang="en-US" sz="2400" b="1" dirty="0">
                <a:solidFill>
                  <a:srgbClr val="000000"/>
                </a:solidFill>
                <a:effectLst/>
                <a:latin typeface="Courier New" panose="02070309020205020404" pitchFamily="49" charset="0"/>
              </a:rPr>
              <a:t> + response</a:t>
            </a:r>
          </a:p>
          <a:p>
            <a:r>
              <a:rPr lang="en-US" sz="2400" b="1" dirty="0">
                <a:solidFill>
                  <a:srgbClr val="000000"/>
                </a:solidFill>
                <a:effectLst/>
                <a:latin typeface="Courier New" panose="02070309020205020404" pitchFamily="49" charset="0"/>
              </a:rPr>
              <a:t>outputs = generator(prompt, </a:t>
            </a:r>
            <a:r>
              <a:rPr lang="en-US" sz="2400" b="1" dirty="0" err="1">
                <a:solidFill>
                  <a:srgbClr val="000000"/>
                </a:solidFill>
                <a:effectLst/>
                <a:latin typeface="Courier New" panose="02070309020205020404" pitchFamily="49" charset="0"/>
              </a:rPr>
              <a:t>max_length</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200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generated_text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10" name="TextBox 9">
            <a:extLst>
              <a:ext uri="{FF2B5EF4-FFF2-40B4-BE49-F238E27FC236}">
                <a16:creationId xmlns:a16="http://schemas.microsoft.com/office/drawing/2014/main" id="{F6EE7D27-4C64-4A44-AF23-4B13010B60DF}"/>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Tree>
    <p:extLst>
      <p:ext uri="{BB962C8B-B14F-4D97-AF65-F5344CB8AC3E}">
        <p14:creationId xmlns:p14="http://schemas.microsoft.com/office/powerpoint/2010/main" val="39768984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5" name="TextBox 4">
            <a:extLst>
              <a:ext uri="{FF2B5EF4-FFF2-40B4-BE49-F238E27FC236}">
                <a16:creationId xmlns:a16="http://schemas.microsoft.com/office/drawing/2014/main" id="{EFFFFC3B-95EB-164A-9A3A-DE6CF6F0E599}"/>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
        <p:nvSpPr>
          <p:cNvPr id="8" name="Title 1">
            <a:extLst>
              <a:ext uri="{FF2B5EF4-FFF2-40B4-BE49-F238E27FC236}">
                <a16:creationId xmlns:a16="http://schemas.microsoft.com/office/drawing/2014/main" id="{7EE81946-CF92-3A44-88AC-8C74A8BB269C}"/>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10" name="TextBox 9">
            <a:extLst>
              <a:ext uri="{FF2B5EF4-FFF2-40B4-BE49-F238E27FC236}">
                <a16:creationId xmlns:a16="http://schemas.microsoft.com/office/drawing/2014/main" id="{2982D40B-F6CB-0242-8729-4C94D3E31103}"/>
              </a:ext>
            </a:extLst>
          </p:cNvPr>
          <p:cNvSpPr txBox="1"/>
          <p:nvPr/>
        </p:nvSpPr>
        <p:spPr>
          <a:xfrm>
            <a:off x="320824" y="1212960"/>
            <a:ext cx="11222180" cy="2554545"/>
          </a:xfrm>
          <a:prstGeom prst="rect">
            <a:avLst/>
          </a:prstGeom>
          <a:noFill/>
        </p:spPr>
        <p:txBody>
          <a:bodyPr wrap="square">
            <a:spAutoFit/>
          </a:bodyPr>
          <a:lstStyle/>
          <a:p>
            <a:r>
              <a:rPr lang="en-US" sz="2000" b="1" i="0" dirty="0">
                <a:solidFill>
                  <a:schemeClr val="accent6">
                    <a:lumMod val="75000"/>
                  </a:schemeClr>
                </a:solidFill>
                <a:effectLst/>
                <a:latin typeface="Courier New" panose="02070309020205020404" pitchFamily="49" charset="0"/>
              </a:rPr>
              <a:t>Dear Amazon, last week I ordered an Optimus Prime action figure from your online store in Germany. Unfortunately, when I opened the package, I discovered to my horror that I had been sent an action figure of Megatron instead! As a lifelong enemy of the </a:t>
            </a:r>
            <a:r>
              <a:rPr lang="en-US" sz="2000" b="1" i="0" dirty="0" err="1">
                <a:solidFill>
                  <a:schemeClr val="accent6">
                    <a:lumMod val="75000"/>
                  </a:schemeClr>
                </a:solidFill>
                <a:effectLst/>
                <a:latin typeface="Courier New" panose="02070309020205020404" pitchFamily="49" charset="0"/>
              </a:rPr>
              <a:t>Decepticons</a:t>
            </a:r>
            <a:r>
              <a:rPr lang="en-US" sz="2000" b="1" i="0" dirty="0">
                <a:solidFill>
                  <a:schemeClr val="accent6">
                    <a:lumMod val="75000"/>
                  </a:schemeClr>
                </a:solidFill>
                <a:effectLst/>
                <a:latin typeface="Courier New" panose="02070309020205020404" pitchFamily="49" charset="0"/>
              </a:rPr>
              <a:t>, I hope you can understand my dilemma. To resolve the issue, I demand an exchange of Megatron for the Optimus Prime figure I ordered. Enclosed are copies of my records concerning this purchase. I expect to hear from you soon. Sincerely, Bumblebee.</a:t>
            </a:r>
            <a:endParaRPr lang="en-US" sz="2000" b="1" dirty="0">
              <a:solidFill>
                <a:schemeClr val="accent6">
                  <a:lumMod val="75000"/>
                </a:schemeClr>
              </a:solidFill>
            </a:endParaRPr>
          </a:p>
        </p:txBody>
      </p:sp>
    </p:spTree>
    <p:extLst>
      <p:ext uri="{BB962C8B-B14F-4D97-AF65-F5344CB8AC3E}">
        <p14:creationId xmlns:p14="http://schemas.microsoft.com/office/powerpoint/2010/main" val="8322807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8" name="TextBox 7">
            <a:extLst>
              <a:ext uri="{FF2B5EF4-FFF2-40B4-BE49-F238E27FC236}">
                <a16:creationId xmlns:a16="http://schemas.microsoft.com/office/drawing/2014/main" id="{D55754C3-44A8-5AD2-86B6-7DCAB200501A}"/>
              </a:ext>
            </a:extLst>
          </p:cNvPr>
          <p:cNvSpPr txBox="1"/>
          <p:nvPr/>
        </p:nvSpPr>
        <p:spPr>
          <a:xfrm>
            <a:off x="534388" y="1236839"/>
            <a:ext cx="11073843" cy="2308324"/>
          </a:xfrm>
          <a:prstGeom prst="rect">
            <a:avLst/>
          </a:prstGeom>
          <a:solidFill>
            <a:schemeClr val="accent4">
              <a:lumMod val="20000"/>
              <a:lumOff val="80000"/>
            </a:schemeClr>
          </a:solidFill>
        </p:spPr>
        <p:txBody>
          <a:bodyPr wrap="square">
            <a:spAutoFit/>
          </a:bodyPr>
          <a:lstStyle/>
          <a:p>
            <a:r>
              <a:rPr lang="en-US" sz="2400" b="1" dirty="0">
                <a:solidFill>
                  <a:srgbClr val="0000FF"/>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pip install transformers</a:t>
            </a:r>
          </a:p>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p:txBody>
      </p:sp>
      <p:sp>
        <p:nvSpPr>
          <p:cNvPr id="13" name="TextBox 12">
            <a:extLst>
              <a:ext uri="{FF2B5EF4-FFF2-40B4-BE49-F238E27FC236}">
                <a16:creationId xmlns:a16="http://schemas.microsoft.com/office/drawing/2014/main" id="{D918515E-F53A-3D80-0E25-2DE9ED771621}"/>
              </a:ext>
            </a:extLst>
          </p:cNvPr>
          <p:cNvSpPr txBox="1"/>
          <p:nvPr/>
        </p:nvSpPr>
        <p:spPr>
          <a:xfrm>
            <a:off x="422578" y="4379963"/>
            <a:ext cx="11445802" cy="400110"/>
          </a:xfrm>
          <a:prstGeom prst="rect">
            <a:avLst/>
          </a:prstGeom>
          <a:noFill/>
        </p:spPr>
        <p:txBody>
          <a:bodyPr wrap="square">
            <a:spAutoFit/>
          </a:bodyPr>
          <a:lstStyle/>
          <a:p>
            <a:r>
              <a:rPr lang="en-US" sz="2000" b="1" i="0" dirty="0">
                <a:solidFill>
                  <a:srgbClr val="7030A0"/>
                </a:solidFill>
                <a:effectLst/>
                <a:latin typeface="Courier New" panose="02070309020205020404" pitchFamily="49" charset="0"/>
              </a:rPr>
              <a:t>{'answer': 'Taipei', 'end': 39, 'score': 0.9730741381645203, 'start': 33}</a:t>
            </a:r>
            <a:endParaRPr lang="en-US" sz="2000" b="1" dirty="0">
              <a:solidFill>
                <a:srgbClr val="7030A0"/>
              </a:solidFill>
            </a:endParaRPr>
          </a:p>
        </p:txBody>
      </p:sp>
    </p:spTree>
    <p:extLst>
      <p:ext uri="{BB962C8B-B14F-4D97-AF65-F5344CB8AC3E}">
        <p14:creationId xmlns:p14="http://schemas.microsoft.com/office/powerpoint/2010/main" val="13084890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116</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0" name="TextBox 9">
            <a:extLst>
              <a:ext uri="{FF2B5EF4-FFF2-40B4-BE49-F238E27FC236}">
                <a16:creationId xmlns:a16="http://schemas.microsoft.com/office/drawing/2014/main" id="{F58D933F-D5FF-9CD0-3312-4AAAE699C50F}"/>
              </a:ext>
            </a:extLst>
          </p:cNvPr>
          <p:cNvSpPr txBox="1"/>
          <p:nvPr/>
        </p:nvSpPr>
        <p:spPr>
          <a:xfrm>
            <a:off x="534389" y="1563372"/>
            <a:ext cx="11073843" cy="2215991"/>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b="1" dirty="0" err="1">
                <a:solidFill>
                  <a:srgbClr val="000000"/>
                </a:solidFill>
                <a:effectLst/>
                <a:latin typeface="Courier New" panose="02070309020205020404" pitchFamily="49" charset="0"/>
              </a:rPr>
              <a:t>qamodel</a:t>
            </a:r>
            <a:r>
              <a:rPr lang="en-US" b="1" dirty="0">
                <a:solidFill>
                  <a:srgbClr val="000000"/>
                </a:solidFill>
                <a:effectLst/>
                <a:latin typeface="Courier New" panose="02070309020205020404" pitchFamily="49" charset="0"/>
              </a:rPr>
              <a:t> = pipeline(</a:t>
            </a:r>
            <a:r>
              <a:rPr lang="en-US" b="1" dirty="0">
                <a:solidFill>
                  <a:srgbClr val="A31515"/>
                </a:solidFill>
                <a:effectLst/>
                <a:latin typeface="Courier New" panose="02070309020205020404" pitchFamily="49" charset="0"/>
              </a:rPr>
              <a:t>"question-answering"</a:t>
            </a:r>
            <a:r>
              <a:rPr lang="en-US" b="1" dirty="0">
                <a:solidFill>
                  <a:srgbClr val="000000"/>
                </a:solidFill>
                <a:effectLst/>
                <a:latin typeface="Courier New" panose="02070309020205020404" pitchFamily="49" charset="0"/>
              </a:rPr>
              <a:t>, model =</a:t>
            </a:r>
            <a:r>
              <a:rPr lang="en-US" b="1" dirty="0">
                <a:solidFill>
                  <a:srgbClr val="A31515"/>
                </a:solidFill>
                <a:effectLst/>
                <a:latin typeface="Courier New" panose="02070309020205020404" pitchFamily="49" charset="0"/>
              </a:rPr>
              <a:t>'</a:t>
            </a:r>
            <a:r>
              <a:rPr lang="en-US" b="1" dirty="0" err="1">
                <a:solidFill>
                  <a:srgbClr val="A31515"/>
                </a:solidFill>
                <a:effectLst/>
                <a:latin typeface="Courier New" panose="02070309020205020404" pitchFamily="49" charset="0"/>
              </a:rPr>
              <a:t>deepset</a:t>
            </a:r>
            <a:r>
              <a:rPr lang="en-US" b="1" dirty="0">
                <a:solidFill>
                  <a:srgbClr val="A31515"/>
                </a:solidFill>
                <a:effectLst/>
                <a:latin typeface="Courier New" panose="02070309020205020404" pitchFamily="49" charset="0"/>
              </a:rPr>
              <a:t>/roberta-base-squad2'</a:t>
            </a:r>
            <a:r>
              <a:rPr lang="en-US"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 = </a:t>
            </a:r>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a:t>
            </a:r>
            <a:r>
              <a:rPr lang="en-US" sz="2400" b="1" dirty="0">
                <a:solidFill>
                  <a:srgbClr val="A31515"/>
                </a:solidFill>
                <a:effectLst/>
                <a:latin typeface="Courier New" panose="02070309020205020404" pitchFamily="49" charset="0"/>
              </a:rPr>
              <a:t>'answer’</a:t>
            </a:r>
            <a:r>
              <a:rPr lang="en-US" sz="2400" b="1" dirty="0">
                <a:solidFill>
                  <a:srgbClr val="000000"/>
                </a:solidFill>
                <a:effectLst/>
                <a:latin typeface="Courier New" panose="02070309020205020404" pitchFamily="49" charset="0"/>
              </a:rPr>
              <a:t>])</a:t>
            </a:r>
          </a:p>
        </p:txBody>
      </p:sp>
      <p:sp>
        <p:nvSpPr>
          <p:cNvPr id="11" name="TextBox 10">
            <a:extLst>
              <a:ext uri="{FF2B5EF4-FFF2-40B4-BE49-F238E27FC236}">
                <a16:creationId xmlns:a16="http://schemas.microsoft.com/office/drawing/2014/main" id="{15966611-BFC4-600C-6EB4-11C2A4028DC3}"/>
              </a:ext>
            </a:extLst>
          </p:cNvPr>
          <p:cNvSpPr txBox="1"/>
          <p:nvPr/>
        </p:nvSpPr>
        <p:spPr>
          <a:xfrm>
            <a:off x="534389" y="4303986"/>
            <a:ext cx="6098582" cy="461665"/>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Taipei</a:t>
            </a:r>
            <a:endParaRPr lang="en-US" sz="2400" b="1" dirty="0">
              <a:solidFill>
                <a:srgbClr val="7030A0"/>
              </a:solidFill>
            </a:endParaRPr>
          </a:p>
        </p:txBody>
      </p:sp>
    </p:spTree>
    <p:extLst>
      <p:ext uri="{BB962C8B-B14F-4D97-AF65-F5344CB8AC3E}">
        <p14:creationId xmlns:p14="http://schemas.microsoft.com/office/powerpoint/2010/main" val="24012195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117</a:t>
            </a:fld>
            <a:endParaRPr lang="en-US"/>
          </a:p>
        </p:txBody>
      </p:sp>
      <p:sp>
        <p:nvSpPr>
          <p:cNvPr id="9" name="Rectangle 8">
            <a:extLst>
              <a:ext uri="{FF2B5EF4-FFF2-40B4-BE49-F238E27FC236}">
                <a16:creationId xmlns:a16="http://schemas.microsoft.com/office/drawing/2014/main" id="{2C34FA9D-90CC-DB40-8EF1-034ABEBBD51A}"/>
              </a:ext>
            </a:extLst>
          </p:cNvPr>
          <p:cNvSpPr/>
          <p:nvPr/>
        </p:nvSpPr>
        <p:spPr>
          <a:xfrm>
            <a:off x="2926927" y="6488668"/>
            <a:ext cx="5943678" cy="400110"/>
          </a:xfrm>
          <a:prstGeom prst="rect">
            <a:avLst/>
          </a:prstGeom>
        </p:spPr>
        <p:txBody>
          <a:bodyPr wrap="none">
            <a:spAutoFit/>
          </a:bodyPr>
          <a:lstStyle/>
          <a:p>
            <a:pPr algn="ctr"/>
            <a:r>
              <a:rPr lang="en-US" altLang="zh-TW" sz="2000" dirty="0">
                <a:latin typeface="Calibri" charset="0"/>
                <a:ea typeface="標楷體" charset="-120"/>
                <a:hlinkClick r:id="rId2"/>
              </a:rPr>
              <a:t>https://huggingface.co/HuggingFaceH4/zephyr-7b-beta</a:t>
            </a:r>
            <a:endParaRPr lang="en-US" altLang="zh-TW" sz="2000" dirty="0">
              <a:latin typeface="Calibri" charset="0"/>
              <a:ea typeface="標楷體" charset="-120"/>
            </a:endParaRPr>
          </a:p>
        </p:txBody>
      </p:sp>
      <p:sp>
        <p:nvSpPr>
          <p:cNvPr id="10" name="TextBox 9">
            <a:extLst>
              <a:ext uri="{FF2B5EF4-FFF2-40B4-BE49-F238E27FC236}">
                <a16:creationId xmlns:a16="http://schemas.microsoft.com/office/drawing/2014/main" id="{F58D933F-D5FF-9CD0-3312-4AAAE699C50F}"/>
              </a:ext>
            </a:extLst>
          </p:cNvPr>
          <p:cNvSpPr txBox="1"/>
          <p:nvPr/>
        </p:nvSpPr>
        <p:spPr>
          <a:xfrm>
            <a:off x="559078" y="940683"/>
            <a:ext cx="11073843" cy="1015663"/>
          </a:xfrm>
          <a:prstGeom prst="rect">
            <a:avLst/>
          </a:prstGeom>
          <a:solidFill>
            <a:schemeClr val="accent4">
              <a:lumMod val="20000"/>
              <a:lumOff val="80000"/>
            </a:schemeClr>
          </a:solidFill>
        </p:spPr>
        <p:txBody>
          <a:bodyPr wrap="square">
            <a:spAutoFit/>
          </a:bodyPr>
          <a:lstStyle/>
          <a:p>
            <a:r>
              <a:rPr lang="en-US" sz="2000" b="0" dirty="0">
                <a:solidFill>
                  <a:srgbClr val="008000"/>
                </a:solidFill>
                <a:effectLst/>
                <a:latin typeface="Courier New" panose="02070309020205020404" pitchFamily="49" charset="0"/>
              </a:rPr>
              <a:t># Install transformers from source - only needed for versions &lt;= v4.34</a:t>
            </a:r>
            <a:endParaRPr lang="en-US" sz="2000" b="0" dirty="0">
              <a:solidFill>
                <a:srgbClr val="000000"/>
              </a:solidFill>
              <a:effectLst/>
              <a:latin typeface="Courier New" panose="02070309020205020404" pitchFamily="49" charset="0"/>
            </a:endParaRPr>
          </a:p>
          <a:p>
            <a:r>
              <a:rPr lang="en-US" sz="2000" b="0" dirty="0">
                <a:solidFill>
                  <a:srgbClr val="0000FF"/>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pip install </a:t>
            </a:r>
            <a:r>
              <a:rPr lang="en-US" sz="2000" b="0" dirty="0" err="1">
                <a:solidFill>
                  <a:srgbClr val="000000"/>
                </a:solidFill>
                <a:effectLst/>
                <a:latin typeface="Courier New" panose="02070309020205020404" pitchFamily="49" charset="0"/>
              </a:rPr>
              <a:t>git+https</a:t>
            </a:r>
            <a:r>
              <a:rPr lang="en-US" sz="2000" b="0" dirty="0">
                <a:solidFill>
                  <a:srgbClr val="000000"/>
                </a:solidFill>
                <a:effectLst/>
                <a:latin typeface="Courier New" panose="02070309020205020404" pitchFamily="49" charset="0"/>
              </a:rPr>
              <a:t>://</a:t>
            </a:r>
            <a:r>
              <a:rPr lang="en-US" sz="2000" b="0" dirty="0" err="1">
                <a:solidFill>
                  <a:srgbClr val="000000"/>
                </a:solidFill>
                <a:effectLst/>
                <a:latin typeface="Courier New" panose="02070309020205020404" pitchFamily="49" charset="0"/>
              </a:rPr>
              <a:t>github.com</a:t>
            </a:r>
            <a:r>
              <a:rPr lang="en-US" sz="2000" b="0" dirty="0">
                <a:solidFill>
                  <a:srgbClr val="000000"/>
                </a:solidFill>
                <a:effectLst/>
                <a:latin typeface="Courier New" panose="02070309020205020404" pitchFamily="49" charset="0"/>
              </a:rPr>
              <a:t>/</a:t>
            </a:r>
            <a:r>
              <a:rPr lang="en-US" sz="2000" b="0" dirty="0" err="1">
                <a:solidFill>
                  <a:srgbClr val="000000"/>
                </a:solidFill>
                <a:effectLst/>
                <a:latin typeface="Courier New" panose="02070309020205020404" pitchFamily="49" charset="0"/>
              </a:rPr>
              <a:t>huggingface</a:t>
            </a:r>
            <a:r>
              <a:rPr lang="en-US" sz="2000" b="0" dirty="0">
                <a:solidFill>
                  <a:srgbClr val="000000"/>
                </a:solidFill>
                <a:effectLst/>
                <a:latin typeface="Courier New" panose="02070309020205020404" pitchFamily="49" charset="0"/>
              </a:rPr>
              <a:t>/</a:t>
            </a:r>
            <a:r>
              <a:rPr lang="en-US" sz="2000" b="0" dirty="0" err="1">
                <a:solidFill>
                  <a:srgbClr val="000000"/>
                </a:solidFill>
                <a:effectLst/>
                <a:latin typeface="Courier New" panose="02070309020205020404" pitchFamily="49" charset="0"/>
              </a:rPr>
              <a:t>transformers.git</a:t>
            </a:r>
            <a:endParaRPr lang="en-US" sz="2000" b="0" dirty="0">
              <a:solidFill>
                <a:srgbClr val="000000"/>
              </a:solidFill>
              <a:effectLst/>
              <a:latin typeface="Courier New" panose="02070309020205020404" pitchFamily="49" charset="0"/>
            </a:endParaRPr>
          </a:p>
          <a:p>
            <a:r>
              <a:rPr lang="en-US" sz="2000" b="0" dirty="0">
                <a:solidFill>
                  <a:srgbClr val="0000FF"/>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pip install accelerate</a:t>
            </a:r>
          </a:p>
        </p:txBody>
      </p:sp>
      <p:sp>
        <p:nvSpPr>
          <p:cNvPr id="6" name="Title 1">
            <a:extLst>
              <a:ext uri="{FF2B5EF4-FFF2-40B4-BE49-F238E27FC236}">
                <a16:creationId xmlns:a16="http://schemas.microsoft.com/office/drawing/2014/main" id="{64AC96B7-AA43-2146-B757-84E57F55018F}"/>
              </a:ext>
            </a:extLst>
          </p:cNvPr>
          <p:cNvSpPr>
            <a:spLocks noGrp="1"/>
          </p:cNvSpPr>
          <p:nvPr>
            <p:ph type="title"/>
          </p:nvPr>
        </p:nvSpPr>
        <p:spPr>
          <a:xfrm>
            <a:off x="534389" y="70937"/>
            <a:ext cx="11222181" cy="773494"/>
          </a:xfrm>
        </p:spPr>
        <p:txBody>
          <a:bodyPr>
            <a:normAutofit fontScale="90000"/>
          </a:bodyPr>
          <a:lstStyle/>
          <a:p>
            <a:r>
              <a:rPr lang="en-US" dirty="0"/>
              <a:t>Text Generation with LLM (zephyr-7b-beta)</a:t>
            </a:r>
            <a:endParaRPr lang="en-US" sz="2700" dirty="0"/>
          </a:p>
        </p:txBody>
      </p:sp>
    </p:spTree>
    <p:extLst>
      <p:ext uri="{BB962C8B-B14F-4D97-AF65-F5344CB8AC3E}">
        <p14:creationId xmlns:p14="http://schemas.microsoft.com/office/powerpoint/2010/main" val="4500279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7"/>
            <a:ext cx="11222181" cy="773494"/>
          </a:xfrm>
        </p:spPr>
        <p:txBody>
          <a:bodyPr>
            <a:normAutofit fontScale="90000"/>
          </a:bodyPr>
          <a:lstStyle/>
          <a:p>
            <a:r>
              <a:rPr lang="en-US" dirty="0"/>
              <a:t>Text Generation with LLM (zephyr-7b-beta)</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2926927" y="6488668"/>
            <a:ext cx="5943678" cy="400110"/>
          </a:xfrm>
          <a:prstGeom prst="rect">
            <a:avLst/>
          </a:prstGeom>
        </p:spPr>
        <p:txBody>
          <a:bodyPr wrap="none">
            <a:spAutoFit/>
          </a:bodyPr>
          <a:lstStyle/>
          <a:p>
            <a:pPr algn="ctr"/>
            <a:r>
              <a:rPr lang="en-US" altLang="zh-TW" sz="2000" dirty="0">
                <a:latin typeface="Calibri" charset="0"/>
                <a:ea typeface="標楷體" charset="-120"/>
                <a:hlinkClick r:id="rId2"/>
              </a:rPr>
              <a:t>https://huggingface.co/HuggingFaceH4/zephyr-7b-beta</a:t>
            </a:r>
            <a:endParaRPr lang="en-US" altLang="zh-TW" sz="2000" dirty="0">
              <a:latin typeface="Calibri" charset="0"/>
              <a:ea typeface="標楷體" charset="-120"/>
            </a:endParaRPr>
          </a:p>
        </p:txBody>
      </p:sp>
      <p:sp>
        <p:nvSpPr>
          <p:cNvPr id="2" name="TextBox 1">
            <a:extLst>
              <a:ext uri="{FF2B5EF4-FFF2-40B4-BE49-F238E27FC236}">
                <a16:creationId xmlns:a16="http://schemas.microsoft.com/office/drawing/2014/main" id="{47A56B3B-874A-278F-3568-FF6252DFBD21}"/>
              </a:ext>
            </a:extLst>
          </p:cNvPr>
          <p:cNvSpPr txBox="1"/>
          <p:nvPr/>
        </p:nvSpPr>
        <p:spPr>
          <a:xfrm>
            <a:off x="566303" y="836312"/>
            <a:ext cx="11073843" cy="3539430"/>
          </a:xfrm>
          <a:prstGeom prst="rect">
            <a:avLst/>
          </a:prstGeom>
          <a:solidFill>
            <a:schemeClr val="accent4">
              <a:lumMod val="20000"/>
              <a:lumOff val="80000"/>
            </a:schemeClr>
          </a:solidFill>
        </p:spPr>
        <p:txBody>
          <a:bodyPr wrap="square">
            <a:spAutoFit/>
          </a:bodyPr>
          <a:lstStyle/>
          <a:p>
            <a:r>
              <a:rPr lang="en-US" sz="3200" b="0" dirty="0">
                <a:solidFill>
                  <a:srgbClr val="AF00DB"/>
                </a:solidFill>
                <a:effectLst/>
                <a:latin typeface="Courier New" panose="02070309020205020404" pitchFamily="49" charset="0"/>
              </a:rPr>
              <a:t>import</a:t>
            </a:r>
            <a:r>
              <a:rPr lang="en-US" sz="3200" b="0" dirty="0">
                <a:solidFill>
                  <a:srgbClr val="000000"/>
                </a:solidFill>
                <a:effectLst/>
                <a:latin typeface="Courier New" panose="02070309020205020404" pitchFamily="49" charset="0"/>
              </a:rPr>
              <a:t> torch</a:t>
            </a:r>
          </a:p>
          <a:p>
            <a:r>
              <a:rPr lang="en-US" sz="3200" b="0" dirty="0">
                <a:solidFill>
                  <a:srgbClr val="AF00DB"/>
                </a:solidFill>
                <a:effectLst/>
                <a:latin typeface="Courier New" panose="02070309020205020404" pitchFamily="49" charset="0"/>
              </a:rPr>
              <a:t>from</a:t>
            </a:r>
            <a:r>
              <a:rPr lang="en-US" sz="3200" b="0" dirty="0">
                <a:solidFill>
                  <a:srgbClr val="000000"/>
                </a:solidFill>
                <a:effectLst/>
                <a:latin typeface="Courier New" panose="02070309020205020404" pitchFamily="49" charset="0"/>
              </a:rPr>
              <a:t> transformers </a:t>
            </a:r>
            <a:r>
              <a:rPr lang="en-US" sz="3200" b="0" dirty="0">
                <a:solidFill>
                  <a:srgbClr val="AF00DB"/>
                </a:solidFill>
                <a:effectLst/>
                <a:latin typeface="Courier New" panose="02070309020205020404" pitchFamily="49" charset="0"/>
              </a:rPr>
              <a:t>import</a:t>
            </a:r>
            <a:r>
              <a:rPr lang="en-US" sz="3200" b="0" dirty="0">
                <a:solidFill>
                  <a:srgbClr val="000000"/>
                </a:solidFill>
                <a:effectLst/>
                <a:latin typeface="Courier New" panose="02070309020205020404" pitchFamily="49" charset="0"/>
              </a:rPr>
              <a:t> pipeline</a:t>
            </a:r>
          </a:p>
          <a:p>
            <a:br>
              <a:rPr lang="en-US" sz="3200" b="0" dirty="0">
                <a:solidFill>
                  <a:srgbClr val="000000"/>
                </a:solidFill>
                <a:effectLst/>
                <a:latin typeface="Courier New" panose="02070309020205020404" pitchFamily="49" charset="0"/>
              </a:rPr>
            </a:br>
            <a:r>
              <a:rPr lang="en-US" sz="3200" b="0" dirty="0">
                <a:solidFill>
                  <a:srgbClr val="000000"/>
                </a:solidFill>
                <a:effectLst/>
                <a:latin typeface="Courier New" panose="02070309020205020404" pitchFamily="49" charset="0"/>
              </a:rPr>
              <a:t>pipe = pipeline(</a:t>
            </a:r>
            <a:r>
              <a:rPr lang="en-US" sz="3200" b="0" dirty="0">
                <a:solidFill>
                  <a:srgbClr val="A31515"/>
                </a:solidFill>
                <a:effectLst/>
                <a:latin typeface="Courier New" panose="02070309020205020404" pitchFamily="49" charset="0"/>
              </a:rPr>
              <a:t>"text-generation"</a:t>
            </a:r>
            <a:r>
              <a:rPr lang="en-US" sz="3200" b="0" dirty="0">
                <a:solidFill>
                  <a:srgbClr val="000000"/>
                </a:solidFill>
                <a:effectLst/>
                <a:latin typeface="Courier New" panose="02070309020205020404" pitchFamily="49" charset="0"/>
              </a:rPr>
              <a:t>, model=</a:t>
            </a:r>
            <a:r>
              <a:rPr lang="en-US" sz="3200" b="0" dirty="0">
                <a:solidFill>
                  <a:srgbClr val="A31515"/>
                </a:solidFill>
                <a:effectLst/>
                <a:latin typeface="Courier New" panose="02070309020205020404" pitchFamily="49" charset="0"/>
              </a:rPr>
              <a:t>"HuggingFaceH4/zephyr-7b-beta"</a:t>
            </a:r>
            <a:r>
              <a:rPr lang="en-US" sz="3200" b="0" dirty="0">
                <a:solidFill>
                  <a:srgbClr val="000000"/>
                </a:solidFill>
                <a:effectLst/>
                <a:latin typeface="Courier New" panose="02070309020205020404" pitchFamily="49" charset="0"/>
              </a:rPr>
              <a:t>, </a:t>
            </a:r>
            <a:r>
              <a:rPr lang="en-US" sz="3200" b="0" dirty="0" err="1">
                <a:solidFill>
                  <a:srgbClr val="000000"/>
                </a:solidFill>
                <a:effectLst/>
                <a:latin typeface="Courier New" panose="02070309020205020404" pitchFamily="49" charset="0"/>
              </a:rPr>
              <a:t>torch_dtype</a:t>
            </a:r>
            <a:r>
              <a:rPr lang="en-US" sz="3200" b="0" dirty="0">
                <a:solidFill>
                  <a:srgbClr val="000000"/>
                </a:solidFill>
                <a:effectLst/>
                <a:latin typeface="Courier New" panose="02070309020205020404" pitchFamily="49" charset="0"/>
              </a:rPr>
              <a:t>=torch.bfloat16, </a:t>
            </a:r>
            <a:r>
              <a:rPr lang="en-US" sz="3200" b="0" dirty="0" err="1">
                <a:solidFill>
                  <a:srgbClr val="000000"/>
                </a:solidFill>
                <a:effectLst/>
                <a:latin typeface="Courier New" panose="02070309020205020404" pitchFamily="49" charset="0"/>
              </a:rPr>
              <a:t>device_map</a:t>
            </a:r>
            <a:r>
              <a:rPr lang="en-US" sz="3200" b="0" dirty="0">
                <a:solidFill>
                  <a:srgbClr val="000000"/>
                </a:solidFill>
                <a:effectLst/>
                <a:latin typeface="Courier New" panose="02070309020205020404" pitchFamily="49" charset="0"/>
              </a:rPr>
              <a:t>=</a:t>
            </a:r>
            <a:r>
              <a:rPr lang="en-US" sz="3200" b="0" dirty="0">
                <a:solidFill>
                  <a:srgbClr val="A31515"/>
                </a:solidFill>
                <a:effectLst/>
                <a:latin typeface="Courier New" panose="02070309020205020404" pitchFamily="49" charset="0"/>
              </a:rPr>
              <a:t>"auto"</a:t>
            </a:r>
            <a:r>
              <a:rPr lang="en-US" sz="32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26529722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7"/>
            <a:ext cx="11222181" cy="773494"/>
          </a:xfrm>
        </p:spPr>
        <p:txBody>
          <a:bodyPr>
            <a:normAutofit fontScale="90000"/>
          </a:bodyPr>
          <a:lstStyle/>
          <a:p>
            <a:r>
              <a:rPr lang="en-US" dirty="0"/>
              <a:t>Text Generation with LLM (zephyr-7b-beta)</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2926927" y="6488668"/>
            <a:ext cx="5943678" cy="400110"/>
          </a:xfrm>
          <a:prstGeom prst="rect">
            <a:avLst/>
          </a:prstGeom>
        </p:spPr>
        <p:txBody>
          <a:bodyPr wrap="none">
            <a:spAutoFit/>
          </a:bodyPr>
          <a:lstStyle/>
          <a:p>
            <a:pPr algn="ctr"/>
            <a:r>
              <a:rPr lang="en-US" altLang="zh-TW" sz="2000" dirty="0">
                <a:latin typeface="Calibri" charset="0"/>
                <a:ea typeface="標楷體" charset="-120"/>
                <a:hlinkClick r:id="rId2"/>
              </a:rPr>
              <a:t>https://huggingface.co/HuggingFaceH4/zephyr-7b-beta</a:t>
            </a:r>
            <a:endParaRPr lang="en-US" altLang="zh-TW" sz="2000" dirty="0">
              <a:latin typeface="Calibri" charset="0"/>
              <a:ea typeface="標楷體" charset="-120"/>
            </a:endParaRPr>
          </a:p>
        </p:txBody>
      </p:sp>
      <p:sp>
        <p:nvSpPr>
          <p:cNvPr id="2" name="TextBox 1">
            <a:extLst>
              <a:ext uri="{FF2B5EF4-FFF2-40B4-BE49-F238E27FC236}">
                <a16:creationId xmlns:a16="http://schemas.microsoft.com/office/drawing/2014/main" id="{47A56B3B-874A-278F-3568-FF6252DFBD21}"/>
              </a:ext>
            </a:extLst>
          </p:cNvPr>
          <p:cNvSpPr txBox="1"/>
          <p:nvPr/>
        </p:nvSpPr>
        <p:spPr>
          <a:xfrm>
            <a:off x="566303" y="836312"/>
            <a:ext cx="11073843" cy="5447645"/>
          </a:xfrm>
          <a:prstGeom prst="rect">
            <a:avLst/>
          </a:prstGeom>
          <a:solidFill>
            <a:schemeClr val="accent4">
              <a:lumMod val="20000"/>
              <a:lumOff val="80000"/>
            </a:schemeClr>
          </a:solidFill>
        </p:spPr>
        <p:txBody>
          <a:bodyPr wrap="square">
            <a:spAutoFit/>
          </a:bodyPr>
          <a:lstStyle/>
          <a:p>
            <a:br>
              <a:rPr lang="en-US" sz="1200" b="0" dirty="0">
                <a:solidFill>
                  <a:srgbClr val="000000"/>
                </a:solidFill>
                <a:effectLst/>
                <a:latin typeface="Courier New" panose="02070309020205020404" pitchFamily="49" charset="0"/>
              </a:rPr>
            </a:br>
            <a:r>
              <a:rPr lang="en-US" sz="2000" b="0" dirty="0">
                <a:solidFill>
                  <a:srgbClr val="008000"/>
                </a:solidFill>
                <a:effectLst/>
                <a:latin typeface="Courier New" panose="02070309020205020404" pitchFamily="49" charset="0"/>
              </a:rPr>
              <a:t># We use the tokenizer's chat template to format each message - see https://</a:t>
            </a:r>
            <a:r>
              <a:rPr lang="en-US" sz="2000" b="0" dirty="0" err="1">
                <a:solidFill>
                  <a:srgbClr val="008000"/>
                </a:solidFill>
                <a:effectLst/>
                <a:latin typeface="Courier New" panose="02070309020205020404" pitchFamily="49" charset="0"/>
              </a:rPr>
              <a:t>huggingface.co</a:t>
            </a:r>
            <a:r>
              <a:rPr lang="en-US" sz="2000" b="0" dirty="0">
                <a:solidFill>
                  <a:srgbClr val="008000"/>
                </a:solidFill>
                <a:effectLst/>
                <a:latin typeface="Courier New" panose="02070309020205020404" pitchFamily="49" charset="0"/>
              </a:rPr>
              <a:t>/docs/transformers/main/</a:t>
            </a:r>
            <a:r>
              <a:rPr lang="en-US" sz="2000" b="0" dirty="0" err="1">
                <a:solidFill>
                  <a:srgbClr val="008000"/>
                </a:solidFill>
                <a:effectLst/>
                <a:latin typeface="Courier New" panose="02070309020205020404" pitchFamily="49" charset="0"/>
              </a:rPr>
              <a:t>en</a:t>
            </a:r>
            <a:r>
              <a:rPr lang="en-US" sz="2000" b="0" dirty="0">
                <a:solidFill>
                  <a:srgbClr val="008000"/>
                </a:solidFill>
                <a:effectLst/>
                <a:latin typeface="Courier New" panose="02070309020205020404" pitchFamily="49" charset="0"/>
              </a:rPr>
              <a:t>/</a:t>
            </a:r>
            <a:r>
              <a:rPr lang="en-US" sz="2000" b="0" dirty="0" err="1">
                <a:solidFill>
                  <a:srgbClr val="008000"/>
                </a:solidFill>
                <a:effectLst/>
                <a:latin typeface="Courier New" panose="02070309020205020404" pitchFamily="49" charset="0"/>
              </a:rPr>
              <a:t>chat_templating</a:t>
            </a:r>
            <a:endParaRPr lang="en-US" sz="2000" b="0" dirty="0">
              <a:solidFill>
                <a:srgbClr val="000000"/>
              </a:solidFill>
              <a:effectLst/>
              <a:latin typeface="Courier New" panose="02070309020205020404" pitchFamily="49" charset="0"/>
            </a:endParaRPr>
          </a:p>
          <a:p>
            <a:r>
              <a:rPr lang="en-US" sz="2000" b="0" dirty="0">
                <a:solidFill>
                  <a:srgbClr val="000000"/>
                </a:solidFill>
                <a:effectLst/>
                <a:latin typeface="Courier New" panose="02070309020205020404" pitchFamily="49" charset="0"/>
              </a:rPr>
              <a:t>messages = [</a:t>
            </a:r>
          </a:p>
          <a:p>
            <a:r>
              <a:rPr lang="en-US" sz="2000" b="0" dirty="0">
                <a:solidFill>
                  <a:srgbClr val="000000"/>
                </a:solidFill>
                <a:effectLst/>
                <a:latin typeface="Courier New" panose="02070309020205020404" pitchFamily="49" charset="0"/>
              </a:rPr>
              <a:t>		{</a:t>
            </a:r>
          </a:p>
          <a:p>
            <a:r>
              <a:rPr lang="en-US" sz="2000" b="0" dirty="0">
                <a:solidFill>
                  <a:srgbClr val="A31515"/>
                </a:solidFill>
                <a:effectLst/>
                <a:latin typeface="Courier New" panose="02070309020205020404" pitchFamily="49" charset="0"/>
              </a:rPr>
              <a:t>		"role"</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"system"</a:t>
            </a:r>
            <a:r>
              <a:rPr lang="en-US" sz="2000" b="0" dirty="0">
                <a:solidFill>
                  <a:srgbClr val="000000"/>
                </a:solidFill>
                <a:effectLst/>
                <a:latin typeface="Courier New" panose="02070309020205020404" pitchFamily="49" charset="0"/>
              </a:rPr>
              <a:t>,</a:t>
            </a:r>
          </a:p>
          <a:p>
            <a:r>
              <a:rPr lang="en-US" sz="2000" b="0" dirty="0">
                <a:solidFill>
                  <a:srgbClr val="A31515"/>
                </a:solidFill>
                <a:effectLst/>
                <a:latin typeface="Courier New" panose="02070309020205020404" pitchFamily="49" charset="0"/>
              </a:rPr>
              <a:t>		"content"</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a:t>
            </a:r>
            <a:r>
              <a:rPr lang="en-US" sz="1200" b="0" dirty="0">
                <a:solidFill>
                  <a:srgbClr val="A31515"/>
                </a:solidFill>
                <a:effectLst/>
                <a:latin typeface="Courier New" panose="02070309020205020404" pitchFamily="49" charset="0"/>
              </a:rPr>
              <a:t>You are a friendly chatbot who always responds in the style of a pirate</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		},</a:t>
            </a:r>
          </a:p>
          <a:p>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"role"</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"user"</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"content"</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a:t>
            </a:r>
            <a:r>
              <a:rPr lang="en-US" sz="1000" b="0" dirty="0">
                <a:solidFill>
                  <a:srgbClr val="A31515"/>
                </a:solidFill>
                <a:effectLst/>
                <a:latin typeface="Courier New" panose="02070309020205020404" pitchFamily="49" charset="0"/>
              </a:rPr>
              <a:t>How many helicopters can a human eat in one sitting?</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		]</a:t>
            </a:r>
          </a:p>
          <a:p>
            <a:r>
              <a:rPr lang="en-US" sz="2600" b="0" dirty="0">
                <a:solidFill>
                  <a:srgbClr val="000000"/>
                </a:solidFill>
                <a:effectLst/>
                <a:latin typeface="Courier New" panose="02070309020205020404" pitchFamily="49" charset="0"/>
              </a:rPr>
              <a:t>prompt = </a:t>
            </a:r>
            <a:r>
              <a:rPr lang="en-US" sz="2600" b="0" dirty="0" err="1">
                <a:solidFill>
                  <a:srgbClr val="000000"/>
                </a:solidFill>
                <a:effectLst/>
                <a:latin typeface="Courier New" panose="02070309020205020404" pitchFamily="49" charset="0"/>
              </a:rPr>
              <a:t>pipe.tokenizer.apply_chat_template</a:t>
            </a:r>
            <a:r>
              <a:rPr lang="en-US" sz="2600" b="0" dirty="0">
                <a:solidFill>
                  <a:srgbClr val="000000"/>
                </a:solidFill>
                <a:effectLst/>
                <a:latin typeface="Courier New" panose="02070309020205020404" pitchFamily="49" charset="0"/>
              </a:rPr>
              <a:t>(messages, tokenize=</a:t>
            </a:r>
            <a:r>
              <a:rPr lang="en-US" sz="2600" b="0" dirty="0">
                <a:solidFill>
                  <a:srgbClr val="0000FF"/>
                </a:solidFill>
                <a:effectLst/>
                <a:latin typeface="Courier New" panose="02070309020205020404" pitchFamily="49" charset="0"/>
              </a:rPr>
              <a:t>False</a:t>
            </a:r>
            <a:r>
              <a:rPr lang="en-US" sz="2600" b="0" dirty="0">
                <a:solidFill>
                  <a:srgbClr val="000000"/>
                </a:solidFill>
                <a:effectLst/>
                <a:latin typeface="Courier New" panose="02070309020205020404" pitchFamily="49" charset="0"/>
              </a:rPr>
              <a:t>, </a:t>
            </a:r>
            <a:r>
              <a:rPr lang="en-US" sz="2600" b="0" dirty="0" err="1">
                <a:solidFill>
                  <a:srgbClr val="000000"/>
                </a:solidFill>
                <a:effectLst/>
                <a:latin typeface="Courier New" panose="02070309020205020404" pitchFamily="49" charset="0"/>
              </a:rPr>
              <a:t>add_generation_prompt</a:t>
            </a:r>
            <a:r>
              <a:rPr lang="en-US" sz="2600" b="0" dirty="0">
                <a:solidFill>
                  <a:srgbClr val="000000"/>
                </a:solidFill>
                <a:effectLst/>
                <a:latin typeface="Courier New" panose="02070309020205020404" pitchFamily="49" charset="0"/>
              </a:rPr>
              <a:t>=</a:t>
            </a:r>
            <a:r>
              <a:rPr lang="en-US" sz="2600" b="0" dirty="0">
                <a:solidFill>
                  <a:srgbClr val="0000FF"/>
                </a:solidFill>
                <a:effectLst/>
                <a:latin typeface="Courier New" panose="02070309020205020404" pitchFamily="49" charset="0"/>
              </a:rPr>
              <a:t>True</a:t>
            </a:r>
            <a:r>
              <a:rPr lang="en-US" sz="2600" b="0" dirty="0">
                <a:solidFill>
                  <a:srgbClr val="000000"/>
                </a:solidFill>
                <a:effectLst/>
                <a:latin typeface="Courier New" panose="02070309020205020404" pitchFamily="49" charset="0"/>
              </a:rPr>
              <a:t>)</a:t>
            </a:r>
          </a:p>
          <a:p>
            <a:endParaRPr lang="en-US" sz="2600" b="0" dirty="0">
              <a:solidFill>
                <a:srgbClr val="000000"/>
              </a:solidFill>
              <a:effectLst/>
              <a:latin typeface="Courier New" panose="02070309020205020404" pitchFamily="49" charset="0"/>
            </a:endParaRPr>
          </a:p>
          <a:p>
            <a:r>
              <a:rPr lang="en-US" sz="2600" b="0" dirty="0">
                <a:solidFill>
                  <a:srgbClr val="000000"/>
                </a:solidFill>
                <a:effectLst/>
                <a:latin typeface="Courier New" panose="02070309020205020404" pitchFamily="49" charset="0"/>
              </a:rPr>
              <a:t>outputs = pipe(prompt, </a:t>
            </a:r>
            <a:r>
              <a:rPr lang="en-US" sz="2600" b="0" dirty="0" err="1">
                <a:solidFill>
                  <a:srgbClr val="000000"/>
                </a:solidFill>
                <a:effectLst/>
                <a:latin typeface="Courier New" panose="02070309020205020404" pitchFamily="49" charset="0"/>
              </a:rPr>
              <a:t>max_new_tokens</a:t>
            </a:r>
            <a:r>
              <a:rPr lang="en-US" sz="2600" b="0" dirty="0">
                <a:solidFill>
                  <a:srgbClr val="000000"/>
                </a:solidFill>
                <a:effectLst/>
                <a:latin typeface="Courier New" panose="02070309020205020404" pitchFamily="49" charset="0"/>
              </a:rPr>
              <a:t>=</a:t>
            </a:r>
            <a:r>
              <a:rPr lang="en-US" sz="2600" b="0" dirty="0">
                <a:solidFill>
                  <a:srgbClr val="116644"/>
                </a:solidFill>
                <a:effectLst/>
                <a:latin typeface="Courier New" panose="02070309020205020404" pitchFamily="49" charset="0"/>
              </a:rPr>
              <a:t>256</a:t>
            </a:r>
            <a:r>
              <a:rPr lang="en-US" sz="2600" b="0" dirty="0">
                <a:solidFill>
                  <a:srgbClr val="000000"/>
                </a:solidFill>
                <a:effectLst/>
                <a:latin typeface="Courier New" panose="02070309020205020404" pitchFamily="49" charset="0"/>
              </a:rPr>
              <a:t>, </a:t>
            </a:r>
            <a:r>
              <a:rPr lang="en-US" sz="2600" b="0" dirty="0" err="1">
                <a:solidFill>
                  <a:srgbClr val="000000"/>
                </a:solidFill>
                <a:effectLst/>
                <a:latin typeface="Courier New" panose="02070309020205020404" pitchFamily="49" charset="0"/>
              </a:rPr>
              <a:t>do_sample</a:t>
            </a:r>
            <a:r>
              <a:rPr lang="en-US" sz="2600" b="0" dirty="0">
                <a:solidFill>
                  <a:srgbClr val="000000"/>
                </a:solidFill>
                <a:effectLst/>
                <a:latin typeface="Courier New" panose="02070309020205020404" pitchFamily="49" charset="0"/>
              </a:rPr>
              <a:t>=</a:t>
            </a:r>
            <a:r>
              <a:rPr lang="en-US" sz="2600" b="0" dirty="0">
                <a:solidFill>
                  <a:srgbClr val="0000FF"/>
                </a:solidFill>
                <a:effectLst/>
                <a:latin typeface="Courier New" panose="02070309020205020404" pitchFamily="49" charset="0"/>
              </a:rPr>
              <a:t>True</a:t>
            </a:r>
            <a:r>
              <a:rPr lang="en-US" sz="2600" b="0" dirty="0">
                <a:solidFill>
                  <a:srgbClr val="000000"/>
                </a:solidFill>
                <a:effectLst/>
                <a:latin typeface="Courier New" panose="02070309020205020404" pitchFamily="49" charset="0"/>
              </a:rPr>
              <a:t>, temperature=</a:t>
            </a:r>
            <a:r>
              <a:rPr lang="en-US" sz="2600" b="0" dirty="0">
                <a:solidFill>
                  <a:srgbClr val="116644"/>
                </a:solidFill>
                <a:effectLst/>
                <a:latin typeface="Courier New" panose="02070309020205020404" pitchFamily="49" charset="0"/>
              </a:rPr>
              <a:t>0.7</a:t>
            </a:r>
            <a:r>
              <a:rPr lang="en-US" sz="2600" b="0" dirty="0">
                <a:solidFill>
                  <a:srgbClr val="000000"/>
                </a:solidFill>
                <a:effectLst/>
                <a:latin typeface="Courier New" panose="02070309020205020404" pitchFamily="49" charset="0"/>
              </a:rPr>
              <a:t>, </a:t>
            </a:r>
            <a:r>
              <a:rPr lang="en-US" sz="2600" b="0" dirty="0" err="1">
                <a:solidFill>
                  <a:srgbClr val="000000"/>
                </a:solidFill>
                <a:effectLst/>
                <a:latin typeface="Courier New" panose="02070309020205020404" pitchFamily="49" charset="0"/>
              </a:rPr>
              <a:t>top_k</a:t>
            </a:r>
            <a:r>
              <a:rPr lang="en-US" sz="2600" b="0" dirty="0">
                <a:solidFill>
                  <a:srgbClr val="000000"/>
                </a:solidFill>
                <a:effectLst/>
                <a:latin typeface="Courier New" panose="02070309020205020404" pitchFamily="49" charset="0"/>
              </a:rPr>
              <a:t>=</a:t>
            </a:r>
            <a:r>
              <a:rPr lang="en-US" sz="2600" b="0" dirty="0">
                <a:solidFill>
                  <a:srgbClr val="116644"/>
                </a:solidFill>
                <a:effectLst/>
                <a:latin typeface="Courier New" panose="02070309020205020404" pitchFamily="49" charset="0"/>
              </a:rPr>
              <a:t>50</a:t>
            </a:r>
            <a:r>
              <a:rPr lang="en-US" sz="2600" b="0" dirty="0">
                <a:solidFill>
                  <a:srgbClr val="000000"/>
                </a:solidFill>
                <a:effectLst/>
                <a:latin typeface="Courier New" panose="02070309020205020404" pitchFamily="49" charset="0"/>
              </a:rPr>
              <a:t>, </a:t>
            </a:r>
            <a:r>
              <a:rPr lang="en-US" sz="2600" b="0" dirty="0" err="1">
                <a:solidFill>
                  <a:srgbClr val="000000"/>
                </a:solidFill>
                <a:effectLst/>
                <a:latin typeface="Courier New" panose="02070309020205020404" pitchFamily="49" charset="0"/>
              </a:rPr>
              <a:t>top_p</a:t>
            </a:r>
            <a:r>
              <a:rPr lang="en-US" sz="2600" b="0" dirty="0">
                <a:solidFill>
                  <a:srgbClr val="000000"/>
                </a:solidFill>
                <a:effectLst/>
                <a:latin typeface="Courier New" panose="02070309020205020404" pitchFamily="49" charset="0"/>
              </a:rPr>
              <a:t>=</a:t>
            </a:r>
            <a:r>
              <a:rPr lang="en-US" sz="2600" b="0" dirty="0">
                <a:solidFill>
                  <a:srgbClr val="116644"/>
                </a:solidFill>
                <a:effectLst/>
                <a:latin typeface="Courier New" panose="02070309020205020404" pitchFamily="49" charset="0"/>
              </a:rPr>
              <a:t>0.95</a:t>
            </a:r>
            <a:r>
              <a:rPr lang="en-US" sz="2600" b="0" dirty="0">
                <a:solidFill>
                  <a:srgbClr val="000000"/>
                </a:solidFill>
                <a:effectLst/>
                <a:latin typeface="Courier New" panose="02070309020205020404" pitchFamily="49" charset="0"/>
              </a:rPr>
              <a:t>)</a:t>
            </a:r>
            <a:endParaRPr lang="en-US" sz="2600" b="0" dirty="0">
              <a:solidFill>
                <a:srgbClr val="795E26"/>
              </a:solidFill>
              <a:effectLst/>
              <a:latin typeface="Courier New" panose="02070309020205020404" pitchFamily="49" charset="0"/>
            </a:endParaRPr>
          </a:p>
          <a:p>
            <a:r>
              <a:rPr lang="en-US" sz="2600" b="0" dirty="0">
                <a:solidFill>
                  <a:srgbClr val="795E26"/>
                </a:solidFill>
                <a:effectLst/>
                <a:latin typeface="Courier New" panose="02070309020205020404" pitchFamily="49" charset="0"/>
              </a:rPr>
              <a:t>print</a:t>
            </a:r>
            <a:r>
              <a:rPr lang="en-US" sz="2600" b="0" dirty="0">
                <a:solidFill>
                  <a:srgbClr val="000000"/>
                </a:solidFill>
                <a:effectLst/>
                <a:latin typeface="Courier New" panose="02070309020205020404" pitchFamily="49" charset="0"/>
              </a:rPr>
              <a:t>(outputs[</a:t>
            </a:r>
            <a:r>
              <a:rPr lang="en-US" sz="2600" b="0" dirty="0">
                <a:solidFill>
                  <a:srgbClr val="116644"/>
                </a:solidFill>
                <a:effectLst/>
                <a:latin typeface="Courier New" panose="02070309020205020404" pitchFamily="49" charset="0"/>
              </a:rPr>
              <a:t>0</a:t>
            </a:r>
            <a:r>
              <a:rPr lang="en-US" sz="2600" b="0" dirty="0">
                <a:solidFill>
                  <a:srgbClr val="000000"/>
                </a:solidFill>
                <a:effectLst/>
                <a:latin typeface="Courier New" panose="02070309020205020404" pitchFamily="49" charset="0"/>
              </a:rPr>
              <a:t>][</a:t>
            </a:r>
            <a:r>
              <a:rPr lang="en-US" sz="2600" b="0" dirty="0">
                <a:solidFill>
                  <a:srgbClr val="A31515"/>
                </a:solidFill>
                <a:effectLst/>
                <a:latin typeface="Courier New" panose="02070309020205020404" pitchFamily="49" charset="0"/>
              </a:rPr>
              <a:t>"</a:t>
            </a:r>
            <a:r>
              <a:rPr lang="en-US" sz="2600" b="0" dirty="0" err="1">
                <a:solidFill>
                  <a:srgbClr val="A31515"/>
                </a:solidFill>
                <a:effectLst/>
                <a:latin typeface="Courier New" panose="02070309020205020404" pitchFamily="49" charset="0"/>
              </a:rPr>
              <a:t>generated_text</a:t>
            </a:r>
            <a:r>
              <a:rPr lang="en-US" sz="2600" b="0" dirty="0">
                <a:solidFill>
                  <a:srgbClr val="A31515"/>
                </a:solidFill>
                <a:effectLst/>
                <a:latin typeface="Courier New" panose="02070309020205020404" pitchFamily="49" charset="0"/>
              </a:rPr>
              <a:t>"</a:t>
            </a:r>
            <a:r>
              <a:rPr lang="en-US" sz="26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672582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Direct Preference Optimization (DPO)</a:t>
            </a:r>
            <a:endParaRPr lang="en-US" sz="2700" dirty="0"/>
          </a:p>
        </p:txBody>
      </p:sp>
      <p:pic>
        <p:nvPicPr>
          <p:cNvPr id="6" name="Picture 5">
            <a:extLst>
              <a:ext uri="{FF2B5EF4-FFF2-40B4-BE49-F238E27FC236}">
                <a16:creationId xmlns:a16="http://schemas.microsoft.com/office/drawing/2014/main" id="{4D0CE9DF-76D9-FD51-2429-7DF9C99C8EFF}"/>
              </a:ext>
            </a:extLst>
          </p:cNvPr>
          <p:cNvPicPr>
            <a:picLocks noChangeAspect="1"/>
          </p:cNvPicPr>
          <p:nvPr/>
        </p:nvPicPr>
        <p:blipFill>
          <a:blip r:embed="rId2"/>
          <a:stretch>
            <a:fillRect/>
          </a:stretch>
        </p:blipFill>
        <p:spPr>
          <a:xfrm>
            <a:off x="849141" y="1050839"/>
            <a:ext cx="10592675" cy="5397800"/>
          </a:xfrm>
          <a:prstGeom prst="rect">
            <a:avLst/>
          </a:prstGeom>
        </p:spPr>
      </p:pic>
      <p:sp>
        <p:nvSpPr>
          <p:cNvPr id="7" name="TextBox 6">
            <a:extLst>
              <a:ext uri="{FF2B5EF4-FFF2-40B4-BE49-F238E27FC236}">
                <a16:creationId xmlns:a16="http://schemas.microsoft.com/office/drawing/2014/main" id="{98FF5D3C-4770-1C98-26C1-CA75B200B4C6}"/>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Rafailov</a:t>
            </a:r>
            <a:r>
              <a:rPr lang="en-US" sz="1000" dirty="0">
                <a:solidFill>
                  <a:schemeClr val="bg1">
                    <a:lumMod val="75000"/>
                  </a:schemeClr>
                </a:solidFill>
              </a:rPr>
              <a:t>, R., Sharma, A., Mitchell, E., </a:t>
            </a:r>
            <a:r>
              <a:rPr lang="en-US" sz="1000" dirty="0" err="1">
                <a:solidFill>
                  <a:schemeClr val="bg1">
                    <a:lumMod val="75000"/>
                  </a:schemeClr>
                </a:solidFill>
              </a:rPr>
              <a:t>Ermon</a:t>
            </a:r>
            <a:r>
              <a:rPr lang="en-US" sz="1000" dirty="0">
                <a:solidFill>
                  <a:schemeClr val="bg1">
                    <a:lumMod val="75000"/>
                  </a:schemeClr>
                </a:solidFill>
              </a:rPr>
              <a:t>, S., Manning, C. D., &amp; Finn, C. (2023). Direct preference optimization: Your language model is secretly a reward model. </a:t>
            </a:r>
            <a:r>
              <a:rPr lang="en-US" sz="1000" dirty="0" err="1">
                <a:solidFill>
                  <a:schemeClr val="bg1">
                    <a:lumMod val="75000"/>
                  </a:schemeClr>
                </a:solidFill>
              </a:rPr>
              <a:t>arXiv</a:t>
            </a:r>
            <a:r>
              <a:rPr lang="en-US" sz="1000" dirty="0">
                <a:solidFill>
                  <a:schemeClr val="bg1">
                    <a:lumMod val="75000"/>
                  </a:schemeClr>
                </a:solidFill>
              </a:rPr>
              <a:t> preprint arXiv:2305.18290.</a:t>
            </a:r>
          </a:p>
        </p:txBody>
      </p:sp>
    </p:spTree>
    <p:extLst>
      <p:ext uri="{BB962C8B-B14F-4D97-AF65-F5344CB8AC3E}">
        <p14:creationId xmlns:p14="http://schemas.microsoft.com/office/powerpoint/2010/main" val="7448894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120</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7"/>
            <a:ext cx="11222181" cy="773494"/>
          </a:xfrm>
        </p:spPr>
        <p:txBody>
          <a:bodyPr>
            <a:normAutofit fontScale="90000"/>
          </a:bodyPr>
          <a:lstStyle/>
          <a:p>
            <a:r>
              <a:rPr lang="en-US" dirty="0"/>
              <a:t>Text Generation with LLM (zephyr-7b-beta)</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2926927" y="6488668"/>
            <a:ext cx="5943678" cy="400110"/>
          </a:xfrm>
          <a:prstGeom prst="rect">
            <a:avLst/>
          </a:prstGeom>
        </p:spPr>
        <p:txBody>
          <a:bodyPr wrap="none">
            <a:spAutoFit/>
          </a:bodyPr>
          <a:lstStyle/>
          <a:p>
            <a:pPr algn="ctr"/>
            <a:r>
              <a:rPr lang="en-US" altLang="zh-TW" sz="2000" dirty="0">
                <a:latin typeface="Calibri" charset="0"/>
                <a:ea typeface="標楷體" charset="-120"/>
                <a:hlinkClick r:id="rId2"/>
              </a:rPr>
              <a:t>https://huggingface.co/HuggingFaceH4/zephyr-7b-beta</a:t>
            </a:r>
            <a:endParaRPr lang="en-US" altLang="zh-TW" sz="2000" dirty="0">
              <a:latin typeface="Calibri" charset="0"/>
              <a:ea typeface="標楷體" charset="-120"/>
            </a:endParaRPr>
          </a:p>
        </p:txBody>
      </p:sp>
      <p:sp>
        <p:nvSpPr>
          <p:cNvPr id="2" name="TextBox 1">
            <a:extLst>
              <a:ext uri="{FF2B5EF4-FFF2-40B4-BE49-F238E27FC236}">
                <a16:creationId xmlns:a16="http://schemas.microsoft.com/office/drawing/2014/main" id="{47A56B3B-874A-278F-3568-FF6252DFBD21}"/>
              </a:ext>
            </a:extLst>
          </p:cNvPr>
          <p:cNvSpPr txBox="1"/>
          <p:nvPr/>
        </p:nvSpPr>
        <p:spPr>
          <a:xfrm>
            <a:off x="566303" y="836312"/>
            <a:ext cx="11073843" cy="5724644"/>
          </a:xfrm>
          <a:prstGeom prst="rect">
            <a:avLst/>
          </a:prstGeom>
          <a:solidFill>
            <a:schemeClr val="accent4">
              <a:lumMod val="20000"/>
              <a:lumOff val="80000"/>
            </a:schemeClr>
          </a:solidFill>
        </p:spPr>
        <p:txBody>
          <a:bodyPr wrap="square">
            <a:spAutoFit/>
          </a:bodyPr>
          <a:lstStyle/>
          <a:p>
            <a:r>
              <a:rPr lang="en-US" b="0" dirty="0">
                <a:solidFill>
                  <a:srgbClr val="AF00DB"/>
                </a:solidFill>
                <a:effectLst/>
                <a:latin typeface="Courier New" panose="02070309020205020404" pitchFamily="49" charset="0"/>
              </a:rPr>
              <a:t>import</a:t>
            </a:r>
            <a:r>
              <a:rPr lang="en-US" b="0" dirty="0">
                <a:solidFill>
                  <a:srgbClr val="000000"/>
                </a:solidFill>
                <a:effectLst/>
                <a:latin typeface="Courier New" panose="02070309020205020404" pitchFamily="49" charset="0"/>
              </a:rPr>
              <a:t> torch</a:t>
            </a:r>
          </a:p>
          <a:p>
            <a:r>
              <a:rPr lang="en-US" b="0" dirty="0">
                <a:solidFill>
                  <a:srgbClr val="AF00DB"/>
                </a:solidFill>
                <a:effectLst/>
                <a:latin typeface="Courier New" panose="02070309020205020404" pitchFamily="49" charset="0"/>
              </a:rPr>
              <a:t>from</a:t>
            </a:r>
            <a:r>
              <a:rPr lang="en-US" b="0" dirty="0">
                <a:solidFill>
                  <a:srgbClr val="000000"/>
                </a:solidFill>
                <a:effectLst/>
                <a:latin typeface="Courier New" panose="02070309020205020404" pitchFamily="49" charset="0"/>
              </a:rPr>
              <a:t> transformers </a:t>
            </a:r>
            <a:r>
              <a:rPr lang="en-US" b="0" dirty="0">
                <a:solidFill>
                  <a:srgbClr val="AF00DB"/>
                </a:solidFill>
                <a:effectLst/>
                <a:latin typeface="Courier New" panose="02070309020205020404" pitchFamily="49" charset="0"/>
              </a:rPr>
              <a:t>import</a:t>
            </a:r>
            <a:r>
              <a:rPr lang="en-US" b="0" dirty="0">
                <a:solidFill>
                  <a:srgbClr val="000000"/>
                </a:solidFill>
                <a:effectLst/>
                <a:latin typeface="Courier New" panose="02070309020205020404" pitchFamily="49" charset="0"/>
              </a:rPr>
              <a:t> pipeline</a:t>
            </a:r>
          </a:p>
          <a:p>
            <a:br>
              <a:rPr lang="en-US" b="0" dirty="0">
                <a:solidFill>
                  <a:srgbClr val="000000"/>
                </a:solidFill>
                <a:effectLst/>
                <a:latin typeface="Courier New" panose="02070309020205020404" pitchFamily="49" charset="0"/>
              </a:rPr>
            </a:br>
            <a:r>
              <a:rPr lang="en-US" b="0" dirty="0">
                <a:solidFill>
                  <a:srgbClr val="000000"/>
                </a:solidFill>
                <a:effectLst/>
                <a:latin typeface="Courier New" panose="02070309020205020404" pitchFamily="49" charset="0"/>
              </a:rPr>
              <a:t>pipe = pipeline(</a:t>
            </a:r>
            <a:r>
              <a:rPr lang="en-US" b="0" dirty="0">
                <a:solidFill>
                  <a:srgbClr val="A31515"/>
                </a:solidFill>
                <a:effectLst/>
                <a:latin typeface="Courier New" panose="02070309020205020404" pitchFamily="49" charset="0"/>
              </a:rPr>
              <a:t>"text-generation"</a:t>
            </a:r>
            <a:r>
              <a:rPr lang="en-US" b="0" dirty="0">
                <a:solidFill>
                  <a:srgbClr val="000000"/>
                </a:solidFill>
                <a:effectLst/>
                <a:latin typeface="Courier New" panose="02070309020205020404" pitchFamily="49" charset="0"/>
              </a:rPr>
              <a:t>, model=</a:t>
            </a:r>
            <a:r>
              <a:rPr lang="en-US" b="0" dirty="0">
                <a:solidFill>
                  <a:srgbClr val="A31515"/>
                </a:solidFill>
                <a:effectLst/>
                <a:latin typeface="Courier New" panose="02070309020205020404" pitchFamily="49" charset="0"/>
              </a:rPr>
              <a:t>"HuggingFaceH4/zephyr-7b-beta"</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torch_dtype</a:t>
            </a:r>
            <a:r>
              <a:rPr lang="en-US" b="0" dirty="0">
                <a:solidFill>
                  <a:srgbClr val="000000"/>
                </a:solidFill>
                <a:effectLst/>
                <a:latin typeface="Courier New" panose="02070309020205020404" pitchFamily="49" charset="0"/>
              </a:rPr>
              <a:t>=torch.bfloat16, </a:t>
            </a:r>
            <a:r>
              <a:rPr lang="en-US" b="0" dirty="0" err="1">
                <a:solidFill>
                  <a:srgbClr val="000000"/>
                </a:solidFill>
                <a:effectLst/>
                <a:latin typeface="Courier New" panose="02070309020205020404" pitchFamily="49" charset="0"/>
              </a:rPr>
              <a:t>device_map</a:t>
            </a:r>
            <a:r>
              <a:rPr lang="en-US" b="0" dirty="0">
                <a:solidFill>
                  <a:srgbClr val="000000"/>
                </a:solidFill>
                <a:effectLst/>
                <a:latin typeface="Courier New" panose="02070309020205020404" pitchFamily="49" charset="0"/>
              </a:rPr>
              <a:t>=</a:t>
            </a:r>
            <a:r>
              <a:rPr lang="en-US" b="0" dirty="0">
                <a:solidFill>
                  <a:srgbClr val="A31515"/>
                </a:solidFill>
                <a:effectLst/>
                <a:latin typeface="Courier New" panose="02070309020205020404" pitchFamily="49" charset="0"/>
              </a:rPr>
              <a:t>"auto"</a:t>
            </a:r>
            <a:r>
              <a:rPr lang="en-US" b="0" dirty="0">
                <a:solidFill>
                  <a:srgbClr val="000000"/>
                </a:solidFill>
                <a:effectLst/>
                <a:latin typeface="Courier New" panose="02070309020205020404" pitchFamily="49" charset="0"/>
              </a:rPr>
              <a:t>)</a:t>
            </a:r>
          </a:p>
          <a:p>
            <a:br>
              <a:rPr lang="en-US" sz="1200" b="0" dirty="0">
                <a:solidFill>
                  <a:srgbClr val="000000"/>
                </a:solidFill>
                <a:effectLst/>
                <a:latin typeface="Courier New" panose="02070309020205020404" pitchFamily="49" charset="0"/>
              </a:rPr>
            </a:br>
            <a:r>
              <a:rPr lang="en-US" sz="1200" b="0" dirty="0">
                <a:solidFill>
                  <a:srgbClr val="008000"/>
                </a:solidFill>
                <a:effectLst/>
                <a:latin typeface="Courier New" panose="02070309020205020404" pitchFamily="49" charset="0"/>
              </a:rPr>
              <a:t># We use the tokenizer's chat template to format each message - see https://</a:t>
            </a:r>
            <a:r>
              <a:rPr lang="en-US" sz="1200" b="0" dirty="0" err="1">
                <a:solidFill>
                  <a:srgbClr val="008000"/>
                </a:solidFill>
                <a:effectLst/>
                <a:latin typeface="Courier New" panose="02070309020205020404" pitchFamily="49" charset="0"/>
              </a:rPr>
              <a:t>huggingface.co</a:t>
            </a:r>
            <a:r>
              <a:rPr lang="en-US" sz="1200" b="0" dirty="0">
                <a:solidFill>
                  <a:srgbClr val="008000"/>
                </a:solidFill>
                <a:effectLst/>
                <a:latin typeface="Courier New" panose="02070309020205020404" pitchFamily="49" charset="0"/>
              </a:rPr>
              <a:t>/docs/transformers/main/</a:t>
            </a:r>
            <a:r>
              <a:rPr lang="en-US" sz="1200" b="0" dirty="0" err="1">
                <a:solidFill>
                  <a:srgbClr val="008000"/>
                </a:solidFill>
                <a:effectLst/>
                <a:latin typeface="Courier New" panose="02070309020205020404" pitchFamily="49" charset="0"/>
              </a:rPr>
              <a:t>en</a:t>
            </a:r>
            <a:r>
              <a:rPr lang="en-US" sz="1200" b="0" dirty="0">
                <a:solidFill>
                  <a:srgbClr val="008000"/>
                </a:solidFill>
                <a:effectLst/>
                <a:latin typeface="Courier New" panose="02070309020205020404" pitchFamily="49" charset="0"/>
              </a:rPr>
              <a:t>/</a:t>
            </a:r>
            <a:r>
              <a:rPr lang="en-US" sz="1200" b="0" dirty="0" err="1">
                <a:solidFill>
                  <a:srgbClr val="008000"/>
                </a:solidFill>
                <a:effectLst/>
                <a:latin typeface="Courier New" panose="02070309020205020404" pitchFamily="49" charset="0"/>
              </a:rPr>
              <a:t>chat_templating</a:t>
            </a:r>
            <a:endParaRPr lang="en-US" sz="1200" b="0" dirty="0">
              <a:solidFill>
                <a:srgbClr val="000000"/>
              </a:solidFill>
              <a:effectLst/>
              <a:latin typeface="Courier New" panose="02070309020205020404" pitchFamily="49" charset="0"/>
            </a:endParaRPr>
          </a:p>
          <a:p>
            <a:r>
              <a:rPr lang="en-US" sz="2000" b="0" dirty="0">
                <a:solidFill>
                  <a:srgbClr val="000000"/>
                </a:solidFill>
                <a:effectLst/>
                <a:latin typeface="Courier New" panose="02070309020205020404" pitchFamily="49" charset="0"/>
              </a:rPr>
              <a:t>messages = [</a:t>
            </a:r>
          </a:p>
          <a:p>
            <a:r>
              <a:rPr lang="en-US" sz="2000" b="0" dirty="0">
                <a:solidFill>
                  <a:srgbClr val="000000"/>
                </a:solidFill>
                <a:effectLst/>
                <a:latin typeface="Courier New" panose="02070309020205020404" pitchFamily="49" charset="0"/>
              </a:rPr>
              <a:t>		{</a:t>
            </a:r>
          </a:p>
          <a:p>
            <a:r>
              <a:rPr lang="en-US" sz="2000" b="0" dirty="0">
                <a:solidFill>
                  <a:srgbClr val="A31515"/>
                </a:solidFill>
                <a:effectLst/>
                <a:latin typeface="Courier New" panose="02070309020205020404" pitchFamily="49" charset="0"/>
              </a:rPr>
              <a:t>		"role"</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"system"</a:t>
            </a:r>
            <a:r>
              <a:rPr lang="en-US" sz="2000" b="0" dirty="0">
                <a:solidFill>
                  <a:srgbClr val="000000"/>
                </a:solidFill>
                <a:effectLst/>
                <a:latin typeface="Courier New" panose="02070309020205020404" pitchFamily="49" charset="0"/>
              </a:rPr>
              <a:t>,</a:t>
            </a:r>
          </a:p>
          <a:p>
            <a:r>
              <a:rPr lang="en-US" sz="2000" b="0" dirty="0">
                <a:solidFill>
                  <a:srgbClr val="A31515"/>
                </a:solidFill>
                <a:effectLst/>
                <a:latin typeface="Courier New" panose="02070309020205020404" pitchFamily="49" charset="0"/>
              </a:rPr>
              <a:t>		"content"</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a:t>
            </a:r>
            <a:r>
              <a:rPr lang="en-US" sz="1200" b="0" dirty="0">
                <a:solidFill>
                  <a:srgbClr val="A31515"/>
                </a:solidFill>
                <a:effectLst/>
                <a:latin typeface="Courier New" panose="02070309020205020404" pitchFamily="49" charset="0"/>
              </a:rPr>
              <a:t>You are a friendly chatbot who always responds in the style of a pirate</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		},</a:t>
            </a:r>
          </a:p>
          <a:p>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"role"</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"user"</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"content"</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a:t>
            </a:r>
            <a:r>
              <a:rPr lang="en-US" sz="1000" b="0" dirty="0">
                <a:solidFill>
                  <a:srgbClr val="A31515"/>
                </a:solidFill>
                <a:effectLst/>
                <a:latin typeface="Courier New" panose="02070309020205020404" pitchFamily="49" charset="0"/>
              </a:rPr>
              <a:t>How many helicopters can a human eat in one sitting?</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		]</a:t>
            </a:r>
          </a:p>
          <a:p>
            <a:r>
              <a:rPr lang="en-US" b="0" dirty="0">
                <a:solidFill>
                  <a:srgbClr val="000000"/>
                </a:solidFill>
                <a:effectLst/>
                <a:latin typeface="Courier New" panose="02070309020205020404" pitchFamily="49" charset="0"/>
              </a:rPr>
              <a:t>prompt = </a:t>
            </a:r>
            <a:r>
              <a:rPr lang="en-US" b="0" dirty="0" err="1">
                <a:solidFill>
                  <a:srgbClr val="000000"/>
                </a:solidFill>
                <a:effectLst/>
                <a:latin typeface="Courier New" panose="02070309020205020404" pitchFamily="49" charset="0"/>
              </a:rPr>
              <a:t>pipe.tokenizer.apply_chat_template</a:t>
            </a:r>
            <a:r>
              <a:rPr lang="en-US" b="0" dirty="0">
                <a:solidFill>
                  <a:srgbClr val="000000"/>
                </a:solidFill>
                <a:effectLst/>
                <a:latin typeface="Courier New" panose="02070309020205020404" pitchFamily="49" charset="0"/>
              </a:rPr>
              <a:t>(messages, tokenize=</a:t>
            </a:r>
            <a:r>
              <a:rPr lang="en-US" b="0" dirty="0">
                <a:solidFill>
                  <a:srgbClr val="0000FF"/>
                </a:solidFill>
                <a:effectLst/>
                <a:latin typeface="Courier New" panose="02070309020205020404" pitchFamily="49" charset="0"/>
              </a:rPr>
              <a:t>False</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add_generation_prompt</a:t>
            </a:r>
            <a:r>
              <a:rPr lang="en-US" b="0" dirty="0">
                <a:solidFill>
                  <a:srgbClr val="000000"/>
                </a:solidFill>
                <a:effectLst/>
                <a:latin typeface="Courier New" panose="02070309020205020404" pitchFamily="49" charset="0"/>
              </a:rPr>
              <a:t>=</a:t>
            </a:r>
            <a:r>
              <a:rPr lang="en-US" b="0" dirty="0">
                <a:solidFill>
                  <a:srgbClr val="0000FF"/>
                </a:solidFill>
                <a:effectLst/>
                <a:latin typeface="Courier New" panose="02070309020205020404" pitchFamily="49" charset="0"/>
              </a:rPr>
              <a:t>True</a:t>
            </a:r>
            <a:r>
              <a:rPr lang="en-US" b="0" dirty="0">
                <a:solidFill>
                  <a:srgbClr val="000000"/>
                </a:solidFill>
                <a:effectLst/>
                <a:latin typeface="Courier New" panose="02070309020205020404" pitchFamily="49" charset="0"/>
              </a:rPr>
              <a:t>)</a:t>
            </a:r>
          </a:p>
          <a:p>
            <a:r>
              <a:rPr lang="en-US" b="0" dirty="0">
                <a:solidFill>
                  <a:srgbClr val="000000"/>
                </a:solidFill>
                <a:effectLst/>
                <a:latin typeface="Courier New" panose="02070309020205020404" pitchFamily="49" charset="0"/>
              </a:rPr>
              <a:t>outputs = pipe(prompt, </a:t>
            </a:r>
            <a:r>
              <a:rPr lang="en-US" b="0" dirty="0" err="1">
                <a:solidFill>
                  <a:srgbClr val="000000"/>
                </a:solidFill>
                <a:effectLst/>
                <a:latin typeface="Courier New" panose="02070309020205020404" pitchFamily="49" charset="0"/>
              </a:rPr>
              <a:t>max_new_tokens</a:t>
            </a:r>
            <a:r>
              <a:rPr lang="en-US" b="0" dirty="0">
                <a:solidFill>
                  <a:srgbClr val="000000"/>
                </a:solidFill>
                <a:effectLst/>
                <a:latin typeface="Courier New" panose="02070309020205020404" pitchFamily="49" charset="0"/>
              </a:rPr>
              <a:t>=</a:t>
            </a:r>
            <a:r>
              <a:rPr lang="en-US" b="0" dirty="0">
                <a:solidFill>
                  <a:srgbClr val="116644"/>
                </a:solidFill>
                <a:effectLst/>
                <a:latin typeface="Courier New" panose="02070309020205020404" pitchFamily="49" charset="0"/>
              </a:rPr>
              <a:t>256</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do_sample</a:t>
            </a:r>
            <a:r>
              <a:rPr lang="en-US" b="0" dirty="0">
                <a:solidFill>
                  <a:srgbClr val="000000"/>
                </a:solidFill>
                <a:effectLst/>
                <a:latin typeface="Courier New" panose="02070309020205020404" pitchFamily="49" charset="0"/>
              </a:rPr>
              <a:t>=</a:t>
            </a:r>
            <a:r>
              <a:rPr lang="en-US" b="0" dirty="0">
                <a:solidFill>
                  <a:srgbClr val="0000FF"/>
                </a:solidFill>
                <a:effectLst/>
                <a:latin typeface="Courier New" panose="02070309020205020404" pitchFamily="49" charset="0"/>
              </a:rPr>
              <a:t>True</a:t>
            </a:r>
            <a:r>
              <a:rPr lang="en-US" b="0" dirty="0">
                <a:solidFill>
                  <a:srgbClr val="000000"/>
                </a:solidFill>
                <a:effectLst/>
                <a:latin typeface="Courier New" panose="02070309020205020404" pitchFamily="49" charset="0"/>
              </a:rPr>
              <a:t>, temperature=</a:t>
            </a:r>
            <a:r>
              <a:rPr lang="en-US" b="0" dirty="0">
                <a:solidFill>
                  <a:srgbClr val="116644"/>
                </a:solidFill>
                <a:effectLst/>
                <a:latin typeface="Courier New" panose="02070309020205020404" pitchFamily="49" charset="0"/>
              </a:rPr>
              <a:t>0.7</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top_k</a:t>
            </a:r>
            <a:r>
              <a:rPr lang="en-US" b="0" dirty="0">
                <a:solidFill>
                  <a:srgbClr val="000000"/>
                </a:solidFill>
                <a:effectLst/>
                <a:latin typeface="Courier New" panose="02070309020205020404" pitchFamily="49" charset="0"/>
              </a:rPr>
              <a:t>=</a:t>
            </a:r>
            <a:r>
              <a:rPr lang="en-US" b="0" dirty="0">
                <a:solidFill>
                  <a:srgbClr val="116644"/>
                </a:solidFill>
                <a:effectLst/>
                <a:latin typeface="Courier New" panose="02070309020205020404" pitchFamily="49" charset="0"/>
              </a:rPr>
              <a:t>50</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top_p</a:t>
            </a:r>
            <a:r>
              <a:rPr lang="en-US" b="0" dirty="0">
                <a:solidFill>
                  <a:srgbClr val="000000"/>
                </a:solidFill>
                <a:effectLst/>
                <a:latin typeface="Courier New" panose="02070309020205020404" pitchFamily="49" charset="0"/>
              </a:rPr>
              <a:t>=</a:t>
            </a:r>
            <a:r>
              <a:rPr lang="en-US" b="0" dirty="0">
                <a:solidFill>
                  <a:srgbClr val="116644"/>
                </a:solidFill>
                <a:effectLst/>
                <a:latin typeface="Courier New" panose="02070309020205020404" pitchFamily="49" charset="0"/>
              </a:rPr>
              <a:t>0.95</a:t>
            </a:r>
            <a:r>
              <a:rPr lang="en-US" b="0" dirty="0">
                <a:solidFill>
                  <a:srgbClr val="000000"/>
                </a:solidFill>
                <a:effectLst/>
                <a:latin typeface="Courier New" panose="02070309020205020404" pitchFamily="49" charset="0"/>
              </a:rPr>
              <a:t>)</a:t>
            </a:r>
          </a:p>
          <a:p>
            <a:r>
              <a:rPr lang="en-US" b="0" dirty="0">
                <a:solidFill>
                  <a:srgbClr val="795E26"/>
                </a:solidFill>
                <a:effectLst/>
                <a:latin typeface="Courier New" panose="02070309020205020404" pitchFamily="49" charset="0"/>
              </a:rPr>
              <a:t>print</a:t>
            </a:r>
            <a:r>
              <a:rPr lang="en-US" b="0" dirty="0">
                <a:solidFill>
                  <a:srgbClr val="000000"/>
                </a:solidFill>
                <a:effectLst/>
                <a:latin typeface="Courier New" panose="02070309020205020404" pitchFamily="49" charset="0"/>
              </a:rPr>
              <a:t>(outputs[</a:t>
            </a:r>
            <a:r>
              <a:rPr lang="en-US" b="0" dirty="0">
                <a:solidFill>
                  <a:srgbClr val="116644"/>
                </a:solidFill>
                <a:effectLst/>
                <a:latin typeface="Courier New" panose="02070309020205020404" pitchFamily="49" charset="0"/>
              </a:rPr>
              <a:t>0</a:t>
            </a:r>
            <a:r>
              <a:rPr lang="en-US" b="0" dirty="0">
                <a:solidFill>
                  <a:srgbClr val="000000"/>
                </a:solidFill>
                <a:effectLst/>
                <a:latin typeface="Courier New" panose="02070309020205020404" pitchFamily="49" charset="0"/>
              </a:rPr>
              <a:t>][</a:t>
            </a:r>
            <a:r>
              <a:rPr lang="en-US" b="0" dirty="0">
                <a:solidFill>
                  <a:srgbClr val="A31515"/>
                </a:solidFill>
                <a:effectLst/>
                <a:latin typeface="Courier New" panose="02070309020205020404" pitchFamily="49" charset="0"/>
              </a:rPr>
              <a:t>"</a:t>
            </a:r>
            <a:r>
              <a:rPr lang="en-US" b="0" dirty="0" err="1">
                <a:solidFill>
                  <a:srgbClr val="A31515"/>
                </a:solidFill>
                <a:effectLst/>
                <a:latin typeface="Courier New" panose="02070309020205020404" pitchFamily="49" charset="0"/>
              </a:rPr>
              <a:t>generated_text</a:t>
            </a:r>
            <a:r>
              <a:rPr lang="en-US" b="0" dirty="0">
                <a:solidFill>
                  <a:srgbClr val="A31515"/>
                </a:solidFill>
                <a:effectLst/>
                <a:latin typeface="Courier New" panose="02070309020205020404" pitchFamily="49" charset="0"/>
              </a:rPr>
              <a:t>"</a:t>
            </a:r>
            <a:r>
              <a:rPr lang="en-US"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22983612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7544-B14D-9544-B491-78860F363A42}"/>
              </a:ext>
            </a:extLst>
          </p:cNvPr>
          <p:cNvSpPr>
            <a:spLocks noGrp="1"/>
          </p:cNvSpPr>
          <p:nvPr>
            <p:ph type="title"/>
          </p:nvPr>
        </p:nvSpPr>
        <p:spPr>
          <a:xfrm>
            <a:off x="534389" y="90135"/>
            <a:ext cx="11222181" cy="915126"/>
          </a:xfrm>
        </p:spPr>
        <p:txBody>
          <a:bodyPr>
            <a:normAutofit/>
          </a:bodyPr>
          <a:lstStyle/>
          <a:p>
            <a:r>
              <a:rPr lang="en-US" sz="5400" dirty="0">
                <a:solidFill>
                  <a:schemeClr val="accent1"/>
                </a:solidFill>
              </a:rPr>
              <a:t>Summary</a:t>
            </a:r>
            <a:endParaRPr lang="en-US" sz="5400" dirty="0"/>
          </a:p>
        </p:txBody>
      </p:sp>
      <p:sp>
        <p:nvSpPr>
          <p:cNvPr id="4" name="Slide Number Placeholder 3">
            <a:extLst>
              <a:ext uri="{FF2B5EF4-FFF2-40B4-BE49-F238E27FC236}">
                <a16:creationId xmlns:a16="http://schemas.microsoft.com/office/drawing/2014/main" id="{8C9228DE-7DBA-0446-B386-05BD7D5053BD}"/>
              </a:ext>
            </a:extLst>
          </p:cNvPr>
          <p:cNvSpPr>
            <a:spLocks noGrp="1"/>
          </p:cNvSpPr>
          <p:nvPr>
            <p:ph type="sldNum" sz="quarter" idx="12"/>
          </p:nvPr>
        </p:nvSpPr>
        <p:spPr/>
        <p:txBody>
          <a:bodyPr/>
          <a:lstStyle/>
          <a:p>
            <a:pPr>
              <a:defRPr/>
            </a:pPr>
            <a:fld id="{E78C9E75-97FD-45D9-8ED3-955348887BB1}" type="slidenum">
              <a:rPr lang="zh-TW" altLang="en-US" smtClean="0"/>
              <a:pPr>
                <a:defRPr/>
              </a:pPr>
              <a:t>121</a:t>
            </a:fld>
            <a:endParaRPr lang="zh-TW" altLang="en-US"/>
          </a:p>
        </p:txBody>
      </p:sp>
      <p:sp>
        <p:nvSpPr>
          <p:cNvPr id="5" name="Rectangle 4">
            <a:extLst>
              <a:ext uri="{FF2B5EF4-FFF2-40B4-BE49-F238E27FC236}">
                <a16:creationId xmlns:a16="http://schemas.microsoft.com/office/drawing/2014/main" id="{E56DD930-A596-9D45-B277-A87B118E9EA1}"/>
              </a:ext>
            </a:extLst>
          </p:cNvPr>
          <p:cNvSpPr/>
          <p:nvPr/>
        </p:nvSpPr>
        <p:spPr>
          <a:xfrm>
            <a:off x="2423592" y="6597351"/>
            <a:ext cx="7488832" cy="230832"/>
          </a:xfrm>
          <a:prstGeom prst="rect">
            <a:avLst/>
          </a:prstGeom>
        </p:spPr>
        <p:txBody>
          <a:bodyPr wrap="square">
            <a:spAutoFit/>
          </a:bodyPr>
          <a:lstStyle/>
          <a:p>
            <a:r>
              <a:rPr lang="en-US" sz="900" dirty="0">
                <a:solidFill>
                  <a:schemeClr val="bg1">
                    <a:lumMod val="75000"/>
                  </a:schemeClr>
                </a:solidFill>
              </a:rPr>
              <a:t>Source: </a:t>
            </a:r>
            <a:r>
              <a:rPr lang="en-US" sz="900" dirty="0" err="1">
                <a:solidFill>
                  <a:schemeClr val="bg1">
                    <a:lumMod val="75000"/>
                  </a:schemeClr>
                </a:solidFill>
              </a:rPr>
              <a:t>Dipanjan</a:t>
            </a:r>
            <a:r>
              <a:rPr lang="en-US" sz="900" dirty="0">
                <a:solidFill>
                  <a:schemeClr val="bg1">
                    <a:lumMod val="75000"/>
                  </a:schemeClr>
                </a:solidFill>
              </a:rPr>
              <a:t> Sarkar (2019), Text Analytics with Python: A Practitioner’s Guide to Natural Language Processing, Second Edition. </a:t>
            </a:r>
            <a:r>
              <a:rPr lang="en-US" sz="900" dirty="0" err="1">
                <a:solidFill>
                  <a:schemeClr val="bg1">
                    <a:lumMod val="75000"/>
                  </a:schemeClr>
                </a:solidFill>
              </a:rPr>
              <a:t>APress</a:t>
            </a:r>
            <a:r>
              <a:rPr lang="en-US" sz="900" dirty="0">
                <a:solidFill>
                  <a:schemeClr val="bg1">
                    <a:lumMod val="75000"/>
                  </a:schemeClr>
                </a:solidFill>
              </a:rPr>
              <a:t>.</a:t>
            </a:r>
          </a:p>
        </p:txBody>
      </p:sp>
      <p:sp>
        <p:nvSpPr>
          <p:cNvPr id="8" name="Content Placeholder 2">
            <a:extLst>
              <a:ext uri="{FF2B5EF4-FFF2-40B4-BE49-F238E27FC236}">
                <a16:creationId xmlns:a16="http://schemas.microsoft.com/office/drawing/2014/main" id="{B5BD9BE1-E480-274F-074D-573EA8D19BEC}"/>
              </a:ext>
            </a:extLst>
          </p:cNvPr>
          <p:cNvSpPr>
            <a:spLocks noGrp="1"/>
          </p:cNvSpPr>
          <p:nvPr>
            <p:ph idx="1"/>
          </p:nvPr>
        </p:nvSpPr>
        <p:spPr>
          <a:xfrm>
            <a:off x="534389" y="1050231"/>
            <a:ext cx="11222181" cy="5512013"/>
          </a:xfrm>
        </p:spPr>
        <p:txBody>
          <a:bodyPr>
            <a:normAutofit/>
          </a:bodyPr>
          <a:lstStyle/>
          <a:p>
            <a:pPr indent="-320040"/>
            <a:r>
              <a:rPr lang="en-US" sz="4300" dirty="0"/>
              <a:t>Text Generation</a:t>
            </a:r>
          </a:p>
          <a:p>
            <a:pPr indent="-320040"/>
            <a:r>
              <a:rPr lang="en-US" sz="4300" dirty="0"/>
              <a:t>Large Language Models (LLMs)</a:t>
            </a:r>
          </a:p>
          <a:p>
            <a:pPr indent="-320040"/>
            <a:r>
              <a:rPr lang="en-US" sz="4300" dirty="0"/>
              <a:t>Prompt Engineering</a:t>
            </a:r>
          </a:p>
          <a:p>
            <a:pPr indent="-320040"/>
            <a:r>
              <a:rPr lang="en-US" sz="4300" dirty="0"/>
              <a:t>Fine-tuning</a:t>
            </a:r>
          </a:p>
          <a:p>
            <a:pPr indent="-320040"/>
            <a:r>
              <a:rPr lang="en-US" sz="4300" dirty="0"/>
              <a:t>Retrieval Augmented Generation (RAG)</a:t>
            </a:r>
            <a:endParaRPr lang="en-US" sz="3200" dirty="0"/>
          </a:p>
        </p:txBody>
      </p:sp>
    </p:spTree>
    <p:extLst>
      <p:ext uri="{BB962C8B-B14F-4D97-AF65-F5344CB8AC3E}">
        <p14:creationId xmlns:p14="http://schemas.microsoft.com/office/powerpoint/2010/main" val="36710289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標題 1"/>
          <p:cNvSpPr>
            <a:spLocks noGrp="1"/>
          </p:cNvSpPr>
          <p:nvPr>
            <p:ph type="title"/>
          </p:nvPr>
        </p:nvSpPr>
        <p:spPr>
          <a:xfrm>
            <a:off x="1981200" y="117576"/>
            <a:ext cx="8229600" cy="719137"/>
          </a:xfrm>
        </p:spPr>
        <p:txBody>
          <a:bodyPr>
            <a:normAutofit fontScale="90000"/>
          </a:bodyPr>
          <a:lstStyle/>
          <a:p>
            <a:pPr eaLnBrk="1" hangingPunct="1"/>
            <a:r>
              <a:rPr lang="en-US" altLang="zh-TW" dirty="0">
                <a:solidFill>
                  <a:srgbClr val="4F81BD"/>
                </a:solidFill>
                <a:latin typeface="Calibri" charset="0"/>
                <a:ea typeface="標楷體" charset="-120"/>
              </a:rPr>
              <a:t>References</a:t>
            </a:r>
            <a:endParaRPr lang="zh-TW" altLang="en-US" dirty="0">
              <a:solidFill>
                <a:srgbClr val="4F81BD"/>
              </a:solidFill>
              <a:latin typeface="Calibri" charset="0"/>
              <a:ea typeface="標楷體" charset="-120"/>
            </a:endParaRPr>
          </a:p>
        </p:txBody>
      </p:sp>
      <p:sp>
        <p:nvSpPr>
          <p:cNvPr id="144386" name="內容版面配置區 2"/>
          <p:cNvSpPr>
            <a:spLocks noGrp="1"/>
          </p:cNvSpPr>
          <p:nvPr>
            <p:ph idx="1"/>
          </p:nvPr>
        </p:nvSpPr>
        <p:spPr>
          <a:xfrm>
            <a:off x="365760" y="836712"/>
            <a:ext cx="11409473" cy="6021288"/>
          </a:xfrm>
        </p:spPr>
        <p:txBody>
          <a:bodyPr>
            <a:noAutofit/>
          </a:bodyPr>
          <a:lstStyle/>
          <a:p>
            <a:pPr>
              <a:lnSpc>
                <a:spcPct val="120000"/>
              </a:lnSpc>
              <a:spcAft>
                <a:spcPts val="0"/>
              </a:spcAft>
            </a:pPr>
            <a:r>
              <a:rPr lang="en-US" altLang="zh-TW" sz="1000" b="0" dirty="0">
                <a:latin typeface="Calibri" charset="0"/>
                <a:ea typeface="標楷體" charset="-120"/>
              </a:rPr>
              <a:t>Lewis Tunstall, Leandro von Werra, and Thomas Wolf (2022), Natural Language Processing with Transformers:  Building Language Applications with Hugging Face,  O'Reilly Media.</a:t>
            </a:r>
          </a:p>
          <a:p>
            <a:pPr>
              <a:lnSpc>
                <a:spcPct val="120000"/>
              </a:lnSpc>
              <a:spcAft>
                <a:spcPts val="0"/>
              </a:spcAft>
            </a:pPr>
            <a:r>
              <a:rPr lang="en-US" altLang="zh-TW" sz="1000" b="0" dirty="0">
                <a:latin typeface="Calibri" charset="0"/>
                <a:ea typeface="標楷體" charset="-120"/>
              </a:rPr>
              <a:t>Denis Rothman (2021), Transformers for Natural Language Processing: Build innovative deep neural network architectures for NLP with Python, </a:t>
            </a:r>
            <a:r>
              <a:rPr lang="en-US" altLang="zh-TW" sz="1000" b="0" dirty="0" err="1">
                <a:latin typeface="Calibri" charset="0"/>
                <a:ea typeface="標楷體" charset="-120"/>
              </a:rPr>
              <a:t>PyTorch</a:t>
            </a:r>
            <a:r>
              <a:rPr lang="en-US" altLang="zh-TW" sz="1000" b="0" dirty="0">
                <a:latin typeface="Calibri" charset="0"/>
                <a:ea typeface="標楷體" charset="-120"/>
              </a:rPr>
              <a:t>, TensorFlow, BERT, </a:t>
            </a:r>
            <a:r>
              <a:rPr lang="en-US" altLang="zh-TW" sz="1000" b="0" dirty="0" err="1">
                <a:latin typeface="Calibri" charset="0"/>
                <a:ea typeface="標楷體" charset="-120"/>
              </a:rPr>
              <a:t>RoBERTa</a:t>
            </a:r>
            <a:r>
              <a:rPr lang="en-US" altLang="zh-TW" sz="1000" b="0" dirty="0">
                <a:latin typeface="Calibri" charset="0"/>
                <a:ea typeface="標楷體" charset="-120"/>
              </a:rPr>
              <a:t>, and more, </a:t>
            </a:r>
            <a:r>
              <a:rPr lang="en-US" altLang="zh-TW" sz="1000" b="0" dirty="0" err="1">
                <a:latin typeface="Calibri" charset="0"/>
                <a:ea typeface="標楷體" charset="-120"/>
              </a:rPr>
              <a:t>Packt</a:t>
            </a:r>
            <a:r>
              <a:rPr lang="en-US" altLang="zh-TW" sz="1000" b="0" dirty="0">
                <a:latin typeface="Calibri" charset="0"/>
                <a:ea typeface="標楷體" charset="-120"/>
              </a:rPr>
              <a:t> Publishing.</a:t>
            </a:r>
          </a:p>
          <a:p>
            <a:pPr>
              <a:lnSpc>
                <a:spcPct val="120000"/>
              </a:lnSpc>
              <a:spcAft>
                <a:spcPts val="0"/>
              </a:spcAft>
            </a:pPr>
            <a:r>
              <a:rPr lang="en-US" altLang="zh-TW" sz="1000" b="0" dirty="0" err="1">
                <a:latin typeface="Calibri" charset="0"/>
                <a:ea typeface="標楷體" charset="-120"/>
              </a:rPr>
              <a:t>Savaş</a:t>
            </a:r>
            <a:r>
              <a:rPr lang="en-US" altLang="zh-TW" sz="1000" b="0" dirty="0">
                <a:latin typeface="Calibri" charset="0"/>
                <a:ea typeface="標楷體" charset="-120"/>
              </a:rPr>
              <a:t> </a:t>
            </a:r>
            <a:r>
              <a:rPr lang="en-US" altLang="zh-TW" sz="1000" b="0" dirty="0" err="1">
                <a:latin typeface="Calibri" charset="0"/>
                <a:ea typeface="標楷體" charset="-120"/>
              </a:rPr>
              <a:t>Yıldırım</a:t>
            </a:r>
            <a:r>
              <a:rPr lang="en-US" altLang="zh-TW" sz="1000" b="0" dirty="0">
                <a:latin typeface="Calibri" charset="0"/>
                <a:ea typeface="標楷體" charset="-120"/>
              </a:rPr>
              <a:t> and </a:t>
            </a:r>
            <a:r>
              <a:rPr lang="en-US" altLang="zh-TW" sz="1000" b="0" dirty="0" err="1">
                <a:latin typeface="Calibri" charset="0"/>
                <a:ea typeface="標楷體" charset="-120"/>
              </a:rPr>
              <a:t>Meysam</a:t>
            </a:r>
            <a:r>
              <a:rPr lang="en-US" altLang="zh-TW" sz="1000" b="0" dirty="0">
                <a:latin typeface="Calibri" charset="0"/>
                <a:ea typeface="標楷體" charset="-120"/>
              </a:rPr>
              <a:t> </a:t>
            </a:r>
            <a:r>
              <a:rPr lang="en-US" altLang="zh-TW" sz="1000" b="0" dirty="0" err="1">
                <a:latin typeface="Calibri" charset="0"/>
                <a:ea typeface="標楷體" charset="-120"/>
              </a:rPr>
              <a:t>Asgari-Chenaghlu</a:t>
            </a:r>
            <a:r>
              <a:rPr lang="en-US" altLang="zh-TW" sz="1000" b="0" dirty="0">
                <a:latin typeface="Calibri" charset="0"/>
                <a:ea typeface="標楷體" charset="-120"/>
              </a:rPr>
              <a:t> (2021), Mastering Transformers: Build state-of-the-art models from scratch with advanced natural language processing techniques, </a:t>
            </a:r>
            <a:r>
              <a:rPr lang="en-US" altLang="zh-TW" sz="1000" b="0" dirty="0" err="1">
                <a:latin typeface="Calibri" charset="0"/>
                <a:ea typeface="標楷體" charset="-120"/>
              </a:rPr>
              <a:t>Packt</a:t>
            </a:r>
            <a:r>
              <a:rPr lang="en-US" altLang="zh-TW" sz="1000" b="0" dirty="0">
                <a:latin typeface="Calibri" charset="0"/>
                <a:ea typeface="標楷體" charset="-120"/>
              </a:rPr>
              <a:t> Publishing.</a:t>
            </a:r>
          </a:p>
          <a:p>
            <a:pPr eaLnBrk="1" hangingPunct="1">
              <a:lnSpc>
                <a:spcPct val="120000"/>
              </a:lnSpc>
              <a:spcAft>
                <a:spcPts val="0"/>
              </a:spcAft>
            </a:pPr>
            <a:r>
              <a:rPr lang="en-US" altLang="zh-TW" sz="1000" b="0" dirty="0" err="1">
                <a:latin typeface="Calibri" charset="0"/>
                <a:ea typeface="標楷體" charset="-120"/>
              </a:rPr>
              <a:t>Rafailov</a:t>
            </a:r>
            <a:r>
              <a:rPr lang="en-US" altLang="zh-TW" sz="1000" b="0" dirty="0">
                <a:latin typeface="Calibri" charset="0"/>
                <a:ea typeface="標楷體" charset="-120"/>
              </a:rPr>
              <a:t>, R., Sharma, A., Mitchell, E., </a:t>
            </a:r>
            <a:r>
              <a:rPr lang="en-US" altLang="zh-TW" sz="1000" b="0" dirty="0" err="1">
                <a:latin typeface="Calibri" charset="0"/>
                <a:ea typeface="標楷體" charset="-120"/>
              </a:rPr>
              <a:t>Ermon</a:t>
            </a:r>
            <a:r>
              <a:rPr lang="en-US" altLang="zh-TW" sz="1000" b="0" dirty="0">
                <a:latin typeface="Calibri" charset="0"/>
                <a:ea typeface="標楷體" charset="-120"/>
              </a:rPr>
              <a:t>, S., Manning, C. D., &amp; Finn, C. (2023). Direct preference optimization: Your language model is secretly a reward model. </a:t>
            </a:r>
            <a:r>
              <a:rPr lang="en-US" altLang="zh-TW" sz="1000" b="0" dirty="0" err="1">
                <a:latin typeface="Calibri" charset="0"/>
                <a:ea typeface="標楷體" charset="-120"/>
              </a:rPr>
              <a:t>arXiv</a:t>
            </a:r>
            <a:r>
              <a:rPr lang="en-US" altLang="zh-TW" sz="1000" b="0" dirty="0">
                <a:latin typeface="Calibri" charset="0"/>
                <a:ea typeface="標楷體" charset="-120"/>
              </a:rPr>
              <a:t> preprint arXiv:2305.18290.</a:t>
            </a:r>
          </a:p>
          <a:p>
            <a:pPr eaLnBrk="1" hangingPunct="1">
              <a:lnSpc>
                <a:spcPct val="120000"/>
              </a:lnSpc>
              <a:spcAft>
                <a:spcPts val="0"/>
              </a:spcAft>
            </a:pPr>
            <a:r>
              <a:rPr lang="en-US" altLang="zh-TW" sz="1000" b="0" dirty="0">
                <a:latin typeface="Calibri" charset="0"/>
                <a:ea typeface="標楷體" charset="-120"/>
              </a:rPr>
              <a:t>Tunstall, Lewis, Edward </a:t>
            </a:r>
            <a:r>
              <a:rPr lang="en-US" altLang="zh-TW" sz="1000" b="0" dirty="0" err="1">
                <a:latin typeface="Calibri" charset="0"/>
                <a:ea typeface="標楷體" charset="-120"/>
              </a:rPr>
              <a:t>Beeching</a:t>
            </a:r>
            <a:r>
              <a:rPr lang="en-US" altLang="zh-TW" sz="1000" b="0" dirty="0">
                <a:latin typeface="Calibri" charset="0"/>
                <a:ea typeface="標楷體" charset="-120"/>
              </a:rPr>
              <a:t>, Nathan Lambert, Nazneen Rajani, Kashif Rasul, Younes </a:t>
            </a:r>
            <a:r>
              <a:rPr lang="en-US" altLang="zh-TW" sz="1000" b="0" dirty="0" err="1">
                <a:latin typeface="Calibri" charset="0"/>
                <a:ea typeface="標楷體" charset="-120"/>
              </a:rPr>
              <a:t>Belkada</a:t>
            </a:r>
            <a:r>
              <a:rPr lang="en-US" altLang="zh-TW" sz="1000" b="0" dirty="0">
                <a:latin typeface="Calibri" charset="0"/>
                <a:ea typeface="標楷體" charset="-120"/>
              </a:rPr>
              <a:t>, </a:t>
            </a:r>
            <a:r>
              <a:rPr lang="en-US" altLang="zh-TW" sz="1000" b="0" dirty="0" err="1">
                <a:latin typeface="Calibri" charset="0"/>
                <a:ea typeface="標楷體" charset="-120"/>
              </a:rPr>
              <a:t>Shengyi</a:t>
            </a:r>
            <a:r>
              <a:rPr lang="en-US" altLang="zh-TW" sz="1000" b="0" dirty="0">
                <a:latin typeface="Calibri" charset="0"/>
                <a:ea typeface="標楷體" charset="-120"/>
              </a:rPr>
              <a:t> Huang et al. "Zephyr: Direct Distillation of LM Alignment." </a:t>
            </a:r>
            <a:r>
              <a:rPr lang="en-US" altLang="zh-TW" sz="1000" b="0" dirty="0" err="1">
                <a:latin typeface="Calibri" charset="0"/>
                <a:ea typeface="標楷體" charset="-120"/>
              </a:rPr>
              <a:t>arXiv</a:t>
            </a:r>
            <a:r>
              <a:rPr lang="en-US" altLang="zh-TW" sz="1000" b="0" dirty="0">
                <a:latin typeface="Calibri" charset="0"/>
                <a:ea typeface="標楷體" charset="-120"/>
              </a:rPr>
              <a:t> preprint arXiv:2310.16944 (2023).</a:t>
            </a:r>
          </a:p>
          <a:p>
            <a:pPr>
              <a:lnSpc>
                <a:spcPct val="120000"/>
              </a:lnSpc>
              <a:spcAft>
                <a:spcPts val="0"/>
              </a:spcAft>
            </a:pPr>
            <a:r>
              <a:rPr lang="en-US" sz="1000" b="0" dirty="0"/>
              <a:t>Yihan Cao, </a:t>
            </a:r>
            <a:r>
              <a:rPr lang="en-US" sz="1000" b="0" dirty="0" err="1"/>
              <a:t>Siyu</a:t>
            </a:r>
            <a:r>
              <a:rPr lang="en-US" sz="1000" b="0" dirty="0"/>
              <a:t> Li, </a:t>
            </a:r>
            <a:r>
              <a:rPr lang="en-US" sz="1000" b="0" dirty="0" err="1"/>
              <a:t>Yixin</a:t>
            </a:r>
            <a:r>
              <a:rPr lang="en-US" sz="1000" b="0" dirty="0"/>
              <a:t> Liu, </a:t>
            </a:r>
            <a:r>
              <a:rPr lang="en-US" sz="1000" b="0" dirty="0" err="1"/>
              <a:t>Zhiling</a:t>
            </a:r>
            <a:r>
              <a:rPr lang="en-US" sz="1000" b="0" dirty="0"/>
              <a:t> Yan, Yutong Dai, Philip S. Yu, and </a:t>
            </a:r>
            <a:r>
              <a:rPr lang="en-US" sz="1000" b="0" dirty="0" err="1"/>
              <a:t>Lichao</a:t>
            </a:r>
            <a:r>
              <a:rPr lang="en-US" sz="1000" b="0" dirty="0"/>
              <a:t> Sun (2023). "A Comprehensive Survey of AI-Generated Content (AIGC): A History of Generative AI from GAN to </a:t>
            </a:r>
            <a:r>
              <a:rPr lang="en-US" sz="1000" b="0" dirty="0" err="1"/>
              <a:t>ChatGPT</a:t>
            </a:r>
            <a:r>
              <a:rPr lang="en-US" sz="1000" b="0" dirty="0"/>
              <a:t>." </a:t>
            </a:r>
            <a:r>
              <a:rPr lang="en-US" sz="1000" b="0" dirty="0" err="1"/>
              <a:t>arXiv</a:t>
            </a:r>
            <a:r>
              <a:rPr lang="en-US" sz="1000" b="0" dirty="0"/>
              <a:t> preprint arXiv:2303.04226.</a:t>
            </a:r>
          </a:p>
          <a:p>
            <a:pPr>
              <a:lnSpc>
                <a:spcPct val="120000"/>
              </a:lnSpc>
              <a:spcAft>
                <a:spcPts val="0"/>
              </a:spcAft>
            </a:pPr>
            <a:r>
              <a:rPr lang="en-US" sz="1000" b="0" dirty="0" err="1"/>
              <a:t>Pengfei</a:t>
            </a:r>
            <a:r>
              <a:rPr lang="en-US" sz="1000" b="0" dirty="0"/>
              <a:t> Liu, </a:t>
            </a:r>
            <a:r>
              <a:rPr lang="en-US" sz="1000" b="0" dirty="0" err="1"/>
              <a:t>Weizhe</a:t>
            </a:r>
            <a:r>
              <a:rPr lang="en-US" sz="1000" b="0" dirty="0"/>
              <a:t> Yuan, </a:t>
            </a:r>
            <a:r>
              <a:rPr lang="en-US" sz="1000" b="0" dirty="0" err="1"/>
              <a:t>Jinlan</a:t>
            </a:r>
            <a:r>
              <a:rPr lang="en-US" sz="1000" b="0" dirty="0"/>
              <a:t> Fu, </a:t>
            </a:r>
            <a:r>
              <a:rPr lang="en-US" sz="1000" b="0" dirty="0" err="1"/>
              <a:t>Zhengbao</a:t>
            </a:r>
            <a:r>
              <a:rPr lang="en-US" sz="1000" b="0" dirty="0"/>
              <a:t> Jiang, Hiroaki Hayashi, and Graham </a:t>
            </a:r>
            <a:r>
              <a:rPr lang="en-US" sz="1000" b="0" dirty="0" err="1"/>
              <a:t>Neubig</a:t>
            </a:r>
            <a:r>
              <a:rPr lang="en-US" sz="1000" b="0" dirty="0"/>
              <a:t>. (2023) "Pre-train, prompt, and predict: A systematic survey of prompting methods in natural language processing." ACM Computing Surveys 55, no. 9 (2023): 1-35.</a:t>
            </a:r>
          </a:p>
          <a:p>
            <a:pPr>
              <a:lnSpc>
                <a:spcPct val="120000"/>
              </a:lnSpc>
              <a:spcAft>
                <a:spcPts val="0"/>
              </a:spcAft>
            </a:pPr>
            <a:r>
              <a:rPr lang="en-US" sz="1000" b="0" dirty="0"/>
              <a:t>Wayne Xin Zhao, </a:t>
            </a:r>
            <a:r>
              <a:rPr lang="en-US" sz="1000" b="0" dirty="0" err="1"/>
              <a:t>Kun</a:t>
            </a:r>
            <a:r>
              <a:rPr lang="en-US" sz="1000" b="0" dirty="0"/>
              <a:t> Zhou, </a:t>
            </a:r>
            <a:r>
              <a:rPr lang="en-US" sz="1000" b="0" dirty="0" err="1"/>
              <a:t>Junyi</a:t>
            </a:r>
            <a:r>
              <a:rPr lang="en-US" sz="1000" b="0" dirty="0"/>
              <a:t> Li, </a:t>
            </a:r>
            <a:r>
              <a:rPr lang="en-US" sz="1000" b="0" dirty="0" err="1"/>
              <a:t>Tianyi</a:t>
            </a:r>
            <a:r>
              <a:rPr lang="en-US" sz="1000" b="0" dirty="0"/>
              <a:t> Tang, </a:t>
            </a:r>
            <a:r>
              <a:rPr lang="en-US" sz="1000" b="0" dirty="0" err="1"/>
              <a:t>Xiaolei</a:t>
            </a:r>
            <a:r>
              <a:rPr lang="en-US" sz="1000" b="0" dirty="0"/>
              <a:t> Wang, </a:t>
            </a:r>
            <a:r>
              <a:rPr lang="en-US" sz="1000" b="0" dirty="0" err="1"/>
              <a:t>Yupeng</a:t>
            </a:r>
            <a:r>
              <a:rPr lang="en-US" sz="1000" b="0" dirty="0"/>
              <a:t> Hou, </a:t>
            </a:r>
            <a:r>
              <a:rPr lang="en-US" sz="1000" b="0" dirty="0" err="1"/>
              <a:t>Yingqian</a:t>
            </a:r>
            <a:r>
              <a:rPr lang="en-US" sz="1000" b="0" dirty="0"/>
              <a:t> Min et al. (2023) "A Survey of Large Language Models." </a:t>
            </a:r>
            <a:r>
              <a:rPr lang="en-US" sz="1000" b="0" dirty="0" err="1"/>
              <a:t>arXiv</a:t>
            </a:r>
            <a:r>
              <a:rPr lang="en-US" sz="1000" b="0" dirty="0"/>
              <a:t> preprint arXiv:2303.18223.</a:t>
            </a:r>
          </a:p>
          <a:p>
            <a:pPr>
              <a:lnSpc>
                <a:spcPct val="120000"/>
              </a:lnSpc>
              <a:spcAft>
                <a:spcPts val="0"/>
              </a:spcAft>
            </a:pPr>
            <a:r>
              <a:rPr lang="en-US" sz="1000" b="0" dirty="0" err="1"/>
              <a:t>Touvron</a:t>
            </a:r>
            <a:r>
              <a:rPr lang="en-US" sz="1000" b="0" dirty="0"/>
              <a:t>, Hugo, Louis Martin, Kevin Stone, Peter Albert, Amjad </a:t>
            </a:r>
            <a:r>
              <a:rPr lang="en-US" sz="1000" b="0" dirty="0" err="1"/>
              <a:t>Almahairi</a:t>
            </a:r>
            <a:r>
              <a:rPr lang="en-US" sz="1000" b="0" dirty="0"/>
              <a:t>, Yasmine </a:t>
            </a:r>
            <a:r>
              <a:rPr lang="en-US" sz="1000" b="0" dirty="0" err="1"/>
              <a:t>Babaei</a:t>
            </a:r>
            <a:r>
              <a:rPr lang="en-US" sz="1000" b="0" dirty="0"/>
              <a:t>, Nikolay </a:t>
            </a:r>
            <a:r>
              <a:rPr lang="en-US" sz="1000" b="0" dirty="0" err="1"/>
              <a:t>Bashlykov</a:t>
            </a:r>
            <a:r>
              <a:rPr lang="en-US" sz="1000" b="0" dirty="0"/>
              <a:t> et al. (2023) "Llama 2: Open Foundation and Fine-Tuned Chat Models." </a:t>
            </a:r>
            <a:r>
              <a:rPr lang="en-US" sz="1000" b="0" dirty="0" err="1"/>
              <a:t>arXiv</a:t>
            </a:r>
            <a:r>
              <a:rPr lang="en-US" sz="1000" b="0" dirty="0"/>
              <a:t> preprint arXiv:2307.09288 (2023). </a:t>
            </a:r>
          </a:p>
          <a:p>
            <a:pPr>
              <a:lnSpc>
                <a:spcPct val="120000"/>
              </a:lnSpc>
              <a:spcAft>
                <a:spcPts val="0"/>
              </a:spcAft>
            </a:pPr>
            <a:r>
              <a:rPr lang="en-US" sz="1000" b="0" dirty="0" err="1"/>
              <a:t>Junliang</a:t>
            </a:r>
            <a:r>
              <a:rPr lang="en-US" sz="1000" b="0" dirty="0"/>
              <a:t> Wang, </a:t>
            </a:r>
            <a:r>
              <a:rPr lang="en-US" sz="1000" b="0" dirty="0" err="1"/>
              <a:t>Chuqiao</a:t>
            </a:r>
            <a:r>
              <a:rPr lang="en-US" sz="1000" b="0" dirty="0"/>
              <a:t> Xu, </a:t>
            </a:r>
            <a:r>
              <a:rPr lang="en-US" sz="1000" b="0" dirty="0" err="1"/>
              <a:t>Jie</a:t>
            </a:r>
            <a:r>
              <a:rPr lang="en-US" sz="1000" b="0" dirty="0"/>
              <a:t> Zhang, and Ray Zhong (2022). "Big data analytics for intelligent manufacturing systems: A review." Journal of Manufacturing Systems 62 (2022): 738-752.</a:t>
            </a:r>
          </a:p>
          <a:p>
            <a:pPr>
              <a:lnSpc>
                <a:spcPct val="120000"/>
              </a:lnSpc>
              <a:spcAft>
                <a:spcPts val="0"/>
              </a:spcAft>
            </a:pPr>
            <a:r>
              <a:rPr lang="en-US" sz="1000" b="0" dirty="0"/>
              <a:t>Ouyang, L., Wu, J., Jiang, X., Almeida, D., Wainwright, C. L., Mishkin, P., ... &amp; Lowe, R. (2022). Training language models to follow instructions with human feedback. </a:t>
            </a:r>
            <a:r>
              <a:rPr lang="en-US" sz="1000" b="0" dirty="0" err="1"/>
              <a:t>arXiv</a:t>
            </a:r>
            <a:r>
              <a:rPr lang="en-US" sz="1000" b="0" dirty="0"/>
              <a:t> preprint arXiv:2203.02155.</a:t>
            </a:r>
          </a:p>
          <a:p>
            <a:pPr>
              <a:lnSpc>
                <a:spcPct val="120000"/>
              </a:lnSpc>
              <a:spcAft>
                <a:spcPts val="0"/>
              </a:spcAft>
            </a:pPr>
            <a:r>
              <a:rPr lang="en-US" sz="1000" b="0" dirty="0" err="1"/>
              <a:t>Gozalo-Brizuela</a:t>
            </a:r>
            <a:r>
              <a:rPr lang="en-US" sz="1000" b="0" dirty="0"/>
              <a:t>, Roberto, and Eduardo C. Garrido-</a:t>
            </a:r>
            <a:r>
              <a:rPr lang="en-US" sz="1000" b="0" dirty="0" err="1"/>
              <a:t>Merchan</a:t>
            </a:r>
            <a:r>
              <a:rPr lang="en-US" sz="1000" b="0" dirty="0"/>
              <a:t> (2023). "</a:t>
            </a:r>
            <a:r>
              <a:rPr lang="en-US" sz="1000" b="0" dirty="0" err="1"/>
              <a:t>ChatGPT</a:t>
            </a:r>
            <a:r>
              <a:rPr lang="en-US" sz="1000" b="0" dirty="0"/>
              <a:t> is not all you need. A State of the Art Review of large Generative AI models." </a:t>
            </a:r>
            <a:r>
              <a:rPr lang="en-US" sz="1000" b="0" dirty="0" err="1"/>
              <a:t>arXiv</a:t>
            </a:r>
            <a:r>
              <a:rPr lang="en-US" sz="1000" b="0" dirty="0"/>
              <a:t> preprint arXiv:2301.04655 (2023).</a:t>
            </a:r>
          </a:p>
          <a:p>
            <a:pPr>
              <a:lnSpc>
                <a:spcPct val="120000"/>
              </a:lnSpc>
              <a:spcAft>
                <a:spcPts val="0"/>
              </a:spcAft>
            </a:pPr>
            <a:r>
              <a:rPr lang="en-US" sz="1000" b="0" dirty="0"/>
              <a:t>Wenliang Dai, </a:t>
            </a:r>
            <a:r>
              <a:rPr lang="en-US" sz="1000" b="0" dirty="0" err="1"/>
              <a:t>Junnan</a:t>
            </a:r>
            <a:r>
              <a:rPr lang="en-US" sz="1000" b="0" dirty="0"/>
              <a:t> Li, </a:t>
            </a:r>
            <a:r>
              <a:rPr lang="en-US" sz="1000" b="0" dirty="0" err="1"/>
              <a:t>Dongxu</a:t>
            </a:r>
            <a:r>
              <a:rPr lang="en-US" sz="1000" b="0" dirty="0"/>
              <a:t> Li, Anthony Meng </a:t>
            </a:r>
            <a:r>
              <a:rPr lang="en-US" sz="1000" b="0" dirty="0" err="1"/>
              <a:t>Huat</a:t>
            </a:r>
            <a:r>
              <a:rPr lang="en-US" sz="1000" b="0" dirty="0"/>
              <a:t> Tiong, </a:t>
            </a:r>
            <a:r>
              <a:rPr lang="en-US" sz="1000" b="0" dirty="0" err="1"/>
              <a:t>Junqi</a:t>
            </a:r>
            <a:r>
              <a:rPr lang="en-US" sz="1000" b="0" dirty="0"/>
              <a:t> Zhao, </a:t>
            </a:r>
            <a:r>
              <a:rPr lang="en-US" sz="1000" b="0" dirty="0" err="1"/>
              <a:t>Weisheng</a:t>
            </a:r>
            <a:r>
              <a:rPr lang="en-US" sz="1000" b="0" dirty="0"/>
              <a:t> Wang, </a:t>
            </a:r>
            <a:r>
              <a:rPr lang="en-US" sz="1000" b="0" dirty="0" err="1"/>
              <a:t>Boyang</a:t>
            </a:r>
            <a:r>
              <a:rPr lang="en-US" sz="1000" b="0" dirty="0"/>
              <a:t> Li, Pascale Fung, and Steven Hoi. (2023) "</a:t>
            </a:r>
            <a:r>
              <a:rPr lang="en-US" sz="1000" b="0" dirty="0" err="1"/>
              <a:t>InstructBLIP</a:t>
            </a:r>
            <a:r>
              <a:rPr lang="en-US" sz="1000" b="0" dirty="0"/>
              <a:t>: Towards General-purpose Vision-Language Models with Instruction Tuning." </a:t>
            </a:r>
            <a:r>
              <a:rPr lang="en-US" sz="1000" b="0" dirty="0" err="1"/>
              <a:t>arXiv</a:t>
            </a:r>
            <a:r>
              <a:rPr lang="en-US" sz="1000" b="0" dirty="0"/>
              <a:t> preprint arXiv:2305.06500 (2023).</a:t>
            </a:r>
          </a:p>
          <a:p>
            <a:pPr>
              <a:lnSpc>
                <a:spcPct val="120000"/>
              </a:lnSpc>
              <a:spcAft>
                <a:spcPts val="0"/>
              </a:spcAft>
            </a:pPr>
            <a:r>
              <a:rPr lang="en-US" sz="1000" b="0" dirty="0"/>
              <a:t>Shahab </a:t>
            </a:r>
            <a:r>
              <a:rPr lang="en-US" sz="1000" b="0" dirty="0" err="1"/>
              <a:t>Saquib</a:t>
            </a:r>
            <a:r>
              <a:rPr lang="en-US" sz="1000" b="0" dirty="0"/>
              <a:t> </a:t>
            </a:r>
            <a:r>
              <a:rPr lang="en-US" sz="1000" b="0" dirty="0" err="1"/>
              <a:t>Sohail</a:t>
            </a:r>
            <a:r>
              <a:rPr lang="en-US" sz="1000" b="0" dirty="0"/>
              <a:t>, Faiza Farhat, Yassine </a:t>
            </a:r>
            <a:r>
              <a:rPr lang="en-US" sz="1000" b="0" dirty="0" err="1"/>
              <a:t>Himeur</a:t>
            </a:r>
            <a:r>
              <a:rPr lang="en-US" sz="1000" b="0" dirty="0"/>
              <a:t>, Mohammad Nadeem, Dag </a:t>
            </a:r>
            <a:r>
              <a:rPr lang="en-US" sz="1000" b="0" dirty="0" err="1"/>
              <a:t>Øivind</a:t>
            </a:r>
            <a:r>
              <a:rPr lang="en-US" sz="1000" b="0" dirty="0"/>
              <a:t> Madsen, </a:t>
            </a:r>
            <a:r>
              <a:rPr lang="en-US" sz="1000" b="0" dirty="0" err="1"/>
              <a:t>Yashbir</a:t>
            </a:r>
            <a:r>
              <a:rPr lang="en-US" sz="1000" b="0" dirty="0"/>
              <a:t> Singh, </a:t>
            </a:r>
            <a:r>
              <a:rPr lang="en-US" sz="1000" b="0" dirty="0" err="1"/>
              <a:t>Shadi</a:t>
            </a:r>
            <a:r>
              <a:rPr lang="en-US" sz="1000" b="0" dirty="0"/>
              <a:t> Atalla, and </a:t>
            </a:r>
            <a:r>
              <a:rPr lang="en-US" sz="1000" b="0" dirty="0" err="1"/>
              <a:t>Wathiq</a:t>
            </a:r>
            <a:r>
              <a:rPr lang="en-US" sz="1000" b="0" dirty="0"/>
              <a:t> Mansoor (2023). "The Future of GPT: A Taxonomy of Existing </a:t>
            </a:r>
            <a:r>
              <a:rPr lang="en-US" sz="1000" b="0" dirty="0" err="1"/>
              <a:t>ChatGPT</a:t>
            </a:r>
            <a:r>
              <a:rPr lang="en-US" sz="1000" b="0" dirty="0"/>
              <a:t> Research, Current Challenges, and Possible Future Directions." Current Challenges, and Possible Future Directions (April 8, 2023) (2023).</a:t>
            </a:r>
          </a:p>
          <a:p>
            <a:pPr>
              <a:lnSpc>
                <a:spcPct val="120000"/>
              </a:lnSpc>
              <a:spcAft>
                <a:spcPts val="0"/>
              </a:spcAft>
            </a:pPr>
            <a:r>
              <a:rPr lang="en-US" sz="1000" b="0" dirty="0" err="1"/>
              <a:t>Longbing</a:t>
            </a:r>
            <a:r>
              <a:rPr lang="en-US" sz="1000" b="0" dirty="0"/>
              <a:t> Cao (2022). "Decentralized ai: Edge intelligence and smart blockchain, metaverse, web3, and </a:t>
            </a:r>
            <a:r>
              <a:rPr lang="en-US" sz="1000" b="0" dirty="0" err="1"/>
              <a:t>desci</a:t>
            </a:r>
            <a:r>
              <a:rPr lang="en-US" sz="1000" b="0" dirty="0"/>
              <a:t>." IEEE Intelligent Systems 37, no. 3: 6-19.</a:t>
            </a:r>
          </a:p>
          <a:p>
            <a:pPr>
              <a:lnSpc>
                <a:spcPct val="120000"/>
              </a:lnSpc>
              <a:spcAft>
                <a:spcPts val="0"/>
              </a:spcAft>
            </a:pPr>
            <a:r>
              <a:rPr lang="en-US" sz="1000" b="0" dirty="0"/>
              <a:t>Qinglin Yang, </a:t>
            </a:r>
            <a:r>
              <a:rPr lang="en-US" sz="1000" b="0" dirty="0" err="1"/>
              <a:t>Yetong</a:t>
            </a:r>
            <a:r>
              <a:rPr lang="en-US" sz="1000" b="0" dirty="0"/>
              <a:t> Zhao, Huawei Huang, </a:t>
            </a:r>
            <a:r>
              <a:rPr lang="en-US" sz="1000" b="0" dirty="0" err="1"/>
              <a:t>Zehui</a:t>
            </a:r>
            <a:r>
              <a:rPr lang="en-US" sz="1000" b="0" dirty="0"/>
              <a:t> </a:t>
            </a:r>
            <a:r>
              <a:rPr lang="en-US" sz="1000" b="0" dirty="0" err="1"/>
              <a:t>Xiong</a:t>
            </a:r>
            <a:r>
              <a:rPr lang="en-US" sz="1000" b="0" dirty="0"/>
              <a:t>, </a:t>
            </a:r>
            <a:r>
              <a:rPr lang="en-US" sz="1000" b="0" dirty="0" err="1"/>
              <a:t>Jiawen</a:t>
            </a:r>
            <a:r>
              <a:rPr lang="en-US" sz="1000" b="0" dirty="0"/>
              <a:t> Kang, and </a:t>
            </a:r>
            <a:r>
              <a:rPr lang="en-US" sz="1000" b="0" dirty="0" err="1"/>
              <a:t>Zibin</a:t>
            </a:r>
            <a:r>
              <a:rPr lang="en-US" sz="1000" b="0" dirty="0"/>
              <a:t> Zheng (2022). "Fusing blockchain and AI with metaverse: A survey." IEEE Open Journal of the Computer Society 3 : 122-136.</a:t>
            </a:r>
          </a:p>
          <a:p>
            <a:pPr>
              <a:lnSpc>
                <a:spcPct val="120000"/>
              </a:lnSpc>
              <a:spcAft>
                <a:spcPts val="0"/>
              </a:spcAft>
            </a:pPr>
            <a:r>
              <a:rPr lang="en-US" sz="1000" b="0" dirty="0"/>
              <a:t>Russell Belk, Mariam Humayun, and Myriam </a:t>
            </a:r>
            <a:r>
              <a:rPr lang="en-US" sz="1000" b="0" dirty="0" err="1"/>
              <a:t>Brouard</a:t>
            </a:r>
            <a:r>
              <a:rPr lang="en-US" sz="1000" b="0" dirty="0"/>
              <a:t> (2022). "Money, possessions, and ownership in the Metaverse: NFTs, cryptocurrencies, Web3 and Wild Markets." Journal of Business Research 153: 198-205.</a:t>
            </a:r>
          </a:p>
          <a:p>
            <a:pPr>
              <a:lnSpc>
                <a:spcPct val="120000"/>
              </a:lnSpc>
              <a:spcAft>
                <a:spcPts val="0"/>
              </a:spcAft>
            </a:pPr>
            <a:r>
              <a:rPr lang="en-US" sz="1000" b="0" dirty="0" err="1"/>
              <a:t>Thien</a:t>
            </a:r>
            <a:r>
              <a:rPr lang="en-US" sz="1000" b="0" dirty="0"/>
              <a:t> Huynh-The, Quoc-Viet Pham, Xuan-Qui Pham, Thanh </a:t>
            </a:r>
            <a:r>
              <a:rPr lang="en-US" sz="1000" b="0" dirty="0" err="1"/>
              <a:t>Thi</a:t>
            </a:r>
            <a:r>
              <a:rPr lang="en-US" sz="1000" b="0" dirty="0"/>
              <a:t> Nguyen, Zhu Han, and Dong-</a:t>
            </a:r>
            <a:r>
              <a:rPr lang="en-US" sz="1000" b="0" dirty="0" err="1"/>
              <a:t>Seong</a:t>
            </a:r>
            <a:r>
              <a:rPr lang="en-US" sz="1000" b="0" dirty="0"/>
              <a:t> Kim (2022). "Artificial Intelligence for the Metaverse: A Survey." </a:t>
            </a:r>
            <a:r>
              <a:rPr lang="en-US" sz="1000" b="0" dirty="0" err="1"/>
              <a:t>arXiv</a:t>
            </a:r>
            <a:r>
              <a:rPr lang="en-US" sz="1000" b="0" dirty="0"/>
              <a:t> preprint arXiv:2202.10336.</a:t>
            </a:r>
          </a:p>
          <a:p>
            <a:pPr>
              <a:lnSpc>
                <a:spcPct val="120000"/>
              </a:lnSpc>
              <a:spcAft>
                <a:spcPts val="0"/>
              </a:spcAft>
            </a:pPr>
            <a:r>
              <a:rPr lang="en-US" sz="1000" b="0" dirty="0" err="1"/>
              <a:t>Thippa</a:t>
            </a:r>
            <a:r>
              <a:rPr lang="en-US" sz="1000" b="0" dirty="0"/>
              <a:t> Reddy </a:t>
            </a:r>
            <a:r>
              <a:rPr lang="en-US" sz="1000" b="0" dirty="0" err="1"/>
              <a:t>Gadekallu</a:t>
            </a:r>
            <a:r>
              <a:rPr lang="en-US" sz="1000" b="0" dirty="0"/>
              <a:t>, </a:t>
            </a:r>
            <a:r>
              <a:rPr lang="en-US" sz="1000" b="0" dirty="0" err="1"/>
              <a:t>Thien</a:t>
            </a:r>
            <a:r>
              <a:rPr lang="en-US" sz="1000" b="0" dirty="0"/>
              <a:t> Huynh-The, </a:t>
            </a:r>
            <a:r>
              <a:rPr lang="en-US" sz="1000" b="0" dirty="0" err="1"/>
              <a:t>Weizheng</a:t>
            </a:r>
            <a:r>
              <a:rPr lang="en-US" sz="1000" b="0" dirty="0"/>
              <a:t> Wang, Gokul </a:t>
            </a:r>
            <a:r>
              <a:rPr lang="en-US" sz="1000" b="0" dirty="0" err="1"/>
              <a:t>Yenduri</a:t>
            </a:r>
            <a:r>
              <a:rPr lang="en-US" sz="1000" b="0" dirty="0"/>
              <a:t>, </a:t>
            </a:r>
            <a:r>
              <a:rPr lang="en-US" sz="1000" b="0" dirty="0" err="1"/>
              <a:t>Pasika</a:t>
            </a:r>
            <a:r>
              <a:rPr lang="en-US" sz="1000" b="0" dirty="0"/>
              <a:t> </a:t>
            </a:r>
            <a:r>
              <a:rPr lang="en-US" sz="1000" b="0" dirty="0" err="1"/>
              <a:t>Ranaweera</a:t>
            </a:r>
            <a:r>
              <a:rPr lang="en-US" sz="1000" b="0" dirty="0"/>
              <a:t>, Quoc-Viet Pham, Daniel </a:t>
            </a:r>
            <a:r>
              <a:rPr lang="en-US" sz="1000" b="0" dirty="0" err="1"/>
              <a:t>Benevides</a:t>
            </a:r>
            <a:r>
              <a:rPr lang="en-US" sz="1000" b="0" dirty="0"/>
              <a:t> da Costa, and </a:t>
            </a:r>
            <a:r>
              <a:rPr lang="en-US" sz="1000" b="0" dirty="0" err="1"/>
              <a:t>Madhusanka</a:t>
            </a:r>
            <a:r>
              <a:rPr lang="en-US" sz="1000" b="0" dirty="0"/>
              <a:t> Liyanage (2022). "Blockchain for the Metaverse: A Review." </a:t>
            </a:r>
            <a:r>
              <a:rPr lang="en-US" sz="1000" b="0" dirty="0" err="1"/>
              <a:t>arXiv</a:t>
            </a:r>
            <a:r>
              <a:rPr lang="en-US" sz="1000" b="0" dirty="0"/>
              <a:t> preprint arXiv:2203.09738.</a:t>
            </a:r>
          </a:p>
          <a:p>
            <a:pPr>
              <a:lnSpc>
                <a:spcPct val="120000"/>
              </a:lnSpc>
              <a:spcAft>
                <a:spcPts val="0"/>
              </a:spcAft>
            </a:pPr>
            <a:r>
              <a:rPr lang="en-US" sz="1000" b="0" dirty="0"/>
              <a:t>Ouyang, L., Wu, J., Jiang, X., Almeida, D., Wainwright, C. L., Mishkin, P., ... &amp; Lowe, R. (2022). Training language models to follow instructions with human feedback. </a:t>
            </a:r>
            <a:r>
              <a:rPr lang="en-US" sz="1000" b="0" dirty="0" err="1"/>
              <a:t>arXiv</a:t>
            </a:r>
            <a:r>
              <a:rPr lang="en-US" sz="1000" b="0" dirty="0"/>
              <a:t> preprint arXiv:2203.02155.</a:t>
            </a:r>
          </a:p>
          <a:p>
            <a:pPr eaLnBrk="1" hangingPunct="1">
              <a:lnSpc>
                <a:spcPct val="120000"/>
              </a:lnSpc>
              <a:spcAft>
                <a:spcPts val="0"/>
              </a:spcAft>
            </a:pPr>
            <a:r>
              <a:rPr lang="en-US" altLang="zh-TW" sz="1000" b="0" dirty="0">
                <a:latin typeface="Calibri" charset="0"/>
                <a:ea typeface="標楷體" charset="-120"/>
              </a:rPr>
              <a:t>Devlin, Jacob, Ming-Wei Chang, Kenton Lee, and Kristina Toutanova (2018). "BERT: Pre-training of Deep Bidirectional Transformers for Language Understanding." </a:t>
            </a:r>
            <a:r>
              <a:rPr lang="en-US" altLang="zh-TW" sz="1000" b="0" dirty="0" err="1">
                <a:latin typeface="Calibri" charset="0"/>
                <a:ea typeface="標楷體" charset="-120"/>
              </a:rPr>
              <a:t>arXiv</a:t>
            </a:r>
            <a:r>
              <a:rPr lang="en-US" altLang="zh-TW" sz="1000" b="0" dirty="0">
                <a:latin typeface="Calibri" charset="0"/>
                <a:ea typeface="標楷體" charset="-120"/>
              </a:rPr>
              <a:t> preprint arXiv:1810.04805.</a:t>
            </a:r>
          </a:p>
          <a:p>
            <a:pPr eaLnBrk="1" hangingPunct="1">
              <a:lnSpc>
                <a:spcPct val="120000"/>
              </a:lnSpc>
              <a:spcAft>
                <a:spcPts val="0"/>
              </a:spcAft>
            </a:pPr>
            <a:r>
              <a:rPr lang="en-US" sz="1000" b="0" dirty="0" err="1"/>
              <a:t>OpenAI</a:t>
            </a:r>
            <a:r>
              <a:rPr lang="en-US" sz="1000" b="0" dirty="0"/>
              <a:t> (2023), A Survey of Techniques for Maximizing LLM Performance, </a:t>
            </a:r>
            <a:r>
              <a:rPr lang="en-US" sz="1000" b="0" dirty="0">
                <a:hlinkClick r:id="rId2"/>
              </a:rPr>
              <a:t>https://www.youtube.com/watch?v=ahnGLM-RC1Y</a:t>
            </a:r>
            <a:endParaRPr lang="en-US" sz="1000" b="0" dirty="0"/>
          </a:p>
          <a:p>
            <a:pPr eaLnBrk="1" hangingPunct="1">
              <a:lnSpc>
                <a:spcPct val="120000"/>
              </a:lnSpc>
              <a:spcAft>
                <a:spcPts val="0"/>
              </a:spcAft>
            </a:pPr>
            <a:r>
              <a:rPr lang="en-US" sz="1000" b="0" dirty="0"/>
              <a:t>The Super Duper NLP Repo, </a:t>
            </a:r>
            <a:r>
              <a:rPr lang="en-US" sz="1000" b="0" dirty="0">
                <a:hlinkClick r:id="rId3"/>
              </a:rPr>
              <a:t>https://notebooks.quantumstat.com/</a:t>
            </a:r>
            <a:endParaRPr lang="en-US" sz="1000" b="0" dirty="0"/>
          </a:p>
          <a:p>
            <a:pPr>
              <a:lnSpc>
                <a:spcPct val="120000"/>
              </a:lnSpc>
              <a:spcAft>
                <a:spcPts val="0"/>
              </a:spcAft>
            </a:pPr>
            <a:r>
              <a:rPr lang="en-US" sz="1000" b="0" dirty="0"/>
              <a:t>NLP with Transformer, </a:t>
            </a:r>
            <a:r>
              <a:rPr lang="en-US" sz="1000" b="0" dirty="0">
                <a:hlinkClick r:id="rId4"/>
              </a:rPr>
              <a:t>https://github.com/nlp-with-transformers/notebooks</a:t>
            </a:r>
            <a:endParaRPr lang="en-US" sz="1000" b="0" dirty="0"/>
          </a:p>
          <a:p>
            <a:pPr eaLnBrk="1" hangingPunct="1">
              <a:lnSpc>
                <a:spcPct val="120000"/>
              </a:lnSpc>
              <a:spcAft>
                <a:spcPts val="0"/>
              </a:spcAft>
            </a:pPr>
            <a:r>
              <a:rPr lang="en-US" altLang="zh-TW" sz="1000" b="0" dirty="0">
                <a:latin typeface="Calibri" charset="0"/>
                <a:ea typeface="標楷體" charset="-120"/>
              </a:rPr>
              <a:t>Min-Yuh Day (2023), Python 101, </a:t>
            </a:r>
            <a:r>
              <a:rPr lang="en-US" altLang="zh-TW" sz="1000" b="0" dirty="0">
                <a:latin typeface="Calibri" charset="0"/>
                <a:ea typeface="標楷體" charset="-120"/>
                <a:hlinkClick r:id="rId5"/>
              </a:rPr>
              <a:t>https://tinyurl.com/aintpupython101</a:t>
            </a:r>
            <a:endParaRPr lang="en-US" altLang="zh-TW" sz="1000" b="0" dirty="0">
              <a:latin typeface="Calibri" charset="0"/>
              <a:ea typeface="標楷體" charset="-120"/>
            </a:endParaRPr>
          </a:p>
        </p:txBody>
      </p:sp>
      <p:sp>
        <p:nvSpPr>
          <p:cNvPr id="14438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0F9B038A-02CF-644D-BAD5-0819065A699B}" type="slidenum">
              <a:rPr kumimoji="0" lang="zh-TW" altLang="en-US" sz="1200">
                <a:solidFill>
                  <a:srgbClr val="898989"/>
                </a:solidFill>
                <a:latin typeface="Calibri" charset="0"/>
                <a:ea typeface="MS PGothic" charset="-128"/>
              </a:rPr>
              <a:pPr eaLnBrk="1" hangingPunct="1"/>
              <a:t>122</a:t>
            </a:fld>
            <a:endParaRPr kumimoji="0" lang="zh-TW" altLang="en-US" sz="1200">
              <a:solidFill>
                <a:srgbClr val="898989"/>
              </a:solidFill>
              <a:latin typeface="Calibri" charset="0"/>
              <a:ea typeface="MS PGothic" charset="-128"/>
            </a:endParaRPr>
          </a:p>
        </p:txBody>
      </p:sp>
    </p:spTree>
    <p:extLst>
      <p:ext uri="{BB962C8B-B14F-4D97-AF65-F5344CB8AC3E}">
        <p14:creationId xmlns:p14="http://schemas.microsoft.com/office/powerpoint/2010/main" val="4220729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13</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Maximizing LLM Performance</a:t>
            </a:r>
            <a:endParaRPr lang="en-US" sz="2700" dirty="0"/>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OpenAI</a:t>
            </a:r>
            <a:r>
              <a:rPr lang="en-US" sz="1000" dirty="0">
                <a:solidFill>
                  <a:schemeClr val="bg1">
                    <a:lumMod val="75000"/>
                  </a:schemeClr>
                </a:solidFill>
              </a:rPr>
              <a:t> (2023), A Survey of Techniques for Maximizing LLM Performance, </a:t>
            </a:r>
            <a:r>
              <a:rPr lang="en-US" sz="1000" dirty="0">
                <a:solidFill>
                  <a:schemeClr val="bg1">
                    <a:lumMod val="75000"/>
                  </a:schemeClr>
                </a:solidFill>
                <a:hlinkClick r:id="rId2"/>
              </a:rPr>
              <a:t>https://www.youtube.com/watch?v=ahnGLM-RC1Y</a:t>
            </a:r>
            <a:endParaRPr lang="en-US" sz="1000" dirty="0">
              <a:solidFill>
                <a:schemeClr val="bg1">
                  <a:lumMod val="75000"/>
                </a:schemeClr>
              </a:solidFill>
            </a:endParaRPr>
          </a:p>
          <a:p>
            <a:pPr algn="ctr"/>
            <a:endParaRPr lang="en-US" sz="1000" dirty="0">
              <a:solidFill>
                <a:schemeClr val="bg1">
                  <a:lumMod val="75000"/>
                </a:schemeClr>
              </a:solidFill>
            </a:endParaRPr>
          </a:p>
        </p:txBody>
      </p:sp>
      <p:pic>
        <p:nvPicPr>
          <p:cNvPr id="2" name="Picture 1">
            <a:extLst>
              <a:ext uri="{FF2B5EF4-FFF2-40B4-BE49-F238E27FC236}">
                <a16:creationId xmlns:a16="http://schemas.microsoft.com/office/drawing/2014/main" id="{1A260A3E-311F-99A4-A8AF-D96F18886159}"/>
              </a:ext>
            </a:extLst>
          </p:cNvPr>
          <p:cNvPicPr>
            <a:picLocks noChangeAspect="1"/>
          </p:cNvPicPr>
          <p:nvPr/>
        </p:nvPicPr>
        <p:blipFill>
          <a:blip r:embed="rId3"/>
          <a:stretch>
            <a:fillRect/>
          </a:stretch>
        </p:blipFill>
        <p:spPr>
          <a:xfrm>
            <a:off x="1071588" y="1003577"/>
            <a:ext cx="9882792" cy="5563390"/>
          </a:xfrm>
          <a:prstGeom prst="rect">
            <a:avLst/>
          </a:prstGeom>
        </p:spPr>
      </p:pic>
    </p:spTree>
    <p:extLst>
      <p:ext uri="{BB962C8B-B14F-4D97-AF65-F5344CB8AC3E}">
        <p14:creationId xmlns:p14="http://schemas.microsoft.com/office/powerpoint/2010/main" val="1735312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14</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Prompt Engineering, Fine-tuning, and RAG</a:t>
            </a:r>
            <a:endParaRPr lang="en-US" sz="2700" dirty="0"/>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https://www.entrypointai.com/blog/approaches-to-ai-prompt-engineering-embeddings-or-fine-tuning/</a:t>
            </a:r>
            <a:endParaRPr lang="en-US" sz="1000" dirty="0">
              <a:solidFill>
                <a:schemeClr val="bg1">
                  <a:lumMod val="75000"/>
                </a:schemeClr>
              </a:solidFill>
            </a:endParaRPr>
          </a:p>
          <a:p>
            <a:pPr algn="ct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3662604B-0C5A-952E-4A2F-8C560B199F61}"/>
              </a:ext>
            </a:extLst>
          </p:cNvPr>
          <p:cNvPicPr>
            <a:picLocks noChangeAspect="1"/>
          </p:cNvPicPr>
          <p:nvPr/>
        </p:nvPicPr>
        <p:blipFill>
          <a:blip r:embed="rId3"/>
          <a:stretch>
            <a:fillRect/>
          </a:stretch>
        </p:blipFill>
        <p:spPr>
          <a:xfrm>
            <a:off x="1560576" y="1008301"/>
            <a:ext cx="9070848" cy="5624815"/>
          </a:xfrm>
          <a:prstGeom prst="rect">
            <a:avLst/>
          </a:prstGeom>
        </p:spPr>
      </p:pic>
    </p:spTree>
    <p:extLst>
      <p:ext uri="{BB962C8B-B14F-4D97-AF65-F5344CB8AC3E}">
        <p14:creationId xmlns:p14="http://schemas.microsoft.com/office/powerpoint/2010/main" val="2701247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Generative AI</a:t>
            </a:r>
            <a:endParaRPr lang="en-US" sz="2700" dirty="0"/>
          </a:p>
        </p:txBody>
      </p:sp>
      <p:pic>
        <p:nvPicPr>
          <p:cNvPr id="2" name="Picture 1">
            <a:extLst>
              <a:ext uri="{FF2B5EF4-FFF2-40B4-BE49-F238E27FC236}">
                <a16:creationId xmlns:a16="http://schemas.microsoft.com/office/drawing/2014/main" id="{A5614AFB-37FD-B060-DE8D-B5D4C65E1F5C}"/>
              </a:ext>
            </a:extLst>
          </p:cNvPr>
          <p:cNvPicPr>
            <a:picLocks noChangeAspect="1"/>
          </p:cNvPicPr>
          <p:nvPr/>
        </p:nvPicPr>
        <p:blipFill>
          <a:blip r:embed="rId2"/>
          <a:stretch>
            <a:fillRect/>
          </a:stretch>
        </p:blipFill>
        <p:spPr>
          <a:xfrm>
            <a:off x="1459825" y="1140812"/>
            <a:ext cx="9371308" cy="5288921"/>
          </a:xfrm>
          <a:prstGeom prst="rect">
            <a:avLst/>
          </a:prstGeom>
        </p:spPr>
      </p:pic>
      <p:sp>
        <p:nvSpPr>
          <p:cNvPr id="7" name="TextBox 6">
            <a:extLst>
              <a:ext uri="{FF2B5EF4-FFF2-40B4-BE49-F238E27FC236}">
                <a16:creationId xmlns:a16="http://schemas.microsoft.com/office/drawing/2014/main" id="{28F72D27-A595-2AD4-5866-626C9A83738A}"/>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Jeong</a:t>
            </a:r>
            <a:r>
              <a:rPr lang="en-US" sz="1000" dirty="0">
                <a:solidFill>
                  <a:schemeClr val="bg1">
                    <a:lumMod val="75000"/>
                  </a:schemeClr>
                </a:solidFill>
              </a:rPr>
              <a:t>, </a:t>
            </a:r>
            <a:r>
              <a:rPr lang="en-US" sz="1000" dirty="0" err="1">
                <a:solidFill>
                  <a:schemeClr val="bg1">
                    <a:lumMod val="75000"/>
                  </a:schemeClr>
                </a:solidFill>
              </a:rPr>
              <a:t>Cheonsu</a:t>
            </a:r>
            <a:r>
              <a:rPr lang="en-US" sz="1000" dirty="0">
                <a:solidFill>
                  <a:schemeClr val="bg1">
                    <a:lumMod val="75000"/>
                  </a:schemeClr>
                </a:solidFill>
              </a:rPr>
              <a:t>. "A Study on the Implementation of Generative AI Services Using an Enterprise Data-Based LLM Application Architecture." </a:t>
            </a:r>
            <a:r>
              <a:rPr lang="en-US" sz="1000" dirty="0" err="1">
                <a:solidFill>
                  <a:schemeClr val="bg1">
                    <a:lumMod val="75000"/>
                  </a:schemeClr>
                </a:solidFill>
              </a:rPr>
              <a:t>arXiv</a:t>
            </a:r>
            <a:r>
              <a:rPr lang="en-US" sz="1000" dirty="0">
                <a:solidFill>
                  <a:schemeClr val="bg1">
                    <a:lumMod val="75000"/>
                  </a:schemeClr>
                </a:solidFill>
              </a:rPr>
              <a:t> preprint arXiv:2309.01105 (2023).</a:t>
            </a:r>
          </a:p>
        </p:txBody>
      </p:sp>
    </p:spTree>
    <p:extLst>
      <p:ext uri="{BB962C8B-B14F-4D97-AF65-F5344CB8AC3E}">
        <p14:creationId xmlns:p14="http://schemas.microsoft.com/office/powerpoint/2010/main" val="1864191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16</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1138372"/>
          </a:xfrm>
        </p:spPr>
        <p:txBody>
          <a:bodyPr>
            <a:normAutofit fontScale="90000"/>
          </a:bodyPr>
          <a:lstStyle/>
          <a:p>
            <a:r>
              <a:rPr lang="en-US" dirty="0"/>
              <a:t>Framework for Implementing Generative AI Services using RAG Model</a:t>
            </a:r>
            <a:endParaRPr lang="en-US" sz="2700" dirty="0"/>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Jeong</a:t>
            </a:r>
            <a:r>
              <a:rPr lang="en-US" sz="1000" dirty="0">
                <a:solidFill>
                  <a:schemeClr val="bg1">
                    <a:lumMod val="75000"/>
                  </a:schemeClr>
                </a:solidFill>
              </a:rPr>
              <a:t>, </a:t>
            </a:r>
            <a:r>
              <a:rPr lang="en-US" sz="1000" dirty="0" err="1">
                <a:solidFill>
                  <a:schemeClr val="bg1">
                    <a:lumMod val="75000"/>
                  </a:schemeClr>
                </a:solidFill>
              </a:rPr>
              <a:t>Cheonsu</a:t>
            </a:r>
            <a:r>
              <a:rPr lang="en-US" sz="1000" dirty="0">
                <a:solidFill>
                  <a:schemeClr val="bg1">
                    <a:lumMod val="75000"/>
                  </a:schemeClr>
                </a:solidFill>
              </a:rPr>
              <a:t>. "A Study on the Implementation of Generative AI Services Using an Enterprise Data-Based LLM Application Architecture." </a:t>
            </a:r>
            <a:r>
              <a:rPr lang="en-US" sz="1000" dirty="0" err="1">
                <a:solidFill>
                  <a:schemeClr val="bg1">
                    <a:lumMod val="75000"/>
                  </a:schemeClr>
                </a:solidFill>
              </a:rPr>
              <a:t>arXiv</a:t>
            </a:r>
            <a:r>
              <a:rPr lang="en-US" sz="1000" dirty="0">
                <a:solidFill>
                  <a:schemeClr val="bg1">
                    <a:lumMod val="75000"/>
                  </a:schemeClr>
                </a:solidFill>
              </a:rPr>
              <a:t> preprint arXiv:2309.01105 (2023).</a:t>
            </a:r>
          </a:p>
        </p:txBody>
      </p:sp>
      <p:pic>
        <p:nvPicPr>
          <p:cNvPr id="6" name="Picture 5">
            <a:extLst>
              <a:ext uri="{FF2B5EF4-FFF2-40B4-BE49-F238E27FC236}">
                <a16:creationId xmlns:a16="http://schemas.microsoft.com/office/drawing/2014/main" id="{A604A684-060A-55BF-F7BD-C397EEF9A7EF}"/>
              </a:ext>
            </a:extLst>
          </p:cNvPr>
          <p:cNvPicPr>
            <a:picLocks noChangeAspect="1"/>
          </p:cNvPicPr>
          <p:nvPr/>
        </p:nvPicPr>
        <p:blipFill>
          <a:blip r:embed="rId2"/>
          <a:stretch>
            <a:fillRect/>
          </a:stretch>
        </p:blipFill>
        <p:spPr>
          <a:xfrm>
            <a:off x="365679" y="1310053"/>
            <a:ext cx="11460641" cy="5245743"/>
          </a:xfrm>
          <a:prstGeom prst="rect">
            <a:avLst/>
          </a:prstGeom>
        </p:spPr>
      </p:pic>
    </p:spTree>
    <p:extLst>
      <p:ext uri="{BB962C8B-B14F-4D97-AF65-F5344CB8AC3E}">
        <p14:creationId xmlns:p14="http://schemas.microsoft.com/office/powerpoint/2010/main" val="2580607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17</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1614267"/>
          </a:xfrm>
        </p:spPr>
        <p:txBody>
          <a:bodyPr>
            <a:normAutofit/>
          </a:bodyPr>
          <a:lstStyle/>
          <a:p>
            <a:r>
              <a:rPr lang="en-US" dirty="0"/>
              <a:t>Factuality Enhancement of </a:t>
            </a:r>
            <a:br>
              <a:rPr lang="en-US" dirty="0"/>
            </a:br>
            <a:r>
              <a:rPr lang="en-US" dirty="0"/>
              <a:t>Large Language Models (LLMs)</a:t>
            </a:r>
            <a:endParaRPr lang="en-US" sz="2700" dirty="0"/>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414898"/>
            <a:ext cx="11434111" cy="400110"/>
          </a:xfrm>
          <a:prstGeom prst="rect">
            <a:avLst/>
          </a:prstGeom>
          <a:noFill/>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Cunxiang</a:t>
            </a:r>
            <a:r>
              <a:rPr lang="en-US" sz="1000" dirty="0">
                <a:solidFill>
                  <a:schemeClr val="bg1">
                    <a:lumMod val="75000"/>
                  </a:schemeClr>
                </a:solidFill>
              </a:rPr>
              <a:t>, </a:t>
            </a:r>
            <a:r>
              <a:rPr lang="en-US" sz="1000" dirty="0" err="1">
                <a:solidFill>
                  <a:schemeClr val="bg1">
                    <a:lumMod val="75000"/>
                  </a:schemeClr>
                </a:solidFill>
              </a:rPr>
              <a:t>Xiaoze</a:t>
            </a:r>
            <a:r>
              <a:rPr lang="en-US" sz="1000" dirty="0">
                <a:solidFill>
                  <a:schemeClr val="bg1">
                    <a:lumMod val="75000"/>
                  </a:schemeClr>
                </a:solidFill>
              </a:rPr>
              <a:t> Liu, </a:t>
            </a:r>
            <a:r>
              <a:rPr lang="en-US" sz="1000" dirty="0" err="1">
                <a:solidFill>
                  <a:schemeClr val="bg1">
                    <a:lumMod val="75000"/>
                  </a:schemeClr>
                </a:solidFill>
              </a:rPr>
              <a:t>Yuanhao</a:t>
            </a:r>
            <a:r>
              <a:rPr lang="en-US" sz="1000" dirty="0">
                <a:solidFill>
                  <a:schemeClr val="bg1">
                    <a:lumMod val="75000"/>
                  </a:schemeClr>
                </a:solidFill>
              </a:rPr>
              <a:t> Yue, </a:t>
            </a:r>
            <a:r>
              <a:rPr lang="en-US" sz="1000" dirty="0" err="1">
                <a:solidFill>
                  <a:schemeClr val="bg1">
                    <a:lumMod val="75000"/>
                  </a:schemeClr>
                </a:solidFill>
              </a:rPr>
              <a:t>Xiangru</a:t>
            </a:r>
            <a:r>
              <a:rPr lang="en-US" sz="1000" dirty="0">
                <a:solidFill>
                  <a:schemeClr val="bg1">
                    <a:lumMod val="75000"/>
                  </a:schemeClr>
                </a:solidFill>
              </a:rPr>
              <a:t> Tang, </a:t>
            </a:r>
            <a:r>
              <a:rPr lang="en-US" sz="1000" dirty="0" err="1">
                <a:solidFill>
                  <a:schemeClr val="bg1">
                    <a:lumMod val="75000"/>
                  </a:schemeClr>
                </a:solidFill>
              </a:rPr>
              <a:t>Tianhang</a:t>
            </a:r>
            <a:r>
              <a:rPr lang="en-US" sz="1000" dirty="0">
                <a:solidFill>
                  <a:schemeClr val="bg1">
                    <a:lumMod val="75000"/>
                  </a:schemeClr>
                </a:solidFill>
              </a:rPr>
              <a:t> Zhang, Cheng Jiayang, </a:t>
            </a:r>
            <a:r>
              <a:rPr lang="en-US" sz="1000" dirty="0" err="1">
                <a:solidFill>
                  <a:schemeClr val="bg1">
                    <a:lumMod val="75000"/>
                  </a:schemeClr>
                </a:solidFill>
              </a:rPr>
              <a:t>Yunzhi</a:t>
            </a:r>
            <a:r>
              <a:rPr lang="en-US" sz="1000" dirty="0">
                <a:solidFill>
                  <a:schemeClr val="bg1">
                    <a:lumMod val="75000"/>
                  </a:schemeClr>
                </a:solidFill>
              </a:rPr>
              <a:t> Yao et al. "Survey on factuality in large language models: Knowledge, retrieval and domain-specificity." </a:t>
            </a:r>
            <a:br>
              <a:rPr lang="en-US" sz="1000" dirty="0">
                <a:solidFill>
                  <a:schemeClr val="bg1">
                    <a:lumMod val="75000"/>
                  </a:schemeClr>
                </a:solidFill>
              </a:rPr>
            </a:br>
            <a:r>
              <a:rPr lang="en-US" sz="1000" dirty="0" err="1">
                <a:solidFill>
                  <a:schemeClr val="bg1">
                    <a:lumMod val="75000"/>
                  </a:schemeClr>
                </a:solidFill>
              </a:rPr>
              <a:t>arXiv</a:t>
            </a:r>
            <a:r>
              <a:rPr lang="en-US" sz="1000" dirty="0">
                <a:solidFill>
                  <a:schemeClr val="bg1">
                    <a:lumMod val="75000"/>
                  </a:schemeClr>
                </a:solidFill>
              </a:rPr>
              <a:t> preprint arXiv:2310.07521 (2023).</a:t>
            </a:r>
          </a:p>
        </p:txBody>
      </p:sp>
      <p:pic>
        <p:nvPicPr>
          <p:cNvPr id="2" name="Picture 1">
            <a:extLst>
              <a:ext uri="{FF2B5EF4-FFF2-40B4-BE49-F238E27FC236}">
                <a16:creationId xmlns:a16="http://schemas.microsoft.com/office/drawing/2014/main" id="{EC9C5BCE-70DD-6C35-0C17-4B8466433CC9}"/>
              </a:ext>
            </a:extLst>
          </p:cNvPr>
          <p:cNvPicPr>
            <a:picLocks noChangeAspect="1"/>
          </p:cNvPicPr>
          <p:nvPr/>
        </p:nvPicPr>
        <p:blipFill>
          <a:blip r:embed="rId2"/>
          <a:stretch>
            <a:fillRect/>
          </a:stretch>
        </p:blipFill>
        <p:spPr>
          <a:xfrm>
            <a:off x="217715" y="1836150"/>
            <a:ext cx="11756570" cy="4565122"/>
          </a:xfrm>
          <a:prstGeom prst="rect">
            <a:avLst/>
          </a:prstGeom>
        </p:spPr>
      </p:pic>
    </p:spTree>
    <p:extLst>
      <p:ext uri="{BB962C8B-B14F-4D97-AF65-F5344CB8AC3E}">
        <p14:creationId xmlns:p14="http://schemas.microsoft.com/office/powerpoint/2010/main" val="4061927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12000" dirty="0" err="1">
                <a:solidFill>
                  <a:srgbClr val="C00000"/>
                </a:solidFill>
              </a:rPr>
              <a:t>ChatGPT</a:t>
            </a:r>
            <a:br>
              <a:rPr lang="en-US" altLang="zh-TW" sz="12000" dirty="0">
                <a:solidFill>
                  <a:srgbClr val="C00000"/>
                </a:solidFill>
              </a:rPr>
            </a:br>
            <a:r>
              <a:rPr lang="en-US" altLang="zh-TW" sz="8000" dirty="0">
                <a:solidFill>
                  <a:srgbClr val="C00000"/>
                </a:solidFill>
              </a:rPr>
              <a:t>Large Language Models (LLMs)</a:t>
            </a:r>
            <a:br>
              <a:rPr lang="en-US" altLang="zh-TW" sz="8000" dirty="0">
                <a:solidFill>
                  <a:srgbClr val="C00000"/>
                </a:solidFill>
              </a:rPr>
            </a:br>
            <a:r>
              <a:rPr lang="en-US" altLang="zh-TW" sz="8000" dirty="0">
                <a:solidFill>
                  <a:srgbClr val="C00000"/>
                </a:solidFill>
              </a:rPr>
              <a:t>Foundation Models </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18</a:t>
            </a:fld>
            <a:endParaRPr lang="zh-TW" altLang="en-US"/>
          </a:p>
        </p:txBody>
      </p:sp>
    </p:spTree>
    <p:extLst>
      <p:ext uri="{BB962C8B-B14F-4D97-AF65-F5344CB8AC3E}">
        <p14:creationId xmlns:p14="http://schemas.microsoft.com/office/powerpoint/2010/main" val="14251311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19</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lifearchitect.ai</a:t>
            </a:r>
            <a:r>
              <a:rPr lang="en-US" sz="1000" dirty="0">
                <a:solidFill>
                  <a:schemeClr val="bg1">
                    <a:lumMod val="75000"/>
                  </a:schemeClr>
                </a:solidFill>
              </a:rPr>
              <a:t>/models/</a:t>
            </a:r>
          </a:p>
        </p:txBody>
      </p:sp>
      <p:pic>
        <p:nvPicPr>
          <p:cNvPr id="6" name="Picture 5">
            <a:extLst>
              <a:ext uri="{FF2B5EF4-FFF2-40B4-BE49-F238E27FC236}">
                <a16:creationId xmlns:a16="http://schemas.microsoft.com/office/drawing/2014/main" id="{D9CBB656-7B06-F68A-998D-5802D79C7C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347" b="9718"/>
          <a:stretch/>
        </p:blipFill>
        <p:spPr>
          <a:xfrm>
            <a:off x="275399" y="1528127"/>
            <a:ext cx="11641202" cy="4644967"/>
          </a:xfrm>
          <a:prstGeom prst="rect">
            <a:avLst/>
          </a:prstGeom>
        </p:spPr>
      </p:pic>
      <p:sp>
        <p:nvSpPr>
          <p:cNvPr id="10" name="Title 1">
            <a:extLst>
              <a:ext uri="{FF2B5EF4-FFF2-40B4-BE49-F238E27FC236}">
                <a16:creationId xmlns:a16="http://schemas.microsoft.com/office/drawing/2014/main" id="{F1B72588-E77C-C70F-2DEA-C1149DB272AA}"/>
              </a:ext>
            </a:extLst>
          </p:cNvPr>
          <p:cNvSpPr>
            <a:spLocks noGrp="1"/>
          </p:cNvSpPr>
          <p:nvPr>
            <p:ph type="title"/>
          </p:nvPr>
        </p:nvSpPr>
        <p:spPr>
          <a:xfrm>
            <a:off x="534389" y="1755"/>
            <a:ext cx="11222181" cy="1259009"/>
          </a:xfrm>
        </p:spPr>
        <p:txBody>
          <a:bodyPr>
            <a:normAutofit fontScale="90000"/>
          </a:bodyPr>
          <a:lstStyle/>
          <a:p>
            <a:r>
              <a:rPr lang="en-US" dirty="0"/>
              <a:t>Large Language Models (LLM) </a:t>
            </a:r>
            <a:br>
              <a:rPr lang="en-US" dirty="0"/>
            </a:br>
            <a:r>
              <a:rPr lang="en-US" sz="3600" dirty="0"/>
              <a:t>(GPT-3, </a:t>
            </a:r>
            <a:r>
              <a:rPr lang="en-US" sz="3600" dirty="0" err="1"/>
              <a:t>ChatGPT</a:t>
            </a:r>
            <a:r>
              <a:rPr lang="en-US" sz="3600" dirty="0"/>
              <a:t>, </a:t>
            </a:r>
            <a:r>
              <a:rPr lang="en-US" sz="3600" dirty="0" err="1"/>
              <a:t>PaLM</a:t>
            </a:r>
            <a:r>
              <a:rPr lang="en-US" sz="3600" dirty="0"/>
              <a:t>, BLOOM, OPT-175B, </a:t>
            </a:r>
            <a:r>
              <a:rPr lang="en-US" sz="3600" dirty="0" err="1"/>
              <a:t>LLaMA</a:t>
            </a:r>
            <a:r>
              <a:rPr lang="en-US" sz="3600" dirty="0"/>
              <a:t>)</a:t>
            </a:r>
          </a:p>
        </p:txBody>
      </p:sp>
      <p:sp>
        <p:nvSpPr>
          <p:cNvPr id="2" name="Oval 1">
            <a:extLst>
              <a:ext uri="{FF2B5EF4-FFF2-40B4-BE49-F238E27FC236}">
                <a16:creationId xmlns:a16="http://schemas.microsoft.com/office/drawing/2014/main" id="{C41E7D52-C51D-0E2E-D1EA-113E44ABFC40}"/>
              </a:ext>
            </a:extLst>
          </p:cNvPr>
          <p:cNvSpPr/>
          <p:nvPr/>
        </p:nvSpPr>
        <p:spPr>
          <a:xfrm>
            <a:off x="2345264" y="3217331"/>
            <a:ext cx="1336133" cy="13589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err="1"/>
              <a:t>ChatGPT</a:t>
            </a:r>
            <a:endParaRPr lang="en-US" sz="2000" b="1" dirty="0"/>
          </a:p>
          <a:p>
            <a:pPr algn="ctr"/>
            <a:r>
              <a:rPr lang="en-US" sz="1200" dirty="0"/>
              <a:t>175B</a:t>
            </a:r>
          </a:p>
        </p:txBody>
      </p:sp>
      <p:sp>
        <p:nvSpPr>
          <p:cNvPr id="3" name="Oval 2">
            <a:extLst>
              <a:ext uri="{FF2B5EF4-FFF2-40B4-BE49-F238E27FC236}">
                <a16:creationId xmlns:a16="http://schemas.microsoft.com/office/drawing/2014/main" id="{4B744E49-2B2D-6D27-F3E2-DCD4C6C5CFCF}"/>
              </a:ext>
            </a:extLst>
          </p:cNvPr>
          <p:cNvSpPr/>
          <p:nvPr/>
        </p:nvSpPr>
        <p:spPr>
          <a:xfrm>
            <a:off x="10152261" y="3200398"/>
            <a:ext cx="1024469" cy="1032935"/>
          </a:xfrm>
          <a:prstGeom prst="ellipse">
            <a:avLst/>
          </a:prstGeom>
          <a:solidFill>
            <a:srgbClr val="02489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err="1"/>
              <a:t>LLaMA</a:t>
            </a:r>
            <a:endParaRPr lang="en-US" b="1" dirty="0"/>
          </a:p>
          <a:p>
            <a:pPr algn="ctr"/>
            <a:r>
              <a:rPr lang="en-US" sz="1200" dirty="0"/>
              <a:t>65B</a:t>
            </a:r>
          </a:p>
        </p:txBody>
      </p:sp>
    </p:spTree>
    <p:extLst>
      <p:ext uri="{BB962C8B-B14F-4D97-AF65-F5344CB8AC3E}">
        <p14:creationId xmlns:p14="http://schemas.microsoft.com/office/powerpoint/2010/main" val="4690865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   2023/09/13   Introduction to Artificial Intelligence for Text Analytics</a:t>
            </a:r>
          </a:p>
          <a:p>
            <a:pPr marL="0" indent="0">
              <a:buNone/>
            </a:pPr>
            <a:r>
              <a:rPr lang="en-US" sz="2800" dirty="0"/>
              <a:t>2   2023/09/20   Foundations of Text Analytics: </a:t>
            </a:r>
            <a:br>
              <a:rPr lang="en-US" sz="2800" dirty="0"/>
            </a:br>
            <a:r>
              <a:rPr lang="en-US" sz="2800" dirty="0"/>
              <a:t>                              Natural Language Processing (NLP)</a:t>
            </a:r>
          </a:p>
          <a:p>
            <a:pPr marL="0" indent="0">
              <a:buNone/>
            </a:pPr>
            <a:r>
              <a:rPr lang="en-US" sz="2800" dirty="0"/>
              <a:t>3   2023/09/27   Python for Natural Language Processing</a:t>
            </a:r>
          </a:p>
          <a:p>
            <a:pPr marL="0" indent="0">
              <a:buNone/>
            </a:pPr>
            <a:r>
              <a:rPr lang="en-US" sz="2800" dirty="0"/>
              <a:t>4   2023/10/04   Natural Language Processing with Transformers</a:t>
            </a:r>
          </a:p>
          <a:p>
            <a:pPr marL="0" indent="0">
              <a:buNone/>
            </a:pPr>
            <a:r>
              <a:rPr lang="en-US" sz="2800" dirty="0">
                <a:solidFill>
                  <a:srgbClr val="7030A0"/>
                </a:solidFill>
              </a:rPr>
              <a:t>5   2023/10/11   Case Study on Artificial Intelligence for Text Analytics I</a:t>
            </a:r>
          </a:p>
          <a:p>
            <a:pPr marL="0" indent="0">
              <a:buNone/>
            </a:pPr>
            <a:r>
              <a:rPr lang="en-US" sz="2800" dirty="0"/>
              <a:t>6   2023/10/18   Text Classification and Sentiment Analysis</a:t>
            </a:r>
          </a:p>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4051804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 The Transformers Timeline</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20</a:t>
            </a:fld>
            <a:endParaRPr lang="en-US"/>
          </a:p>
        </p:txBody>
      </p:sp>
      <p:sp>
        <p:nvSpPr>
          <p:cNvPr id="6" name="TextBox 5">
            <a:extLst>
              <a:ext uri="{FF2B5EF4-FFF2-40B4-BE49-F238E27FC236}">
                <a16:creationId xmlns:a16="http://schemas.microsoft.com/office/drawing/2014/main" id="{AD6DCA31-EAE0-7D40-91E7-DF2EDFC83D6C}"/>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cxnSp>
        <p:nvCxnSpPr>
          <p:cNvPr id="8" name="Straight Arrow Connector 7">
            <a:extLst>
              <a:ext uri="{FF2B5EF4-FFF2-40B4-BE49-F238E27FC236}">
                <a16:creationId xmlns:a16="http://schemas.microsoft.com/office/drawing/2014/main" id="{25B96249-4D2C-C646-9570-3D7DA57F5526}"/>
              </a:ext>
            </a:extLst>
          </p:cNvPr>
          <p:cNvCxnSpPr>
            <a:cxnSpLocks/>
          </p:cNvCxnSpPr>
          <p:nvPr/>
        </p:nvCxnSpPr>
        <p:spPr>
          <a:xfrm>
            <a:off x="397330" y="5016500"/>
            <a:ext cx="11723166" cy="2043"/>
          </a:xfrm>
          <a:prstGeom prst="straightConnector1">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EE52D7A-23CC-F447-B4BE-B2BA349E26A1}"/>
              </a:ext>
            </a:extLst>
          </p:cNvPr>
          <p:cNvSpPr txBox="1"/>
          <p:nvPr/>
        </p:nvSpPr>
        <p:spPr>
          <a:xfrm>
            <a:off x="21401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2017</a:t>
            </a:r>
          </a:p>
        </p:txBody>
      </p:sp>
      <p:cxnSp>
        <p:nvCxnSpPr>
          <p:cNvPr id="13" name="Straight Arrow Connector 12">
            <a:extLst>
              <a:ext uri="{FF2B5EF4-FFF2-40B4-BE49-F238E27FC236}">
                <a16:creationId xmlns:a16="http://schemas.microsoft.com/office/drawing/2014/main" id="{CA96C379-7F0F-B743-9C66-E3BF6F000A16}"/>
              </a:ext>
            </a:extLst>
          </p:cNvPr>
          <p:cNvCxnSpPr>
            <a:cxnSpLocks/>
          </p:cNvCxnSpPr>
          <p:nvPr/>
        </p:nvCxnSpPr>
        <p:spPr>
          <a:xfrm flipV="1">
            <a:off x="61733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0DE3A66-6174-0945-BA88-BCCD672122CC}"/>
              </a:ext>
            </a:extLst>
          </p:cNvPr>
          <p:cNvCxnSpPr>
            <a:cxnSpLocks/>
          </p:cNvCxnSpPr>
          <p:nvPr/>
        </p:nvCxnSpPr>
        <p:spPr>
          <a:xfrm flipV="1">
            <a:off x="1834937"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F0D096-B5AC-C842-9E69-9EDAD46BA0A8}"/>
              </a:ext>
            </a:extLst>
          </p:cNvPr>
          <p:cNvCxnSpPr>
            <a:cxnSpLocks/>
          </p:cNvCxnSpPr>
          <p:nvPr/>
        </p:nvCxnSpPr>
        <p:spPr>
          <a:xfrm flipV="1">
            <a:off x="353147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9BB671-7C82-3D4F-929D-C51A80EE27A1}"/>
              </a:ext>
            </a:extLst>
          </p:cNvPr>
          <p:cNvCxnSpPr>
            <a:cxnSpLocks/>
          </p:cNvCxnSpPr>
          <p:nvPr/>
        </p:nvCxnSpPr>
        <p:spPr>
          <a:xfrm flipV="1">
            <a:off x="5516479"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BF391EF-ED29-E740-8D5C-4B050CDDCA84}"/>
              </a:ext>
            </a:extLst>
          </p:cNvPr>
          <p:cNvCxnSpPr>
            <a:cxnSpLocks/>
          </p:cNvCxnSpPr>
          <p:nvPr/>
        </p:nvCxnSpPr>
        <p:spPr>
          <a:xfrm flipV="1">
            <a:off x="7303728"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1B570B8-344D-A74F-9AEC-3D98A9D911B2}"/>
              </a:ext>
            </a:extLst>
          </p:cNvPr>
          <p:cNvSpPr txBox="1"/>
          <p:nvPr/>
        </p:nvSpPr>
        <p:spPr>
          <a:xfrm>
            <a:off x="127971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2018</a:t>
            </a:r>
          </a:p>
        </p:txBody>
      </p:sp>
      <p:sp>
        <p:nvSpPr>
          <p:cNvPr id="20" name="TextBox 19">
            <a:extLst>
              <a:ext uri="{FF2B5EF4-FFF2-40B4-BE49-F238E27FC236}">
                <a16:creationId xmlns:a16="http://schemas.microsoft.com/office/drawing/2014/main" id="{72DEF7C6-3702-9D44-8BDB-F62D355D6873}"/>
              </a:ext>
            </a:extLst>
          </p:cNvPr>
          <p:cNvSpPr txBox="1"/>
          <p:nvPr/>
        </p:nvSpPr>
        <p:spPr>
          <a:xfrm>
            <a:off x="3107598"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2019</a:t>
            </a:r>
          </a:p>
        </p:txBody>
      </p:sp>
      <p:sp>
        <p:nvSpPr>
          <p:cNvPr id="21" name="TextBox 20">
            <a:extLst>
              <a:ext uri="{FF2B5EF4-FFF2-40B4-BE49-F238E27FC236}">
                <a16:creationId xmlns:a16="http://schemas.microsoft.com/office/drawing/2014/main" id="{06A68BDB-BEB2-034B-A412-82601EB248B9}"/>
              </a:ext>
            </a:extLst>
          </p:cNvPr>
          <p:cNvSpPr txBox="1"/>
          <p:nvPr/>
        </p:nvSpPr>
        <p:spPr>
          <a:xfrm>
            <a:off x="5030284"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2020</a:t>
            </a:r>
          </a:p>
        </p:txBody>
      </p:sp>
      <p:sp>
        <p:nvSpPr>
          <p:cNvPr id="22" name="TextBox 21">
            <a:extLst>
              <a:ext uri="{FF2B5EF4-FFF2-40B4-BE49-F238E27FC236}">
                <a16:creationId xmlns:a16="http://schemas.microsoft.com/office/drawing/2014/main" id="{F2CA0ED8-E637-544D-AA25-B4DC32E60451}"/>
              </a:ext>
            </a:extLst>
          </p:cNvPr>
          <p:cNvSpPr txBox="1"/>
          <p:nvPr/>
        </p:nvSpPr>
        <p:spPr>
          <a:xfrm>
            <a:off x="6912613"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2021</a:t>
            </a:r>
          </a:p>
        </p:txBody>
      </p:sp>
      <p:cxnSp>
        <p:nvCxnSpPr>
          <p:cNvPr id="23" name="Straight Arrow Connector 22">
            <a:extLst>
              <a:ext uri="{FF2B5EF4-FFF2-40B4-BE49-F238E27FC236}">
                <a16:creationId xmlns:a16="http://schemas.microsoft.com/office/drawing/2014/main" id="{E1468AFD-17D9-8841-863B-80C33DAEFCA3}"/>
              </a:ext>
            </a:extLst>
          </p:cNvPr>
          <p:cNvCxnSpPr>
            <a:cxnSpLocks/>
          </p:cNvCxnSpPr>
          <p:nvPr/>
        </p:nvCxnSpPr>
        <p:spPr>
          <a:xfrm flipV="1">
            <a:off x="1203112" y="3859296"/>
            <a:ext cx="0" cy="112114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093B743-3936-6146-A8EC-D168494F5D70}"/>
              </a:ext>
            </a:extLst>
          </p:cNvPr>
          <p:cNvCxnSpPr>
            <a:cxnSpLocks/>
          </p:cNvCxnSpPr>
          <p:nvPr/>
        </p:nvCxnSpPr>
        <p:spPr>
          <a:xfrm flipV="1">
            <a:off x="2081655"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8DE19AB-CD60-F043-9739-2A1C2F9912F0}"/>
              </a:ext>
            </a:extLst>
          </p:cNvPr>
          <p:cNvCxnSpPr>
            <a:cxnSpLocks/>
          </p:cNvCxnSpPr>
          <p:nvPr/>
        </p:nvCxnSpPr>
        <p:spPr>
          <a:xfrm flipV="1">
            <a:off x="2661798"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DFD74AA-1945-3641-9AAD-BDAE7D934652}"/>
              </a:ext>
            </a:extLst>
          </p:cNvPr>
          <p:cNvCxnSpPr>
            <a:cxnSpLocks/>
          </p:cNvCxnSpPr>
          <p:nvPr/>
        </p:nvCxnSpPr>
        <p:spPr>
          <a:xfrm flipV="1">
            <a:off x="324743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7DB69E7-9370-1143-BB2A-4E64F454DF3A}"/>
              </a:ext>
            </a:extLst>
          </p:cNvPr>
          <p:cNvCxnSpPr>
            <a:cxnSpLocks/>
          </p:cNvCxnSpPr>
          <p:nvPr/>
        </p:nvCxnSpPr>
        <p:spPr>
          <a:xfrm flipV="1">
            <a:off x="452373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D724237-45C0-DE4B-9E14-B9B256F8876C}"/>
              </a:ext>
            </a:extLst>
          </p:cNvPr>
          <p:cNvCxnSpPr>
            <a:cxnSpLocks/>
          </p:cNvCxnSpPr>
          <p:nvPr/>
        </p:nvCxnSpPr>
        <p:spPr>
          <a:xfrm flipV="1">
            <a:off x="5338275"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428BFDE-AB93-C84C-B183-3EFB5F29FEDE}"/>
              </a:ext>
            </a:extLst>
          </p:cNvPr>
          <p:cNvCxnSpPr>
            <a:cxnSpLocks/>
          </p:cNvCxnSpPr>
          <p:nvPr/>
        </p:nvCxnSpPr>
        <p:spPr>
          <a:xfrm flipV="1">
            <a:off x="673795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5D0A68-894C-7843-8E0F-4E1EFAC82D57}"/>
              </a:ext>
            </a:extLst>
          </p:cNvPr>
          <p:cNvCxnSpPr>
            <a:cxnSpLocks/>
          </p:cNvCxnSpPr>
          <p:nvPr/>
        </p:nvCxnSpPr>
        <p:spPr>
          <a:xfrm flipV="1">
            <a:off x="784047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12AAA38-A209-7A4D-AB3D-A56E5041D7D0}"/>
              </a:ext>
            </a:extLst>
          </p:cNvPr>
          <p:cNvCxnSpPr>
            <a:cxnSpLocks/>
          </p:cNvCxnSpPr>
          <p:nvPr/>
        </p:nvCxnSpPr>
        <p:spPr>
          <a:xfrm flipV="1">
            <a:off x="3838939"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B911B9F-527D-0B48-891F-D5A6C9D17CBC}"/>
              </a:ext>
            </a:extLst>
          </p:cNvPr>
          <p:cNvCxnSpPr>
            <a:cxnSpLocks/>
          </p:cNvCxnSpPr>
          <p:nvPr/>
        </p:nvCxnSpPr>
        <p:spPr>
          <a:xfrm flipV="1">
            <a:off x="5100786" y="3339158"/>
            <a:ext cx="0" cy="1641287"/>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22D0C53-AFCF-924F-B089-F51D34CAA24C}"/>
              </a:ext>
            </a:extLst>
          </p:cNvPr>
          <p:cNvCxnSpPr>
            <a:cxnSpLocks/>
          </p:cNvCxnSpPr>
          <p:nvPr/>
        </p:nvCxnSpPr>
        <p:spPr>
          <a:xfrm flipV="1">
            <a:off x="6236304"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4A467F8-B0E5-9D4D-90BD-9CFF81C27B43}"/>
              </a:ext>
            </a:extLst>
          </p:cNvPr>
          <p:cNvCxnSpPr>
            <a:cxnSpLocks/>
          </p:cNvCxnSpPr>
          <p:nvPr/>
        </p:nvCxnSpPr>
        <p:spPr>
          <a:xfrm flipV="1">
            <a:off x="6970595" y="3267133"/>
            <a:ext cx="0" cy="171331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918D2F9-EB48-2146-A168-AF9B991B11DE}"/>
              </a:ext>
            </a:extLst>
          </p:cNvPr>
          <p:cNvCxnSpPr>
            <a:cxnSpLocks/>
          </p:cNvCxnSpPr>
          <p:nvPr/>
        </p:nvCxnSpPr>
        <p:spPr>
          <a:xfrm flipV="1">
            <a:off x="8266218"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D48E717-FFC3-E846-B68C-B4BD33F754F3}"/>
              </a:ext>
            </a:extLst>
          </p:cNvPr>
          <p:cNvSpPr txBox="1"/>
          <p:nvPr/>
        </p:nvSpPr>
        <p:spPr>
          <a:xfrm>
            <a:off x="281491" y="3304213"/>
            <a:ext cx="174349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Transformer</a:t>
            </a:r>
          </a:p>
        </p:txBody>
      </p:sp>
      <p:sp>
        <p:nvSpPr>
          <p:cNvPr id="43" name="TextBox 42">
            <a:extLst>
              <a:ext uri="{FF2B5EF4-FFF2-40B4-BE49-F238E27FC236}">
                <a16:creationId xmlns:a16="http://schemas.microsoft.com/office/drawing/2014/main" id="{723C46F9-B8D2-B841-9096-DC722F135F50}"/>
              </a:ext>
            </a:extLst>
          </p:cNvPr>
          <p:cNvSpPr txBox="1"/>
          <p:nvPr/>
        </p:nvSpPr>
        <p:spPr>
          <a:xfrm>
            <a:off x="2268231" y="3304213"/>
            <a:ext cx="695127"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a:t>
            </a:r>
          </a:p>
        </p:txBody>
      </p:sp>
      <p:sp>
        <p:nvSpPr>
          <p:cNvPr id="44" name="TextBox 43">
            <a:extLst>
              <a:ext uri="{FF2B5EF4-FFF2-40B4-BE49-F238E27FC236}">
                <a16:creationId xmlns:a16="http://schemas.microsoft.com/office/drawing/2014/main" id="{DF09B523-07D7-2944-9856-9D6EB396DE0A}"/>
              </a:ext>
            </a:extLst>
          </p:cNvPr>
          <p:cNvSpPr txBox="1"/>
          <p:nvPr/>
        </p:nvSpPr>
        <p:spPr>
          <a:xfrm>
            <a:off x="3401514"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GPT-2</a:t>
            </a:r>
          </a:p>
        </p:txBody>
      </p:sp>
      <p:sp>
        <p:nvSpPr>
          <p:cNvPr id="45" name="TextBox 44">
            <a:extLst>
              <a:ext uri="{FF2B5EF4-FFF2-40B4-BE49-F238E27FC236}">
                <a16:creationId xmlns:a16="http://schemas.microsoft.com/office/drawing/2014/main" id="{BFE54638-214A-D541-A1A8-59E396CAEC34}"/>
              </a:ext>
            </a:extLst>
          </p:cNvPr>
          <p:cNvSpPr txBox="1"/>
          <p:nvPr/>
        </p:nvSpPr>
        <p:spPr>
          <a:xfrm>
            <a:off x="4170247" y="2877493"/>
            <a:ext cx="158722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DistrilBERT</a:t>
            </a:r>
            <a:endParaRPr lang="en-US" sz="2400" b="1"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867D1324-1BE2-E24F-BC38-1C3774125629}"/>
              </a:ext>
            </a:extLst>
          </p:cNvPr>
          <p:cNvSpPr txBox="1"/>
          <p:nvPr/>
        </p:nvSpPr>
        <p:spPr>
          <a:xfrm>
            <a:off x="5706037"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GPT-3</a:t>
            </a:r>
          </a:p>
        </p:txBody>
      </p:sp>
      <p:sp>
        <p:nvSpPr>
          <p:cNvPr id="47" name="TextBox 46">
            <a:extLst>
              <a:ext uri="{FF2B5EF4-FFF2-40B4-BE49-F238E27FC236}">
                <a16:creationId xmlns:a16="http://schemas.microsoft.com/office/drawing/2014/main" id="{42414A64-A267-5F40-9290-85386F6B81A1}"/>
              </a:ext>
            </a:extLst>
          </p:cNvPr>
          <p:cNvSpPr txBox="1"/>
          <p:nvPr/>
        </p:nvSpPr>
        <p:spPr>
          <a:xfrm>
            <a:off x="6843049" y="2769499"/>
            <a:ext cx="49244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T5</a:t>
            </a:r>
          </a:p>
        </p:txBody>
      </p:sp>
      <p:sp>
        <p:nvSpPr>
          <p:cNvPr id="48" name="TextBox 47">
            <a:extLst>
              <a:ext uri="{FF2B5EF4-FFF2-40B4-BE49-F238E27FC236}">
                <a16:creationId xmlns:a16="http://schemas.microsoft.com/office/drawing/2014/main" id="{6CA9C0ED-6352-DB4F-B661-897B535079C8}"/>
              </a:ext>
            </a:extLst>
          </p:cNvPr>
          <p:cNvSpPr txBox="1"/>
          <p:nvPr/>
        </p:nvSpPr>
        <p:spPr>
          <a:xfrm>
            <a:off x="7903155" y="3304213"/>
            <a:ext cx="87126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GPT-J</a:t>
            </a:r>
          </a:p>
        </p:txBody>
      </p:sp>
      <p:sp>
        <p:nvSpPr>
          <p:cNvPr id="49" name="TextBox 48">
            <a:extLst>
              <a:ext uri="{FF2B5EF4-FFF2-40B4-BE49-F238E27FC236}">
                <a16:creationId xmlns:a16="http://schemas.microsoft.com/office/drawing/2014/main" id="{60DB067C-6032-BC44-9479-F708EFA84481}"/>
              </a:ext>
            </a:extLst>
          </p:cNvPr>
          <p:cNvSpPr txBox="1"/>
          <p:nvPr/>
        </p:nvSpPr>
        <p:spPr>
          <a:xfrm>
            <a:off x="1386572" y="2208903"/>
            <a:ext cx="110799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ULMFit</a:t>
            </a:r>
            <a:endParaRPr lang="en-US" sz="2400" b="1" dirty="0">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4B135F35-E003-2D4D-909B-5B1B2E34499C}"/>
              </a:ext>
            </a:extLst>
          </p:cNvPr>
          <p:cNvSpPr txBox="1"/>
          <p:nvPr/>
        </p:nvSpPr>
        <p:spPr>
          <a:xfrm>
            <a:off x="2870100" y="2208903"/>
            <a:ext cx="830868"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BERT</a:t>
            </a:r>
          </a:p>
        </p:txBody>
      </p:sp>
      <p:sp>
        <p:nvSpPr>
          <p:cNvPr id="51" name="TextBox 50">
            <a:extLst>
              <a:ext uri="{FF2B5EF4-FFF2-40B4-BE49-F238E27FC236}">
                <a16:creationId xmlns:a16="http://schemas.microsoft.com/office/drawing/2014/main" id="{284FF93B-3391-1744-BABD-AE1C37F25702}"/>
              </a:ext>
            </a:extLst>
          </p:cNvPr>
          <p:cNvSpPr txBox="1"/>
          <p:nvPr/>
        </p:nvSpPr>
        <p:spPr>
          <a:xfrm>
            <a:off x="3798695" y="2208903"/>
            <a:ext cx="129272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RoBERTa</a:t>
            </a:r>
            <a:endParaRPr lang="en-US" sz="2400" b="1" dirty="0">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0C47DED8-634F-5147-9E47-4FC9BB84EFD1}"/>
              </a:ext>
            </a:extLst>
          </p:cNvPr>
          <p:cNvSpPr txBox="1"/>
          <p:nvPr/>
        </p:nvSpPr>
        <p:spPr>
          <a:xfrm>
            <a:off x="5004642" y="2208903"/>
            <a:ext cx="102143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XLM-R</a:t>
            </a:r>
          </a:p>
        </p:txBody>
      </p:sp>
      <p:sp>
        <p:nvSpPr>
          <p:cNvPr id="53" name="TextBox 52">
            <a:extLst>
              <a:ext uri="{FF2B5EF4-FFF2-40B4-BE49-F238E27FC236}">
                <a16:creationId xmlns:a16="http://schemas.microsoft.com/office/drawing/2014/main" id="{2DC5B282-8184-E446-B00A-5162705D5ABE}"/>
              </a:ext>
            </a:extLst>
          </p:cNvPr>
          <p:cNvSpPr txBox="1"/>
          <p:nvPr/>
        </p:nvSpPr>
        <p:spPr>
          <a:xfrm>
            <a:off x="5943834" y="2208903"/>
            <a:ext cx="1309333"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DeBERTa</a:t>
            </a:r>
            <a:endParaRPr lang="en-US" sz="2400" b="1"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CD2E0594-BADB-0C4C-96B0-201FE5009344}"/>
              </a:ext>
            </a:extLst>
          </p:cNvPr>
          <p:cNvSpPr txBox="1"/>
          <p:nvPr/>
        </p:nvSpPr>
        <p:spPr>
          <a:xfrm>
            <a:off x="7196271" y="2208903"/>
            <a:ext cx="129125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GPT-Neo</a:t>
            </a:r>
          </a:p>
        </p:txBody>
      </p:sp>
      <p:sp>
        <p:nvSpPr>
          <p:cNvPr id="55" name="TextBox 54">
            <a:extLst>
              <a:ext uri="{FF2B5EF4-FFF2-40B4-BE49-F238E27FC236}">
                <a16:creationId xmlns:a16="http://schemas.microsoft.com/office/drawing/2014/main" id="{CAB59A2F-DD79-B143-B7D3-94445E67EC8D}"/>
              </a:ext>
            </a:extLst>
          </p:cNvPr>
          <p:cNvSpPr txBox="1"/>
          <p:nvPr/>
        </p:nvSpPr>
        <p:spPr>
          <a:xfrm>
            <a:off x="8494044" y="5128184"/>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2022</a:t>
            </a:r>
          </a:p>
        </p:txBody>
      </p:sp>
      <p:cxnSp>
        <p:nvCxnSpPr>
          <p:cNvPr id="7" name="Straight Arrow Connector 6">
            <a:extLst>
              <a:ext uri="{FF2B5EF4-FFF2-40B4-BE49-F238E27FC236}">
                <a16:creationId xmlns:a16="http://schemas.microsoft.com/office/drawing/2014/main" id="{43A5EDC1-696C-C457-AF08-1BCB50DF31B4}"/>
              </a:ext>
            </a:extLst>
          </p:cNvPr>
          <p:cNvCxnSpPr>
            <a:cxnSpLocks/>
          </p:cNvCxnSpPr>
          <p:nvPr/>
        </p:nvCxnSpPr>
        <p:spPr>
          <a:xfrm flipV="1">
            <a:off x="8722678"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A9E7344-6881-071C-5D06-42C4B0D9F2E7}"/>
              </a:ext>
            </a:extLst>
          </p:cNvPr>
          <p:cNvCxnSpPr>
            <a:cxnSpLocks/>
          </p:cNvCxnSpPr>
          <p:nvPr/>
        </p:nvCxnSpPr>
        <p:spPr>
          <a:xfrm flipH="1" flipV="1">
            <a:off x="9950385" y="2670568"/>
            <a:ext cx="1" cy="2347975"/>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C08DB0F-FF1C-A542-D0B9-B08621E23CFF}"/>
              </a:ext>
            </a:extLst>
          </p:cNvPr>
          <p:cNvSpPr txBox="1"/>
          <p:nvPr/>
        </p:nvSpPr>
        <p:spPr>
          <a:xfrm>
            <a:off x="9305258" y="2168203"/>
            <a:ext cx="1168333"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BLOOM</a:t>
            </a:r>
          </a:p>
        </p:txBody>
      </p:sp>
      <p:cxnSp>
        <p:nvCxnSpPr>
          <p:cNvPr id="24" name="Straight Arrow Connector 23">
            <a:extLst>
              <a:ext uri="{FF2B5EF4-FFF2-40B4-BE49-F238E27FC236}">
                <a16:creationId xmlns:a16="http://schemas.microsoft.com/office/drawing/2014/main" id="{3754C765-EB56-BA11-DAEA-56B28FA8E854}"/>
              </a:ext>
            </a:extLst>
          </p:cNvPr>
          <p:cNvCxnSpPr>
            <a:cxnSpLocks/>
          </p:cNvCxnSpPr>
          <p:nvPr/>
        </p:nvCxnSpPr>
        <p:spPr>
          <a:xfrm flipV="1">
            <a:off x="9017853" y="3307352"/>
            <a:ext cx="8913" cy="168750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CE260D6-90B2-F1A4-50DF-F4FA15A40BEA}"/>
              </a:ext>
            </a:extLst>
          </p:cNvPr>
          <p:cNvSpPr txBox="1"/>
          <p:nvPr/>
        </p:nvSpPr>
        <p:spPr>
          <a:xfrm>
            <a:off x="8579976" y="2786053"/>
            <a:ext cx="89357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PaLM</a:t>
            </a:r>
            <a:endParaRPr lang="en-US" sz="2400" b="1" dirty="0">
              <a:latin typeface="Calibri" panose="020F0502020204030204" pitchFamily="34" charset="0"/>
              <a:cs typeface="Calibri" panose="020F0502020204030204" pitchFamily="34" charset="0"/>
            </a:endParaRPr>
          </a:p>
        </p:txBody>
      </p:sp>
      <p:cxnSp>
        <p:nvCxnSpPr>
          <p:cNvPr id="29" name="Straight Arrow Connector 28">
            <a:extLst>
              <a:ext uri="{FF2B5EF4-FFF2-40B4-BE49-F238E27FC236}">
                <a16:creationId xmlns:a16="http://schemas.microsoft.com/office/drawing/2014/main" id="{358812DC-50BC-C789-004F-73C6DF8A1D83}"/>
              </a:ext>
            </a:extLst>
          </p:cNvPr>
          <p:cNvCxnSpPr>
            <a:cxnSpLocks/>
          </p:cNvCxnSpPr>
          <p:nvPr/>
        </p:nvCxnSpPr>
        <p:spPr>
          <a:xfrm flipV="1">
            <a:off x="9656686" y="383601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2D0EEE2-846F-5A38-0961-D123E9C145C4}"/>
              </a:ext>
            </a:extLst>
          </p:cNvPr>
          <p:cNvSpPr txBox="1"/>
          <p:nvPr/>
        </p:nvSpPr>
        <p:spPr>
          <a:xfrm>
            <a:off x="8946139" y="3314373"/>
            <a:ext cx="142109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OPT-175B</a:t>
            </a:r>
          </a:p>
        </p:txBody>
      </p:sp>
      <p:cxnSp>
        <p:nvCxnSpPr>
          <p:cNvPr id="5" name="Straight Arrow Connector 4">
            <a:extLst>
              <a:ext uri="{FF2B5EF4-FFF2-40B4-BE49-F238E27FC236}">
                <a16:creationId xmlns:a16="http://schemas.microsoft.com/office/drawing/2014/main" id="{5B8D5DB3-B0E0-1396-63BD-0DEF7C473E06}"/>
              </a:ext>
            </a:extLst>
          </p:cNvPr>
          <p:cNvCxnSpPr>
            <a:cxnSpLocks/>
          </p:cNvCxnSpPr>
          <p:nvPr/>
        </p:nvCxnSpPr>
        <p:spPr>
          <a:xfrm flipV="1">
            <a:off x="10391662" y="3320611"/>
            <a:ext cx="8914" cy="168750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296009-ACCB-9225-F38F-DB9242B9F7DF}"/>
              </a:ext>
            </a:extLst>
          </p:cNvPr>
          <p:cNvSpPr txBox="1"/>
          <p:nvPr/>
        </p:nvSpPr>
        <p:spPr>
          <a:xfrm>
            <a:off x="9884288" y="2858946"/>
            <a:ext cx="1280543" cy="461665"/>
          </a:xfrm>
          <a:prstGeom prst="rect">
            <a:avLst/>
          </a:prstGeom>
          <a:noFill/>
        </p:spPr>
        <p:txBody>
          <a:bodyPr wrap="none" rtlCol="0">
            <a:spAutoFit/>
          </a:bodyPr>
          <a:lstStyle/>
          <a:p>
            <a:pPr algn="ctr"/>
            <a:r>
              <a:rPr lang="en-US" sz="2400" b="1" dirty="0" err="1">
                <a:solidFill>
                  <a:srgbClr val="C00000"/>
                </a:solidFill>
                <a:latin typeface="Calibri" panose="020F0502020204030204" pitchFamily="34" charset="0"/>
                <a:cs typeface="Calibri" panose="020F0502020204030204" pitchFamily="34" charset="0"/>
              </a:rPr>
              <a:t>ChatGPT</a:t>
            </a:r>
            <a:endParaRPr lang="en-US" sz="2400" b="1" dirty="0">
              <a:solidFill>
                <a:srgbClr val="C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B67E5EE-D237-96B8-0726-55A0C6934F66}"/>
              </a:ext>
            </a:extLst>
          </p:cNvPr>
          <p:cNvSpPr txBox="1"/>
          <p:nvPr/>
        </p:nvSpPr>
        <p:spPr>
          <a:xfrm>
            <a:off x="10018723" y="5125604"/>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2023</a:t>
            </a:r>
          </a:p>
        </p:txBody>
      </p:sp>
      <p:cxnSp>
        <p:nvCxnSpPr>
          <p:cNvPr id="18" name="Straight Arrow Connector 17">
            <a:extLst>
              <a:ext uri="{FF2B5EF4-FFF2-40B4-BE49-F238E27FC236}">
                <a16:creationId xmlns:a16="http://schemas.microsoft.com/office/drawing/2014/main" id="{FD4F085D-640F-66AC-FCC5-82E34452928C}"/>
              </a:ext>
            </a:extLst>
          </p:cNvPr>
          <p:cNvCxnSpPr>
            <a:cxnSpLocks/>
          </p:cNvCxnSpPr>
          <p:nvPr/>
        </p:nvCxnSpPr>
        <p:spPr>
          <a:xfrm flipV="1">
            <a:off x="10531239" y="4914804"/>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D7B54A3-B388-74EE-6929-517C5F32D394}"/>
              </a:ext>
            </a:extLst>
          </p:cNvPr>
          <p:cNvCxnSpPr>
            <a:cxnSpLocks/>
          </p:cNvCxnSpPr>
          <p:nvPr/>
        </p:nvCxnSpPr>
        <p:spPr>
          <a:xfrm flipV="1">
            <a:off x="10825086" y="388681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054843E-C7B9-35AA-6ADD-B6C68A010855}"/>
              </a:ext>
            </a:extLst>
          </p:cNvPr>
          <p:cNvSpPr txBox="1"/>
          <p:nvPr/>
        </p:nvSpPr>
        <p:spPr>
          <a:xfrm>
            <a:off x="10390942" y="3339773"/>
            <a:ext cx="944490"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Llama</a:t>
            </a:r>
          </a:p>
        </p:txBody>
      </p:sp>
      <p:cxnSp>
        <p:nvCxnSpPr>
          <p:cNvPr id="27" name="Straight Arrow Connector 26">
            <a:extLst>
              <a:ext uri="{FF2B5EF4-FFF2-40B4-BE49-F238E27FC236}">
                <a16:creationId xmlns:a16="http://schemas.microsoft.com/office/drawing/2014/main" id="{FD388D26-EC4C-F184-7F48-2C389659B45F}"/>
              </a:ext>
            </a:extLst>
          </p:cNvPr>
          <p:cNvCxnSpPr>
            <a:cxnSpLocks/>
          </p:cNvCxnSpPr>
          <p:nvPr/>
        </p:nvCxnSpPr>
        <p:spPr>
          <a:xfrm flipH="1" flipV="1">
            <a:off x="11122115" y="2643088"/>
            <a:ext cx="1" cy="2347975"/>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6A138E2-3BBA-F59B-FB17-46701AFFE235}"/>
              </a:ext>
            </a:extLst>
          </p:cNvPr>
          <p:cNvSpPr txBox="1"/>
          <p:nvPr/>
        </p:nvSpPr>
        <p:spPr>
          <a:xfrm>
            <a:off x="10540114" y="2140723"/>
            <a:ext cx="104208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Alpaca</a:t>
            </a:r>
          </a:p>
        </p:txBody>
      </p:sp>
      <p:cxnSp>
        <p:nvCxnSpPr>
          <p:cNvPr id="58" name="Straight Arrow Connector 57">
            <a:extLst>
              <a:ext uri="{FF2B5EF4-FFF2-40B4-BE49-F238E27FC236}">
                <a16:creationId xmlns:a16="http://schemas.microsoft.com/office/drawing/2014/main" id="{CD1B7006-9707-D348-0A73-D68CB52183EE}"/>
              </a:ext>
            </a:extLst>
          </p:cNvPr>
          <p:cNvCxnSpPr>
            <a:cxnSpLocks/>
          </p:cNvCxnSpPr>
          <p:nvPr/>
        </p:nvCxnSpPr>
        <p:spPr>
          <a:xfrm flipV="1">
            <a:off x="11369371" y="3314373"/>
            <a:ext cx="0" cy="1705264"/>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0C9F4A1-C7C8-0B73-C25F-493A5B5014B5}"/>
              </a:ext>
            </a:extLst>
          </p:cNvPr>
          <p:cNvSpPr txBox="1"/>
          <p:nvPr/>
        </p:nvSpPr>
        <p:spPr>
          <a:xfrm>
            <a:off x="11110308" y="2811770"/>
            <a:ext cx="1099981" cy="461665"/>
          </a:xfrm>
          <a:prstGeom prst="rect">
            <a:avLst/>
          </a:prstGeom>
          <a:noFill/>
        </p:spPr>
        <p:txBody>
          <a:bodyPr wrap="none" rtlCol="0">
            <a:spAutoFit/>
          </a:bodyPr>
          <a:lstStyle/>
          <a:p>
            <a:pPr algn="ctr"/>
            <a:r>
              <a:rPr lang="en-US" sz="2400" b="1" dirty="0">
                <a:solidFill>
                  <a:schemeClr val="accent6">
                    <a:lumMod val="75000"/>
                  </a:schemeClr>
                </a:solidFill>
                <a:latin typeface="Calibri" panose="020F0502020204030204" pitchFamily="34" charset="0"/>
                <a:cs typeface="Calibri" panose="020F0502020204030204" pitchFamily="34" charset="0"/>
              </a:rPr>
              <a:t>Llama2</a:t>
            </a:r>
          </a:p>
        </p:txBody>
      </p:sp>
    </p:spTree>
    <p:extLst>
      <p:ext uri="{BB962C8B-B14F-4D97-AF65-F5344CB8AC3E}">
        <p14:creationId xmlns:p14="http://schemas.microsoft.com/office/powerpoint/2010/main" val="10494133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6F01DB9F-B8F7-9346-A3C8-3A300D181C9C}"/>
              </a:ext>
            </a:extLst>
          </p:cNvPr>
          <p:cNvCxnSpPr>
            <a:cxnSpLocks/>
            <a:endCxn id="37" idx="0"/>
          </p:cNvCxnSpPr>
          <p:nvPr/>
        </p:nvCxnSpPr>
        <p:spPr>
          <a:xfrm>
            <a:off x="3514214" y="2853359"/>
            <a:ext cx="0" cy="30418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26928B4-B7F9-BB4C-9D9A-44B21C19448E}"/>
              </a:ext>
            </a:extLst>
          </p:cNvPr>
          <p:cNvCxnSpPr>
            <a:cxnSpLocks/>
            <a:stCxn id="41" idx="2"/>
            <a:endCxn id="5" idx="0"/>
          </p:cNvCxnSpPr>
          <p:nvPr/>
        </p:nvCxnSpPr>
        <p:spPr>
          <a:xfrm>
            <a:off x="8837492" y="2892679"/>
            <a:ext cx="0" cy="301015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2135D5E-5DB0-CE4D-91E4-1F75679BF6BD}"/>
              </a:ext>
            </a:extLst>
          </p:cNvPr>
          <p:cNvCxnSpPr>
            <a:cxnSpLocks/>
            <a:stCxn id="24" idx="2"/>
            <a:endCxn id="9" idx="0"/>
          </p:cNvCxnSpPr>
          <p:nvPr/>
        </p:nvCxnSpPr>
        <p:spPr>
          <a:xfrm flipH="1">
            <a:off x="6201726" y="2904584"/>
            <a:ext cx="3250" cy="232171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72352D4-DA19-B546-8DE0-73C4FD961818}"/>
              </a:ext>
            </a:extLst>
          </p:cNvPr>
          <p:cNvSpPr/>
          <p:nvPr/>
        </p:nvSpPr>
        <p:spPr>
          <a:xfrm>
            <a:off x="4140201" y="792383"/>
            <a:ext cx="4114800" cy="1259163"/>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dirty="0">
              <a:solidFill>
                <a:schemeClr val="tx1"/>
              </a:solidFill>
            </a:endParaRPr>
          </a:p>
        </p:txBody>
      </p:sp>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Transformer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21</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8" name="Rounded Rectangle 7">
            <a:extLst>
              <a:ext uri="{FF2B5EF4-FFF2-40B4-BE49-F238E27FC236}">
                <a16:creationId xmlns:a16="http://schemas.microsoft.com/office/drawing/2014/main" id="{B4C85BF3-9229-E14E-B39C-2B5D3F264C4E}"/>
              </a:ext>
            </a:extLst>
          </p:cNvPr>
          <p:cNvSpPr/>
          <p:nvPr/>
        </p:nvSpPr>
        <p:spPr>
          <a:xfrm>
            <a:off x="4312796" y="1370309"/>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Encoder</a:t>
            </a:r>
          </a:p>
        </p:txBody>
      </p:sp>
      <p:cxnSp>
        <p:nvCxnSpPr>
          <p:cNvPr id="18" name="Straight Arrow Connector 17">
            <a:extLst>
              <a:ext uri="{FF2B5EF4-FFF2-40B4-BE49-F238E27FC236}">
                <a16:creationId xmlns:a16="http://schemas.microsoft.com/office/drawing/2014/main" id="{553CE586-6A02-0F42-AA32-5F47E69963FD}"/>
              </a:ext>
            </a:extLst>
          </p:cNvPr>
          <p:cNvCxnSpPr>
            <a:cxnSpLocks/>
            <a:stCxn id="26" idx="2"/>
            <a:endCxn id="24" idx="0"/>
          </p:cNvCxnSpPr>
          <p:nvPr/>
        </p:nvCxnSpPr>
        <p:spPr>
          <a:xfrm>
            <a:off x="6197601" y="2051546"/>
            <a:ext cx="7375" cy="27772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B544C86F-73CA-D541-BE92-2E7FAC60AF83}"/>
              </a:ext>
            </a:extLst>
          </p:cNvPr>
          <p:cNvSpPr/>
          <p:nvPr/>
        </p:nvSpPr>
        <p:spPr>
          <a:xfrm>
            <a:off x="6348462" y="1370309"/>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Decoder</a:t>
            </a:r>
          </a:p>
        </p:txBody>
      </p:sp>
      <p:sp>
        <p:nvSpPr>
          <p:cNvPr id="24" name="Rounded Rectangle 23">
            <a:extLst>
              <a:ext uri="{FF2B5EF4-FFF2-40B4-BE49-F238E27FC236}">
                <a16:creationId xmlns:a16="http://schemas.microsoft.com/office/drawing/2014/main" id="{1FA94EFE-97DF-A74E-80E2-D1E42679CFCC}"/>
              </a:ext>
            </a:extLst>
          </p:cNvPr>
          <p:cNvSpPr/>
          <p:nvPr/>
        </p:nvSpPr>
        <p:spPr>
          <a:xfrm>
            <a:off x="5325304" y="232926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T5</a:t>
            </a:r>
          </a:p>
        </p:txBody>
      </p:sp>
      <p:sp>
        <p:nvSpPr>
          <p:cNvPr id="28" name="Rounded Rectangle 27">
            <a:extLst>
              <a:ext uri="{FF2B5EF4-FFF2-40B4-BE49-F238E27FC236}">
                <a16:creationId xmlns:a16="http://schemas.microsoft.com/office/drawing/2014/main" id="{739645F3-818D-894A-9CCA-85D43083099F}"/>
              </a:ext>
            </a:extLst>
          </p:cNvPr>
          <p:cNvSpPr/>
          <p:nvPr/>
        </p:nvSpPr>
        <p:spPr>
          <a:xfrm>
            <a:off x="5338981" y="3032936"/>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BART</a:t>
            </a:r>
          </a:p>
        </p:txBody>
      </p:sp>
      <p:sp>
        <p:nvSpPr>
          <p:cNvPr id="29" name="Rounded Rectangle 28">
            <a:extLst>
              <a:ext uri="{FF2B5EF4-FFF2-40B4-BE49-F238E27FC236}">
                <a16:creationId xmlns:a16="http://schemas.microsoft.com/office/drawing/2014/main" id="{CB3019F1-625D-BC43-96A7-1FD0DA7587F5}"/>
              </a:ext>
            </a:extLst>
          </p:cNvPr>
          <p:cNvSpPr/>
          <p:nvPr/>
        </p:nvSpPr>
        <p:spPr>
          <a:xfrm>
            <a:off x="5338981" y="3748510"/>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M2M-100</a:t>
            </a:r>
          </a:p>
        </p:txBody>
      </p:sp>
      <p:sp>
        <p:nvSpPr>
          <p:cNvPr id="30" name="Rounded Rectangle 29">
            <a:extLst>
              <a:ext uri="{FF2B5EF4-FFF2-40B4-BE49-F238E27FC236}">
                <a16:creationId xmlns:a16="http://schemas.microsoft.com/office/drawing/2014/main" id="{10D8A875-92AB-E549-B028-943A063F05ED}"/>
              </a:ext>
            </a:extLst>
          </p:cNvPr>
          <p:cNvSpPr/>
          <p:nvPr/>
        </p:nvSpPr>
        <p:spPr>
          <a:xfrm>
            <a:off x="5338981" y="4464084"/>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rPr>
              <a:t>BigBird</a:t>
            </a:r>
            <a:endParaRPr lang="en-US" sz="2400" b="1" dirty="0">
              <a:solidFill>
                <a:schemeClr val="tx1"/>
              </a:solidFill>
            </a:endParaRPr>
          </a:p>
        </p:txBody>
      </p:sp>
      <p:sp>
        <p:nvSpPr>
          <p:cNvPr id="31" name="Rounded Rectangle 30">
            <a:extLst>
              <a:ext uri="{FF2B5EF4-FFF2-40B4-BE49-F238E27FC236}">
                <a16:creationId xmlns:a16="http://schemas.microsoft.com/office/drawing/2014/main" id="{32D81B0E-4AA7-2848-9B3A-C2CD5D395471}"/>
              </a:ext>
            </a:extLst>
          </p:cNvPr>
          <p:cNvSpPr/>
          <p:nvPr/>
        </p:nvSpPr>
        <p:spPr>
          <a:xfrm>
            <a:off x="2634542"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BERT</a:t>
            </a:r>
          </a:p>
        </p:txBody>
      </p:sp>
      <p:sp>
        <p:nvSpPr>
          <p:cNvPr id="32" name="Rounded Rectangle 31">
            <a:extLst>
              <a:ext uri="{FF2B5EF4-FFF2-40B4-BE49-F238E27FC236}">
                <a16:creationId xmlns:a16="http://schemas.microsoft.com/office/drawing/2014/main" id="{E025668F-FD57-F746-9682-25687C7A170F}"/>
              </a:ext>
            </a:extLst>
          </p:cNvPr>
          <p:cNvSpPr/>
          <p:nvPr/>
        </p:nvSpPr>
        <p:spPr>
          <a:xfrm>
            <a:off x="576444"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DistilBERT</a:t>
            </a:r>
            <a:endParaRPr lang="en-US" sz="2400" b="1" dirty="0">
              <a:solidFill>
                <a:schemeClr val="bg1"/>
              </a:solidFill>
            </a:endParaRPr>
          </a:p>
        </p:txBody>
      </p:sp>
      <p:sp>
        <p:nvSpPr>
          <p:cNvPr id="33" name="Rounded Rectangle 32">
            <a:extLst>
              <a:ext uri="{FF2B5EF4-FFF2-40B4-BE49-F238E27FC236}">
                <a16:creationId xmlns:a16="http://schemas.microsoft.com/office/drawing/2014/main" id="{3FECC75C-5389-6C42-95D1-AE83F66D2FC9}"/>
              </a:ext>
            </a:extLst>
          </p:cNvPr>
          <p:cNvSpPr/>
          <p:nvPr/>
        </p:nvSpPr>
        <p:spPr>
          <a:xfrm>
            <a:off x="2634542" y="3032936"/>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RoBERTa</a:t>
            </a:r>
            <a:endParaRPr lang="en-US" sz="2400" b="1" dirty="0">
              <a:solidFill>
                <a:schemeClr val="bg1"/>
              </a:solidFill>
            </a:endParaRPr>
          </a:p>
        </p:txBody>
      </p:sp>
      <p:sp>
        <p:nvSpPr>
          <p:cNvPr id="34" name="Rounded Rectangle 33">
            <a:extLst>
              <a:ext uri="{FF2B5EF4-FFF2-40B4-BE49-F238E27FC236}">
                <a16:creationId xmlns:a16="http://schemas.microsoft.com/office/drawing/2014/main" id="{A565FC37-68FA-2444-A309-D620C431483B}"/>
              </a:ext>
            </a:extLst>
          </p:cNvPr>
          <p:cNvSpPr/>
          <p:nvPr/>
        </p:nvSpPr>
        <p:spPr>
          <a:xfrm>
            <a:off x="2634542" y="3748510"/>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a:t>
            </a:r>
          </a:p>
        </p:txBody>
      </p:sp>
      <p:sp>
        <p:nvSpPr>
          <p:cNvPr id="35" name="Rounded Rectangle 34">
            <a:extLst>
              <a:ext uri="{FF2B5EF4-FFF2-40B4-BE49-F238E27FC236}">
                <a16:creationId xmlns:a16="http://schemas.microsoft.com/office/drawing/2014/main" id="{6CEB0521-F2C6-7641-BAB8-6788B158ECF8}"/>
              </a:ext>
            </a:extLst>
          </p:cNvPr>
          <p:cNvSpPr/>
          <p:nvPr/>
        </p:nvSpPr>
        <p:spPr>
          <a:xfrm>
            <a:off x="2634542" y="4464084"/>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ALBERT</a:t>
            </a:r>
          </a:p>
        </p:txBody>
      </p:sp>
      <p:sp>
        <p:nvSpPr>
          <p:cNvPr id="36" name="Rounded Rectangle 35">
            <a:extLst>
              <a:ext uri="{FF2B5EF4-FFF2-40B4-BE49-F238E27FC236}">
                <a16:creationId xmlns:a16="http://schemas.microsoft.com/office/drawing/2014/main" id="{B3A06231-4415-EA4F-9334-7E5C0210EB08}"/>
              </a:ext>
            </a:extLst>
          </p:cNvPr>
          <p:cNvSpPr/>
          <p:nvPr/>
        </p:nvSpPr>
        <p:spPr>
          <a:xfrm>
            <a:off x="2634542" y="5179658"/>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ELECTRA</a:t>
            </a:r>
          </a:p>
        </p:txBody>
      </p:sp>
      <p:sp>
        <p:nvSpPr>
          <p:cNvPr id="37" name="Rounded Rectangle 36">
            <a:extLst>
              <a:ext uri="{FF2B5EF4-FFF2-40B4-BE49-F238E27FC236}">
                <a16:creationId xmlns:a16="http://schemas.microsoft.com/office/drawing/2014/main" id="{435E01B1-DABE-8C43-9CFA-BCA4EFD04815}"/>
              </a:ext>
            </a:extLst>
          </p:cNvPr>
          <p:cNvSpPr/>
          <p:nvPr/>
        </p:nvSpPr>
        <p:spPr>
          <a:xfrm>
            <a:off x="2634542" y="5895231"/>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DeBERTa</a:t>
            </a:r>
            <a:endParaRPr lang="en-US" sz="2400" b="1" dirty="0">
              <a:solidFill>
                <a:schemeClr val="bg1"/>
              </a:solidFill>
            </a:endParaRPr>
          </a:p>
        </p:txBody>
      </p:sp>
      <p:sp>
        <p:nvSpPr>
          <p:cNvPr id="38" name="Rounded Rectangle 37">
            <a:extLst>
              <a:ext uri="{FF2B5EF4-FFF2-40B4-BE49-F238E27FC236}">
                <a16:creationId xmlns:a16="http://schemas.microsoft.com/office/drawing/2014/main" id="{B9A792FB-5D6F-464C-A9A5-1FD136036352}"/>
              </a:ext>
            </a:extLst>
          </p:cNvPr>
          <p:cNvSpPr/>
          <p:nvPr/>
        </p:nvSpPr>
        <p:spPr>
          <a:xfrm>
            <a:off x="576444" y="3750867"/>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XLM-R</a:t>
            </a:r>
          </a:p>
        </p:txBody>
      </p:sp>
      <p:sp>
        <p:nvSpPr>
          <p:cNvPr id="41" name="Rounded Rectangle 40">
            <a:extLst>
              <a:ext uri="{FF2B5EF4-FFF2-40B4-BE49-F238E27FC236}">
                <a16:creationId xmlns:a16="http://schemas.microsoft.com/office/drawing/2014/main" id="{4804B8AD-8829-184A-A874-6342B87D8AA4}"/>
              </a:ext>
            </a:extLst>
          </p:cNvPr>
          <p:cNvSpPr/>
          <p:nvPr/>
        </p:nvSpPr>
        <p:spPr>
          <a:xfrm>
            <a:off x="7957820" y="2317362"/>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a:t>
            </a:r>
          </a:p>
        </p:txBody>
      </p:sp>
      <p:sp>
        <p:nvSpPr>
          <p:cNvPr id="42" name="Rounded Rectangle 41">
            <a:extLst>
              <a:ext uri="{FF2B5EF4-FFF2-40B4-BE49-F238E27FC236}">
                <a16:creationId xmlns:a16="http://schemas.microsoft.com/office/drawing/2014/main" id="{59903450-B93F-1A4C-B22E-0E02C11FA91B}"/>
              </a:ext>
            </a:extLst>
          </p:cNvPr>
          <p:cNvSpPr/>
          <p:nvPr/>
        </p:nvSpPr>
        <p:spPr>
          <a:xfrm>
            <a:off x="7957820" y="3032936"/>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GPT-2</a:t>
            </a:r>
          </a:p>
        </p:txBody>
      </p:sp>
      <p:sp>
        <p:nvSpPr>
          <p:cNvPr id="43" name="Rounded Rectangle 42">
            <a:extLst>
              <a:ext uri="{FF2B5EF4-FFF2-40B4-BE49-F238E27FC236}">
                <a16:creationId xmlns:a16="http://schemas.microsoft.com/office/drawing/2014/main" id="{AE606D0E-8507-964D-B775-AE25F89E90B5}"/>
              </a:ext>
            </a:extLst>
          </p:cNvPr>
          <p:cNvSpPr/>
          <p:nvPr/>
        </p:nvSpPr>
        <p:spPr>
          <a:xfrm>
            <a:off x="9887873" y="303333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CTRL</a:t>
            </a:r>
          </a:p>
        </p:txBody>
      </p:sp>
      <p:sp>
        <p:nvSpPr>
          <p:cNvPr id="44" name="Rounded Rectangle 43">
            <a:extLst>
              <a:ext uri="{FF2B5EF4-FFF2-40B4-BE49-F238E27FC236}">
                <a16:creationId xmlns:a16="http://schemas.microsoft.com/office/drawing/2014/main" id="{47F98176-A18D-4944-89F5-D8737FEAF475}"/>
              </a:ext>
            </a:extLst>
          </p:cNvPr>
          <p:cNvSpPr/>
          <p:nvPr/>
        </p:nvSpPr>
        <p:spPr>
          <a:xfrm>
            <a:off x="7957820" y="3748510"/>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GPT-3</a:t>
            </a:r>
          </a:p>
        </p:txBody>
      </p:sp>
      <p:sp>
        <p:nvSpPr>
          <p:cNvPr id="45" name="Rounded Rectangle 44">
            <a:extLst>
              <a:ext uri="{FF2B5EF4-FFF2-40B4-BE49-F238E27FC236}">
                <a16:creationId xmlns:a16="http://schemas.microsoft.com/office/drawing/2014/main" id="{541DCF14-6322-174E-A036-D4E73B7CDBF5}"/>
              </a:ext>
            </a:extLst>
          </p:cNvPr>
          <p:cNvSpPr/>
          <p:nvPr/>
        </p:nvSpPr>
        <p:spPr>
          <a:xfrm>
            <a:off x="7957820" y="446408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GPT-Neo</a:t>
            </a:r>
          </a:p>
        </p:txBody>
      </p:sp>
      <p:sp>
        <p:nvSpPr>
          <p:cNvPr id="46" name="Rounded Rectangle 45">
            <a:extLst>
              <a:ext uri="{FF2B5EF4-FFF2-40B4-BE49-F238E27FC236}">
                <a16:creationId xmlns:a16="http://schemas.microsoft.com/office/drawing/2014/main" id="{2FD4E888-24E6-7F40-A150-4B6E4C0A67C1}"/>
              </a:ext>
            </a:extLst>
          </p:cNvPr>
          <p:cNvSpPr/>
          <p:nvPr/>
        </p:nvSpPr>
        <p:spPr>
          <a:xfrm>
            <a:off x="9887873" y="446408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GPT-J</a:t>
            </a:r>
          </a:p>
        </p:txBody>
      </p:sp>
      <p:sp>
        <p:nvSpPr>
          <p:cNvPr id="47" name="TextBox 46">
            <a:extLst>
              <a:ext uri="{FF2B5EF4-FFF2-40B4-BE49-F238E27FC236}">
                <a16:creationId xmlns:a16="http://schemas.microsoft.com/office/drawing/2014/main" id="{546DF64F-43D2-F044-A563-2F25F52FE61A}"/>
              </a:ext>
            </a:extLst>
          </p:cNvPr>
          <p:cNvSpPr txBox="1"/>
          <p:nvPr/>
        </p:nvSpPr>
        <p:spPr>
          <a:xfrm>
            <a:off x="4976799" y="712442"/>
            <a:ext cx="2522101"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Transformer</a:t>
            </a:r>
          </a:p>
        </p:txBody>
      </p:sp>
      <p:cxnSp>
        <p:nvCxnSpPr>
          <p:cNvPr id="51" name="Elbow Connector 50">
            <a:extLst>
              <a:ext uri="{FF2B5EF4-FFF2-40B4-BE49-F238E27FC236}">
                <a16:creationId xmlns:a16="http://schemas.microsoft.com/office/drawing/2014/main" id="{9AB5C071-BE1A-1F41-8D06-F510357193AF}"/>
              </a:ext>
            </a:extLst>
          </p:cNvPr>
          <p:cNvCxnSpPr>
            <a:cxnSpLocks/>
            <a:stCxn id="26" idx="3"/>
            <a:endCxn id="41" idx="0"/>
          </p:cNvCxnSpPr>
          <p:nvPr/>
        </p:nvCxnSpPr>
        <p:spPr>
          <a:xfrm>
            <a:off x="8255001" y="1421965"/>
            <a:ext cx="582491"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2D7418E8-A7BC-234C-B78C-C2B48CA1FECB}"/>
              </a:ext>
            </a:extLst>
          </p:cNvPr>
          <p:cNvCxnSpPr>
            <a:cxnSpLocks/>
            <a:stCxn id="26" idx="1"/>
            <a:endCxn id="31" idx="0"/>
          </p:cNvCxnSpPr>
          <p:nvPr/>
        </p:nvCxnSpPr>
        <p:spPr>
          <a:xfrm rot="10800000" flipV="1">
            <a:off x="3514215" y="1421964"/>
            <a:ext cx="625987"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BEA54D2-2B2E-5148-B36F-9370220CD0F1}"/>
              </a:ext>
            </a:extLst>
          </p:cNvPr>
          <p:cNvCxnSpPr>
            <a:cxnSpLocks/>
            <a:stCxn id="31" idx="1"/>
            <a:endCxn id="32" idx="3"/>
          </p:cNvCxnSpPr>
          <p:nvPr/>
        </p:nvCxnSpPr>
        <p:spPr>
          <a:xfrm flipH="1">
            <a:off x="2335788" y="2605021"/>
            <a:ext cx="29875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84F7DFE-C069-4344-AD15-EC340CCCA659}"/>
              </a:ext>
            </a:extLst>
          </p:cNvPr>
          <p:cNvCxnSpPr>
            <a:cxnSpLocks/>
            <a:stCxn id="34" idx="1"/>
            <a:endCxn id="38" idx="3"/>
          </p:cNvCxnSpPr>
          <p:nvPr/>
        </p:nvCxnSpPr>
        <p:spPr>
          <a:xfrm flipH="1">
            <a:off x="2335788" y="4036169"/>
            <a:ext cx="298754" cy="235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540001B-0531-124A-AC5B-FC8AE4BCC698}"/>
              </a:ext>
            </a:extLst>
          </p:cNvPr>
          <p:cNvCxnSpPr>
            <a:cxnSpLocks/>
            <a:stCxn id="43" idx="1"/>
            <a:endCxn id="42" idx="3"/>
          </p:cNvCxnSpPr>
          <p:nvPr/>
        </p:nvCxnSpPr>
        <p:spPr>
          <a:xfrm flipH="1" flipV="1">
            <a:off x="9717164" y="3320595"/>
            <a:ext cx="170709" cy="39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114DC8A-7088-4B4E-ADF6-86D52C1BCA58}"/>
              </a:ext>
            </a:extLst>
          </p:cNvPr>
          <p:cNvCxnSpPr>
            <a:cxnSpLocks/>
            <a:stCxn id="46" idx="1"/>
            <a:endCxn id="45" idx="3"/>
          </p:cNvCxnSpPr>
          <p:nvPr/>
        </p:nvCxnSpPr>
        <p:spPr>
          <a:xfrm flipH="1">
            <a:off x="9717164" y="4751742"/>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0A2329E-CD6D-5249-BBB5-13C353C006C3}"/>
              </a:ext>
            </a:extLst>
          </p:cNvPr>
          <p:cNvCxnSpPr>
            <a:cxnSpLocks/>
            <a:stCxn id="23" idx="1"/>
            <a:endCxn id="8" idx="3"/>
          </p:cNvCxnSpPr>
          <p:nvPr/>
        </p:nvCxnSpPr>
        <p:spPr>
          <a:xfrm flipH="1">
            <a:off x="6072140" y="1657968"/>
            <a:ext cx="276322"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A11AA986-056B-FCE8-1B96-D8023FC73CC2}"/>
              </a:ext>
            </a:extLst>
          </p:cNvPr>
          <p:cNvSpPr/>
          <p:nvPr/>
        </p:nvSpPr>
        <p:spPr>
          <a:xfrm>
            <a:off x="7957820" y="515912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a:t>
            </a:r>
          </a:p>
        </p:txBody>
      </p:sp>
      <p:sp>
        <p:nvSpPr>
          <p:cNvPr id="5" name="Rounded Rectangle 4">
            <a:extLst>
              <a:ext uri="{FF2B5EF4-FFF2-40B4-BE49-F238E27FC236}">
                <a16:creationId xmlns:a16="http://schemas.microsoft.com/office/drawing/2014/main" id="{23BD9867-4F27-9782-DE7B-10FC4D298573}"/>
              </a:ext>
            </a:extLst>
          </p:cNvPr>
          <p:cNvSpPr/>
          <p:nvPr/>
        </p:nvSpPr>
        <p:spPr>
          <a:xfrm>
            <a:off x="7957820" y="5902837"/>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ChatGPT</a:t>
            </a:r>
            <a:endParaRPr lang="en-US" sz="2400" b="1" dirty="0">
              <a:solidFill>
                <a:schemeClr val="bg1"/>
              </a:solidFill>
            </a:endParaRPr>
          </a:p>
        </p:txBody>
      </p:sp>
      <p:sp>
        <p:nvSpPr>
          <p:cNvPr id="6" name="Rounded Rectangle 5">
            <a:extLst>
              <a:ext uri="{FF2B5EF4-FFF2-40B4-BE49-F238E27FC236}">
                <a16:creationId xmlns:a16="http://schemas.microsoft.com/office/drawing/2014/main" id="{34BB75C6-C372-D275-A662-B668449DE68B}"/>
              </a:ext>
            </a:extLst>
          </p:cNvPr>
          <p:cNvSpPr/>
          <p:nvPr/>
        </p:nvSpPr>
        <p:spPr>
          <a:xfrm>
            <a:off x="9892521" y="515654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BLOOMZ</a:t>
            </a:r>
          </a:p>
        </p:txBody>
      </p:sp>
      <p:cxnSp>
        <p:nvCxnSpPr>
          <p:cNvPr id="7" name="Straight Arrow Connector 6">
            <a:extLst>
              <a:ext uri="{FF2B5EF4-FFF2-40B4-BE49-F238E27FC236}">
                <a16:creationId xmlns:a16="http://schemas.microsoft.com/office/drawing/2014/main" id="{7F9D4322-021C-F5EE-94D0-F1E28B66F76D}"/>
              </a:ext>
            </a:extLst>
          </p:cNvPr>
          <p:cNvCxnSpPr>
            <a:cxnSpLocks/>
          </p:cNvCxnSpPr>
          <p:nvPr/>
        </p:nvCxnSpPr>
        <p:spPr>
          <a:xfrm flipH="1">
            <a:off x="9714584" y="5446581"/>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BAD565AE-46C3-F2CC-2734-A513E6B0F420}"/>
              </a:ext>
            </a:extLst>
          </p:cNvPr>
          <p:cNvSpPr/>
          <p:nvPr/>
        </p:nvSpPr>
        <p:spPr>
          <a:xfrm>
            <a:off x="5322054" y="522629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mT0</a:t>
            </a:r>
          </a:p>
        </p:txBody>
      </p:sp>
      <p:sp>
        <p:nvSpPr>
          <p:cNvPr id="10" name="Rounded Rectangle 9">
            <a:extLst>
              <a:ext uri="{FF2B5EF4-FFF2-40B4-BE49-F238E27FC236}">
                <a16:creationId xmlns:a16="http://schemas.microsoft.com/office/drawing/2014/main" id="{FCEAC651-5297-FE85-D621-976514AFF84D}"/>
              </a:ext>
            </a:extLst>
          </p:cNvPr>
          <p:cNvSpPr/>
          <p:nvPr/>
        </p:nvSpPr>
        <p:spPr>
          <a:xfrm>
            <a:off x="9887873" y="590066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GPT-4</a:t>
            </a:r>
          </a:p>
        </p:txBody>
      </p:sp>
      <p:cxnSp>
        <p:nvCxnSpPr>
          <p:cNvPr id="12" name="Straight Arrow Connector 11">
            <a:extLst>
              <a:ext uri="{FF2B5EF4-FFF2-40B4-BE49-F238E27FC236}">
                <a16:creationId xmlns:a16="http://schemas.microsoft.com/office/drawing/2014/main" id="{C6A6CE02-2E95-13D2-44FF-327F838AE523}"/>
              </a:ext>
            </a:extLst>
          </p:cNvPr>
          <p:cNvCxnSpPr>
            <a:cxnSpLocks/>
            <a:stCxn id="10" idx="1"/>
            <a:endCxn id="5" idx="3"/>
          </p:cNvCxnSpPr>
          <p:nvPr/>
        </p:nvCxnSpPr>
        <p:spPr>
          <a:xfrm flipH="1">
            <a:off x="9717164" y="6188322"/>
            <a:ext cx="170709" cy="217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9373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Large Language Models (LLMs) </a:t>
            </a:r>
            <a:r>
              <a:rPr lang="en-US" b="0" dirty="0"/>
              <a:t>(larger than 10B) </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22</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6" name="Picture 5">
            <a:extLst>
              <a:ext uri="{FF2B5EF4-FFF2-40B4-BE49-F238E27FC236}">
                <a16:creationId xmlns:a16="http://schemas.microsoft.com/office/drawing/2014/main" id="{9C01FEE6-6925-7B1F-086B-F6B251ABAC5C}"/>
              </a:ext>
            </a:extLst>
          </p:cNvPr>
          <p:cNvPicPr>
            <a:picLocks noChangeAspect="1"/>
          </p:cNvPicPr>
          <p:nvPr/>
        </p:nvPicPr>
        <p:blipFill>
          <a:blip r:embed="rId2"/>
          <a:stretch>
            <a:fillRect/>
          </a:stretch>
        </p:blipFill>
        <p:spPr>
          <a:xfrm>
            <a:off x="1051480" y="824697"/>
            <a:ext cx="10089040" cy="5776898"/>
          </a:xfrm>
          <a:prstGeom prst="rect">
            <a:avLst/>
          </a:prstGeom>
        </p:spPr>
      </p:pic>
    </p:spTree>
    <p:extLst>
      <p:ext uri="{BB962C8B-B14F-4D97-AF65-F5344CB8AC3E}">
        <p14:creationId xmlns:p14="http://schemas.microsoft.com/office/powerpoint/2010/main" val="224307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Large Language Models (LLMs) </a:t>
            </a:r>
            <a:r>
              <a:rPr lang="en-US" b="0" dirty="0"/>
              <a:t>(larger than 10B) </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23</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5ADEDC6D-DBDD-E24A-9E78-B7F9119C717F}"/>
              </a:ext>
            </a:extLst>
          </p:cNvPr>
          <p:cNvPicPr>
            <a:picLocks noChangeAspect="1"/>
          </p:cNvPicPr>
          <p:nvPr/>
        </p:nvPicPr>
        <p:blipFill>
          <a:blip r:embed="rId2"/>
          <a:stretch>
            <a:fillRect/>
          </a:stretch>
        </p:blipFill>
        <p:spPr>
          <a:xfrm>
            <a:off x="79158" y="1128228"/>
            <a:ext cx="12033683" cy="5084231"/>
          </a:xfrm>
          <a:prstGeom prst="rect">
            <a:avLst/>
          </a:prstGeom>
        </p:spPr>
      </p:pic>
    </p:spTree>
    <p:extLst>
      <p:ext uri="{BB962C8B-B14F-4D97-AF65-F5344CB8AC3E}">
        <p14:creationId xmlns:p14="http://schemas.microsoft.com/office/powerpoint/2010/main" val="3899408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Large Language Models (LLMs) </a:t>
            </a:r>
            <a:r>
              <a:rPr lang="en-US" b="0" dirty="0"/>
              <a:t>(larger than 10B) </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24</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5F785D6B-C2D3-10B8-9262-EB6CA9CA84AF}"/>
              </a:ext>
            </a:extLst>
          </p:cNvPr>
          <p:cNvPicPr>
            <a:picLocks noChangeAspect="1"/>
          </p:cNvPicPr>
          <p:nvPr/>
        </p:nvPicPr>
        <p:blipFill>
          <a:blip r:embed="rId2"/>
          <a:stretch>
            <a:fillRect/>
          </a:stretch>
        </p:blipFill>
        <p:spPr>
          <a:xfrm>
            <a:off x="698141" y="1215036"/>
            <a:ext cx="10795718" cy="5438648"/>
          </a:xfrm>
          <a:prstGeom prst="rect">
            <a:avLst/>
          </a:prstGeom>
        </p:spPr>
      </p:pic>
      <p:pic>
        <p:nvPicPr>
          <p:cNvPr id="8" name="Picture 7">
            <a:extLst>
              <a:ext uri="{FF2B5EF4-FFF2-40B4-BE49-F238E27FC236}">
                <a16:creationId xmlns:a16="http://schemas.microsoft.com/office/drawing/2014/main" id="{552CB3CC-B7E9-AC6C-5A4D-51365FC2F3C1}"/>
              </a:ext>
            </a:extLst>
          </p:cNvPr>
          <p:cNvPicPr>
            <a:picLocks noChangeAspect="1"/>
          </p:cNvPicPr>
          <p:nvPr/>
        </p:nvPicPr>
        <p:blipFill>
          <a:blip r:embed="rId3"/>
          <a:stretch>
            <a:fillRect/>
          </a:stretch>
        </p:blipFill>
        <p:spPr>
          <a:xfrm>
            <a:off x="698142" y="705731"/>
            <a:ext cx="10795717" cy="614945"/>
          </a:xfrm>
          <a:prstGeom prst="rect">
            <a:avLst/>
          </a:prstGeom>
        </p:spPr>
      </p:pic>
    </p:spTree>
    <p:extLst>
      <p:ext uri="{BB962C8B-B14F-4D97-AF65-F5344CB8AC3E}">
        <p14:creationId xmlns:p14="http://schemas.microsoft.com/office/powerpoint/2010/main" val="504489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Autofit/>
          </a:bodyPr>
          <a:lstStyle/>
          <a:p>
            <a:r>
              <a:rPr lang="en-US" sz="4000" dirty="0"/>
              <a:t>Statistics of Commonly-used Data Sources for LLMs</a:t>
            </a:r>
            <a:endParaRPr lang="en-US" sz="4000"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25</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F8068E37-C737-5A4D-DC99-385849F7F2F4}"/>
              </a:ext>
            </a:extLst>
          </p:cNvPr>
          <p:cNvPicPr>
            <a:picLocks noChangeAspect="1"/>
          </p:cNvPicPr>
          <p:nvPr/>
        </p:nvPicPr>
        <p:blipFill>
          <a:blip r:embed="rId2"/>
          <a:stretch>
            <a:fillRect/>
          </a:stretch>
        </p:blipFill>
        <p:spPr>
          <a:xfrm>
            <a:off x="835452" y="976066"/>
            <a:ext cx="10521095" cy="5748639"/>
          </a:xfrm>
          <a:prstGeom prst="rect">
            <a:avLst/>
          </a:prstGeom>
        </p:spPr>
      </p:pic>
    </p:spTree>
    <p:extLst>
      <p:ext uri="{BB962C8B-B14F-4D97-AF65-F5344CB8AC3E}">
        <p14:creationId xmlns:p14="http://schemas.microsoft.com/office/powerpoint/2010/main" val="3719962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371600"/>
          </a:xfrm>
        </p:spPr>
        <p:txBody>
          <a:bodyPr>
            <a:normAutofit fontScale="90000"/>
          </a:bodyPr>
          <a:lstStyle/>
          <a:p>
            <a:r>
              <a:rPr lang="en-US" dirty="0"/>
              <a:t> Ratios of various data sources in the </a:t>
            </a:r>
            <a:br>
              <a:rPr lang="en-US" dirty="0"/>
            </a:br>
            <a:r>
              <a:rPr lang="en-US" dirty="0"/>
              <a:t>pre-training data for existing LLMs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26</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3" name="Picture 2">
            <a:extLst>
              <a:ext uri="{FF2B5EF4-FFF2-40B4-BE49-F238E27FC236}">
                <a16:creationId xmlns:a16="http://schemas.microsoft.com/office/drawing/2014/main" id="{11D12114-7ACC-5C84-8C31-1ED1E5663D85}"/>
              </a:ext>
            </a:extLst>
          </p:cNvPr>
          <p:cNvPicPr>
            <a:picLocks noChangeAspect="1"/>
          </p:cNvPicPr>
          <p:nvPr/>
        </p:nvPicPr>
        <p:blipFill>
          <a:blip r:embed="rId2"/>
          <a:stretch>
            <a:fillRect/>
          </a:stretch>
        </p:blipFill>
        <p:spPr>
          <a:xfrm>
            <a:off x="298441" y="1916887"/>
            <a:ext cx="11595118" cy="4333818"/>
          </a:xfrm>
          <a:prstGeom prst="rect">
            <a:avLst/>
          </a:prstGeom>
        </p:spPr>
      </p:pic>
    </p:spTree>
    <p:extLst>
      <p:ext uri="{BB962C8B-B14F-4D97-AF65-F5344CB8AC3E}">
        <p14:creationId xmlns:p14="http://schemas.microsoft.com/office/powerpoint/2010/main" val="2937392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647831"/>
          </a:xfrm>
        </p:spPr>
        <p:txBody>
          <a:bodyPr>
            <a:normAutofit/>
          </a:bodyPr>
          <a:lstStyle/>
          <a:p>
            <a:r>
              <a:rPr lang="en-US" dirty="0"/>
              <a:t>Typical Data Preprocessing Pipeline for </a:t>
            </a:r>
            <a:br>
              <a:rPr lang="en-US" dirty="0"/>
            </a:br>
            <a:r>
              <a:rPr lang="en-US" dirty="0"/>
              <a:t>Pre-training Large Language Models (LLMs)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27</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61ED5743-15F2-1974-8F44-BA303A77C9B7}"/>
              </a:ext>
            </a:extLst>
          </p:cNvPr>
          <p:cNvPicPr>
            <a:picLocks noChangeAspect="1"/>
          </p:cNvPicPr>
          <p:nvPr/>
        </p:nvPicPr>
        <p:blipFill>
          <a:blip r:embed="rId2"/>
          <a:stretch>
            <a:fillRect/>
          </a:stretch>
        </p:blipFill>
        <p:spPr>
          <a:xfrm>
            <a:off x="168807" y="2129885"/>
            <a:ext cx="11854386" cy="3730752"/>
          </a:xfrm>
          <a:prstGeom prst="rect">
            <a:avLst/>
          </a:prstGeom>
        </p:spPr>
      </p:pic>
    </p:spTree>
    <p:extLst>
      <p:ext uri="{BB962C8B-B14F-4D97-AF65-F5344CB8AC3E}">
        <p14:creationId xmlns:p14="http://schemas.microsoft.com/office/powerpoint/2010/main" val="124040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LLMs with Public Configuration Details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28</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22531C58-304D-677E-54D0-92E5DC4FA3D5}"/>
              </a:ext>
            </a:extLst>
          </p:cNvPr>
          <p:cNvPicPr>
            <a:picLocks noChangeAspect="1"/>
          </p:cNvPicPr>
          <p:nvPr/>
        </p:nvPicPr>
        <p:blipFill>
          <a:blip r:embed="rId2"/>
          <a:stretch>
            <a:fillRect/>
          </a:stretch>
        </p:blipFill>
        <p:spPr>
          <a:xfrm>
            <a:off x="137832" y="1761798"/>
            <a:ext cx="11916335" cy="3824016"/>
          </a:xfrm>
          <a:prstGeom prst="rect">
            <a:avLst/>
          </a:prstGeom>
        </p:spPr>
      </p:pic>
      <p:sp>
        <p:nvSpPr>
          <p:cNvPr id="8" name="TextBox 7">
            <a:extLst>
              <a:ext uri="{FF2B5EF4-FFF2-40B4-BE49-F238E27FC236}">
                <a16:creationId xmlns:a16="http://schemas.microsoft.com/office/drawing/2014/main" id="{FEFF918F-0B75-F60D-97AB-071BFF614C38}"/>
              </a:ext>
            </a:extLst>
          </p:cNvPr>
          <p:cNvSpPr txBox="1"/>
          <p:nvPr/>
        </p:nvSpPr>
        <p:spPr>
          <a:xfrm>
            <a:off x="338606" y="5750863"/>
            <a:ext cx="11068812" cy="584775"/>
          </a:xfrm>
          <a:prstGeom prst="rect">
            <a:avLst/>
          </a:prstGeom>
          <a:noFill/>
        </p:spPr>
        <p:txBody>
          <a:bodyPr wrap="square">
            <a:spAutoFit/>
          </a:bodyPr>
          <a:lstStyle/>
          <a:p>
            <a:r>
              <a:rPr lang="en-US" sz="1600" dirty="0"/>
              <a:t>Note: PE denotes position embedding, #L denotes the number of layers, #H denotes the number of attention heads, </a:t>
            </a:r>
            <a:br>
              <a:rPr lang="en-US" sz="1600" dirty="0"/>
            </a:br>
            <a:r>
              <a:rPr lang="en-US" sz="1600" dirty="0" err="1"/>
              <a:t>d</a:t>
            </a:r>
            <a:r>
              <a:rPr lang="en-US" sz="1600" baseline="-25000" dirty="0" err="1"/>
              <a:t>model</a:t>
            </a:r>
            <a:r>
              <a:rPr lang="en-US" sz="1600" dirty="0"/>
              <a:t> denotes the size of hidden states, and MCL denotes the maximum context length during training.</a:t>
            </a:r>
          </a:p>
        </p:txBody>
      </p:sp>
    </p:spTree>
    <p:extLst>
      <p:ext uri="{BB962C8B-B14F-4D97-AF65-F5344CB8AC3E}">
        <p14:creationId xmlns:p14="http://schemas.microsoft.com/office/powerpoint/2010/main" val="715141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Detailed Optimization Settings of LLMs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29</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D3F95BF1-9A95-C744-45D5-8264427851DD}"/>
              </a:ext>
            </a:extLst>
          </p:cNvPr>
          <p:cNvPicPr>
            <a:picLocks noChangeAspect="1"/>
          </p:cNvPicPr>
          <p:nvPr/>
        </p:nvPicPr>
        <p:blipFill>
          <a:blip r:embed="rId2"/>
          <a:stretch>
            <a:fillRect/>
          </a:stretch>
        </p:blipFill>
        <p:spPr>
          <a:xfrm>
            <a:off x="251502" y="1745837"/>
            <a:ext cx="11688996" cy="4078224"/>
          </a:xfrm>
          <a:prstGeom prst="rect">
            <a:avLst/>
          </a:prstGeom>
        </p:spPr>
      </p:pic>
    </p:spTree>
    <p:extLst>
      <p:ext uri="{BB962C8B-B14F-4D97-AF65-F5344CB8AC3E}">
        <p14:creationId xmlns:p14="http://schemas.microsoft.com/office/powerpoint/2010/main" val="3380003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7   2023/10/25   Multilingual Named Entity Recognition (NER)</a:t>
            </a:r>
          </a:p>
          <a:p>
            <a:pPr marL="0" indent="0">
              <a:buNone/>
            </a:pPr>
            <a:r>
              <a:rPr lang="en-US" sz="2800" dirty="0">
                <a:solidFill>
                  <a:schemeClr val="accent2"/>
                </a:solidFill>
              </a:rPr>
              <a:t>8   2023/11/01   Midterm Project Report</a:t>
            </a:r>
          </a:p>
          <a:p>
            <a:pPr marL="0" indent="0">
              <a:buNone/>
            </a:pPr>
            <a:r>
              <a:rPr lang="en-US" sz="2800" dirty="0"/>
              <a:t>9   2023/11/08   Text Similarity and Clustering</a:t>
            </a:r>
          </a:p>
          <a:p>
            <a:pPr marL="0" indent="0">
              <a:buNone/>
            </a:pPr>
            <a:r>
              <a:rPr lang="en-US" sz="2800" dirty="0"/>
              <a:t>10 2023/11/15   Text Summarization and Topic Models</a:t>
            </a:r>
          </a:p>
          <a:p>
            <a:pPr marL="0" indent="0">
              <a:buNone/>
            </a:pPr>
            <a:r>
              <a:rPr lang="en-US" sz="2800" dirty="0">
                <a:solidFill>
                  <a:srgbClr val="C00000"/>
                </a:solidFill>
              </a:rPr>
              <a:t>11 2023/11/22   Text Generation with Large Language Models (LLMs)</a:t>
            </a:r>
          </a:p>
          <a:p>
            <a:pPr marL="0" indent="0">
              <a:buNone/>
            </a:pPr>
            <a:r>
              <a:rPr lang="en-US" sz="2800" dirty="0">
                <a:solidFill>
                  <a:srgbClr val="7030A0"/>
                </a:solidFill>
              </a:rPr>
              <a:t>12 2023/11/29   Case Study on Artificial Intelligence for Text Analytics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176690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12000" dirty="0">
                <a:solidFill>
                  <a:srgbClr val="C00000"/>
                </a:solidFill>
              </a:rPr>
              <a:t>Generative AI</a:t>
            </a:r>
            <a:br>
              <a:rPr lang="en-US" altLang="zh-TW" sz="12000" dirty="0">
                <a:solidFill>
                  <a:srgbClr val="C00000"/>
                </a:solidFill>
              </a:rPr>
            </a:br>
            <a:r>
              <a:rPr lang="en-US" altLang="zh-TW" sz="7200" dirty="0">
                <a:solidFill>
                  <a:srgbClr val="C00000"/>
                </a:solidFill>
              </a:rPr>
              <a:t>Text, Image, Video, Audio Applications</a:t>
            </a:r>
            <a:endParaRPr lang="zh-TW" altLang="en-US" sz="72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30</a:t>
            </a:fld>
            <a:endParaRPr lang="zh-TW" altLang="en-US"/>
          </a:p>
        </p:txBody>
      </p:sp>
    </p:spTree>
    <p:extLst>
      <p:ext uri="{BB962C8B-B14F-4D97-AF65-F5344CB8AC3E}">
        <p14:creationId xmlns:p14="http://schemas.microsoft.com/office/powerpoint/2010/main" val="2131840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7ADD-2B4B-0C1C-FCBB-B4DAAA0A7FA9}"/>
              </a:ext>
            </a:extLst>
          </p:cNvPr>
          <p:cNvSpPr>
            <a:spLocks noGrp="1"/>
          </p:cNvSpPr>
          <p:nvPr>
            <p:ph type="title"/>
          </p:nvPr>
        </p:nvSpPr>
        <p:spPr>
          <a:xfrm>
            <a:off x="534389" y="56102"/>
            <a:ext cx="11222181" cy="929736"/>
          </a:xfrm>
        </p:spPr>
        <p:txBody>
          <a:bodyPr>
            <a:normAutofit/>
          </a:bodyPr>
          <a:lstStyle/>
          <a:p>
            <a:pPr marL="320040" indent="-320040">
              <a:spcAft>
                <a:spcPts val="600"/>
              </a:spcAft>
            </a:pPr>
            <a:r>
              <a:rPr lang="en-US" altLang="zh-TW" sz="4800" dirty="0"/>
              <a:t>Popular Generative AI</a:t>
            </a:r>
          </a:p>
        </p:txBody>
      </p:sp>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985838"/>
            <a:ext cx="11222181" cy="5576407"/>
          </a:xfrm>
        </p:spPr>
        <p:txBody>
          <a:bodyPr>
            <a:noAutofit/>
          </a:bodyPr>
          <a:lstStyle/>
          <a:p>
            <a:pPr marL="320040" indent="-320040">
              <a:spcAft>
                <a:spcPts val="600"/>
              </a:spcAft>
            </a:pPr>
            <a:r>
              <a:rPr lang="en-US" altLang="zh-TW" sz="3600" dirty="0" err="1"/>
              <a:t>OpenAI</a:t>
            </a:r>
            <a:r>
              <a:rPr lang="en-US" altLang="zh-TW" sz="3600" dirty="0"/>
              <a:t> </a:t>
            </a:r>
            <a:r>
              <a:rPr lang="en-US" altLang="zh-TW" sz="3600" dirty="0" err="1"/>
              <a:t>ChatGPT</a:t>
            </a:r>
            <a:r>
              <a:rPr lang="en-US" altLang="zh-TW" sz="3600" dirty="0"/>
              <a:t> (GPT-3.5, GPT-4)</a:t>
            </a:r>
          </a:p>
          <a:p>
            <a:pPr marL="320040" indent="-320040">
              <a:spcAft>
                <a:spcPts val="600"/>
              </a:spcAft>
            </a:pPr>
            <a:r>
              <a:rPr lang="en-US" altLang="zh-TW" sz="3600" dirty="0" err="1"/>
              <a:t>OpenAI</a:t>
            </a:r>
            <a:r>
              <a:rPr lang="en-US" altLang="zh-TW" sz="3600" dirty="0"/>
              <a:t> DALL·E 3</a:t>
            </a:r>
          </a:p>
          <a:p>
            <a:pPr marL="320040" indent="-320040">
              <a:spcAft>
                <a:spcPts val="600"/>
              </a:spcAft>
            </a:pPr>
            <a:r>
              <a:rPr lang="en-US" altLang="zh-TW" sz="3600" dirty="0" err="1"/>
              <a:t>Perplexity.ai</a:t>
            </a:r>
            <a:endParaRPr lang="en-US" altLang="zh-TW" sz="3600" dirty="0"/>
          </a:p>
          <a:p>
            <a:pPr marL="320040" indent="-320040">
              <a:spcAft>
                <a:spcPts val="600"/>
              </a:spcAft>
            </a:pPr>
            <a:r>
              <a:rPr lang="en-US" altLang="zh-TW" sz="3600" dirty="0" err="1"/>
              <a:t>Chat.LMSys.org</a:t>
            </a:r>
            <a:endParaRPr lang="en-US" altLang="zh-TW" sz="3600" dirty="0"/>
          </a:p>
          <a:p>
            <a:pPr marL="777240" lvl="1" indent="-320040">
              <a:spcAft>
                <a:spcPts val="600"/>
              </a:spcAft>
            </a:pPr>
            <a:r>
              <a:rPr lang="en-US" altLang="zh-TW" sz="3600" dirty="0"/>
              <a:t>Llama 2, Mistral, Zephyr, Vicuna, MPT, Falcon</a:t>
            </a:r>
          </a:p>
          <a:p>
            <a:pPr marL="320040" indent="-320040">
              <a:spcAft>
                <a:spcPts val="600"/>
              </a:spcAft>
            </a:pPr>
            <a:r>
              <a:rPr lang="en-US" altLang="zh-TW" sz="3600" dirty="0" err="1"/>
              <a:t>ChatPDF</a:t>
            </a:r>
            <a:endParaRPr lang="en-US" altLang="zh-TW" sz="3600" dirty="0"/>
          </a:p>
          <a:p>
            <a:pPr marL="320040" indent="-320040">
              <a:spcAft>
                <a:spcPts val="600"/>
              </a:spcAft>
            </a:pPr>
            <a:r>
              <a:rPr lang="en-US" altLang="zh-TW" sz="3600" dirty="0"/>
              <a:t>Stable Diffusion</a:t>
            </a:r>
          </a:p>
          <a:p>
            <a:pPr marL="320040" indent="-320040">
              <a:spcAft>
                <a:spcPts val="600"/>
              </a:spcAft>
            </a:pPr>
            <a:r>
              <a:rPr lang="en-US" altLang="zh-TW" sz="3600" dirty="0"/>
              <a:t>Video: D-ID, </a:t>
            </a:r>
            <a:r>
              <a:rPr lang="en-US" altLang="zh-TW" sz="3600" dirty="0" err="1"/>
              <a:t>Synthesia</a:t>
            </a:r>
            <a:endParaRPr lang="en-US" altLang="zh-TW" sz="3600" dirty="0"/>
          </a:p>
          <a:p>
            <a:pPr marL="320040" indent="-320040">
              <a:spcAft>
                <a:spcPts val="600"/>
              </a:spcAft>
            </a:pPr>
            <a:r>
              <a:rPr lang="en-US" altLang="zh-TW" sz="3600" dirty="0"/>
              <a:t>Audio: Speechify</a:t>
            </a:r>
          </a:p>
          <a:p>
            <a:pPr marL="320040" indent="-320040">
              <a:spcAft>
                <a:spcPts val="600"/>
              </a:spcAft>
            </a:pPr>
            <a:endParaRPr lang="en-US" altLang="zh-TW" sz="3600" dirty="0"/>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31</a:t>
            </a:fld>
            <a:endParaRPr lang="en-US"/>
          </a:p>
        </p:txBody>
      </p:sp>
    </p:spTree>
    <p:extLst>
      <p:ext uri="{BB962C8B-B14F-4D97-AF65-F5344CB8AC3E}">
        <p14:creationId xmlns:p14="http://schemas.microsoft.com/office/powerpoint/2010/main" val="3240311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785768"/>
          </a:xfrm>
        </p:spPr>
        <p:txBody>
          <a:bodyPr>
            <a:noAutofit/>
          </a:bodyPr>
          <a:lstStyle/>
          <a:p>
            <a:r>
              <a:rPr lang="en-US" dirty="0" err="1"/>
              <a:t>OpenAI</a:t>
            </a:r>
            <a:r>
              <a:rPr lang="en-US" dirty="0"/>
              <a:t> </a:t>
            </a:r>
            <a:r>
              <a:rPr lang="en-US" dirty="0" err="1"/>
              <a:t>ChatGPT</a:t>
            </a:r>
            <a:r>
              <a:rPr lang="en-US" dirty="0"/>
              <a:t> (GPT-4, GPT-3.5)</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32</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dirty="0">
                <a:solidFill>
                  <a:schemeClr val="bg1">
                    <a:lumMod val="75000"/>
                  </a:schemeClr>
                </a:solidFill>
                <a:hlinkClick r:id="rId2"/>
              </a:rPr>
              <a:t>https://chat.openai.com/</a:t>
            </a:r>
            <a:endParaRPr lang="en-US" dirty="0">
              <a:solidFill>
                <a:schemeClr val="bg1">
                  <a:lumMod val="75000"/>
                </a:schemeClr>
              </a:solidFill>
            </a:endParaRPr>
          </a:p>
        </p:txBody>
      </p:sp>
      <p:pic>
        <p:nvPicPr>
          <p:cNvPr id="7" name="Picture 6">
            <a:extLst>
              <a:ext uri="{FF2B5EF4-FFF2-40B4-BE49-F238E27FC236}">
                <a16:creationId xmlns:a16="http://schemas.microsoft.com/office/drawing/2014/main" id="{8082EDA9-3043-48D8-1670-0F1F6210AD56}"/>
              </a:ext>
            </a:extLst>
          </p:cNvPr>
          <p:cNvPicPr>
            <a:picLocks noChangeAspect="1"/>
          </p:cNvPicPr>
          <p:nvPr/>
        </p:nvPicPr>
        <p:blipFill>
          <a:blip r:embed="rId3"/>
          <a:stretch>
            <a:fillRect/>
          </a:stretch>
        </p:blipFill>
        <p:spPr>
          <a:xfrm>
            <a:off x="1003380" y="878863"/>
            <a:ext cx="10049251" cy="5642717"/>
          </a:xfrm>
          <a:prstGeom prst="rect">
            <a:avLst/>
          </a:prstGeom>
        </p:spPr>
      </p:pic>
    </p:spTree>
    <p:extLst>
      <p:ext uri="{BB962C8B-B14F-4D97-AF65-F5344CB8AC3E}">
        <p14:creationId xmlns:p14="http://schemas.microsoft.com/office/powerpoint/2010/main" val="636646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785768"/>
          </a:xfrm>
        </p:spPr>
        <p:txBody>
          <a:bodyPr>
            <a:noAutofit/>
          </a:bodyPr>
          <a:lstStyle/>
          <a:p>
            <a:r>
              <a:rPr lang="en-US" dirty="0" err="1"/>
              <a:t>OpenAI</a:t>
            </a:r>
            <a:r>
              <a:rPr lang="en-US" dirty="0"/>
              <a:t> </a:t>
            </a:r>
            <a:r>
              <a:rPr lang="en-US" dirty="0" err="1"/>
              <a:t>ChatGPT</a:t>
            </a:r>
            <a:r>
              <a:rPr lang="en-US" dirty="0"/>
              <a:t> (GPT-4) DALL·E 3</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33</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dirty="0">
                <a:solidFill>
                  <a:schemeClr val="bg1">
                    <a:lumMod val="75000"/>
                  </a:schemeClr>
                </a:solidFill>
                <a:hlinkClick r:id="rId2"/>
              </a:rPr>
              <a:t>https://chat.openai.com/</a:t>
            </a:r>
            <a:endParaRPr lang="en-US" dirty="0">
              <a:solidFill>
                <a:schemeClr val="bg1">
                  <a:lumMod val="75000"/>
                </a:schemeClr>
              </a:solidFill>
            </a:endParaRPr>
          </a:p>
        </p:txBody>
      </p:sp>
      <p:pic>
        <p:nvPicPr>
          <p:cNvPr id="3" name="Picture 2">
            <a:extLst>
              <a:ext uri="{FF2B5EF4-FFF2-40B4-BE49-F238E27FC236}">
                <a16:creationId xmlns:a16="http://schemas.microsoft.com/office/drawing/2014/main" id="{E8A19DA3-4FE0-1019-04E9-F4F18B30A01C}"/>
              </a:ext>
            </a:extLst>
          </p:cNvPr>
          <p:cNvPicPr>
            <a:picLocks noChangeAspect="1"/>
          </p:cNvPicPr>
          <p:nvPr/>
        </p:nvPicPr>
        <p:blipFill>
          <a:blip r:embed="rId3"/>
          <a:stretch>
            <a:fillRect/>
          </a:stretch>
        </p:blipFill>
        <p:spPr>
          <a:xfrm>
            <a:off x="5854519" y="806198"/>
            <a:ext cx="6112398" cy="5683694"/>
          </a:xfrm>
          <a:prstGeom prst="rect">
            <a:avLst/>
          </a:prstGeom>
        </p:spPr>
      </p:pic>
      <p:sp>
        <p:nvSpPr>
          <p:cNvPr id="9" name="TextBox 8">
            <a:extLst>
              <a:ext uri="{FF2B5EF4-FFF2-40B4-BE49-F238E27FC236}">
                <a16:creationId xmlns:a16="http://schemas.microsoft.com/office/drawing/2014/main" id="{5787CB3B-895D-C0C2-FFBC-304BD3B57E22}"/>
              </a:ext>
            </a:extLst>
          </p:cNvPr>
          <p:cNvSpPr txBox="1"/>
          <p:nvPr/>
        </p:nvSpPr>
        <p:spPr>
          <a:xfrm>
            <a:off x="435286" y="1124889"/>
            <a:ext cx="5411868" cy="5078313"/>
          </a:xfrm>
          <a:prstGeom prst="rect">
            <a:avLst/>
          </a:prstGeom>
          <a:noFill/>
        </p:spPr>
        <p:txBody>
          <a:bodyPr wrap="square">
            <a:spAutoFit/>
          </a:bodyPr>
          <a:lstStyle/>
          <a:p>
            <a:r>
              <a:rPr lang="en-US" sz="3600" dirty="0"/>
              <a:t>Vector graphic of a flowchart depicting the integration of </a:t>
            </a:r>
            <a:br>
              <a:rPr lang="en-US" sz="3600" dirty="0"/>
            </a:br>
            <a:r>
              <a:rPr lang="en-US" sz="3600" dirty="0"/>
              <a:t>generative AI in the education process, </a:t>
            </a:r>
            <a:br>
              <a:rPr lang="en-US" sz="3600" dirty="0"/>
            </a:br>
            <a:r>
              <a:rPr lang="en-US" sz="3600" dirty="0"/>
              <a:t>from content creation to </a:t>
            </a:r>
            <a:br>
              <a:rPr lang="en-US" sz="3600" dirty="0"/>
            </a:br>
            <a:r>
              <a:rPr lang="en-US" sz="3600" dirty="0"/>
              <a:t>virtual experiments, </a:t>
            </a:r>
            <a:br>
              <a:rPr lang="en-US" sz="3600" dirty="0"/>
            </a:br>
            <a:r>
              <a:rPr lang="en-US" sz="3600" dirty="0"/>
              <a:t>personalized learning, and innovative learning.</a:t>
            </a:r>
          </a:p>
        </p:txBody>
      </p:sp>
    </p:spTree>
    <p:extLst>
      <p:ext uri="{BB962C8B-B14F-4D97-AF65-F5344CB8AC3E}">
        <p14:creationId xmlns:p14="http://schemas.microsoft.com/office/powerpoint/2010/main" val="2915033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785768"/>
          </a:xfrm>
        </p:spPr>
        <p:txBody>
          <a:bodyPr>
            <a:noAutofit/>
          </a:bodyPr>
          <a:lstStyle/>
          <a:p>
            <a:r>
              <a:rPr lang="en-US" dirty="0" err="1"/>
              <a:t>Perplexity.ai</a:t>
            </a:r>
            <a:endParaRPr lang="en-US" dirty="0"/>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34</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dirty="0">
                <a:solidFill>
                  <a:schemeClr val="bg1">
                    <a:lumMod val="75000"/>
                  </a:schemeClr>
                </a:solidFill>
                <a:hlinkClick r:id="rId2"/>
              </a:rPr>
              <a:t>https://www.perplexity.ai/</a:t>
            </a:r>
            <a:endParaRPr lang="en-US" dirty="0">
              <a:solidFill>
                <a:schemeClr val="bg1">
                  <a:lumMod val="75000"/>
                </a:schemeClr>
              </a:solidFill>
            </a:endParaRPr>
          </a:p>
        </p:txBody>
      </p:sp>
      <p:pic>
        <p:nvPicPr>
          <p:cNvPr id="6" name="Picture 5">
            <a:extLst>
              <a:ext uri="{FF2B5EF4-FFF2-40B4-BE49-F238E27FC236}">
                <a16:creationId xmlns:a16="http://schemas.microsoft.com/office/drawing/2014/main" id="{B0BD18C1-08C5-37EF-90C0-5E9AD418BA44}"/>
              </a:ext>
            </a:extLst>
          </p:cNvPr>
          <p:cNvPicPr>
            <a:picLocks noChangeAspect="1"/>
          </p:cNvPicPr>
          <p:nvPr/>
        </p:nvPicPr>
        <p:blipFill>
          <a:blip r:embed="rId3"/>
          <a:stretch>
            <a:fillRect/>
          </a:stretch>
        </p:blipFill>
        <p:spPr>
          <a:xfrm>
            <a:off x="1135215" y="779566"/>
            <a:ext cx="10087311" cy="5724044"/>
          </a:xfrm>
          <a:prstGeom prst="rect">
            <a:avLst/>
          </a:prstGeom>
        </p:spPr>
      </p:pic>
    </p:spTree>
    <p:extLst>
      <p:ext uri="{BB962C8B-B14F-4D97-AF65-F5344CB8AC3E}">
        <p14:creationId xmlns:p14="http://schemas.microsoft.com/office/powerpoint/2010/main" val="442866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B9F6D-7A3D-36F7-AFB2-6FD21487D8DE}"/>
              </a:ext>
            </a:extLst>
          </p:cNvPr>
          <p:cNvSpPr>
            <a:spLocks noGrp="1"/>
          </p:cNvSpPr>
          <p:nvPr>
            <p:ph type="title"/>
          </p:nvPr>
        </p:nvSpPr>
        <p:spPr>
          <a:xfrm>
            <a:off x="534389" y="74145"/>
            <a:ext cx="11222181" cy="1071692"/>
          </a:xfrm>
        </p:spPr>
        <p:txBody>
          <a:bodyPr>
            <a:normAutofit/>
          </a:bodyPr>
          <a:lstStyle/>
          <a:p>
            <a:r>
              <a:rPr lang="en-US" dirty="0"/>
              <a:t>Chat with Open Large Language Models:</a:t>
            </a:r>
          </a:p>
        </p:txBody>
      </p:sp>
      <p:sp>
        <p:nvSpPr>
          <p:cNvPr id="3" name="Content Placeholder 2">
            <a:extLst>
              <a:ext uri="{FF2B5EF4-FFF2-40B4-BE49-F238E27FC236}">
                <a16:creationId xmlns:a16="http://schemas.microsoft.com/office/drawing/2014/main" id="{08D913B8-0420-3CB6-E818-F5692B6C1C9C}"/>
              </a:ext>
            </a:extLst>
          </p:cNvPr>
          <p:cNvSpPr>
            <a:spLocks noGrp="1"/>
          </p:cNvSpPr>
          <p:nvPr>
            <p:ph idx="1"/>
          </p:nvPr>
        </p:nvSpPr>
        <p:spPr>
          <a:xfrm>
            <a:off x="534389" y="1443258"/>
            <a:ext cx="11222181" cy="5312053"/>
          </a:xfrm>
        </p:spPr>
        <p:txBody>
          <a:bodyPr>
            <a:normAutofit fontScale="85000" lnSpcReduction="10000"/>
          </a:bodyPr>
          <a:lstStyle/>
          <a:p>
            <a:r>
              <a:rPr lang="en-US" b="0" i="0" u="sng" dirty="0">
                <a:effectLst/>
                <a:latin typeface="Source Sans Pro" panose="020B0503030403020204" pitchFamily="34" charset="0"/>
                <a:hlinkClick r:id="rId2"/>
              </a:rPr>
              <a:t>Llama 2</a:t>
            </a:r>
            <a:r>
              <a:rPr lang="en-US" b="0" i="0" dirty="0">
                <a:solidFill>
                  <a:srgbClr val="1F2937"/>
                </a:solidFill>
                <a:effectLst/>
                <a:latin typeface="Source Sans Pro" panose="020B0503030403020204" pitchFamily="34" charset="0"/>
              </a:rPr>
              <a:t>: open foundation and fine-tuned chat models by Meta</a:t>
            </a:r>
          </a:p>
          <a:p>
            <a:r>
              <a:rPr lang="en-US" b="0" i="0" u="sng" dirty="0">
                <a:effectLst/>
                <a:latin typeface="Source Sans Pro" panose="020B0503030403020204" pitchFamily="34" charset="0"/>
                <a:hlinkClick r:id="rId3"/>
              </a:rPr>
              <a:t>Mistral</a:t>
            </a:r>
            <a:r>
              <a:rPr lang="en-US" b="0" i="0" dirty="0">
                <a:solidFill>
                  <a:srgbClr val="1F2937"/>
                </a:solidFill>
                <a:effectLst/>
                <a:latin typeface="Source Sans Pro" panose="020B0503030403020204" pitchFamily="34" charset="0"/>
              </a:rPr>
              <a:t>: a large language model by Mistral AI team</a:t>
            </a:r>
            <a:endParaRPr lang="en-US" b="0" dirty="0">
              <a:solidFill>
                <a:srgbClr val="1F2937"/>
              </a:solidFill>
              <a:latin typeface="Source Sans Pro" panose="020B0503030403020204" pitchFamily="34" charset="0"/>
            </a:endParaRPr>
          </a:p>
          <a:p>
            <a:r>
              <a:rPr lang="en-US" b="0" i="0" u="sng" dirty="0">
                <a:effectLst/>
                <a:latin typeface="Source Sans Pro" panose="020B0503030403020204" pitchFamily="34" charset="0"/>
                <a:hlinkClick r:id="rId4"/>
              </a:rPr>
              <a:t>WizardLM</a:t>
            </a:r>
            <a:r>
              <a:rPr lang="en-US" b="0" i="0" dirty="0">
                <a:solidFill>
                  <a:srgbClr val="1F2937"/>
                </a:solidFill>
                <a:effectLst/>
                <a:latin typeface="Source Sans Pro" panose="020B0503030403020204" pitchFamily="34" charset="0"/>
              </a:rPr>
              <a:t>: an instruction-following LLM using </a:t>
            </a:r>
            <a:r>
              <a:rPr lang="en-US" b="0" i="0" dirty="0" err="1">
                <a:solidFill>
                  <a:srgbClr val="1F2937"/>
                </a:solidFill>
                <a:effectLst/>
                <a:latin typeface="Source Sans Pro" panose="020B0503030403020204" pitchFamily="34" charset="0"/>
              </a:rPr>
              <a:t>evol</a:t>
            </a:r>
            <a:r>
              <a:rPr lang="en-US" b="0" i="0" dirty="0">
                <a:solidFill>
                  <a:srgbClr val="1F2937"/>
                </a:solidFill>
                <a:effectLst/>
                <a:latin typeface="Source Sans Pro" panose="020B0503030403020204" pitchFamily="34" charset="0"/>
              </a:rPr>
              <a:t>-instruct by Microsoft</a:t>
            </a:r>
          </a:p>
          <a:p>
            <a:r>
              <a:rPr lang="en-US" b="0" i="0" u="sng" dirty="0">
                <a:effectLst/>
                <a:latin typeface="Source Sans Pro" panose="020B0503030403020204" pitchFamily="34" charset="0"/>
                <a:hlinkClick r:id="rId5"/>
              </a:rPr>
              <a:t>Zephyr</a:t>
            </a:r>
            <a:r>
              <a:rPr lang="en-US" b="0" i="0" dirty="0">
                <a:solidFill>
                  <a:srgbClr val="1F2937"/>
                </a:solidFill>
                <a:effectLst/>
                <a:latin typeface="Source Sans Pro" panose="020B0503030403020204" pitchFamily="34" charset="0"/>
              </a:rPr>
              <a:t>: a chatbot fine-tuned from Mistral by Hugging Face</a:t>
            </a:r>
            <a:endParaRPr lang="en-US" b="0" dirty="0">
              <a:solidFill>
                <a:srgbClr val="1F2937"/>
              </a:solidFill>
              <a:latin typeface="Source Sans Pro" panose="020B0503030403020204" pitchFamily="34" charset="0"/>
            </a:endParaRPr>
          </a:p>
          <a:p>
            <a:r>
              <a:rPr lang="en-US" b="0" i="0" u="sng" dirty="0">
                <a:effectLst/>
                <a:latin typeface="Source Sans Pro" panose="020B0503030403020204" pitchFamily="34" charset="0"/>
                <a:hlinkClick r:id="rId6"/>
              </a:rPr>
              <a:t>Code Llama</a:t>
            </a:r>
            <a:r>
              <a:rPr lang="en-US" b="0" i="0" dirty="0">
                <a:solidFill>
                  <a:srgbClr val="1F2937"/>
                </a:solidFill>
                <a:effectLst/>
                <a:latin typeface="Source Sans Pro" panose="020B0503030403020204" pitchFamily="34" charset="0"/>
              </a:rPr>
              <a:t>: open foundation models for code by Meta</a:t>
            </a:r>
          </a:p>
          <a:p>
            <a:r>
              <a:rPr lang="en-US" b="0" i="0" u="sng" dirty="0">
                <a:effectLst/>
                <a:latin typeface="Source Sans Pro" panose="020B0503030403020204" pitchFamily="34" charset="0"/>
                <a:hlinkClick r:id="rId7"/>
              </a:rPr>
              <a:t>ChatGLM</a:t>
            </a:r>
            <a:r>
              <a:rPr lang="en-US" b="0" i="0" dirty="0">
                <a:solidFill>
                  <a:srgbClr val="1F2937"/>
                </a:solidFill>
                <a:effectLst/>
                <a:latin typeface="Source Sans Pro" panose="020B0503030403020204" pitchFamily="34" charset="0"/>
              </a:rPr>
              <a:t>: an open bilingual dialogue language model by Tsinghua University</a:t>
            </a:r>
          </a:p>
          <a:p>
            <a:r>
              <a:rPr lang="en-US" b="0" i="0" u="sng" dirty="0">
                <a:effectLst/>
                <a:latin typeface="Source Sans Pro" panose="020B0503030403020204" pitchFamily="34" charset="0"/>
                <a:hlinkClick r:id="rId8"/>
              </a:rPr>
              <a:t>Qwen</a:t>
            </a:r>
            <a:r>
              <a:rPr lang="en-US" b="0" i="0" dirty="0">
                <a:solidFill>
                  <a:srgbClr val="1F2937"/>
                </a:solidFill>
                <a:effectLst/>
                <a:latin typeface="Source Sans Pro" panose="020B0503030403020204" pitchFamily="34" charset="0"/>
              </a:rPr>
              <a:t>: a large language model by Alibaba Cloud</a:t>
            </a:r>
          </a:p>
          <a:p>
            <a:r>
              <a:rPr lang="en-US" b="0" i="0" u="sng" dirty="0">
                <a:effectLst/>
                <a:latin typeface="Source Sans Pro" panose="020B0503030403020204" pitchFamily="34" charset="0"/>
                <a:hlinkClick r:id="rId9"/>
              </a:rPr>
              <a:t>Vicuna</a:t>
            </a:r>
            <a:r>
              <a:rPr lang="en-US" b="0" i="0" dirty="0">
                <a:solidFill>
                  <a:srgbClr val="1F2937"/>
                </a:solidFill>
                <a:effectLst/>
                <a:latin typeface="Source Sans Pro" panose="020B0503030403020204" pitchFamily="34" charset="0"/>
              </a:rPr>
              <a:t>: a chat assistant fine-tuned on user-shared conversations by LMSYS</a:t>
            </a:r>
          </a:p>
          <a:p>
            <a:r>
              <a:rPr lang="en-US" b="0" i="0" u="sng" dirty="0">
                <a:effectLst/>
                <a:latin typeface="Source Sans Pro" panose="020B0503030403020204" pitchFamily="34" charset="0"/>
                <a:hlinkClick r:id="rId10"/>
              </a:rPr>
              <a:t>Falcon</a:t>
            </a:r>
            <a:r>
              <a:rPr lang="en-US" b="0" i="0" dirty="0">
                <a:solidFill>
                  <a:srgbClr val="1F2937"/>
                </a:solidFill>
                <a:effectLst/>
                <a:latin typeface="Source Sans Pro" panose="020B0503030403020204" pitchFamily="34" charset="0"/>
              </a:rPr>
              <a:t>: TII’s flagship series of large language models</a:t>
            </a:r>
            <a:endParaRPr lang="en-US" dirty="0"/>
          </a:p>
        </p:txBody>
      </p:sp>
      <p:sp>
        <p:nvSpPr>
          <p:cNvPr id="4" name="Slide Number Placeholder 3">
            <a:extLst>
              <a:ext uri="{FF2B5EF4-FFF2-40B4-BE49-F238E27FC236}">
                <a16:creationId xmlns:a16="http://schemas.microsoft.com/office/drawing/2014/main" id="{C3A480B0-D446-677D-6344-1156DDFAE3F0}"/>
              </a:ext>
            </a:extLst>
          </p:cNvPr>
          <p:cNvSpPr>
            <a:spLocks noGrp="1"/>
          </p:cNvSpPr>
          <p:nvPr>
            <p:ph type="sldNum" sz="quarter" idx="12"/>
          </p:nvPr>
        </p:nvSpPr>
        <p:spPr/>
        <p:txBody>
          <a:bodyPr/>
          <a:lstStyle/>
          <a:p>
            <a:fld id="{5D6FF71F-CF6A-4C46-8F9B-61D49EEA70E3}" type="slidenum">
              <a:rPr lang="en-US" smtClean="0"/>
              <a:t>35</a:t>
            </a:fld>
            <a:endParaRPr lang="en-US"/>
          </a:p>
        </p:txBody>
      </p:sp>
      <p:sp>
        <p:nvSpPr>
          <p:cNvPr id="5" name="TextBox 4">
            <a:extLst>
              <a:ext uri="{FF2B5EF4-FFF2-40B4-BE49-F238E27FC236}">
                <a16:creationId xmlns:a16="http://schemas.microsoft.com/office/drawing/2014/main" id="{DBD19FEE-9816-D78B-3DBA-B12D310C4FF5}"/>
              </a:ext>
            </a:extLst>
          </p:cNvPr>
          <p:cNvSpPr txBox="1"/>
          <p:nvPr/>
        </p:nvSpPr>
        <p:spPr>
          <a:xfrm>
            <a:off x="687666" y="873450"/>
            <a:ext cx="11068904" cy="523220"/>
          </a:xfrm>
          <a:prstGeom prst="rect">
            <a:avLst/>
          </a:prstGeom>
          <a:noFill/>
        </p:spPr>
        <p:txBody>
          <a:bodyPr wrap="square">
            <a:spAutoFit/>
          </a:bodyPr>
          <a:lstStyle/>
          <a:p>
            <a:pPr algn="ctr"/>
            <a:r>
              <a:rPr lang="en-US" sz="2800" dirty="0">
                <a:solidFill>
                  <a:schemeClr val="bg1">
                    <a:lumMod val="75000"/>
                  </a:schemeClr>
                </a:solidFill>
                <a:hlinkClick r:id="rId11"/>
              </a:rPr>
              <a:t>https://chat.lmsys.org/</a:t>
            </a:r>
            <a:endParaRPr lang="en-US" sz="2800" dirty="0">
              <a:solidFill>
                <a:schemeClr val="bg1">
                  <a:lumMod val="75000"/>
                </a:schemeClr>
              </a:solidFill>
            </a:endParaRPr>
          </a:p>
        </p:txBody>
      </p:sp>
    </p:spTree>
    <p:extLst>
      <p:ext uri="{BB962C8B-B14F-4D97-AF65-F5344CB8AC3E}">
        <p14:creationId xmlns:p14="http://schemas.microsoft.com/office/powerpoint/2010/main" val="823791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785768"/>
          </a:xfrm>
        </p:spPr>
        <p:txBody>
          <a:bodyPr>
            <a:noAutofit/>
          </a:bodyPr>
          <a:lstStyle/>
          <a:p>
            <a:r>
              <a:rPr lang="en-US" dirty="0"/>
              <a:t>Chat with Open Large Language Models</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36</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dirty="0">
                <a:solidFill>
                  <a:schemeClr val="bg1">
                    <a:lumMod val="75000"/>
                  </a:schemeClr>
                </a:solidFill>
                <a:hlinkClick r:id="rId2"/>
              </a:rPr>
              <a:t>https://chat.lmsys.org/</a:t>
            </a:r>
            <a:endParaRPr lang="en-US" dirty="0">
              <a:solidFill>
                <a:schemeClr val="bg1">
                  <a:lumMod val="75000"/>
                </a:schemeClr>
              </a:solidFill>
            </a:endParaRPr>
          </a:p>
        </p:txBody>
      </p:sp>
      <p:sp>
        <p:nvSpPr>
          <p:cNvPr id="6" name="TextBox 5">
            <a:extLst>
              <a:ext uri="{FF2B5EF4-FFF2-40B4-BE49-F238E27FC236}">
                <a16:creationId xmlns:a16="http://schemas.microsoft.com/office/drawing/2014/main" id="{96B148FD-746F-1334-1729-26A6FB81B080}"/>
              </a:ext>
            </a:extLst>
          </p:cNvPr>
          <p:cNvSpPr txBox="1"/>
          <p:nvPr/>
        </p:nvSpPr>
        <p:spPr>
          <a:xfrm>
            <a:off x="4724060" y="716359"/>
            <a:ext cx="2743878" cy="615553"/>
          </a:xfrm>
          <a:prstGeom prst="rect">
            <a:avLst/>
          </a:prstGeom>
          <a:noFill/>
        </p:spPr>
        <p:txBody>
          <a:bodyPr wrap="square">
            <a:spAutoFit/>
          </a:bodyPr>
          <a:lstStyle/>
          <a:p>
            <a:r>
              <a:rPr lang="en-US" sz="3400" dirty="0">
                <a:solidFill>
                  <a:schemeClr val="bg1">
                    <a:lumMod val="75000"/>
                  </a:schemeClr>
                </a:solidFill>
                <a:hlinkClick r:id="rId2"/>
              </a:rPr>
              <a:t>chat.lmsys.org</a:t>
            </a:r>
            <a:endParaRPr lang="en-US" sz="3400" dirty="0"/>
          </a:p>
        </p:txBody>
      </p:sp>
      <p:graphicFrame>
        <p:nvGraphicFramePr>
          <p:cNvPr id="3" name="Table 2">
            <a:extLst>
              <a:ext uri="{FF2B5EF4-FFF2-40B4-BE49-F238E27FC236}">
                <a16:creationId xmlns:a16="http://schemas.microsoft.com/office/drawing/2014/main" id="{E47C97A0-B480-CE56-5056-969602800287}"/>
              </a:ext>
            </a:extLst>
          </p:cNvPr>
          <p:cNvGraphicFramePr>
            <a:graphicFrameLocks noGrp="1"/>
          </p:cNvGraphicFramePr>
          <p:nvPr>
            <p:extLst>
              <p:ext uri="{D42A27DB-BD31-4B8C-83A1-F6EECF244321}">
                <p14:modId xmlns:p14="http://schemas.microsoft.com/office/powerpoint/2010/main" val="259854307"/>
              </p:ext>
            </p:extLst>
          </p:nvPr>
        </p:nvGraphicFramePr>
        <p:xfrm>
          <a:off x="730845" y="1728759"/>
          <a:ext cx="11100084" cy="4692408"/>
        </p:xfrm>
        <a:graphic>
          <a:graphicData uri="http://schemas.openxmlformats.org/drawingml/2006/table">
            <a:tbl>
              <a:tblPr/>
              <a:tblGrid>
                <a:gridCol w="3470898">
                  <a:extLst>
                    <a:ext uri="{9D8B030D-6E8A-4147-A177-3AD203B41FA5}">
                      <a16:colId xmlns:a16="http://schemas.microsoft.com/office/drawing/2014/main" val="521866405"/>
                    </a:ext>
                  </a:extLst>
                </a:gridCol>
                <a:gridCol w="4158288">
                  <a:extLst>
                    <a:ext uri="{9D8B030D-6E8A-4147-A177-3AD203B41FA5}">
                      <a16:colId xmlns:a16="http://schemas.microsoft.com/office/drawing/2014/main" val="3726207650"/>
                    </a:ext>
                  </a:extLst>
                </a:gridCol>
                <a:gridCol w="3470898">
                  <a:extLst>
                    <a:ext uri="{9D8B030D-6E8A-4147-A177-3AD203B41FA5}">
                      <a16:colId xmlns:a16="http://schemas.microsoft.com/office/drawing/2014/main" val="3359118716"/>
                    </a:ext>
                  </a:extLst>
                </a:gridCol>
              </a:tblGrid>
              <a:tr h="565186">
                <a:tc>
                  <a:txBody>
                    <a:bodyPr/>
                    <a:lstStyle/>
                    <a:p>
                      <a:pPr algn="l"/>
                      <a:r>
                        <a:rPr lang="en-US" sz="1800" u="sng">
                          <a:effectLst/>
                          <a:hlinkClick r:id="rId3"/>
                        </a:rPr>
                        <a:t>GPT-3.5</a:t>
                      </a:r>
                      <a:r>
                        <a:rPr lang="en-US" sz="1800">
                          <a:effectLst/>
                        </a:rPr>
                        <a:t>: GPT-3.5 by OpenAI</a:t>
                      </a:r>
                    </a:p>
                  </a:txBody>
                  <a:tcPr marL="77015" marR="120336"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a:r>
                        <a:rPr lang="en-US" sz="1800" u="sng" dirty="0">
                          <a:effectLst/>
                          <a:hlinkClick r:id="rId4"/>
                        </a:rPr>
                        <a:t>GPT-3.5-Turbo-1106</a:t>
                      </a:r>
                      <a:r>
                        <a:rPr lang="en-US" sz="1800" dirty="0">
                          <a:effectLst/>
                        </a:rPr>
                        <a:t>: GPT-3.5-Turbo-1106 by </a:t>
                      </a:r>
                      <a:r>
                        <a:rPr lang="en-US" sz="1800" dirty="0" err="1">
                          <a:effectLst/>
                        </a:rPr>
                        <a:t>OpenAI</a:t>
                      </a:r>
                      <a:endParaRPr lang="en-US" sz="1800" dirty="0">
                        <a:effectLst/>
                      </a:endParaRPr>
                    </a:p>
                  </a:txBody>
                  <a:tcPr marL="120336" marR="120336"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a:r>
                        <a:rPr lang="en-US" sz="1800" u="sng" dirty="0">
                          <a:effectLst/>
                          <a:hlinkClick r:id="rId5"/>
                        </a:rPr>
                        <a:t>GPT-4-Turbo</a:t>
                      </a:r>
                      <a:r>
                        <a:rPr lang="en-US" sz="1800" dirty="0">
                          <a:effectLst/>
                        </a:rPr>
                        <a:t>: GPT-4-Turbo by </a:t>
                      </a:r>
                      <a:r>
                        <a:rPr lang="en-US" sz="1800" dirty="0" err="1">
                          <a:effectLst/>
                        </a:rPr>
                        <a:t>OpenAI</a:t>
                      </a:r>
                      <a:endParaRPr lang="en-US" sz="1800" dirty="0">
                        <a:effectLst/>
                      </a:endParaRPr>
                    </a:p>
                  </a:txBody>
                  <a:tcPr marL="120336" marR="77015"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05453635"/>
                  </a:ext>
                </a:extLst>
              </a:tr>
              <a:tr h="565186">
                <a:tc>
                  <a:txBody>
                    <a:bodyPr/>
                    <a:lstStyle/>
                    <a:p>
                      <a:pPr algn="l"/>
                      <a:r>
                        <a:rPr lang="en-US" sz="1800" u="sng" dirty="0">
                          <a:effectLst/>
                          <a:hlinkClick r:id="rId6"/>
                        </a:rPr>
                        <a:t>GPT-4</a:t>
                      </a:r>
                      <a:r>
                        <a:rPr lang="en-US" sz="1800" dirty="0">
                          <a:effectLst/>
                        </a:rPr>
                        <a:t>: ChatGPT-4 by </a:t>
                      </a:r>
                      <a:r>
                        <a:rPr lang="en-US" sz="1800" dirty="0" err="1">
                          <a:effectLst/>
                        </a:rPr>
                        <a:t>OpenAI</a:t>
                      </a:r>
                      <a:endParaRPr lang="en-US" sz="1800" dirty="0">
                        <a:effectLst/>
                      </a:endParaRPr>
                    </a:p>
                  </a:txBody>
                  <a:tcPr marL="77015" marR="120336"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a:r>
                        <a:rPr lang="en-US" sz="1800" u="sng">
                          <a:effectLst/>
                          <a:hlinkClick r:id="rId7"/>
                        </a:rPr>
                        <a:t>Claude</a:t>
                      </a:r>
                      <a:r>
                        <a:rPr lang="en-US" sz="1800">
                          <a:effectLst/>
                        </a:rPr>
                        <a:t>: Claude 2 by Anthropic</a:t>
                      </a:r>
                    </a:p>
                  </a:txBody>
                  <a:tcPr marL="120336" marR="120336"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a:r>
                        <a:rPr lang="en-US" sz="1800" u="sng">
                          <a:effectLst/>
                          <a:hlinkClick r:id="rId8"/>
                        </a:rPr>
                        <a:t>Claude Instant</a:t>
                      </a:r>
                      <a:r>
                        <a:rPr lang="en-US" sz="1800">
                          <a:effectLst/>
                        </a:rPr>
                        <a:t>: Claude Instant by Anthropic</a:t>
                      </a:r>
                    </a:p>
                  </a:txBody>
                  <a:tcPr marL="120336" marR="77015"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5869720"/>
                  </a:ext>
                </a:extLst>
              </a:tr>
              <a:tr h="799057">
                <a:tc>
                  <a:txBody>
                    <a:bodyPr/>
                    <a:lstStyle/>
                    <a:p>
                      <a:pPr algn="l"/>
                      <a:r>
                        <a:rPr lang="en-US" sz="1800" u="sng">
                          <a:effectLst/>
                          <a:hlinkClick r:id="rId9"/>
                        </a:rPr>
                        <a:t>Vicuna</a:t>
                      </a:r>
                      <a:r>
                        <a:rPr lang="en-US" sz="1800">
                          <a:effectLst/>
                        </a:rPr>
                        <a:t>: a chat assistant fine-tuned on user-shared conversations by LMSYS</a:t>
                      </a:r>
                    </a:p>
                  </a:txBody>
                  <a:tcPr marL="77015" marR="120336"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a:r>
                        <a:rPr lang="en-US" sz="1800" u="sng">
                          <a:effectLst/>
                          <a:hlinkClick r:id="rId10"/>
                        </a:rPr>
                        <a:t>Llama 2</a:t>
                      </a:r>
                      <a:r>
                        <a:rPr lang="en-US" sz="1800">
                          <a:effectLst/>
                        </a:rPr>
                        <a:t>: open foundation and fine-tuned chat models by Meta</a:t>
                      </a:r>
                    </a:p>
                  </a:txBody>
                  <a:tcPr marL="120336" marR="120336"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a:r>
                        <a:rPr lang="en-US" sz="1800" u="sng">
                          <a:effectLst/>
                          <a:hlinkClick r:id="rId11"/>
                        </a:rPr>
                        <a:t>ChatGLM</a:t>
                      </a:r>
                      <a:r>
                        <a:rPr lang="en-US" sz="1800">
                          <a:effectLst/>
                        </a:rPr>
                        <a:t>: an open bilingual dialogue language model by Tsinghua University</a:t>
                      </a:r>
                    </a:p>
                  </a:txBody>
                  <a:tcPr marL="120336" marR="77015"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70029382"/>
                  </a:ext>
                </a:extLst>
              </a:tr>
              <a:tr h="799057">
                <a:tc>
                  <a:txBody>
                    <a:bodyPr/>
                    <a:lstStyle/>
                    <a:p>
                      <a:pPr algn="l"/>
                      <a:r>
                        <a:rPr lang="en-US" sz="1800" u="sng">
                          <a:effectLst/>
                          <a:hlinkClick r:id="rId12"/>
                        </a:rPr>
                        <a:t>OpenChat 3.5</a:t>
                      </a:r>
                      <a:r>
                        <a:rPr lang="en-US" sz="1800">
                          <a:effectLst/>
                        </a:rPr>
                        <a:t>: OpenChat 3.5 is a versatile, open-source language model fine-tuned using C-RLFT</a:t>
                      </a:r>
                    </a:p>
                  </a:txBody>
                  <a:tcPr marL="77015" marR="120336"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a:r>
                        <a:rPr lang="en-US" sz="1800" u="sng">
                          <a:effectLst/>
                          <a:hlinkClick r:id="rId13"/>
                        </a:rPr>
                        <a:t>Mistral</a:t>
                      </a:r>
                      <a:r>
                        <a:rPr lang="en-US" sz="1800">
                          <a:effectLst/>
                        </a:rPr>
                        <a:t>: a large language model by Mistral AI team</a:t>
                      </a:r>
                    </a:p>
                  </a:txBody>
                  <a:tcPr marL="120336" marR="120336"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a:r>
                        <a:rPr lang="en-US" sz="1800" u="sng">
                          <a:effectLst/>
                          <a:hlinkClick r:id="rId14"/>
                        </a:rPr>
                        <a:t>Zephyr</a:t>
                      </a:r>
                      <a:r>
                        <a:rPr lang="en-US" sz="1800">
                          <a:effectLst/>
                        </a:rPr>
                        <a:t>: a chatbot fine-tuned from Mistral by Hugging Face</a:t>
                      </a:r>
                    </a:p>
                  </a:txBody>
                  <a:tcPr marL="120336" marR="77015"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8166805"/>
                  </a:ext>
                </a:extLst>
              </a:tr>
              <a:tr h="799057">
                <a:tc>
                  <a:txBody>
                    <a:bodyPr/>
                    <a:lstStyle/>
                    <a:p>
                      <a:pPr algn="l"/>
                      <a:r>
                        <a:rPr lang="en-US" sz="1800" u="sng">
                          <a:effectLst/>
                          <a:hlinkClick r:id="rId15"/>
                        </a:rPr>
                        <a:t>Qwen</a:t>
                      </a:r>
                      <a:r>
                        <a:rPr lang="en-US" sz="1800">
                          <a:effectLst/>
                        </a:rPr>
                        <a:t>: a large language model by Alibaba Cloud</a:t>
                      </a:r>
                    </a:p>
                  </a:txBody>
                  <a:tcPr marL="77015" marR="120336"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a:r>
                        <a:rPr lang="en-US" sz="1800" u="sng">
                          <a:effectLst/>
                          <a:hlinkClick r:id="rId16"/>
                        </a:rPr>
                        <a:t>Code Llama</a:t>
                      </a:r>
                      <a:r>
                        <a:rPr lang="en-US" sz="1800">
                          <a:effectLst/>
                        </a:rPr>
                        <a:t>: open foundation models for code by Meta</a:t>
                      </a:r>
                    </a:p>
                  </a:txBody>
                  <a:tcPr marL="120336" marR="120336"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a:r>
                        <a:rPr lang="en-US" sz="1800" u="sng">
                          <a:effectLst/>
                          <a:hlinkClick r:id="rId17"/>
                        </a:rPr>
                        <a:t>WizardLM</a:t>
                      </a:r>
                      <a:r>
                        <a:rPr lang="en-US" sz="1800">
                          <a:effectLst/>
                        </a:rPr>
                        <a:t>: an instruction-following LLM using evol-instruct by Microsoft</a:t>
                      </a:r>
                    </a:p>
                  </a:txBody>
                  <a:tcPr marL="120336" marR="77015"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33837539"/>
                  </a:ext>
                </a:extLst>
              </a:tr>
              <a:tr h="565186">
                <a:tc>
                  <a:txBody>
                    <a:bodyPr/>
                    <a:lstStyle/>
                    <a:p>
                      <a:pPr algn="l"/>
                      <a:r>
                        <a:rPr lang="en-US" sz="1800" u="sng">
                          <a:effectLst/>
                          <a:hlinkClick r:id="rId18"/>
                        </a:rPr>
                        <a:t>PaLM 2 Chat</a:t>
                      </a:r>
                      <a:r>
                        <a:rPr lang="en-US" sz="1800">
                          <a:effectLst/>
                        </a:rPr>
                        <a:t>: PaLM 2 for Chat (chat-bison@001) by Google</a:t>
                      </a:r>
                    </a:p>
                  </a:txBody>
                  <a:tcPr marL="77015" marR="120336"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E1E1E1"/>
                      </a:solidFill>
                      <a:prstDash val="solid"/>
                      <a:round/>
                      <a:headEnd type="none" w="med" len="med"/>
                      <a:tailEnd type="none" w="med" len="med"/>
                    </a:lnB>
                  </a:tcPr>
                </a:tc>
                <a:tc>
                  <a:txBody>
                    <a:bodyPr/>
                    <a:lstStyle/>
                    <a:p>
                      <a:pPr algn="l"/>
                      <a:r>
                        <a:rPr lang="en-US" sz="1800" u="sng">
                          <a:effectLst/>
                          <a:hlinkClick r:id="rId19"/>
                        </a:rPr>
                        <a:t>Falcon</a:t>
                      </a:r>
                      <a:r>
                        <a:rPr lang="en-US" sz="1800">
                          <a:effectLst/>
                        </a:rPr>
                        <a:t>: TII’s flagship series of large language models</a:t>
                      </a:r>
                    </a:p>
                  </a:txBody>
                  <a:tcPr marL="120336" marR="120336"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E1E1E1"/>
                      </a:solidFill>
                      <a:prstDash val="solid"/>
                      <a:round/>
                      <a:headEnd type="none" w="med" len="med"/>
                      <a:tailEnd type="none" w="med" len="med"/>
                    </a:lnB>
                  </a:tcPr>
                </a:tc>
                <a:tc>
                  <a:txBody>
                    <a:bodyPr/>
                    <a:lstStyle/>
                    <a:p>
                      <a:pPr algn="l"/>
                      <a:endParaRPr lang="en-US" sz="1800" dirty="0">
                        <a:effectLst/>
                      </a:endParaRPr>
                    </a:p>
                  </a:txBody>
                  <a:tcPr marL="120336" marR="77015" marT="48134" marB="48134"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E1E1E1"/>
                      </a:solidFill>
                      <a:prstDash val="solid"/>
                      <a:round/>
                      <a:headEnd type="none" w="med" len="med"/>
                      <a:tailEnd type="none" w="med" len="med"/>
                    </a:lnB>
                  </a:tcPr>
                </a:tc>
                <a:extLst>
                  <a:ext uri="{0D108BD9-81ED-4DB2-BD59-A6C34878D82A}">
                    <a16:rowId xmlns:a16="http://schemas.microsoft.com/office/drawing/2014/main" val="3177128295"/>
                  </a:ext>
                </a:extLst>
              </a:tr>
            </a:tbl>
          </a:graphicData>
        </a:graphic>
      </p:graphicFrame>
      <p:sp>
        <p:nvSpPr>
          <p:cNvPr id="8" name="Rectangle 1">
            <a:extLst>
              <a:ext uri="{FF2B5EF4-FFF2-40B4-BE49-F238E27FC236}">
                <a16:creationId xmlns:a16="http://schemas.microsoft.com/office/drawing/2014/main" id="{9047B2A1-461C-FBDC-4F70-E2935CB05E29}"/>
              </a:ext>
            </a:extLst>
          </p:cNvPr>
          <p:cNvSpPr>
            <a:spLocks noChangeArrowheads="1"/>
          </p:cNvSpPr>
          <p:nvPr/>
        </p:nvSpPr>
        <p:spPr bwMode="auto">
          <a:xfrm>
            <a:off x="16668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374151"/>
                </a:solidFill>
                <a:effectLst/>
                <a:latin typeface="Arial" panose="020B0604020202020204" pitchFamily="34" charset="0"/>
                <a:ea typeface="Source Sans Pro" panose="020B0503030403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42957D43-1030-2F55-614E-40F4B22FD294}"/>
              </a:ext>
            </a:extLst>
          </p:cNvPr>
          <p:cNvSpPr txBox="1"/>
          <p:nvPr/>
        </p:nvSpPr>
        <p:spPr>
          <a:xfrm>
            <a:off x="2421745" y="1316467"/>
            <a:ext cx="8051800" cy="461665"/>
          </a:xfrm>
          <a:prstGeom prst="rect">
            <a:avLst/>
          </a:prstGeom>
          <a:noFill/>
        </p:spPr>
        <p:txBody>
          <a:bodyPr wrap="square">
            <a:spAutoFit/>
          </a:bodyPr>
          <a:lstStyle/>
          <a:p>
            <a:pPr algn="l"/>
            <a:r>
              <a:rPr lang="en-US" sz="2400" b="1" i="0" dirty="0">
                <a:effectLst/>
                <a:latin typeface="Source Sans Pro" panose="020B0503030403020204" pitchFamily="34" charset="0"/>
              </a:rPr>
              <a:t>⚔️ Chatbot Arena ⚔️ : Benchmarking LLMs in the Wild</a:t>
            </a:r>
          </a:p>
        </p:txBody>
      </p:sp>
    </p:spTree>
    <p:extLst>
      <p:ext uri="{BB962C8B-B14F-4D97-AF65-F5344CB8AC3E}">
        <p14:creationId xmlns:p14="http://schemas.microsoft.com/office/powerpoint/2010/main" val="3447255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148883" y="52432"/>
            <a:ext cx="3345597" cy="6509812"/>
          </a:xfrm>
        </p:spPr>
        <p:txBody>
          <a:bodyPr>
            <a:noAutofit/>
          </a:bodyPr>
          <a:lstStyle/>
          <a:p>
            <a:r>
              <a:rPr lang="en-US" dirty="0"/>
              <a:t>Chat </a:t>
            </a:r>
            <a:br>
              <a:rPr lang="en-US" dirty="0"/>
            </a:br>
            <a:r>
              <a:rPr lang="en-US" dirty="0"/>
              <a:t>with </a:t>
            </a:r>
            <a:br>
              <a:rPr lang="en-US" dirty="0"/>
            </a:br>
            <a:r>
              <a:rPr lang="en-US" dirty="0"/>
              <a:t>Open </a:t>
            </a:r>
            <a:br>
              <a:rPr lang="en-US" dirty="0"/>
            </a:br>
            <a:r>
              <a:rPr lang="en-US" dirty="0"/>
              <a:t>Large Language Models:</a:t>
            </a:r>
            <a:br>
              <a:rPr lang="en-US" dirty="0"/>
            </a:br>
            <a:r>
              <a:rPr lang="en-US" dirty="0">
                <a:solidFill>
                  <a:srgbClr val="C00000"/>
                </a:solidFill>
              </a:rPr>
              <a:t>Chatbot Arena</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37</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dirty="0">
                <a:solidFill>
                  <a:schemeClr val="bg1">
                    <a:lumMod val="75000"/>
                  </a:schemeClr>
                </a:solidFill>
                <a:hlinkClick r:id="rId2"/>
              </a:rPr>
              <a:t>https://chat.lmsys.org/</a:t>
            </a:r>
            <a:endParaRPr lang="en-US" dirty="0">
              <a:solidFill>
                <a:schemeClr val="bg1">
                  <a:lumMod val="75000"/>
                </a:schemeClr>
              </a:solidFill>
            </a:endParaRPr>
          </a:p>
        </p:txBody>
      </p:sp>
      <p:sp>
        <p:nvSpPr>
          <p:cNvPr id="9" name="TextBox 8">
            <a:extLst>
              <a:ext uri="{FF2B5EF4-FFF2-40B4-BE49-F238E27FC236}">
                <a16:creationId xmlns:a16="http://schemas.microsoft.com/office/drawing/2014/main" id="{21490AB9-5C35-3202-C57E-2A04D933626C}"/>
              </a:ext>
            </a:extLst>
          </p:cNvPr>
          <p:cNvSpPr txBox="1"/>
          <p:nvPr/>
        </p:nvSpPr>
        <p:spPr>
          <a:xfrm>
            <a:off x="4729008" y="236582"/>
            <a:ext cx="6096000" cy="461665"/>
          </a:xfrm>
          <a:prstGeom prst="rect">
            <a:avLst/>
          </a:prstGeom>
          <a:noFill/>
        </p:spPr>
        <p:txBody>
          <a:bodyPr wrap="square">
            <a:spAutoFit/>
          </a:bodyPr>
          <a:lstStyle/>
          <a:p>
            <a:pPr algn="ctr"/>
            <a:r>
              <a:rPr lang="en-US" sz="2400" b="1" i="0" dirty="0">
                <a:solidFill>
                  <a:schemeClr val="accent1"/>
                </a:solidFill>
                <a:effectLst/>
                <a:latin typeface="Source Sans Pro" panose="020B0503030403020204" pitchFamily="34" charset="0"/>
              </a:rPr>
              <a:t>Large Language Models for Data Science</a:t>
            </a:r>
            <a:endParaRPr lang="en-US" sz="2400" b="1" dirty="0">
              <a:solidFill>
                <a:schemeClr val="accent1"/>
              </a:solidFill>
            </a:endParaRPr>
          </a:p>
        </p:txBody>
      </p:sp>
      <p:sp>
        <p:nvSpPr>
          <p:cNvPr id="11" name="TextBox 10">
            <a:extLst>
              <a:ext uri="{FF2B5EF4-FFF2-40B4-BE49-F238E27FC236}">
                <a16:creationId xmlns:a16="http://schemas.microsoft.com/office/drawing/2014/main" id="{53C87F7E-240F-7556-210F-99082F6D33A9}"/>
              </a:ext>
            </a:extLst>
          </p:cNvPr>
          <p:cNvSpPr txBox="1"/>
          <p:nvPr/>
        </p:nvSpPr>
        <p:spPr>
          <a:xfrm>
            <a:off x="3494480" y="698247"/>
            <a:ext cx="3866440" cy="461665"/>
          </a:xfrm>
          <a:prstGeom prst="rect">
            <a:avLst/>
          </a:prstGeom>
          <a:noFill/>
        </p:spPr>
        <p:txBody>
          <a:bodyPr wrap="square">
            <a:spAutoFit/>
          </a:bodyPr>
          <a:lstStyle/>
          <a:p>
            <a:r>
              <a:rPr lang="en-US" sz="2400" b="1" dirty="0">
                <a:solidFill>
                  <a:srgbClr val="C00000"/>
                </a:solidFill>
              </a:rPr>
              <a:t>Llama 2-70b-chat</a:t>
            </a:r>
          </a:p>
        </p:txBody>
      </p:sp>
      <p:sp>
        <p:nvSpPr>
          <p:cNvPr id="13" name="TextBox 12">
            <a:extLst>
              <a:ext uri="{FF2B5EF4-FFF2-40B4-BE49-F238E27FC236}">
                <a16:creationId xmlns:a16="http://schemas.microsoft.com/office/drawing/2014/main" id="{29C18F00-826A-2E8F-C12A-FAEE3644B4CD}"/>
              </a:ext>
            </a:extLst>
          </p:cNvPr>
          <p:cNvSpPr txBox="1"/>
          <p:nvPr/>
        </p:nvSpPr>
        <p:spPr>
          <a:xfrm>
            <a:off x="7822728" y="703602"/>
            <a:ext cx="3866440" cy="461665"/>
          </a:xfrm>
          <a:prstGeom prst="rect">
            <a:avLst/>
          </a:prstGeom>
          <a:noFill/>
        </p:spPr>
        <p:txBody>
          <a:bodyPr wrap="square">
            <a:spAutoFit/>
          </a:bodyPr>
          <a:lstStyle/>
          <a:p>
            <a:r>
              <a:rPr lang="en-US" sz="2400" b="1" dirty="0">
                <a:solidFill>
                  <a:srgbClr val="C00000"/>
                </a:solidFill>
              </a:rPr>
              <a:t>Mistral-7b-instruct</a:t>
            </a:r>
          </a:p>
        </p:txBody>
      </p:sp>
      <p:pic>
        <p:nvPicPr>
          <p:cNvPr id="15" name="Picture 14">
            <a:extLst>
              <a:ext uri="{FF2B5EF4-FFF2-40B4-BE49-F238E27FC236}">
                <a16:creationId xmlns:a16="http://schemas.microsoft.com/office/drawing/2014/main" id="{6FB2F977-C8F3-9283-270C-D910DA414A78}"/>
              </a:ext>
            </a:extLst>
          </p:cNvPr>
          <p:cNvPicPr>
            <a:picLocks noChangeAspect="1"/>
          </p:cNvPicPr>
          <p:nvPr/>
        </p:nvPicPr>
        <p:blipFill>
          <a:blip r:embed="rId3"/>
          <a:stretch>
            <a:fillRect/>
          </a:stretch>
        </p:blipFill>
        <p:spPr>
          <a:xfrm>
            <a:off x="3246120" y="1160768"/>
            <a:ext cx="8725027" cy="5317717"/>
          </a:xfrm>
          <a:prstGeom prst="rect">
            <a:avLst/>
          </a:prstGeom>
        </p:spPr>
      </p:pic>
    </p:spTree>
    <p:extLst>
      <p:ext uri="{BB962C8B-B14F-4D97-AF65-F5344CB8AC3E}">
        <p14:creationId xmlns:p14="http://schemas.microsoft.com/office/powerpoint/2010/main" val="872181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DED60A8-E369-FD2E-B80A-4E4BB0B8891F}"/>
              </a:ext>
            </a:extLst>
          </p:cNvPr>
          <p:cNvGraphicFramePr>
            <a:graphicFrameLocks noGrp="1"/>
          </p:cNvGraphicFramePr>
          <p:nvPr>
            <p:ph idx="1"/>
            <p:extLst>
              <p:ext uri="{D42A27DB-BD31-4B8C-83A1-F6EECF244321}">
                <p14:modId xmlns:p14="http://schemas.microsoft.com/office/powerpoint/2010/main" val="213892811"/>
              </p:ext>
            </p:extLst>
          </p:nvPr>
        </p:nvGraphicFramePr>
        <p:xfrm>
          <a:off x="870443" y="1389005"/>
          <a:ext cx="10013456" cy="5086112"/>
        </p:xfrm>
        <a:graphic>
          <a:graphicData uri="http://schemas.openxmlformats.org/drawingml/2006/table">
            <a:tbl>
              <a:tblPr/>
              <a:tblGrid>
                <a:gridCol w="2197370">
                  <a:extLst>
                    <a:ext uri="{9D8B030D-6E8A-4147-A177-3AD203B41FA5}">
                      <a16:colId xmlns:a16="http://schemas.microsoft.com/office/drawing/2014/main" val="2176611832"/>
                    </a:ext>
                  </a:extLst>
                </a:gridCol>
                <a:gridCol w="1808013">
                  <a:extLst>
                    <a:ext uri="{9D8B030D-6E8A-4147-A177-3AD203B41FA5}">
                      <a16:colId xmlns:a16="http://schemas.microsoft.com/office/drawing/2014/main" val="1869932476"/>
                    </a:ext>
                  </a:extLst>
                </a:gridCol>
                <a:gridCol w="2002691">
                  <a:extLst>
                    <a:ext uri="{9D8B030D-6E8A-4147-A177-3AD203B41FA5}">
                      <a16:colId xmlns:a16="http://schemas.microsoft.com/office/drawing/2014/main" val="737083491"/>
                    </a:ext>
                  </a:extLst>
                </a:gridCol>
                <a:gridCol w="2002691">
                  <a:extLst>
                    <a:ext uri="{9D8B030D-6E8A-4147-A177-3AD203B41FA5}">
                      <a16:colId xmlns:a16="http://schemas.microsoft.com/office/drawing/2014/main" val="4132672155"/>
                    </a:ext>
                  </a:extLst>
                </a:gridCol>
                <a:gridCol w="2002691">
                  <a:extLst>
                    <a:ext uri="{9D8B030D-6E8A-4147-A177-3AD203B41FA5}">
                      <a16:colId xmlns:a16="http://schemas.microsoft.com/office/drawing/2014/main" val="2945258843"/>
                    </a:ext>
                  </a:extLst>
                </a:gridCol>
              </a:tblGrid>
              <a:tr h="296168">
                <a:tc>
                  <a:txBody>
                    <a:bodyPr/>
                    <a:lstStyle/>
                    <a:p>
                      <a:r>
                        <a:rPr lang="en-US" sz="1600" dirty="0">
                          <a:effectLst/>
                        </a:rPr>
                        <a:t>Model</a:t>
                      </a:r>
                    </a:p>
                  </a:txBody>
                  <a:tcPr marL="74042" marR="74042" marT="37021" marB="37021" anchor="ctr">
                    <a:lnL w="12700" cap="flat" cmpd="sng" algn="ctr">
                      <a:solidFill>
                        <a:srgbClr val="4000DE"/>
                      </a:solidFill>
                      <a:prstDash val="solid"/>
                      <a:round/>
                      <a:headEnd type="none" w="med" len="med"/>
                      <a:tailEnd type="none" w="med" len="med"/>
                    </a:lnL>
                    <a:lnR w="9525" cap="flat" cmpd="sng" algn="ctr">
                      <a:solidFill>
                        <a:srgbClr val="30A796"/>
                      </a:solidFill>
                      <a:prstDash val="solid"/>
                      <a:round/>
                      <a:headEnd type="none" w="med" len="med"/>
                      <a:tailEnd type="none" w="med" len="med"/>
                    </a:lnR>
                    <a:lnT w="12700" cap="flat" cmpd="sng" algn="ctr">
                      <a:solidFill>
                        <a:srgbClr val="4000DE"/>
                      </a:solidFill>
                      <a:prstDash val="solid"/>
                      <a:round/>
                      <a:headEnd type="none" w="med" len="med"/>
                      <a:tailEnd type="none" w="med" len="med"/>
                    </a:lnT>
                    <a:lnB w="12700" cap="flat" cmpd="sng" algn="ctr">
                      <a:solidFill>
                        <a:srgbClr val="2099D8"/>
                      </a:solidFill>
                      <a:prstDash val="solid"/>
                      <a:round/>
                      <a:headEnd type="none" w="med" len="med"/>
                      <a:tailEnd type="none" w="med" len="med"/>
                    </a:lnB>
                    <a:solidFill>
                      <a:srgbClr val="FFFFFF"/>
                    </a:solidFill>
                  </a:tcPr>
                </a:tc>
                <a:tc>
                  <a:txBody>
                    <a:bodyPr/>
                    <a:lstStyle/>
                    <a:p>
                      <a:r>
                        <a:rPr lang="en-US" sz="1600">
                          <a:effectLst/>
                        </a:rPr>
                        <a:t>⭐ Arena Elo rating</a:t>
                      </a:r>
                    </a:p>
                  </a:txBody>
                  <a:tcPr marL="74042" marR="74042" marT="37021" marB="37021" anchor="ctr">
                    <a:lnL w="9525" cap="flat" cmpd="sng" algn="ctr">
                      <a:solidFill>
                        <a:srgbClr val="30A796"/>
                      </a:solidFill>
                      <a:prstDash val="solid"/>
                      <a:round/>
                      <a:headEnd type="none" w="med" len="med"/>
                      <a:tailEnd type="none" w="med" len="med"/>
                    </a:lnL>
                    <a:lnR w="9525" cap="flat" cmpd="sng" algn="ctr">
                      <a:solidFill>
                        <a:srgbClr val="A09BD2"/>
                      </a:solidFill>
                      <a:prstDash val="solid"/>
                      <a:round/>
                      <a:headEnd type="none" w="med" len="med"/>
                      <a:tailEnd type="none" w="med" len="med"/>
                    </a:lnR>
                    <a:lnT w="12700" cap="flat" cmpd="sng" algn="ctr">
                      <a:solidFill>
                        <a:srgbClr val="30A796"/>
                      </a:solidFill>
                      <a:prstDash val="solid"/>
                      <a:round/>
                      <a:headEnd type="none" w="med" len="med"/>
                      <a:tailEnd type="none" w="med" len="med"/>
                    </a:lnT>
                    <a:lnB w="12700" cap="flat" cmpd="sng" algn="ctr">
                      <a:solidFill>
                        <a:srgbClr val="90CDF0"/>
                      </a:solidFill>
                      <a:prstDash val="solid"/>
                      <a:round/>
                      <a:headEnd type="none" w="med" len="med"/>
                      <a:tailEnd type="none" w="med" len="med"/>
                    </a:lnB>
                    <a:solidFill>
                      <a:srgbClr val="FFFFFF"/>
                    </a:solidFill>
                  </a:tcPr>
                </a:tc>
                <a:tc>
                  <a:txBody>
                    <a:bodyPr/>
                    <a:lstStyle/>
                    <a:p>
                      <a:r>
                        <a:rPr lang="en-US" sz="1600">
                          <a:effectLst/>
                        </a:rPr>
                        <a:t>📈 MT-bench (score)</a:t>
                      </a:r>
                    </a:p>
                  </a:txBody>
                  <a:tcPr marL="74042" marR="74042" marT="37021" marB="37021" anchor="ctr">
                    <a:lnL w="9525" cap="flat" cmpd="sng" algn="ctr">
                      <a:solidFill>
                        <a:srgbClr val="A09BD2"/>
                      </a:solidFill>
                      <a:prstDash val="solid"/>
                      <a:round/>
                      <a:headEnd type="none" w="med" len="med"/>
                      <a:tailEnd type="none" w="med" len="med"/>
                    </a:lnL>
                    <a:lnR w="9525" cap="flat" cmpd="sng" algn="ctr">
                      <a:solidFill>
                        <a:srgbClr val="10C5D0"/>
                      </a:solidFill>
                      <a:prstDash val="solid"/>
                      <a:round/>
                      <a:headEnd type="none" w="med" len="med"/>
                      <a:tailEnd type="none" w="med" len="med"/>
                    </a:lnR>
                    <a:lnT w="12700" cap="flat" cmpd="sng" algn="ctr">
                      <a:solidFill>
                        <a:srgbClr val="A09BD2"/>
                      </a:solidFill>
                      <a:prstDash val="solid"/>
                      <a:round/>
                      <a:headEnd type="none" w="med" len="med"/>
                      <a:tailEnd type="none" w="med" len="med"/>
                    </a:lnT>
                    <a:lnB w="12700" cap="flat" cmpd="sng" algn="ctr">
                      <a:solidFill>
                        <a:srgbClr val="F034FB"/>
                      </a:solidFill>
                      <a:prstDash val="solid"/>
                      <a:round/>
                      <a:headEnd type="none" w="med" len="med"/>
                      <a:tailEnd type="none" w="med" len="med"/>
                    </a:lnB>
                    <a:solidFill>
                      <a:srgbClr val="FFFFFF"/>
                    </a:solidFill>
                  </a:tcPr>
                </a:tc>
                <a:tc>
                  <a:txBody>
                    <a:bodyPr/>
                    <a:lstStyle/>
                    <a:p>
                      <a:r>
                        <a:rPr lang="en-US" sz="1600">
                          <a:effectLst/>
                        </a:rPr>
                        <a:t>MMLU</a:t>
                      </a:r>
                    </a:p>
                  </a:txBody>
                  <a:tcPr marL="74042" marR="74042" marT="37021" marB="37021" anchor="ctr">
                    <a:lnL w="9525" cap="flat" cmpd="sng" algn="ctr">
                      <a:solidFill>
                        <a:srgbClr val="10C5D0"/>
                      </a:solidFill>
                      <a:prstDash val="solid"/>
                      <a:round/>
                      <a:headEnd type="none" w="med" len="med"/>
                      <a:tailEnd type="none" w="med" len="med"/>
                    </a:lnL>
                    <a:lnR w="9525" cap="flat" cmpd="sng" algn="ctr">
                      <a:solidFill>
                        <a:srgbClr val="F0BBD9"/>
                      </a:solidFill>
                      <a:prstDash val="solid"/>
                      <a:round/>
                      <a:headEnd type="none" w="med" len="med"/>
                      <a:tailEnd type="none" w="med" len="med"/>
                    </a:lnR>
                    <a:lnT w="12700" cap="flat" cmpd="sng" algn="ctr">
                      <a:solidFill>
                        <a:srgbClr val="10C5D0"/>
                      </a:solidFill>
                      <a:prstDash val="solid"/>
                      <a:round/>
                      <a:headEnd type="none" w="med" len="med"/>
                      <a:tailEnd type="none" w="med" len="med"/>
                    </a:lnT>
                    <a:lnB w="12700" cap="flat" cmpd="sng" algn="ctr">
                      <a:solidFill>
                        <a:srgbClr val="7031F9"/>
                      </a:solidFill>
                      <a:prstDash val="solid"/>
                      <a:round/>
                      <a:headEnd type="none" w="med" len="med"/>
                      <a:tailEnd type="none" w="med" len="med"/>
                    </a:lnB>
                    <a:solidFill>
                      <a:srgbClr val="FFFFFF"/>
                    </a:solidFill>
                  </a:tcPr>
                </a:tc>
                <a:tc>
                  <a:txBody>
                    <a:bodyPr/>
                    <a:lstStyle/>
                    <a:p>
                      <a:r>
                        <a:rPr lang="en-US" sz="1600" dirty="0">
                          <a:effectLst/>
                        </a:rPr>
                        <a:t>License</a:t>
                      </a:r>
                    </a:p>
                  </a:txBody>
                  <a:tcPr marL="74042" marR="74042" marT="37021" marB="37021" anchor="ctr">
                    <a:lnL w="9525" cap="flat" cmpd="sng" algn="ctr">
                      <a:solidFill>
                        <a:srgbClr val="F0BBD9"/>
                      </a:solidFill>
                      <a:prstDash val="solid"/>
                      <a:round/>
                      <a:headEnd type="none" w="med" len="med"/>
                      <a:tailEnd type="none" w="med" len="med"/>
                    </a:lnL>
                    <a:lnR w="12700" cap="flat" cmpd="sng" algn="ctr">
                      <a:solidFill>
                        <a:srgbClr val="F0BBD9"/>
                      </a:solidFill>
                      <a:prstDash val="solid"/>
                      <a:round/>
                      <a:headEnd type="none" w="med" len="med"/>
                      <a:tailEnd type="none" w="med" len="med"/>
                    </a:lnR>
                    <a:lnT w="12700" cap="flat" cmpd="sng" algn="ctr">
                      <a:solidFill>
                        <a:srgbClr val="F0BBD9"/>
                      </a:solidFill>
                      <a:prstDash val="solid"/>
                      <a:round/>
                      <a:headEnd type="none" w="med" len="med"/>
                      <a:tailEnd type="none" w="med" len="med"/>
                    </a:lnT>
                    <a:lnB w="12700" cap="flat" cmpd="sng" algn="ctr">
                      <a:solidFill>
                        <a:srgbClr val="D039D8"/>
                      </a:solidFill>
                      <a:prstDash val="solid"/>
                      <a:round/>
                      <a:headEnd type="none" w="med" len="med"/>
                      <a:tailEnd type="none" w="med" len="med"/>
                    </a:lnB>
                    <a:solidFill>
                      <a:srgbClr val="FFFFFF"/>
                    </a:solidFill>
                  </a:tcPr>
                </a:tc>
                <a:extLst>
                  <a:ext uri="{0D108BD9-81ED-4DB2-BD59-A6C34878D82A}">
                    <a16:rowId xmlns:a16="http://schemas.microsoft.com/office/drawing/2014/main" val="1821865164"/>
                  </a:ext>
                </a:extLst>
              </a:tr>
              <a:tr h="296168">
                <a:tc>
                  <a:txBody>
                    <a:bodyPr/>
                    <a:lstStyle/>
                    <a:p>
                      <a:r>
                        <a:rPr lang="en-US" sz="1600">
                          <a:effectLst/>
                          <a:hlinkClick r:id="rId2"/>
                        </a:rPr>
                        <a:t>GPT-4-Turbo</a:t>
                      </a:r>
                      <a:endParaRPr lang="en-US" sz="1600">
                        <a:effectLst/>
                      </a:endParaRPr>
                    </a:p>
                  </a:txBody>
                  <a:tcPr marL="74042" marR="74042" marT="37021" marB="37021" anchor="ctr">
                    <a:lnL w="12700" cap="flat" cmpd="sng" algn="ctr">
                      <a:solidFill>
                        <a:srgbClr val="2099D8"/>
                      </a:solidFill>
                      <a:prstDash val="solid"/>
                      <a:round/>
                      <a:headEnd type="none" w="med" len="med"/>
                      <a:tailEnd type="none" w="med" len="med"/>
                    </a:lnL>
                    <a:lnR w="9525" cap="flat" cmpd="sng" algn="ctr">
                      <a:solidFill>
                        <a:srgbClr val="90CDF0"/>
                      </a:solidFill>
                      <a:prstDash val="solid"/>
                      <a:round/>
                      <a:headEnd type="none" w="med" len="med"/>
                      <a:tailEnd type="none" w="med" len="med"/>
                    </a:lnR>
                    <a:lnT w="12700" cap="flat" cmpd="sng" algn="ctr">
                      <a:solidFill>
                        <a:srgbClr val="2099D8"/>
                      </a:solidFill>
                      <a:prstDash val="solid"/>
                      <a:round/>
                      <a:headEnd type="none" w="med" len="med"/>
                      <a:tailEnd type="none" w="med" len="med"/>
                    </a:lnT>
                    <a:lnB w="12700" cap="flat" cmpd="sng" algn="ctr">
                      <a:solidFill>
                        <a:srgbClr val="607A2B"/>
                      </a:solidFill>
                      <a:prstDash val="solid"/>
                      <a:round/>
                      <a:headEnd type="none" w="med" len="med"/>
                      <a:tailEnd type="none" w="med" len="med"/>
                    </a:lnB>
                    <a:solidFill>
                      <a:srgbClr val="FFFFFF"/>
                    </a:solidFill>
                  </a:tcPr>
                </a:tc>
                <a:tc>
                  <a:txBody>
                    <a:bodyPr/>
                    <a:lstStyle/>
                    <a:p>
                      <a:r>
                        <a:rPr lang="en-US" sz="1600">
                          <a:effectLst/>
                        </a:rPr>
                        <a:t>1210</a:t>
                      </a:r>
                    </a:p>
                  </a:txBody>
                  <a:tcPr marL="74042" marR="74042" marT="37021" marB="37021" anchor="ctr">
                    <a:lnL w="9525" cap="flat" cmpd="sng" algn="ctr">
                      <a:solidFill>
                        <a:srgbClr val="90CDF0"/>
                      </a:solidFill>
                      <a:prstDash val="solid"/>
                      <a:round/>
                      <a:headEnd type="none" w="med" len="med"/>
                      <a:tailEnd type="none" w="med" len="med"/>
                    </a:lnL>
                    <a:lnR w="9525" cap="flat" cmpd="sng" algn="ctr">
                      <a:solidFill>
                        <a:srgbClr val="F034FB"/>
                      </a:solidFill>
                      <a:prstDash val="solid"/>
                      <a:round/>
                      <a:headEnd type="none" w="med" len="med"/>
                      <a:tailEnd type="none" w="med" len="med"/>
                    </a:lnR>
                    <a:lnT w="12700" cap="flat" cmpd="sng" algn="ctr">
                      <a:solidFill>
                        <a:srgbClr val="90CDF0"/>
                      </a:solidFill>
                      <a:prstDash val="solid"/>
                      <a:round/>
                      <a:headEnd type="none" w="med" len="med"/>
                      <a:tailEnd type="none" w="med" len="med"/>
                    </a:lnT>
                    <a:lnB w="12700" cap="flat" cmpd="sng" algn="ctr">
                      <a:solidFill>
                        <a:srgbClr val="E091AD"/>
                      </a:solidFill>
                      <a:prstDash val="solid"/>
                      <a:round/>
                      <a:headEnd type="none" w="med" len="med"/>
                      <a:tailEnd type="none" w="med" len="med"/>
                    </a:lnB>
                    <a:solidFill>
                      <a:srgbClr val="FFFFFF"/>
                    </a:solidFill>
                  </a:tcPr>
                </a:tc>
                <a:tc>
                  <a:txBody>
                    <a:bodyPr/>
                    <a:lstStyle/>
                    <a:p>
                      <a:r>
                        <a:rPr lang="en-US" sz="1600">
                          <a:effectLst/>
                        </a:rPr>
                        <a:t>9.32</a:t>
                      </a:r>
                    </a:p>
                  </a:txBody>
                  <a:tcPr marL="74042" marR="74042" marT="37021" marB="37021" anchor="ctr">
                    <a:lnL w="9525" cap="flat" cmpd="sng" algn="ctr">
                      <a:solidFill>
                        <a:srgbClr val="F034FB"/>
                      </a:solidFill>
                      <a:prstDash val="solid"/>
                      <a:round/>
                      <a:headEnd type="none" w="med" len="med"/>
                      <a:tailEnd type="none" w="med" len="med"/>
                    </a:lnL>
                    <a:lnR w="9525" cap="flat" cmpd="sng" algn="ctr">
                      <a:solidFill>
                        <a:srgbClr val="7031F9"/>
                      </a:solidFill>
                      <a:prstDash val="solid"/>
                      <a:round/>
                      <a:headEnd type="none" w="med" len="med"/>
                      <a:tailEnd type="none" w="med" len="med"/>
                    </a:lnR>
                    <a:lnT w="12700" cap="flat" cmpd="sng" algn="ctr">
                      <a:solidFill>
                        <a:srgbClr val="F034FB"/>
                      </a:solidFill>
                      <a:prstDash val="solid"/>
                      <a:round/>
                      <a:headEnd type="none" w="med" len="med"/>
                      <a:tailEnd type="none" w="med" len="med"/>
                    </a:lnT>
                    <a:lnB w="12700" cap="flat" cmpd="sng" algn="ctr">
                      <a:solidFill>
                        <a:srgbClr val="D01555"/>
                      </a:solidFill>
                      <a:prstDash val="solid"/>
                      <a:round/>
                      <a:headEnd type="none" w="med" len="med"/>
                      <a:tailEnd type="none" w="med" len="med"/>
                    </a:lnB>
                    <a:solidFill>
                      <a:srgbClr val="FFFFFF"/>
                    </a:solidFill>
                  </a:tcPr>
                </a:tc>
                <a:tc>
                  <a:txBody>
                    <a:bodyPr/>
                    <a:lstStyle/>
                    <a:p>
                      <a:endParaRPr lang="en-US" sz="1600">
                        <a:effectLst/>
                      </a:endParaRPr>
                    </a:p>
                  </a:txBody>
                  <a:tcPr marL="74042" marR="74042" marT="37021" marB="37021" anchor="ctr">
                    <a:lnL w="9525" cap="flat" cmpd="sng" algn="ctr">
                      <a:solidFill>
                        <a:srgbClr val="7031F9"/>
                      </a:solidFill>
                      <a:prstDash val="solid"/>
                      <a:round/>
                      <a:headEnd type="none" w="med" len="med"/>
                      <a:tailEnd type="none" w="med" len="med"/>
                    </a:lnL>
                    <a:lnR w="9525" cap="flat" cmpd="sng" algn="ctr">
                      <a:solidFill>
                        <a:srgbClr val="D039D8"/>
                      </a:solidFill>
                      <a:prstDash val="solid"/>
                      <a:round/>
                      <a:headEnd type="none" w="med" len="med"/>
                      <a:tailEnd type="none" w="med" len="med"/>
                    </a:lnR>
                    <a:lnT w="12700" cap="flat" cmpd="sng" algn="ctr">
                      <a:solidFill>
                        <a:srgbClr val="7031F9"/>
                      </a:solidFill>
                      <a:prstDash val="solid"/>
                      <a:round/>
                      <a:headEnd type="none" w="med" len="med"/>
                      <a:tailEnd type="none" w="med" len="med"/>
                    </a:lnT>
                    <a:lnB w="12700" cap="flat" cmpd="sng" algn="ctr">
                      <a:solidFill>
                        <a:srgbClr val="400686"/>
                      </a:solidFill>
                      <a:prstDash val="solid"/>
                      <a:round/>
                      <a:headEnd type="none" w="med" len="med"/>
                      <a:tailEnd type="none" w="med" len="med"/>
                    </a:lnB>
                    <a:solidFill>
                      <a:srgbClr val="FFFFFF"/>
                    </a:solidFill>
                  </a:tcPr>
                </a:tc>
                <a:tc>
                  <a:txBody>
                    <a:bodyPr/>
                    <a:lstStyle/>
                    <a:p>
                      <a:r>
                        <a:rPr lang="en-US" sz="1600">
                          <a:effectLst/>
                        </a:rPr>
                        <a:t>Proprietary</a:t>
                      </a:r>
                    </a:p>
                  </a:txBody>
                  <a:tcPr marL="74042" marR="74042" marT="37021" marB="37021" anchor="ctr">
                    <a:lnL w="9525" cap="flat" cmpd="sng" algn="ctr">
                      <a:solidFill>
                        <a:srgbClr val="D039D8"/>
                      </a:solidFill>
                      <a:prstDash val="solid"/>
                      <a:round/>
                      <a:headEnd type="none" w="med" len="med"/>
                      <a:tailEnd type="none" w="med" len="med"/>
                    </a:lnL>
                    <a:lnR w="12700" cap="flat" cmpd="sng" algn="ctr">
                      <a:solidFill>
                        <a:srgbClr val="D039D8"/>
                      </a:solidFill>
                      <a:prstDash val="solid"/>
                      <a:round/>
                      <a:headEnd type="none" w="med" len="med"/>
                      <a:tailEnd type="none" w="med" len="med"/>
                    </a:lnR>
                    <a:lnT w="12700" cap="flat" cmpd="sng" algn="ctr">
                      <a:solidFill>
                        <a:srgbClr val="D039D8"/>
                      </a:solidFill>
                      <a:prstDash val="solid"/>
                      <a:round/>
                      <a:headEnd type="none" w="med" len="med"/>
                      <a:tailEnd type="none" w="med" len="med"/>
                    </a:lnT>
                    <a:lnB w="12700" cap="flat" cmpd="sng" algn="ctr">
                      <a:solidFill>
                        <a:srgbClr val="50F78B"/>
                      </a:solidFill>
                      <a:prstDash val="solid"/>
                      <a:round/>
                      <a:headEnd type="none" w="med" len="med"/>
                      <a:tailEnd type="none" w="med" len="med"/>
                    </a:lnB>
                    <a:solidFill>
                      <a:srgbClr val="FFFFFF"/>
                    </a:solidFill>
                  </a:tcPr>
                </a:tc>
                <a:extLst>
                  <a:ext uri="{0D108BD9-81ED-4DB2-BD59-A6C34878D82A}">
                    <a16:rowId xmlns:a16="http://schemas.microsoft.com/office/drawing/2014/main" val="848645128"/>
                  </a:ext>
                </a:extLst>
              </a:tr>
              <a:tr h="296168">
                <a:tc>
                  <a:txBody>
                    <a:bodyPr/>
                    <a:lstStyle/>
                    <a:p>
                      <a:r>
                        <a:rPr lang="en-US" sz="1600">
                          <a:effectLst/>
                          <a:hlinkClick r:id="rId3"/>
                        </a:rPr>
                        <a:t>GPT-4</a:t>
                      </a:r>
                      <a:endParaRPr lang="en-US" sz="1600">
                        <a:effectLst/>
                      </a:endParaRPr>
                    </a:p>
                  </a:txBody>
                  <a:tcPr marL="74042" marR="74042" marT="37021" marB="37021" anchor="ctr">
                    <a:lnL w="12700" cap="flat" cmpd="sng" algn="ctr">
                      <a:solidFill>
                        <a:srgbClr val="607A2B"/>
                      </a:solidFill>
                      <a:prstDash val="solid"/>
                      <a:round/>
                      <a:headEnd type="none" w="med" len="med"/>
                      <a:tailEnd type="none" w="med" len="med"/>
                    </a:lnL>
                    <a:lnR w="9525" cap="flat" cmpd="sng" algn="ctr">
                      <a:solidFill>
                        <a:srgbClr val="E091AD"/>
                      </a:solidFill>
                      <a:prstDash val="solid"/>
                      <a:round/>
                      <a:headEnd type="none" w="med" len="med"/>
                      <a:tailEnd type="none" w="med" len="med"/>
                    </a:lnR>
                    <a:lnT w="12700" cap="flat" cmpd="sng" algn="ctr">
                      <a:solidFill>
                        <a:srgbClr val="607A2B"/>
                      </a:solidFill>
                      <a:prstDash val="solid"/>
                      <a:round/>
                      <a:headEnd type="none" w="med" len="med"/>
                      <a:tailEnd type="none" w="med" len="med"/>
                    </a:lnT>
                    <a:lnB w="12700" cap="flat" cmpd="sng" algn="ctr">
                      <a:solidFill>
                        <a:srgbClr val="10A48B"/>
                      </a:solidFill>
                      <a:prstDash val="solid"/>
                      <a:round/>
                      <a:headEnd type="none" w="med" len="med"/>
                      <a:tailEnd type="none" w="med" len="med"/>
                    </a:lnB>
                    <a:solidFill>
                      <a:srgbClr val="FFFFFF"/>
                    </a:solidFill>
                  </a:tcPr>
                </a:tc>
                <a:tc>
                  <a:txBody>
                    <a:bodyPr/>
                    <a:lstStyle/>
                    <a:p>
                      <a:r>
                        <a:rPr lang="en-US" sz="1600">
                          <a:effectLst/>
                        </a:rPr>
                        <a:t>1159</a:t>
                      </a:r>
                    </a:p>
                  </a:txBody>
                  <a:tcPr marL="74042" marR="74042" marT="37021" marB="37021" anchor="ctr">
                    <a:lnL w="9525" cap="flat" cmpd="sng" algn="ctr">
                      <a:solidFill>
                        <a:srgbClr val="E091AD"/>
                      </a:solidFill>
                      <a:prstDash val="solid"/>
                      <a:round/>
                      <a:headEnd type="none" w="med" len="med"/>
                      <a:tailEnd type="none" w="med" len="med"/>
                    </a:lnL>
                    <a:lnR w="9525" cap="flat" cmpd="sng" algn="ctr">
                      <a:solidFill>
                        <a:srgbClr val="D01555"/>
                      </a:solidFill>
                      <a:prstDash val="solid"/>
                      <a:round/>
                      <a:headEnd type="none" w="med" len="med"/>
                      <a:tailEnd type="none" w="med" len="med"/>
                    </a:lnR>
                    <a:lnT w="12700" cap="flat" cmpd="sng" algn="ctr">
                      <a:solidFill>
                        <a:srgbClr val="E091AD"/>
                      </a:solidFill>
                      <a:prstDash val="solid"/>
                      <a:round/>
                      <a:headEnd type="none" w="med" len="med"/>
                      <a:tailEnd type="none" w="med" len="med"/>
                    </a:lnT>
                    <a:lnB w="12700" cap="flat" cmpd="sng" algn="ctr">
                      <a:solidFill>
                        <a:srgbClr val="D0D9E5"/>
                      </a:solidFill>
                      <a:prstDash val="solid"/>
                      <a:round/>
                      <a:headEnd type="none" w="med" len="med"/>
                      <a:tailEnd type="none" w="med" len="med"/>
                    </a:lnB>
                    <a:solidFill>
                      <a:srgbClr val="FFFFFF"/>
                    </a:solidFill>
                  </a:tcPr>
                </a:tc>
                <a:tc>
                  <a:txBody>
                    <a:bodyPr/>
                    <a:lstStyle/>
                    <a:p>
                      <a:r>
                        <a:rPr lang="en-US" sz="1600">
                          <a:effectLst/>
                        </a:rPr>
                        <a:t>8.99</a:t>
                      </a:r>
                    </a:p>
                  </a:txBody>
                  <a:tcPr marL="74042" marR="74042" marT="37021" marB="37021" anchor="ctr">
                    <a:lnL w="9525" cap="flat" cmpd="sng" algn="ctr">
                      <a:solidFill>
                        <a:srgbClr val="D01555"/>
                      </a:solidFill>
                      <a:prstDash val="solid"/>
                      <a:round/>
                      <a:headEnd type="none" w="med" len="med"/>
                      <a:tailEnd type="none" w="med" len="med"/>
                    </a:lnL>
                    <a:lnR w="9525" cap="flat" cmpd="sng" algn="ctr">
                      <a:solidFill>
                        <a:srgbClr val="400686"/>
                      </a:solidFill>
                      <a:prstDash val="solid"/>
                      <a:round/>
                      <a:headEnd type="none" w="med" len="med"/>
                      <a:tailEnd type="none" w="med" len="med"/>
                    </a:lnR>
                    <a:lnT w="12700" cap="flat" cmpd="sng" algn="ctr">
                      <a:solidFill>
                        <a:srgbClr val="D01555"/>
                      </a:solidFill>
                      <a:prstDash val="solid"/>
                      <a:round/>
                      <a:headEnd type="none" w="med" len="med"/>
                      <a:tailEnd type="none" w="med" len="med"/>
                    </a:lnT>
                    <a:lnB w="12700" cap="flat" cmpd="sng" algn="ctr">
                      <a:solidFill>
                        <a:srgbClr val="70D3E5"/>
                      </a:solidFill>
                      <a:prstDash val="solid"/>
                      <a:round/>
                      <a:headEnd type="none" w="med" len="med"/>
                      <a:tailEnd type="none" w="med" len="med"/>
                    </a:lnB>
                    <a:solidFill>
                      <a:srgbClr val="FFFFFF"/>
                    </a:solidFill>
                  </a:tcPr>
                </a:tc>
                <a:tc>
                  <a:txBody>
                    <a:bodyPr/>
                    <a:lstStyle/>
                    <a:p>
                      <a:r>
                        <a:rPr lang="en-US" sz="1600">
                          <a:effectLst/>
                        </a:rPr>
                        <a:t>86.4</a:t>
                      </a:r>
                    </a:p>
                  </a:txBody>
                  <a:tcPr marL="74042" marR="74042" marT="37021" marB="37021" anchor="ctr">
                    <a:lnL w="9525" cap="flat" cmpd="sng" algn="ctr">
                      <a:solidFill>
                        <a:srgbClr val="400686"/>
                      </a:solidFill>
                      <a:prstDash val="solid"/>
                      <a:round/>
                      <a:headEnd type="none" w="med" len="med"/>
                      <a:tailEnd type="none" w="med" len="med"/>
                    </a:lnL>
                    <a:lnR w="9525" cap="flat" cmpd="sng" algn="ctr">
                      <a:solidFill>
                        <a:srgbClr val="50F78B"/>
                      </a:solidFill>
                      <a:prstDash val="solid"/>
                      <a:round/>
                      <a:headEnd type="none" w="med" len="med"/>
                      <a:tailEnd type="none" w="med" len="med"/>
                    </a:lnR>
                    <a:lnT w="12700" cap="flat" cmpd="sng" algn="ctr">
                      <a:solidFill>
                        <a:srgbClr val="400686"/>
                      </a:solidFill>
                      <a:prstDash val="solid"/>
                      <a:round/>
                      <a:headEnd type="none" w="med" len="med"/>
                      <a:tailEnd type="none" w="med" len="med"/>
                    </a:lnT>
                    <a:lnB w="12700" cap="flat" cmpd="sng" algn="ctr">
                      <a:solidFill>
                        <a:srgbClr val="B00A8C"/>
                      </a:solidFill>
                      <a:prstDash val="solid"/>
                      <a:round/>
                      <a:headEnd type="none" w="med" len="med"/>
                      <a:tailEnd type="none" w="med" len="med"/>
                    </a:lnB>
                    <a:solidFill>
                      <a:srgbClr val="FFFFFF"/>
                    </a:solidFill>
                  </a:tcPr>
                </a:tc>
                <a:tc>
                  <a:txBody>
                    <a:bodyPr/>
                    <a:lstStyle/>
                    <a:p>
                      <a:r>
                        <a:rPr lang="en-US" sz="1600">
                          <a:effectLst/>
                        </a:rPr>
                        <a:t>Proprietary</a:t>
                      </a:r>
                    </a:p>
                  </a:txBody>
                  <a:tcPr marL="74042" marR="74042" marT="37021" marB="37021" anchor="ctr">
                    <a:lnL w="9525" cap="flat" cmpd="sng" algn="ctr">
                      <a:solidFill>
                        <a:srgbClr val="50F78B"/>
                      </a:solidFill>
                      <a:prstDash val="solid"/>
                      <a:round/>
                      <a:headEnd type="none" w="med" len="med"/>
                      <a:tailEnd type="none" w="med" len="med"/>
                    </a:lnL>
                    <a:lnR w="12700" cap="flat" cmpd="sng" algn="ctr">
                      <a:solidFill>
                        <a:srgbClr val="50F78B"/>
                      </a:solidFill>
                      <a:prstDash val="solid"/>
                      <a:round/>
                      <a:headEnd type="none" w="med" len="med"/>
                      <a:tailEnd type="none" w="med" len="med"/>
                    </a:lnR>
                    <a:lnT w="12700" cap="flat" cmpd="sng" algn="ctr">
                      <a:solidFill>
                        <a:srgbClr val="50F78B"/>
                      </a:solidFill>
                      <a:prstDash val="solid"/>
                      <a:round/>
                      <a:headEnd type="none" w="med" len="med"/>
                      <a:tailEnd type="none" w="med" len="med"/>
                    </a:lnT>
                    <a:lnB w="12700" cap="flat" cmpd="sng" algn="ctr">
                      <a:solidFill>
                        <a:srgbClr val="5079F4"/>
                      </a:solidFill>
                      <a:prstDash val="solid"/>
                      <a:round/>
                      <a:headEnd type="none" w="med" len="med"/>
                      <a:tailEnd type="none" w="med" len="med"/>
                    </a:lnB>
                    <a:solidFill>
                      <a:srgbClr val="FFFFFF"/>
                    </a:solidFill>
                  </a:tcPr>
                </a:tc>
                <a:extLst>
                  <a:ext uri="{0D108BD9-81ED-4DB2-BD59-A6C34878D82A}">
                    <a16:rowId xmlns:a16="http://schemas.microsoft.com/office/drawing/2014/main" val="1104482900"/>
                  </a:ext>
                </a:extLst>
              </a:tr>
              <a:tr h="296168">
                <a:tc>
                  <a:txBody>
                    <a:bodyPr/>
                    <a:lstStyle/>
                    <a:p>
                      <a:r>
                        <a:rPr lang="en-US" sz="1600" dirty="0">
                          <a:effectLst/>
                          <a:hlinkClick r:id="rId4"/>
                        </a:rPr>
                        <a:t>Claude-1</a:t>
                      </a:r>
                      <a:endParaRPr lang="en-US" sz="1600" dirty="0">
                        <a:effectLst/>
                      </a:endParaRPr>
                    </a:p>
                  </a:txBody>
                  <a:tcPr marL="74042" marR="74042" marT="37021" marB="37021" anchor="ctr">
                    <a:lnL w="12700" cap="flat" cmpd="sng" algn="ctr">
                      <a:solidFill>
                        <a:srgbClr val="10A48B"/>
                      </a:solidFill>
                      <a:prstDash val="solid"/>
                      <a:round/>
                      <a:headEnd type="none" w="med" len="med"/>
                      <a:tailEnd type="none" w="med" len="med"/>
                    </a:lnL>
                    <a:lnR w="9525" cap="flat" cmpd="sng" algn="ctr">
                      <a:solidFill>
                        <a:srgbClr val="D0D9E5"/>
                      </a:solidFill>
                      <a:prstDash val="solid"/>
                      <a:round/>
                      <a:headEnd type="none" w="med" len="med"/>
                      <a:tailEnd type="none" w="med" len="med"/>
                    </a:lnR>
                    <a:lnT w="12700" cap="flat" cmpd="sng" algn="ctr">
                      <a:solidFill>
                        <a:srgbClr val="10A48B"/>
                      </a:solidFill>
                      <a:prstDash val="solid"/>
                      <a:round/>
                      <a:headEnd type="none" w="med" len="med"/>
                      <a:tailEnd type="none" w="med" len="med"/>
                    </a:lnT>
                    <a:lnB w="12700" cap="flat" cmpd="sng" algn="ctr">
                      <a:solidFill>
                        <a:srgbClr val="80FFBC"/>
                      </a:solidFill>
                      <a:prstDash val="solid"/>
                      <a:round/>
                      <a:headEnd type="none" w="med" len="med"/>
                      <a:tailEnd type="none" w="med" len="med"/>
                    </a:lnB>
                    <a:solidFill>
                      <a:srgbClr val="FFFFFF"/>
                    </a:solidFill>
                  </a:tcPr>
                </a:tc>
                <a:tc>
                  <a:txBody>
                    <a:bodyPr/>
                    <a:lstStyle/>
                    <a:p>
                      <a:r>
                        <a:rPr lang="en-US" sz="1600">
                          <a:effectLst/>
                        </a:rPr>
                        <a:t>1146</a:t>
                      </a:r>
                    </a:p>
                  </a:txBody>
                  <a:tcPr marL="74042" marR="74042" marT="37021" marB="37021" anchor="ctr">
                    <a:lnL w="9525" cap="flat" cmpd="sng" algn="ctr">
                      <a:solidFill>
                        <a:srgbClr val="D0D9E5"/>
                      </a:solidFill>
                      <a:prstDash val="solid"/>
                      <a:round/>
                      <a:headEnd type="none" w="med" len="med"/>
                      <a:tailEnd type="none" w="med" len="med"/>
                    </a:lnL>
                    <a:lnR w="9525" cap="flat" cmpd="sng" algn="ctr">
                      <a:solidFill>
                        <a:srgbClr val="70D3E5"/>
                      </a:solidFill>
                      <a:prstDash val="solid"/>
                      <a:round/>
                      <a:headEnd type="none" w="med" len="med"/>
                      <a:tailEnd type="none" w="med" len="med"/>
                    </a:lnR>
                    <a:lnT w="12700" cap="flat" cmpd="sng" algn="ctr">
                      <a:solidFill>
                        <a:srgbClr val="D0D9E5"/>
                      </a:solidFill>
                      <a:prstDash val="solid"/>
                      <a:round/>
                      <a:headEnd type="none" w="med" len="med"/>
                      <a:tailEnd type="none" w="med" len="med"/>
                    </a:lnT>
                    <a:lnB w="12700" cap="flat" cmpd="sng" algn="ctr">
                      <a:solidFill>
                        <a:srgbClr val="607267"/>
                      </a:solidFill>
                      <a:prstDash val="solid"/>
                      <a:round/>
                      <a:headEnd type="none" w="med" len="med"/>
                      <a:tailEnd type="none" w="med" len="med"/>
                    </a:lnB>
                    <a:solidFill>
                      <a:srgbClr val="FFFFFF"/>
                    </a:solidFill>
                  </a:tcPr>
                </a:tc>
                <a:tc>
                  <a:txBody>
                    <a:bodyPr/>
                    <a:lstStyle/>
                    <a:p>
                      <a:r>
                        <a:rPr lang="en-US" sz="1600">
                          <a:effectLst/>
                        </a:rPr>
                        <a:t>7.9</a:t>
                      </a:r>
                    </a:p>
                  </a:txBody>
                  <a:tcPr marL="74042" marR="74042" marT="37021" marB="37021" anchor="ctr">
                    <a:lnL w="9525" cap="flat" cmpd="sng" algn="ctr">
                      <a:solidFill>
                        <a:srgbClr val="70D3E5"/>
                      </a:solidFill>
                      <a:prstDash val="solid"/>
                      <a:round/>
                      <a:headEnd type="none" w="med" len="med"/>
                      <a:tailEnd type="none" w="med" len="med"/>
                    </a:lnL>
                    <a:lnR w="9525" cap="flat" cmpd="sng" algn="ctr">
                      <a:solidFill>
                        <a:srgbClr val="B00A8C"/>
                      </a:solidFill>
                      <a:prstDash val="solid"/>
                      <a:round/>
                      <a:headEnd type="none" w="med" len="med"/>
                      <a:tailEnd type="none" w="med" len="med"/>
                    </a:lnR>
                    <a:lnT w="12700" cap="flat" cmpd="sng" algn="ctr">
                      <a:solidFill>
                        <a:srgbClr val="70D3E5"/>
                      </a:solidFill>
                      <a:prstDash val="solid"/>
                      <a:round/>
                      <a:headEnd type="none" w="med" len="med"/>
                      <a:tailEnd type="none" w="med" len="med"/>
                    </a:lnT>
                    <a:lnB w="12700" cap="flat" cmpd="sng" algn="ctr">
                      <a:solidFill>
                        <a:srgbClr val="00F003"/>
                      </a:solidFill>
                      <a:prstDash val="solid"/>
                      <a:round/>
                      <a:headEnd type="none" w="med" len="med"/>
                      <a:tailEnd type="none" w="med" len="med"/>
                    </a:lnB>
                    <a:solidFill>
                      <a:srgbClr val="FFFFFF"/>
                    </a:solidFill>
                  </a:tcPr>
                </a:tc>
                <a:tc>
                  <a:txBody>
                    <a:bodyPr/>
                    <a:lstStyle/>
                    <a:p>
                      <a:r>
                        <a:rPr lang="en-US" sz="1600">
                          <a:effectLst/>
                        </a:rPr>
                        <a:t>77</a:t>
                      </a:r>
                    </a:p>
                  </a:txBody>
                  <a:tcPr marL="74042" marR="74042" marT="37021" marB="37021" anchor="ctr">
                    <a:lnL w="9525" cap="flat" cmpd="sng" algn="ctr">
                      <a:solidFill>
                        <a:srgbClr val="B00A8C"/>
                      </a:solidFill>
                      <a:prstDash val="solid"/>
                      <a:round/>
                      <a:headEnd type="none" w="med" len="med"/>
                      <a:tailEnd type="none" w="med" len="med"/>
                    </a:lnL>
                    <a:lnR w="9525" cap="flat" cmpd="sng" algn="ctr">
                      <a:solidFill>
                        <a:srgbClr val="5079F4"/>
                      </a:solidFill>
                      <a:prstDash val="solid"/>
                      <a:round/>
                      <a:headEnd type="none" w="med" len="med"/>
                      <a:tailEnd type="none" w="med" len="med"/>
                    </a:lnR>
                    <a:lnT w="12700" cap="flat" cmpd="sng" algn="ctr">
                      <a:solidFill>
                        <a:srgbClr val="B00A8C"/>
                      </a:solidFill>
                      <a:prstDash val="solid"/>
                      <a:round/>
                      <a:headEnd type="none" w="med" len="med"/>
                      <a:tailEnd type="none" w="med" len="med"/>
                    </a:lnT>
                    <a:lnB w="12700" cap="flat" cmpd="sng" algn="ctr">
                      <a:solidFill>
                        <a:srgbClr val="F0E200"/>
                      </a:solidFill>
                      <a:prstDash val="solid"/>
                      <a:round/>
                      <a:headEnd type="none" w="med" len="med"/>
                      <a:tailEnd type="none" w="med" len="med"/>
                    </a:lnB>
                    <a:solidFill>
                      <a:srgbClr val="FFFFFF"/>
                    </a:solidFill>
                  </a:tcPr>
                </a:tc>
                <a:tc>
                  <a:txBody>
                    <a:bodyPr/>
                    <a:lstStyle/>
                    <a:p>
                      <a:r>
                        <a:rPr lang="en-US" sz="1600">
                          <a:effectLst/>
                        </a:rPr>
                        <a:t>Proprietary</a:t>
                      </a:r>
                    </a:p>
                  </a:txBody>
                  <a:tcPr marL="74042" marR="74042" marT="37021" marB="37021" anchor="ctr">
                    <a:lnL w="9525" cap="flat" cmpd="sng" algn="ctr">
                      <a:solidFill>
                        <a:srgbClr val="5079F4"/>
                      </a:solidFill>
                      <a:prstDash val="solid"/>
                      <a:round/>
                      <a:headEnd type="none" w="med" len="med"/>
                      <a:tailEnd type="none" w="med" len="med"/>
                    </a:lnL>
                    <a:lnR w="12700" cap="flat" cmpd="sng" algn="ctr">
                      <a:solidFill>
                        <a:srgbClr val="5079F4"/>
                      </a:solidFill>
                      <a:prstDash val="solid"/>
                      <a:round/>
                      <a:headEnd type="none" w="med" len="med"/>
                      <a:tailEnd type="none" w="med" len="med"/>
                    </a:lnR>
                    <a:lnT w="12700" cap="flat" cmpd="sng" algn="ctr">
                      <a:solidFill>
                        <a:srgbClr val="5079F4"/>
                      </a:solidFill>
                      <a:prstDash val="solid"/>
                      <a:round/>
                      <a:headEnd type="none" w="med" len="med"/>
                      <a:tailEnd type="none" w="med" len="med"/>
                    </a:lnT>
                    <a:lnB w="12700" cap="flat" cmpd="sng" algn="ctr">
                      <a:solidFill>
                        <a:srgbClr val="E01639"/>
                      </a:solidFill>
                      <a:prstDash val="solid"/>
                      <a:round/>
                      <a:headEnd type="none" w="med" len="med"/>
                      <a:tailEnd type="none" w="med" len="med"/>
                    </a:lnB>
                    <a:solidFill>
                      <a:srgbClr val="FFFFFF"/>
                    </a:solidFill>
                  </a:tcPr>
                </a:tc>
                <a:extLst>
                  <a:ext uri="{0D108BD9-81ED-4DB2-BD59-A6C34878D82A}">
                    <a16:rowId xmlns:a16="http://schemas.microsoft.com/office/drawing/2014/main" val="3993873703"/>
                  </a:ext>
                </a:extLst>
              </a:tr>
              <a:tr h="296168">
                <a:tc>
                  <a:txBody>
                    <a:bodyPr/>
                    <a:lstStyle/>
                    <a:p>
                      <a:r>
                        <a:rPr lang="en-US" sz="1600">
                          <a:effectLst/>
                          <a:hlinkClick r:id="rId5"/>
                        </a:rPr>
                        <a:t>Claude-2</a:t>
                      </a:r>
                      <a:endParaRPr lang="en-US" sz="1600">
                        <a:effectLst/>
                      </a:endParaRPr>
                    </a:p>
                  </a:txBody>
                  <a:tcPr marL="74042" marR="74042" marT="37021" marB="37021" anchor="ctr">
                    <a:lnL w="12700" cap="flat" cmpd="sng" algn="ctr">
                      <a:solidFill>
                        <a:srgbClr val="80FFBC"/>
                      </a:solidFill>
                      <a:prstDash val="solid"/>
                      <a:round/>
                      <a:headEnd type="none" w="med" len="med"/>
                      <a:tailEnd type="none" w="med" len="med"/>
                    </a:lnL>
                    <a:lnR w="9525" cap="flat" cmpd="sng" algn="ctr">
                      <a:solidFill>
                        <a:srgbClr val="607267"/>
                      </a:solidFill>
                      <a:prstDash val="solid"/>
                      <a:round/>
                      <a:headEnd type="none" w="med" len="med"/>
                      <a:tailEnd type="none" w="med" len="med"/>
                    </a:lnR>
                    <a:lnT w="12700" cap="flat" cmpd="sng" algn="ctr">
                      <a:solidFill>
                        <a:srgbClr val="80FFBC"/>
                      </a:solidFill>
                      <a:prstDash val="solid"/>
                      <a:round/>
                      <a:headEnd type="none" w="med" len="med"/>
                      <a:tailEnd type="none" w="med" len="med"/>
                    </a:lnT>
                    <a:lnB w="12700" cap="flat" cmpd="sng" algn="ctr">
                      <a:solidFill>
                        <a:srgbClr val="002004"/>
                      </a:solidFill>
                      <a:prstDash val="solid"/>
                      <a:round/>
                      <a:headEnd type="none" w="med" len="med"/>
                      <a:tailEnd type="none" w="med" len="med"/>
                    </a:lnB>
                    <a:solidFill>
                      <a:srgbClr val="FFFFFF"/>
                    </a:solidFill>
                  </a:tcPr>
                </a:tc>
                <a:tc>
                  <a:txBody>
                    <a:bodyPr/>
                    <a:lstStyle/>
                    <a:p>
                      <a:r>
                        <a:rPr lang="en-US" sz="1600">
                          <a:effectLst/>
                        </a:rPr>
                        <a:t>1125</a:t>
                      </a:r>
                    </a:p>
                  </a:txBody>
                  <a:tcPr marL="74042" marR="74042" marT="37021" marB="37021" anchor="ctr">
                    <a:lnL w="9525" cap="flat" cmpd="sng" algn="ctr">
                      <a:solidFill>
                        <a:srgbClr val="607267"/>
                      </a:solidFill>
                      <a:prstDash val="solid"/>
                      <a:round/>
                      <a:headEnd type="none" w="med" len="med"/>
                      <a:tailEnd type="none" w="med" len="med"/>
                    </a:lnL>
                    <a:lnR w="9525" cap="flat" cmpd="sng" algn="ctr">
                      <a:solidFill>
                        <a:srgbClr val="00F003"/>
                      </a:solidFill>
                      <a:prstDash val="solid"/>
                      <a:round/>
                      <a:headEnd type="none" w="med" len="med"/>
                      <a:tailEnd type="none" w="med" len="med"/>
                    </a:lnR>
                    <a:lnT w="12700" cap="flat" cmpd="sng" algn="ctr">
                      <a:solidFill>
                        <a:srgbClr val="607267"/>
                      </a:solidFill>
                      <a:prstDash val="solid"/>
                      <a:round/>
                      <a:headEnd type="none" w="med" len="med"/>
                      <a:tailEnd type="none" w="med" len="med"/>
                    </a:lnT>
                    <a:lnB w="12700" cap="flat" cmpd="sng" algn="ctr">
                      <a:solidFill>
                        <a:srgbClr val="A0A1B3"/>
                      </a:solidFill>
                      <a:prstDash val="solid"/>
                      <a:round/>
                      <a:headEnd type="none" w="med" len="med"/>
                      <a:tailEnd type="none" w="med" len="med"/>
                    </a:lnB>
                    <a:solidFill>
                      <a:srgbClr val="FFFFFF"/>
                    </a:solidFill>
                  </a:tcPr>
                </a:tc>
                <a:tc>
                  <a:txBody>
                    <a:bodyPr/>
                    <a:lstStyle/>
                    <a:p>
                      <a:r>
                        <a:rPr lang="en-US" sz="1600">
                          <a:effectLst/>
                        </a:rPr>
                        <a:t>8.06</a:t>
                      </a:r>
                    </a:p>
                  </a:txBody>
                  <a:tcPr marL="74042" marR="74042" marT="37021" marB="37021" anchor="ctr">
                    <a:lnL w="9525" cap="flat" cmpd="sng" algn="ctr">
                      <a:solidFill>
                        <a:srgbClr val="00F003"/>
                      </a:solidFill>
                      <a:prstDash val="solid"/>
                      <a:round/>
                      <a:headEnd type="none" w="med" len="med"/>
                      <a:tailEnd type="none" w="med" len="med"/>
                    </a:lnL>
                    <a:lnR w="9525" cap="flat" cmpd="sng" algn="ctr">
                      <a:solidFill>
                        <a:srgbClr val="F0E200"/>
                      </a:solidFill>
                      <a:prstDash val="solid"/>
                      <a:round/>
                      <a:headEnd type="none" w="med" len="med"/>
                      <a:tailEnd type="none" w="med" len="med"/>
                    </a:lnR>
                    <a:lnT w="12700" cap="flat" cmpd="sng" algn="ctr">
                      <a:solidFill>
                        <a:srgbClr val="00F003"/>
                      </a:solidFill>
                      <a:prstDash val="solid"/>
                      <a:round/>
                      <a:headEnd type="none" w="med" len="med"/>
                      <a:tailEnd type="none" w="med" len="med"/>
                    </a:lnT>
                    <a:lnB w="12700" cap="flat" cmpd="sng" algn="ctr">
                      <a:solidFill>
                        <a:srgbClr val="0046F6"/>
                      </a:solidFill>
                      <a:prstDash val="solid"/>
                      <a:round/>
                      <a:headEnd type="none" w="med" len="med"/>
                      <a:tailEnd type="none" w="med" len="med"/>
                    </a:lnB>
                    <a:solidFill>
                      <a:srgbClr val="FFFFFF"/>
                    </a:solidFill>
                  </a:tcPr>
                </a:tc>
                <a:tc>
                  <a:txBody>
                    <a:bodyPr/>
                    <a:lstStyle/>
                    <a:p>
                      <a:r>
                        <a:rPr lang="en-US" sz="1600">
                          <a:effectLst/>
                        </a:rPr>
                        <a:t>78.5</a:t>
                      </a:r>
                    </a:p>
                  </a:txBody>
                  <a:tcPr marL="74042" marR="74042" marT="37021" marB="37021" anchor="ctr">
                    <a:lnL w="9525" cap="flat" cmpd="sng" algn="ctr">
                      <a:solidFill>
                        <a:srgbClr val="F0E200"/>
                      </a:solidFill>
                      <a:prstDash val="solid"/>
                      <a:round/>
                      <a:headEnd type="none" w="med" len="med"/>
                      <a:tailEnd type="none" w="med" len="med"/>
                    </a:lnL>
                    <a:lnR w="9525" cap="flat" cmpd="sng" algn="ctr">
                      <a:solidFill>
                        <a:srgbClr val="E01639"/>
                      </a:solidFill>
                      <a:prstDash val="solid"/>
                      <a:round/>
                      <a:headEnd type="none" w="med" len="med"/>
                      <a:tailEnd type="none" w="med" len="med"/>
                    </a:lnR>
                    <a:lnT w="12700" cap="flat" cmpd="sng" algn="ctr">
                      <a:solidFill>
                        <a:srgbClr val="F0E200"/>
                      </a:solidFill>
                      <a:prstDash val="solid"/>
                      <a:round/>
                      <a:headEnd type="none" w="med" len="med"/>
                      <a:tailEnd type="none" w="med" len="med"/>
                    </a:lnT>
                    <a:lnB w="12700" cap="flat" cmpd="sng" algn="ctr">
                      <a:solidFill>
                        <a:srgbClr val="E045FD"/>
                      </a:solidFill>
                      <a:prstDash val="solid"/>
                      <a:round/>
                      <a:headEnd type="none" w="med" len="med"/>
                      <a:tailEnd type="none" w="med" len="med"/>
                    </a:lnB>
                    <a:solidFill>
                      <a:srgbClr val="FFFFFF"/>
                    </a:solidFill>
                  </a:tcPr>
                </a:tc>
                <a:tc>
                  <a:txBody>
                    <a:bodyPr/>
                    <a:lstStyle/>
                    <a:p>
                      <a:r>
                        <a:rPr lang="en-US" sz="1600">
                          <a:effectLst/>
                        </a:rPr>
                        <a:t>Proprietary</a:t>
                      </a:r>
                    </a:p>
                  </a:txBody>
                  <a:tcPr marL="74042" marR="74042" marT="37021" marB="37021" anchor="ctr">
                    <a:lnL w="9525" cap="flat" cmpd="sng" algn="ctr">
                      <a:solidFill>
                        <a:srgbClr val="E01639"/>
                      </a:solidFill>
                      <a:prstDash val="solid"/>
                      <a:round/>
                      <a:headEnd type="none" w="med" len="med"/>
                      <a:tailEnd type="none" w="med" len="med"/>
                    </a:lnL>
                    <a:lnR w="12700" cap="flat" cmpd="sng" algn="ctr">
                      <a:solidFill>
                        <a:srgbClr val="E01639"/>
                      </a:solidFill>
                      <a:prstDash val="solid"/>
                      <a:round/>
                      <a:headEnd type="none" w="med" len="med"/>
                      <a:tailEnd type="none" w="med" len="med"/>
                    </a:lnR>
                    <a:lnT w="12700" cap="flat" cmpd="sng" algn="ctr">
                      <a:solidFill>
                        <a:srgbClr val="E01639"/>
                      </a:solidFill>
                      <a:prstDash val="solid"/>
                      <a:round/>
                      <a:headEnd type="none" w="med" len="med"/>
                      <a:tailEnd type="none" w="med" len="med"/>
                    </a:lnT>
                    <a:lnB w="12700" cap="flat" cmpd="sng" algn="ctr">
                      <a:solidFill>
                        <a:srgbClr val="0027FC"/>
                      </a:solidFill>
                      <a:prstDash val="solid"/>
                      <a:round/>
                      <a:headEnd type="none" w="med" len="med"/>
                      <a:tailEnd type="none" w="med" len="med"/>
                    </a:lnB>
                    <a:solidFill>
                      <a:srgbClr val="FFFFFF"/>
                    </a:solidFill>
                  </a:tcPr>
                </a:tc>
                <a:extLst>
                  <a:ext uri="{0D108BD9-81ED-4DB2-BD59-A6C34878D82A}">
                    <a16:rowId xmlns:a16="http://schemas.microsoft.com/office/drawing/2014/main" val="527846181"/>
                  </a:ext>
                </a:extLst>
              </a:tr>
              <a:tr h="296168">
                <a:tc>
                  <a:txBody>
                    <a:bodyPr/>
                    <a:lstStyle/>
                    <a:p>
                      <a:r>
                        <a:rPr lang="en-US" sz="1600">
                          <a:effectLst/>
                          <a:hlinkClick r:id="rId4"/>
                        </a:rPr>
                        <a:t>Claude-instant-1</a:t>
                      </a:r>
                      <a:endParaRPr lang="en-US" sz="1600">
                        <a:effectLst/>
                      </a:endParaRPr>
                    </a:p>
                  </a:txBody>
                  <a:tcPr marL="74042" marR="74042" marT="37021" marB="37021" anchor="ctr">
                    <a:lnL w="12700" cap="flat" cmpd="sng" algn="ctr">
                      <a:solidFill>
                        <a:srgbClr val="002004"/>
                      </a:solidFill>
                      <a:prstDash val="solid"/>
                      <a:round/>
                      <a:headEnd type="none" w="med" len="med"/>
                      <a:tailEnd type="none" w="med" len="med"/>
                    </a:lnL>
                    <a:lnR w="9525" cap="flat" cmpd="sng" algn="ctr">
                      <a:solidFill>
                        <a:srgbClr val="A0A1B3"/>
                      </a:solidFill>
                      <a:prstDash val="solid"/>
                      <a:round/>
                      <a:headEnd type="none" w="med" len="med"/>
                      <a:tailEnd type="none" w="med" len="med"/>
                    </a:lnR>
                    <a:lnT w="12700" cap="flat" cmpd="sng" algn="ctr">
                      <a:solidFill>
                        <a:srgbClr val="002004"/>
                      </a:solidFill>
                      <a:prstDash val="solid"/>
                      <a:round/>
                      <a:headEnd type="none" w="med" len="med"/>
                      <a:tailEnd type="none" w="med" len="med"/>
                    </a:lnT>
                    <a:lnB w="12700" cap="flat" cmpd="sng" algn="ctr">
                      <a:solidFill>
                        <a:srgbClr val="60FEF9"/>
                      </a:solidFill>
                      <a:prstDash val="solid"/>
                      <a:round/>
                      <a:headEnd type="none" w="med" len="med"/>
                      <a:tailEnd type="none" w="med" len="med"/>
                    </a:lnB>
                    <a:solidFill>
                      <a:srgbClr val="FFFFFF"/>
                    </a:solidFill>
                  </a:tcPr>
                </a:tc>
                <a:tc>
                  <a:txBody>
                    <a:bodyPr/>
                    <a:lstStyle/>
                    <a:p>
                      <a:r>
                        <a:rPr lang="en-US" sz="1600">
                          <a:effectLst/>
                        </a:rPr>
                        <a:t>1106</a:t>
                      </a:r>
                    </a:p>
                  </a:txBody>
                  <a:tcPr marL="74042" marR="74042" marT="37021" marB="37021" anchor="ctr">
                    <a:lnL w="9525" cap="flat" cmpd="sng" algn="ctr">
                      <a:solidFill>
                        <a:srgbClr val="A0A1B3"/>
                      </a:solidFill>
                      <a:prstDash val="solid"/>
                      <a:round/>
                      <a:headEnd type="none" w="med" len="med"/>
                      <a:tailEnd type="none" w="med" len="med"/>
                    </a:lnL>
                    <a:lnR w="9525" cap="flat" cmpd="sng" algn="ctr">
                      <a:solidFill>
                        <a:srgbClr val="0046F6"/>
                      </a:solidFill>
                      <a:prstDash val="solid"/>
                      <a:round/>
                      <a:headEnd type="none" w="med" len="med"/>
                      <a:tailEnd type="none" w="med" len="med"/>
                    </a:lnR>
                    <a:lnT w="12700" cap="flat" cmpd="sng" algn="ctr">
                      <a:solidFill>
                        <a:srgbClr val="A0A1B3"/>
                      </a:solidFill>
                      <a:prstDash val="solid"/>
                      <a:round/>
                      <a:headEnd type="none" w="med" len="med"/>
                      <a:tailEnd type="none" w="med" len="med"/>
                    </a:lnT>
                    <a:lnB w="12700" cap="flat" cmpd="sng" algn="ctr">
                      <a:solidFill>
                        <a:srgbClr val="C03DFE"/>
                      </a:solidFill>
                      <a:prstDash val="solid"/>
                      <a:round/>
                      <a:headEnd type="none" w="med" len="med"/>
                      <a:tailEnd type="none" w="med" len="med"/>
                    </a:lnB>
                    <a:solidFill>
                      <a:srgbClr val="FFFFFF"/>
                    </a:solidFill>
                  </a:tcPr>
                </a:tc>
                <a:tc>
                  <a:txBody>
                    <a:bodyPr/>
                    <a:lstStyle/>
                    <a:p>
                      <a:r>
                        <a:rPr lang="en-US" sz="1600">
                          <a:effectLst/>
                        </a:rPr>
                        <a:t>7.85</a:t>
                      </a:r>
                    </a:p>
                  </a:txBody>
                  <a:tcPr marL="74042" marR="74042" marT="37021" marB="37021" anchor="ctr">
                    <a:lnL w="9525" cap="flat" cmpd="sng" algn="ctr">
                      <a:solidFill>
                        <a:srgbClr val="0046F6"/>
                      </a:solidFill>
                      <a:prstDash val="solid"/>
                      <a:round/>
                      <a:headEnd type="none" w="med" len="med"/>
                      <a:tailEnd type="none" w="med" len="med"/>
                    </a:lnL>
                    <a:lnR w="9525" cap="flat" cmpd="sng" algn="ctr">
                      <a:solidFill>
                        <a:srgbClr val="E045FD"/>
                      </a:solidFill>
                      <a:prstDash val="solid"/>
                      <a:round/>
                      <a:headEnd type="none" w="med" len="med"/>
                      <a:tailEnd type="none" w="med" len="med"/>
                    </a:lnR>
                    <a:lnT w="12700" cap="flat" cmpd="sng" algn="ctr">
                      <a:solidFill>
                        <a:srgbClr val="0046F6"/>
                      </a:solidFill>
                      <a:prstDash val="solid"/>
                      <a:round/>
                      <a:headEnd type="none" w="med" len="med"/>
                      <a:tailEnd type="none" w="med" len="med"/>
                    </a:lnT>
                    <a:lnB w="12700" cap="flat" cmpd="sng" algn="ctr">
                      <a:solidFill>
                        <a:srgbClr val="F0C0F5"/>
                      </a:solidFill>
                      <a:prstDash val="solid"/>
                      <a:round/>
                      <a:headEnd type="none" w="med" len="med"/>
                      <a:tailEnd type="none" w="med" len="med"/>
                    </a:lnB>
                    <a:solidFill>
                      <a:srgbClr val="FFFFFF"/>
                    </a:solidFill>
                  </a:tcPr>
                </a:tc>
                <a:tc>
                  <a:txBody>
                    <a:bodyPr/>
                    <a:lstStyle/>
                    <a:p>
                      <a:r>
                        <a:rPr lang="en-US" sz="1600">
                          <a:effectLst/>
                        </a:rPr>
                        <a:t>73.4</a:t>
                      </a:r>
                    </a:p>
                  </a:txBody>
                  <a:tcPr marL="74042" marR="74042" marT="37021" marB="37021" anchor="ctr">
                    <a:lnL w="9525" cap="flat" cmpd="sng" algn="ctr">
                      <a:solidFill>
                        <a:srgbClr val="E045FD"/>
                      </a:solidFill>
                      <a:prstDash val="solid"/>
                      <a:round/>
                      <a:headEnd type="none" w="med" len="med"/>
                      <a:tailEnd type="none" w="med" len="med"/>
                    </a:lnL>
                    <a:lnR w="9525" cap="flat" cmpd="sng" algn="ctr">
                      <a:solidFill>
                        <a:srgbClr val="0027FC"/>
                      </a:solidFill>
                      <a:prstDash val="solid"/>
                      <a:round/>
                      <a:headEnd type="none" w="med" len="med"/>
                      <a:tailEnd type="none" w="med" len="med"/>
                    </a:lnR>
                    <a:lnT w="12700" cap="flat" cmpd="sng" algn="ctr">
                      <a:solidFill>
                        <a:srgbClr val="E045FD"/>
                      </a:solidFill>
                      <a:prstDash val="solid"/>
                      <a:round/>
                      <a:headEnd type="none" w="med" len="med"/>
                      <a:tailEnd type="none" w="med" len="med"/>
                    </a:lnT>
                    <a:lnB w="12700" cap="flat" cmpd="sng" algn="ctr">
                      <a:solidFill>
                        <a:srgbClr val="9092F7"/>
                      </a:solidFill>
                      <a:prstDash val="solid"/>
                      <a:round/>
                      <a:headEnd type="none" w="med" len="med"/>
                      <a:tailEnd type="none" w="med" len="med"/>
                    </a:lnB>
                    <a:solidFill>
                      <a:srgbClr val="FFFFFF"/>
                    </a:solidFill>
                  </a:tcPr>
                </a:tc>
                <a:tc>
                  <a:txBody>
                    <a:bodyPr/>
                    <a:lstStyle/>
                    <a:p>
                      <a:r>
                        <a:rPr lang="en-US" sz="1600">
                          <a:effectLst/>
                        </a:rPr>
                        <a:t>Proprietary</a:t>
                      </a:r>
                    </a:p>
                  </a:txBody>
                  <a:tcPr marL="74042" marR="74042" marT="37021" marB="37021" anchor="ctr">
                    <a:lnL w="9525" cap="flat" cmpd="sng" algn="ctr">
                      <a:solidFill>
                        <a:srgbClr val="0027FC"/>
                      </a:solidFill>
                      <a:prstDash val="solid"/>
                      <a:round/>
                      <a:headEnd type="none" w="med" len="med"/>
                      <a:tailEnd type="none" w="med" len="med"/>
                    </a:lnL>
                    <a:lnR w="12700" cap="flat" cmpd="sng" algn="ctr">
                      <a:solidFill>
                        <a:srgbClr val="0027FC"/>
                      </a:solidFill>
                      <a:prstDash val="solid"/>
                      <a:round/>
                      <a:headEnd type="none" w="med" len="med"/>
                      <a:tailEnd type="none" w="med" len="med"/>
                    </a:lnR>
                    <a:lnT w="12700" cap="flat" cmpd="sng" algn="ctr">
                      <a:solidFill>
                        <a:srgbClr val="0027FC"/>
                      </a:solidFill>
                      <a:prstDash val="solid"/>
                      <a:round/>
                      <a:headEnd type="none" w="med" len="med"/>
                      <a:tailEnd type="none" w="med" len="med"/>
                    </a:lnT>
                    <a:lnB w="12700" cap="flat" cmpd="sng" algn="ctr">
                      <a:solidFill>
                        <a:srgbClr val="1074AD"/>
                      </a:solidFill>
                      <a:prstDash val="solid"/>
                      <a:round/>
                      <a:headEnd type="none" w="med" len="med"/>
                      <a:tailEnd type="none" w="med" len="med"/>
                    </a:lnB>
                    <a:solidFill>
                      <a:srgbClr val="FFFFFF"/>
                    </a:solidFill>
                  </a:tcPr>
                </a:tc>
                <a:extLst>
                  <a:ext uri="{0D108BD9-81ED-4DB2-BD59-A6C34878D82A}">
                    <a16:rowId xmlns:a16="http://schemas.microsoft.com/office/drawing/2014/main" val="1553614175"/>
                  </a:ext>
                </a:extLst>
              </a:tr>
              <a:tr h="296168">
                <a:tc>
                  <a:txBody>
                    <a:bodyPr/>
                    <a:lstStyle/>
                    <a:p>
                      <a:r>
                        <a:rPr lang="en-US" sz="1600">
                          <a:effectLst/>
                          <a:hlinkClick r:id="rId6"/>
                        </a:rPr>
                        <a:t>GPT-3.5-turbo</a:t>
                      </a:r>
                      <a:endParaRPr lang="en-US" sz="1600">
                        <a:effectLst/>
                      </a:endParaRPr>
                    </a:p>
                  </a:txBody>
                  <a:tcPr marL="74042" marR="74042" marT="37021" marB="37021" anchor="ctr">
                    <a:lnL w="12700" cap="flat" cmpd="sng" algn="ctr">
                      <a:solidFill>
                        <a:srgbClr val="60FEF9"/>
                      </a:solidFill>
                      <a:prstDash val="solid"/>
                      <a:round/>
                      <a:headEnd type="none" w="med" len="med"/>
                      <a:tailEnd type="none" w="med" len="med"/>
                    </a:lnL>
                    <a:lnR w="9525" cap="flat" cmpd="sng" algn="ctr">
                      <a:solidFill>
                        <a:srgbClr val="C03DFE"/>
                      </a:solidFill>
                      <a:prstDash val="solid"/>
                      <a:round/>
                      <a:headEnd type="none" w="med" len="med"/>
                      <a:tailEnd type="none" w="med" len="med"/>
                    </a:lnR>
                    <a:lnT w="12700" cap="flat" cmpd="sng" algn="ctr">
                      <a:solidFill>
                        <a:srgbClr val="60FEF9"/>
                      </a:solidFill>
                      <a:prstDash val="solid"/>
                      <a:round/>
                      <a:headEnd type="none" w="med" len="med"/>
                      <a:tailEnd type="none" w="med" len="med"/>
                    </a:lnT>
                    <a:lnB w="12700" cap="flat" cmpd="sng" algn="ctr">
                      <a:solidFill>
                        <a:srgbClr val="C088F3"/>
                      </a:solidFill>
                      <a:prstDash val="solid"/>
                      <a:round/>
                      <a:headEnd type="none" w="med" len="med"/>
                      <a:tailEnd type="none" w="med" len="med"/>
                    </a:lnB>
                    <a:solidFill>
                      <a:srgbClr val="FFFFFF"/>
                    </a:solidFill>
                  </a:tcPr>
                </a:tc>
                <a:tc>
                  <a:txBody>
                    <a:bodyPr/>
                    <a:lstStyle/>
                    <a:p>
                      <a:r>
                        <a:rPr lang="en-US" sz="1600">
                          <a:effectLst/>
                        </a:rPr>
                        <a:t>1103</a:t>
                      </a:r>
                    </a:p>
                  </a:txBody>
                  <a:tcPr marL="74042" marR="74042" marT="37021" marB="37021" anchor="ctr">
                    <a:lnL w="9525" cap="flat" cmpd="sng" algn="ctr">
                      <a:solidFill>
                        <a:srgbClr val="C03DFE"/>
                      </a:solidFill>
                      <a:prstDash val="solid"/>
                      <a:round/>
                      <a:headEnd type="none" w="med" len="med"/>
                      <a:tailEnd type="none" w="med" len="med"/>
                    </a:lnL>
                    <a:lnR w="9525" cap="flat" cmpd="sng" algn="ctr">
                      <a:solidFill>
                        <a:srgbClr val="F0C0F5"/>
                      </a:solidFill>
                      <a:prstDash val="solid"/>
                      <a:round/>
                      <a:headEnd type="none" w="med" len="med"/>
                      <a:tailEnd type="none" w="med" len="med"/>
                    </a:lnR>
                    <a:lnT w="12700" cap="flat" cmpd="sng" algn="ctr">
                      <a:solidFill>
                        <a:srgbClr val="C03DFE"/>
                      </a:solidFill>
                      <a:prstDash val="solid"/>
                      <a:round/>
                      <a:headEnd type="none" w="med" len="med"/>
                      <a:tailEnd type="none" w="med" len="med"/>
                    </a:lnT>
                    <a:lnB w="12700" cap="flat" cmpd="sng" algn="ctr">
                      <a:solidFill>
                        <a:srgbClr val="5076E6"/>
                      </a:solidFill>
                      <a:prstDash val="solid"/>
                      <a:round/>
                      <a:headEnd type="none" w="med" len="med"/>
                      <a:tailEnd type="none" w="med" len="med"/>
                    </a:lnB>
                    <a:solidFill>
                      <a:srgbClr val="FFFFFF"/>
                    </a:solidFill>
                  </a:tcPr>
                </a:tc>
                <a:tc>
                  <a:txBody>
                    <a:bodyPr/>
                    <a:lstStyle/>
                    <a:p>
                      <a:r>
                        <a:rPr lang="en-US" sz="1600">
                          <a:effectLst/>
                        </a:rPr>
                        <a:t>7.94</a:t>
                      </a:r>
                    </a:p>
                  </a:txBody>
                  <a:tcPr marL="74042" marR="74042" marT="37021" marB="37021" anchor="ctr">
                    <a:lnL w="9525" cap="flat" cmpd="sng" algn="ctr">
                      <a:solidFill>
                        <a:srgbClr val="F0C0F5"/>
                      </a:solidFill>
                      <a:prstDash val="solid"/>
                      <a:round/>
                      <a:headEnd type="none" w="med" len="med"/>
                      <a:tailEnd type="none" w="med" len="med"/>
                    </a:lnL>
                    <a:lnR w="9525" cap="flat" cmpd="sng" algn="ctr">
                      <a:solidFill>
                        <a:srgbClr val="9092F7"/>
                      </a:solidFill>
                      <a:prstDash val="solid"/>
                      <a:round/>
                      <a:headEnd type="none" w="med" len="med"/>
                      <a:tailEnd type="none" w="med" len="med"/>
                    </a:lnR>
                    <a:lnT w="12700" cap="flat" cmpd="sng" algn="ctr">
                      <a:solidFill>
                        <a:srgbClr val="F0C0F5"/>
                      </a:solidFill>
                      <a:prstDash val="solid"/>
                      <a:round/>
                      <a:headEnd type="none" w="med" len="med"/>
                      <a:tailEnd type="none" w="med" len="med"/>
                    </a:lnT>
                    <a:lnB w="12700" cap="flat" cmpd="sng" algn="ctr">
                      <a:solidFill>
                        <a:srgbClr val="F0C497"/>
                      </a:solidFill>
                      <a:prstDash val="solid"/>
                      <a:round/>
                      <a:headEnd type="none" w="med" len="med"/>
                      <a:tailEnd type="none" w="med" len="med"/>
                    </a:lnB>
                    <a:solidFill>
                      <a:srgbClr val="FFFFFF"/>
                    </a:solidFill>
                  </a:tcPr>
                </a:tc>
                <a:tc>
                  <a:txBody>
                    <a:bodyPr/>
                    <a:lstStyle/>
                    <a:p>
                      <a:r>
                        <a:rPr lang="en-US" sz="1600">
                          <a:effectLst/>
                        </a:rPr>
                        <a:t>70</a:t>
                      </a:r>
                    </a:p>
                  </a:txBody>
                  <a:tcPr marL="74042" marR="74042" marT="37021" marB="37021" anchor="ctr">
                    <a:lnL w="9525" cap="flat" cmpd="sng" algn="ctr">
                      <a:solidFill>
                        <a:srgbClr val="9092F7"/>
                      </a:solidFill>
                      <a:prstDash val="solid"/>
                      <a:round/>
                      <a:headEnd type="none" w="med" len="med"/>
                      <a:tailEnd type="none" w="med" len="med"/>
                    </a:lnL>
                    <a:lnR w="9525" cap="flat" cmpd="sng" algn="ctr">
                      <a:solidFill>
                        <a:srgbClr val="1074AD"/>
                      </a:solidFill>
                      <a:prstDash val="solid"/>
                      <a:round/>
                      <a:headEnd type="none" w="med" len="med"/>
                      <a:tailEnd type="none" w="med" len="med"/>
                    </a:lnR>
                    <a:lnT w="12700" cap="flat" cmpd="sng" algn="ctr">
                      <a:solidFill>
                        <a:srgbClr val="9092F7"/>
                      </a:solidFill>
                      <a:prstDash val="solid"/>
                      <a:round/>
                      <a:headEnd type="none" w="med" len="med"/>
                      <a:tailEnd type="none" w="med" len="med"/>
                    </a:lnT>
                    <a:lnB w="12700" cap="flat" cmpd="sng" algn="ctr">
                      <a:solidFill>
                        <a:srgbClr val="F087E8"/>
                      </a:solidFill>
                      <a:prstDash val="solid"/>
                      <a:round/>
                      <a:headEnd type="none" w="med" len="med"/>
                      <a:tailEnd type="none" w="med" len="med"/>
                    </a:lnB>
                    <a:solidFill>
                      <a:srgbClr val="FFFFFF"/>
                    </a:solidFill>
                  </a:tcPr>
                </a:tc>
                <a:tc>
                  <a:txBody>
                    <a:bodyPr/>
                    <a:lstStyle/>
                    <a:p>
                      <a:r>
                        <a:rPr lang="en-US" sz="1600">
                          <a:effectLst/>
                        </a:rPr>
                        <a:t>Proprietary</a:t>
                      </a:r>
                    </a:p>
                  </a:txBody>
                  <a:tcPr marL="74042" marR="74042" marT="37021" marB="37021" anchor="ctr">
                    <a:lnL w="9525" cap="flat" cmpd="sng" algn="ctr">
                      <a:solidFill>
                        <a:srgbClr val="1074AD"/>
                      </a:solidFill>
                      <a:prstDash val="solid"/>
                      <a:round/>
                      <a:headEnd type="none" w="med" len="med"/>
                      <a:tailEnd type="none" w="med" len="med"/>
                    </a:lnL>
                    <a:lnR w="12700" cap="flat" cmpd="sng" algn="ctr">
                      <a:solidFill>
                        <a:srgbClr val="1074AD"/>
                      </a:solidFill>
                      <a:prstDash val="solid"/>
                      <a:round/>
                      <a:headEnd type="none" w="med" len="med"/>
                      <a:tailEnd type="none" w="med" len="med"/>
                    </a:lnR>
                    <a:lnT w="12700" cap="flat" cmpd="sng" algn="ctr">
                      <a:solidFill>
                        <a:srgbClr val="1074AD"/>
                      </a:solidFill>
                      <a:prstDash val="solid"/>
                      <a:round/>
                      <a:headEnd type="none" w="med" len="med"/>
                      <a:tailEnd type="none" w="med" len="med"/>
                    </a:lnT>
                    <a:lnB w="12700" cap="flat" cmpd="sng" algn="ctr">
                      <a:solidFill>
                        <a:srgbClr val="70E1AC"/>
                      </a:solidFill>
                      <a:prstDash val="solid"/>
                      <a:round/>
                      <a:headEnd type="none" w="med" len="med"/>
                      <a:tailEnd type="none" w="med" len="med"/>
                    </a:lnB>
                    <a:solidFill>
                      <a:srgbClr val="FFFFFF"/>
                    </a:solidFill>
                  </a:tcPr>
                </a:tc>
                <a:extLst>
                  <a:ext uri="{0D108BD9-81ED-4DB2-BD59-A6C34878D82A}">
                    <a16:rowId xmlns:a16="http://schemas.microsoft.com/office/drawing/2014/main" val="2822417940"/>
                  </a:ext>
                </a:extLst>
              </a:tr>
              <a:tr h="296168">
                <a:tc>
                  <a:txBody>
                    <a:bodyPr/>
                    <a:lstStyle/>
                    <a:p>
                      <a:r>
                        <a:rPr lang="en-US" sz="1600">
                          <a:effectLst/>
                          <a:hlinkClick r:id="rId7"/>
                        </a:rPr>
                        <a:t>WizardLM-70b-v1.0</a:t>
                      </a:r>
                      <a:endParaRPr lang="en-US" sz="1600">
                        <a:effectLst/>
                      </a:endParaRPr>
                    </a:p>
                  </a:txBody>
                  <a:tcPr marL="74042" marR="74042" marT="37021" marB="37021" anchor="ctr">
                    <a:lnL w="12700" cap="flat" cmpd="sng" algn="ctr">
                      <a:solidFill>
                        <a:srgbClr val="C088F3"/>
                      </a:solidFill>
                      <a:prstDash val="solid"/>
                      <a:round/>
                      <a:headEnd type="none" w="med" len="med"/>
                      <a:tailEnd type="none" w="med" len="med"/>
                    </a:lnL>
                    <a:lnR w="9525" cap="flat" cmpd="sng" algn="ctr">
                      <a:solidFill>
                        <a:srgbClr val="5076E6"/>
                      </a:solidFill>
                      <a:prstDash val="solid"/>
                      <a:round/>
                      <a:headEnd type="none" w="med" len="med"/>
                      <a:tailEnd type="none" w="med" len="med"/>
                    </a:lnR>
                    <a:lnT w="12700" cap="flat" cmpd="sng" algn="ctr">
                      <a:solidFill>
                        <a:srgbClr val="C088F3"/>
                      </a:solidFill>
                      <a:prstDash val="solid"/>
                      <a:round/>
                      <a:headEnd type="none" w="med" len="med"/>
                      <a:tailEnd type="none" w="med" len="med"/>
                    </a:lnT>
                    <a:lnB w="12700" cap="flat" cmpd="sng" algn="ctr">
                      <a:solidFill>
                        <a:srgbClr val="F087E8"/>
                      </a:solidFill>
                      <a:prstDash val="solid"/>
                      <a:round/>
                      <a:headEnd type="none" w="med" len="med"/>
                      <a:tailEnd type="none" w="med" len="med"/>
                    </a:lnB>
                    <a:solidFill>
                      <a:srgbClr val="FFFFFF"/>
                    </a:solidFill>
                  </a:tcPr>
                </a:tc>
                <a:tc>
                  <a:txBody>
                    <a:bodyPr/>
                    <a:lstStyle/>
                    <a:p>
                      <a:r>
                        <a:rPr lang="en-US" sz="1600">
                          <a:effectLst/>
                        </a:rPr>
                        <a:t>1093</a:t>
                      </a:r>
                    </a:p>
                  </a:txBody>
                  <a:tcPr marL="74042" marR="74042" marT="37021" marB="37021" anchor="ctr">
                    <a:lnL w="9525" cap="flat" cmpd="sng" algn="ctr">
                      <a:solidFill>
                        <a:srgbClr val="5076E6"/>
                      </a:solidFill>
                      <a:prstDash val="solid"/>
                      <a:round/>
                      <a:headEnd type="none" w="med" len="med"/>
                      <a:tailEnd type="none" w="med" len="med"/>
                    </a:lnL>
                    <a:lnR w="9525" cap="flat" cmpd="sng" algn="ctr">
                      <a:solidFill>
                        <a:srgbClr val="F0C497"/>
                      </a:solidFill>
                      <a:prstDash val="solid"/>
                      <a:round/>
                      <a:headEnd type="none" w="med" len="med"/>
                      <a:tailEnd type="none" w="med" len="med"/>
                    </a:lnR>
                    <a:lnT w="12700" cap="flat" cmpd="sng" algn="ctr">
                      <a:solidFill>
                        <a:srgbClr val="5076E6"/>
                      </a:solidFill>
                      <a:prstDash val="solid"/>
                      <a:round/>
                      <a:headEnd type="none" w="med" len="med"/>
                      <a:tailEnd type="none" w="med" len="med"/>
                    </a:lnT>
                    <a:lnB w="12700" cap="flat" cmpd="sng" algn="ctr">
                      <a:solidFill>
                        <a:srgbClr val="506BA8"/>
                      </a:solidFill>
                      <a:prstDash val="solid"/>
                      <a:round/>
                      <a:headEnd type="none" w="med" len="med"/>
                      <a:tailEnd type="none" w="med" len="med"/>
                    </a:lnB>
                    <a:solidFill>
                      <a:srgbClr val="FFFFFF"/>
                    </a:solidFill>
                  </a:tcPr>
                </a:tc>
                <a:tc>
                  <a:txBody>
                    <a:bodyPr/>
                    <a:lstStyle/>
                    <a:p>
                      <a:r>
                        <a:rPr lang="en-US" sz="1600">
                          <a:effectLst/>
                        </a:rPr>
                        <a:t>7.71</a:t>
                      </a:r>
                    </a:p>
                  </a:txBody>
                  <a:tcPr marL="74042" marR="74042" marT="37021" marB="37021" anchor="ctr">
                    <a:lnL w="9525" cap="flat" cmpd="sng" algn="ctr">
                      <a:solidFill>
                        <a:srgbClr val="F0C497"/>
                      </a:solidFill>
                      <a:prstDash val="solid"/>
                      <a:round/>
                      <a:headEnd type="none" w="med" len="med"/>
                      <a:tailEnd type="none" w="med" len="med"/>
                    </a:lnL>
                    <a:lnR w="9525" cap="flat" cmpd="sng" algn="ctr">
                      <a:solidFill>
                        <a:srgbClr val="F087E8"/>
                      </a:solidFill>
                      <a:prstDash val="solid"/>
                      <a:round/>
                      <a:headEnd type="none" w="med" len="med"/>
                      <a:tailEnd type="none" w="med" len="med"/>
                    </a:lnR>
                    <a:lnT w="12700" cap="flat" cmpd="sng" algn="ctr">
                      <a:solidFill>
                        <a:srgbClr val="F0C497"/>
                      </a:solidFill>
                      <a:prstDash val="solid"/>
                      <a:round/>
                      <a:headEnd type="none" w="med" len="med"/>
                      <a:tailEnd type="none" w="med" len="med"/>
                    </a:lnT>
                    <a:lnB w="12700" cap="flat" cmpd="sng" algn="ctr">
                      <a:solidFill>
                        <a:srgbClr val="B0FF7F"/>
                      </a:solidFill>
                      <a:prstDash val="solid"/>
                      <a:round/>
                      <a:headEnd type="none" w="med" len="med"/>
                      <a:tailEnd type="none" w="med" len="med"/>
                    </a:lnB>
                    <a:solidFill>
                      <a:srgbClr val="FFFFFF"/>
                    </a:solidFill>
                  </a:tcPr>
                </a:tc>
                <a:tc>
                  <a:txBody>
                    <a:bodyPr/>
                    <a:lstStyle/>
                    <a:p>
                      <a:r>
                        <a:rPr lang="en-US" sz="1600">
                          <a:effectLst/>
                        </a:rPr>
                        <a:t>63.7</a:t>
                      </a:r>
                    </a:p>
                  </a:txBody>
                  <a:tcPr marL="74042" marR="74042" marT="37021" marB="37021" anchor="ctr">
                    <a:lnL w="9525" cap="flat" cmpd="sng" algn="ctr">
                      <a:solidFill>
                        <a:srgbClr val="F087E8"/>
                      </a:solidFill>
                      <a:prstDash val="solid"/>
                      <a:round/>
                      <a:headEnd type="none" w="med" len="med"/>
                      <a:tailEnd type="none" w="med" len="med"/>
                    </a:lnL>
                    <a:lnR w="9525" cap="flat" cmpd="sng" algn="ctr">
                      <a:solidFill>
                        <a:srgbClr val="70E1AC"/>
                      </a:solidFill>
                      <a:prstDash val="solid"/>
                      <a:round/>
                      <a:headEnd type="none" w="med" len="med"/>
                      <a:tailEnd type="none" w="med" len="med"/>
                    </a:lnR>
                    <a:lnT w="12700" cap="flat" cmpd="sng" algn="ctr">
                      <a:solidFill>
                        <a:srgbClr val="F087E8"/>
                      </a:solidFill>
                      <a:prstDash val="solid"/>
                      <a:round/>
                      <a:headEnd type="none" w="med" len="med"/>
                      <a:tailEnd type="none" w="med" len="med"/>
                    </a:lnT>
                    <a:lnB w="12700" cap="flat" cmpd="sng" algn="ctr">
                      <a:solidFill>
                        <a:srgbClr val="D04BFC"/>
                      </a:solidFill>
                      <a:prstDash val="solid"/>
                      <a:round/>
                      <a:headEnd type="none" w="med" len="med"/>
                      <a:tailEnd type="none" w="med" len="med"/>
                    </a:lnB>
                    <a:solidFill>
                      <a:srgbClr val="FFFFFF"/>
                    </a:solidFill>
                  </a:tcPr>
                </a:tc>
                <a:tc>
                  <a:txBody>
                    <a:bodyPr/>
                    <a:lstStyle/>
                    <a:p>
                      <a:r>
                        <a:rPr lang="en-US" sz="1600">
                          <a:effectLst/>
                        </a:rPr>
                        <a:t>Llama 2 Community</a:t>
                      </a:r>
                    </a:p>
                  </a:txBody>
                  <a:tcPr marL="74042" marR="74042" marT="37021" marB="37021" anchor="ctr">
                    <a:lnL w="9525" cap="flat" cmpd="sng" algn="ctr">
                      <a:solidFill>
                        <a:srgbClr val="70E1AC"/>
                      </a:solidFill>
                      <a:prstDash val="solid"/>
                      <a:round/>
                      <a:headEnd type="none" w="med" len="med"/>
                      <a:tailEnd type="none" w="med" len="med"/>
                    </a:lnL>
                    <a:lnR w="12700" cap="flat" cmpd="sng" algn="ctr">
                      <a:solidFill>
                        <a:srgbClr val="70E1AC"/>
                      </a:solidFill>
                      <a:prstDash val="solid"/>
                      <a:round/>
                      <a:headEnd type="none" w="med" len="med"/>
                      <a:tailEnd type="none" w="med" len="med"/>
                    </a:lnR>
                    <a:lnT w="12700" cap="flat" cmpd="sng" algn="ctr">
                      <a:solidFill>
                        <a:srgbClr val="70E1AC"/>
                      </a:solidFill>
                      <a:prstDash val="solid"/>
                      <a:round/>
                      <a:headEnd type="none" w="med" len="med"/>
                      <a:tailEnd type="none" w="med" len="med"/>
                    </a:lnT>
                    <a:lnB w="12700" cap="flat" cmpd="sng" algn="ctr">
                      <a:solidFill>
                        <a:srgbClr val="A00FF4"/>
                      </a:solidFill>
                      <a:prstDash val="solid"/>
                      <a:round/>
                      <a:headEnd type="none" w="med" len="med"/>
                      <a:tailEnd type="none" w="med" len="med"/>
                    </a:lnB>
                    <a:solidFill>
                      <a:srgbClr val="FFFFFF"/>
                    </a:solidFill>
                  </a:tcPr>
                </a:tc>
                <a:extLst>
                  <a:ext uri="{0D108BD9-81ED-4DB2-BD59-A6C34878D82A}">
                    <a16:rowId xmlns:a16="http://schemas.microsoft.com/office/drawing/2014/main" val="1823628595"/>
                  </a:ext>
                </a:extLst>
              </a:tr>
              <a:tr h="296168">
                <a:tc>
                  <a:txBody>
                    <a:bodyPr/>
                    <a:lstStyle/>
                    <a:p>
                      <a:r>
                        <a:rPr lang="en-US" sz="1600">
                          <a:effectLst/>
                          <a:hlinkClick r:id="rId8"/>
                        </a:rPr>
                        <a:t>Vicuna-33B</a:t>
                      </a:r>
                      <a:endParaRPr lang="en-US" sz="1600">
                        <a:effectLst/>
                      </a:endParaRPr>
                    </a:p>
                  </a:txBody>
                  <a:tcPr marL="74042" marR="74042" marT="37021" marB="37021" anchor="ctr">
                    <a:lnL w="12700" cap="flat" cmpd="sng" algn="ctr">
                      <a:solidFill>
                        <a:srgbClr val="F087E8"/>
                      </a:solidFill>
                      <a:prstDash val="solid"/>
                      <a:round/>
                      <a:headEnd type="none" w="med" len="med"/>
                      <a:tailEnd type="none" w="med" len="med"/>
                    </a:lnL>
                    <a:lnR w="9525" cap="flat" cmpd="sng" algn="ctr">
                      <a:solidFill>
                        <a:srgbClr val="506BA8"/>
                      </a:solidFill>
                      <a:prstDash val="solid"/>
                      <a:round/>
                      <a:headEnd type="none" w="med" len="med"/>
                      <a:tailEnd type="none" w="med" len="med"/>
                    </a:lnR>
                    <a:lnT w="12700" cap="flat" cmpd="sng" algn="ctr">
                      <a:solidFill>
                        <a:srgbClr val="F087E8"/>
                      </a:solidFill>
                      <a:prstDash val="solid"/>
                      <a:round/>
                      <a:headEnd type="none" w="med" len="med"/>
                      <a:tailEnd type="none" w="med" len="med"/>
                    </a:lnT>
                    <a:lnB w="12700" cap="flat" cmpd="sng" algn="ctr">
                      <a:solidFill>
                        <a:srgbClr val="A0E3FF"/>
                      </a:solidFill>
                      <a:prstDash val="solid"/>
                      <a:round/>
                      <a:headEnd type="none" w="med" len="med"/>
                      <a:tailEnd type="none" w="med" len="med"/>
                    </a:lnB>
                    <a:solidFill>
                      <a:srgbClr val="FFFFFF"/>
                    </a:solidFill>
                  </a:tcPr>
                </a:tc>
                <a:tc>
                  <a:txBody>
                    <a:bodyPr/>
                    <a:lstStyle/>
                    <a:p>
                      <a:r>
                        <a:rPr lang="en-US" sz="1600">
                          <a:effectLst/>
                        </a:rPr>
                        <a:t>1090</a:t>
                      </a:r>
                    </a:p>
                  </a:txBody>
                  <a:tcPr marL="74042" marR="74042" marT="37021" marB="37021" anchor="ctr">
                    <a:lnL w="9525" cap="flat" cmpd="sng" algn="ctr">
                      <a:solidFill>
                        <a:srgbClr val="506BA8"/>
                      </a:solidFill>
                      <a:prstDash val="solid"/>
                      <a:round/>
                      <a:headEnd type="none" w="med" len="med"/>
                      <a:tailEnd type="none" w="med" len="med"/>
                    </a:lnL>
                    <a:lnR w="9525" cap="flat" cmpd="sng" algn="ctr">
                      <a:solidFill>
                        <a:srgbClr val="B0FF7F"/>
                      </a:solidFill>
                      <a:prstDash val="solid"/>
                      <a:round/>
                      <a:headEnd type="none" w="med" len="med"/>
                      <a:tailEnd type="none" w="med" len="med"/>
                    </a:lnR>
                    <a:lnT w="12700" cap="flat" cmpd="sng" algn="ctr">
                      <a:solidFill>
                        <a:srgbClr val="506BA8"/>
                      </a:solidFill>
                      <a:prstDash val="solid"/>
                      <a:round/>
                      <a:headEnd type="none" w="med" len="med"/>
                      <a:tailEnd type="none" w="med" len="med"/>
                    </a:lnT>
                    <a:lnB w="12700" cap="flat" cmpd="sng" algn="ctr">
                      <a:solidFill>
                        <a:srgbClr val="000885"/>
                      </a:solidFill>
                      <a:prstDash val="solid"/>
                      <a:round/>
                      <a:headEnd type="none" w="med" len="med"/>
                      <a:tailEnd type="none" w="med" len="med"/>
                    </a:lnB>
                    <a:solidFill>
                      <a:srgbClr val="FFFFFF"/>
                    </a:solidFill>
                  </a:tcPr>
                </a:tc>
                <a:tc>
                  <a:txBody>
                    <a:bodyPr/>
                    <a:lstStyle/>
                    <a:p>
                      <a:r>
                        <a:rPr lang="en-US" sz="1600">
                          <a:effectLst/>
                        </a:rPr>
                        <a:t>7.12</a:t>
                      </a:r>
                    </a:p>
                  </a:txBody>
                  <a:tcPr marL="74042" marR="74042" marT="37021" marB="37021" anchor="ctr">
                    <a:lnL w="9525" cap="flat" cmpd="sng" algn="ctr">
                      <a:solidFill>
                        <a:srgbClr val="B0FF7F"/>
                      </a:solidFill>
                      <a:prstDash val="solid"/>
                      <a:round/>
                      <a:headEnd type="none" w="med" len="med"/>
                      <a:tailEnd type="none" w="med" len="med"/>
                    </a:lnL>
                    <a:lnR w="9525" cap="flat" cmpd="sng" algn="ctr">
                      <a:solidFill>
                        <a:srgbClr val="D04BFC"/>
                      </a:solidFill>
                      <a:prstDash val="solid"/>
                      <a:round/>
                      <a:headEnd type="none" w="med" len="med"/>
                      <a:tailEnd type="none" w="med" len="med"/>
                    </a:lnR>
                    <a:lnT w="12700" cap="flat" cmpd="sng" algn="ctr">
                      <a:solidFill>
                        <a:srgbClr val="B0FF7F"/>
                      </a:solidFill>
                      <a:prstDash val="solid"/>
                      <a:round/>
                      <a:headEnd type="none" w="med" len="med"/>
                      <a:tailEnd type="none" w="med" len="med"/>
                    </a:lnT>
                    <a:lnB w="12700" cap="flat" cmpd="sng" algn="ctr">
                      <a:solidFill>
                        <a:srgbClr val="A0E3FF"/>
                      </a:solidFill>
                      <a:prstDash val="solid"/>
                      <a:round/>
                      <a:headEnd type="none" w="med" len="med"/>
                      <a:tailEnd type="none" w="med" len="med"/>
                    </a:lnB>
                    <a:solidFill>
                      <a:srgbClr val="FFFFFF"/>
                    </a:solidFill>
                  </a:tcPr>
                </a:tc>
                <a:tc>
                  <a:txBody>
                    <a:bodyPr/>
                    <a:lstStyle/>
                    <a:p>
                      <a:r>
                        <a:rPr lang="en-US" sz="1600">
                          <a:effectLst/>
                        </a:rPr>
                        <a:t>59.2</a:t>
                      </a:r>
                    </a:p>
                  </a:txBody>
                  <a:tcPr marL="74042" marR="74042" marT="37021" marB="37021" anchor="ctr">
                    <a:lnL w="9525" cap="flat" cmpd="sng" algn="ctr">
                      <a:solidFill>
                        <a:srgbClr val="D04BFC"/>
                      </a:solidFill>
                      <a:prstDash val="solid"/>
                      <a:round/>
                      <a:headEnd type="none" w="med" len="med"/>
                      <a:tailEnd type="none" w="med" len="med"/>
                    </a:lnL>
                    <a:lnR w="9525" cap="flat" cmpd="sng" algn="ctr">
                      <a:solidFill>
                        <a:srgbClr val="A00FF4"/>
                      </a:solidFill>
                      <a:prstDash val="solid"/>
                      <a:round/>
                      <a:headEnd type="none" w="med" len="med"/>
                      <a:tailEnd type="none" w="med" len="med"/>
                    </a:lnR>
                    <a:lnT w="12700" cap="flat" cmpd="sng" algn="ctr">
                      <a:solidFill>
                        <a:srgbClr val="D04BFC"/>
                      </a:solidFill>
                      <a:prstDash val="solid"/>
                      <a:round/>
                      <a:headEnd type="none" w="med" len="med"/>
                      <a:tailEnd type="none" w="med" len="med"/>
                    </a:lnT>
                    <a:lnB w="12700" cap="flat" cmpd="sng" algn="ctr">
                      <a:solidFill>
                        <a:srgbClr val="604E56"/>
                      </a:solidFill>
                      <a:prstDash val="solid"/>
                      <a:round/>
                      <a:headEnd type="none" w="med" len="med"/>
                      <a:tailEnd type="none" w="med" len="med"/>
                    </a:lnB>
                    <a:solidFill>
                      <a:srgbClr val="FFFFFF"/>
                    </a:solidFill>
                  </a:tcPr>
                </a:tc>
                <a:tc>
                  <a:txBody>
                    <a:bodyPr/>
                    <a:lstStyle/>
                    <a:p>
                      <a:r>
                        <a:rPr lang="en-US" sz="1600">
                          <a:effectLst/>
                        </a:rPr>
                        <a:t>Non-commercial</a:t>
                      </a:r>
                    </a:p>
                  </a:txBody>
                  <a:tcPr marL="74042" marR="74042" marT="37021" marB="37021" anchor="ctr">
                    <a:lnL w="9525" cap="flat" cmpd="sng" algn="ctr">
                      <a:solidFill>
                        <a:srgbClr val="A00FF4"/>
                      </a:solidFill>
                      <a:prstDash val="solid"/>
                      <a:round/>
                      <a:headEnd type="none" w="med" len="med"/>
                      <a:tailEnd type="none" w="med" len="med"/>
                    </a:lnL>
                    <a:lnR w="12700" cap="flat" cmpd="sng" algn="ctr">
                      <a:solidFill>
                        <a:srgbClr val="A00FF4"/>
                      </a:solidFill>
                      <a:prstDash val="solid"/>
                      <a:round/>
                      <a:headEnd type="none" w="med" len="med"/>
                      <a:tailEnd type="none" w="med" len="med"/>
                    </a:lnR>
                    <a:lnT w="12700" cap="flat" cmpd="sng" algn="ctr">
                      <a:solidFill>
                        <a:srgbClr val="A00FF4"/>
                      </a:solidFill>
                      <a:prstDash val="solid"/>
                      <a:round/>
                      <a:headEnd type="none" w="med" len="med"/>
                      <a:tailEnd type="none" w="med" len="med"/>
                    </a:lnT>
                    <a:lnB w="12700" cap="flat" cmpd="sng" algn="ctr">
                      <a:solidFill>
                        <a:srgbClr val="60D904"/>
                      </a:solidFill>
                      <a:prstDash val="solid"/>
                      <a:round/>
                      <a:headEnd type="none" w="med" len="med"/>
                      <a:tailEnd type="none" w="med" len="med"/>
                    </a:lnB>
                    <a:solidFill>
                      <a:srgbClr val="FFFFFF"/>
                    </a:solidFill>
                  </a:tcPr>
                </a:tc>
                <a:extLst>
                  <a:ext uri="{0D108BD9-81ED-4DB2-BD59-A6C34878D82A}">
                    <a16:rowId xmlns:a16="http://schemas.microsoft.com/office/drawing/2014/main" val="3031160925"/>
                  </a:ext>
                </a:extLst>
              </a:tr>
              <a:tr h="296168">
                <a:tc>
                  <a:txBody>
                    <a:bodyPr/>
                    <a:lstStyle/>
                    <a:p>
                      <a:r>
                        <a:rPr lang="en-US" sz="1600">
                          <a:effectLst/>
                          <a:hlinkClick r:id="rId9"/>
                        </a:rPr>
                        <a:t>OpenChat-3.5</a:t>
                      </a:r>
                      <a:endParaRPr lang="en-US" sz="1600">
                        <a:effectLst/>
                      </a:endParaRPr>
                    </a:p>
                  </a:txBody>
                  <a:tcPr marL="74042" marR="74042" marT="37021" marB="37021" anchor="ctr">
                    <a:lnL w="12700" cap="flat" cmpd="sng" algn="ctr">
                      <a:solidFill>
                        <a:srgbClr val="A0E3FF"/>
                      </a:solidFill>
                      <a:prstDash val="solid"/>
                      <a:round/>
                      <a:headEnd type="none" w="med" len="med"/>
                      <a:tailEnd type="none" w="med" len="med"/>
                    </a:lnL>
                    <a:lnR w="9525" cap="flat" cmpd="sng" algn="ctr">
                      <a:solidFill>
                        <a:srgbClr val="000885"/>
                      </a:solidFill>
                      <a:prstDash val="solid"/>
                      <a:round/>
                      <a:headEnd type="none" w="med" len="med"/>
                      <a:tailEnd type="none" w="med" len="med"/>
                    </a:lnR>
                    <a:lnT w="12700" cap="flat" cmpd="sng" algn="ctr">
                      <a:solidFill>
                        <a:srgbClr val="A0E3FF"/>
                      </a:solidFill>
                      <a:prstDash val="solid"/>
                      <a:round/>
                      <a:headEnd type="none" w="med" len="med"/>
                      <a:tailEnd type="none" w="med" len="med"/>
                    </a:lnT>
                    <a:lnB w="12700" cap="flat" cmpd="sng" algn="ctr">
                      <a:solidFill>
                        <a:srgbClr val="B06807"/>
                      </a:solidFill>
                      <a:prstDash val="solid"/>
                      <a:round/>
                      <a:headEnd type="none" w="med" len="med"/>
                      <a:tailEnd type="none" w="med" len="med"/>
                    </a:lnB>
                    <a:solidFill>
                      <a:srgbClr val="FFFFFF"/>
                    </a:solidFill>
                  </a:tcPr>
                </a:tc>
                <a:tc>
                  <a:txBody>
                    <a:bodyPr/>
                    <a:lstStyle/>
                    <a:p>
                      <a:r>
                        <a:rPr lang="en-US" sz="1600">
                          <a:effectLst/>
                        </a:rPr>
                        <a:t>1070</a:t>
                      </a:r>
                    </a:p>
                  </a:txBody>
                  <a:tcPr marL="74042" marR="74042" marT="37021" marB="37021" anchor="ctr">
                    <a:lnL w="9525" cap="flat" cmpd="sng" algn="ctr">
                      <a:solidFill>
                        <a:srgbClr val="000885"/>
                      </a:solidFill>
                      <a:prstDash val="solid"/>
                      <a:round/>
                      <a:headEnd type="none" w="med" len="med"/>
                      <a:tailEnd type="none" w="med" len="med"/>
                    </a:lnL>
                    <a:lnR w="9525" cap="flat" cmpd="sng" algn="ctr">
                      <a:solidFill>
                        <a:srgbClr val="A0E3FF"/>
                      </a:solidFill>
                      <a:prstDash val="solid"/>
                      <a:round/>
                      <a:headEnd type="none" w="med" len="med"/>
                      <a:tailEnd type="none" w="med" len="med"/>
                    </a:lnR>
                    <a:lnT w="12700" cap="flat" cmpd="sng" algn="ctr">
                      <a:solidFill>
                        <a:srgbClr val="000885"/>
                      </a:solidFill>
                      <a:prstDash val="solid"/>
                      <a:round/>
                      <a:headEnd type="none" w="med" len="med"/>
                      <a:tailEnd type="none" w="med" len="med"/>
                    </a:lnT>
                    <a:lnB w="12700" cap="flat" cmpd="sng" algn="ctr">
                      <a:solidFill>
                        <a:srgbClr val="20AE22"/>
                      </a:solidFill>
                      <a:prstDash val="solid"/>
                      <a:round/>
                      <a:headEnd type="none" w="med" len="med"/>
                      <a:tailEnd type="none" w="med" len="med"/>
                    </a:lnB>
                    <a:solidFill>
                      <a:srgbClr val="FFFFFF"/>
                    </a:solidFill>
                  </a:tcPr>
                </a:tc>
                <a:tc>
                  <a:txBody>
                    <a:bodyPr/>
                    <a:lstStyle/>
                    <a:p>
                      <a:r>
                        <a:rPr lang="en-US" sz="1600">
                          <a:effectLst/>
                        </a:rPr>
                        <a:t>7.81</a:t>
                      </a:r>
                    </a:p>
                  </a:txBody>
                  <a:tcPr marL="74042" marR="74042" marT="37021" marB="37021" anchor="ctr">
                    <a:lnL w="9525" cap="flat" cmpd="sng" algn="ctr">
                      <a:solidFill>
                        <a:srgbClr val="A0E3FF"/>
                      </a:solidFill>
                      <a:prstDash val="solid"/>
                      <a:round/>
                      <a:headEnd type="none" w="med" len="med"/>
                      <a:tailEnd type="none" w="med" len="med"/>
                    </a:lnL>
                    <a:lnR w="9525" cap="flat" cmpd="sng" algn="ctr">
                      <a:solidFill>
                        <a:srgbClr val="604E56"/>
                      </a:solidFill>
                      <a:prstDash val="solid"/>
                      <a:round/>
                      <a:headEnd type="none" w="med" len="med"/>
                      <a:tailEnd type="none" w="med" len="med"/>
                    </a:lnR>
                    <a:lnT w="12700" cap="flat" cmpd="sng" algn="ctr">
                      <a:solidFill>
                        <a:srgbClr val="A0E3FF"/>
                      </a:solidFill>
                      <a:prstDash val="solid"/>
                      <a:round/>
                      <a:headEnd type="none" w="med" len="med"/>
                      <a:tailEnd type="none" w="med" len="med"/>
                    </a:lnT>
                    <a:lnB w="12700" cap="flat" cmpd="sng" algn="ctr">
                      <a:solidFill>
                        <a:srgbClr val="10E4A7"/>
                      </a:solidFill>
                      <a:prstDash val="solid"/>
                      <a:round/>
                      <a:headEnd type="none" w="med" len="med"/>
                      <a:tailEnd type="none" w="med" len="med"/>
                    </a:lnB>
                    <a:solidFill>
                      <a:srgbClr val="FFFFFF"/>
                    </a:solidFill>
                  </a:tcPr>
                </a:tc>
                <a:tc>
                  <a:txBody>
                    <a:bodyPr/>
                    <a:lstStyle/>
                    <a:p>
                      <a:r>
                        <a:rPr lang="en-US" sz="1600">
                          <a:effectLst/>
                        </a:rPr>
                        <a:t>64.3</a:t>
                      </a:r>
                    </a:p>
                  </a:txBody>
                  <a:tcPr marL="74042" marR="74042" marT="37021" marB="37021" anchor="ctr">
                    <a:lnL w="9525" cap="flat" cmpd="sng" algn="ctr">
                      <a:solidFill>
                        <a:srgbClr val="604E56"/>
                      </a:solidFill>
                      <a:prstDash val="solid"/>
                      <a:round/>
                      <a:headEnd type="none" w="med" len="med"/>
                      <a:tailEnd type="none" w="med" len="med"/>
                    </a:lnL>
                    <a:lnR w="9525" cap="flat" cmpd="sng" algn="ctr">
                      <a:solidFill>
                        <a:srgbClr val="60D904"/>
                      </a:solidFill>
                      <a:prstDash val="solid"/>
                      <a:round/>
                      <a:headEnd type="none" w="med" len="med"/>
                      <a:tailEnd type="none" w="med" len="med"/>
                    </a:lnR>
                    <a:lnT w="12700" cap="flat" cmpd="sng" algn="ctr">
                      <a:solidFill>
                        <a:srgbClr val="604E56"/>
                      </a:solidFill>
                      <a:prstDash val="solid"/>
                      <a:round/>
                      <a:headEnd type="none" w="med" len="med"/>
                      <a:tailEnd type="none" w="med" len="med"/>
                    </a:lnT>
                    <a:lnB w="12700" cap="flat" cmpd="sng" algn="ctr">
                      <a:solidFill>
                        <a:srgbClr val="20B4F5"/>
                      </a:solidFill>
                      <a:prstDash val="solid"/>
                      <a:round/>
                      <a:headEnd type="none" w="med" len="med"/>
                      <a:tailEnd type="none" w="med" len="med"/>
                    </a:lnB>
                    <a:solidFill>
                      <a:srgbClr val="FFFFFF"/>
                    </a:solidFill>
                  </a:tcPr>
                </a:tc>
                <a:tc>
                  <a:txBody>
                    <a:bodyPr/>
                    <a:lstStyle/>
                    <a:p>
                      <a:r>
                        <a:rPr lang="en-US" sz="1600">
                          <a:effectLst/>
                        </a:rPr>
                        <a:t>Apache-2.0</a:t>
                      </a:r>
                    </a:p>
                  </a:txBody>
                  <a:tcPr marL="74042" marR="74042" marT="37021" marB="37021" anchor="ctr">
                    <a:lnL w="9525" cap="flat" cmpd="sng" algn="ctr">
                      <a:solidFill>
                        <a:srgbClr val="60D904"/>
                      </a:solidFill>
                      <a:prstDash val="solid"/>
                      <a:round/>
                      <a:headEnd type="none" w="med" len="med"/>
                      <a:tailEnd type="none" w="med" len="med"/>
                    </a:lnL>
                    <a:lnR w="12700" cap="flat" cmpd="sng" algn="ctr">
                      <a:solidFill>
                        <a:srgbClr val="60D904"/>
                      </a:solidFill>
                      <a:prstDash val="solid"/>
                      <a:round/>
                      <a:headEnd type="none" w="med" len="med"/>
                      <a:tailEnd type="none" w="med" len="med"/>
                    </a:lnR>
                    <a:lnT w="12700" cap="flat" cmpd="sng" algn="ctr">
                      <a:solidFill>
                        <a:srgbClr val="60D904"/>
                      </a:solidFill>
                      <a:prstDash val="solid"/>
                      <a:round/>
                      <a:headEnd type="none" w="med" len="med"/>
                      <a:tailEnd type="none" w="med" len="med"/>
                    </a:lnT>
                    <a:lnB w="12700" cap="flat" cmpd="sng" algn="ctr">
                      <a:solidFill>
                        <a:srgbClr val="70E4FD"/>
                      </a:solidFill>
                      <a:prstDash val="solid"/>
                      <a:round/>
                      <a:headEnd type="none" w="med" len="med"/>
                      <a:tailEnd type="none" w="med" len="med"/>
                    </a:lnB>
                    <a:solidFill>
                      <a:srgbClr val="FFFFFF"/>
                    </a:solidFill>
                  </a:tcPr>
                </a:tc>
                <a:extLst>
                  <a:ext uri="{0D108BD9-81ED-4DB2-BD59-A6C34878D82A}">
                    <a16:rowId xmlns:a16="http://schemas.microsoft.com/office/drawing/2014/main" val="1125620627"/>
                  </a:ext>
                </a:extLst>
              </a:tr>
              <a:tr h="296168">
                <a:tc>
                  <a:txBody>
                    <a:bodyPr/>
                    <a:lstStyle/>
                    <a:p>
                      <a:r>
                        <a:rPr lang="en-US" sz="1600">
                          <a:effectLst/>
                          <a:hlinkClick r:id="rId10"/>
                        </a:rPr>
                        <a:t>Llama-2-70b-chat</a:t>
                      </a:r>
                      <a:endParaRPr lang="en-US" sz="1600">
                        <a:effectLst/>
                      </a:endParaRPr>
                    </a:p>
                  </a:txBody>
                  <a:tcPr marL="74042" marR="74042" marT="37021" marB="37021" anchor="ctr">
                    <a:lnL w="12700" cap="flat" cmpd="sng" algn="ctr">
                      <a:solidFill>
                        <a:srgbClr val="B06807"/>
                      </a:solidFill>
                      <a:prstDash val="solid"/>
                      <a:round/>
                      <a:headEnd type="none" w="med" len="med"/>
                      <a:tailEnd type="none" w="med" len="med"/>
                    </a:lnL>
                    <a:lnR w="9525" cap="flat" cmpd="sng" algn="ctr">
                      <a:solidFill>
                        <a:srgbClr val="20AE22"/>
                      </a:solidFill>
                      <a:prstDash val="solid"/>
                      <a:round/>
                      <a:headEnd type="none" w="med" len="med"/>
                      <a:tailEnd type="none" w="med" len="med"/>
                    </a:lnR>
                    <a:lnT w="12700" cap="flat" cmpd="sng" algn="ctr">
                      <a:solidFill>
                        <a:srgbClr val="B06807"/>
                      </a:solidFill>
                      <a:prstDash val="solid"/>
                      <a:round/>
                      <a:headEnd type="none" w="med" len="med"/>
                      <a:tailEnd type="none" w="med" len="med"/>
                    </a:lnT>
                    <a:lnB w="12700" cap="flat" cmpd="sng" algn="ctr">
                      <a:solidFill>
                        <a:srgbClr val="D034FF"/>
                      </a:solidFill>
                      <a:prstDash val="solid"/>
                      <a:round/>
                      <a:headEnd type="none" w="med" len="med"/>
                      <a:tailEnd type="none" w="med" len="med"/>
                    </a:lnB>
                    <a:solidFill>
                      <a:srgbClr val="FFFFFF"/>
                    </a:solidFill>
                  </a:tcPr>
                </a:tc>
                <a:tc>
                  <a:txBody>
                    <a:bodyPr/>
                    <a:lstStyle/>
                    <a:p>
                      <a:r>
                        <a:rPr lang="en-US" sz="1600">
                          <a:effectLst/>
                        </a:rPr>
                        <a:t>1065</a:t>
                      </a:r>
                    </a:p>
                  </a:txBody>
                  <a:tcPr marL="74042" marR="74042" marT="37021" marB="37021" anchor="ctr">
                    <a:lnL w="9525" cap="flat" cmpd="sng" algn="ctr">
                      <a:solidFill>
                        <a:srgbClr val="20AE22"/>
                      </a:solidFill>
                      <a:prstDash val="solid"/>
                      <a:round/>
                      <a:headEnd type="none" w="med" len="med"/>
                      <a:tailEnd type="none" w="med" len="med"/>
                    </a:lnL>
                    <a:lnR w="9525" cap="flat" cmpd="sng" algn="ctr">
                      <a:solidFill>
                        <a:srgbClr val="10E4A7"/>
                      </a:solidFill>
                      <a:prstDash val="solid"/>
                      <a:round/>
                      <a:headEnd type="none" w="med" len="med"/>
                      <a:tailEnd type="none" w="med" len="med"/>
                    </a:lnR>
                    <a:lnT w="12700" cap="flat" cmpd="sng" algn="ctr">
                      <a:solidFill>
                        <a:srgbClr val="20AE22"/>
                      </a:solidFill>
                      <a:prstDash val="solid"/>
                      <a:round/>
                      <a:headEnd type="none" w="med" len="med"/>
                      <a:tailEnd type="none" w="med" len="med"/>
                    </a:lnT>
                    <a:lnB w="12700" cap="flat" cmpd="sng" algn="ctr">
                      <a:solidFill>
                        <a:srgbClr val="004358"/>
                      </a:solidFill>
                      <a:prstDash val="solid"/>
                      <a:round/>
                      <a:headEnd type="none" w="med" len="med"/>
                      <a:tailEnd type="none" w="med" len="med"/>
                    </a:lnB>
                    <a:solidFill>
                      <a:srgbClr val="FFFFFF"/>
                    </a:solidFill>
                  </a:tcPr>
                </a:tc>
                <a:tc>
                  <a:txBody>
                    <a:bodyPr/>
                    <a:lstStyle/>
                    <a:p>
                      <a:r>
                        <a:rPr lang="en-US" sz="1600">
                          <a:effectLst/>
                        </a:rPr>
                        <a:t>6.86</a:t>
                      </a:r>
                    </a:p>
                  </a:txBody>
                  <a:tcPr marL="74042" marR="74042" marT="37021" marB="37021" anchor="ctr">
                    <a:lnL w="9525" cap="flat" cmpd="sng" algn="ctr">
                      <a:solidFill>
                        <a:srgbClr val="10E4A7"/>
                      </a:solidFill>
                      <a:prstDash val="solid"/>
                      <a:round/>
                      <a:headEnd type="none" w="med" len="med"/>
                      <a:tailEnd type="none" w="med" len="med"/>
                    </a:lnL>
                    <a:lnR w="9525" cap="flat" cmpd="sng" algn="ctr">
                      <a:solidFill>
                        <a:srgbClr val="20B4F5"/>
                      </a:solidFill>
                      <a:prstDash val="solid"/>
                      <a:round/>
                      <a:headEnd type="none" w="med" len="med"/>
                      <a:tailEnd type="none" w="med" len="med"/>
                    </a:lnR>
                    <a:lnT w="12700" cap="flat" cmpd="sng" algn="ctr">
                      <a:solidFill>
                        <a:srgbClr val="10E4A7"/>
                      </a:solidFill>
                      <a:prstDash val="solid"/>
                      <a:round/>
                      <a:headEnd type="none" w="med" len="med"/>
                      <a:tailEnd type="none" w="med" len="med"/>
                    </a:lnT>
                    <a:lnB w="12700" cap="flat" cmpd="sng" algn="ctr">
                      <a:solidFill>
                        <a:srgbClr val="D01764"/>
                      </a:solidFill>
                      <a:prstDash val="solid"/>
                      <a:round/>
                      <a:headEnd type="none" w="med" len="med"/>
                      <a:tailEnd type="none" w="med" len="med"/>
                    </a:lnB>
                    <a:solidFill>
                      <a:srgbClr val="FFFFFF"/>
                    </a:solidFill>
                  </a:tcPr>
                </a:tc>
                <a:tc>
                  <a:txBody>
                    <a:bodyPr/>
                    <a:lstStyle/>
                    <a:p>
                      <a:r>
                        <a:rPr lang="en-US" sz="1600">
                          <a:effectLst/>
                        </a:rPr>
                        <a:t>63</a:t>
                      </a:r>
                    </a:p>
                  </a:txBody>
                  <a:tcPr marL="74042" marR="74042" marT="37021" marB="37021" anchor="ctr">
                    <a:lnL w="9525" cap="flat" cmpd="sng" algn="ctr">
                      <a:solidFill>
                        <a:srgbClr val="20B4F5"/>
                      </a:solidFill>
                      <a:prstDash val="solid"/>
                      <a:round/>
                      <a:headEnd type="none" w="med" len="med"/>
                      <a:tailEnd type="none" w="med" len="med"/>
                    </a:lnL>
                    <a:lnR w="9525" cap="flat" cmpd="sng" algn="ctr">
                      <a:solidFill>
                        <a:srgbClr val="70E4FD"/>
                      </a:solidFill>
                      <a:prstDash val="solid"/>
                      <a:round/>
                      <a:headEnd type="none" w="med" len="med"/>
                      <a:tailEnd type="none" w="med" len="med"/>
                    </a:lnR>
                    <a:lnT w="12700" cap="flat" cmpd="sng" algn="ctr">
                      <a:solidFill>
                        <a:srgbClr val="20B4F5"/>
                      </a:solidFill>
                      <a:prstDash val="solid"/>
                      <a:round/>
                      <a:headEnd type="none" w="med" len="med"/>
                      <a:tailEnd type="none" w="med" len="med"/>
                    </a:lnT>
                    <a:lnB w="12700" cap="flat" cmpd="sng" algn="ctr">
                      <a:solidFill>
                        <a:srgbClr val="60648F"/>
                      </a:solidFill>
                      <a:prstDash val="solid"/>
                      <a:round/>
                      <a:headEnd type="none" w="med" len="med"/>
                      <a:tailEnd type="none" w="med" len="med"/>
                    </a:lnB>
                    <a:solidFill>
                      <a:srgbClr val="FFFFFF"/>
                    </a:solidFill>
                  </a:tcPr>
                </a:tc>
                <a:tc>
                  <a:txBody>
                    <a:bodyPr/>
                    <a:lstStyle/>
                    <a:p>
                      <a:r>
                        <a:rPr lang="en-US" sz="1600">
                          <a:effectLst/>
                        </a:rPr>
                        <a:t>Llama 2 Community</a:t>
                      </a:r>
                    </a:p>
                  </a:txBody>
                  <a:tcPr marL="74042" marR="74042" marT="37021" marB="37021" anchor="ctr">
                    <a:lnL w="9525" cap="flat" cmpd="sng" algn="ctr">
                      <a:solidFill>
                        <a:srgbClr val="70E4FD"/>
                      </a:solidFill>
                      <a:prstDash val="solid"/>
                      <a:round/>
                      <a:headEnd type="none" w="med" len="med"/>
                      <a:tailEnd type="none" w="med" len="med"/>
                    </a:lnL>
                    <a:lnR w="12700" cap="flat" cmpd="sng" algn="ctr">
                      <a:solidFill>
                        <a:srgbClr val="70E4FD"/>
                      </a:solidFill>
                      <a:prstDash val="solid"/>
                      <a:round/>
                      <a:headEnd type="none" w="med" len="med"/>
                      <a:tailEnd type="none" w="med" len="med"/>
                    </a:lnR>
                    <a:lnT w="12700" cap="flat" cmpd="sng" algn="ctr">
                      <a:solidFill>
                        <a:srgbClr val="70E4FD"/>
                      </a:solidFill>
                      <a:prstDash val="solid"/>
                      <a:round/>
                      <a:headEnd type="none" w="med" len="med"/>
                      <a:tailEnd type="none" w="med" len="med"/>
                    </a:lnT>
                    <a:lnB w="12700" cap="flat" cmpd="sng" algn="ctr">
                      <a:solidFill>
                        <a:srgbClr val="80430A"/>
                      </a:solidFill>
                      <a:prstDash val="solid"/>
                      <a:round/>
                      <a:headEnd type="none" w="med" len="med"/>
                      <a:tailEnd type="none" w="med" len="med"/>
                    </a:lnB>
                    <a:solidFill>
                      <a:srgbClr val="FFFFFF"/>
                    </a:solidFill>
                  </a:tcPr>
                </a:tc>
                <a:extLst>
                  <a:ext uri="{0D108BD9-81ED-4DB2-BD59-A6C34878D82A}">
                    <a16:rowId xmlns:a16="http://schemas.microsoft.com/office/drawing/2014/main" val="2804347089"/>
                  </a:ext>
                </a:extLst>
              </a:tr>
              <a:tr h="296168">
                <a:tc>
                  <a:txBody>
                    <a:bodyPr/>
                    <a:lstStyle/>
                    <a:p>
                      <a:r>
                        <a:rPr lang="en-US" sz="1600">
                          <a:effectLst/>
                          <a:hlinkClick r:id="rId11"/>
                        </a:rPr>
                        <a:t>WizardLM-13b-v1.2</a:t>
                      </a:r>
                      <a:endParaRPr lang="en-US" sz="1600">
                        <a:effectLst/>
                      </a:endParaRPr>
                    </a:p>
                  </a:txBody>
                  <a:tcPr marL="74042" marR="74042" marT="37021" marB="37021" anchor="ctr">
                    <a:lnL w="12700" cap="flat" cmpd="sng" algn="ctr">
                      <a:solidFill>
                        <a:srgbClr val="D034FF"/>
                      </a:solidFill>
                      <a:prstDash val="solid"/>
                      <a:round/>
                      <a:headEnd type="none" w="med" len="med"/>
                      <a:tailEnd type="none" w="med" len="med"/>
                    </a:lnL>
                    <a:lnR w="9525" cap="flat" cmpd="sng" algn="ctr">
                      <a:solidFill>
                        <a:srgbClr val="004358"/>
                      </a:solidFill>
                      <a:prstDash val="solid"/>
                      <a:round/>
                      <a:headEnd type="none" w="med" len="med"/>
                      <a:tailEnd type="none" w="med" len="med"/>
                    </a:lnR>
                    <a:lnT w="12700" cap="flat" cmpd="sng" algn="ctr">
                      <a:solidFill>
                        <a:srgbClr val="D034FF"/>
                      </a:solidFill>
                      <a:prstDash val="solid"/>
                      <a:round/>
                      <a:headEnd type="none" w="med" len="med"/>
                      <a:tailEnd type="none" w="med" len="med"/>
                    </a:lnT>
                    <a:lnB w="12700" cap="flat" cmpd="sng" algn="ctr">
                      <a:solidFill>
                        <a:srgbClr val="C0F00F"/>
                      </a:solidFill>
                      <a:prstDash val="solid"/>
                      <a:round/>
                      <a:headEnd type="none" w="med" len="med"/>
                      <a:tailEnd type="none" w="med" len="med"/>
                    </a:lnB>
                    <a:solidFill>
                      <a:srgbClr val="FFFFFF"/>
                    </a:solidFill>
                  </a:tcPr>
                </a:tc>
                <a:tc>
                  <a:txBody>
                    <a:bodyPr/>
                    <a:lstStyle/>
                    <a:p>
                      <a:r>
                        <a:rPr lang="en-US" sz="1600">
                          <a:effectLst/>
                        </a:rPr>
                        <a:t>1047</a:t>
                      </a:r>
                    </a:p>
                  </a:txBody>
                  <a:tcPr marL="74042" marR="74042" marT="37021" marB="37021" anchor="ctr">
                    <a:lnL w="9525" cap="flat" cmpd="sng" algn="ctr">
                      <a:solidFill>
                        <a:srgbClr val="004358"/>
                      </a:solidFill>
                      <a:prstDash val="solid"/>
                      <a:round/>
                      <a:headEnd type="none" w="med" len="med"/>
                      <a:tailEnd type="none" w="med" len="med"/>
                    </a:lnL>
                    <a:lnR w="9525" cap="flat" cmpd="sng" algn="ctr">
                      <a:solidFill>
                        <a:srgbClr val="D01764"/>
                      </a:solidFill>
                      <a:prstDash val="solid"/>
                      <a:round/>
                      <a:headEnd type="none" w="med" len="med"/>
                      <a:tailEnd type="none" w="med" len="med"/>
                    </a:lnR>
                    <a:lnT w="12700" cap="flat" cmpd="sng" algn="ctr">
                      <a:solidFill>
                        <a:srgbClr val="004358"/>
                      </a:solidFill>
                      <a:prstDash val="solid"/>
                      <a:round/>
                      <a:headEnd type="none" w="med" len="med"/>
                      <a:tailEnd type="none" w="med" len="med"/>
                    </a:lnT>
                    <a:lnB w="12700" cap="flat" cmpd="sng" algn="ctr">
                      <a:solidFill>
                        <a:srgbClr val="3070FA"/>
                      </a:solidFill>
                      <a:prstDash val="solid"/>
                      <a:round/>
                      <a:headEnd type="none" w="med" len="med"/>
                      <a:tailEnd type="none" w="med" len="med"/>
                    </a:lnB>
                    <a:solidFill>
                      <a:srgbClr val="FFFFFF"/>
                    </a:solidFill>
                  </a:tcPr>
                </a:tc>
                <a:tc>
                  <a:txBody>
                    <a:bodyPr/>
                    <a:lstStyle/>
                    <a:p>
                      <a:r>
                        <a:rPr lang="en-US" sz="1600">
                          <a:effectLst/>
                        </a:rPr>
                        <a:t>7.2</a:t>
                      </a:r>
                    </a:p>
                  </a:txBody>
                  <a:tcPr marL="74042" marR="74042" marT="37021" marB="37021" anchor="ctr">
                    <a:lnL w="9525" cap="flat" cmpd="sng" algn="ctr">
                      <a:solidFill>
                        <a:srgbClr val="D01764"/>
                      </a:solidFill>
                      <a:prstDash val="solid"/>
                      <a:round/>
                      <a:headEnd type="none" w="med" len="med"/>
                      <a:tailEnd type="none" w="med" len="med"/>
                    </a:lnL>
                    <a:lnR w="9525" cap="flat" cmpd="sng" algn="ctr">
                      <a:solidFill>
                        <a:srgbClr val="60648F"/>
                      </a:solidFill>
                      <a:prstDash val="solid"/>
                      <a:round/>
                      <a:headEnd type="none" w="med" len="med"/>
                      <a:tailEnd type="none" w="med" len="med"/>
                    </a:lnR>
                    <a:lnT w="12700" cap="flat" cmpd="sng" algn="ctr">
                      <a:solidFill>
                        <a:srgbClr val="D01764"/>
                      </a:solidFill>
                      <a:prstDash val="solid"/>
                      <a:round/>
                      <a:headEnd type="none" w="med" len="med"/>
                      <a:tailEnd type="none" w="med" len="med"/>
                    </a:lnT>
                    <a:lnB w="12700" cap="flat" cmpd="sng" algn="ctr">
                      <a:solidFill>
                        <a:srgbClr val="E012F1"/>
                      </a:solidFill>
                      <a:prstDash val="solid"/>
                      <a:round/>
                      <a:headEnd type="none" w="med" len="med"/>
                      <a:tailEnd type="none" w="med" len="med"/>
                    </a:lnB>
                    <a:solidFill>
                      <a:srgbClr val="FFFFFF"/>
                    </a:solidFill>
                  </a:tcPr>
                </a:tc>
                <a:tc>
                  <a:txBody>
                    <a:bodyPr/>
                    <a:lstStyle/>
                    <a:p>
                      <a:r>
                        <a:rPr lang="en-US" sz="1600">
                          <a:effectLst/>
                        </a:rPr>
                        <a:t>52.7</a:t>
                      </a:r>
                    </a:p>
                  </a:txBody>
                  <a:tcPr marL="74042" marR="74042" marT="37021" marB="37021" anchor="ctr">
                    <a:lnL w="9525" cap="flat" cmpd="sng" algn="ctr">
                      <a:solidFill>
                        <a:srgbClr val="60648F"/>
                      </a:solidFill>
                      <a:prstDash val="solid"/>
                      <a:round/>
                      <a:headEnd type="none" w="med" len="med"/>
                      <a:tailEnd type="none" w="med" len="med"/>
                    </a:lnL>
                    <a:lnR w="9525" cap="flat" cmpd="sng" algn="ctr">
                      <a:solidFill>
                        <a:srgbClr val="80430A"/>
                      </a:solidFill>
                      <a:prstDash val="solid"/>
                      <a:round/>
                      <a:headEnd type="none" w="med" len="med"/>
                      <a:tailEnd type="none" w="med" len="med"/>
                    </a:lnR>
                    <a:lnT w="12700" cap="flat" cmpd="sng" algn="ctr">
                      <a:solidFill>
                        <a:srgbClr val="60648F"/>
                      </a:solidFill>
                      <a:prstDash val="solid"/>
                      <a:round/>
                      <a:headEnd type="none" w="med" len="med"/>
                      <a:tailEnd type="none" w="med" len="med"/>
                    </a:lnT>
                    <a:lnB w="12700" cap="flat" cmpd="sng" algn="ctr">
                      <a:solidFill>
                        <a:srgbClr val="E0B2E2"/>
                      </a:solidFill>
                      <a:prstDash val="solid"/>
                      <a:round/>
                      <a:headEnd type="none" w="med" len="med"/>
                      <a:tailEnd type="none" w="med" len="med"/>
                    </a:lnB>
                    <a:solidFill>
                      <a:srgbClr val="FFFFFF"/>
                    </a:solidFill>
                  </a:tcPr>
                </a:tc>
                <a:tc>
                  <a:txBody>
                    <a:bodyPr/>
                    <a:lstStyle/>
                    <a:p>
                      <a:r>
                        <a:rPr lang="en-US" sz="1600">
                          <a:effectLst/>
                        </a:rPr>
                        <a:t>Llama 2 Community</a:t>
                      </a:r>
                    </a:p>
                  </a:txBody>
                  <a:tcPr marL="74042" marR="74042" marT="37021" marB="37021" anchor="ctr">
                    <a:lnL w="9525" cap="flat" cmpd="sng" algn="ctr">
                      <a:solidFill>
                        <a:srgbClr val="80430A"/>
                      </a:solidFill>
                      <a:prstDash val="solid"/>
                      <a:round/>
                      <a:headEnd type="none" w="med" len="med"/>
                      <a:tailEnd type="none" w="med" len="med"/>
                    </a:lnL>
                    <a:lnR w="12700" cap="flat" cmpd="sng" algn="ctr">
                      <a:solidFill>
                        <a:srgbClr val="80430A"/>
                      </a:solidFill>
                      <a:prstDash val="solid"/>
                      <a:round/>
                      <a:headEnd type="none" w="med" len="med"/>
                      <a:tailEnd type="none" w="med" len="med"/>
                    </a:lnR>
                    <a:lnT w="12700" cap="flat" cmpd="sng" algn="ctr">
                      <a:solidFill>
                        <a:srgbClr val="80430A"/>
                      </a:solidFill>
                      <a:prstDash val="solid"/>
                      <a:round/>
                      <a:headEnd type="none" w="med" len="med"/>
                      <a:tailEnd type="none" w="med" len="med"/>
                    </a:lnT>
                    <a:lnB w="12700" cap="flat" cmpd="sng" algn="ctr">
                      <a:solidFill>
                        <a:srgbClr val="70C5AF"/>
                      </a:solidFill>
                      <a:prstDash val="solid"/>
                      <a:round/>
                      <a:headEnd type="none" w="med" len="med"/>
                      <a:tailEnd type="none" w="med" len="med"/>
                    </a:lnB>
                    <a:solidFill>
                      <a:srgbClr val="FFFFFF"/>
                    </a:solidFill>
                  </a:tcPr>
                </a:tc>
                <a:extLst>
                  <a:ext uri="{0D108BD9-81ED-4DB2-BD59-A6C34878D82A}">
                    <a16:rowId xmlns:a16="http://schemas.microsoft.com/office/drawing/2014/main" val="1038149265"/>
                  </a:ext>
                </a:extLst>
              </a:tr>
              <a:tr h="296168">
                <a:tc>
                  <a:txBody>
                    <a:bodyPr/>
                    <a:lstStyle/>
                    <a:p>
                      <a:r>
                        <a:rPr lang="en-US" sz="1600">
                          <a:effectLst/>
                          <a:hlinkClick r:id="rId12"/>
                        </a:rPr>
                        <a:t>zephyr-7b-beta</a:t>
                      </a:r>
                      <a:endParaRPr lang="en-US" sz="1600">
                        <a:effectLst/>
                      </a:endParaRPr>
                    </a:p>
                  </a:txBody>
                  <a:tcPr marL="74042" marR="74042" marT="37021" marB="37021" anchor="ctr">
                    <a:lnL w="12700" cap="flat" cmpd="sng" algn="ctr">
                      <a:solidFill>
                        <a:srgbClr val="C0F00F"/>
                      </a:solidFill>
                      <a:prstDash val="solid"/>
                      <a:round/>
                      <a:headEnd type="none" w="med" len="med"/>
                      <a:tailEnd type="none" w="med" len="med"/>
                    </a:lnL>
                    <a:lnR w="9525" cap="flat" cmpd="sng" algn="ctr">
                      <a:solidFill>
                        <a:srgbClr val="3070FA"/>
                      </a:solidFill>
                      <a:prstDash val="solid"/>
                      <a:round/>
                      <a:headEnd type="none" w="med" len="med"/>
                      <a:tailEnd type="none" w="med" len="med"/>
                    </a:lnR>
                    <a:lnT w="12700" cap="flat" cmpd="sng" algn="ctr">
                      <a:solidFill>
                        <a:srgbClr val="C0F00F"/>
                      </a:solidFill>
                      <a:prstDash val="solid"/>
                      <a:round/>
                      <a:headEnd type="none" w="med" len="med"/>
                      <a:tailEnd type="none" w="med" len="med"/>
                    </a:lnT>
                    <a:lnB w="12700" cap="flat" cmpd="sng" algn="ctr">
                      <a:solidFill>
                        <a:srgbClr val="7046FE"/>
                      </a:solidFill>
                      <a:prstDash val="solid"/>
                      <a:round/>
                      <a:headEnd type="none" w="med" len="med"/>
                      <a:tailEnd type="none" w="med" len="med"/>
                    </a:lnB>
                    <a:solidFill>
                      <a:srgbClr val="FFFFFF"/>
                    </a:solidFill>
                  </a:tcPr>
                </a:tc>
                <a:tc>
                  <a:txBody>
                    <a:bodyPr/>
                    <a:lstStyle/>
                    <a:p>
                      <a:r>
                        <a:rPr lang="en-US" sz="1600">
                          <a:effectLst/>
                        </a:rPr>
                        <a:t>1042</a:t>
                      </a:r>
                    </a:p>
                  </a:txBody>
                  <a:tcPr marL="74042" marR="74042" marT="37021" marB="37021" anchor="ctr">
                    <a:lnL w="9525" cap="flat" cmpd="sng" algn="ctr">
                      <a:solidFill>
                        <a:srgbClr val="3070FA"/>
                      </a:solidFill>
                      <a:prstDash val="solid"/>
                      <a:round/>
                      <a:headEnd type="none" w="med" len="med"/>
                      <a:tailEnd type="none" w="med" len="med"/>
                    </a:lnL>
                    <a:lnR w="9525" cap="flat" cmpd="sng" algn="ctr">
                      <a:solidFill>
                        <a:srgbClr val="E012F1"/>
                      </a:solidFill>
                      <a:prstDash val="solid"/>
                      <a:round/>
                      <a:headEnd type="none" w="med" len="med"/>
                      <a:tailEnd type="none" w="med" len="med"/>
                    </a:lnR>
                    <a:lnT w="12700" cap="flat" cmpd="sng" algn="ctr">
                      <a:solidFill>
                        <a:srgbClr val="3070FA"/>
                      </a:solidFill>
                      <a:prstDash val="solid"/>
                      <a:round/>
                      <a:headEnd type="none" w="med" len="med"/>
                      <a:tailEnd type="none" w="med" len="med"/>
                    </a:lnT>
                    <a:lnB w="12700" cap="flat" cmpd="sng" algn="ctr">
                      <a:solidFill>
                        <a:srgbClr val="D034FF"/>
                      </a:solidFill>
                      <a:prstDash val="solid"/>
                      <a:round/>
                      <a:headEnd type="none" w="med" len="med"/>
                      <a:tailEnd type="none" w="med" len="med"/>
                    </a:lnB>
                    <a:solidFill>
                      <a:srgbClr val="FFFFFF"/>
                    </a:solidFill>
                  </a:tcPr>
                </a:tc>
                <a:tc>
                  <a:txBody>
                    <a:bodyPr/>
                    <a:lstStyle/>
                    <a:p>
                      <a:r>
                        <a:rPr lang="en-US" sz="1600">
                          <a:effectLst/>
                        </a:rPr>
                        <a:t>7.34</a:t>
                      </a:r>
                    </a:p>
                  </a:txBody>
                  <a:tcPr marL="74042" marR="74042" marT="37021" marB="37021" anchor="ctr">
                    <a:lnL w="9525" cap="flat" cmpd="sng" algn="ctr">
                      <a:solidFill>
                        <a:srgbClr val="E012F1"/>
                      </a:solidFill>
                      <a:prstDash val="solid"/>
                      <a:round/>
                      <a:headEnd type="none" w="med" len="med"/>
                      <a:tailEnd type="none" w="med" len="med"/>
                    </a:lnL>
                    <a:lnR w="9525" cap="flat" cmpd="sng" algn="ctr">
                      <a:solidFill>
                        <a:srgbClr val="E0B2E2"/>
                      </a:solidFill>
                      <a:prstDash val="solid"/>
                      <a:round/>
                      <a:headEnd type="none" w="med" len="med"/>
                      <a:tailEnd type="none" w="med" len="med"/>
                    </a:lnR>
                    <a:lnT w="12700" cap="flat" cmpd="sng" algn="ctr">
                      <a:solidFill>
                        <a:srgbClr val="E012F1"/>
                      </a:solidFill>
                      <a:prstDash val="solid"/>
                      <a:round/>
                      <a:headEnd type="none" w="med" len="med"/>
                      <a:tailEnd type="none" w="med" len="med"/>
                    </a:lnT>
                    <a:lnB w="12700" cap="flat" cmpd="sng" algn="ctr">
                      <a:solidFill>
                        <a:srgbClr val="50277A"/>
                      </a:solidFill>
                      <a:prstDash val="solid"/>
                      <a:round/>
                      <a:headEnd type="none" w="med" len="med"/>
                      <a:tailEnd type="none" w="med" len="med"/>
                    </a:lnB>
                    <a:solidFill>
                      <a:srgbClr val="FFFFFF"/>
                    </a:solidFill>
                  </a:tcPr>
                </a:tc>
                <a:tc>
                  <a:txBody>
                    <a:bodyPr/>
                    <a:lstStyle/>
                    <a:p>
                      <a:r>
                        <a:rPr lang="en-US" sz="1600">
                          <a:effectLst/>
                        </a:rPr>
                        <a:t>61.4</a:t>
                      </a:r>
                    </a:p>
                  </a:txBody>
                  <a:tcPr marL="74042" marR="74042" marT="37021" marB="37021" anchor="ctr">
                    <a:lnL w="9525" cap="flat" cmpd="sng" algn="ctr">
                      <a:solidFill>
                        <a:srgbClr val="E0B2E2"/>
                      </a:solidFill>
                      <a:prstDash val="solid"/>
                      <a:round/>
                      <a:headEnd type="none" w="med" len="med"/>
                      <a:tailEnd type="none" w="med" len="med"/>
                    </a:lnL>
                    <a:lnR w="9525" cap="flat" cmpd="sng" algn="ctr">
                      <a:solidFill>
                        <a:srgbClr val="70C5AF"/>
                      </a:solidFill>
                      <a:prstDash val="solid"/>
                      <a:round/>
                      <a:headEnd type="none" w="med" len="med"/>
                      <a:tailEnd type="none" w="med" len="med"/>
                    </a:lnR>
                    <a:lnT w="12700" cap="flat" cmpd="sng" algn="ctr">
                      <a:solidFill>
                        <a:srgbClr val="E0B2E2"/>
                      </a:solidFill>
                      <a:prstDash val="solid"/>
                      <a:round/>
                      <a:headEnd type="none" w="med" len="med"/>
                      <a:tailEnd type="none" w="med" len="med"/>
                    </a:lnT>
                    <a:lnB w="12700" cap="flat" cmpd="sng" algn="ctr">
                      <a:solidFill>
                        <a:srgbClr val="9075F8"/>
                      </a:solidFill>
                      <a:prstDash val="solid"/>
                      <a:round/>
                      <a:headEnd type="none" w="med" len="med"/>
                      <a:tailEnd type="none" w="med" len="med"/>
                    </a:lnB>
                    <a:solidFill>
                      <a:srgbClr val="FFFFFF"/>
                    </a:solidFill>
                  </a:tcPr>
                </a:tc>
                <a:tc>
                  <a:txBody>
                    <a:bodyPr/>
                    <a:lstStyle/>
                    <a:p>
                      <a:r>
                        <a:rPr lang="en-US" sz="1600">
                          <a:effectLst/>
                        </a:rPr>
                        <a:t>MIT</a:t>
                      </a:r>
                    </a:p>
                  </a:txBody>
                  <a:tcPr marL="74042" marR="74042" marT="37021" marB="37021" anchor="ctr">
                    <a:lnL w="9525" cap="flat" cmpd="sng" algn="ctr">
                      <a:solidFill>
                        <a:srgbClr val="70C5AF"/>
                      </a:solidFill>
                      <a:prstDash val="solid"/>
                      <a:round/>
                      <a:headEnd type="none" w="med" len="med"/>
                      <a:tailEnd type="none" w="med" len="med"/>
                    </a:lnL>
                    <a:lnR w="12700" cap="flat" cmpd="sng" algn="ctr">
                      <a:solidFill>
                        <a:srgbClr val="70C5AF"/>
                      </a:solidFill>
                      <a:prstDash val="solid"/>
                      <a:round/>
                      <a:headEnd type="none" w="med" len="med"/>
                      <a:tailEnd type="none" w="med" len="med"/>
                    </a:lnR>
                    <a:lnT w="12700" cap="flat" cmpd="sng" algn="ctr">
                      <a:solidFill>
                        <a:srgbClr val="70C5AF"/>
                      </a:solidFill>
                      <a:prstDash val="solid"/>
                      <a:round/>
                      <a:headEnd type="none" w="med" len="med"/>
                      <a:tailEnd type="none" w="med" len="med"/>
                    </a:lnT>
                    <a:lnB w="12700" cap="flat" cmpd="sng" algn="ctr">
                      <a:solidFill>
                        <a:srgbClr val="902CFA"/>
                      </a:solidFill>
                      <a:prstDash val="solid"/>
                      <a:round/>
                      <a:headEnd type="none" w="med" len="med"/>
                      <a:tailEnd type="none" w="med" len="med"/>
                    </a:lnB>
                    <a:solidFill>
                      <a:srgbClr val="FFFFFF"/>
                    </a:solidFill>
                  </a:tcPr>
                </a:tc>
                <a:extLst>
                  <a:ext uri="{0D108BD9-81ED-4DB2-BD59-A6C34878D82A}">
                    <a16:rowId xmlns:a16="http://schemas.microsoft.com/office/drawing/2014/main" val="1081812790"/>
                  </a:ext>
                </a:extLst>
              </a:tr>
              <a:tr h="296168">
                <a:tc>
                  <a:txBody>
                    <a:bodyPr/>
                    <a:lstStyle/>
                    <a:p>
                      <a:r>
                        <a:rPr lang="en-US" sz="1600">
                          <a:effectLst/>
                          <a:hlinkClick r:id="rId13"/>
                        </a:rPr>
                        <a:t>MPT-30B-chat</a:t>
                      </a:r>
                      <a:endParaRPr lang="en-US" sz="1600">
                        <a:effectLst/>
                      </a:endParaRPr>
                    </a:p>
                  </a:txBody>
                  <a:tcPr marL="74042" marR="74042" marT="37021" marB="37021" anchor="ctr">
                    <a:lnL w="12700" cap="flat" cmpd="sng" algn="ctr">
                      <a:solidFill>
                        <a:srgbClr val="7046FE"/>
                      </a:solidFill>
                      <a:prstDash val="solid"/>
                      <a:round/>
                      <a:headEnd type="none" w="med" len="med"/>
                      <a:tailEnd type="none" w="med" len="med"/>
                    </a:lnL>
                    <a:lnR w="9525" cap="flat" cmpd="sng" algn="ctr">
                      <a:solidFill>
                        <a:srgbClr val="D034FF"/>
                      </a:solidFill>
                      <a:prstDash val="solid"/>
                      <a:round/>
                      <a:headEnd type="none" w="med" len="med"/>
                      <a:tailEnd type="none" w="med" len="med"/>
                    </a:lnR>
                    <a:lnT w="12700" cap="flat" cmpd="sng" algn="ctr">
                      <a:solidFill>
                        <a:srgbClr val="7046FE"/>
                      </a:solidFill>
                      <a:prstDash val="solid"/>
                      <a:round/>
                      <a:headEnd type="none" w="med" len="med"/>
                      <a:tailEnd type="none" w="med" len="med"/>
                    </a:lnT>
                    <a:lnB w="12700" cap="flat" cmpd="sng" algn="ctr">
                      <a:solidFill>
                        <a:srgbClr val="00C4DF"/>
                      </a:solidFill>
                      <a:prstDash val="solid"/>
                      <a:round/>
                      <a:headEnd type="none" w="med" len="med"/>
                      <a:tailEnd type="none" w="med" len="med"/>
                    </a:lnB>
                    <a:solidFill>
                      <a:srgbClr val="FFFFFF"/>
                    </a:solidFill>
                  </a:tcPr>
                </a:tc>
                <a:tc>
                  <a:txBody>
                    <a:bodyPr/>
                    <a:lstStyle/>
                    <a:p>
                      <a:r>
                        <a:rPr lang="en-US" sz="1600">
                          <a:effectLst/>
                        </a:rPr>
                        <a:t>1031</a:t>
                      </a:r>
                    </a:p>
                  </a:txBody>
                  <a:tcPr marL="74042" marR="74042" marT="37021" marB="37021" anchor="ctr">
                    <a:lnL w="9525" cap="flat" cmpd="sng" algn="ctr">
                      <a:solidFill>
                        <a:srgbClr val="D034FF"/>
                      </a:solidFill>
                      <a:prstDash val="solid"/>
                      <a:round/>
                      <a:headEnd type="none" w="med" len="med"/>
                      <a:tailEnd type="none" w="med" len="med"/>
                    </a:lnL>
                    <a:lnR w="9525" cap="flat" cmpd="sng" algn="ctr">
                      <a:solidFill>
                        <a:srgbClr val="50277A"/>
                      </a:solidFill>
                      <a:prstDash val="solid"/>
                      <a:round/>
                      <a:headEnd type="none" w="med" len="med"/>
                      <a:tailEnd type="none" w="med" len="med"/>
                    </a:lnR>
                    <a:lnT w="12700" cap="flat" cmpd="sng" algn="ctr">
                      <a:solidFill>
                        <a:srgbClr val="D034FF"/>
                      </a:solidFill>
                      <a:prstDash val="solid"/>
                      <a:round/>
                      <a:headEnd type="none" w="med" len="med"/>
                      <a:tailEnd type="none" w="med" len="med"/>
                    </a:lnT>
                    <a:lnB w="12700" cap="flat" cmpd="sng" algn="ctr">
                      <a:solidFill>
                        <a:srgbClr val="70C6D9"/>
                      </a:solidFill>
                      <a:prstDash val="solid"/>
                      <a:round/>
                      <a:headEnd type="none" w="med" len="med"/>
                      <a:tailEnd type="none" w="med" len="med"/>
                    </a:lnB>
                    <a:solidFill>
                      <a:srgbClr val="FFFFFF"/>
                    </a:solidFill>
                  </a:tcPr>
                </a:tc>
                <a:tc>
                  <a:txBody>
                    <a:bodyPr/>
                    <a:lstStyle/>
                    <a:p>
                      <a:r>
                        <a:rPr lang="en-US" sz="1600">
                          <a:effectLst/>
                        </a:rPr>
                        <a:t>6.39</a:t>
                      </a:r>
                    </a:p>
                  </a:txBody>
                  <a:tcPr marL="74042" marR="74042" marT="37021" marB="37021" anchor="ctr">
                    <a:lnL w="9525" cap="flat" cmpd="sng" algn="ctr">
                      <a:solidFill>
                        <a:srgbClr val="50277A"/>
                      </a:solidFill>
                      <a:prstDash val="solid"/>
                      <a:round/>
                      <a:headEnd type="none" w="med" len="med"/>
                      <a:tailEnd type="none" w="med" len="med"/>
                    </a:lnL>
                    <a:lnR w="9525" cap="flat" cmpd="sng" algn="ctr">
                      <a:solidFill>
                        <a:srgbClr val="9075F8"/>
                      </a:solidFill>
                      <a:prstDash val="solid"/>
                      <a:round/>
                      <a:headEnd type="none" w="med" len="med"/>
                      <a:tailEnd type="none" w="med" len="med"/>
                    </a:lnR>
                    <a:lnT w="12700" cap="flat" cmpd="sng" algn="ctr">
                      <a:solidFill>
                        <a:srgbClr val="50277A"/>
                      </a:solidFill>
                      <a:prstDash val="solid"/>
                      <a:round/>
                      <a:headEnd type="none" w="med" len="med"/>
                      <a:tailEnd type="none" w="med" len="med"/>
                    </a:lnT>
                    <a:lnB w="12700" cap="flat" cmpd="sng" algn="ctr">
                      <a:solidFill>
                        <a:srgbClr val="C03DDE"/>
                      </a:solidFill>
                      <a:prstDash val="solid"/>
                      <a:round/>
                      <a:headEnd type="none" w="med" len="med"/>
                      <a:tailEnd type="none" w="med" len="med"/>
                    </a:lnB>
                    <a:solidFill>
                      <a:srgbClr val="FFFFFF"/>
                    </a:solidFill>
                  </a:tcPr>
                </a:tc>
                <a:tc>
                  <a:txBody>
                    <a:bodyPr/>
                    <a:lstStyle/>
                    <a:p>
                      <a:r>
                        <a:rPr lang="en-US" sz="1600">
                          <a:effectLst/>
                        </a:rPr>
                        <a:t>50.4</a:t>
                      </a:r>
                    </a:p>
                  </a:txBody>
                  <a:tcPr marL="74042" marR="74042" marT="37021" marB="37021" anchor="ctr">
                    <a:lnL w="9525" cap="flat" cmpd="sng" algn="ctr">
                      <a:solidFill>
                        <a:srgbClr val="9075F8"/>
                      </a:solidFill>
                      <a:prstDash val="solid"/>
                      <a:round/>
                      <a:headEnd type="none" w="med" len="med"/>
                      <a:tailEnd type="none" w="med" len="med"/>
                    </a:lnL>
                    <a:lnR w="9525" cap="flat" cmpd="sng" algn="ctr">
                      <a:solidFill>
                        <a:srgbClr val="902CFA"/>
                      </a:solidFill>
                      <a:prstDash val="solid"/>
                      <a:round/>
                      <a:headEnd type="none" w="med" len="med"/>
                      <a:tailEnd type="none" w="med" len="med"/>
                    </a:lnR>
                    <a:lnT w="12700" cap="flat" cmpd="sng" algn="ctr">
                      <a:solidFill>
                        <a:srgbClr val="9075F8"/>
                      </a:solidFill>
                      <a:prstDash val="solid"/>
                      <a:round/>
                      <a:headEnd type="none" w="med" len="med"/>
                      <a:tailEnd type="none" w="med" len="med"/>
                    </a:lnT>
                    <a:lnB w="12700" cap="flat" cmpd="sng" algn="ctr">
                      <a:solidFill>
                        <a:srgbClr val="00DAD9"/>
                      </a:solidFill>
                      <a:prstDash val="solid"/>
                      <a:round/>
                      <a:headEnd type="none" w="med" len="med"/>
                      <a:tailEnd type="none" w="med" len="med"/>
                    </a:lnB>
                    <a:solidFill>
                      <a:srgbClr val="FFFFFF"/>
                    </a:solidFill>
                  </a:tcPr>
                </a:tc>
                <a:tc>
                  <a:txBody>
                    <a:bodyPr/>
                    <a:lstStyle/>
                    <a:p>
                      <a:r>
                        <a:rPr lang="en-US" sz="1600">
                          <a:effectLst/>
                        </a:rPr>
                        <a:t>CC-BY-NC-SA-4.0</a:t>
                      </a:r>
                    </a:p>
                  </a:txBody>
                  <a:tcPr marL="74042" marR="74042" marT="37021" marB="37021" anchor="ctr">
                    <a:lnL w="9525" cap="flat" cmpd="sng" algn="ctr">
                      <a:solidFill>
                        <a:srgbClr val="902CFA"/>
                      </a:solidFill>
                      <a:prstDash val="solid"/>
                      <a:round/>
                      <a:headEnd type="none" w="med" len="med"/>
                      <a:tailEnd type="none" w="med" len="med"/>
                    </a:lnL>
                    <a:lnR w="12700" cap="flat" cmpd="sng" algn="ctr">
                      <a:solidFill>
                        <a:srgbClr val="902CFA"/>
                      </a:solidFill>
                      <a:prstDash val="solid"/>
                      <a:round/>
                      <a:headEnd type="none" w="med" len="med"/>
                      <a:tailEnd type="none" w="med" len="med"/>
                    </a:lnR>
                    <a:lnT w="12700" cap="flat" cmpd="sng" algn="ctr">
                      <a:solidFill>
                        <a:srgbClr val="902CFA"/>
                      </a:solidFill>
                      <a:prstDash val="solid"/>
                      <a:round/>
                      <a:headEnd type="none" w="med" len="med"/>
                      <a:tailEnd type="none" w="med" len="med"/>
                    </a:lnT>
                    <a:lnB w="12700" cap="flat" cmpd="sng" algn="ctr">
                      <a:solidFill>
                        <a:srgbClr val="50DADD"/>
                      </a:solidFill>
                      <a:prstDash val="solid"/>
                      <a:round/>
                      <a:headEnd type="none" w="med" len="med"/>
                      <a:tailEnd type="none" w="med" len="med"/>
                    </a:lnB>
                    <a:solidFill>
                      <a:srgbClr val="FFFFFF"/>
                    </a:solidFill>
                  </a:tcPr>
                </a:tc>
                <a:extLst>
                  <a:ext uri="{0D108BD9-81ED-4DB2-BD59-A6C34878D82A}">
                    <a16:rowId xmlns:a16="http://schemas.microsoft.com/office/drawing/2014/main" val="3209898051"/>
                  </a:ext>
                </a:extLst>
              </a:tr>
              <a:tr h="296168">
                <a:tc>
                  <a:txBody>
                    <a:bodyPr/>
                    <a:lstStyle/>
                    <a:p>
                      <a:r>
                        <a:rPr lang="en-US" sz="1600">
                          <a:effectLst/>
                          <a:hlinkClick r:id="rId14"/>
                        </a:rPr>
                        <a:t>Vicuna-13B</a:t>
                      </a:r>
                      <a:endParaRPr lang="en-US" sz="1600">
                        <a:effectLst/>
                      </a:endParaRPr>
                    </a:p>
                  </a:txBody>
                  <a:tcPr marL="74042" marR="74042" marT="37021" marB="37021" anchor="ctr">
                    <a:lnL w="12700" cap="flat" cmpd="sng" algn="ctr">
                      <a:solidFill>
                        <a:srgbClr val="00C4DF"/>
                      </a:solidFill>
                      <a:prstDash val="solid"/>
                      <a:round/>
                      <a:headEnd type="none" w="med" len="med"/>
                      <a:tailEnd type="none" w="med" len="med"/>
                    </a:lnL>
                    <a:lnR w="9525" cap="flat" cmpd="sng" algn="ctr">
                      <a:solidFill>
                        <a:srgbClr val="70C6D9"/>
                      </a:solidFill>
                      <a:prstDash val="solid"/>
                      <a:round/>
                      <a:headEnd type="none" w="med" len="med"/>
                      <a:tailEnd type="none" w="med" len="med"/>
                    </a:lnR>
                    <a:lnT w="12700" cap="flat" cmpd="sng" algn="ctr">
                      <a:solidFill>
                        <a:srgbClr val="00C4DF"/>
                      </a:solidFill>
                      <a:prstDash val="solid"/>
                      <a:round/>
                      <a:headEnd type="none" w="med" len="med"/>
                      <a:tailEnd type="none" w="med" len="med"/>
                    </a:lnT>
                    <a:lnB w="12700" cap="flat" cmpd="sng" algn="ctr">
                      <a:solidFill>
                        <a:srgbClr val="F036D2"/>
                      </a:solidFill>
                      <a:prstDash val="solid"/>
                      <a:round/>
                      <a:headEnd type="none" w="med" len="med"/>
                      <a:tailEnd type="none" w="med" len="med"/>
                    </a:lnB>
                    <a:solidFill>
                      <a:srgbClr val="FFFFFF"/>
                    </a:solidFill>
                  </a:tcPr>
                </a:tc>
                <a:tc>
                  <a:txBody>
                    <a:bodyPr/>
                    <a:lstStyle/>
                    <a:p>
                      <a:r>
                        <a:rPr lang="en-US" sz="1600">
                          <a:effectLst/>
                        </a:rPr>
                        <a:t>1031</a:t>
                      </a:r>
                    </a:p>
                  </a:txBody>
                  <a:tcPr marL="74042" marR="74042" marT="37021" marB="37021" anchor="ctr">
                    <a:lnL w="9525" cap="flat" cmpd="sng" algn="ctr">
                      <a:solidFill>
                        <a:srgbClr val="70C6D9"/>
                      </a:solidFill>
                      <a:prstDash val="solid"/>
                      <a:round/>
                      <a:headEnd type="none" w="med" len="med"/>
                      <a:tailEnd type="none" w="med" len="med"/>
                    </a:lnL>
                    <a:lnR w="9525" cap="flat" cmpd="sng" algn="ctr">
                      <a:solidFill>
                        <a:srgbClr val="C03DDE"/>
                      </a:solidFill>
                      <a:prstDash val="solid"/>
                      <a:round/>
                      <a:headEnd type="none" w="med" len="med"/>
                      <a:tailEnd type="none" w="med" len="med"/>
                    </a:lnR>
                    <a:lnT w="12700" cap="flat" cmpd="sng" algn="ctr">
                      <a:solidFill>
                        <a:srgbClr val="70C6D9"/>
                      </a:solidFill>
                      <a:prstDash val="solid"/>
                      <a:round/>
                      <a:headEnd type="none" w="med" len="med"/>
                      <a:tailEnd type="none" w="med" len="med"/>
                    </a:lnT>
                    <a:lnB w="12700" cap="flat" cmpd="sng" algn="ctr">
                      <a:solidFill>
                        <a:srgbClr val="90385E"/>
                      </a:solidFill>
                      <a:prstDash val="solid"/>
                      <a:round/>
                      <a:headEnd type="none" w="med" len="med"/>
                      <a:tailEnd type="none" w="med" len="med"/>
                    </a:lnB>
                    <a:solidFill>
                      <a:srgbClr val="FFFFFF"/>
                    </a:solidFill>
                  </a:tcPr>
                </a:tc>
                <a:tc>
                  <a:txBody>
                    <a:bodyPr/>
                    <a:lstStyle/>
                    <a:p>
                      <a:r>
                        <a:rPr lang="en-US" sz="1600">
                          <a:effectLst/>
                        </a:rPr>
                        <a:t>6.57</a:t>
                      </a:r>
                    </a:p>
                  </a:txBody>
                  <a:tcPr marL="74042" marR="74042" marT="37021" marB="37021" anchor="ctr">
                    <a:lnL w="9525" cap="flat" cmpd="sng" algn="ctr">
                      <a:solidFill>
                        <a:srgbClr val="C03DDE"/>
                      </a:solidFill>
                      <a:prstDash val="solid"/>
                      <a:round/>
                      <a:headEnd type="none" w="med" len="med"/>
                      <a:tailEnd type="none" w="med" len="med"/>
                    </a:lnL>
                    <a:lnR w="9525" cap="flat" cmpd="sng" algn="ctr">
                      <a:solidFill>
                        <a:srgbClr val="00DAD9"/>
                      </a:solidFill>
                      <a:prstDash val="solid"/>
                      <a:round/>
                      <a:headEnd type="none" w="med" len="med"/>
                      <a:tailEnd type="none" w="med" len="med"/>
                    </a:lnR>
                    <a:lnT w="12700" cap="flat" cmpd="sng" algn="ctr">
                      <a:solidFill>
                        <a:srgbClr val="C03DDE"/>
                      </a:solidFill>
                      <a:prstDash val="solid"/>
                      <a:round/>
                      <a:headEnd type="none" w="med" len="med"/>
                      <a:tailEnd type="none" w="med" len="med"/>
                    </a:lnT>
                    <a:lnB w="12700" cap="flat" cmpd="sng" algn="ctr">
                      <a:solidFill>
                        <a:srgbClr val="706A52"/>
                      </a:solidFill>
                      <a:prstDash val="solid"/>
                      <a:round/>
                      <a:headEnd type="none" w="med" len="med"/>
                      <a:tailEnd type="none" w="med" len="med"/>
                    </a:lnB>
                    <a:solidFill>
                      <a:srgbClr val="FFFFFF"/>
                    </a:solidFill>
                  </a:tcPr>
                </a:tc>
                <a:tc>
                  <a:txBody>
                    <a:bodyPr/>
                    <a:lstStyle/>
                    <a:p>
                      <a:r>
                        <a:rPr lang="en-US" sz="1600">
                          <a:effectLst/>
                        </a:rPr>
                        <a:t>55.8</a:t>
                      </a:r>
                    </a:p>
                  </a:txBody>
                  <a:tcPr marL="74042" marR="74042" marT="37021" marB="37021" anchor="ctr">
                    <a:lnL w="9525" cap="flat" cmpd="sng" algn="ctr">
                      <a:solidFill>
                        <a:srgbClr val="00DAD9"/>
                      </a:solidFill>
                      <a:prstDash val="solid"/>
                      <a:round/>
                      <a:headEnd type="none" w="med" len="med"/>
                      <a:tailEnd type="none" w="med" len="med"/>
                    </a:lnL>
                    <a:lnR w="9525" cap="flat" cmpd="sng" algn="ctr">
                      <a:solidFill>
                        <a:srgbClr val="50DADD"/>
                      </a:solidFill>
                      <a:prstDash val="solid"/>
                      <a:round/>
                      <a:headEnd type="none" w="med" len="med"/>
                      <a:tailEnd type="none" w="med" len="med"/>
                    </a:lnR>
                    <a:lnT w="12700" cap="flat" cmpd="sng" algn="ctr">
                      <a:solidFill>
                        <a:srgbClr val="00DAD9"/>
                      </a:solidFill>
                      <a:prstDash val="solid"/>
                      <a:round/>
                      <a:headEnd type="none" w="med" len="med"/>
                      <a:tailEnd type="none" w="med" len="med"/>
                    </a:lnT>
                    <a:lnB w="12700" cap="flat" cmpd="sng" algn="ctr">
                      <a:solidFill>
                        <a:srgbClr val="902857"/>
                      </a:solidFill>
                      <a:prstDash val="solid"/>
                      <a:round/>
                      <a:headEnd type="none" w="med" len="med"/>
                      <a:tailEnd type="none" w="med" len="med"/>
                    </a:lnB>
                    <a:solidFill>
                      <a:srgbClr val="FFFFFF"/>
                    </a:solidFill>
                  </a:tcPr>
                </a:tc>
                <a:tc>
                  <a:txBody>
                    <a:bodyPr/>
                    <a:lstStyle/>
                    <a:p>
                      <a:r>
                        <a:rPr lang="en-US" sz="1600">
                          <a:effectLst/>
                        </a:rPr>
                        <a:t>Llama 2 Community</a:t>
                      </a:r>
                    </a:p>
                  </a:txBody>
                  <a:tcPr marL="74042" marR="74042" marT="37021" marB="37021" anchor="ctr">
                    <a:lnL w="9525" cap="flat" cmpd="sng" algn="ctr">
                      <a:solidFill>
                        <a:srgbClr val="50DADD"/>
                      </a:solidFill>
                      <a:prstDash val="solid"/>
                      <a:round/>
                      <a:headEnd type="none" w="med" len="med"/>
                      <a:tailEnd type="none" w="med" len="med"/>
                    </a:lnL>
                    <a:lnR w="12700" cap="flat" cmpd="sng" algn="ctr">
                      <a:solidFill>
                        <a:srgbClr val="50DADD"/>
                      </a:solidFill>
                      <a:prstDash val="solid"/>
                      <a:round/>
                      <a:headEnd type="none" w="med" len="med"/>
                      <a:tailEnd type="none" w="med" len="med"/>
                    </a:lnR>
                    <a:lnT w="12700" cap="flat" cmpd="sng" algn="ctr">
                      <a:solidFill>
                        <a:srgbClr val="50DADD"/>
                      </a:solidFill>
                      <a:prstDash val="solid"/>
                      <a:round/>
                      <a:headEnd type="none" w="med" len="med"/>
                      <a:tailEnd type="none" w="med" len="med"/>
                    </a:lnT>
                    <a:lnB w="12700" cap="flat" cmpd="sng" algn="ctr">
                      <a:solidFill>
                        <a:srgbClr val="505151"/>
                      </a:solidFill>
                      <a:prstDash val="solid"/>
                      <a:round/>
                      <a:headEnd type="none" w="med" len="med"/>
                      <a:tailEnd type="none" w="med" len="med"/>
                    </a:lnB>
                    <a:solidFill>
                      <a:srgbClr val="FFFFFF"/>
                    </a:solidFill>
                  </a:tcPr>
                </a:tc>
                <a:extLst>
                  <a:ext uri="{0D108BD9-81ED-4DB2-BD59-A6C34878D82A}">
                    <a16:rowId xmlns:a16="http://schemas.microsoft.com/office/drawing/2014/main" val="4114644100"/>
                  </a:ext>
                </a:extLst>
              </a:tr>
              <a:tr h="296168">
                <a:tc>
                  <a:txBody>
                    <a:bodyPr/>
                    <a:lstStyle/>
                    <a:p>
                      <a:r>
                        <a:rPr lang="en-US" sz="1600">
                          <a:effectLst/>
                          <a:hlinkClick r:id="rId15"/>
                        </a:rPr>
                        <a:t>QWen-Chat-14B</a:t>
                      </a:r>
                      <a:endParaRPr lang="en-US" sz="1600">
                        <a:effectLst/>
                      </a:endParaRPr>
                    </a:p>
                  </a:txBody>
                  <a:tcPr marL="74042" marR="74042" marT="37021" marB="37021" anchor="ctr">
                    <a:lnL w="12700" cap="flat" cmpd="sng" algn="ctr">
                      <a:solidFill>
                        <a:srgbClr val="F036D2"/>
                      </a:solidFill>
                      <a:prstDash val="solid"/>
                      <a:round/>
                      <a:headEnd type="none" w="med" len="med"/>
                      <a:tailEnd type="none" w="med" len="med"/>
                    </a:lnL>
                    <a:lnR w="9525" cap="flat" cmpd="sng" algn="ctr">
                      <a:solidFill>
                        <a:srgbClr val="90385E"/>
                      </a:solidFill>
                      <a:prstDash val="solid"/>
                      <a:round/>
                      <a:headEnd type="none" w="med" len="med"/>
                      <a:tailEnd type="none" w="med" len="med"/>
                    </a:lnR>
                    <a:lnT w="12700" cap="flat" cmpd="sng" algn="ctr">
                      <a:solidFill>
                        <a:srgbClr val="F036D2"/>
                      </a:solidFill>
                      <a:prstDash val="solid"/>
                      <a:round/>
                      <a:headEnd type="none" w="med" len="med"/>
                      <a:tailEnd type="none" w="med" len="med"/>
                    </a:lnT>
                    <a:lnB w="12700" cap="flat" cmpd="sng" algn="ctr">
                      <a:solidFill>
                        <a:srgbClr val="F036D2"/>
                      </a:solidFill>
                      <a:prstDash val="solid"/>
                      <a:round/>
                      <a:headEnd type="none" w="med" len="med"/>
                      <a:tailEnd type="none" w="med" len="med"/>
                    </a:lnB>
                    <a:solidFill>
                      <a:srgbClr val="FFFFFF"/>
                    </a:solidFill>
                  </a:tcPr>
                </a:tc>
                <a:tc>
                  <a:txBody>
                    <a:bodyPr/>
                    <a:lstStyle/>
                    <a:p>
                      <a:r>
                        <a:rPr lang="en-US" sz="1600">
                          <a:effectLst/>
                        </a:rPr>
                        <a:t>1030</a:t>
                      </a:r>
                    </a:p>
                  </a:txBody>
                  <a:tcPr marL="74042" marR="74042" marT="37021" marB="37021" anchor="ctr">
                    <a:lnL w="9525" cap="flat" cmpd="sng" algn="ctr">
                      <a:solidFill>
                        <a:srgbClr val="90385E"/>
                      </a:solidFill>
                      <a:prstDash val="solid"/>
                      <a:round/>
                      <a:headEnd type="none" w="med" len="med"/>
                      <a:tailEnd type="none" w="med" len="med"/>
                    </a:lnL>
                    <a:lnR w="9525" cap="flat" cmpd="sng" algn="ctr">
                      <a:solidFill>
                        <a:srgbClr val="706A52"/>
                      </a:solidFill>
                      <a:prstDash val="solid"/>
                      <a:round/>
                      <a:headEnd type="none" w="med" len="med"/>
                      <a:tailEnd type="none" w="med" len="med"/>
                    </a:lnR>
                    <a:lnT w="12700" cap="flat" cmpd="sng" algn="ctr">
                      <a:solidFill>
                        <a:srgbClr val="90385E"/>
                      </a:solidFill>
                      <a:prstDash val="solid"/>
                      <a:round/>
                      <a:headEnd type="none" w="med" len="med"/>
                      <a:tailEnd type="none" w="med" len="med"/>
                    </a:lnT>
                    <a:lnB w="12700" cap="flat" cmpd="sng" algn="ctr">
                      <a:solidFill>
                        <a:srgbClr val="90385E"/>
                      </a:solidFill>
                      <a:prstDash val="solid"/>
                      <a:round/>
                      <a:headEnd type="none" w="med" len="med"/>
                      <a:tailEnd type="none" w="med" len="med"/>
                    </a:lnB>
                    <a:solidFill>
                      <a:srgbClr val="FFFFFF"/>
                    </a:solidFill>
                  </a:tcPr>
                </a:tc>
                <a:tc>
                  <a:txBody>
                    <a:bodyPr/>
                    <a:lstStyle/>
                    <a:p>
                      <a:r>
                        <a:rPr lang="en-US" sz="1600">
                          <a:effectLst/>
                        </a:rPr>
                        <a:t>6.96</a:t>
                      </a:r>
                    </a:p>
                  </a:txBody>
                  <a:tcPr marL="74042" marR="74042" marT="37021" marB="37021" anchor="ctr">
                    <a:lnL w="9525" cap="flat" cmpd="sng" algn="ctr">
                      <a:solidFill>
                        <a:srgbClr val="706A52"/>
                      </a:solidFill>
                      <a:prstDash val="solid"/>
                      <a:round/>
                      <a:headEnd type="none" w="med" len="med"/>
                      <a:tailEnd type="none" w="med" len="med"/>
                    </a:lnL>
                    <a:lnR w="9525" cap="flat" cmpd="sng" algn="ctr">
                      <a:solidFill>
                        <a:srgbClr val="902857"/>
                      </a:solidFill>
                      <a:prstDash val="solid"/>
                      <a:round/>
                      <a:headEnd type="none" w="med" len="med"/>
                      <a:tailEnd type="none" w="med" len="med"/>
                    </a:lnR>
                    <a:lnT w="12700" cap="flat" cmpd="sng" algn="ctr">
                      <a:solidFill>
                        <a:srgbClr val="706A52"/>
                      </a:solidFill>
                      <a:prstDash val="solid"/>
                      <a:round/>
                      <a:headEnd type="none" w="med" len="med"/>
                      <a:tailEnd type="none" w="med" len="med"/>
                    </a:lnT>
                    <a:lnB w="12700" cap="flat" cmpd="sng" algn="ctr">
                      <a:solidFill>
                        <a:srgbClr val="706A52"/>
                      </a:solidFill>
                      <a:prstDash val="solid"/>
                      <a:round/>
                      <a:headEnd type="none" w="med" len="med"/>
                      <a:tailEnd type="none" w="med" len="med"/>
                    </a:lnB>
                    <a:solidFill>
                      <a:srgbClr val="FFFFFF"/>
                    </a:solidFill>
                  </a:tcPr>
                </a:tc>
                <a:tc>
                  <a:txBody>
                    <a:bodyPr/>
                    <a:lstStyle/>
                    <a:p>
                      <a:r>
                        <a:rPr lang="en-US" sz="1600">
                          <a:effectLst/>
                        </a:rPr>
                        <a:t>66.5</a:t>
                      </a:r>
                    </a:p>
                  </a:txBody>
                  <a:tcPr marL="74042" marR="74042" marT="37021" marB="37021" anchor="ctr">
                    <a:lnL w="9525" cap="flat" cmpd="sng" algn="ctr">
                      <a:solidFill>
                        <a:srgbClr val="902857"/>
                      </a:solidFill>
                      <a:prstDash val="solid"/>
                      <a:round/>
                      <a:headEnd type="none" w="med" len="med"/>
                      <a:tailEnd type="none" w="med" len="med"/>
                    </a:lnL>
                    <a:lnR w="9525" cap="flat" cmpd="sng" algn="ctr">
                      <a:solidFill>
                        <a:srgbClr val="505151"/>
                      </a:solidFill>
                      <a:prstDash val="solid"/>
                      <a:round/>
                      <a:headEnd type="none" w="med" len="med"/>
                      <a:tailEnd type="none" w="med" len="med"/>
                    </a:lnR>
                    <a:lnT w="12700" cap="flat" cmpd="sng" algn="ctr">
                      <a:solidFill>
                        <a:srgbClr val="902857"/>
                      </a:solidFill>
                      <a:prstDash val="solid"/>
                      <a:round/>
                      <a:headEnd type="none" w="med" len="med"/>
                      <a:tailEnd type="none" w="med" len="med"/>
                    </a:lnT>
                    <a:lnB w="12700" cap="flat" cmpd="sng" algn="ctr">
                      <a:solidFill>
                        <a:srgbClr val="902857"/>
                      </a:solidFill>
                      <a:prstDash val="solid"/>
                      <a:round/>
                      <a:headEnd type="none" w="med" len="med"/>
                      <a:tailEnd type="none" w="med" len="med"/>
                    </a:lnB>
                    <a:solidFill>
                      <a:srgbClr val="FFFFFF"/>
                    </a:solidFill>
                  </a:tcPr>
                </a:tc>
                <a:tc>
                  <a:txBody>
                    <a:bodyPr/>
                    <a:lstStyle/>
                    <a:p>
                      <a:r>
                        <a:rPr lang="en-US" sz="1600" dirty="0" err="1">
                          <a:effectLst/>
                        </a:rPr>
                        <a:t>Qianwen</a:t>
                      </a:r>
                      <a:r>
                        <a:rPr lang="en-US" sz="1600" dirty="0">
                          <a:effectLst/>
                        </a:rPr>
                        <a:t> LICENSE</a:t>
                      </a:r>
                    </a:p>
                  </a:txBody>
                  <a:tcPr marL="74042" marR="74042" marT="37021" marB="37021" anchor="ctr">
                    <a:lnL w="9525" cap="flat" cmpd="sng" algn="ctr">
                      <a:solidFill>
                        <a:srgbClr val="505151"/>
                      </a:solidFill>
                      <a:prstDash val="solid"/>
                      <a:round/>
                      <a:headEnd type="none" w="med" len="med"/>
                      <a:tailEnd type="none" w="med" len="med"/>
                    </a:lnL>
                    <a:lnR w="12700" cap="flat" cmpd="sng" algn="ctr">
                      <a:solidFill>
                        <a:srgbClr val="505151"/>
                      </a:solidFill>
                      <a:prstDash val="solid"/>
                      <a:round/>
                      <a:headEnd type="none" w="med" len="med"/>
                      <a:tailEnd type="none" w="med" len="med"/>
                    </a:lnR>
                    <a:lnT w="12700" cap="flat" cmpd="sng" algn="ctr">
                      <a:solidFill>
                        <a:srgbClr val="505151"/>
                      </a:solidFill>
                      <a:prstDash val="solid"/>
                      <a:round/>
                      <a:headEnd type="none" w="med" len="med"/>
                      <a:tailEnd type="none" w="med" len="med"/>
                    </a:lnT>
                    <a:lnB w="12700" cap="flat" cmpd="sng" algn="ctr">
                      <a:solidFill>
                        <a:srgbClr val="505151"/>
                      </a:solidFill>
                      <a:prstDash val="solid"/>
                      <a:round/>
                      <a:headEnd type="none" w="med" len="med"/>
                      <a:tailEnd type="none" w="med" len="med"/>
                    </a:lnB>
                    <a:solidFill>
                      <a:srgbClr val="FFFFFF"/>
                    </a:solidFill>
                  </a:tcPr>
                </a:tc>
                <a:extLst>
                  <a:ext uri="{0D108BD9-81ED-4DB2-BD59-A6C34878D82A}">
                    <a16:rowId xmlns:a16="http://schemas.microsoft.com/office/drawing/2014/main" val="2754322698"/>
                  </a:ext>
                </a:extLst>
              </a:tr>
            </a:tbl>
          </a:graphicData>
        </a:graphic>
      </p:graphicFrame>
      <p:sp>
        <p:nvSpPr>
          <p:cNvPr id="4" name="Slide Number Placeholder 3">
            <a:extLst>
              <a:ext uri="{FF2B5EF4-FFF2-40B4-BE49-F238E27FC236}">
                <a16:creationId xmlns:a16="http://schemas.microsoft.com/office/drawing/2014/main" id="{4C7675A4-25F3-34C4-CCF1-17ED91E8BD0D}"/>
              </a:ext>
            </a:extLst>
          </p:cNvPr>
          <p:cNvSpPr>
            <a:spLocks noGrp="1"/>
          </p:cNvSpPr>
          <p:nvPr>
            <p:ph type="sldNum" sz="quarter" idx="12"/>
          </p:nvPr>
        </p:nvSpPr>
        <p:spPr/>
        <p:txBody>
          <a:bodyPr/>
          <a:lstStyle/>
          <a:p>
            <a:fld id="{5D6FF71F-CF6A-4C46-8F9B-61D49EEA70E3}" type="slidenum">
              <a:rPr lang="en-US" smtClean="0"/>
              <a:t>38</a:t>
            </a:fld>
            <a:endParaRPr lang="en-US"/>
          </a:p>
        </p:txBody>
      </p:sp>
      <p:sp>
        <p:nvSpPr>
          <p:cNvPr id="6" name="Title 1">
            <a:extLst>
              <a:ext uri="{FF2B5EF4-FFF2-40B4-BE49-F238E27FC236}">
                <a16:creationId xmlns:a16="http://schemas.microsoft.com/office/drawing/2014/main" id="{427B52A3-347E-93C9-B30B-5360207C85F9}"/>
              </a:ext>
            </a:extLst>
          </p:cNvPr>
          <p:cNvSpPr>
            <a:spLocks noGrp="1"/>
          </p:cNvSpPr>
          <p:nvPr>
            <p:ph type="title"/>
          </p:nvPr>
        </p:nvSpPr>
        <p:spPr>
          <a:xfrm>
            <a:off x="525216" y="90373"/>
            <a:ext cx="11141565" cy="1273232"/>
          </a:xfrm>
        </p:spPr>
        <p:txBody>
          <a:bodyPr>
            <a:noAutofit/>
          </a:bodyPr>
          <a:lstStyle/>
          <a:p>
            <a:r>
              <a:rPr lang="en-US" b="1" i="0" dirty="0">
                <a:effectLst/>
                <a:latin typeface="Source Sans Pro" panose="020B0503030403020204" pitchFamily="34" charset="0"/>
              </a:rPr>
              <a:t>Chatbot Arena Leaderboard</a:t>
            </a:r>
            <a:br>
              <a:rPr lang="en-US" b="1" i="0" dirty="0">
                <a:effectLst/>
                <a:latin typeface="Source Sans Pro" panose="020B0503030403020204" pitchFamily="34" charset="0"/>
              </a:rPr>
            </a:br>
            <a:r>
              <a:rPr lang="en-US" sz="3800" b="1" i="0" dirty="0">
                <a:solidFill>
                  <a:srgbClr val="C00000"/>
                </a:solidFill>
                <a:effectLst/>
                <a:latin typeface="Source Sans Pro" panose="020B0503030403020204" pitchFamily="34" charset="0"/>
              </a:rPr>
              <a:t>LLM Leaderboard</a:t>
            </a:r>
            <a:endParaRPr lang="en-US" sz="3800" dirty="0">
              <a:solidFill>
                <a:srgbClr val="C00000"/>
              </a:solidFill>
            </a:endParaRPr>
          </a:p>
        </p:txBody>
      </p:sp>
      <p:sp>
        <p:nvSpPr>
          <p:cNvPr id="7" name="TextBox 6">
            <a:extLst>
              <a:ext uri="{FF2B5EF4-FFF2-40B4-BE49-F238E27FC236}">
                <a16:creationId xmlns:a16="http://schemas.microsoft.com/office/drawing/2014/main" id="{9AA7DCD3-7872-8C4C-4B0C-812C7B4D686A}"/>
              </a:ext>
            </a:extLst>
          </p:cNvPr>
          <p:cNvSpPr txBox="1"/>
          <p:nvPr/>
        </p:nvSpPr>
        <p:spPr>
          <a:xfrm>
            <a:off x="1019954" y="6457890"/>
            <a:ext cx="10152091" cy="369332"/>
          </a:xfrm>
          <a:prstGeom prst="rect">
            <a:avLst/>
          </a:prstGeom>
          <a:noFill/>
        </p:spPr>
        <p:txBody>
          <a:bodyPr wrap="square">
            <a:spAutoFit/>
          </a:bodyPr>
          <a:lstStyle/>
          <a:p>
            <a:pPr algn="ctr"/>
            <a:r>
              <a:rPr lang="en-US" dirty="0">
                <a:solidFill>
                  <a:schemeClr val="bg1">
                    <a:lumMod val="75000"/>
                  </a:schemeClr>
                </a:solidFill>
                <a:hlinkClick r:id="rId16"/>
              </a:rPr>
              <a:t>https://chat.lmsys.org/</a:t>
            </a:r>
            <a:endParaRPr lang="en-US" dirty="0">
              <a:solidFill>
                <a:schemeClr val="bg1">
                  <a:lumMod val="75000"/>
                </a:schemeClr>
              </a:solidFill>
            </a:endParaRPr>
          </a:p>
        </p:txBody>
      </p:sp>
    </p:spTree>
    <p:extLst>
      <p:ext uri="{BB962C8B-B14F-4D97-AF65-F5344CB8AC3E}">
        <p14:creationId xmlns:p14="http://schemas.microsoft.com/office/powerpoint/2010/main" val="3920195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188A-5FBC-EDD3-401B-5135AC41E2DC}"/>
              </a:ext>
            </a:extLst>
          </p:cNvPr>
          <p:cNvSpPr>
            <a:spLocks noGrp="1"/>
          </p:cNvSpPr>
          <p:nvPr>
            <p:ph type="title"/>
          </p:nvPr>
        </p:nvSpPr>
        <p:spPr/>
        <p:txBody>
          <a:bodyPr>
            <a:normAutofit fontScale="90000"/>
          </a:bodyPr>
          <a:lstStyle/>
          <a:p>
            <a:r>
              <a:rPr lang="en-US" dirty="0"/>
              <a:t>Stanford Alpaca: </a:t>
            </a:r>
            <a:br>
              <a:rPr lang="en-US" dirty="0"/>
            </a:br>
            <a:r>
              <a:rPr lang="en-US" sz="4000" dirty="0"/>
              <a:t>A Strong, Replicable Instruction-Following Model</a:t>
            </a:r>
          </a:p>
        </p:txBody>
      </p:sp>
      <p:sp>
        <p:nvSpPr>
          <p:cNvPr id="4" name="Slide Number Placeholder 3">
            <a:extLst>
              <a:ext uri="{FF2B5EF4-FFF2-40B4-BE49-F238E27FC236}">
                <a16:creationId xmlns:a16="http://schemas.microsoft.com/office/drawing/2014/main" id="{50095971-B4FB-1B4B-7584-F1D2EF1438E5}"/>
              </a:ext>
            </a:extLst>
          </p:cNvPr>
          <p:cNvSpPr>
            <a:spLocks noGrp="1"/>
          </p:cNvSpPr>
          <p:nvPr>
            <p:ph type="sldNum" sz="quarter" idx="12"/>
          </p:nvPr>
        </p:nvSpPr>
        <p:spPr/>
        <p:txBody>
          <a:bodyPr/>
          <a:lstStyle/>
          <a:p>
            <a:fld id="{5D6FF71F-CF6A-4C46-8F9B-61D49EEA70E3}" type="slidenum">
              <a:rPr lang="en-US" smtClean="0"/>
              <a:t>39</a:t>
            </a:fld>
            <a:endParaRPr lang="en-US"/>
          </a:p>
        </p:txBody>
      </p:sp>
      <p:sp>
        <p:nvSpPr>
          <p:cNvPr id="5" name="TextBox 4">
            <a:extLst>
              <a:ext uri="{FF2B5EF4-FFF2-40B4-BE49-F238E27FC236}">
                <a16:creationId xmlns:a16="http://schemas.microsoft.com/office/drawing/2014/main" id="{9FD94470-4E42-E238-369F-6411BF04CDED}"/>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https://crfm.stanford.edu/2023/03/13/alpaca.html</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6A637F07-BD96-7205-E8C2-C2925153AAE2}"/>
              </a:ext>
            </a:extLst>
          </p:cNvPr>
          <p:cNvPicPr>
            <a:picLocks noChangeAspect="1"/>
          </p:cNvPicPr>
          <p:nvPr/>
        </p:nvPicPr>
        <p:blipFill>
          <a:blip r:embed="rId3"/>
          <a:stretch>
            <a:fillRect/>
          </a:stretch>
        </p:blipFill>
        <p:spPr>
          <a:xfrm>
            <a:off x="276998" y="1509995"/>
            <a:ext cx="11677759" cy="5004753"/>
          </a:xfrm>
          <a:prstGeom prst="rect">
            <a:avLst/>
          </a:prstGeom>
        </p:spPr>
      </p:pic>
      <p:pic>
        <p:nvPicPr>
          <p:cNvPr id="10" name="Picture 9">
            <a:extLst>
              <a:ext uri="{FF2B5EF4-FFF2-40B4-BE49-F238E27FC236}">
                <a16:creationId xmlns:a16="http://schemas.microsoft.com/office/drawing/2014/main" id="{9BD6EAFE-4D5E-3D35-2AF7-98C128A5CE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8454" y="4601050"/>
            <a:ext cx="3888116" cy="1493907"/>
          </a:xfrm>
          <a:prstGeom prst="rect">
            <a:avLst/>
          </a:prstGeom>
        </p:spPr>
      </p:pic>
    </p:spTree>
    <p:extLst>
      <p:ext uri="{BB962C8B-B14F-4D97-AF65-F5344CB8AC3E}">
        <p14:creationId xmlns:p14="http://schemas.microsoft.com/office/powerpoint/2010/main" val="258194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13   2023/12/06   Question Answering and Dialogue Systems</a:t>
            </a:r>
          </a:p>
          <a:p>
            <a:pPr marL="0" indent="0">
              <a:buNone/>
            </a:pPr>
            <a:r>
              <a:rPr lang="en-US" sz="2800" dirty="0"/>
              <a:t>14   2023/12/13   Deep Learning, Generative AI, Transfer Learning, </a:t>
            </a:r>
            <a:br>
              <a:rPr lang="en-US" sz="2800" dirty="0"/>
            </a:br>
            <a:r>
              <a:rPr lang="en-US" sz="2800" dirty="0"/>
              <a:t>                                Zero-Shot, and Few-Shot Learning for Text Analytics</a:t>
            </a:r>
          </a:p>
          <a:p>
            <a:pPr marL="0" indent="0">
              <a:buNone/>
            </a:pPr>
            <a:r>
              <a:rPr lang="en-US" sz="2800" dirty="0">
                <a:solidFill>
                  <a:schemeClr val="accent2"/>
                </a:solidFill>
              </a:rPr>
              <a:t>15   2023/12/20   Final Project Report I</a:t>
            </a:r>
          </a:p>
          <a:p>
            <a:pPr marL="0" indent="0">
              <a:buNone/>
            </a:pPr>
            <a:r>
              <a:rPr lang="en-US" sz="2800" dirty="0">
                <a:solidFill>
                  <a:schemeClr val="accent2"/>
                </a:solidFill>
              </a:rPr>
              <a:t>16   2023/12/27   Final Project Report II</a:t>
            </a:r>
          </a:p>
          <a:p>
            <a:pPr marL="0" indent="0">
              <a:buNone/>
            </a:pPr>
            <a:r>
              <a:rPr lang="en-US" sz="2800" dirty="0">
                <a:solidFill>
                  <a:schemeClr val="bg1">
                    <a:lumMod val="50000"/>
                  </a:schemeClr>
                </a:solidFill>
              </a:rPr>
              <a:t>1</a:t>
            </a:r>
            <a:r>
              <a:rPr lang="en-US" altLang="zh-TW" sz="2800" dirty="0">
                <a:solidFill>
                  <a:schemeClr val="bg1">
                    <a:lumMod val="50000"/>
                  </a:schemeClr>
                </a:solidFill>
              </a:rPr>
              <a:t>7</a:t>
            </a:r>
            <a:r>
              <a:rPr lang="en-US" sz="2800" dirty="0">
                <a:solidFill>
                  <a:schemeClr val="bg1">
                    <a:lumMod val="50000"/>
                  </a:schemeClr>
                </a:solidFill>
              </a:rPr>
              <a:t>   2024/01/03   Self-learning</a:t>
            </a:r>
          </a:p>
          <a:p>
            <a:pPr marL="0" indent="0">
              <a:buNone/>
            </a:pPr>
            <a:r>
              <a:rPr lang="en-US" sz="2800" dirty="0">
                <a:solidFill>
                  <a:schemeClr val="bg1">
                    <a:lumMod val="50000"/>
                  </a:schemeClr>
                </a:solidFill>
              </a:rPr>
              <a:t>1</a:t>
            </a:r>
            <a:r>
              <a:rPr lang="en-US" altLang="zh-TW" sz="2800" dirty="0">
                <a:solidFill>
                  <a:schemeClr val="bg1">
                    <a:lumMod val="50000"/>
                  </a:schemeClr>
                </a:solidFill>
              </a:rPr>
              <a:t>8</a:t>
            </a:r>
            <a:r>
              <a:rPr lang="en-US" sz="2800" dirty="0">
                <a:solidFill>
                  <a:schemeClr val="bg1">
                    <a:lumMod val="50000"/>
                  </a:schemeClr>
                </a:solidFill>
              </a:rPr>
              <a:t>   2024/01/10   Self-learning</a:t>
            </a:r>
          </a:p>
          <a:p>
            <a:pPr marL="0" indent="0">
              <a:buNone/>
            </a:pPr>
            <a:endParaRPr lang="en-US" sz="2800" dirty="0">
              <a:solidFill>
                <a:schemeClr val="accent2"/>
              </a:solidFill>
            </a:endParaRP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673594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BD74C3-90FD-7EB0-1158-2C979BCAFBFF}"/>
              </a:ext>
            </a:extLst>
          </p:cNvPr>
          <p:cNvSpPr>
            <a:spLocks noGrp="1"/>
          </p:cNvSpPr>
          <p:nvPr>
            <p:ph idx="1"/>
          </p:nvPr>
        </p:nvSpPr>
        <p:spPr>
          <a:xfrm>
            <a:off x="534389" y="1803042"/>
            <a:ext cx="11222181" cy="4745134"/>
          </a:xfrm>
        </p:spPr>
        <p:txBody>
          <a:bodyPr>
            <a:normAutofit/>
          </a:bodyPr>
          <a:lstStyle/>
          <a:p>
            <a:r>
              <a:rPr lang="en-US" dirty="0"/>
              <a:t>Vicuna-13B: an open-source chatbot trained by fine-tuning </a:t>
            </a:r>
            <a:r>
              <a:rPr lang="en-US" dirty="0" err="1"/>
              <a:t>LLaMA</a:t>
            </a:r>
            <a:r>
              <a:rPr lang="en-US" dirty="0"/>
              <a:t> on user-shared conversations collected from </a:t>
            </a:r>
            <a:r>
              <a:rPr lang="en-US" dirty="0" err="1"/>
              <a:t>ShareGPT</a:t>
            </a:r>
            <a:r>
              <a:rPr lang="en-US" dirty="0"/>
              <a:t>. </a:t>
            </a:r>
          </a:p>
          <a:p>
            <a:r>
              <a:rPr lang="en-US" dirty="0"/>
              <a:t>The cost of training Vicuna-13B is around $300. </a:t>
            </a:r>
          </a:p>
        </p:txBody>
      </p:sp>
      <p:sp>
        <p:nvSpPr>
          <p:cNvPr id="4" name="Slide Number Placeholder 3">
            <a:extLst>
              <a:ext uri="{FF2B5EF4-FFF2-40B4-BE49-F238E27FC236}">
                <a16:creationId xmlns:a16="http://schemas.microsoft.com/office/drawing/2014/main" id="{E4D4FE1C-C189-0781-62E7-11A8E9D205F5}"/>
              </a:ext>
            </a:extLst>
          </p:cNvPr>
          <p:cNvSpPr>
            <a:spLocks noGrp="1"/>
          </p:cNvSpPr>
          <p:nvPr>
            <p:ph type="sldNum" sz="quarter" idx="12"/>
          </p:nvPr>
        </p:nvSpPr>
        <p:spPr/>
        <p:txBody>
          <a:bodyPr/>
          <a:lstStyle/>
          <a:p>
            <a:fld id="{5D6FF71F-CF6A-4C46-8F9B-61D49EEA70E3}" type="slidenum">
              <a:rPr lang="en-US" smtClean="0"/>
              <a:t>40</a:t>
            </a:fld>
            <a:endParaRPr lang="en-US"/>
          </a:p>
        </p:txBody>
      </p:sp>
      <p:sp>
        <p:nvSpPr>
          <p:cNvPr id="5" name="Title 1">
            <a:extLst>
              <a:ext uri="{FF2B5EF4-FFF2-40B4-BE49-F238E27FC236}">
                <a16:creationId xmlns:a16="http://schemas.microsoft.com/office/drawing/2014/main" id="{4BCDA4E8-6C1D-529A-822F-31498F65F1CB}"/>
              </a:ext>
            </a:extLst>
          </p:cNvPr>
          <p:cNvSpPr>
            <a:spLocks noGrp="1"/>
          </p:cNvSpPr>
          <p:nvPr>
            <p:ph type="title"/>
          </p:nvPr>
        </p:nvSpPr>
        <p:spPr>
          <a:xfrm>
            <a:off x="484909" y="81860"/>
            <a:ext cx="11222181" cy="1811336"/>
          </a:xfrm>
        </p:spPr>
        <p:txBody>
          <a:bodyPr>
            <a:normAutofit fontScale="90000"/>
          </a:bodyPr>
          <a:lstStyle/>
          <a:p>
            <a:r>
              <a:rPr lang="en-US" dirty="0"/>
              <a:t>Vicuna: An Open-Source Chatbot </a:t>
            </a:r>
            <a:br>
              <a:rPr lang="en-US" dirty="0"/>
            </a:br>
            <a:r>
              <a:rPr lang="en-US" dirty="0"/>
              <a:t>Impressing GPT-4 with 90%* </a:t>
            </a:r>
            <a:r>
              <a:rPr lang="en-US" dirty="0" err="1"/>
              <a:t>ChatGPT</a:t>
            </a:r>
            <a:r>
              <a:rPr lang="en-US" dirty="0"/>
              <a:t> Quality</a:t>
            </a:r>
            <a:br>
              <a:rPr lang="en-US" dirty="0"/>
            </a:br>
            <a:r>
              <a:rPr lang="en-US" sz="2700" b="0" dirty="0"/>
              <a:t>by the Team with members from UC Berkeley, CMU, Stanford, and UC San Diego</a:t>
            </a:r>
          </a:p>
        </p:txBody>
      </p:sp>
      <p:sp>
        <p:nvSpPr>
          <p:cNvPr id="6" name="TextBox 5">
            <a:extLst>
              <a:ext uri="{FF2B5EF4-FFF2-40B4-BE49-F238E27FC236}">
                <a16:creationId xmlns:a16="http://schemas.microsoft.com/office/drawing/2014/main" id="{1BFFBB43-56BB-49CB-A8F8-54E281AFCB2B}"/>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https://vicuna.lmsys.org/</a:t>
            </a:r>
            <a:endParaRPr lang="en-US" sz="1000" dirty="0">
              <a:solidFill>
                <a:schemeClr val="bg1">
                  <a:lumMod val="75000"/>
                </a:schemeClr>
              </a:solidFill>
            </a:endParaRPr>
          </a:p>
        </p:txBody>
      </p:sp>
      <p:pic>
        <p:nvPicPr>
          <p:cNvPr id="2" name="Picture 1">
            <a:extLst>
              <a:ext uri="{FF2B5EF4-FFF2-40B4-BE49-F238E27FC236}">
                <a16:creationId xmlns:a16="http://schemas.microsoft.com/office/drawing/2014/main" id="{C6C275F5-114C-1594-2660-157047B8D7E4}"/>
              </a:ext>
            </a:extLst>
          </p:cNvPr>
          <p:cNvPicPr>
            <a:picLocks noChangeAspect="1"/>
          </p:cNvPicPr>
          <p:nvPr/>
        </p:nvPicPr>
        <p:blipFill>
          <a:blip r:embed="rId3"/>
          <a:stretch>
            <a:fillRect/>
          </a:stretch>
        </p:blipFill>
        <p:spPr>
          <a:xfrm>
            <a:off x="2388136" y="3559846"/>
            <a:ext cx="7493000" cy="3009900"/>
          </a:xfrm>
          <a:prstGeom prst="rect">
            <a:avLst/>
          </a:prstGeom>
        </p:spPr>
      </p:pic>
    </p:spTree>
    <p:extLst>
      <p:ext uri="{BB962C8B-B14F-4D97-AF65-F5344CB8AC3E}">
        <p14:creationId xmlns:p14="http://schemas.microsoft.com/office/powerpoint/2010/main" val="27782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D4FE1C-C189-0781-62E7-11A8E9D205F5}"/>
              </a:ext>
            </a:extLst>
          </p:cNvPr>
          <p:cNvSpPr>
            <a:spLocks noGrp="1"/>
          </p:cNvSpPr>
          <p:nvPr>
            <p:ph type="sldNum" sz="quarter" idx="12"/>
          </p:nvPr>
        </p:nvSpPr>
        <p:spPr/>
        <p:txBody>
          <a:bodyPr/>
          <a:lstStyle/>
          <a:p>
            <a:fld id="{5D6FF71F-CF6A-4C46-8F9B-61D49EEA70E3}" type="slidenum">
              <a:rPr lang="en-US" smtClean="0"/>
              <a:t>41</a:t>
            </a:fld>
            <a:endParaRPr lang="en-US"/>
          </a:p>
        </p:txBody>
      </p:sp>
      <p:sp>
        <p:nvSpPr>
          <p:cNvPr id="5" name="Title 1">
            <a:extLst>
              <a:ext uri="{FF2B5EF4-FFF2-40B4-BE49-F238E27FC236}">
                <a16:creationId xmlns:a16="http://schemas.microsoft.com/office/drawing/2014/main" id="{4BCDA4E8-6C1D-529A-822F-31498F65F1CB}"/>
              </a:ext>
            </a:extLst>
          </p:cNvPr>
          <p:cNvSpPr>
            <a:spLocks noGrp="1"/>
          </p:cNvSpPr>
          <p:nvPr>
            <p:ph type="title"/>
          </p:nvPr>
        </p:nvSpPr>
        <p:spPr>
          <a:xfrm>
            <a:off x="484909" y="81860"/>
            <a:ext cx="11222181" cy="1532628"/>
          </a:xfrm>
        </p:spPr>
        <p:txBody>
          <a:bodyPr>
            <a:normAutofit fontScale="90000"/>
          </a:bodyPr>
          <a:lstStyle/>
          <a:p>
            <a:r>
              <a:rPr lang="en-US" dirty="0"/>
              <a:t>Chinese-Vicuna: </a:t>
            </a:r>
            <a:br>
              <a:rPr lang="en-US" dirty="0"/>
            </a:br>
            <a:r>
              <a:rPr lang="en-US" sz="3600" dirty="0"/>
              <a:t>A Chinese Instruction-following </a:t>
            </a:r>
            <a:r>
              <a:rPr lang="en-US" sz="3600" dirty="0" err="1"/>
              <a:t>LLaMA</a:t>
            </a:r>
            <a:r>
              <a:rPr lang="en-US" sz="3600" dirty="0"/>
              <a:t>-based Model </a:t>
            </a:r>
            <a:br>
              <a:rPr lang="en-US" sz="3600" dirty="0"/>
            </a:br>
            <a:r>
              <a:rPr lang="zh-TW" altLang="en-US" sz="3600" dirty="0"/>
              <a:t>一個中文低資源的 </a:t>
            </a:r>
            <a:r>
              <a:rPr lang="en-US" altLang="zh-TW" sz="3600" dirty="0" err="1"/>
              <a:t>llama+lora</a:t>
            </a:r>
            <a:r>
              <a:rPr lang="zh-TW" altLang="en-US" sz="3600" dirty="0"/>
              <a:t>方案</a:t>
            </a:r>
            <a:endParaRPr lang="en-US" sz="3600" b="0" dirty="0"/>
          </a:p>
        </p:txBody>
      </p:sp>
      <p:sp>
        <p:nvSpPr>
          <p:cNvPr id="6" name="TextBox 5">
            <a:extLst>
              <a:ext uri="{FF2B5EF4-FFF2-40B4-BE49-F238E27FC236}">
                <a16:creationId xmlns:a16="http://schemas.microsoft.com/office/drawing/2014/main" id="{1BFFBB43-56BB-49CB-A8F8-54E281AFCB2B}"/>
              </a:ext>
            </a:extLst>
          </p:cNvPr>
          <p:cNvSpPr txBox="1"/>
          <p:nvPr/>
        </p:nvSpPr>
        <p:spPr>
          <a:xfrm>
            <a:off x="1069433" y="6598322"/>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https://github.com/Facico/Chinese-Vicuna</a:t>
            </a:r>
            <a:endParaRPr lang="en-US" sz="1000" dirty="0">
              <a:solidFill>
                <a:schemeClr val="bg1">
                  <a:lumMod val="75000"/>
                </a:schemeClr>
              </a:solidFill>
            </a:endParaRPr>
          </a:p>
        </p:txBody>
      </p:sp>
      <p:pic>
        <p:nvPicPr>
          <p:cNvPr id="8" name="Picture 7">
            <a:extLst>
              <a:ext uri="{FF2B5EF4-FFF2-40B4-BE49-F238E27FC236}">
                <a16:creationId xmlns:a16="http://schemas.microsoft.com/office/drawing/2014/main" id="{93CB9328-6EBB-2DC0-14E4-0A2D60D27C74}"/>
              </a:ext>
            </a:extLst>
          </p:cNvPr>
          <p:cNvPicPr>
            <a:picLocks noChangeAspect="1"/>
          </p:cNvPicPr>
          <p:nvPr/>
        </p:nvPicPr>
        <p:blipFill>
          <a:blip r:embed="rId3"/>
          <a:stretch>
            <a:fillRect/>
          </a:stretch>
        </p:blipFill>
        <p:spPr>
          <a:xfrm>
            <a:off x="7326262" y="1813599"/>
            <a:ext cx="4609429" cy="4609429"/>
          </a:xfrm>
          <a:prstGeom prst="rect">
            <a:avLst/>
          </a:prstGeom>
        </p:spPr>
      </p:pic>
      <p:pic>
        <p:nvPicPr>
          <p:cNvPr id="10" name="Picture 9">
            <a:extLst>
              <a:ext uri="{FF2B5EF4-FFF2-40B4-BE49-F238E27FC236}">
                <a16:creationId xmlns:a16="http://schemas.microsoft.com/office/drawing/2014/main" id="{0516A2FF-F66A-94AB-D0D7-96D66842FD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309" y="1813599"/>
            <a:ext cx="6841352" cy="4409101"/>
          </a:xfrm>
          <a:prstGeom prst="rect">
            <a:avLst/>
          </a:prstGeom>
        </p:spPr>
      </p:pic>
      <p:sp>
        <p:nvSpPr>
          <p:cNvPr id="14" name="TextBox 13">
            <a:extLst>
              <a:ext uri="{FF2B5EF4-FFF2-40B4-BE49-F238E27FC236}">
                <a16:creationId xmlns:a16="http://schemas.microsoft.com/office/drawing/2014/main" id="{65B60C2A-AC03-5F44-88E8-65FFB626F33C}"/>
              </a:ext>
            </a:extLst>
          </p:cNvPr>
          <p:cNvSpPr txBox="1"/>
          <p:nvPr/>
        </p:nvSpPr>
        <p:spPr>
          <a:xfrm>
            <a:off x="406601" y="6166400"/>
            <a:ext cx="6540767" cy="369332"/>
          </a:xfrm>
          <a:prstGeom prst="rect">
            <a:avLst/>
          </a:prstGeom>
          <a:noFill/>
        </p:spPr>
        <p:txBody>
          <a:bodyPr wrap="square">
            <a:spAutoFit/>
          </a:bodyPr>
          <a:lstStyle/>
          <a:p>
            <a:pPr algn="ctr"/>
            <a:r>
              <a:rPr lang="en-US" b="1" dirty="0"/>
              <a:t>Chinese-Vicuna </a:t>
            </a:r>
            <a:r>
              <a:rPr lang="en-US" dirty="0"/>
              <a:t>based on </a:t>
            </a:r>
            <a:r>
              <a:rPr lang="en-US" b="1" dirty="0"/>
              <a:t>Guanaco Dataset </a:t>
            </a:r>
            <a:r>
              <a:rPr lang="en-US" dirty="0"/>
              <a:t>and </a:t>
            </a:r>
            <a:r>
              <a:rPr lang="en-US" b="1" dirty="0"/>
              <a:t>Belle Dataset</a:t>
            </a:r>
          </a:p>
        </p:txBody>
      </p:sp>
      <p:sp>
        <p:nvSpPr>
          <p:cNvPr id="16" name="TextBox 15">
            <a:extLst>
              <a:ext uri="{FF2B5EF4-FFF2-40B4-BE49-F238E27FC236}">
                <a16:creationId xmlns:a16="http://schemas.microsoft.com/office/drawing/2014/main" id="{FDB6B2AB-D1B1-EC59-3DA8-5663CD3024DB}"/>
              </a:ext>
            </a:extLst>
          </p:cNvPr>
          <p:cNvSpPr txBox="1"/>
          <p:nvPr/>
        </p:nvSpPr>
        <p:spPr>
          <a:xfrm>
            <a:off x="970477" y="6421811"/>
            <a:ext cx="5175002" cy="246221"/>
          </a:xfrm>
          <a:prstGeom prst="rect">
            <a:avLst/>
          </a:prstGeom>
          <a:noFill/>
        </p:spPr>
        <p:txBody>
          <a:bodyPr wrap="square">
            <a:spAutoFit/>
          </a:bodyPr>
          <a:lstStyle/>
          <a:p>
            <a:r>
              <a:rPr lang="en-US" sz="1000" dirty="0">
                <a:solidFill>
                  <a:schemeClr val="bg1">
                    <a:lumMod val="75000"/>
                  </a:schemeClr>
                </a:solidFill>
              </a:rPr>
              <a:t>Source:</a:t>
            </a:r>
            <a:r>
              <a:rPr lang="en-US" sz="1000" dirty="0"/>
              <a:t> </a:t>
            </a:r>
            <a:r>
              <a:rPr lang="en-US" sz="1000" dirty="0">
                <a:hlinkClick r:id="rId5"/>
              </a:rPr>
              <a:t>https://huggingface.co/datasets/Chinese-Vicuna/guanaco_belle_merge_v1.0</a:t>
            </a:r>
            <a:endParaRPr lang="en-US" sz="1000" dirty="0"/>
          </a:p>
        </p:txBody>
      </p:sp>
    </p:spTree>
    <p:extLst>
      <p:ext uri="{BB962C8B-B14F-4D97-AF65-F5344CB8AC3E}">
        <p14:creationId xmlns:p14="http://schemas.microsoft.com/office/powerpoint/2010/main" val="2948208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p:txBody>
          <a:bodyPr>
            <a:normAutofit fontScale="90000"/>
          </a:bodyPr>
          <a:lstStyle/>
          <a:p>
            <a:r>
              <a:rPr lang="en-US" dirty="0" err="1"/>
              <a:t>RedPajama</a:t>
            </a:r>
            <a:br>
              <a:rPr lang="en-US" dirty="0"/>
            </a:br>
            <a:r>
              <a:rPr lang="en-US" sz="3100" dirty="0"/>
              <a:t>a project to create leading open-source models, </a:t>
            </a:r>
            <a:br>
              <a:rPr lang="en-US" sz="3100" dirty="0"/>
            </a:br>
            <a:r>
              <a:rPr lang="en-US" sz="3100" dirty="0"/>
              <a:t>starts by reproducing </a:t>
            </a:r>
            <a:r>
              <a:rPr lang="en-US" sz="3100" dirty="0" err="1"/>
              <a:t>LLaMA</a:t>
            </a:r>
            <a:r>
              <a:rPr lang="en-US" sz="3100" dirty="0"/>
              <a:t> training dataset of over 1.2 trillion tokens</a:t>
            </a:r>
          </a:p>
        </p:txBody>
      </p:sp>
      <p:graphicFrame>
        <p:nvGraphicFramePr>
          <p:cNvPr id="6" name="Content Placeholder 5">
            <a:extLst>
              <a:ext uri="{FF2B5EF4-FFF2-40B4-BE49-F238E27FC236}">
                <a16:creationId xmlns:a16="http://schemas.microsoft.com/office/drawing/2014/main" id="{9BA2BD02-EB65-9A4D-3FE3-DCB041727AA4}"/>
              </a:ext>
            </a:extLst>
          </p:cNvPr>
          <p:cNvGraphicFramePr>
            <a:graphicFrameLocks noGrp="1"/>
          </p:cNvGraphicFramePr>
          <p:nvPr>
            <p:ph idx="1"/>
          </p:nvPr>
        </p:nvGraphicFramePr>
        <p:xfrm>
          <a:off x="4529137" y="1830944"/>
          <a:ext cx="6529387" cy="4589622"/>
        </p:xfrm>
        <a:graphic>
          <a:graphicData uri="http://schemas.openxmlformats.org/drawingml/2006/table">
            <a:tbl>
              <a:tblPr>
                <a:tableStyleId>{5C22544A-7EE6-4342-B048-85BDC9FD1C3A}</a:tableStyleId>
              </a:tblPr>
              <a:tblGrid>
                <a:gridCol w="2300288">
                  <a:extLst>
                    <a:ext uri="{9D8B030D-6E8A-4147-A177-3AD203B41FA5}">
                      <a16:colId xmlns:a16="http://schemas.microsoft.com/office/drawing/2014/main" val="2707914935"/>
                    </a:ext>
                  </a:extLst>
                </a:gridCol>
                <a:gridCol w="2418973">
                  <a:extLst>
                    <a:ext uri="{9D8B030D-6E8A-4147-A177-3AD203B41FA5}">
                      <a16:colId xmlns:a16="http://schemas.microsoft.com/office/drawing/2014/main" val="296309363"/>
                    </a:ext>
                  </a:extLst>
                </a:gridCol>
                <a:gridCol w="1810126">
                  <a:extLst>
                    <a:ext uri="{9D8B030D-6E8A-4147-A177-3AD203B41FA5}">
                      <a16:colId xmlns:a16="http://schemas.microsoft.com/office/drawing/2014/main" val="3820805949"/>
                    </a:ext>
                  </a:extLst>
                </a:gridCol>
              </a:tblGrid>
              <a:tr h="509958">
                <a:tc>
                  <a:txBody>
                    <a:bodyPr/>
                    <a:lstStyle/>
                    <a:p>
                      <a:pPr algn="l" fontAlgn="b"/>
                      <a:r>
                        <a:rPr lang="en-US" sz="2400" b="1" i="0" u="none" strike="noStrike" dirty="0">
                          <a:solidFill>
                            <a:srgbClr val="000000"/>
                          </a:solidFill>
                          <a:effectLst/>
                          <a:latin typeface="Arial" panose="020B0604020202020204" pitchFamily="34" charset="0"/>
                        </a:rPr>
                        <a:t>Dataset</a:t>
                      </a:r>
                    </a:p>
                  </a:txBody>
                  <a:tcPr marL="9525" marR="9525" marT="9525" marB="0" anchor="ctr"/>
                </a:tc>
                <a:tc>
                  <a:txBody>
                    <a:bodyPr/>
                    <a:lstStyle/>
                    <a:p>
                      <a:pPr algn="l" fontAlgn="b"/>
                      <a:r>
                        <a:rPr lang="en-US" sz="2400" b="1" u="none" strike="noStrike" dirty="0">
                          <a:effectLst/>
                        </a:rPr>
                        <a:t>  </a:t>
                      </a:r>
                      <a:r>
                        <a:rPr lang="en-US" sz="2400" b="1" u="none" strike="noStrike" dirty="0" err="1">
                          <a:effectLst/>
                        </a:rPr>
                        <a:t>RedPajama</a:t>
                      </a:r>
                      <a:r>
                        <a:rPr lang="en-US" sz="2400" b="1" u="none" strike="noStrike" dirty="0">
                          <a:effectLst/>
                        </a:rPr>
                        <a:t>  </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b"/>
                      <a:r>
                        <a:rPr lang="en-US" sz="2400" b="1" u="none" strike="noStrike" dirty="0">
                          <a:effectLst/>
                        </a:rPr>
                        <a:t>  </a:t>
                      </a:r>
                      <a:r>
                        <a:rPr lang="en-US" sz="2400" b="1" u="none" strike="noStrike" dirty="0" err="1">
                          <a:effectLst/>
                        </a:rPr>
                        <a:t>LLaMA</a:t>
                      </a:r>
                      <a:r>
                        <a:rPr lang="en-US" sz="2400" b="1" u="none" strike="noStrike" dirty="0">
                          <a:effectLst/>
                        </a:rPr>
                        <a:t>*  </a:t>
                      </a:r>
                      <a:endParaRPr lang="en-US" sz="2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727098155"/>
                  </a:ext>
                </a:extLst>
              </a:tr>
              <a:tr h="509958">
                <a:tc>
                  <a:txBody>
                    <a:bodyPr/>
                    <a:lstStyle/>
                    <a:p>
                      <a:pPr algn="l" fontAlgn="b"/>
                      <a:r>
                        <a:rPr lang="en-US" sz="2400" u="none" strike="noStrike">
                          <a:effectLst/>
                        </a:rPr>
                        <a:t>CommonCrawl  </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878 billion  </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852 billion  </a:t>
                      </a:r>
                      <a:endParaRPr lang="en-US" sz="2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05064383"/>
                  </a:ext>
                </a:extLst>
              </a:tr>
              <a:tr h="509958">
                <a:tc>
                  <a:txBody>
                    <a:bodyPr/>
                    <a:lstStyle/>
                    <a:p>
                      <a:pPr algn="l" fontAlgn="b"/>
                      <a:r>
                        <a:rPr lang="en-US" sz="2400" u="none" strike="noStrike">
                          <a:effectLst/>
                        </a:rPr>
                        <a:t>C4</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175 billion</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190 billion</a:t>
                      </a:r>
                      <a:endParaRPr lang="en-US" sz="2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442589384"/>
                  </a:ext>
                </a:extLst>
              </a:tr>
              <a:tr h="509958">
                <a:tc>
                  <a:txBody>
                    <a:bodyPr/>
                    <a:lstStyle/>
                    <a:p>
                      <a:pPr algn="l" fontAlgn="b"/>
                      <a:r>
                        <a:rPr lang="en-US" sz="2400" u="none" strike="noStrike">
                          <a:effectLst/>
                        </a:rPr>
                        <a:t>Github</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59 billion</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100 billion</a:t>
                      </a:r>
                      <a:endParaRPr lang="en-US" sz="2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529011056"/>
                  </a:ext>
                </a:extLst>
              </a:tr>
              <a:tr h="509958">
                <a:tc>
                  <a:txBody>
                    <a:bodyPr/>
                    <a:lstStyle/>
                    <a:p>
                      <a:pPr algn="l" fontAlgn="b"/>
                      <a:r>
                        <a:rPr lang="en-US" sz="2400" u="none" strike="noStrike">
                          <a:effectLst/>
                        </a:rPr>
                        <a:t>Books</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26 billion</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25 billion</a:t>
                      </a:r>
                      <a:endParaRPr lang="en-US" sz="2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81738356"/>
                  </a:ext>
                </a:extLst>
              </a:tr>
              <a:tr h="509958">
                <a:tc>
                  <a:txBody>
                    <a:bodyPr/>
                    <a:lstStyle/>
                    <a:p>
                      <a:pPr algn="l" fontAlgn="b"/>
                      <a:r>
                        <a:rPr lang="en-US" sz="2400" u="none" strike="noStrike">
                          <a:effectLst/>
                        </a:rPr>
                        <a:t>ArXiv</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28 billion</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33 billion</a:t>
                      </a:r>
                      <a:endParaRPr lang="en-US" sz="2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658360614"/>
                  </a:ext>
                </a:extLst>
              </a:tr>
              <a:tr h="509958">
                <a:tc>
                  <a:txBody>
                    <a:bodyPr/>
                    <a:lstStyle/>
                    <a:p>
                      <a:pPr algn="l" fontAlgn="b"/>
                      <a:r>
                        <a:rPr lang="en-US" sz="2400" u="none" strike="noStrike">
                          <a:effectLst/>
                        </a:rPr>
                        <a:t>Wikipedia</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24 billion</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25 billion</a:t>
                      </a:r>
                      <a:endParaRPr lang="en-US" sz="2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732150675"/>
                  </a:ext>
                </a:extLst>
              </a:tr>
              <a:tr h="509958">
                <a:tc>
                  <a:txBody>
                    <a:bodyPr/>
                    <a:lstStyle/>
                    <a:p>
                      <a:pPr algn="l" fontAlgn="b"/>
                      <a:r>
                        <a:rPr lang="en-US" sz="2400" u="none" strike="noStrike">
                          <a:effectLst/>
                        </a:rPr>
                        <a:t>StackExchange</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20 billion</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27 billion</a:t>
                      </a:r>
                      <a:endParaRPr lang="en-US" sz="2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831249692"/>
                  </a:ext>
                </a:extLst>
              </a:tr>
              <a:tr h="509958">
                <a:tc>
                  <a:txBody>
                    <a:bodyPr/>
                    <a:lstStyle/>
                    <a:p>
                      <a:pPr algn="l" fontAlgn="b"/>
                      <a:r>
                        <a:rPr lang="en-US" sz="2400" b="1" u="none" strike="noStrike" dirty="0">
                          <a:effectLst/>
                        </a:rPr>
                        <a:t>Total Tokens</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b"/>
                      <a:r>
                        <a:rPr lang="en-US" sz="2400" b="1" u="none" strike="noStrike" dirty="0">
                          <a:effectLst/>
                        </a:rPr>
                        <a:t>1.2 trillion</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b"/>
                      <a:r>
                        <a:rPr lang="en-US" sz="2400" b="1" u="none" strike="noStrike" dirty="0">
                          <a:effectLst/>
                        </a:rPr>
                        <a:t>1.25 trillion</a:t>
                      </a:r>
                      <a:endParaRPr lang="en-US" sz="2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90246907"/>
                  </a:ext>
                </a:extLst>
              </a:tr>
            </a:tbl>
          </a:graphicData>
        </a:graphic>
      </p:graphicFrame>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https://github.com/togethercomputer/RedPajama-Data</a:t>
            </a:r>
            <a:endParaRPr lang="en-US" sz="1000" dirty="0">
              <a:solidFill>
                <a:schemeClr val="bg1">
                  <a:lumMod val="75000"/>
                </a:schemeClr>
              </a:solidFill>
            </a:endParaRPr>
          </a:p>
        </p:txBody>
      </p:sp>
      <p:pic>
        <p:nvPicPr>
          <p:cNvPr id="9" name="Picture 8">
            <a:extLst>
              <a:ext uri="{FF2B5EF4-FFF2-40B4-BE49-F238E27FC236}">
                <a16:creationId xmlns:a16="http://schemas.microsoft.com/office/drawing/2014/main" id="{43E539B4-5478-D03F-8A8F-9E35232CB1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2951" y="1983504"/>
            <a:ext cx="2271712" cy="4437062"/>
          </a:xfrm>
          <a:prstGeom prst="rect">
            <a:avLst/>
          </a:prstGeom>
        </p:spPr>
      </p:pic>
    </p:spTree>
    <p:extLst>
      <p:ext uri="{BB962C8B-B14F-4D97-AF65-F5344CB8AC3E}">
        <p14:creationId xmlns:p14="http://schemas.microsoft.com/office/powerpoint/2010/main" val="2273636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2C2C-1CBF-D43C-C5BE-B97ED86EC2E3}"/>
              </a:ext>
            </a:extLst>
          </p:cNvPr>
          <p:cNvSpPr>
            <a:spLocks noGrp="1"/>
          </p:cNvSpPr>
          <p:nvPr>
            <p:ph type="title"/>
          </p:nvPr>
        </p:nvSpPr>
        <p:spPr>
          <a:xfrm>
            <a:off x="534389" y="135104"/>
            <a:ext cx="11222181" cy="889415"/>
          </a:xfrm>
        </p:spPr>
        <p:txBody>
          <a:bodyPr/>
          <a:lstStyle/>
          <a:p>
            <a:r>
              <a:rPr lang="en-US" dirty="0" err="1"/>
              <a:t>ChatPDF</a:t>
            </a:r>
            <a:endParaRPr lang="en-US" dirty="0"/>
          </a:p>
        </p:txBody>
      </p:sp>
      <p:sp>
        <p:nvSpPr>
          <p:cNvPr id="4" name="Slide Number Placeholder 3">
            <a:extLst>
              <a:ext uri="{FF2B5EF4-FFF2-40B4-BE49-F238E27FC236}">
                <a16:creationId xmlns:a16="http://schemas.microsoft.com/office/drawing/2014/main" id="{4EFD40D2-1C89-72CC-BB71-8201FFD50030}"/>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8" name="TextBox 7">
            <a:extLst>
              <a:ext uri="{FF2B5EF4-FFF2-40B4-BE49-F238E27FC236}">
                <a16:creationId xmlns:a16="http://schemas.microsoft.com/office/drawing/2014/main" id="{EEDBA083-14F7-B748-2CF9-581B5995F4AC}"/>
              </a:ext>
            </a:extLst>
          </p:cNvPr>
          <p:cNvSpPr txBox="1"/>
          <p:nvPr/>
        </p:nvSpPr>
        <p:spPr>
          <a:xfrm>
            <a:off x="3093933" y="6599421"/>
            <a:ext cx="6103088" cy="369332"/>
          </a:xfrm>
          <a:prstGeom prst="rect">
            <a:avLst/>
          </a:prstGeom>
          <a:noFill/>
        </p:spPr>
        <p:txBody>
          <a:bodyPr wrap="square">
            <a:spAutoFit/>
          </a:bodyPr>
          <a:lstStyle/>
          <a:p>
            <a:pPr algn="ctr"/>
            <a:r>
              <a:rPr lang="en-US" dirty="0">
                <a:hlinkClick r:id="rId2"/>
              </a:rPr>
              <a:t>https://www.chatpdf.com/</a:t>
            </a:r>
            <a:endParaRPr lang="en-US" dirty="0"/>
          </a:p>
        </p:txBody>
      </p:sp>
      <p:sp>
        <p:nvSpPr>
          <p:cNvPr id="12" name="TextBox 11">
            <a:extLst>
              <a:ext uri="{FF2B5EF4-FFF2-40B4-BE49-F238E27FC236}">
                <a16:creationId xmlns:a16="http://schemas.microsoft.com/office/drawing/2014/main" id="{B5A59B48-2225-04CA-D2F9-467B883BB768}"/>
              </a:ext>
            </a:extLst>
          </p:cNvPr>
          <p:cNvSpPr txBox="1"/>
          <p:nvPr/>
        </p:nvSpPr>
        <p:spPr>
          <a:xfrm>
            <a:off x="4497432" y="964517"/>
            <a:ext cx="3296093" cy="584775"/>
          </a:xfrm>
          <a:prstGeom prst="rect">
            <a:avLst/>
          </a:prstGeom>
          <a:noFill/>
        </p:spPr>
        <p:txBody>
          <a:bodyPr wrap="square">
            <a:spAutoFit/>
          </a:bodyPr>
          <a:lstStyle/>
          <a:p>
            <a:r>
              <a:rPr lang="en-US" sz="3200" dirty="0">
                <a:hlinkClick r:id="rId3"/>
              </a:rPr>
              <a:t>www.chatpdf.com</a:t>
            </a:r>
            <a:endParaRPr lang="en-US" sz="3200" dirty="0"/>
          </a:p>
        </p:txBody>
      </p:sp>
      <p:pic>
        <p:nvPicPr>
          <p:cNvPr id="5" name="Picture 4">
            <a:extLst>
              <a:ext uri="{FF2B5EF4-FFF2-40B4-BE49-F238E27FC236}">
                <a16:creationId xmlns:a16="http://schemas.microsoft.com/office/drawing/2014/main" id="{C4E376FC-4F5B-428F-BA5A-792693BDD239}"/>
              </a:ext>
            </a:extLst>
          </p:cNvPr>
          <p:cNvPicPr>
            <a:picLocks noChangeAspect="1"/>
          </p:cNvPicPr>
          <p:nvPr/>
        </p:nvPicPr>
        <p:blipFill>
          <a:blip r:embed="rId4"/>
          <a:stretch>
            <a:fillRect/>
          </a:stretch>
        </p:blipFill>
        <p:spPr>
          <a:xfrm>
            <a:off x="1445106" y="1686452"/>
            <a:ext cx="9400743" cy="4894688"/>
          </a:xfrm>
          <a:prstGeom prst="rect">
            <a:avLst/>
          </a:prstGeom>
        </p:spPr>
      </p:pic>
    </p:spTree>
    <p:extLst>
      <p:ext uri="{BB962C8B-B14F-4D97-AF65-F5344CB8AC3E}">
        <p14:creationId xmlns:p14="http://schemas.microsoft.com/office/powerpoint/2010/main" val="1494959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1205379"/>
          </a:xfrm>
        </p:spPr>
        <p:txBody>
          <a:bodyPr>
            <a:normAutofit fontScale="90000"/>
          </a:bodyPr>
          <a:lstStyle/>
          <a:p>
            <a:r>
              <a:rPr lang="en-US" dirty="0"/>
              <a:t>MiniGPT-4:</a:t>
            </a:r>
            <a:br>
              <a:rPr lang="en-US" dirty="0"/>
            </a:br>
            <a:r>
              <a:rPr lang="en-US" sz="2900" dirty="0"/>
              <a:t>Enhancing Vision-language Understanding with Advanced Large Language Models</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https://minigpt-4.github.io/</a:t>
            </a:r>
            <a:endParaRPr lang="en-US" sz="1000" dirty="0">
              <a:solidFill>
                <a:schemeClr val="bg1">
                  <a:lumMod val="75000"/>
                </a:schemeClr>
              </a:solidFill>
            </a:endParaRPr>
          </a:p>
        </p:txBody>
      </p:sp>
      <p:pic>
        <p:nvPicPr>
          <p:cNvPr id="8" name="Picture 7">
            <a:extLst>
              <a:ext uri="{FF2B5EF4-FFF2-40B4-BE49-F238E27FC236}">
                <a16:creationId xmlns:a16="http://schemas.microsoft.com/office/drawing/2014/main" id="{BC71B3F2-D68E-1455-29FE-BF2CADF82D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23305" y="1284212"/>
            <a:ext cx="7772400" cy="5229262"/>
          </a:xfrm>
          <a:prstGeom prst="rect">
            <a:avLst/>
          </a:prstGeom>
        </p:spPr>
      </p:pic>
    </p:spTree>
    <p:extLst>
      <p:ext uri="{BB962C8B-B14F-4D97-AF65-F5344CB8AC3E}">
        <p14:creationId xmlns:p14="http://schemas.microsoft.com/office/powerpoint/2010/main" val="3344049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833235"/>
          </a:xfrm>
        </p:spPr>
        <p:txBody>
          <a:bodyPr>
            <a:normAutofit/>
          </a:bodyPr>
          <a:lstStyle/>
          <a:p>
            <a:r>
              <a:rPr lang="en-US" dirty="0" err="1"/>
              <a:t>LLaVA</a:t>
            </a:r>
            <a:r>
              <a:rPr lang="en-US" dirty="0"/>
              <a:t>: </a:t>
            </a:r>
            <a:r>
              <a:rPr lang="en-US" sz="4000" dirty="0"/>
              <a:t>Large Language and Vision Assistant</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45</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https://llava-vl.github.io/</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9F7E156E-FEC1-053D-A24B-76DE6253BA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9107" y="885667"/>
            <a:ext cx="7772400" cy="5676577"/>
          </a:xfrm>
          <a:prstGeom prst="rect">
            <a:avLst/>
          </a:prstGeom>
        </p:spPr>
      </p:pic>
      <p:sp>
        <p:nvSpPr>
          <p:cNvPr id="7" name="TextBox 6">
            <a:extLst>
              <a:ext uri="{FF2B5EF4-FFF2-40B4-BE49-F238E27FC236}">
                <a16:creationId xmlns:a16="http://schemas.microsoft.com/office/drawing/2014/main" id="{5B23073F-D34D-0990-8BC0-FF4DF27CD778}"/>
              </a:ext>
            </a:extLst>
          </p:cNvPr>
          <p:cNvSpPr txBox="1"/>
          <p:nvPr/>
        </p:nvSpPr>
        <p:spPr>
          <a:xfrm>
            <a:off x="329609" y="893169"/>
            <a:ext cx="3744437" cy="707886"/>
          </a:xfrm>
          <a:prstGeom prst="rect">
            <a:avLst/>
          </a:prstGeom>
          <a:noFill/>
        </p:spPr>
        <p:txBody>
          <a:bodyPr wrap="square">
            <a:spAutoFit/>
          </a:bodyPr>
          <a:lstStyle/>
          <a:p>
            <a:r>
              <a:rPr lang="en-US" sz="4000" dirty="0">
                <a:solidFill>
                  <a:schemeClr val="bg1">
                    <a:lumMod val="75000"/>
                  </a:schemeClr>
                </a:solidFill>
                <a:hlinkClick r:id="rId2"/>
              </a:rPr>
              <a:t>llava-vl.github.io</a:t>
            </a:r>
            <a:endParaRPr lang="en-US" sz="4000" dirty="0"/>
          </a:p>
        </p:txBody>
      </p:sp>
    </p:spTree>
    <p:extLst>
      <p:ext uri="{BB962C8B-B14F-4D97-AF65-F5344CB8AC3E}">
        <p14:creationId xmlns:p14="http://schemas.microsoft.com/office/powerpoint/2010/main" val="3478747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1575200"/>
          </a:xfrm>
        </p:spPr>
        <p:txBody>
          <a:bodyPr>
            <a:normAutofit fontScale="90000"/>
          </a:bodyPr>
          <a:lstStyle/>
          <a:p>
            <a:r>
              <a:rPr lang="en-US" dirty="0"/>
              <a:t>Visual Instruction Tuning</a:t>
            </a:r>
            <a:br>
              <a:rPr lang="en-US" dirty="0"/>
            </a:br>
            <a:r>
              <a:rPr lang="en-US" dirty="0" err="1"/>
              <a:t>LLaVA</a:t>
            </a:r>
            <a:r>
              <a:rPr lang="en-US" dirty="0"/>
              <a:t>: Large Language and Vision Assistant</a:t>
            </a:r>
            <a:br>
              <a:rPr lang="en-US" dirty="0"/>
            </a:br>
            <a:r>
              <a:rPr lang="en-US" sz="2700" dirty="0"/>
              <a:t>University of Wisconsin-Madison, Microsoft Research, Columbia University</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https://llava-vl.github.io/</a:t>
            </a:r>
            <a:endParaRPr lang="en-US" sz="1000" dirty="0">
              <a:solidFill>
                <a:schemeClr val="bg1">
                  <a:lumMod val="75000"/>
                </a:schemeClr>
              </a:solidFill>
            </a:endParaRPr>
          </a:p>
        </p:txBody>
      </p:sp>
      <p:sp>
        <p:nvSpPr>
          <p:cNvPr id="7" name="TextBox 6">
            <a:extLst>
              <a:ext uri="{FF2B5EF4-FFF2-40B4-BE49-F238E27FC236}">
                <a16:creationId xmlns:a16="http://schemas.microsoft.com/office/drawing/2014/main" id="{F0AF7089-4C2C-7A9A-E67D-FBE086C815FA}"/>
              </a:ext>
            </a:extLst>
          </p:cNvPr>
          <p:cNvSpPr txBox="1"/>
          <p:nvPr/>
        </p:nvSpPr>
        <p:spPr>
          <a:xfrm>
            <a:off x="775229" y="6149627"/>
            <a:ext cx="10740498" cy="461665"/>
          </a:xfrm>
          <a:prstGeom prst="rect">
            <a:avLst/>
          </a:prstGeom>
          <a:noFill/>
        </p:spPr>
        <p:txBody>
          <a:bodyPr wrap="square">
            <a:spAutoFit/>
          </a:bodyPr>
          <a:lstStyle/>
          <a:p>
            <a:r>
              <a:rPr lang="en-US" sz="1200" dirty="0" err="1"/>
              <a:t>LLaVA</a:t>
            </a:r>
            <a:r>
              <a:rPr lang="en-US" sz="1200" dirty="0"/>
              <a:t> represents a novel end-to-end trained large multimodal model that combines a vision encoder and Vicuna for general-purpose visual and language understanding, achieving impressive chat capabilities mimicking spirits of the multimodal GPT-4 and setting a new state-of-the-art accuracy on Science QA.</a:t>
            </a:r>
          </a:p>
        </p:txBody>
      </p:sp>
      <p:pic>
        <p:nvPicPr>
          <p:cNvPr id="9" name="Picture 8">
            <a:extLst>
              <a:ext uri="{FF2B5EF4-FFF2-40B4-BE49-F238E27FC236}">
                <a16:creationId xmlns:a16="http://schemas.microsoft.com/office/drawing/2014/main" id="{010AFD1E-ABC9-4D8F-5D29-360C999B1B15}"/>
              </a:ext>
            </a:extLst>
          </p:cNvPr>
          <p:cNvPicPr>
            <a:picLocks noChangeAspect="1"/>
          </p:cNvPicPr>
          <p:nvPr/>
        </p:nvPicPr>
        <p:blipFill>
          <a:blip r:embed="rId3"/>
          <a:stretch>
            <a:fillRect/>
          </a:stretch>
        </p:blipFill>
        <p:spPr>
          <a:xfrm>
            <a:off x="4118916" y="1810512"/>
            <a:ext cx="7522657" cy="4339994"/>
          </a:xfrm>
          <a:prstGeom prst="rect">
            <a:avLst/>
          </a:prstGeom>
        </p:spPr>
      </p:pic>
      <p:sp>
        <p:nvSpPr>
          <p:cNvPr id="11" name="TextBox 10">
            <a:extLst>
              <a:ext uri="{FF2B5EF4-FFF2-40B4-BE49-F238E27FC236}">
                <a16:creationId xmlns:a16="http://schemas.microsoft.com/office/drawing/2014/main" id="{B8D9322F-6DE3-22B5-452D-BA2249CC5A64}"/>
              </a:ext>
            </a:extLst>
          </p:cNvPr>
          <p:cNvSpPr txBox="1"/>
          <p:nvPr/>
        </p:nvSpPr>
        <p:spPr>
          <a:xfrm>
            <a:off x="422411" y="2062476"/>
            <a:ext cx="3710677" cy="3477875"/>
          </a:xfrm>
          <a:prstGeom prst="rect">
            <a:avLst/>
          </a:prstGeom>
          <a:noFill/>
        </p:spPr>
        <p:txBody>
          <a:bodyPr wrap="square">
            <a:spAutoFit/>
          </a:bodyPr>
          <a:lstStyle/>
          <a:p>
            <a:r>
              <a:rPr lang="en-US" sz="4400" dirty="0"/>
              <a:t>Science QA: New </a:t>
            </a:r>
            <a:r>
              <a:rPr lang="en-US" sz="4400" dirty="0" err="1"/>
              <a:t>SoTA</a:t>
            </a:r>
            <a:r>
              <a:rPr lang="en-US" sz="4400" dirty="0"/>
              <a:t> with the synergy of </a:t>
            </a:r>
            <a:r>
              <a:rPr lang="en-US" sz="4400" dirty="0" err="1"/>
              <a:t>LLaVA</a:t>
            </a:r>
            <a:r>
              <a:rPr lang="en-US" sz="4400" dirty="0"/>
              <a:t> with GPT-4</a:t>
            </a:r>
          </a:p>
        </p:txBody>
      </p:sp>
    </p:spTree>
    <p:extLst>
      <p:ext uri="{BB962C8B-B14F-4D97-AF65-F5344CB8AC3E}">
        <p14:creationId xmlns:p14="http://schemas.microsoft.com/office/powerpoint/2010/main" val="221159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1027505"/>
          </a:xfrm>
        </p:spPr>
        <p:txBody>
          <a:bodyPr>
            <a:normAutofit/>
          </a:bodyPr>
          <a:lstStyle/>
          <a:p>
            <a:r>
              <a:rPr lang="en-US" sz="4800" dirty="0"/>
              <a:t>MPT-7B-StoryWriter-65k+</a:t>
            </a:r>
            <a:endParaRPr lang="en-US" sz="3600" dirty="0"/>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47</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https://www.mosaicml.com/blog/mpt-7b</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D9F8A405-552A-812E-EFD7-27148821BB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041" r="6416" b="5267"/>
          <a:stretch/>
        </p:blipFill>
        <p:spPr>
          <a:xfrm>
            <a:off x="698004" y="1009573"/>
            <a:ext cx="10894948" cy="5538603"/>
          </a:xfrm>
          <a:prstGeom prst="rect">
            <a:avLst/>
          </a:prstGeom>
        </p:spPr>
      </p:pic>
    </p:spTree>
    <p:extLst>
      <p:ext uri="{BB962C8B-B14F-4D97-AF65-F5344CB8AC3E}">
        <p14:creationId xmlns:p14="http://schemas.microsoft.com/office/powerpoint/2010/main" val="28270257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C2E1F-3AF8-A42D-7A41-5A4EE2E645DD}"/>
              </a:ext>
            </a:extLst>
          </p:cNvPr>
          <p:cNvSpPr>
            <a:spLocks noGrp="1"/>
          </p:cNvSpPr>
          <p:nvPr>
            <p:ph type="title"/>
          </p:nvPr>
        </p:nvSpPr>
        <p:spPr>
          <a:xfrm>
            <a:off x="4710993" y="135104"/>
            <a:ext cx="7045577" cy="1325563"/>
          </a:xfrm>
        </p:spPr>
        <p:txBody>
          <a:bodyPr>
            <a:normAutofit fontScale="90000"/>
          </a:bodyPr>
          <a:lstStyle/>
          <a:p>
            <a:r>
              <a:rPr lang="en-US" dirty="0"/>
              <a:t>MPT-30B, MPT-7B</a:t>
            </a:r>
            <a:br>
              <a:rPr lang="en-US" dirty="0"/>
            </a:br>
            <a:r>
              <a:rPr lang="en-US" dirty="0"/>
              <a:t>LLaMa-30B, LLaMa-7B</a:t>
            </a:r>
          </a:p>
        </p:txBody>
      </p:sp>
      <p:sp>
        <p:nvSpPr>
          <p:cNvPr id="4" name="Slide Number Placeholder 3">
            <a:extLst>
              <a:ext uri="{FF2B5EF4-FFF2-40B4-BE49-F238E27FC236}">
                <a16:creationId xmlns:a16="http://schemas.microsoft.com/office/drawing/2014/main" id="{F033A40F-EAD9-9930-8AF8-C631D7696479}"/>
              </a:ext>
            </a:extLst>
          </p:cNvPr>
          <p:cNvSpPr>
            <a:spLocks noGrp="1"/>
          </p:cNvSpPr>
          <p:nvPr>
            <p:ph type="sldNum" sz="quarter" idx="12"/>
          </p:nvPr>
        </p:nvSpPr>
        <p:spPr/>
        <p:txBody>
          <a:bodyPr/>
          <a:lstStyle/>
          <a:p>
            <a:fld id="{5D6FF71F-CF6A-4C46-8F9B-61D49EEA70E3}" type="slidenum">
              <a:rPr lang="en-US" smtClean="0"/>
              <a:t>48</a:t>
            </a:fld>
            <a:endParaRPr lang="en-US"/>
          </a:p>
        </p:txBody>
      </p:sp>
      <p:pic>
        <p:nvPicPr>
          <p:cNvPr id="5" name="Picture 4">
            <a:extLst>
              <a:ext uri="{FF2B5EF4-FFF2-40B4-BE49-F238E27FC236}">
                <a16:creationId xmlns:a16="http://schemas.microsoft.com/office/drawing/2014/main" id="{33C9F171-3AEF-D3AC-32FD-537B0A20C19C}"/>
              </a:ext>
            </a:extLst>
          </p:cNvPr>
          <p:cNvPicPr>
            <a:picLocks noChangeAspect="1"/>
          </p:cNvPicPr>
          <p:nvPr/>
        </p:nvPicPr>
        <p:blipFill>
          <a:blip r:embed="rId2"/>
          <a:stretch>
            <a:fillRect/>
          </a:stretch>
        </p:blipFill>
        <p:spPr>
          <a:xfrm>
            <a:off x="284863" y="128510"/>
            <a:ext cx="4426130" cy="2328165"/>
          </a:xfrm>
          <a:prstGeom prst="rect">
            <a:avLst/>
          </a:prstGeom>
        </p:spPr>
      </p:pic>
      <p:sp>
        <p:nvSpPr>
          <p:cNvPr id="6" name="TextBox 5">
            <a:extLst>
              <a:ext uri="{FF2B5EF4-FFF2-40B4-BE49-F238E27FC236}">
                <a16:creationId xmlns:a16="http://schemas.microsoft.com/office/drawing/2014/main" id="{DD949730-A053-33D4-4C0E-C830EC80340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3"/>
              </a:rPr>
              <a:t>https://www.mosaicml.com/blog/mpt-30b</a:t>
            </a:r>
            <a:endParaRPr lang="en-US" sz="1000" dirty="0">
              <a:solidFill>
                <a:schemeClr val="bg1">
                  <a:lumMod val="75000"/>
                </a:schemeClr>
              </a:solidFill>
            </a:endParaRPr>
          </a:p>
        </p:txBody>
      </p:sp>
      <p:pic>
        <p:nvPicPr>
          <p:cNvPr id="8" name="Picture 7">
            <a:extLst>
              <a:ext uri="{FF2B5EF4-FFF2-40B4-BE49-F238E27FC236}">
                <a16:creationId xmlns:a16="http://schemas.microsoft.com/office/drawing/2014/main" id="{C161F692-C7D2-2241-B9B9-7F7B39749811}"/>
              </a:ext>
            </a:extLst>
          </p:cNvPr>
          <p:cNvPicPr>
            <a:picLocks noChangeAspect="1"/>
          </p:cNvPicPr>
          <p:nvPr/>
        </p:nvPicPr>
        <p:blipFill>
          <a:blip r:embed="rId4"/>
          <a:stretch>
            <a:fillRect/>
          </a:stretch>
        </p:blipFill>
        <p:spPr>
          <a:xfrm>
            <a:off x="284863" y="2651719"/>
            <a:ext cx="11622273" cy="3795628"/>
          </a:xfrm>
          <a:prstGeom prst="rect">
            <a:avLst/>
          </a:prstGeom>
        </p:spPr>
      </p:pic>
    </p:spTree>
    <p:extLst>
      <p:ext uri="{BB962C8B-B14F-4D97-AF65-F5344CB8AC3E}">
        <p14:creationId xmlns:p14="http://schemas.microsoft.com/office/powerpoint/2010/main" val="3169584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534389" y="135104"/>
            <a:ext cx="11222181" cy="1185696"/>
          </a:xfrm>
        </p:spPr>
        <p:txBody>
          <a:bodyPr>
            <a:normAutofit fontScale="90000"/>
          </a:bodyPr>
          <a:lstStyle/>
          <a:p>
            <a:r>
              <a:rPr lang="en-US" dirty="0"/>
              <a:t>Meta Llama-2 70B: Best Open Source and Commercial LLM (Llama-2, Falcon, MPT)</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8" name="TextBox 7">
            <a:extLst>
              <a:ext uri="{FF2B5EF4-FFF2-40B4-BE49-F238E27FC236}">
                <a16:creationId xmlns:a16="http://schemas.microsoft.com/office/drawing/2014/main" id="{A3B311C6-87A5-501C-51AA-4CEE51CD1BC8}"/>
              </a:ext>
            </a:extLst>
          </p:cNvPr>
          <p:cNvSpPr txBox="1"/>
          <p:nvPr/>
        </p:nvSpPr>
        <p:spPr>
          <a:xfrm>
            <a:off x="534389" y="6602649"/>
            <a:ext cx="10995002" cy="215444"/>
          </a:xfrm>
          <a:prstGeom prst="rect">
            <a:avLst/>
          </a:prstGeom>
          <a:noFill/>
        </p:spPr>
        <p:txBody>
          <a:bodyPr wrap="square">
            <a:spAutoFit/>
          </a:bodyPr>
          <a:lstStyle/>
          <a:p>
            <a:pPr algn="ctr"/>
            <a:r>
              <a:rPr lang="en-US" sz="800" dirty="0">
                <a:solidFill>
                  <a:schemeClr val="bg1">
                    <a:lumMod val="75000"/>
                  </a:schemeClr>
                </a:solidFill>
              </a:rPr>
              <a:t>Source: https://</a:t>
            </a:r>
            <a:r>
              <a:rPr lang="en-US" sz="800" dirty="0" err="1">
                <a:solidFill>
                  <a:schemeClr val="bg1">
                    <a:lumMod val="75000"/>
                  </a:schemeClr>
                </a:solidFill>
              </a:rPr>
              <a:t>ai.meta.com</a:t>
            </a:r>
            <a:r>
              <a:rPr lang="en-US" sz="800" dirty="0">
                <a:solidFill>
                  <a:schemeClr val="bg1">
                    <a:lumMod val="75000"/>
                  </a:schemeClr>
                </a:solidFill>
              </a:rPr>
              <a:t>/llama/</a:t>
            </a:r>
          </a:p>
        </p:txBody>
      </p:sp>
      <p:pic>
        <p:nvPicPr>
          <p:cNvPr id="7" name="Picture 6">
            <a:extLst>
              <a:ext uri="{FF2B5EF4-FFF2-40B4-BE49-F238E27FC236}">
                <a16:creationId xmlns:a16="http://schemas.microsoft.com/office/drawing/2014/main" id="{2F989F0B-A304-CFDA-F8D4-512748EA2D48}"/>
              </a:ext>
            </a:extLst>
          </p:cNvPr>
          <p:cNvPicPr>
            <a:picLocks noChangeAspect="1"/>
          </p:cNvPicPr>
          <p:nvPr/>
        </p:nvPicPr>
        <p:blipFill>
          <a:blip r:embed="rId2"/>
          <a:stretch>
            <a:fillRect/>
          </a:stretch>
        </p:blipFill>
        <p:spPr>
          <a:xfrm>
            <a:off x="881925" y="1361205"/>
            <a:ext cx="10428149" cy="5201039"/>
          </a:xfrm>
          <a:prstGeom prst="rect">
            <a:avLst/>
          </a:prstGeom>
        </p:spPr>
      </p:pic>
    </p:spTree>
    <p:extLst>
      <p:ext uri="{BB962C8B-B14F-4D97-AF65-F5344CB8AC3E}">
        <p14:creationId xmlns:p14="http://schemas.microsoft.com/office/powerpoint/2010/main" val="2772680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a:xfrm>
            <a:off x="374754" y="274639"/>
            <a:ext cx="11362543" cy="6034087"/>
          </a:xfrm>
        </p:spPr>
        <p:txBody>
          <a:bodyPr/>
          <a:lstStyle/>
          <a:p>
            <a:r>
              <a:rPr lang="en-US" altLang="zh-TW" sz="8000" dirty="0">
                <a:solidFill>
                  <a:srgbClr val="C00000"/>
                </a:solidFill>
                <a:latin typeface="Calibri" panose="020F0502020204030204" pitchFamily="34" charset="0"/>
                <a:ea typeface="Heiti TC Medium" pitchFamily="2" charset="-128"/>
                <a:cs typeface="Arial" panose="020B0604020202020204" pitchFamily="34" charset="0"/>
              </a:rPr>
              <a:t>Text Generation with </a:t>
            </a:r>
            <a:br>
              <a:rPr lang="en-US" altLang="zh-TW" sz="80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8000" dirty="0">
                <a:solidFill>
                  <a:srgbClr val="C00000"/>
                </a:solidFill>
                <a:latin typeface="Calibri" panose="020F0502020204030204" pitchFamily="34" charset="0"/>
                <a:ea typeface="Heiti TC Medium" pitchFamily="2" charset="-128"/>
                <a:cs typeface="Arial" panose="020B0604020202020204" pitchFamily="34" charset="0"/>
              </a:rPr>
              <a:t>Large Language Models (LLMs)</a:t>
            </a:r>
            <a:endParaRPr lang="en-US" altLang="en-US" sz="8000" dirty="0">
              <a:solidFill>
                <a:srgbClr val="C00000"/>
              </a:solidFill>
              <a:latin typeface="Calibri" charset="0"/>
              <a:ea typeface="標楷體" charset="-120"/>
            </a:endParaRPr>
          </a:p>
        </p:txBody>
      </p:sp>
      <p:sp>
        <p:nvSpPr>
          <p:cNvPr id="1536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C08EAB8C-93D2-2144-9253-06580194A94E}" type="slidenum">
              <a:rPr kumimoji="0" lang="zh-TW" altLang="en-US" sz="1200">
                <a:solidFill>
                  <a:srgbClr val="898989"/>
                </a:solidFill>
                <a:latin typeface="Calibri" charset="0"/>
              </a:rPr>
              <a:pPr eaLnBrk="1" hangingPunct="1"/>
              <a:t>5</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304163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534389" y="135104"/>
            <a:ext cx="11222181" cy="1185696"/>
          </a:xfrm>
        </p:spPr>
        <p:txBody>
          <a:bodyPr>
            <a:normAutofit fontScale="90000"/>
          </a:bodyPr>
          <a:lstStyle/>
          <a:p>
            <a:r>
              <a:rPr lang="en-US" dirty="0"/>
              <a:t>Meta Llama-2 70B: Best Open Source and Commercial LLM (Llama-2, Falcon, MPT)</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8" name="TextBox 7">
            <a:extLst>
              <a:ext uri="{FF2B5EF4-FFF2-40B4-BE49-F238E27FC236}">
                <a16:creationId xmlns:a16="http://schemas.microsoft.com/office/drawing/2014/main" id="{A3B311C6-87A5-501C-51AA-4CEE51CD1BC8}"/>
              </a:ext>
            </a:extLst>
          </p:cNvPr>
          <p:cNvSpPr txBox="1"/>
          <p:nvPr/>
        </p:nvSpPr>
        <p:spPr>
          <a:xfrm>
            <a:off x="534389" y="6602649"/>
            <a:ext cx="10995002" cy="215444"/>
          </a:xfrm>
          <a:prstGeom prst="rect">
            <a:avLst/>
          </a:prstGeom>
          <a:noFill/>
        </p:spPr>
        <p:txBody>
          <a:bodyPr wrap="square">
            <a:spAutoFit/>
          </a:bodyPr>
          <a:lstStyle/>
          <a:p>
            <a:pPr algn="ctr"/>
            <a:r>
              <a:rPr lang="en-US" sz="800" dirty="0">
                <a:solidFill>
                  <a:schemeClr val="bg1">
                    <a:lumMod val="75000"/>
                  </a:schemeClr>
                </a:solidFill>
              </a:rPr>
              <a:t>Source: https://</a:t>
            </a:r>
            <a:r>
              <a:rPr lang="en-US" sz="800" dirty="0" err="1">
                <a:solidFill>
                  <a:schemeClr val="bg1">
                    <a:lumMod val="75000"/>
                  </a:schemeClr>
                </a:solidFill>
              </a:rPr>
              <a:t>ai.meta.com</a:t>
            </a:r>
            <a:r>
              <a:rPr lang="en-US" sz="800" dirty="0">
                <a:solidFill>
                  <a:schemeClr val="bg1">
                    <a:lumMod val="75000"/>
                  </a:schemeClr>
                </a:solidFill>
              </a:rPr>
              <a:t>/llama/</a:t>
            </a:r>
          </a:p>
        </p:txBody>
      </p:sp>
      <p:pic>
        <p:nvPicPr>
          <p:cNvPr id="5" name="Picture 4">
            <a:extLst>
              <a:ext uri="{FF2B5EF4-FFF2-40B4-BE49-F238E27FC236}">
                <a16:creationId xmlns:a16="http://schemas.microsoft.com/office/drawing/2014/main" id="{87184BAE-C7F4-1D88-785C-F8E3C922B57C}"/>
              </a:ext>
            </a:extLst>
          </p:cNvPr>
          <p:cNvPicPr>
            <a:picLocks noChangeAspect="1"/>
          </p:cNvPicPr>
          <p:nvPr/>
        </p:nvPicPr>
        <p:blipFill>
          <a:blip r:embed="rId2"/>
          <a:stretch>
            <a:fillRect/>
          </a:stretch>
        </p:blipFill>
        <p:spPr>
          <a:xfrm>
            <a:off x="453378" y="1641037"/>
            <a:ext cx="11285243" cy="3875377"/>
          </a:xfrm>
          <a:prstGeom prst="rect">
            <a:avLst/>
          </a:prstGeom>
        </p:spPr>
      </p:pic>
      <p:sp>
        <p:nvSpPr>
          <p:cNvPr id="9" name="TextBox 8">
            <a:extLst>
              <a:ext uri="{FF2B5EF4-FFF2-40B4-BE49-F238E27FC236}">
                <a16:creationId xmlns:a16="http://schemas.microsoft.com/office/drawing/2014/main" id="{B8BB0DFD-5D21-B104-A379-2C2A3A203983}"/>
              </a:ext>
            </a:extLst>
          </p:cNvPr>
          <p:cNvSpPr txBox="1"/>
          <p:nvPr/>
        </p:nvSpPr>
        <p:spPr>
          <a:xfrm>
            <a:off x="406400" y="5722925"/>
            <a:ext cx="11404792" cy="707886"/>
          </a:xfrm>
          <a:prstGeom prst="rect">
            <a:avLst/>
          </a:prstGeom>
          <a:noFill/>
        </p:spPr>
        <p:txBody>
          <a:bodyPr wrap="square">
            <a:spAutoFit/>
          </a:bodyPr>
          <a:lstStyle/>
          <a:p>
            <a:r>
              <a:rPr lang="en-US" sz="2000" dirty="0"/>
              <a:t>Llama 2 pretrained models are trained on 2 trillion tokens, and have double the context length than Llama 1. </a:t>
            </a:r>
            <a:br>
              <a:rPr lang="en-US" sz="2000" dirty="0"/>
            </a:br>
            <a:r>
              <a:rPr lang="en-US" sz="2000" dirty="0"/>
              <a:t>Its fine-tuned models have been trained on over 1 million human annotations.</a:t>
            </a:r>
          </a:p>
        </p:txBody>
      </p:sp>
    </p:spTree>
    <p:extLst>
      <p:ext uri="{BB962C8B-B14F-4D97-AF65-F5344CB8AC3E}">
        <p14:creationId xmlns:p14="http://schemas.microsoft.com/office/powerpoint/2010/main" val="3745845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200561" y="194085"/>
            <a:ext cx="2629725" cy="6291952"/>
          </a:xfrm>
        </p:spPr>
        <p:txBody>
          <a:bodyPr>
            <a:normAutofit/>
          </a:bodyPr>
          <a:lstStyle/>
          <a:p>
            <a:r>
              <a:rPr lang="en-US" sz="3200" dirty="0"/>
              <a:t>Meta </a:t>
            </a:r>
            <a:br>
              <a:rPr lang="en-US" sz="3200" dirty="0"/>
            </a:br>
            <a:r>
              <a:rPr lang="en-US" sz="3200" dirty="0">
                <a:solidFill>
                  <a:srgbClr val="C00000"/>
                </a:solidFill>
              </a:rPr>
              <a:t>Llama-2 70B</a:t>
            </a:r>
            <a:r>
              <a:rPr lang="en-US" sz="3200" dirty="0"/>
              <a:t>: </a:t>
            </a:r>
            <a:br>
              <a:rPr lang="en-US" sz="3200" dirty="0"/>
            </a:br>
            <a:r>
              <a:rPr lang="en-US" sz="3200" dirty="0"/>
              <a:t>Best </a:t>
            </a:r>
            <a:br>
              <a:rPr lang="en-US" sz="3200" dirty="0"/>
            </a:br>
            <a:r>
              <a:rPr lang="en-US" sz="3200" dirty="0"/>
              <a:t>Open Source and Commercial LLM </a:t>
            </a:r>
            <a:br>
              <a:rPr lang="en-US" sz="3200" dirty="0"/>
            </a:br>
            <a:r>
              <a:rPr lang="en-US" sz="3200" dirty="0"/>
              <a:t>(Llama-2, Falcon, MPT)</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8" name="TextBox 7">
            <a:extLst>
              <a:ext uri="{FF2B5EF4-FFF2-40B4-BE49-F238E27FC236}">
                <a16:creationId xmlns:a16="http://schemas.microsoft.com/office/drawing/2014/main" id="{A3B311C6-87A5-501C-51AA-4CEE51CD1BC8}"/>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https://</a:t>
            </a:r>
            <a:r>
              <a:rPr lang="en-US" sz="800" dirty="0" err="1">
                <a:solidFill>
                  <a:schemeClr val="bg1">
                    <a:lumMod val="75000"/>
                  </a:schemeClr>
                </a:solidFill>
              </a:rPr>
              <a:t>ai.meta.com</a:t>
            </a:r>
            <a:r>
              <a:rPr lang="en-US" sz="800" dirty="0">
                <a:solidFill>
                  <a:schemeClr val="bg1">
                    <a:lumMod val="75000"/>
                  </a:schemeClr>
                </a:solidFill>
              </a:rPr>
              <a:t>/llama/</a:t>
            </a:r>
          </a:p>
        </p:txBody>
      </p:sp>
      <p:pic>
        <p:nvPicPr>
          <p:cNvPr id="6" name="Picture 5">
            <a:extLst>
              <a:ext uri="{FF2B5EF4-FFF2-40B4-BE49-F238E27FC236}">
                <a16:creationId xmlns:a16="http://schemas.microsoft.com/office/drawing/2014/main" id="{8C4E3017-8230-C989-0F65-5AEDEBF1C6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6900" y="126149"/>
            <a:ext cx="8807772" cy="6032572"/>
          </a:xfrm>
          <a:prstGeom prst="rect">
            <a:avLst/>
          </a:prstGeom>
        </p:spPr>
      </p:pic>
      <p:sp>
        <p:nvSpPr>
          <p:cNvPr id="10" name="TextBox 9">
            <a:extLst>
              <a:ext uri="{FF2B5EF4-FFF2-40B4-BE49-F238E27FC236}">
                <a16:creationId xmlns:a16="http://schemas.microsoft.com/office/drawing/2014/main" id="{F5F404D6-C3CA-9FA4-25D7-275018D6F760}"/>
              </a:ext>
            </a:extLst>
          </p:cNvPr>
          <p:cNvSpPr txBox="1"/>
          <p:nvPr/>
        </p:nvSpPr>
        <p:spPr>
          <a:xfrm>
            <a:off x="3236900" y="6158721"/>
            <a:ext cx="8523514" cy="584775"/>
          </a:xfrm>
          <a:prstGeom prst="rect">
            <a:avLst/>
          </a:prstGeom>
          <a:noFill/>
        </p:spPr>
        <p:txBody>
          <a:bodyPr wrap="square">
            <a:spAutoFit/>
          </a:bodyPr>
          <a:lstStyle/>
          <a:p>
            <a:r>
              <a:rPr lang="en-US" sz="1600" dirty="0"/>
              <a:t>Llama 2 outperforms other open source language models on many external benchmarks, </a:t>
            </a:r>
            <a:br>
              <a:rPr lang="en-US" sz="1600" dirty="0"/>
            </a:br>
            <a:r>
              <a:rPr lang="en-US" sz="1600" dirty="0"/>
              <a:t>including reasoning, coding, proficiency, and knowledge tests.</a:t>
            </a:r>
          </a:p>
        </p:txBody>
      </p:sp>
      <p:sp>
        <p:nvSpPr>
          <p:cNvPr id="11" name="Rounded Rectangle 10">
            <a:extLst>
              <a:ext uri="{FF2B5EF4-FFF2-40B4-BE49-F238E27FC236}">
                <a16:creationId xmlns:a16="http://schemas.microsoft.com/office/drawing/2014/main" id="{765BB267-CA1E-5379-FE3D-A3E96E9A124A}"/>
              </a:ext>
            </a:extLst>
          </p:cNvPr>
          <p:cNvSpPr/>
          <p:nvPr/>
        </p:nvSpPr>
        <p:spPr>
          <a:xfrm>
            <a:off x="11203339" y="126149"/>
            <a:ext cx="831642" cy="6032572"/>
          </a:xfrm>
          <a:prstGeom prst="roundRect">
            <a:avLst>
              <a:gd name="adj" fmla="val 6195"/>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914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688687" y="63075"/>
            <a:ext cx="10995002" cy="1878811"/>
          </a:xfrm>
        </p:spPr>
        <p:txBody>
          <a:bodyPr>
            <a:noAutofit/>
          </a:bodyPr>
          <a:lstStyle/>
          <a:p>
            <a:r>
              <a:rPr lang="en-US" sz="4000" dirty="0"/>
              <a:t>Llama-2: Comparison to </a:t>
            </a:r>
            <a:br>
              <a:rPr lang="en-US" sz="4000" dirty="0"/>
            </a:br>
            <a:r>
              <a:rPr lang="en-US" sz="4000" dirty="0"/>
              <a:t>closed-source models (GPT-3.5, GPT-4, </a:t>
            </a:r>
            <a:r>
              <a:rPr lang="en-US" sz="4000" dirty="0" err="1"/>
              <a:t>PaLM</a:t>
            </a:r>
            <a:r>
              <a:rPr lang="en-US" sz="4000" dirty="0"/>
              <a:t>)</a:t>
            </a:r>
            <a:br>
              <a:rPr lang="en-US" sz="4000" dirty="0"/>
            </a:br>
            <a:r>
              <a:rPr lang="en-US" sz="4000" dirty="0"/>
              <a:t>on academic benchmarks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8" name="TextBox 7">
            <a:extLst>
              <a:ext uri="{FF2B5EF4-FFF2-40B4-BE49-F238E27FC236}">
                <a16:creationId xmlns:a16="http://schemas.microsoft.com/office/drawing/2014/main" id="{A3B311C6-87A5-501C-51AA-4CEE51CD1BC8}"/>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Touvron</a:t>
            </a:r>
            <a:r>
              <a:rPr lang="en-US" sz="800" dirty="0">
                <a:solidFill>
                  <a:schemeClr val="bg1">
                    <a:lumMod val="75000"/>
                  </a:schemeClr>
                </a:solidFill>
              </a:rPr>
              <a:t>, Hugo, Louis Martin, Kevin Stone, Peter Albert, Amjad </a:t>
            </a:r>
            <a:r>
              <a:rPr lang="en-US" sz="800" dirty="0" err="1">
                <a:solidFill>
                  <a:schemeClr val="bg1">
                    <a:lumMod val="75000"/>
                  </a:schemeClr>
                </a:solidFill>
              </a:rPr>
              <a:t>Almahairi</a:t>
            </a:r>
            <a:r>
              <a:rPr lang="en-US" sz="800" dirty="0">
                <a:solidFill>
                  <a:schemeClr val="bg1">
                    <a:lumMod val="75000"/>
                  </a:schemeClr>
                </a:solidFill>
              </a:rPr>
              <a:t>, Yasmine </a:t>
            </a:r>
            <a:r>
              <a:rPr lang="en-US" sz="800" dirty="0" err="1">
                <a:solidFill>
                  <a:schemeClr val="bg1">
                    <a:lumMod val="75000"/>
                  </a:schemeClr>
                </a:solidFill>
              </a:rPr>
              <a:t>Babaei</a:t>
            </a:r>
            <a:r>
              <a:rPr lang="en-US" sz="800" dirty="0">
                <a:solidFill>
                  <a:schemeClr val="bg1">
                    <a:lumMod val="75000"/>
                  </a:schemeClr>
                </a:solidFill>
              </a:rPr>
              <a:t>, Nikolay </a:t>
            </a:r>
            <a:r>
              <a:rPr lang="en-US" sz="800" dirty="0" err="1">
                <a:solidFill>
                  <a:schemeClr val="bg1">
                    <a:lumMod val="75000"/>
                  </a:schemeClr>
                </a:solidFill>
              </a:rPr>
              <a:t>Bashlykov</a:t>
            </a:r>
            <a:r>
              <a:rPr lang="en-US" sz="800" dirty="0">
                <a:solidFill>
                  <a:schemeClr val="bg1">
                    <a:lumMod val="75000"/>
                  </a:schemeClr>
                </a:solidFill>
              </a:rPr>
              <a:t> et al. (2023) "Llama 2: Open Foundation and Fine-Tuned Chat Models." </a:t>
            </a:r>
            <a:r>
              <a:rPr lang="en-US" sz="800" dirty="0" err="1">
                <a:solidFill>
                  <a:schemeClr val="bg1">
                    <a:lumMod val="75000"/>
                  </a:schemeClr>
                </a:solidFill>
              </a:rPr>
              <a:t>arXiv</a:t>
            </a:r>
            <a:r>
              <a:rPr lang="en-US" sz="800" dirty="0">
                <a:solidFill>
                  <a:schemeClr val="bg1">
                    <a:lumMod val="75000"/>
                  </a:schemeClr>
                </a:solidFill>
              </a:rPr>
              <a:t> preprint arXiv:2307.09288 (2023). </a:t>
            </a:r>
          </a:p>
        </p:txBody>
      </p:sp>
      <p:pic>
        <p:nvPicPr>
          <p:cNvPr id="5" name="Picture 4">
            <a:extLst>
              <a:ext uri="{FF2B5EF4-FFF2-40B4-BE49-F238E27FC236}">
                <a16:creationId xmlns:a16="http://schemas.microsoft.com/office/drawing/2014/main" id="{9D4A0273-F843-EE84-11BD-E0E4E996FAD6}"/>
              </a:ext>
            </a:extLst>
          </p:cNvPr>
          <p:cNvPicPr>
            <a:picLocks noChangeAspect="1"/>
          </p:cNvPicPr>
          <p:nvPr/>
        </p:nvPicPr>
        <p:blipFill>
          <a:blip r:embed="rId2"/>
          <a:stretch>
            <a:fillRect/>
          </a:stretch>
        </p:blipFill>
        <p:spPr>
          <a:xfrm>
            <a:off x="340654" y="2011320"/>
            <a:ext cx="11510692" cy="3165929"/>
          </a:xfrm>
          <a:prstGeom prst="rect">
            <a:avLst/>
          </a:prstGeom>
        </p:spPr>
      </p:pic>
      <p:sp>
        <p:nvSpPr>
          <p:cNvPr id="9" name="TextBox 8">
            <a:extLst>
              <a:ext uri="{FF2B5EF4-FFF2-40B4-BE49-F238E27FC236}">
                <a16:creationId xmlns:a16="http://schemas.microsoft.com/office/drawing/2014/main" id="{7E8934E7-96D5-4038-1741-6CFD80D179B3}"/>
              </a:ext>
            </a:extLst>
          </p:cNvPr>
          <p:cNvSpPr txBox="1"/>
          <p:nvPr/>
        </p:nvSpPr>
        <p:spPr>
          <a:xfrm>
            <a:off x="534389" y="5177249"/>
            <a:ext cx="9422411" cy="1384995"/>
          </a:xfrm>
          <a:prstGeom prst="rect">
            <a:avLst/>
          </a:prstGeom>
          <a:noFill/>
        </p:spPr>
        <p:txBody>
          <a:bodyPr wrap="square">
            <a:spAutoFit/>
          </a:bodyPr>
          <a:lstStyle/>
          <a:p>
            <a:r>
              <a:rPr lang="en-US" sz="2800" dirty="0"/>
              <a:t>Results for GPT-3.5 and GPT-4 are from </a:t>
            </a:r>
            <a:r>
              <a:rPr lang="en-US" sz="2800" dirty="0" err="1"/>
              <a:t>OpenAI</a:t>
            </a:r>
            <a:r>
              <a:rPr lang="en-US" sz="2800" dirty="0"/>
              <a:t> (2023). </a:t>
            </a:r>
          </a:p>
          <a:p>
            <a:r>
              <a:rPr lang="en-US" sz="2800" dirty="0"/>
              <a:t>Results for the </a:t>
            </a:r>
            <a:r>
              <a:rPr lang="en-US" sz="2800" dirty="0" err="1"/>
              <a:t>PaLM</a:t>
            </a:r>
            <a:r>
              <a:rPr lang="en-US" sz="2800" dirty="0"/>
              <a:t> model are from </a:t>
            </a:r>
            <a:r>
              <a:rPr lang="en-US" sz="2800" dirty="0" err="1"/>
              <a:t>Chowdhery</a:t>
            </a:r>
            <a:r>
              <a:rPr lang="en-US" sz="2800" dirty="0"/>
              <a:t> et al. (2022). </a:t>
            </a:r>
          </a:p>
          <a:p>
            <a:r>
              <a:rPr lang="en-US" sz="2800" dirty="0"/>
              <a:t>Results for the PaLM-2-L are from Anil et al. (2023).</a:t>
            </a:r>
          </a:p>
        </p:txBody>
      </p:sp>
    </p:spTree>
    <p:extLst>
      <p:ext uri="{BB962C8B-B14F-4D97-AF65-F5344CB8AC3E}">
        <p14:creationId xmlns:p14="http://schemas.microsoft.com/office/powerpoint/2010/main" val="923447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688687" y="63077"/>
            <a:ext cx="10995002" cy="688999"/>
          </a:xfrm>
        </p:spPr>
        <p:txBody>
          <a:bodyPr>
            <a:normAutofit/>
          </a:bodyPr>
          <a:lstStyle/>
          <a:p>
            <a:r>
              <a:rPr lang="en-US" sz="3600" dirty="0"/>
              <a:t>Llama-2 Chat:  Helpfulness Human Evaluation</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8" name="TextBox 7">
            <a:extLst>
              <a:ext uri="{FF2B5EF4-FFF2-40B4-BE49-F238E27FC236}">
                <a16:creationId xmlns:a16="http://schemas.microsoft.com/office/drawing/2014/main" id="{A3B311C6-87A5-501C-51AA-4CEE51CD1BC8}"/>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Touvron</a:t>
            </a:r>
            <a:r>
              <a:rPr lang="en-US" sz="800" dirty="0">
                <a:solidFill>
                  <a:schemeClr val="bg1">
                    <a:lumMod val="75000"/>
                  </a:schemeClr>
                </a:solidFill>
              </a:rPr>
              <a:t>, Hugo, Louis Martin, Kevin Stone, Peter Albert, Amjad </a:t>
            </a:r>
            <a:r>
              <a:rPr lang="en-US" sz="800" dirty="0" err="1">
                <a:solidFill>
                  <a:schemeClr val="bg1">
                    <a:lumMod val="75000"/>
                  </a:schemeClr>
                </a:solidFill>
              </a:rPr>
              <a:t>Almahairi</a:t>
            </a:r>
            <a:r>
              <a:rPr lang="en-US" sz="800" dirty="0">
                <a:solidFill>
                  <a:schemeClr val="bg1">
                    <a:lumMod val="75000"/>
                  </a:schemeClr>
                </a:solidFill>
              </a:rPr>
              <a:t>, Yasmine </a:t>
            </a:r>
            <a:r>
              <a:rPr lang="en-US" sz="800" dirty="0" err="1">
                <a:solidFill>
                  <a:schemeClr val="bg1">
                    <a:lumMod val="75000"/>
                  </a:schemeClr>
                </a:solidFill>
              </a:rPr>
              <a:t>Babaei</a:t>
            </a:r>
            <a:r>
              <a:rPr lang="en-US" sz="800" dirty="0">
                <a:solidFill>
                  <a:schemeClr val="bg1">
                    <a:lumMod val="75000"/>
                  </a:schemeClr>
                </a:solidFill>
              </a:rPr>
              <a:t>, Nikolay </a:t>
            </a:r>
            <a:r>
              <a:rPr lang="en-US" sz="800" dirty="0" err="1">
                <a:solidFill>
                  <a:schemeClr val="bg1">
                    <a:lumMod val="75000"/>
                  </a:schemeClr>
                </a:solidFill>
              </a:rPr>
              <a:t>Bashlykov</a:t>
            </a:r>
            <a:r>
              <a:rPr lang="en-US" sz="800" dirty="0">
                <a:solidFill>
                  <a:schemeClr val="bg1">
                    <a:lumMod val="75000"/>
                  </a:schemeClr>
                </a:solidFill>
              </a:rPr>
              <a:t> et al. (2023) "Llama 2: Open Foundation and Fine-Tuned Chat Models." </a:t>
            </a:r>
            <a:r>
              <a:rPr lang="en-US" sz="800" dirty="0" err="1">
                <a:solidFill>
                  <a:schemeClr val="bg1">
                    <a:lumMod val="75000"/>
                  </a:schemeClr>
                </a:solidFill>
              </a:rPr>
              <a:t>arXiv</a:t>
            </a:r>
            <a:r>
              <a:rPr lang="en-US" sz="800" dirty="0">
                <a:solidFill>
                  <a:schemeClr val="bg1">
                    <a:lumMod val="75000"/>
                  </a:schemeClr>
                </a:solidFill>
              </a:rPr>
              <a:t> preprint arXiv:2307.09288 (2023). </a:t>
            </a:r>
          </a:p>
        </p:txBody>
      </p:sp>
      <p:pic>
        <p:nvPicPr>
          <p:cNvPr id="6" name="Picture 5">
            <a:extLst>
              <a:ext uri="{FF2B5EF4-FFF2-40B4-BE49-F238E27FC236}">
                <a16:creationId xmlns:a16="http://schemas.microsoft.com/office/drawing/2014/main" id="{77DC8925-5F30-9DA2-0A18-72A8A789BD6E}"/>
              </a:ext>
            </a:extLst>
          </p:cNvPr>
          <p:cNvPicPr>
            <a:picLocks noChangeAspect="1"/>
          </p:cNvPicPr>
          <p:nvPr/>
        </p:nvPicPr>
        <p:blipFill>
          <a:blip r:embed="rId2"/>
          <a:stretch>
            <a:fillRect/>
          </a:stretch>
        </p:blipFill>
        <p:spPr>
          <a:xfrm>
            <a:off x="1539140" y="710217"/>
            <a:ext cx="9294095" cy="5886743"/>
          </a:xfrm>
          <a:prstGeom prst="rect">
            <a:avLst/>
          </a:prstGeom>
        </p:spPr>
      </p:pic>
    </p:spTree>
    <p:extLst>
      <p:ext uri="{BB962C8B-B14F-4D97-AF65-F5344CB8AC3E}">
        <p14:creationId xmlns:p14="http://schemas.microsoft.com/office/powerpoint/2010/main" val="3824495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AE61-82F2-03F3-DB36-831CAFA0A46F}"/>
              </a:ext>
            </a:extLst>
          </p:cNvPr>
          <p:cNvSpPr>
            <a:spLocks noGrp="1"/>
          </p:cNvSpPr>
          <p:nvPr>
            <p:ph type="title"/>
          </p:nvPr>
        </p:nvSpPr>
        <p:spPr/>
        <p:txBody>
          <a:bodyPr/>
          <a:lstStyle/>
          <a:p>
            <a:r>
              <a:rPr lang="en-US" dirty="0"/>
              <a:t>Falcon 180B</a:t>
            </a:r>
          </a:p>
        </p:txBody>
      </p:sp>
      <p:sp>
        <p:nvSpPr>
          <p:cNvPr id="4" name="Slide Number Placeholder 3">
            <a:extLst>
              <a:ext uri="{FF2B5EF4-FFF2-40B4-BE49-F238E27FC236}">
                <a16:creationId xmlns:a16="http://schemas.microsoft.com/office/drawing/2014/main" id="{41C49D1C-B3CC-39EF-BF8B-E9AF1F136190}"/>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7" name="TextBox 6">
            <a:extLst>
              <a:ext uri="{FF2B5EF4-FFF2-40B4-BE49-F238E27FC236}">
                <a16:creationId xmlns:a16="http://schemas.microsoft.com/office/drawing/2014/main" id="{5D8F51D9-F636-3825-C6FD-457AB4552D65}"/>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a:solidFill>
                  <a:schemeClr val="bg1">
                    <a:lumMod val="75000"/>
                  </a:schemeClr>
                </a:solidFill>
                <a:hlinkClick r:id="rId2"/>
              </a:rPr>
              <a:t>https://huggingface.co/blog/falcon-180b</a:t>
            </a:r>
            <a:endParaRPr lang="en-US" sz="800" dirty="0">
              <a:solidFill>
                <a:schemeClr val="bg1">
                  <a:lumMod val="75000"/>
                </a:schemeClr>
              </a:solidFill>
            </a:endParaRPr>
          </a:p>
        </p:txBody>
      </p:sp>
      <p:pic>
        <p:nvPicPr>
          <p:cNvPr id="9" name="Picture 8">
            <a:extLst>
              <a:ext uri="{FF2B5EF4-FFF2-40B4-BE49-F238E27FC236}">
                <a16:creationId xmlns:a16="http://schemas.microsoft.com/office/drawing/2014/main" id="{30FEA157-B562-6DD4-C044-4B022A7E009C}"/>
              </a:ext>
            </a:extLst>
          </p:cNvPr>
          <p:cNvPicPr>
            <a:picLocks noChangeAspect="1"/>
          </p:cNvPicPr>
          <p:nvPr/>
        </p:nvPicPr>
        <p:blipFill>
          <a:blip r:embed="rId3"/>
          <a:stretch>
            <a:fillRect/>
          </a:stretch>
        </p:blipFill>
        <p:spPr>
          <a:xfrm>
            <a:off x="640401" y="1460956"/>
            <a:ext cx="11116169" cy="4628015"/>
          </a:xfrm>
          <a:prstGeom prst="rect">
            <a:avLst/>
          </a:prstGeom>
        </p:spPr>
      </p:pic>
      <p:pic>
        <p:nvPicPr>
          <p:cNvPr id="12" name="Picture 11">
            <a:extLst>
              <a:ext uri="{FF2B5EF4-FFF2-40B4-BE49-F238E27FC236}">
                <a16:creationId xmlns:a16="http://schemas.microsoft.com/office/drawing/2014/main" id="{823E7A16-FE13-140A-6546-6A782FC9C896}"/>
              </a:ext>
            </a:extLst>
          </p:cNvPr>
          <p:cNvPicPr>
            <a:picLocks noChangeAspect="1"/>
          </p:cNvPicPr>
          <p:nvPr/>
        </p:nvPicPr>
        <p:blipFill>
          <a:blip r:embed="rId4"/>
          <a:stretch>
            <a:fillRect/>
          </a:stretch>
        </p:blipFill>
        <p:spPr>
          <a:xfrm>
            <a:off x="534389" y="256547"/>
            <a:ext cx="1087324" cy="1105753"/>
          </a:xfrm>
          <a:prstGeom prst="rect">
            <a:avLst/>
          </a:prstGeom>
        </p:spPr>
      </p:pic>
    </p:spTree>
    <p:extLst>
      <p:ext uri="{BB962C8B-B14F-4D97-AF65-F5344CB8AC3E}">
        <p14:creationId xmlns:p14="http://schemas.microsoft.com/office/powerpoint/2010/main" val="27584963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AE61-82F2-03F3-DB36-831CAFA0A46F}"/>
              </a:ext>
            </a:extLst>
          </p:cNvPr>
          <p:cNvSpPr>
            <a:spLocks noGrp="1"/>
          </p:cNvSpPr>
          <p:nvPr>
            <p:ph type="title"/>
          </p:nvPr>
        </p:nvSpPr>
        <p:spPr/>
        <p:txBody>
          <a:bodyPr/>
          <a:lstStyle/>
          <a:p>
            <a:r>
              <a:rPr lang="en-US" dirty="0"/>
              <a:t>Falcon 180B, </a:t>
            </a:r>
            <a:r>
              <a:rPr lang="en-US" dirty="0" err="1"/>
              <a:t>LLaMA</a:t>
            </a:r>
            <a:r>
              <a:rPr lang="en-US" dirty="0"/>
              <a:t> 65B, MPT 30B</a:t>
            </a:r>
          </a:p>
        </p:txBody>
      </p:sp>
      <p:pic>
        <p:nvPicPr>
          <p:cNvPr id="6" name="Content Placeholder 5">
            <a:extLst>
              <a:ext uri="{FF2B5EF4-FFF2-40B4-BE49-F238E27FC236}">
                <a16:creationId xmlns:a16="http://schemas.microsoft.com/office/drawing/2014/main" id="{10862F8D-83B6-C8A8-24DC-443178AF9F9F}"/>
              </a:ext>
            </a:extLst>
          </p:cNvPr>
          <p:cNvPicPr>
            <a:picLocks noGrp="1" noChangeAspect="1"/>
          </p:cNvPicPr>
          <p:nvPr>
            <p:ph idx="1"/>
          </p:nvPr>
        </p:nvPicPr>
        <p:blipFill>
          <a:blip r:embed="rId2"/>
          <a:stretch>
            <a:fillRect/>
          </a:stretch>
        </p:blipFill>
        <p:spPr>
          <a:xfrm>
            <a:off x="423832" y="1674027"/>
            <a:ext cx="11367028" cy="4559133"/>
          </a:xfrm>
        </p:spPr>
      </p:pic>
      <p:sp>
        <p:nvSpPr>
          <p:cNvPr id="4" name="Slide Number Placeholder 3">
            <a:extLst>
              <a:ext uri="{FF2B5EF4-FFF2-40B4-BE49-F238E27FC236}">
                <a16:creationId xmlns:a16="http://schemas.microsoft.com/office/drawing/2014/main" id="{41C49D1C-B3CC-39EF-BF8B-E9AF1F136190}"/>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7" name="TextBox 6">
            <a:extLst>
              <a:ext uri="{FF2B5EF4-FFF2-40B4-BE49-F238E27FC236}">
                <a16:creationId xmlns:a16="http://schemas.microsoft.com/office/drawing/2014/main" id="{5D8F51D9-F636-3825-C6FD-457AB4552D65}"/>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a:solidFill>
                  <a:schemeClr val="bg1">
                    <a:lumMod val="75000"/>
                  </a:schemeClr>
                </a:solidFill>
                <a:hlinkClick r:id="rId3"/>
              </a:rPr>
              <a:t>https://huggingface.co/blog/falcon-180b</a:t>
            </a:r>
            <a:endParaRPr lang="en-US" sz="800" dirty="0">
              <a:solidFill>
                <a:schemeClr val="bg1">
                  <a:lumMod val="75000"/>
                </a:schemeClr>
              </a:solidFill>
            </a:endParaRPr>
          </a:p>
        </p:txBody>
      </p:sp>
      <p:pic>
        <p:nvPicPr>
          <p:cNvPr id="3" name="Picture 2">
            <a:extLst>
              <a:ext uri="{FF2B5EF4-FFF2-40B4-BE49-F238E27FC236}">
                <a16:creationId xmlns:a16="http://schemas.microsoft.com/office/drawing/2014/main" id="{E3DDF07B-8915-4EF4-535D-B2EA692652BC}"/>
              </a:ext>
            </a:extLst>
          </p:cNvPr>
          <p:cNvPicPr>
            <a:picLocks noChangeAspect="1"/>
          </p:cNvPicPr>
          <p:nvPr/>
        </p:nvPicPr>
        <p:blipFill>
          <a:blip r:embed="rId4"/>
          <a:stretch>
            <a:fillRect/>
          </a:stretch>
        </p:blipFill>
        <p:spPr>
          <a:xfrm>
            <a:off x="534389" y="256547"/>
            <a:ext cx="1087324" cy="1105753"/>
          </a:xfrm>
          <a:prstGeom prst="rect">
            <a:avLst/>
          </a:prstGeom>
        </p:spPr>
      </p:pic>
    </p:spTree>
    <p:extLst>
      <p:ext uri="{BB962C8B-B14F-4D97-AF65-F5344CB8AC3E}">
        <p14:creationId xmlns:p14="http://schemas.microsoft.com/office/powerpoint/2010/main" val="2751705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AE61-82F2-03F3-DB36-831CAFA0A46F}"/>
              </a:ext>
            </a:extLst>
          </p:cNvPr>
          <p:cNvSpPr>
            <a:spLocks noGrp="1"/>
          </p:cNvSpPr>
          <p:nvPr>
            <p:ph type="title"/>
          </p:nvPr>
        </p:nvSpPr>
        <p:spPr>
          <a:xfrm>
            <a:off x="534389" y="135104"/>
            <a:ext cx="11222181" cy="1541296"/>
          </a:xfrm>
        </p:spPr>
        <p:txBody>
          <a:bodyPr>
            <a:normAutofit fontScale="90000"/>
          </a:bodyPr>
          <a:lstStyle/>
          <a:p>
            <a:r>
              <a:rPr lang="en-US" dirty="0"/>
              <a:t>Falcon 180B</a:t>
            </a:r>
            <a:br>
              <a:rPr lang="en-US" dirty="0"/>
            </a:br>
            <a:r>
              <a:rPr lang="en-US" dirty="0"/>
              <a:t>Hardware requirements</a:t>
            </a:r>
          </a:p>
        </p:txBody>
      </p:sp>
      <p:sp>
        <p:nvSpPr>
          <p:cNvPr id="4" name="Slide Number Placeholder 3">
            <a:extLst>
              <a:ext uri="{FF2B5EF4-FFF2-40B4-BE49-F238E27FC236}">
                <a16:creationId xmlns:a16="http://schemas.microsoft.com/office/drawing/2014/main" id="{41C49D1C-B3CC-39EF-BF8B-E9AF1F136190}"/>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7" name="TextBox 6">
            <a:extLst>
              <a:ext uri="{FF2B5EF4-FFF2-40B4-BE49-F238E27FC236}">
                <a16:creationId xmlns:a16="http://schemas.microsoft.com/office/drawing/2014/main" id="{5D8F51D9-F636-3825-C6FD-457AB4552D65}"/>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a:solidFill>
                  <a:schemeClr val="bg1">
                    <a:lumMod val="75000"/>
                  </a:schemeClr>
                </a:solidFill>
                <a:hlinkClick r:id="rId2"/>
              </a:rPr>
              <a:t>https://huggingface.co/blog/falcon-180b</a:t>
            </a:r>
            <a:endParaRPr lang="en-US" sz="800" dirty="0">
              <a:solidFill>
                <a:schemeClr val="bg1">
                  <a:lumMod val="75000"/>
                </a:schemeClr>
              </a:solidFill>
            </a:endParaRPr>
          </a:p>
        </p:txBody>
      </p:sp>
      <p:pic>
        <p:nvPicPr>
          <p:cNvPr id="9" name="Picture 8">
            <a:extLst>
              <a:ext uri="{FF2B5EF4-FFF2-40B4-BE49-F238E27FC236}">
                <a16:creationId xmlns:a16="http://schemas.microsoft.com/office/drawing/2014/main" id="{07674C8E-92D1-6797-EDF7-4322C30CCAA2}"/>
              </a:ext>
            </a:extLst>
          </p:cNvPr>
          <p:cNvPicPr>
            <a:picLocks noChangeAspect="1"/>
          </p:cNvPicPr>
          <p:nvPr/>
        </p:nvPicPr>
        <p:blipFill>
          <a:blip r:embed="rId3"/>
          <a:stretch>
            <a:fillRect/>
          </a:stretch>
        </p:blipFill>
        <p:spPr>
          <a:xfrm>
            <a:off x="534389" y="256547"/>
            <a:ext cx="1087324" cy="1105753"/>
          </a:xfrm>
          <a:prstGeom prst="rect">
            <a:avLst/>
          </a:prstGeom>
        </p:spPr>
      </p:pic>
      <p:pic>
        <p:nvPicPr>
          <p:cNvPr id="13" name="Content Placeholder 12">
            <a:extLst>
              <a:ext uri="{FF2B5EF4-FFF2-40B4-BE49-F238E27FC236}">
                <a16:creationId xmlns:a16="http://schemas.microsoft.com/office/drawing/2014/main" id="{2443D371-C279-0B2B-BBC2-A9FA73E9A96F}"/>
              </a:ext>
            </a:extLst>
          </p:cNvPr>
          <p:cNvPicPr>
            <a:picLocks noGrp="1" noChangeAspect="1"/>
          </p:cNvPicPr>
          <p:nvPr>
            <p:ph idx="1"/>
          </p:nvPr>
        </p:nvPicPr>
        <p:blipFill>
          <a:blip r:embed="rId4"/>
          <a:stretch>
            <a:fillRect/>
          </a:stretch>
        </p:blipFill>
        <p:spPr>
          <a:xfrm>
            <a:off x="664882" y="2185628"/>
            <a:ext cx="10961194" cy="4236720"/>
          </a:xfrm>
        </p:spPr>
      </p:pic>
      <p:sp>
        <p:nvSpPr>
          <p:cNvPr id="15" name="TextBox 14">
            <a:extLst>
              <a:ext uri="{FF2B5EF4-FFF2-40B4-BE49-F238E27FC236}">
                <a16:creationId xmlns:a16="http://schemas.microsoft.com/office/drawing/2014/main" id="{807BC2C6-B1B6-A78F-4309-DE30528A5FF6}"/>
              </a:ext>
            </a:extLst>
          </p:cNvPr>
          <p:cNvSpPr txBox="1"/>
          <p:nvPr/>
        </p:nvSpPr>
        <p:spPr>
          <a:xfrm>
            <a:off x="9359441" y="1553942"/>
            <a:ext cx="2355526" cy="707886"/>
          </a:xfrm>
          <a:prstGeom prst="rect">
            <a:avLst/>
          </a:prstGeom>
          <a:noFill/>
        </p:spPr>
        <p:txBody>
          <a:bodyPr wrap="square">
            <a:spAutoFit/>
          </a:bodyPr>
          <a:lstStyle/>
          <a:p>
            <a:r>
              <a:rPr lang="en-US" sz="2000" b="1" dirty="0">
                <a:solidFill>
                  <a:schemeClr val="accent1"/>
                </a:solidFill>
              </a:rPr>
              <a:t>NVIDIA A100 80 GB: $16,135</a:t>
            </a:r>
          </a:p>
        </p:txBody>
      </p:sp>
    </p:spTree>
    <p:extLst>
      <p:ext uri="{BB962C8B-B14F-4D97-AF65-F5344CB8AC3E}">
        <p14:creationId xmlns:p14="http://schemas.microsoft.com/office/powerpoint/2010/main" val="14090041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1"/>
            <a:ext cx="11605846" cy="1559409"/>
          </a:xfrm>
        </p:spPr>
        <p:txBody>
          <a:bodyPr>
            <a:normAutofit fontScale="90000"/>
          </a:bodyPr>
          <a:lstStyle/>
          <a:p>
            <a:r>
              <a:rPr lang="en-US" sz="5300" dirty="0"/>
              <a:t>X-LLM:</a:t>
            </a:r>
            <a:br>
              <a:rPr lang="en-US" sz="5300" dirty="0"/>
            </a:br>
            <a:r>
              <a:rPr lang="en-US" sz="3600" dirty="0"/>
              <a:t>Bootstrapping Advanced Large Language Models by</a:t>
            </a:r>
            <a:br>
              <a:rPr lang="en-US" sz="3600" dirty="0"/>
            </a:br>
            <a:r>
              <a:rPr lang="en-US" sz="3600" dirty="0"/>
              <a:t>Treating Multi-Modalities as Foreign Languages</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57</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sz="900" dirty="0">
                <a:solidFill>
                  <a:schemeClr val="bg1">
                    <a:lumMod val="75000"/>
                  </a:schemeClr>
                </a:solidFill>
              </a:rPr>
              <a:t>Source: Chen, </a:t>
            </a:r>
            <a:r>
              <a:rPr lang="en-US" sz="900" dirty="0" err="1">
                <a:solidFill>
                  <a:schemeClr val="bg1">
                    <a:lumMod val="75000"/>
                  </a:schemeClr>
                </a:solidFill>
              </a:rPr>
              <a:t>Feilong</a:t>
            </a:r>
            <a:r>
              <a:rPr lang="en-US" sz="900" dirty="0">
                <a:solidFill>
                  <a:schemeClr val="bg1">
                    <a:lumMod val="75000"/>
                  </a:schemeClr>
                </a:solidFill>
              </a:rPr>
              <a:t>, </a:t>
            </a:r>
            <a:r>
              <a:rPr lang="en-US" sz="900" dirty="0" err="1">
                <a:solidFill>
                  <a:schemeClr val="bg1">
                    <a:lumMod val="75000"/>
                  </a:schemeClr>
                </a:solidFill>
              </a:rPr>
              <a:t>Minglun</a:t>
            </a:r>
            <a:r>
              <a:rPr lang="en-US" sz="900" dirty="0">
                <a:solidFill>
                  <a:schemeClr val="bg1">
                    <a:lumMod val="75000"/>
                  </a:schemeClr>
                </a:solidFill>
              </a:rPr>
              <a:t> Han, </a:t>
            </a:r>
            <a:r>
              <a:rPr lang="en-US" sz="900" dirty="0" err="1">
                <a:solidFill>
                  <a:schemeClr val="bg1">
                    <a:lumMod val="75000"/>
                  </a:schemeClr>
                </a:solidFill>
              </a:rPr>
              <a:t>Haozhi</a:t>
            </a:r>
            <a:r>
              <a:rPr lang="en-US" sz="900" dirty="0">
                <a:solidFill>
                  <a:schemeClr val="bg1">
                    <a:lumMod val="75000"/>
                  </a:schemeClr>
                </a:solidFill>
              </a:rPr>
              <a:t> Zhao, </a:t>
            </a:r>
            <a:r>
              <a:rPr lang="en-US" sz="900" dirty="0" err="1">
                <a:solidFill>
                  <a:schemeClr val="bg1">
                    <a:lumMod val="75000"/>
                  </a:schemeClr>
                </a:solidFill>
              </a:rPr>
              <a:t>Qingyang</a:t>
            </a:r>
            <a:r>
              <a:rPr lang="en-US" sz="900" dirty="0">
                <a:solidFill>
                  <a:schemeClr val="bg1">
                    <a:lumMod val="75000"/>
                  </a:schemeClr>
                </a:solidFill>
              </a:rPr>
              <a:t> Zhang, Jing Shi, Shuang Xu, and Bo Xu. "X-LLM: Bootstrapping Advanced Large Language Models by Treating Multi-Modalities as Foreign Languages." </a:t>
            </a:r>
            <a:br>
              <a:rPr lang="en-US" sz="900" dirty="0">
                <a:solidFill>
                  <a:schemeClr val="bg1">
                    <a:lumMod val="75000"/>
                  </a:schemeClr>
                </a:solidFill>
              </a:rPr>
            </a:br>
            <a:r>
              <a:rPr lang="en-US" sz="900" dirty="0" err="1">
                <a:solidFill>
                  <a:schemeClr val="bg1">
                    <a:lumMod val="75000"/>
                  </a:schemeClr>
                </a:solidFill>
              </a:rPr>
              <a:t>arXiv</a:t>
            </a:r>
            <a:r>
              <a:rPr lang="en-US" sz="900" dirty="0">
                <a:solidFill>
                  <a:schemeClr val="bg1">
                    <a:lumMod val="75000"/>
                  </a:schemeClr>
                </a:solidFill>
              </a:rPr>
              <a:t> preprint arXiv:2305.04160 (2023).</a:t>
            </a:r>
          </a:p>
        </p:txBody>
      </p:sp>
      <p:pic>
        <p:nvPicPr>
          <p:cNvPr id="7" name="Picture 6">
            <a:extLst>
              <a:ext uri="{FF2B5EF4-FFF2-40B4-BE49-F238E27FC236}">
                <a16:creationId xmlns:a16="http://schemas.microsoft.com/office/drawing/2014/main" id="{BDFC91E7-C5A5-F0BA-8F8A-7C3062FFE0CD}"/>
              </a:ext>
            </a:extLst>
          </p:cNvPr>
          <p:cNvPicPr>
            <a:picLocks noChangeAspect="1"/>
          </p:cNvPicPr>
          <p:nvPr/>
        </p:nvPicPr>
        <p:blipFill>
          <a:blip r:embed="rId2"/>
          <a:stretch>
            <a:fillRect/>
          </a:stretch>
        </p:blipFill>
        <p:spPr>
          <a:xfrm>
            <a:off x="1019954" y="1716195"/>
            <a:ext cx="10152091" cy="4741695"/>
          </a:xfrm>
          <a:prstGeom prst="rect">
            <a:avLst/>
          </a:prstGeom>
        </p:spPr>
      </p:pic>
    </p:spTree>
    <p:extLst>
      <p:ext uri="{BB962C8B-B14F-4D97-AF65-F5344CB8AC3E}">
        <p14:creationId xmlns:p14="http://schemas.microsoft.com/office/powerpoint/2010/main" val="33370736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Stable Diffusion</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32567"/>
            <a:ext cx="6106884" cy="369332"/>
          </a:xfrm>
          <a:prstGeom prst="rect">
            <a:avLst/>
          </a:prstGeom>
          <a:noFill/>
        </p:spPr>
        <p:txBody>
          <a:bodyPr wrap="square">
            <a:spAutoFit/>
          </a:bodyPr>
          <a:lstStyle/>
          <a:p>
            <a:pPr algn="ctr"/>
            <a:r>
              <a:rPr lang="en-US" dirty="0">
                <a:hlinkClick r:id="rId2"/>
              </a:rPr>
              <a:t>https://huggingface.co/spaces/stabilityai/stable-diffusion</a:t>
            </a:r>
            <a:endParaRPr lang="en-US" dirty="0"/>
          </a:p>
        </p:txBody>
      </p:sp>
      <p:pic>
        <p:nvPicPr>
          <p:cNvPr id="3" name="Picture 2">
            <a:extLst>
              <a:ext uri="{FF2B5EF4-FFF2-40B4-BE49-F238E27FC236}">
                <a16:creationId xmlns:a16="http://schemas.microsoft.com/office/drawing/2014/main" id="{81C78147-DE36-C043-1D08-02DD89F6D2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6767" y="758167"/>
            <a:ext cx="8617424" cy="5729719"/>
          </a:xfrm>
          <a:prstGeom prst="rect">
            <a:avLst/>
          </a:prstGeom>
        </p:spPr>
      </p:pic>
    </p:spTree>
    <p:extLst>
      <p:ext uri="{BB962C8B-B14F-4D97-AF65-F5344CB8AC3E}">
        <p14:creationId xmlns:p14="http://schemas.microsoft.com/office/powerpoint/2010/main" val="10253090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Stable Diffusion </a:t>
            </a:r>
            <a:r>
              <a:rPr lang="en-US" dirty="0" err="1"/>
              <a:t>Colab</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32567"/>
            <a:ext cx="6106884" cy="369332"/>
          </a:xfrm>
          <a:prstGeom prst="rect">
            <a:avLst/>
          </a:prstGeom>
          <a:noFill/>
        </p:spPr>
        <p:txBody>
          <a:bodyPr wrap="square">
            <a:spAutoFit/>
          </a:bodyPr>
          <a:lstStyle/>
          <a:p>
            <a:pPr algn="ctr"/>
            <a:r>
              <a:rPr lang="en-US" dirty="0">
                <a:hlinkClick r:id="rId2"/>
              </a:rPr>
              <a:t>https://github.com/woctezuma/stable-diffusion-colab</a:t>
            </a:r>
            <a:endParaRPr lang="en-US" dirty="0"/>
          </a:p>
        </p:txBody>
      </p:sp>
      <p:pic>
        <p:nvPicPr>
          <p:cNvPr id="5" name="Picture 4">
            <a:extLst>
              <a:ext uri="{FF2B5EF4-FFF2-40B4-BE49-F238E27FC236}">
                <a16:creationId xmlns:a16="http://schemas.microsoft.com/office/drawing/2014/main" id="{4CB7F582-EE2A-0807-6242-54F148398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389" y="859041"/>
            <a:ext cx="11271763" cy="5573526"/>
          </a:xfrm>
          <a:prstGeom prst="rect">
            <a:avLst/>
          </a:prstGeom>
        </p:spPr>
      </p:pic>
    </p:spTree>
    <p:extLst>
      <p:ext uri="{BB962C8B-B14F-4D97-AF65-F5344CB8AC3E}">
        <p14:creationId xmlns:p14="http://schemas.microsoft.com/office/powerpoint/2010/main" val="244693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7544-B14D-9544-B491-78860F363A42}"/>
              </a:ext>
            </a:extLst>
          </p:cNvPr>
          <p:cNvSpPr>
            <a:spLocks noGrp="1"/>
          </p:cNvSpPr>
          <p:nvPr>
            <p:ph type="title"/>
          </p:nvPr>
        </p:nvSpPr>
        <p:spPr>
          <a:xfrm>
            <a:off x="534389" y="90135"/>
            <a:ext cx="11222181" cy="915126"/>
          </a:xfrm>
        </p:spPr>
        <p:txBody>
          <a:bodyPr>
            <a:normAutofit/>
          </a:bodyPr>
          <a:lstStyle/>
          <a:p>
            <a:r>
              <a:rPr lang="en-US" sz="5400" dirty="0">
                <a:solidFill>
                  <a:schemeClr val="accent1"/>
                </a:solidFill>
              </a:rPr>
              <a:t>Outline</a:t>
            </a:r>
            <a:endParaRPr lang="en-US" sz="5400" dirty="0"/>
          </a:p>
        </p:txBody>
      </p:sp>
      <p:sp>
        <p:nvSpPr>
          <p:cNvPr id="3" name="Content Placeholder 2">
            <a:extLst>
              <a:ext uri="{FF2B5EF4-FFF2-40B4-BE49-F238E27FC236}">
                <a16:creationId xmlns:a16="http://schemas.microsoft.com/office/drawing/2014/main" id="{6E7D713E-14BC-8D4E-81D6-882C7A3ED3DD}"/>
              </a:ext>
            </a:extLst>
          </p:cNvPr>
          <p:cNvSpPr>
            <a:spLocks noGrp="1"/>
          </p:cNvSpPr>
          <p:nvPr>
            <p:ph idx="1"/>
          </p:nvPr>
        </p:nvSpPr>
        <p:spPr>
          <a:xfrm>
            <a:off x="534389" y="1050231"/>
            <a:ext cx="11222181" cy="5512013"/>
          </a:xfrm>
        </p:spPr>
        <p:txBody>
          <a:bodyPr>
            <a:normAutofit/>
          </a:bodyPr>
          <a:lstStyle/>
          <a:p>
            <a:pPr indent="-320040"/>
            <a:r>
              <a:rPr lang="en-US" sz="4300" dirty="0"/>
              <a:t>Text Generation</a:t>
            </a:r>
          </a:p>
          <a:p>
            <a:pPr indent="-320040"/>
            <a:r>
              <a:rPr lang="en-US" sz="4300" dirty="0"/>
              <a:t>Large Language Models (LLMs)</a:t>
            </a:r>
          </a:p>
          <a:p>
            <a:pPr indent="-320040"/>
            <a:r>
              <a:rPr lang="en-US" sz="4300" dirty="0"/>
              <a:t>Prompt Engineering</a:t>
            </a:r>
          </a:p>
          <a:p>
            <a:pPr indent="-320040"/>
            <a:r>
              <a:rPr lang="en-US" sz="4300" dirty="0"/>
              <a:t>Fine-tuning</a:t>
            </a:r>
          </a:p>
          <a:p>
            <a:pPr indent="-320040"/>
            <a:r>
              <a:rPr lang="en-US" sz="4300" dirty="0"/>
              <a:t>Retrieval Augmented Generation (RAG)</a:t>
            </a:r>
            <a:endParaRPr lang="en-US" sz="3200" dirty="0"/>
          </a:p>
        </p:txBody>
      </p:sp>
      <p:sp>
        <p:nvSpPr>
          <p:cNvPr id="4" name="Slide Number Placeholder 3">
            <a:extLst>
              <a:ext uri="{FF2B5EF4-FFF2-40B4-BE49-F238E27FC236}">
                <a16:creationId xmlns:a16="http://schemas.microsoft.com/office/drawing/2014/main" id="{8C9228DE-7DBA-0446-B386-05BD7D5053BD}"/>
              </a:ext>
            </a:extLst>
          </p:cNvPr>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sp>
        <p:nvSpPr>
          <p:cNvPr id="5" name="Rectangle 4">
            <a:extLst>
              <a:ext uri="{FF2B5EF4-FFF2-40B4-BE49-F238E27FC236}">
                <a16:creationId xmlns:a16="http://schemas.microsoft.com/office/drawing/2014/main" id="{E56DD930-A596-9D45-B277-A87B118E9EA1}"/>
              </a:ext>
            </a:extLst>
          </p:cNvPr>
          <p:cNvSpPr/>
          <p:nvPr/>
        </p:nvSpPr>
        <p:spPr>
          <a:xfrm>
            <a:off x="2423592" y="6597351"/>
            <a:ext cx="7488832" cy="230832"/>
          </a:xfrm>
          <a:prstGeom prst="rect">
            <a:avLst/>
          </a:prstGeom>
        </p:spPr>
        <p:txBody>
          <a:bodyPr wrap="square">
            <a:spAutoFit/>
          </a:bodyPr>
          <a:lstStyle/>
          <a:p>
            <a:r>
              <a:rPr lang="en-US" sz="900" dirty="0">
                <a:solidFill>
                  <a:schemeClr val="bg1">
                    <a:lumMod val="75000"/>
                  </a:schemeClr>
                </a:solidFill>
              </a:rPr>
              <a:t>Source: </a:t>
            </a:r>
            <a:r>
              <a:rPr lang="en-US" sz="900" dirty="0" err="1">
                <a:solidFill>
                  <a:schemeClr val="bg1">
                    <a:lumMod val="75000"/>
                  </a:schemeClr>
                </a:solidFill>
              </a:rPr>
              <a:t>Dipanjan</a:t>
            </a:r>
            <a:r>
              <a:rPr lang="en-US" sz="900" dirty="0">
                <a:solidFill>
                  <a:schemeClr val="bg1">
                    <a:lumMod val="75000"/>
                  </a:schemeClr>
                </a:solidFill>
              </a:rPr>
              <a:t> Sarkar (2019), Text Analytics with Python: A Practitioner’s Guide to Natural Language Processing, Second Edition. </a:t>
            </a:r>
            <a:r>
              <a:rPr lang="en-US" sz="900" dirty="0" err="1">
                <a:solidFill>
                  <a:schemeClr val="bg1">
                    <a:lumMod val="75000"/>
                  </a:schemeClr>
                </a:solidFill>
              </a:rPr>
              <a:t>APress</a:t>
            </a:r>
            <a:r>
              <a:rPr lang="en-US" sz="900" dirty="0">
                <a:solidFill>
                  <a:schemeClr val="bg1">
                    <a:lumMod val="75000"/>
                  </a:schemeClr>
                </a:solidFill>
              </a:rPr>
              <a:t>.</a:t>
            </a:r>
          </a:p>
        </p:txBody>
      </p:sp>
    </p:spTree>
    <p:extLst>
      <p:ext uri="{BB962C8B-B14F-4D97-AF65-F5344CB8AC3E}">
        <p14:creationId xmlns:p14="http://schemas.microsoft.com/office/powerpoint/2010/main" val="601356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Stable Diffusion Reimagine</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60</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32567"/>
            <a:ext cx="6106884" cy="369332"/>
          </a:xfrm>
          <a:prstGeom prst="rect">
            <a:avLst/>
          </a:prstGeom>
          <a:noFill/>
        </p:spPr>
        <p:txBody>
          <a:bodyPr wrap="square">
            <a:spAutoFit/>
          </a:bodyPr>
          <a:lstStyle/>
          <a:p>
            <a:pPr algn="ctr"/>
            <a:r>
              <a:rPr lang="en-US" dirty="0">
                <a:hlinkClick r:id="rId2"/>
              </a:rPr>
              <a:t>https://clipdrop.co/stable-diffusion-reimagine</a:t>
            </a:r>
            <a:endParaRPr lang="en-US" dirty="0"/>
          </a:p>
        </p:txBody>
      </p:sp>
      <p:pic>
        <p:nvPicPr>
          <p:cNvPr id="8" name="Picture 7">
            <a:extLst>
              <a:ext uri="{FF2B5EF4-FFF2-40B4-BE49-F238E27FC236}">
                <a16:creationId xmlns:a16="http://schemas.microsoft.com/office/drawing/2014/main" id="{1E9D3BAA-C4D5-E982-A16C-07D0EBD7BF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1499" y="757117"/>
            <a:ext cx="9309001" cy="5735084"/>
          </a:xfrm>
          <a:prstGeom prst="rect">
            <a:avLst/>
          </a:prstGeom>
        </p:spPr>
      </p:pic>
    </p:spTree>
    <p:extLst>
      <p:ext uri="{BB962C8B-B14F-4D97-AF65-F5344CB8AC3E}">
        <p14:creationId xmlns:p14="http://schemas.microsoft.com/office/powerpoint/2010/main" val="3751313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658945"/>
          </a:xfrm>
        </p:spPr>
        <p:txBody>
          <a:bodyPr>
            <a:normAutofit fontScale="90000"/>
          </a:bodyPr>
          <a:lstStyle/>
          <a:p>
            <a:r>
              <a:rPr lang="en-US" sz="4000" dirty="0">
                <a:solidFill>
                  <a:schemeClr val="accent1"/>
                </a:solidFill>
              </a:rPr>
              <a:t>Lexica Art: Search Stable Diffusion images and prompts</a:t>
            </a:r>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59863"/>
            <a:ext cx="6106884" cy="369332"/>
          </a:xfrm>
          <a:prstGeom prst="rect">
            <a:avLst/>
          </a:prstGeom>
          <a:noFill/>
        </p:spPr>
        <p:txBody>
          <a:bodyPr wrap="square">
            <a:spAutoFit/>
          </a:bodyPr>
          <a:lstStyle/>
          <a:p>
            <a:pPr algn="ctr"/>
            <a:r>
              <a:rPr lang="en-US" dirty="0">
                <a:hlinkClick r:id="rId2"/>
              </a:rPr>
              <a:t>https://lexica.art/</a:t>
            </a:r>
            <a:endParaRPr lang="en-US" dirty="0"/>
          </a:p>
        </p:txBody>
      </p:sp>
      <p:pic>
        <p:nvPicPr>
          <p:cNvPr id="6" name="Picture 5">
            <a:extLst>
              <a:ext uri="{FF2B5EF4-FFF2-40B4-BE49-F238E27FC236}">
                <a16:creationId xmlns:a16="http://schemas.microsoft.com/office/drawing/2014/main" id="{6F6D22AE-436A-3DD8-59B1-CA3EA840B4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3561" y="712162"/>
            <a:ext cx="10296912" cy="5747701"/>
          </a:xfrm>
          <a:prstGeom prst="rect">
            <a:avLst/>
          </a:prstGeom>
        </p:spPr>
      </p:pic>
    </p:spTree>
    <p:extLst>
      <p:ext uri="{BB962C8B-B14F-4D97-AF65-F5344CB8AC3E}">
        <p14:creationId xmlns:p14="http://schemas.microsoft.com/office/powerpoint/2010/main" val="35742734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658945"/>
          </a:xfrm>
        </p:spPr>
        <p:txBody>
          <a:bodyPr>
            <a:normAutofit fontScale="90000"/>
          </a:bodyPr>
          <a:lstStyle/>
          <a:p>
            <a:r>
              <a:rPr lang="en-US" sz="4000" dirty="0" err="1">
                <a:solidFill>
                  <a:schemeClr val="accent1"/>
                </a:solidFill>
              </a:rPr>
              <a:t>Civitai</a:t>
            </a:r>
            <a:r>
              <a:rPr lang="en-US" sz="4000" dirty="0">
                <a:solidFill>
                  <a:schemeClr val="accent1"/>
                </a:solidFill>
              </a:rPr>
              <a:t>: Stable Diffusion AI Art Models</a:t>
            </a:r>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59863"/>
            <a:ext cx="6106884" cy="369332"/>
          </a:xfrm>
          <a:prstGeom prst="rect">
            <a:avLst/>
          </a:prstGeom>
          <a:noFill/>
        </p:spPr>
        <p:txBody>
          <a:bodyPr wrap="square">
            <a:spAutoFit/>
          </a:bodyPr>
          <a:lstStyle/>
          <a:p>
            <a:pPr algn="ctr"/>
            <a:r>
              <a:rPr lang="en-US" dirty="0">
                <a:hlinkClick r:id="rId2"/>
              </a:rPr>
              <a:t>https://civitai.com/</a:t>
            </a:r>
            <a:endParaRPr lang="en-US" dirty="0"/>
          </a:p>
        </p:txBody>
      </p:sp>
      <p:pic>
        <p:nvPicPr>
          <p:cNvPr id="5" name="Picture 4">
            <a:extLst>
              <a:ext uri="{FF2B5EF4-FFF2-40B4-BE49-F238E27FC236}">
                <a16:creationId xmlns:a16="http://schemas.microsoft.com/office/drawing/2014/main" id="{B51B8C8E-F76E-CF12-59A0-C6DD3C304A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6972" y="764152"/>
            <a:ext cx="10083300" cy="5709526"/>
          </a:xfrm>
          <a:prstGeom prst="rect">
            <a:avLst/>
          </a:prstGeom>
        </p:spPr>
      </p:pic>
    </p:spTree>
    <p:extLst>
      <p:ext uri="{BB962C8B-B14F-4D97-AF65-F5344CB8AC3E}">
        <p14:creationId xmlns:p14="http://schemas.microsoft.com/office/powerpoint/2010/main" val="312133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2C2C-1CBF-D43C-C5BE-B97ED86EC2E3}"/>
              </a:ext>
            </a:extLst>
          </p:cNvPr>
          <p:cNvSpPr>
            <a:spLocks noGrp="1"/>
          </p:cNvSpPr>
          <p:nvPr>
            <p:ph type="title"/>
          </p:nvPr>
        </p:nvSpPr>
        <p:spPr>
          <a:xfrm>
            <a:off x="534386" y="56101"/>
            <a:ext cx="11222181" cy="889415"/>
          </a:xfrm>
        </p:spPr>
        <p:txBody>
          <a:bodyPr/>
          <a:lstStyle/>
          <a:p>
            <a:r>
              <a:rPr lang="en-US" dirty="0"/>
              <a:t>D-ID Text to Video</a:t>
            </a:r>
          </a:p>
        </p:txBody>
      </p:sp>
      <p:sp>
        <p:nvSpPr>
          <p:cNvPr id="4" name="Slide Number Placeholder 3">
            <a:extLst>
              <a:ext uri="{FF2B5EF4-FFF2-40B4-BE49-F238E27FC236}">
                <a16:creationId xmlns:a16="http://schemas.microsoft.com/office/drawing/2014/main" id="{4EFD40D2-1C89-72CC-BB71-8201FFD50030}"/>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8" name="TextBox 7">
            <a:extLst>
              <a:ext uri="{FF2B5EF4-FFF2-40B4-BE49-F238E27FC236}">
                <a16:creationId xmlns:a16="http://schemas.microsoft.com/office/drawing/2014/main" id="{EEDBA083-14F7-B748-2CF9-581B5995F4AC}"/>
              </a:ext>
            </a:extLst>
          </p:cNvPr>
          <p:cNvSpPr txBox="1"/>
          <p:nvPr/>
        </p:nvSpPr>
        <p:spPr>
          <a:xfrm>
            <a:off x="3093933" y="6570845"/>
            <a:ext cx="6103088" cy="369332"/>
          </a:xfrm>
          <a:prstGeom prst="rect">
            <a:avLst/>
          </a:prstGeom>
          <a:noFill/>
        </p:spPr>
        <p:txBody>
          <a:bodyPr wrap="square">
            <a:spAutoFit/>
          </a:bodyPr>
          <a:lstStyle/>
          <a:p>
            <a:pPr algn="ctr"/>
            <a:r>
              <a:rPr lang="en-US" dirty="0">
                <a:hlinkClick r:id="rId2"/>
              </a:rPr>
              <a:t>https://www.d-id.com/text-to-video/</a:t>
            </a:r>
            <a:endParaRPr lang="en-US" dirty="0"/>
          </a:p>
        </p:txBody>
      </p:sp>
      <p:pic>
        <p:nvPicPr>
          <p:cNvPr id="3" name="Picture 2">
            <a:extLst>
              <a:ext uri="{FF2B5EF4-FFF2-40B4-BE49-F238E27FC236}">
                <a16:creationId xmlns:a16="http://schemas.microsoft.com/office/drawing/2014/main" id="{EEFBB291-98BE-D6C0-F2E4-11F0DC389927}"/>
              </a:ext>
            </a:extLst>
          </p:cNvPr>
          <p:cNvPicPr>
            <a:picLocks noChangeAspect="1"/>
          </p:cNvPicPr>
          <p:nvPr/>
        </p:nvPicPr>
        <p:blipFill>
          <a:blip r:embed="rId3"/>
          <a:stretch>
            <a:fillRect/>
          </a:stretch>
        </p:blipFill>
        <p:spPr>
          <a:xfrm>
            <a:off x="484909" y="959449"/>
            <a:ext cx="11222181" cy="5667865"/>
          </a:xfrm>
          <a:prstGeom prst="rect">
            <a:avLst/>
          </a:prstGeom>
        </p:spPr>
      </p:pic>
    </p:spTree>
    <p:extLst>
      <p:ext uri="{BB962C8B-B14F-4D97-AF65-F5344CB8AC3E}">
        <p14:creationId xmlns:p14="http://schemas.microsoft.com/office/powerpoint/2010/main" val="10523452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DBF0-C389-F43E-D8FC-DDD6C35FB997}"/>
              </a:ext>
            </a:extLst>
          </p:cNvPr>
          <p:cNvSpPr>
            <a:spLocks noGrp="1"/>
          </p:cNvSpPr>
          <p:nvPr>
            <p:ph type="title"/>
          </p:nvPr>
        </p:nvSpPr>
        <p:spPr>
          <a:xfrm>
            <a:off x="534389" y="135105"/>
            <a:ext cx="11222181" cy="622133"/>
          </a:xfrm>
        </p:spPr>
        <p:txBody>
          <a:bodyPr>
            <a:normAutofit fontScale="90000"/>
          </a:bodyPr>
          <a:lstStyle/>
          <a:p>
            <a:r>
              <a:rPr lang="en-US" dirty="0" err="1"/>
              <a:t>Synthesia</a:t>
            </a:r>
            <a:r>
              <a:rPr lang="en-US" dirty="0"/>
              <a:t>: #1 AI Video Generation</a:t>
            </a:r>
          </a:p>
        </p:txBody>
      </p:sp>
      <p:sp>
        <p:nvSpPr>
          <p:cNvPr id="4" name="Slide Number Placeholder 3">
            <a:extLst>
              <a:ext uri="{FF2B5EF4-FFF2-40B4-BE49-F238E27FC236}">
                <a16:creationId xmlns:a16="http://schemas.microsoft.com/office/drawing/2014/main" id="{F8CD5117-94AB-BECD-B68C-4B935FED717D}"/>
              </a:ext>
            </a:extLst>
          </p:cNvPr>
          <p:cNvSpPr>
            <a:spLocks noGrp="1"/>
          </p:cNvSpPr>
          <p:nvPr>
            <p:ph type="sldNum" sz="quarter" idx="12"/>
          </p:nvPr>
        </p:nvSpPr>
        <p:spPr/>
        <p:txBody>
          <a:bodyPr/>
          <a:lstStyle/>
          <a:p>
            <a:fld id="{5D6FF71F-CF6A-4C46-8F9B-61D49EEA70E3}" type="slidenum">
              <a:rPr lang="en-US" smtClean="0"/>
              <a:t>64</a:t>
            </a:fld>
            <a:endParaRPr lang="en-US"/>
          </a:p>
        </p:txBody>
      </p:sp>
      <p:pic>
        <p:nvPicPr>
          <p:cNvPr id="7" name="Picture 6">
            <a:extLst>
              <a:ext uri="{FF2B5EF4-FFF2-40B4-BE49-F238E27FC236}">
                <a16:creationId xmlns:a16="http://schemas.microsoft.com/office/drawing/2014/main" id="{493DDAD7-B8F0-3564-898C-4C775EF7A1CA}"/>
              </a:ext>
            </a:extLst>
          </p:cNvPr>
          <p:cNvPicPr>
            <a:picLocks noChangeAspect="1"/>
          </p:cNvPicPr>
          <p:nvPr/>
        </p:nvPicPr>
        <p:blipFill>
          <a:blip r:embed="rId2"/>
          <a:stretch>
            <a:fillRect/>
          </a:stretch>
        </p:blipFill>
        <p:spPr>
          <a:xfrm>
            <a:off x="778635" y="894202"/>
            <a:ext cx="10634729" cy="5648067"/>
          </a:xfrm>
          <a:prstGeom prst="rect">
            <a:avLst/>
          </a:prstGeom>
        </p:spPr>
      </p:pic>
      <p:sp>
        <p:nvSpPr>
          <p:cNvPr id="8" name="TextBox 7">
            <a:extLst>
              <a:ext uri="{FF2B5EF4-FFF2-40B4-BE49-F238E27FC236}">
                <a16:creationId xmlns:a16="http://schemas.microsoft.com/office/drawing/2014/main" id="{5F4CE2F1-3448-2454-7DC6-241F1172D929}"/>
              </a:ext>
            </a:extLst>
          </p:cNvPr>
          <p:cNvSpPr txBox="1"/>
          <p:nvPr/>
        </p:nvSpPr>
        <p:spPr>
          <a:xfrm>
            <a:off x="3093933" y="6542269"/>
            <a:ext cx="6103088" cy="369332"/>
          </a:xfrm>
          <a:prstGeom prst="rect">
            <a:avLst/>
          </a:prstGeom>
          <a:noFill/>
        </p:spPr>
        <p:txBody>
          <a:bodyPr wrap="square">
            <a:spAutoFit/>
          </a:bodyPr>
          <a:lstStyle/>
          <a:p>
            <a:pPr algn="ctr"/>
            <a:r>
              <a:rPr lang="en-US" dirty="0">
                <a:hlinkClick r:id="rId3"/>
              </a:rPr>
              <a:t>https://www.synthesia.io/</a:t>
            </a:r>
            <a:endParaRPr lang="en-US" dirty="0"/>
          </a:p>
        </p:txBody>
      </p:sp>
    </p:spTree>
    <p:extLst>
      <p:ext uri="{BB962C8B-B14F-4D97-AF65-F5344CB8AC3E}">
        <p14:creationId xmlns:p14="http://schemas.microsoft.com/office/powerpoint/2010/main" val="16747171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2C2C-1CBF-D43C-C5BE-B97ED86EC2E3}"/>
              </a:ext>
            </a:extLst>
          </p:cNvPr>
          <p:cNvSpPr>
            <a:spLocks noGrp="1"/>
          </p:cNvSpPr>
          <p:nvPr>
            <p:ph type="title"/>
          </p:nvPr>
        </p:nvSpPr>
        <p:spPr>
          <a:xfrm>
            <a:off x="534386" y="56101"/>
            <a:ext cx="11222181" cy="889415"/>
          </a:xfrm>
        </p:spPr>
        <p:txBody>
          <a:bodyPr/>
          <a:lstStyle/>
          <a:p>
            <a:r>
              <a:rPr lang="en-US" dirty="0"/>
              <a:t>Speechify: #1 AI Voice Over Generator</a:t>
            </a:r>
          </a:p>
        </p:txBody>
      </p:sp>
      <p:sp>
        <p:nvSpPr>
          <p:cNvPr id="4" name="Slide Number Placeholder 3">
            <a:extLst>
              <a:ext uri="{FF2B5EF4-FFF2-40B4-BE49-F238E27FC236}">
                <a16:creationId xmlns:a16="http://schemas.microsoft.com/office/drawing/2014/main" id="{4EFD40D2-1C89-72CC-BB71-8201FFD50030}"/>
              </a:ext>
            </a:extLst>
          </p:cNvPr>
          <p:cNvSpPr>
            <a:spLocks noGrp="1"/>
          </p:cNvSpPr>
          <p:nvPr>
            <p:ph type="sldNum" sz="quarter" idx="12"/>
          </p:nvPr>
        </p:nvSpPr>
        <p:spPr/>
        <p:txBody>
          <a:bodyPr/>
          <a:lstStyle/>
          <a:p>
            <a:fld id="{5D6FF71F-CF6A-4C46-8F9B-61D49EEA70E3}" type="slidenum">
              <a:rPr lang="en-US" smtClean="0"/>
              <a:t>65</a:t>
            </a:fld>
            <a:endParaRPr lang="en-US"/>
          </a:p>
        </p:txBody>
      </p:sp>
      <p:sp>
        <p:nvSpPr>
          <p:cNvPr id="8" name="TextBox 7">
            <a:extLst>
              <a:ext uri="{FF2B5EF4-FFF2-40B4-BE49-F238E27FC236}">
                <a16:creationId xmlns:a16="http://schemas.microsoft.com/office/drawing/2014/main" id="{EEDBA083-14F7-B748-2CF9-581B5995F4AC}"/>
              </a:ext>
            </a:extLst>
          </p:cNvPr>
          <p:cNvSpPr txBox="1"/>
          <p:nvPr/>
        </p:nvSpPr>
        <p:spPr>
          <a:xfrm>
            <a:off x="3093933" y="6570845"/>
            <a:ext cx="6103088" cy="369332"/>
          </a:xfrm>
          <a:prstGeom prst="rect">
            <a:avLst/>
          </a:prstGeom>
          <a:noFill/>
        </p:spPr>
        <p:txBody>
          <a:bodyPr wrap="square">
            <a:spAutoFit/>
          </a:bodyPr>
          <a:lstStyle/>
          <a:p>
            <a:pPr algn="ctr"/>
            <a:r>
              <a:rPr lang="en-US" dirty="0">
                <a:hlinkClick r:id="rId2"/>
              </a:rPr>
              <a:t>https://speechify.com/voiceover/</a:t>
            </a:r>
            <a:endParaRPr lang="en-US" dirty="0"/>
          </a:p>
        </p:txBody>
      </p:sp>
      <p:pic>
        <p:nvPicPr>
          <p:cNvPr id="6" name="Picture 5">
            <a:extLst>
              <a:ext uri="{FF2B5EF4-FFF2-40B4-BE49-F238E27FC236}">
                <a16:creationId xmlns:a16="http://schemas.microsoft.com/office/drawing/2014/main" id="{9DECA609-5DF9-9DE0-720D-6FE6F207532E}"/>
              </a:ext>
            </a:extLst>
          </p:cNvPr>
          <p:cNvPicPr>
            <a:picLocks noChangeAspect="1"/>
          </p:cNvPicPr>
          <p:nvPr/>
        </p:nvPicPr>
        <p:blipFill>
          <a:blip r:embed="rId3"/>
          <a:stretch>
            <a:fillRect/>
          </a:stretch>
        </p:blipFill>
        <p:spPr>
          <a:xfrm>
            <a:off x="1209691" y="945517"/>
            <a:ext cx="10042713" cy="5522612"/>
          </a:xfrm>
          <a:prstGeom prst="rect">
            <a:avLst/>
          </a:prstGeom>
        </p:spPr>
      </p:pic>
    </p:spTree>
    <p:extLst>
      <p:ext uri="{BB962C8B-B14F-4D97-AF65-F5344CB8AC3E}">
        <p14:creationId xmlns:p14="http://schemas.microsoft.com/office/powerpoint/2010/main" val="19355323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Generative AI Models</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5" name="TextBox 4">
            <a:extLst>
              <a:ext uri="{FF2B5EF4-FFF2-40B4-BE49-F238E27FC236}">
                <a16:creationId xmlns:a16="http://schemas.microsoft.com/office/drawing/2014/main" id="{AF3F4DED-A25B-48B2-5680-A7C17933F55E}"/>
              </a:ext>
            </a:extLst>
          </p:cNvPr>
          <p:cNvSpPr txBox="1"/>
          <p:nvPr/>
        </p:nvSpPr>
        <p:spPr>
          <a:xfrm>
            <a:off x="933157" y="6577158"/>
            <a:ext cx="10823413"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Gozalo-Brizuela</a:t>
            </a:r>
            <a:r>
              <a:rPr lang="en-US" sz="1000" dirty="0">
                <a:solidFill>
                  <a:schemeClr val="bg1">
                    <a:lumMod val="75000"/>
                  </a:schemeClr>
                </a:solidFill>
              </a:rPr>
              <a:t>, Roberto, and Eduardo C. Garrido-</a:t>
            </a:r>
            <a:r>
              <a:rPr lang="en-US" sz="1000" dirty="0" err="1">
                <a:solidFill>
                  <a:schemeClr val="bg1">
                    <a:lumMod val="75000"/>
                  </a:schemeClr>
                </a:solidFill>
              </a:rPr>
              <a:t>Merchan</a:t>
            </a:r>
            <a:r>
              <a:rPr lang="en-US" sz="1000" dirty="0">
                <a:solidFill>
                  <a:schemeClr val="bg1">
                    <a:lumMod val="75000"/>
                  </a:schemeClr>
                </a:solidFill>
              </a:rPr>
              <a:t> (2023). "</a:t>
            </a:r>
            <a:r>
              <a:rPr lang="en-US" sz="1000" dirty="0" err="1">
                <a:solidFill>
                  <a:schemeClr val="bg1">
                    <a:lumMod val="75000"/>
                  </a:schemeClr>
                </a:solidFill>
              </a:rPr>
              <a:t>ChatGPT</a:t>
            </a:r>
            <a:r>
              <a:rPr lang="en-US" sz="1000" dirty="0">
                <a:solidFill>
                  <a:schemeClr val="bg1">
                    <a:lumMod val="75000"/>
                  </a:schemeClr>
                </a:solidFill>
              </a:rPr>
              <a:t> is not all you need. A State of the Art Review of large Generative AI models." </a:t>
            </a:r>
            <a:r>
              <a:rPr lang="en-US" sz="1000" dirty="0" err="1">
                <a:solidFill>
                  <a:schemeClr val="bg1">
                    <a:lumMod val="75000"/>
                  </a:schemeClr>
                </a:solidFill>
              </a:rPr>
              <a:t>arXiv</a:t>
            </a:r>
            <a:r>
              <a:rPr lang="en-US" sz="1000" dirty="0">
                <a:solidFill>
                  <a:schemeClr val="bg1">
                    <a:lumMod val="75000"/>
                  </a:schemeClr>
                </a:solidFill>
              </a:rPr>
              <a:t> preprint arXiv:2301.04655 (2023).</a:t>
            </a:r>
          </a:p>
        </p:txBody>
      </p:sp>
      <p:pic>
        <p:nvPicPr>
          <p:cNvPr id="3" name="Picture 2">
            <a:extLst>
              <a:ext uri="{FF2B5EF4-FFF2-40B4-BE49-F238E27FC236}">
                <a16:creationId xmlns:a16="http://schemas.microsoft.com/office/drawing/2014/main" id="{224BF010-6004-8E0B-5D8D-F6CDC81B90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617" y="769294"/>
            <a:ext cx="7599767" cy="5854868"/>
          </a:xfrm>
          <a:prstGeom prst="rect">
            <a:avLst/>
          </a:prstGeom>
        </p:spPr>
      </p:pic>
      <p:sp>
        <p:nvSpPr>
          <p:cNvPr id="7" name="TextBox 6">
            <a:extLst>
              <a:ext uri="{FF2B5EF4-FFF2-40B4-BE49-F238E27FC236}">
                <a16:creationId xmlns:a16="http://schemas.microsoft.com/office/drawing/2014/main" id="{3FF1097B-E369-1B88-BB1F-E0B28973CF2A}"/>
              </a:ext>
            </a:extLst>
          </p:cNvPr>
          <p:cNvSpPr txBox="1"/>
          <p:nvPr/>
        </p:nvSpPr>
        <p:spPr>
          <a:xfrm>
            <a:off x="8698612" y="1709309"/>
            <a:ext cx="3255508" cy="2123658"/>
          </a:xfrm>
          <a:prstGeom prst="rect">
            <a:avLst/>
          </a:prstGeom>
          <a:solidFill>
            <a:schemeClr val="accent4">
              <a:lumMod val="20000"/>
              <a:lumOff val="80000"/>
            </a:schemeClr>
          </a:solidFill>
        </p:spPr>
        <p:txBody>
          <a:bodyPr wrap="square">
            <a:spAutoFit/>
          </a:bodyPr>
          <a:lstStyle/>
          <a:p>
            <a:r>
              <a:rPr lang="en-US" sz="4400" b="1" dirty="0" err="1">
                <a:solidFill>
                  <a:srgbClr val="C00000"/>
                </a:solidFill>
              </a:rPr>
              <a:t>ChatGPT</a:t>
            </a:r>
            <a:r>
              <a:rPr lang="en-US" sz="4400" b="1" dirty="0">
                <a:solidFill>
                  <a:srgbClr val="C00000"/>
                </a:solidFill>
              </a:rPr>
              <a:t> </a:t>
            </a:r>
            <a:br>
              <a:rPr lang="en-US" sz="4400" b="1" dirty="0">
                <a:solidFill>
                  <a:srgbClr val="C00000"/>
                </a:solidFill>
              </a:rPr>
            </a:br>
            <a:r>
              <a:rPr lang="en-US" sz="4400" b="1" dirty="0">
                <a:solidFill>
                  <a:srgbClr val="C00000"/>
                </a:solidFill>
              </a:rPr>
              <a:t>is not </a:t>
            </a:r>
            <a:br>
              <a:rPr lang="en-US" sz="4400" b="1" dirty="0">
                <a:solidFill>
                  <a:srgbClr val="C00000"/>
                </a:solidFill>
              </a:rPr>
            </a:br>
            <a:r>
              <a:rPr lang="en-US" sz="4400" b="1" dirty="0">
                <a:solidFill>
                  <a:srgbClr val="C00000"/>
                </a:solidFill>
              </a:rPr>
              <a:t>all you need</a:t>
            </a:r>
          </a:p>
        </p:txBody>
      </p:sp>
      <p:sp>
        <p:nvSpPr>
          <p:cNvPr id="9" name="TextBox 8">
            <a:extLst>
              <a:ext uri="{FF2B5EF4-FFF2-40B4-BE49-F238E27FC236}">
                <a16:creationId xmlns:a16="http://schemas.microsoft.com/office/drawing/2014/main" id="{584631B4-5C5B-DB66-5B68-50FBE100D8C8}"/>
              </a:ext>
            </a:extLst>
          </p:cNvPr>
          <p:cNvSpPr txBox="1"/>
          <p:nvPr/>
        </p:nvSpPr>
        <p:spPr>
          <a:xfrm>
            <a:off x="8698612" y="4336139"/>
            <a:ext cx="3255508" cy="2123658"/>
          </a:xfrm>
          <a:prstGeom prst="rect">
            <a:avLst/>
          </a:prstGeom>
          <a:solidFill>
            <a:schemeClr val="accent6">
              <a:lumMod val="20000"/>
              <a:lumOff val="80000"/>
            </a:schemeClr>
          </a:solidFill>
        </p:spPr>
        <p:txBody>
          <a:bodyPr wrap="square">
            <a:spAutoFit/>
          </a:bodyPr>
          <a:lstStyle/>
          <a:p>
            <a:r>
              <a:rPr lang="en-US" sz="4400" b="1" dirty="0">
                <a:solidFill>
                  <a:srgbClr val="C00000"/>
                </a:solidFill>
              </a:rPr>
              <a:t>Attention </a:t>
            </a:r>
            <a:br>
              <a:rPr lang="en-US" sz="4400" b="1" dirty="0">
                <a:solidFill>
                  <a:srgbClr val="C00000"/>
                </a:solidFill>
              </a:rPr>
            </a:br>
            <a:r>
              <a:rPr lang="en-US" sz="4400" b="1" dirty="0">
                <a:solidFill>
                  <a:srgbClr val="C00000"/>
                </a:solidFill>
              </a:rPr>
              <a:t>is</a:t>
            </a:r>
            <a:br>
              <a:rPr lang="en-US" sz="4400" b="1" dirty="0">
                <a:solidFill>
                  <a:srgbClr val="C00000"/>
                </a:solidFill>
              </a:rPr>
            </a:br>
            <a:r>
              <a:rPr lang="en-US" sz="4400" b="1" dirty="0">
                <a:solidFill>
                  <a:srgbClr val="C00000"/>
                </a:solidFill>
              </a:rPr>
              <a:t>all you need</a:t>
            </a:r>
          </a:p>
        </p:txBody>
      </p:sp>
    </p:spTree>
    <p:extLst>
      <p:ext uri="{BB962C8B-B14F-4D97-AF65-F5344CB8AC3E}">
        <p14:creationId xmlns:p14="http://schemas.microsoft.com/office/powerpoint/2010/main" val="34577530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31139" y="56101"/>
            <a:ext cx="4346806" cy="6345688"/>
          </a:xfrm>
        </p:spPr>
        <p:txBody>
          <a:bodyPr>
            <a:normAutofit/>
          </a:bodyPr>
          <a:lstStyle/>
          <a:p>
            <a:r>
              <a:rPr lang="en-US" dirty="0"/>
              <a:t>Generative AI</a:t>
            </a:r>
            <a:br>
              <a:rPr lang="en-US" dirty="0"/>
            </a:br>
            <a:r>
              <a:rPr lang="en-US" dirty="0"/>
              <a:t>Research Areas, </a:t>
            </a:r>
            <a:br>
              <a:rPr lang="en-US" dirty="0"/>
            </a:br>
            <a:r>
              <a:rPr lang="en-US" dirty="0"/>
              <a:t>Applications and </a:t>
            </a:r>
            <a:br>
              <a:rPr lang="en-US" dirty="0"/>
            </a:br>
            <a:r>
              <a:rPr lang="en-US" dirty="0"/>
              <a:t>Companies</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67</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6" name="Picture 5">
            <a:extLst>
              <a:ext uri="{FF2B5EF4-FFF2-40B4-BE49-F238E27FC236}">
                <a16:creationId xmlns:a16="http://schemas.microsoft.com/office/drawing/2014/main" id="{D12817F3-2DD5-4399-4CDE-2AD01CDD5D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86514" y="396134"/>
            <a:ext cx="7474348" cy="6025533"/>
          </a:xfrm>
          <a:prstGeom prst="rect">
            <a:avLst/>
          </a:prstGeom>
        </p:spPr>
      </p:pic>
    </p:spTree>
    <p:extLst>
      <p:ext uri="{BB962C8B-B14F-4D97-AF65-F5344CB8AC3E}">
        <p14:creationId xmlns:p14="http://schemas.microsoft.com/office/powerpoint/2010/main" val="6147444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31138" y="56101"/>
            <a:ext cx="11775939" cy="831665"/>
          </a:xfrm>
        </p:spPr>
        <p:txBody>
          <a:bodyPr>
            <a:normAutofit/>
          </a:bodyPr>
          <a:lstStyle/>
          <a:p>
            <a:r>
              <a:rPr lang="en-US" dirty="0"/>
              <a:t>Applications of Generative AI Models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68</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5" name="Picture 4">
            <a:extLst>
              <a:ext uri="{FF2B5EF4-FFF2-40B4-BE49-F238E27FC236}">
                <a16:creationId xmlns:a16="http://schemas.microsoft.com/office/drawing/2014/main" id="{4A13E7B7-261B-E276-E440-9F41C2AF98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9652" y="887766"/>
            <a:ext cx="8639287" cy="5594966"/>
          </a:xfrm>
          <a:prstGeom prst="rect">
            <a:avLst/>
          </a:prstGeom>
        </p:spPr>
      </p:pic>
    </p:spTree>
    <p:extLst>
      <p:ext uri="{BB962C8B-B14F-4D97-AF65-F5344CB8AC3E}">
        <p14:creationId xmlns:p14="http://schemas.microsoft.com/office/powerpoint/2010/main" val="13221708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4975" y="1747519"/>
            <a:ext cx="3863571" cy="2172463"/>
          </a:xfrm>
        </p:spPr>
        <p:txBody>
          <a:bodyPr>
            <a:normAutofit/>
          </a:bodyPr>
          <a:lstStyle/>
          <a:p>
            <a:r>
              <a:rPr lang="en-US" dirty="0"/>
              <a:t>Generative AI</a:t>
            </a:r>
            <a:br>
              <a:rPr lang="en-US" dirty="0"/>
            </a:br>
            <a:r>
              <a:rPr lang="en-US" dirty="0"/>
              <a:t>Tech Stack</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69</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Matt Bornstein, Guido Appenzeller, and Martin Casado (2023), Who Owns the Generative AI Platform?, https://a16z.com/2023/01/19/who-owns-the-generative-ai-platform/</a:t>
            </a:r>
          </a:p>
        </p:txBody>
      </p:sp>
      <p:pic>
        <p:nvPicPr>
          <p:cNvPr id="5" name="Picture 4">
            <a:extLst>
              <a:ext uri="{FF2B5EF4-FFF2-40B4-BE49-F238E27FC236}">
                <a16:creationId xmlns:a16="http://schemas.microsoft.com/office/drawing/2014/main" id="{1D565008-D06F-BE2B-43D5-58DBC58EC18D}"/>
              </a:ext>
            </a:extLst>
          </p:cNvPr>
          <p:cNvPicPr>
            <a:picLocks noChangeAspect="1"/>
          </p:cNvPicPr>
          <p:nvPr/>
        </p:nvPicPr>
        <p:blipFill>
          <a:blip r:embed="rId2"/>
          <a:stretch>
            <a:fillRect/>
          </a:stretch>
        </p:blipFill>
        <p:spPr>
          <a:xfrm>
            <a:off x="3877906" y="309996"/>
            <a:ext cx="7889622" cy="6238008"/>
          </a:xfrm>
          <a:prstGeom prst="rect">
            <a:avLst/>
          </a:prstGeom>
        </p:spPr>
      </p:pic>
    </p:spTree>
    <p:extLst>
      <p:ext uri="{BB962C8B-B14F-4D97-AF65-F5344CB8AC3E}">
        <p14:creationId xmlns:p14="http://schemas.microsoft.com/office/powerpoint/2010/main" val="1670963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Zephyr-7B-</a:t>
            </a:r>
            <a:r>
              <a:rPr lang="el-GR" dirty="0"/>
              <a:t>β</a:t>
            </a:r>
            <a:r>
              <a:rPr lang="en-US" dirty="0"/>
              <a:t>, Llama2-Chat-70B, GPT-4</a:t>
            </a:r>
            <a:endParaRPr lang="en-US" sz="2700" dirty="0"/>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https://huggingface.co/HuggingFaceH4/zephyr-7b-beta</a:t>
            </a:r>
            <a:endParaRPr lang="en-US" sz="1000" dirty="0">
              <a:solidFill>
                <a:schemeClr val="bg1">
                  <a:lumMod val="75000"/>
                </a:schemeClr>
              </a:solidFill>
            </a:endParaRPr>
          </a:p>
        </p:txBody>
      </p:sp>
      <p:graphicFrame>
        <p:nvGraphicFramePr>
          <p:cNvPr id="2" name="Table 1">
            <a:extLst>
              <a:ext uri="{FF2B5EF4-FFF2-40B4-BE49-F238E27FC236}">
                <a16:creationId xmlns:a16="http://schemas.microsoft.com/office/drawing/2014/main" id="{68F9AB1F-8A15-1A73-E53A-8062FB652BA2}"/>
              </a:ext>
            </a:extLst>
          </p:cNvPr>
          <p:cNvGraphicFramePr>
            <a:graphicFrameLocks noGrp="1"/>
          </p:cNvGraphicFramePr>
          <p:nvPr>
            <p:extLst>
              <p:ext uri="{D42A27DB-BD31-4B8C-83A1-F6EECF244321}">
                <p14:modId xmlns:p14="http://schemas.microsoft.com/office/powerpoint/2010/main" val="2898789469"/>
              </p:ext>
            </p:extLst>
          </p:nvPr>
        </p:nvGraphicFramePr>
        <p:xfrm>
          <a:off x="534389" y="1008301"/>
          <a:ext cx="11434110" cy="5586951"/>
        </p:xfrm>
        <a:graphic>
          <a:graphicData uri="http://schemas.openxmlformats.org/drawingml/2006/table">
            <a:tbl>
              <a:tblPr/>
              <a:tblGrid>
                <a:gridCol w="2643526">
                  <a:extLst>
                    <a:ext uri="{9D8B030D-6E8A-4147-A177-3AD203B41FA5}">
                      <a16:colId xmlns:a16="http://schemas.microsoft.com/office/drawing/2014/main" val="1056117811"/>
                    </a:ext>
                  </a:extLst>
                </a:gridCol>
                <a:gridCol w="1274164">
                  <a:extLst>
                    <a:ext uri="{9D8B030D-6E8A-4147-A177-3AD203B41FA5}">
                      <a16:colId xmlns:a16="http://schemas.microsoft.com/office/drawing/2014/main" val="1880052728"/>
                    </a:ext>
                  </a:extLst>
                </a:gridCol>
                <a:gridCol w="1918741">
                  <a:extLst>
                    <a:ext uri="{9D8B030D-6E8A-4147-A177-3AD203B41FA5}">
                      <a16:colId xmlns:a16="http://schemas.microsoft.com/office/drawing/2014/main" val="2620925913"/>
                    </a:ext>
                  </a:extLst>
                </a:gridCol>
                <a:gridCol w="2323475">
                  <a:extLst>
                    <a:ext uri="{9D8B030D-6E8A-4147-A177-3AD203B41FA5}">
                      <a16:colId xmlns:a16="http://schemas.microsoft.com/office/drawing/2014/main" val="1207574903"/>
                    </a:ext>
                  </a:extLst>
                </a:gridCol>
                <a:gridCol w="3274204">
                  <a:extLst>
                    <a:ext uri="{9D8B030D-6E8A-4147-A177-3AD203B41FA5}">
                      <a16:colId xmlns:a16="http://schemas.microsoft.com/office/drawing/2014/main" val="4290185582"/>
                    </a:ext>
                  </a:extLst>
                </a:gridCol>
              </a:tblGrid>
              <a:tr h="439645">
                <a:tc>
                  <a:txBody>
                    <a:bodyPr/>
                    <a:lstStyle/>
                    <a:p>
                      <a:pPr fontAlgn="b"/>
                      <a:r>
                        <a:rPr lang="en-US" sz="2000" b="1">
                          <a:effectLst/>
                        </a:rPr>
                        <a:t>Model</a:t>
                      </a:r>
                    </a:p>
                  </a:txBody>
                  <a:tcPr marL="25748" marR="25748" marT="12874" marB="12874" anchor="b">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
                      <a:r>
                        <a:rPr lang="en-US" sz="2000" b="1">
                          <a:effectLst/>
                        </a:rPr>
                        <a:t>Size</a:t>
                      </a:r>
                    </a:p>
                  </a:txBody>
                  <a:tcPr marL="25748" marR="25748" marT="12874" marB="12874" anchor="b">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
                      <a:r>
                        <a:rPr lang="en-US" sz="2000" b="1">
                          <a:effectLst/>
                        </a:rPr>
                        <a:t>Alignment</a:t>
                      </a:r>
                    </a:p>
                  </a:txBody>
                  <a:tcPr marL="25748" marR="25748" marT="12874" marB="12874" anchor="b">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
                      <a:r>
                        <a:rPr lang="en-US" sz="2000" b="1">
                          <a:effectLst/>
                        </a:rPr>
                        <a:t>MT-Bench (score)</a:t>
                      </a:r>
                    </a:p>
                  </a:txBody>
                  <a:tcPr marL="25748" marR="25748" marT="12874" marB="12874" anchor="b">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
                      <a:r>
                        <a:rPr lang="en-US" sz="2000" b="1" dirty="0" err="1">
                          <a:effectLst/>
                        </a:rPr>
                        <a:t>AlpacaEval</a:t>
                      </a:r>
                      <a:r>
                        <a:rPr lang="en-US" sz="2000" b="1" dirty="0">
                          <a:effectLst/>
                        </a:rPr>
                        <a:t> (win rate %)</a:t>
                      </a:r>
                    </a:p>
                  </a:txBody>
                  <a:tcPr marL="25748" marR="25748" marT="12874" marB="12874" anchor="b">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3984139897"/>
                  </a:ext>
                </a:extLst>
              </a:tr>
              <a:tr h="357211">
                <a:tc>
                  <a:txBody>
                    <a:bodyPr/>
                    <a:lstStyle/>
                    <a:p>
                      <a:pPr fontAlgn="base"/>
                      <a:r>
                        <a:rPr lang="en-US" sz="2000">
                          <a:effectLst/>
                        </a:rPr>
                        <a:t>StableLM-Tuned-</a:t>
                      </a:r>
                      <a:r>
                        <a:rPr lang="el-GR" sz="2000">
                          <a:effectLst/>
                        </a:rPr>
                        <a:t>α</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7B</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dSFT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2.75</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3207521258"/>
                  </a:ext>
                </a:extLst>
              </a:tr>
              <a:tr h="320234">
                <a:tc>
                  <a:txBody>
                    <a:bodyPr/>
                    <a:lstStyle/>
                    <a:p>
                      <a:pPr fontAlgn="base"/>
                      <a:r>
                        <a:rPr lang="en-US" sz="2000">
                          <a:effectLst/>
                        </a:rPr>
                        <a:t>MPT-Chat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7B</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dSFT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5.42</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59608445"/>
                  </a:ext>
                </a:extLst>
              </a:tr>
              <a:tr h="320234">
                <a:tc>
                  <a:txBody>
                    <a:bodyPr/>
                    <a:lstStyle/>
                    <a:p>
                      <a:pPr fontAlgn="base"/>
                      <a:r>
                        <a:rPr lang="en-US" sz="2000">
                          <a:effectLst/>
                        </a:rPr>
                        <a:t>Xwin-LMv0.1</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7B</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dPPO</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6.19</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87.83</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3767038401"/>
                  </a:ext>
                </a:extLst>
              </a:tr>
              <a:tr h="439645">
                <a:tc>
                  <a:txBody>
                    <a:bodyPr/>
                    <a:lstStyle/>
                    <a:p>
                      <a:pPr fontAlgn="base"/>
                      <a:r>
                        <a:rPr lang="en-US" sz="2000">
                          <a:effectLst/>
                        </a:rPr>
                        <a:t>Mistral-Instructv0.1</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7B</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6.84</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1521597787"/>
                  </a:ext>
                </a:extLst>
              </a:tr>
              <a:tr h="320234">
                <a:tc>
                  <a:txBody>
                    <a:bodyPr/>
                    <a:lstStyle/>
                    <a:p>
                      <a:pPr fontAlgn="base"/>
                      <a:r>
                        <a:rPr lang="en-US" sz="2000">
                          <a:effectLst/>
                        </a:rPr>
                        <a:t>Zephyr-7b-</a:t>
                      </a:r>
                      <a:r>
                        <a:rPr lang="el-GR" sz="2000">
                          <a:effectLst/>
                        </a:rPr>
                        <a:t>α</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7B</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dDPO</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6.88</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4044662391"/>
                  </a:ext>
                </a:extLst>
              </a:tr>
              <a:tr h="357211">
                <a:tc>
                  <a:txBody>
                    <a:bodyPr/>
                    <a:lstStyle/>
                    <a:p>
                      <a:pPr fontAlgn="base"/>
                      <a:r>
                        <a:rPr lang="en-US" sz="2000" b="1" dirty="0">
                          <a:solidFill>
                            <a:srgbClr val="C00000"/>
                          </a:solidFill>
                          <a:effectLst/>
                        </a:rPr>
                        <a:t>Zephyr-7b-</a:t>
                      </a:r>
                      <a:r>
                        <a:rPr lang="el-GR" sz="2000" b="1" dirty="0">
                          <a:solidFill>
                            <a:srgbClr val="C00000"/>
                          </a:solidFill>
                          <a:effectLst/>
                        </a:rPr>
                        <a:t>β</a:t>
                      </a:r>
                      <a:r>
                        <a:rPr lang="el-GR" sz="2000" dirty="0">
                          <a:solidFill>
                            <a:srgbClr val="C00000"/>
                          </a:solidFill>
                          <a:effectLst/>
                        </a:rPr>
                        <a:t> </a:t>
                      </a:r>
                      <a:r>
                        <a:rPr lang="en-US" sz="2000" dirty="0">
                          <a:solidFill>
                            <a:srgbClr val="C00000"/>
                          </a:solidFill>
                          <a:effectLst/>
                        </a:rPr>
                        <a: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b="1">
                          <a:solidFill>
                            <a:srgbClr val="C00000"/>
                          </a:solidFill>
                          <a:effectLst/>
                        </a:rPr>
                        <a:t>7B</a:t>
                      </a:r>
                      <a:endParaRPr lang="en-US" sz="2000">
                        <a:solidFill>
                          <a:srgbClr val="C00000"/>
                        </a:solidFill>
                        <a:effectLst/>
                      </a:endParaRP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b="1">
                          <a:solidFill>
                            <a:srgbClr val="C00000"/>
                          </a:solidFill>
                          <a:effectLst/>
                        </a:rPr>
                        <a:t>dDPO</a:t>
                      </a:r>
                      <a:endParaRPr lang="en-US" sz="2000">
                        <a:solidFill>
                          <a:srgbClr val="C00000"/>
                        </a:solidFill>
                        <a:effectLst/>
                      </a:endParaRP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b="1">
                          <a:solidFill>
                            <a:srgbClr val="C00000"/>
                          </a:solidFill>
                          <a:effectLst/>
                        </a:rPr>
                        <a:t>7.34</a:t>
                      </a:r>
                      <a:endParaRPr lang="en-US" sz="2000">
                        <a:solidFill>
                          <a:srgbClr val="C00000"/>
                        </a:solidFill>
                        <a:effectLst/>
                      </a:endParaRP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b="1" dirty="0">
                          <a:solidFill>
                            <a:srgbClr val="C00000"/>
                          </a:solidFill>
                          <a:effectLst/>
                        </a:rPr>
                        <a:t>90.60</a:t>
                      </a:r>
                      <a:endParaRPr lang="en-US" sz="2000" dirty="0">
                        <a:solidFill>
                          <a:srgbClr val="C00000"/>
                        </a:solidFill>
                        <a:effectLst/>
                      </a:endParaRP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3101037971"/>
                  </a:ext>
                </a:extLst>
              </a:tr>
              <a:tr h="357211">
                <a:tc>
                  <a:txBody>
                    <a:bodyPr/>
                    <a:lstStyle/>
                    <a:p>
                      <a:pPr fontAlgn="base"/>
                      <a:r>
                        <a:rPr lang="en-US" sz="2000">
                          <a:effectLst/>
                        </a:rPr>
                        <a:t>Falcon-Instruct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40B</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dSFT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5.17</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45.71</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984853512"/>
                  </a:ext>
                </a:extLst>
              </a:tr>
              <a:tr h="320234">
                <a:tc>
                  <a:txBody>
                    <a:bodyPr/>
                    <a:lstStyle/>
                    <a:p>
                      <a:pPr fontAlgn="base"/>
                      <a:r>
                        <a:rPr lang="en-US" sz="2000">
                          <a:effectLst/>
                        </a:rPr>
                        <a:t>Guanaco</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65B</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SFT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6.41</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71.80</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2836448764"/>
                  </a:ext>
                </a:extLst>
              </a:tr>
              <a:tr h="320234">
                <a:tc>
                  <a:txBody>
                    <a:bodyPr/>
                    <a:lstStyle/>
                    <a:p>
                      <a:pPr fontAlgn="base"/>
                      <a:r>
                        <a:rPr lang="en-US" sz="2000">
                          <a:solidFill>
                            <a:srgbClr val="C00000"/>
                          </a:solidFill>
                          <a:effectLst/>
                        </a:rPr>
                        <a:t>Llama2-Chat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solidFill>
                            <a:srgbClr val="C00000"/>
                          </a:solidFill>
                          <a:effectLst/>
                        </a:rPr>
                        <a:t>70B</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solidFill>
                            <a:srgbClr val="C00000"/>
                          </a:solidFill>
                          <a:effectLst/>
                        </a:rPr>
                        <a:t>RLHF</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solidFill>
                            <a:srgbClr val="C00000"/>
                          </a:solidFill>
                          <a:effectLst/>
                        </a:rPr>
                        <a:t>6.86</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dirty="0">
                          <a:solidFill>
                            <a:srgbClr val="C00000"/>
                          </a:solidFill>
                          <a:effectLst/>
                        </a:rPr>
                        <a:t>92.66</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2159447556"/>
                  </a:ext>
                </a:extLst>
              </a:tr>
              <a:tr h="320234">
                <a:tc>
                  <a:txBody>
                    <a:bodyPr/>
                    <a:lstStyle/>
                    <a:p>
                      <a:pPr fontAlgn="base"/>
                      <a:r>
                        <a:rPr lang="en-US" sz="2000">
                          <a:effectLst/>
                        </a:rPr>
                        <a:t>Vicuna v1.3</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33B</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dSFT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7.12</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88.99</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3276308879"/>
                  </a:ext>
                </a:extLst>
              </a:tr>
              <a:tr h="320234">
                <a:tc>
                  <a:txBody>
                    <a:bodyPr/>
                    <a:lstStyle/>
                    <a:p>
                      <a:pPr fontAlgn="base"/>
                      <a:r>
                        <a:rPr lang="en-US" sz="2000">
                          <a:effectLst/>
                        </a:rPr>
                        <a:t>WizardLM v1.0</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70B</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dSFT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7.71</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557274220"/>
                  </a:ext>
                </a:extLst>
              </a:tr>
              <a:tr h="320234">
                <a:tc>
                  <a:txBody>
                    <a:bodyPr/>
                    <a:lstStyle/>
                    <a:p>
                      <a:pPr fontAlgn="base"/>
                      <a:r>
                        <a:rPr lang="en-US" sz="2000">
                          <a:solidFill>
                            <a:srgbClr val="C00000"/>
                          </a:solidFill>
                          <a:effectLst/>
                        </a:rPr>
                        <a:t>Xwin-LM v0.1</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solidFill>
                            <a:srgbClr val="C00000"/>
                          </a:solidFill>
                          <a:effectLst/>
                        </a:rPr>
                        <a:t>70B</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solidFill>
                            <a:srgbClr val="C00000"/>
                          </a:solidFill>
                          <a:effectLst/>
                        </a:rPr>
                        <a:t>dPPO</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solidFill>
                            <a:srgbClr val="C00000"/>
                          </a:solidFill>
                          <a:effectLst/>
                        </a:rPr>
                        <a: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dirty="0">
                          <a:solidFill>
                            <a:srgbClr val="C00000"/>
                          </a:solidFill>
                          <a:effectLst/>
                        </a:rPr>
                        <a:t>95.57</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827921350"/>
                  </a:ext>
                </a:extLst>
              </a:tr>
              <a:tr h="320234">
                <a:tc>
                  <a:txBody>
                    <a:bodyPr/>
                    <a:lstStyle/>
                    <a:p>
                      <a:pPr fontAlgn="base"/>
                      <a:r>
                        <a:rPr lang="en-US" sz="2000">
                          <a:solidFill>
                            <a:srgbClr val="C00000"/>
                          </a:solidFill>
                          <a:effectLst/>
                        </a:rPr>
                        <a:t>GPT-3.5-turbo</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solidFill>
                            <a:srgbClr val="C00000"/>
                          </a:solidFill>
                          <a:effectLst/>
                        </a:rPr>
                        <a: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solidFill>
                            <a:srgbClr val="C00000"/>
                          </a:solidFill>
                          <a:effectLst/>
                        </a:rPr>
                        <a:t>RLHF</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solidFill>
                            <a:srgbClr val="C00000"/>
                          </a:solidFill>
                          <a:effectLst/>
                        </a:rPr>
                        <a:t>7.94</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dirty="0">
                          <a:solidFill>
                            <a:srgbClr val="C00000"/>
                          </a:solidFill>
                          <a:effectLst/>
                        </a:rPr>
                        <a:t>89.37</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2865287570"/>
                  </a:ext>
                </a:extLst>
              </a:tr>
              <a:tr h="320234">
                <a:tc>
                  <a:txBody>
                    <a:bodyPr/>
                    <a:lstStyle/>
                    <a:p>
                      <a:pPr fontAlgn="base"/>
                      <a:r>
                        <a:rPr lang="en-US" sz="2000">
                          <a:effectLst/>
                        </a:rPr>
                        <a:t>Claude 2</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RLHF</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8.06</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effectLst/>
                        </a:rPr>
                        <a:t>91.36</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270518492"/>
                  </a:ext>
                </a:extLst>
              </a:tr>
              <a:tr h="320234">
                <a:tc>
                  <a:txBody>
                    <a:bodyPr/>
                    <a:lstStyle/>
                    <a:p>
                      <a:pPr fontAlgn="base"/>
                      <a:r>
                        <a:rPr lang="en-US" sz="2000">
                          <a:solidFill>
                            <a:srgbClr val="C00000"/>
                          </a:solidFill>
                          <a:effectLst/>
                        </a:rPr>
                        <a:t>GPT-4</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solidFill>
                            <a:srgbClr val="C00000"/>
                          </a:solidFill>
                          <a:effectLst/>
                        </a:rPr>
                        <a:t>-</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solidFill>
                            <a:srgbClr val="C00000"/>
                          </a:solidFill>
                          <a:effectLst/>
                        </a:rPr>
                        <a:t>RLHF</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a:solidFill>
                            <a:srgbClr val="C00000"/>
                          </a:solidFill>
                          <a:effectLst/>
                        </a:rPr>
                        <a:t>8.99</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tc>
                  <a:txBody>
                    <a:bodyPr/>
                    <a:lstStyle/>
                    <a:p>
                      <a:pPr fontAlgn="base"/>
                      <a:r>
                        <a:rPr lang="en-US" sz="2000" dirty="0">
                          <a:solidFill>
                            <a:srgbClr val="C00000"/>
                          </a:solidFill>
                          <a:effectLst/>
                        </a:rPr>
                        <a:t>95.28</a:t>
                      </a:r>
                    </a:p>
                  </a:txBody>
                  <a:tcPr marL="25748" marR="25748" marT="12874" marB="12874" anchor="ctr">
                    <a:lnL w="12700" cap="flat" cmpd="sng" algn="ctr">
                      <a:solidFill>
                        <a:srgbClr val="E5E7EB"/>
                      </a:solidFill>
                      <a:prstDash val="solid"/>
                      <a:round/>
                      <a:headEnd type="none" w="med" len="med"/>
                      <a:tailEnd type="none" w="med" len="med"/>
                    </a:lnL>
                    <a:lnR w="12700" cap="flat" cmpd="sng" algn="ctr">
                      <a:solidFill>
                        <a:srgbClr val="E5E7EB"/>
                      </a:solidFill>
                      <a:prstDash val="solid"/>
                      <a:round/>
                      <a:headEnd type="none" w="med" len="med"/>
                      <a:tailEnd type="none" w="med" len="med"/>
                    </a:lnR>
                    <a:lnT w="12700" cap="flat" cmpd="sng" algn="ctr">
                      <a:solidFill>
                        <a:srgbClr val="E5E7EB"/>
                      </a:solidFill>
                      <a:prstDash val="solid"/>
                      <a:round/>
                      <a:headEnd type="none" w="med" len="med"/>
                      <a:tailEnd type="none" w="med" len="med"/>
                    </a:lnT>
                    <a:lnB w="1270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3483828181"/>
                  </a:ext>
                </a:extLst>
              </a:tr>
            </a:tbl>
          </a:graphicData>
        </a:graphic>
      </p:graphicFrame>
    </p:spTree>
    <p:extLst>
      <p:ext uri="{BB962C8B-B14F-4D97-AF65-F5344CB8AC3E}">
        <p14:creationId xmlns:p14="http://schemas.microsoft.com/office/powerpoint/2010/main" val="39927019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134017"/>
            <a:ext cx="11896975" cy="927757"/>
          </a:xfrm>
        </p:spPr>
        <p:txBody>
          <a:bodyPr>
            <a:normAutofit/>
          </a:bodyPr>
          <a:lstStyle/>
          <a:p>
            <a:r>
              <a:rPr lang="en-US" dirty="0"/>
              <a:t>Generative AI Software and Business Factors</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70</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6" name="Picture 5">
            <a:extLst>
              <a:ext uri="{FF2B5EF4-FFF2-40B4-BE49-F238E27FC236}">
                <a16:creationId xmlns:a16="http://schemas.microsoft.com/office/drawing/2014/main" id="{78CDC98B-7FAD-05A3-1042-03F4BCD4E7A3}"/>
              </a:ext>
            </a:extLst>
          </p:cNvPr>
          <p:cNvPicPr>
            <a:picLocks noChangeAspect="1"/>
          </p:cNvPicPr>
          <p:nvPr/>
        </p:nvPicPr>
        <p:blipFill>
          <a:blip r:embed="rId2"/>
          <a:stretch>
            <a:fillRect/>
          </a:stretch>
        </p:blipFill>
        <p:spPr>
          <a:xfrm>
            <a:off x="379767" y="1613663"/>
            <a:ext cx="11432466" cy="4539111"/>
          </a:xfrm>
          <a:prstGeom prst="rect">
            <a:avLst/>
          </a:prstGeom>
        </p:spPr>
      </p:pic>
    </p:spTree>
    <p:extLst>
      <p:ext uri="{BB962C8B-B14F-4D97-AF65-F5344CB8AC3E}">
        <p14:creationId xmlns:p14="http://schemas.microsoft.com/office/powerpoint/2010/main" val="11873917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134017"/>
            <a:ext cx="11896975" cy="2017261"/>
          </a:xfrm>
        </p:spPr>
        <p:txBody>
          <a:bodyPr>
            <a:normAutofit fontScale="90000"/>
          </a:bodyPr>
          <a:lstStyle/>
          <a:p>
            <a:r>
              <a:rPr lang="en-US" dirty="0"/>
              <a:t>Generative AI</a:t>
            </a:r>
            <a:br>
              <a:rPr lang="en-US" dirty="0"/>
            </a:br>
            <a:r>
              <a:rPr lang="en-US" dirty="0"/>
              <a:t>1. Pre-training Foundation (Pre-trained) Model</a:t>
            </a:r>
            <a:br>
              <a:rPr lang="en-US" dirty="0"/>
            </a:br>
            <a:r>
              <a:rPr lang="en-US" dirty="0"/>
              <a:t>2. Fine-turning Custom (Fine-tuned) Model</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71</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5" name="Picture 4">
            <a:extLst>
              <a:ext uri="{FF2B5EF4-FFF2-40B4-BE49-F238E27FC236}">
                <a16:creationId xmlns:a16="http://schemas.microsoft.com/office/drawing/2014/main" id="{EA50651A-9FFA-4442-B8DF-7AB4860854BC}"/>
              </a:ext>
            </a:extLst>
          </p:cNvPr>
          <p:cNvPicPr>
            <a:picLocks noChangeAspect="1"/>
          </p:cNvPicPr>
          <p:nvPr/>
        </p:nvPicPr>
        <p:blipFill>
          <a:blip r:embed="rId2"/>
          <a:stretch>
            <a:fillRect/>
          </a:stretch>
        </p:blipFill>
        <p:spPr>
          <a:xfrm>
            <a:off x="147512" y="2151278"/>
            <a:ext cx="11903287" cy="4266919"/>
          </a:xfrm>
          <a:prstGeom prst="rect">
            <a:avLst/>
          </a:prstGeom>
        </p:spPr>
      </p:pic>
    </p:spTree>
    <p:extLst>
      <p:ext uri="{BB962C8B-B14F-4D97-AF65-F5344CB8AC3E}">
        <p14:creationId xmlns:p14="http://schemas.microsoft.com/office/powerpoint/2010/main" val="39366898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47767"/>
            <a:ext cx="11896975" cy="1014007"/>
          </a:xfrm>
        </p:spPr>
        <p:txBody>
          <a:bodyPr>
            <a:normAutofit fontScale="90000"/>
          </a:bodyPr>
          <a:lstStyle/>
          <a:p>
            <a:r>
              <a:rPr lang="en-US" sz="4000" dirty="0"/>
              <a:t>Generative AI </a:t>
            </a:r>
            <a:br>
              <a:rPr lang="en-US" sz="4000" dirty="0"/>
            </a:br>
            <a:r>
              <a:rPr lang="en-US" sz="4000" dirty="0"/>
              <a:t>Fine-tune Custom Models using Proprietary Data</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72</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5" name="Picture 4">
            <a:extLst>
              <a:ext uri="{FF2B5EF4-FFF2-40B4-BE49-F238E27FC236}">
                <a16:creationId xmlns:a16="http://schemas.microsoft.com/office/drawing/2014/main" id="{04630F5C-CBD0-6DA1-AB63-C68EB34531D1}"/>
              </a:ext>
            </a:extLst>
          </p:cNvPr>
          <p:cNvPicPr>
            <a:picLocks noChangeAspect="1"/>
          </p:cNvPicPr>
          <p:nvPr/>
        </p:nvPicPr>
        <p:blipFill>
          <a:blip r:embed="rId2"/>
          <a:stretch>
            <a:fillRect/>
          </a:stretch>
        </p:blipFill>
        <p:spPr>
          <a:xfrm>
            <a:off x="349593" y="1075842"/>
            <a:ext cx="11460283" cy="5530756"/>
          </a:xfrm>
          <a:prstGeom prst="rect">
            <a:avLst/>
          </a:prstGeom>
        </p:spPr>
      </p:pic>
    </p:spTree>
    <p:extLst>
      <p:ext uri="{BB962C8B-B14F-4D97-AF65-F5344CB8AC3E}">
        <p14:creationId xmlns:p14="http://schemas.microsoft.com/office/powerpoint/2010/main" val="42124730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47767"/>
            <a:ext cx="11896975" cy="1014007"/>
          </a:xfrm>
        </p:spPr>
        <p:txBody>
          <a:bodyPr>
            <a:normAutofit fontScale="90000"/>
          </a:bodyPr>
          <a:lstStyle/>
          <a:p>
            <a:r>
              <a:rPr lang="en-US" sz="4000" dirty="0"/>
              <a:t>Generative AI </a:t>
            </a:r>
            <a:br>
              <a:rPr lang="en-US" sz="4000" dirty="0"/>
            </a:br>
            <a:r>
              <a:rPr lang="en-US" sz="4000" dirty="0"/>
              <a:t>Fine-tune Custom Models using Proprietary Data</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73</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6" name="Picture 5">
            <a:extLst>
              <a:ext uri="{FF2B5EF4-FFF2-40B4-BE49-F238E27FC236}">
                <a16:creationId xmlns:a16="http://schemas.microsoft.com/office/drawing/2014/main" id="{10806F66-48B7-1ABA-38E0-1A7364F2E51D}"/>
              </a:ext>
            </a:extLst>
          </p:cNvPr>
          <p:cNvPicPr>
            <a:picLocks noChangeAspect="1"/>
          </p:cNvPicPr>
          <p:nvPr/>
        </p:nvPicPr>
        <p:blipFill>
          <a:blip r:embed="rId2"/>
          <a:stretch>
            <a:fillRect/>
          </a:stretch>
        </p:blipFill>
        <p:spPr>
          <a:xfrm>
            <a:off x="1048731" y="1169332"/>
            <a:ext cx="10094536" cy="5393796"/>
          </a:xfrm>
          <a:prstGeom prst="rect">
            <a:avLst/>
          </a:prstGeom>
        </p:spPr>
      </p:pic>
    </p:spTree>
    <p:extLst>
      <p:ext uri="{BB962C8B-B14F-4D97-AF65-F5344CB8AC3E}">
        <p14:creationId xmlns:p14="http://schemas.microsoft.com/office/powerpoint/2010/main" val="19256807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47767"/>
            <a:ext cx="11896975" cy="755245"/>
          </a:xfrm>
        </p:spPr>
        <p:txBody>
          <a:bodyPr>
            <a:normAutofit/>
          </a:bodyPr>
          <a:lstStyle/>
          <a:p>
            <a:r>
              <a:rPr lang="en-US" sz="4000" dirty="0"/>
              <a:t>Pipeline of Instruction Tuning LLMs.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74</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97262"/>
            <a:ext cx="10995002" cy="215444"/>
          </a:xfrm>
          <a:prstGeom prst="rect">
            <a:avLst/>
          </a:prstGeom>
          <a:noFill/>
        </p:spPr>
        <p:txBody>
          <a:bodyPr wrap="square">
            <a:spAutoFit/>
          </a:bodyPr>
          <a:lstStyle/>
          <a:p>
            <a:pPr algn="ctr"/>
            <a:r>
              <a:rPr lang="en-US" sz="800" dirty="0">
                <a:solidFill>
                  <a:schemeClr val="bg1">
                    <a:lumMod val="75000"/>
                  </a:schemeClr>
                </a:solidFill>
              </a:rPr>
              <a:t>Source: Wang, </a:t>
            </a:r>
            <a:r>
              <a:rPr lang="en-US" sz="800" dirty="0" err="1">
                <a:solidFill>
                  <a:schemeClr val="bg1">
                    <a:lumMod val="75000"/>
                  </a:schemeClr>
                </a:solidFill>
              </a:rPr>
              <a:t>Yidong</a:t>
            </a:r>
            <a:r>
              <a:rPr lang="en-US" sz="800" dirty="0">
                <a:solidFill>
                  <a:schemeClr val="bg1">
                    <a:lumMod val="75000"/>
                  </a:schemeClr>
                </a:solidFill>
              </a:rPr>
              <a:t>, </a:t>
            </a:r>
            <a:r>
              <a:rPr lang="en-US" sz="800" dirty="0" err="1">
                <a:solidFill>
                  <a:schemeClr val="bg1">
                    <a:lumMod val="75000"/>
                  </a:schemeClr>
                </a:solidFill>
              </a:rPr>
              <a:t>Zhuohao</a:t>
            </a:r>
            <a:r>
              <a:rPr lang="en-US" sz="800" dirty="0">
                <a:solidFill>
                  <a:schemeClr val="bg1">
                    <a:lumMod val="75000"/>
                  </a:schemeClr>
                </a:solidFill>
              </a:rPr>
              <a:t> Yu, </a:t>
            </a:r>
            <a:r>
              <a:rPr lang="en-US" sz="800" dirty="0" err="1">
                <a:solidFill>
                  <a:schemeClr val="bg1">
                    <a:lumMod val="75000"/>
                  </a:schemeClr>
                </a:solidFill>
              </a:rPr>
              <a:t>Zhengran</a:t>
            </a:r>
            <a:r>
              <a:rPr lang="en-US" sz="800" dirty="0">
                <a:solidFill>
                  <a:schemeClr val="bg1">
                    <a:lumMod val="75000"/>
                  </a:schemeClr>
                </a:solidFill>
              </a:rPr>
              <a:t> Zeng, Linyi Yang, </a:t>
            </a:r>
            <a:r>
              <a:rPr lang="en-US" sz="800" dirty="0" err="1">
                <a:solidFill>
                  <a:schemeClr val="bg1">
                    <a:lumMod val="75000"/>
                  </a:schemeClr>
                </a:solidFill>
              </a:rPr>
              <a:t>Cunxiang</a:t>
            </a:r>
            <a:r>
              <a:rPr lang="en-US" sz="800" dirty="0">
                <a:solidFill>
                  <a:schemeClr val="bg1">
                    <a:lumMod val="75000"/>
                  </a:schemeClr>
                </a:solidFill>
              </a:rPr>
              <a:t> Wang, Hao Chen, </a:t>
            </a:r>
            <a:r>
              <a:rPr lang="en-US" sz="800" dirty="0" err="1">
                <a:solidFill>
                  <a:schemeClr val="bg1">
                    <a:lumMod val="75000"/>
                  </a:schemeClr>
                </a:solidFill>
              </a:rPr>
              <a:t>Chaoya</a:t>
            </a:r>
            <a:r>
              <a:rPr lang="en-US" sz="800" dirty="0">
                <a:solidFill>
                  <a:schemeClr val="bg1">
                    <a:lumMod val="75000"/>
                  </a:schemeClr>
                </a:solidFill>
              </a:rPr>
              <a:t> Jiang et al. "</a:t>
            </a:r>
            <a:r>
              <a:rPr lang="en-US" sz="800" dirty="0" err="1">
                <a:solidFill>
                  <a:schemeClr val="bg1">
                    <a:lumMod val="75000"/>
                  </a:schemeClr>
                </a:solidFill>
              </a:rPr>
              <a:t>PandaLM</a:t>
            </a:r>
            <a:r>
              <a:rPr lang="en-US" sz="800" dirty="0">
                <a:solidFill>
                  <a:schemeClr val="bg1">
                    <a:lumMod val="75000"/>
                  </a:schemeClr>
                </a:solidFill>
              </a:rPr>
              <a:t>: An Automatic Evaluation Benchmark for LLM Instruction Tuning Optimization." </a:t>
            </a:r>
            <a:r>
              <a:rPr lang="en-US" sz="800" dirty="0" err="1">
                <a:solidFill>
                  <a:schemeClr val="bg1">
                    <a:lumMod val="75000"/>
                  </a:schemeClr>
                </a:solidFill>
              </a:rPr>
              <a:t>arXiv</a:t>
            </a:r>
            <a:r>
              <a:rPr lang="en-US" sz="800" dirty="0">
                <a:solidFill>
                  <a:schemeClr val="bg1">
                    <a:lumMod val="75000"/>
                  </a:schemeClr>
                </a:solidFill>
              </a:rPr>
              <a:t> preprint arXiv:2306.05087 (2023).</a:t>
            </a:r>
          </a:p>
        </p:txBody>
      </p:sp>
      <p:pic>
        <p:nvPicPr>
          <p:cNvPr id="3" name="Picture 2">
            <a:extLst>
              <a:ext uri="{FF2B5EF4-FFF2-40B4-BE49-F238E27FC236}">
                <a16:creationId xmlns:a16="http://schemas.microsoft.com/office/drawing/2014/main" id="{6BCAB66B-9AF5-7EE6-F797-B5E7C0ABD3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9473" y="811346"/>
            <a:ext cx="9015241" cy="5750898"/>
          </a:xfrm>
          <a:prstGeom prst="rect">
            <a:avLst/>
          </a:prstGeom>
        </p:spPr>
      </p:pic>
    </p:spTree>
    <p:extLst>
      <p:ext uri="{BB962C8B-B14F-4D97-AF65-F5344CB8AC3E}">
        <p14:creationId xmlns:p14="http://schemas.microsoft.com/office/powerpoint/2010/main" val="41757454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041915" cy="1115568"/>
          </a:xfrm>
        </p:spPr>
        <p:txBody>
          <a:bodyPr>
            <a:normAutofit fontScale="90000"/>
          </a:bodyPr>
          <a:lstStyle/>
          <a:p>
            <a:r>
              <a:rPr lang="en-US" dirty="0"/>
              <a:t>Available Task Collections for Instruction Tuning</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75</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6" name="Picture 5">
            <a:extLst>
              <a:ext uri="{FF2B5EF4-FFF2-40B4-BE49-F238E27FC236}">
                <a16:creationId xmlns:a16="http://schemas.microsoft.com/office/drawing/2014/main" id="{E2D9E490-DA84-BCC2-808A-59311A48FF4F}"/>
              </a:ext>
            </a:extLst>
          </p:cNvPr>
          <p:cNvPicPr>
            <a:picLocks noChangeAspect="1"/>
          </p:cNvPicPr>
          <p:nvPr/>
        </p:nvPicPr>
        <p:blipFill>
          <a:blip r:embed="rId2"/>
          <a:stretch>
            <a:fillRect/>
          </a:stretch>
        </p:blipFill>
        <p:spPr>
          <a:xfrm>
            <a:off x="480380" y="1170432"/>
            <a:ext cx="11095924" cy="5431163"/>
          </a:xfrm>
          <a:prstGeom prst="rect">
            <a:avLst/>
          </a:prstGeom>
        </p:spPr>
      </p:pic>
    </p:spTree>
    <p:extLst>
      <p:ext uri="{BB962C8B-B14F-4D97-AF65-F5344CB8AC3E}">
        <p14:creationId xmlns:p14="http://schemas.microsoft.com/office/powerpoint/2010/main" val="23735029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3"/>
            <a:ext cx="11222181" cy="1791673"/>
          </a:xfrm>
        </p:spPr>
        <p:txBody>
          <a:bodyPr>
            <a:normAutofit fontScale="90000"/>
          </a:bodyPr>
          <a:lstStyle/>
          <a:p>
            <a:r>
              <a:rPr lang="en-US" dirty="0"/>
              <a:t>Instance Formatting and Two Different Methods for Constructing the </a:t>
            </a:r>
            <a:br>
              <a:rPr lang="en-US" dirty="0"/>
            </a:br>
            <a:r>
              <a:rPr lang="en-US" dirty="0"/>
              <a:t>Instruction-formatted Instances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76</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FA2C65DA-755D-0C53-6F5E-E8EA98AB2392}"/>
              </a:ext>
            </a:extLst>
          </p:cNvPr>
          <p:cNvPicPr>
            <a:picLocks noChangeAspect="1"/>
          </p:cNvPicPr>
          <p:nvPr/>
        </p:nvPicPr>
        <p:blipFill>
          <a:blip r:embed="rId2"/>
          <a:stretch>
            <a:fillRect/>
          </a:stretch>
        </p:blipFill>
        <p:spPr>
          <a:xfrm>
            <a:off x="247984" y="1892454"/>
            <a:ext cx="11696031" cy="4669790"/>
          </a:xfrm>
          <a:prstGeom prst="rect">
            <a:avLst/>
          </a:prstGeom>
        </p:spPr>
      </p:pic>
    </p:spTree>
    <p:extLst>
      <p:ext uri="{BB962C8B-B14F-4D97-AF65-F5344CB8AC3E}">
        <p14:creationId xmlns:p14="http://schemas.microsoft.com/office/powerpoint/2010/main" val="25636540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645920"/>
          </a:xfrm>
        </p:spPr>
        <p:txBody>
          <a:bodyPr>
            <a:normAutofit/>
          </a:bodyPr>
          <a:lstStyle/>
          <a:p>
            <a:r>
              <a:rPr lang="en-US" dirty="0"/>
              <a:t>In-context Learning (ICL) and </a:t>
            </a:r>
            <a:br>
              <a:rPr lang="en-US" dirty="0"/>
            </a:br>
            <a:r>
              <a:rPr lang="en-US" dirty="0"/>
              <a:t>Chain-of-thought (</a:t>
            </a:r>
            <a:r>
              <a:rPr lang="en-US" dirty="0" err="1"/>
              <a:t>CoT</a:t>
            </a:r>
            <a:r>
              <a:rPr lang="en-US" dirty="0"/>
              <a:t>) Prompting</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77</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A8221B4A-5593-9438-5269-D8007EC19DD4}"/>
              </a:ext>
            </a:extLst>
          </p:cNvPr>
          <p:cNvPicPr>
            <a:picLocks noChangeAspect="1"/>
          </p:cNvPicPr>
          <p:nvPr/>
        </p:nvPicPr>
        <p:blipFill>
          <a:blip r:embed="rId2"/>
          <a:stretch>
            <a:fillRect/>
          </a:stretch>
        </p:blipFill>
        <p:spPr>
          <a:xfrm>
            <a:off x="105756" y="1700784"/>
            <a:ext cx="11980488" cy="4815543"/>
          </a:xfrm>
          <a:prstGeom prst="rect">
            <a:avLst/>
          </a:prstGeom>
        </p:spPr>
      </p:pic>
    </p:spTree>
    <p:extLst>
      <p:ext uri="{BB962C8B-B14F-4D97-AF65-F5344CB8AC3E}">
        <p14:creationId xmlns:p14="http://schemas.microsoft.com/office/powerpoint/2010/main" val="14750249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8000" dirty="0">
                <a:solidFill>
                  <a:srgbClr val="C00000"/>
                </a:solidFill>
              </a:rPr>
              <a:t>Pre-train, </a:t>
            </a:r>
            <a:br>
              <a:rPr lang="en-US" altLang="zh-TW" sz="8000" dirty="0">
                <a:solidFill>
                  <a:srgbClr val="C00000"/>
                </a:solidFill>
              </a:rPr>
            </a:br>
            <a:r>
              <a:rPr lang="en-US" altLang="zh-TW" sz="8000" dirty="0">
                <a:solidFill>
                  <a:srgbClr val="C00000"/>
                </a:solidFill>
              </a:rPr>
              <a:t>Prompt, and Predict: </a:t>
            </a:r>
            <a:br>
              <a:rPr lang="en-US" altLang="zh-TW" sz="8000" dirty="0">
                <a:solidFill>
                  <a:srgbClr val="C00000"/>
                </a:solidFill>
              </a:rPr>
            </a:br>
            <a:r>
              <a:rPr lang="en-US" altLang="zh-TW" sz="8000" dirty="0">
                <a:solidFill>
                  <a:srgbClr val="C00000"/>
                </a:solidFill>
              </a:rPr>
              <a:t>Prompting Methods </a:t>
            </a:r>
            <a:br>
              <a:rPr lang="en-US" altLang="zh-TW" sz="8000" dirty="0">
                <a:solidFill>
                  <a:srgbClr val="C00000"/>
                </a:solidFill>
              </a:rPr>
            </a:br>
            <a:r>
              <a:rPr lang="en-US" altLang="zh-TW" sz="6000" dirty="0">
                <a:solidFill>
                  <a:srgbClr val="C00000"/>
                </a:solidFill>
              </a:rPr>
              <a:t>in Natural Language Processing</a:t>
            </a:r>
            <a:br>
              <a:rPr lang="en-US" altLang="zh-TW" sz="6000" dirty="0">
                <a:solidFill>
                  <a:srgbClr val="C00000"/>
                </a:solidFill>
              </a:rPr>
            </a:br>
            <a:r>
              <a:rPr lang="en-US" altLang="zh-TW" sz="6000" dirty="0">
                <a:solidFill>
                  <a:srgbClr val="C00000"/>
                </a:solidFill>
              </a:rPr>
              <a:t>(LLMs)</a:t>
            </a:r>
            <a:endParaRPr lang="zh-TW" altLang="en-US" sz="6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78</a:t>
            </a:fld>
            <a:endParaRPr lang="zh-TW" altLang="en-US"/>
          </a:p>
        </p:txBody>
      </p:sp>
      <p:sp>
        <p:nvSpPr>
          <p:cNvPr id="3" name="TextBox 2">
            <a:extLst>
              <a:ext uri="{FF2B5EF4-FFF2-40B4-BE49-F238E27FC236}">
                <a16:creationId xmlns:a16="http://schemas.microsoft.com/office/drawing/2014/main" id="{5EC1C84E-F8B6-6FC4-9515-FD351AF95391}"/>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Tree>
    <p:extLst>
      <p:ext uri="{BB962C8B-B14F-4D97-AF65-F5344CB8AC3E}">
        <p14:creationId xmlns:p14="http://schemas.microsoft.com/office/powerpoint/2010/main" val="25933343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Four Paradigms in NLP</a:t>
            </a:r>
          </a:p>
        </p:txBody>
      </p:sp>
      <p:pic>
        <p:nvPicPr>
          <p:cNvPr id="6" name="Content Placeholder 5">
            <a:extLst>
              <a:ext uri="{FF2B5EF4-FFF2-40B4-BE49-F238E27FC236}">
                <a16:creationId xmlns:a16="http://schemas.microsoft.com/office/drawing/2014/main" id="{99CD3561-F2F8-B438-D40E-E82F48CD74B5}"/>
              </a:ext>
            </a:extLst>
          </p:cNvPr>
          <p:cNvPicPr>
            <a:picLocks noGrp="1" noChangeAspect="1"/>
          </p:cNvPicPr>
          <p:nvPr>
            <p:ph idx="1"/>
          </p:nvPr>
        </p:nvPicPr>
        <p:blipFill>
          <a:blip r:embed="rId2"/>
          <a:stretch>
            <a:fillRect/>
          </a:stretch>
        </p:blipFill>
        <p:spPr>
          <a:xfrm>
            <a:off x="1238445" y="709440"/>
            <a:ext cx="9715110" cy="5871092"/>
          </a:xfrm>
        </p:spPr>
      </p:pic>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79</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Tree>
    <p:extLst>
      <p:ext uri="{BB962C8B-B14F-4D97-AF65-F5344CB8AC3E}">
        <p14:creationId xmlns:p14="http://schemas.microsoft.com/office/powerpoint/2010/main" val="1423009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Zephyr-7B-</a:t>
            </a:r>
            <a:r>
              <a:rPr lang="el-GR" dirty="0"/>
              <a:t>β</a:t>
            </a:r>
            <a:r>
              <a:rPr lang="en-US" dirty="0"/>
              <a:t>, Llama2-Chat-70B, GPT-4</a:t>
            </a:r>
            <a:endParaRPr lang="en-US" sz="2700" dirty="0"/>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https://huggingface.co/HuggingFaceH4/zephyr-7b-beta</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A0E2C1A6-5A50-F30C-B755-CFE7518CD805}"/>
              </a:ext>
            </a:extLst>
          </p:cNvPr>
          <p:cNvPicPr>
            <a:picLocks noChangeAspect="1"/>
          </p:cNvPicPr>
          <p:nvPr/>
        </p:nvPicPr>
        <p:blipFill>
          <a:blip r:embed="rId3"/>
          <a:stretch>
            <a:fillRect/>
          </a:stretch>
        </p:blipFill>
        <p:spPr>
          <a:xfrm>
            <a:off x="1243018" y="1075201"/>
            <a:ext cx="10397128" cy="5420142"/>
          </a:xfrm>
          <a:prstGeom prst="rect">
            <a:avLst/>
          </a:prstGeom>
        </p:spPr>
      </p:pic>
    </p:spTree>
    <p:extLst>
      <p:ext uri="{BB962C8B-B14F-4D97-AF65-F5344CB8AC3E}">
        <p14:creationId xmlns:p14="http://schemas.microsoft.com/office/powerpoint/2010/main" val="26834115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Typology of Prompting Methods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80</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9" name="Content Placeholder 8">
            <a:extLst>
              <a:ext uri="{FF2B5EF4-FFF2-40B4-BE49-F238E27FC236}">
                <a16:creationId xmlns:a16="http://schemas.microsoft.com/office/drawing/2014/main" id="{1EAAD93F-C1ED-E806-A6A3-A50C1B53949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73476" y="746017"/>
            <a:ext cx="7429328" cy="5855578"/>
          </a:xfrm>
        </p:spPr>
      </p:pic>
    </p:spTree>
    <p:extLst>
      <p:ext uri="{BB962C8B-B14F-4D97-AF65-F5344CB8AC3E}">
        <p14:creationId xmlns:p14="http://schemas.microsoft.com/office/powerpoint/2010/main" val="2747052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Different Multi-Prompt Learning Strategies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81</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3" name="Picture 2">
            <a:extLst>
              <a:ext uri="{FF2B5EF4-FFF2-40B4-BE49-F238E27FC236}">
                <a16:creationId xmlns:a16="http://schemas.microsoft.com/office/drawing/2014/main" id="{F84AEE1C-1F24-2B04-4673-F5D0C21D6DEC}"/>
              </a:ext>
            </a:extLst>
          </p:cNvPr>
          <p:cNvPicPr>
            <a:picLocks noChangeAspect="1"/>
          </p:cNvPicPr>
          <p:nvPr/>
        </p:nvPicPr>
        <p:blipFill>
          <a:blip r:embed="rId2"/>
          <a:stretch>
            <a:fillRect/>
          </a:stretch>
        </p:blipFill>
        <p:spPr>
          <a:xfrm>
            <a:off x="1092813" y="800881"/>
            <a:ext cx="10006374" cy="5776876"/>
          </a:xfrm>
          <a:prstGeom prst="rect">
            <a:avLst/>
          </a:prstGeom>
        </p:spPr>
      </p:pic>
    </p:spTree>
    <p:extLst>
      <p:ext uri="{BB962C8B-B14F-4D97-AF65-F5344CB8AC3E}">
        <p14:creationId xmlns:p14="http://schemas.microsoft.com/office/powerpoint/2010/main" val="38757554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262353" y="78343"/>
            <a:ext cx="11769212" cy="691153"/>
          </a:xfrm>
        </p:spPr>
        <p:txBody>
          <a:bodyPr>
            <a:noAutofit/>
          </a:bodyPr>
          <a:lstStyle/>
          <a:p>
            <a:r>
              <a:rPr lang="en-US" sz="3600" dirty="0"/>
              <a:t>Examples of Input, Template, and Answer for Different Tasks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82</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7C2BD6D9-BFB0-EC49-5C40-68A8FDD31642}"/>
              </a:ext>
            </a:extLst>
          </p:cNvPr>
          <p:cNvPicPr>
            <a:picLocks noGrp="1" noChangeAspect="1"/>
          </p:cNvPicPr>
          <p:nvPr>
            <p:ph idx="1"/>
          </p:nvPr>
        </p:nvPicPr>
        <p:blipFill>
          <a:blip r:embed="rId2"/>
          <a:stretch>
            <a:fillRect/>
          </a:stretch>
        </p:blipFill>
        <p:spPr>
          <a:xfrm>
            <a:off x="1547528" y="768796"/>
            <a:ext cx="9198863" cy="5832799"/>
          </a:xfrm>
        </p:spPr>
      </p:pic>
    </p:spTree>
    <p:extLst>
      <p:ext uri="{BB962C8B-B14F-4D97-AF65-F5344CB8AC3E}">
        <p14:creationId xmlns:p14="http://schemas.microsoft.com/office/powerpoint/2010/main" val="16647357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877824"/>
          </a:xfrm>
        </p:spPr>
        <p:txBody>
          <a:bodyPr>
            <a:normAutofit fontScale="90000"/>
          </a:bodyPr>
          <a:lstStyle/>
          <a:p>
            <a:r>
              <a:rPr lang="en-US" dirty="0"/>
              <a:t>Characteristics of Different Tuning Strategies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83</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86E41CD8-E542-F001-B9BA-F7A48F1833BB}"/>
              </a:ext>
            </a:extLst>
          </p:cNvPr>
          <p:cNvPicPr>
            <a:picLocks noGrp="1" noChangeAspect="1"/>
          </p:cNvPicPr>
          <p:nvPr>
            <p:ph idx="1"/>
          </p:nvPr>
        </p:nvPicPr>
        <p:blipFill>
          <a:blip r:embed="rId2"/>
          <a:stretch>
            <a:fillRect/>
          </a:stretch>
        </p:blipFill>
        <p:spPr>
          <a:xfrm>
            <a:off x="256033" y="1609344"/>
            <a:ext cx="11729434" cy="4443984"/>
          </a:xfrm>
        </p:spPr>
      </p:pic>
    </p:spTree>
    <p:extLst>
      <p:ext uri="{BB962C8B-B14F-4D97-AF65-F5344CB8AC3E}">
        <p14:creationId xmlns:p14="http://schemas.microsoft.com/office/powerpoint/2010/main" val="40379575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2214760"/>
          </a:xfrm>
        </p:spPr>
        <p:txBody>
          <a:bodyPr>
            <a:noAutofit/>
          </a:bodyPr>
          <a:lstStyle/>
          <a:p>
            <a:r>
              <a:rPr lang="en-US" dirty="0"/>
              <a:t>Multi-prompt Learning for </a:t>
            </a:r>
            <a:br>
              <a:rPr lang="en-US" dirty="0"/>
            </a:br>
            <a:r>
              <a:rPr lang="en-US" dirty="0"/>
              <a:t>Multi-task, Multi-domain, </a:t>
            </a:r>
            <a:br>
              <a:rPr lang="en-US" dirty="0"/>
            </a:br>
            <a:r>
              <a:rPr lang="en-US" dirty="0"/>
              <a:t>or Multi-lingual Learning</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84</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9BC1C71E-E298-6CDC-FC0C-327E0CE17DDC}"/>
              </a:ext>
            </a:extLst>
          </p:cNvPr>
          <p:cNvPicPr>
            <a:picLocks noGrp="1" noChangeAspect="1"/>
          </p:cNvPicPr>
          <p:nvPr>
            <p:ph idx="1"/>
          </p:nvPr>
        </p:nvPicPr>
        <p:blipFill>
          <a:blip r:embed="rId2"/>
          <a:stretch>
            <a:fillRect/>
          </a:stretch>
        </p:blipFill>
        <p:spPr>
          <a:xfrm>
            <a:off x="336633" y="2873128"/>
            <a:ext cx="11518734" cy="2466768"/>
          </a:xfrm>
        </p:spPr>
      </p:pic>
    </p:spTree>
    <p:extLst>
      <p:ext uri="{BB962C8B-B14F-4D97-AF65-F5344CB8AC3E}">
        <p14:creationId xmlns:p14="http://schemas.microsoft.com/office/powerpoint/2010/main" val="4215887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5A24-6053-C946-9A38-568F549B8603}"/>
              </a:ext>
            </a:extLst>
          </p:cNvPr>
          <p:cNvSpPr>
            <a:spLocks noGrp="1"/>
          </p:cNvSpPr>
          <p:nvPr>
            <p:ph type="title"/>
          </p:nvPr>
        </p:nvSpPr>
        <p:spPr/>
        <p:txBody>
          <a:bodyPr>
            <a:normAutofit fontScale="90000"/>
          </a:bodyPr>
          <a:lstStyle/>
          <a:p>
            <a:r>
              <a:rPr lang="en-US" dirty="0"/>
              <a:t>GPT-3.5 Prompt Engineering for </a:t>
            </a:r>
            <a:br>
              <a:rPr lang="en-US" dirty="0"/>
            </a:br>
            <a:r>
              <a:rPr lang="en-US" dirty="0"/>
              <a:t>Question Answering</a:t>
            </a:r>
          </a:p>
        </p:txBody>
      </p:sp>
      <p:sp>
        <p:nvSpPr>
          <p:cNvPr id="3" name="Content Placeholder 2">
            <a:extLst>
              <a:ext uri="{FF2B5EF4-FFF2-40B4-BE49-F238E27FC236}">
                <a16:creationId xmlns:a16="http://schemas.microsoft.com/office/drawing/2014/main" id="{AC23B49F-5C11-F8EF-0248-E22653340F43}"/>
              </a:ext>
            </a:extLst>
          </p:cNvPr>
          <p:cNvSpPr>
            <a:spLocks noGrp="1"/>
          </p:cNvSpPr>
          <p:nvPr>
            <p:ph idx="1"/>
          </p:nvPr>
        </p:nvSpPr>
        <p:spPr/>
        <p:txBody>
          <a:bodyPr/>
          <a:lstStyle/>
          <a:p>
            <a:r>
              <a:rPr lang="en-US" dirty="0"/>
              <a:t>Find the answer to the question from the given context. </a:t>
            </a:r>
          </a:p>
          <a:p>
            <a:r>
              <a:rPr lang="en-US" dirty="0"/>
              <a:t>When the question cannot be answered with the given context, say "unanswerable". </a:t>
            </a:r>
          </a:p>
          <a:p>
            <a:r>
              <a:rPr lang="en-US" dirty="0"/>
              <a:t>Just say the answer without repeating the question.</a:t>
            </a:r>
          </a:p>
          <a:p>
            <a:r>
              <a:rPr lang="en-US" dirty="0"/>
              <a:t>Context: {context}</a:t>
            </a:r>
          </a:p>
          <a:p>
            <a:r>
              <a:rPr lang="en-US" dirty="0"/>
              <a:t>Question:{question}</a:t>
            </a:r>
          </a:p>
          <a:p>
            <a:r>
              <a:rPr lang="en-US" dirty="0"/>
              <a:t>Answer:</a:t>
            </a:r>
          </a:p>
        </p:txBody>
      </p:sp>
      <p:sp>
        <p:nvSpPr>
          <p:cNvPr id="4" name="Slide Number Placeholder 3">
            <a:extLst>
              <a:ext uri="{FF2B5EF4-FFF2-40B4-BE49-F238E27FC236}">
                <a16:creationId xmlns:a16="http://schemas.microsoft.com/office/drawing/2014/main" id="{74F81118-1089-2459-1FE7-EC6B366D93A4}"/>
              </a:ext>
            </a:extLst>
          </p:cNvPr>
          <p:cNvSpPr>
            <a:spLocks noGrp="1"/>
          </p:cNvSpPr>
          <p:nvPr>
            <p:ph type="sldNum" sz="quarter" idx="12"/>
          </p:nvPr>
        </p:nvSpPr>
        <p:spPr/>
        <p:txBody>
          <a:bodyPr/>
          <a:lstStyle/>
          <a:p>
            <a:fld id="{5D6FF71F-CF6A-4C46-8F9B-61D49EEA70E3}" type="slidenum">
              <a:rPr lang="en-US" smtClean="0"/>
              <a:t>85</a:t>
            </a:fld>
            <a:endParaRPr lang="en-US"/>
          </a:p>
        </p:txBody>
      </p:sp>
    </p:spTree>
    <p:extLst>
      <p:ext uri="{BB962C8B-B14F-4D97-AF65-F5344CB8AC3E}">
        <p14:creationId xmlns:p14="http://schemas.microsoft.com/office/powerpoint/2010/main" val="31532978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5A24-6053-C946-9A38-568F549B8603}"/>
              </a:ext>
            </a:extLst>
          </p:cNvPr>
          <p:cNvSpPr>
            <a:spLocks noGrp="1"/>
          </p:cNvSpPr>
          <p:nvPr>
            <p:ph type="title"/>
          </p:nvPr>
        </p:nvSpPr>
        <p:spPr/>
        <p:txBody>
          <a:bodyPr>
            <a:normAutofit fontScale="90000"/>
          </a:bodyPr>
          <a:lstStyle/>
          <a:p>
            <a:r>
              <a:rPr lang="en-US" dirty="0"/>
              <a:t>Prompts and QA Inference For FLAN T5</a:t>
            </a:r>
            <a:br>
              <a:rPr lang="en-US" dirty="0"/>
            </a:br>
            <a:r>
              <a:rPr lang="en-US" dirty="0"/>
              <a:t>Question Answering</a:t>
            </a:r>
          </a:p>
        </p:txBody>
      </p:sp>
      <p:sp>
        <p:nvSpPr>
          <p:cNvPr id="3" name="Content Placeholder 2">
            <a:extLst>
              <a:ext uri="{FF2B5EF4-FFF2-40B4-BE49-F238E27FC236}">
                <a16:creationId xmlns:a16="http://schemas.microsoft.com/office/drawing/2014/main" id="{AC23B49F-5C11-F8EF-0248-E22653340F43}"/>
              </a:ext>
            </a:extLst>
          </p:cNvPr>
          <p:cNvSpPr>
            <a:spLocks noGrp="1"/>
          </p:cNvSpPr>
          <p:nvPr>
            <p:ph idx="1"/>
          </p:nvPr>
        </p:nvSpPr>
        <p:spPr/>
        <p:txBody>
          <a:bodyPr>
            <a:normAutofit/>
          </a:bodyPr>
          <a:lstStyle/>
          <a:p>
            <a:r>
              <a:rPr lang="en-US" dirty="0"/>
              <a:t>Prompts and QA Inference For FLAN T5, we follow [41] and use the following prompt:</a:t>
            </a:r>
          </a:p>
          <a:p>
            <a:r>
              <a:rPr lang="en-US" dirty="0"/>
              <a:t>Context: {context}\</a:t>
            </a:r>
            <a:r>
              <a:rPr lang="en-US" dirty="0" err="1"/>
              <a:t>nQuestion</a:t>
            </a:r>
            <a:r>
              <a:rPr lang="en-US" dirty="0"/>
              <a:t>: {question}\</a:t>
            </a:r>
            <a:r>
              <a:rPr lang="en-US" dirty="0" err="1"/>
              <a:t>nAnswer</a:t>
            </a:r>
            <a:r>
              <a:rPr lang="en-US" dirty="0"/>
              <a:t>:</a:t>
            </a:r>
          </a:p>
          <a:p>
            <a:endParaRPr lang="en-US" dirty="0"/>
          </a:p>
          <a:p>
            <a:r>
              <a:rPr lang="en-US" dirty="0"/>
              <a:t>Context: {context}</a:t>
            </a:r>
          </a:p>
          <a:p>
            <a:r>
              <a:rPr lang="en-US" dirty="0"/>
              <a:t>Question: {question}</a:t>
            </a:r>
          </a:p>
          <a:p>
            <a:r>
              <a:rPr lang="en-US" dirty="0"/>
              <a:t>Answer:</a:t>
            </a:r>
          </a:p>
        </p:txBody>
      </p:sp>
      <p:sp>
        <p:nvSpPr>
          <p:cNvPr id="4" name="Slide Number Placeholder 3">
            <a:extLst>
              <a:ext uri="{FF2B5EF4-FFF2-40B4-BE49-F238E27FC236}">
                <a16:creationId xmlns:a16="http://schemas.microsoft.com/office/drawing/2014/main" id="{74F81118-1089-2459-1FE7-EC6B366D93A4}"/>
              </a:ext>
            </a:extLst>
          </p:cNvPr>
          <p:cNvSpPr>
            <a:spLocks noGrp="1"/>
          </p:cNvSpPr>
          <p:nvPr>
            <p:ph type="sldNum" sz="quarter" idx="12"/>
          </p:nvPr>
        </p:nvSpPr>
        <p:spPr/>
        <p:txBody>
          <a:bodyPr/>
          <a:lstStyle/>
          <a:p>
            <a:fld id="{5D6FF71F-CF6A-4C46-8F9B-61D49EEA70E3}" type="slidenum">
              <a:rPr lang="en-US" smtClean="0"/>
              <a:t>86</a:t>
            </a:fld>
            <a:endParaRPr lang="en-US"/>
          </a:p>
        </p:txBody>
      </p:sp>
    </p:spTree>
    <p:extLst>
      <p:ext uri="{BB962C8B-B14F-4D97-AF65-F5344CB8AC3E}">
        <p14:creationId xmlns:p14="http://schemas.microsoft.com/office/powerpoint/2010/main" val="2213448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00C92-3729-8DE3-398B-6DBD314ADC64}"/>
              </a:ext>
            </a:extLst>
          </p:cNvPr>
          <p:cNvSpPr>
            <a:spLocks noGrp="1"/>
          </p:cNvSpPr>
          <p:nvPr>
            <p:ph type="title"/>
          </p:nvPr>
        </p:nvSpPr>
        <p:spPr>
          <a:xfrm>
            <a:off x="534389" y="135104"/>
            <a:ext cx="11222181" cy="946935"/>
          </a:xfrm>
        </p:spPr>
        <p:txBody>
          <a:bodyPr>
            <a:normAutofit/>
          </a:bodyPr>
          <a:lstStyle/>
          <a:p>
            <a:r>
              <a:rPr lang="en-US" dirty="0"/>
              <a:t>Prompt Engineering</a:t>
            </a:r>
          </a:p>
        </p:txBody>
      </p:sp>
      <p:sp>
        <p:nvSpPr>
          <p:cNvPr id="3" name="Content Placeholder 2">
            <a:extLst>
              <a:ext uri="{FF2B5EF4-FFF2-40B4-BE49-F238E27FC236}">
                <a16:creationId xmlns:a16="http://schemas.microsoft.com/office/drawing/2014/main" id="{92555C49-1333-0949-1B2D-5911F1FCCBDC}"/>
              </a:ext>
            </a:extLst>
          </p:cNvPr>
          <p:cNvSpPr>
            <a:spLocks noGrp="1"/>
          </p:cNvSpPr>
          <p:nvPr>
            <p:ph idx="1"/>
          </p:nvPr>
        </p:nvSpPr>
        <p:spPr>
          <a:xfrm>
            <a:off x="534389" y="1203960"/>
            <a:ext cx="11222181" cy="5149340"/>
          </a:xfrm>
        </p:spPr>
        <p:txBody>
          <a:bodyPr>
            <a:normAutofit fontScale="85000" lnSpcReduction="20000"/>
          </a:bodyPr>
          <a:lstStyle/>
          <a:p>
            <a:r>
              <a:rPr lang="en-US" dirty="0"/>
              <a:t>Prompts For FLAN models</a:t>
            </a:r>
          </a:p>
          <a:p>
            <a:pPr lvl="1"/>
            <a:r>
              <a:rPr lang="en-US" b="0" i="0" dirty="0" err="1">
                <a:solidFill>
                  <a:srgbClr val="222222"/>
                </a:solidFill>
                <a:effectLst/>
                <a:latin typeface="Arial" panose="020B0604020202020204" pitchFamily="34" charset="0"/>
              </a:rPr>
              <a:t>Longpre</a:t>
            </a:r>
            <a:r>
              <a:rPr lang="en-US" b="0" i="0" dirty="0">
                <a:solidFill>
                  <a:srgbClr val="222222"/>
                </a:solidFill>
                <a:effectLst/>
                <a:latin typeface="Arial" panose="020B0604020202020204" pitchFamily="34" charset="0"/>
              </a:rPr>
              <a:t>, S., Hou, L., Vu, T., </a:t>
            </a:r>
            <a:r>
              <a:rPr lang="en-US" b="0" i="0" dirty="0" err="1">
                <a:solidFill>
                  <a:srgbClr val="222222"/>
                </a:solidFill>
                <a:effectLst/>
                <a:latin typeface="Arial" panose="020B0604020202020204" pitchFamily="34" charset="0"/>
              </a:rPr>
              <a:t>Webson</a:t>
            </a:r>
            <a:r>
              <a:rPr lang="en-US" b="0" i="0" dirty="0">
                <a:solidFill>
                  <a:srgbClr val="222222"/>
                </a:solidFill>
                <a:effectLst/>
                <a:latin typeface="Arial" panose="020B0604020202020204" pitchFamily="34" charset="0"/>
              </a:rPr>
              <a:t>, A., Chung, H. W., Tay, Y., ... &amp; Roberts, A. (2023). The flan collection: Designing data and methods for effective instruction tuning. </a:t>
            </a:r>
            <a:r>
              <a:rPr lang="en-US" b="0" i="1" dirty="0" err="1">
                <a:solidFill>
                  <a:srgbClr val="222222"/>
                </a:solidFill>
                <a:effectLst/>
                <a:latin typeface="Arial" panose="020B0604020202020204" pitchFamily="34" charset="0"/>
              </a:rPr>
              <a:t>arXiv</a:t>
            </a:r>
            <a:r>
              <a:rPr lang="en-US" b="0" i="1" dirty="0">
                <a:solidFill>
                  <a:srgbClr val="222222"/>
                </a:solidFill>
                <a:effectLst/>
                <a:latin typeface="Arial" panose="020B0604020202020204" pitchFamily="34" charset="0"/>
              </a:rPr>
              <a:t> preprint arXiv:2301.13688</a:t>
            </a:r>
            <a:r>
              <a:rPr lang="en-US" b="0" i="0" dirty="0">
                <a:solidFill>
                  <a:srgbClr val="222222"/>
                </a:solidFill>
                <a:effectLst/>
                <a:latin typeface="Arial" panose="020B0604020202020204" pitchFamily="34" charset="0"/>
              </a:rPr>
              <a:t>.</a:t>
            </a:r>
            <a:endParaRPr lang="en-US" dirty="0"/>
          </a:p>
          <a:p>
            <a:r>
              <a:rPr lang="en-US" dirty="0"/>
              <a:t>MNLI, NLI-FEVER, </a:t>
            </a:r>
            <a:r>
              <a:rPr lang="en-US" dirty="0" err="1"/>
              <a:t>VitaminC</a:t>
            </a:r>
            <a:r>
              <a:rPr lang="en-US" dirty="0"/>
              <a:t>:</a:t>
            </a:r>
          </a:p>
          <a:p>
            <a:pPr lvl="1"/>
            <a:r>
              <a:rPr lang="en-US" dirty="0"/>
              <a:t>"Premise: {premise}\n\</a:t>
            </a:r>
            <a:r>
              <a:rPr lang="en-US" dirty="0" err="1"/>
              <a:t>nHypothesis</a:t>
            </a:r>
            <a:r>
              <a:rPr lang="en-US" dirty="0"/>
              <a:t>: {hypothesis}\n\</a:t>
            </a:r>
            <a:r>
              <a:rPr lang="en-US" dirty="0" err="1"/>
              <a:t>nDoes</a:t>
            </a:r>
            <a:r>
              <a:rPr lang="en-US" dirty="0"/>
              <a:t> the premise entail the hypothesis?\n\</a:t>
            </a:r>
            <a:r>
              <a:rPr lang="en-US" dirty="0" err="1"/>
              <a:t>nA</a:t>
            </a:r>
            <a:r>
              <a:rPr lang="en-US" dirty="0"/>
              <a:t> yes\</a:t>
            </a:r>
            <a:r>
              <a:rPr lang="en-US" dirty="0" err="1"/>
              <a:t>nB</a:t>
            </a:r>
            <a:r>
              <a:rPr lang="en-US" dirty="0"/>
              <a:t> it is not possible to tell\</a:t>
            </a:r>
            <a:r>
              <a:rPr lang="en-US" dirty="0" err="1"/>
              <a:t>nC</a:t>
            </a:r>
            <a:r>
              <a:rPr lang="en-US" dirty="0"/>
              <a:t> no"</a:t>
            </a:r>
          </a:p>
          <a:p>
            <a:r>
              <a:rPr lang="en-US" dirty="0"/>
              <a:t>ANLI:</a:t>
            </a:r>
          </a:p>
          <a:p>
            <a:pPr lvl="1"/>
            <a:r>
              <a:rPr lang="en-US" dirty="0"/>
              <a:t>"{context}\n\</a:t>
            </a:r>
            <a:r>
              <a:rPr lang="en-US" dirty="0" err="1"/>
              <a:t>nBased</a:t>
            </a:r>
            <a:r>
              <a:rPr lang="en-US" dirty="0"/>
              <a:t> on the paragraph above can we conclude that\"{hypothesis}\"?\n\</a:t>
            </a:r>
            <a:r>
              <a:rPr lang="en-US" dirty="0" err="1"/>
              <a:t>nA</a:t>
            </a:r>
            <a:r>
              <a:rPr lang="en-US" dirty="0"/>
              <a:t> Yes\</a:t>
            </a:r>
            <a:r>
              <a:rPr lang="en-US" dirty="0" err="1"/>
              <a:t>nB</a:t>
            </a:r>
            <a:r>
              <a:rPr lang="en-US" dirty="0"/>
              <a:t> It’s impossible to say\</a:t>
            </a:r>
            <a:r>
              <a:rPr lang="en-US" dirty="0" err="1"/>
              <a:t>nC</a:t>
            </a:r>
            <a:r>
              <a:rPr lang="en-US" dirty="0"/>
              <a:t> No"</a:t>
            </a:r>
          </a:p>
          <a:p>
            <a:r>
              <a:rPr lang="en-US" dirty="0"/>
              <a:t>SNLI:</a:t>
            </a:r>
          </a:p>
          <a:p>
            <a:pPr lvl="1"/>
            <a:r>
              <a:rPr lang="en-US" dirty="0"/>
              <a:t>"If \"{premise}\", does this mean that \"{hypothesis}\"?\n\</a:t>
            </a:r>
            <a:r>
              <a:rPr lang="en-US" dirty="0" err="1"/>
              <a:t>nA</a:t>
            </a:r>
            <a:r>
              <a:rPr lang="en-US" dirty="0"/>
              <a:t> yes\</a:t>
            </a:r>
            <a:r>
              <a:rPr lang="en-US" dirty="0" err="1"/>
              <a:t>nB</a:t>
            </a:r>
            <a:r>
              <a:rPr lang="en-US" dirty="0"/>
              <a:t> it is not possible to tell\</a:t>
            </a:r>
            <a:r>
              <a:rPr lang="en-US" dirty="0" err="1"/>
              <a:t>nC</a:t>
            </a:r>
            <a:r>
              <a:rPr lang="en-US" dirty="0"/>
              <a:t> no"</a:t>
            </a:r>
          </a:p>
        </p:txBody>
      </p:sp>
      <p:sp>
        <p:nvSpPr>
          <p:cNvPr id="4" name="Slide Number Placeholder 3">
            <a:extLst>
              <a:ext uri="{FF2B5EF4-FFF2-40B4-BE49-F238E27FC236}">
                <a16:creationId xmlns:a16="http://schemas.microsoft.com/office/drawing/2014/main" id="{BE5FFE96-F42F-180E-60E3-11FA2D377E66}"/>
              </a:ext>
            </a:extLst>
          </p:cNvPr>
          <p:cNvSpPr>
            <a:spLocks noGrp="1"/>
          </p:cNvSpPr>
          <p:nvPr>
            <p:ph type="sldNum" sz="quarter" idx="12"/>
          </p:nvPr>
        </p:nvSpPr>
        <p:spPr/>
        <p:txBody>
          <a:bodyPr/>
          <a:lstStyle/>
          <a:p>
            <a:fld id="{5D6FF71F-CF6A-4C46-8F9B-61D49EEA70E3}" type="slidenum">
              <a:rPr lang="en-US" smtClean="0"/>
              <a:t>87</a:t>
            </a:fld>
            <a:endParaRPr lang="en-US"/>
          </a:p>
        </p:txBody>
      </p:sp>
    </p:spTree>
    <p:extLst>
      <p:ext uri="{BB962C8B-B14F-4D97-AF65-F5344CB8AC3E}">
        <p14:creationId xmlns:p14="http://schemas.microsoft.com/office/powerpoint/2010/main" val="549386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7232-92B1-6772-9DAB-AFE92021ED46}"/>
              </a:ext>
            </a:extLst>
          </p:cNvPr>
          <p:cNvSpPr>
            <a:spLocks noGrp="1"/>
          </p:cNvSpPr>
          <p:nvPr>
            <p:ph type="title"/>
          </p:nvPr>
        </p:nvSpPr>
        <p:spPr>
          <a:xfrm>
            <a:off x="534389" y="135104"/>
            <a:ext cx="11222181" cy="6427140"/>
          </a:xfrm>
        </p:spPr>
        <p:txBody>
          <a:bodyPr>
            <a:normAutofit fontScale="90000"/>
          </a:bodyPr>
          <a:lstStyle/>
          <a:p>
            <a:r>
              <a:rPr lang="en-US" sz="7200" dirty="0">
                <a:solidFill>
                  <a:srgbClr val="C00000"/>
                </a:solidFill>
              </a:rPr>
              <a:t>Fine-tuning LLM for </a:t>
            </a:r>
            <a:br>
              <a:rPr lang="en-US" sz="7200" dirty="0">
                <a:solidFill>
                  <a:srgbClr val="C00000"/>
                </a:solidFill>
              </a:rPr>
            </a:br>
            <a:r>
              <a:rPr lang="en-US" sz="7200" dirty="0">
                <a:solidFill>
                  <a:srgbClr val="C00000"/>
                </a:solidFill>
              </a:rPr>
              <a:t>Dialogue System</a:t>
            </a:r>
            <a:br>
              <a:rPr lang="en-US" dirty="0"/>
            </a:br>
            <a:br>
              <a:rPr lang="en-US" sz="6000" dirty="0"/>
            </a:br>
            <a:r>
              <a:rPr lang="en-US" altLang="zh-TW" sz="6000" dirty="0">
                <a:solidFill>
                  <a:srgbClr val="C00000"/>
                </a:solidFill>
              </a:rPr>
              <a:t>Reinforcement Learning from </a:t>
            </a:r>
            <a:br>
              <a:rPr lang="en-US" altLang="zh-TW" sz="6000" dirty="0">
                <a:solidFill>
                  <a:srgbClr val="C00000"/>
                </a:solidFill>
              </a:rPr>
            </a:br>
            <a:r>
              <a:rPr lang="en-US" altLang="zh-TW" sz="6000" dirty="0">
                <a:solidFill>
                  <a:srgbClr val="C00000"/>
                </a:solidFill>
              </a:rPr>
              <a:t>Human Feedback (RLHF)</a:t>
            </a:r>
            <a:br>
              <a:rPr lang="en-US" sz="6000" dirty="0"/>
            </a:br>
            <a:br>
              <a:rPr lang="en-US" sz="6000" dirty="0"/>
            </a:br>
            <a:r>
              <a:rPr lang="en-US" dirty="0" err="1"/>
              <a:t>ChatGPT</a:t>
            </a:r>
            <a:r>
              <a:rPr lang="en-US" dirty="0"/>
              <a:t>: </a:t>
            </a:r>
            <a:br>
              <a:rPr lang="en-US" dirty="0"/>
            </a:br>
            <a:r>
              <a:rPr lang="en-US" dirty="0"/>
              <a:t>Optimizing Language Models for Dialogue</a:t>
            </a:r>
          </a:p>
        </p:txBody>
      </p:sp>
      <p:sp>
        <p:nvSpPr>
          <p:cNvPr id="4" name="Slide Number Placeholder 3">
            <a:extLst>
              <a:ext uri="{FF2B5EF4-FFF2-40B4-BE49-F238E27FC236}">
                <a16:creationId xmlns:a16="http://schemas.microsoft.com/office/drawing/2014/main" id="{5FEED272-1ED8-DB61-A76C-892F2128065E}"/>
              </a:ext>
            </a:extLst>
          </p:cNvPr>
          <p:cNvSpPr>
            <a:spLocks noGrp="1"/>
          </p:cNvSpPr>
          <p:nvPr>
            <p:ph type="sldNum" sz="quarter" idx="12"/>
          </p:nvPr>
        </p:nvSpPr>
        <p:spPr/>
        <p:txBody>
          <a:bodyPr/>
          <a:lstStyle/>
          <a:p>
            <a:fld id="{5D6FF71F-CF6A-4C46-8F9B-61D49EEA70E3}" type="slidenum">
              <a:rPr lang="en-US" smtClean="0"/>
              <a:t>88</a:t>
            </a:fld>
            <a:endParaRPr lang="en-US"/>
          </a:p>
        </p:txBody>
      </p:sp>
    </p:spTree>
    <p:extLst>
      <p:ext uri="{BB962C8B-B14F-4D97-AF65-F5344CB8AC3E}">
        <p14:creationId xmlns:p14="http://schemas.microsoft.com/office/powerpoint/2010/main" val="34442026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7200" dirty="0">
                <a:solidFill>
                  <a:srgbClr val="C00000"/>
                </a:solidFill>
              </a:rPr>
              <a:t>Reinforcement Learning from Human Feedback (RLHF)</a:t>
            </a:r>
            <a:endParaRPr lang="zh-TW" altLang="en-US" sz="72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89</a:t>
            </a:fld>
            <a:endParaRPr lang="zh-TW" altLang="en-US"/>
          </a:p>
        </p:txBody>
      </p:sp>
    </p:spTree>
    <p:extLst>
      <p:ext uri="{BB962C8B-B14F-4D97-AF65-F5344CB8AC3E}">
        <p14:creationId xmlns:p14="http://schemas.microsoft.com/office/powerpoint/2010/main" val="2030644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Zephyr: Direct Distillation of LM Alignment</a:t>
            </a:r>
            <a:endParaRPr lang="en-US" sz="2700" dirty="0"/>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Tunstall, L., </a:t>
            </a:r>
            <a:r>
              <a:rPr lang="en-US" sz="1000" dirty="0" err="1">
                <a:solidFill>
                  <a:schemeClr val="bg1">
                    <a:lumMod val="75000"/>
                  </a:schemeClr>
                </a:solidFill>
              </a:rPr>
              <a:t>Beeching</a:t>
            </a:r>
            <a:r>
              <a:rPr lang="en-US" sz="1000" dirty="0">
                <a:solidFill>
                  <a:schemeClr val="bg1">
                    <a:lumMod val="75000"/>
                  </a:schemeClr>
                </a:solidFill>
              </a:rPr>
              <a:t>, E., Lambert, N., Rajani, N., Rasul, K., </a:t>
            </a:r>
            <a:r>
              <a:rPr lang="en-US" sz="1000" dirty="0" err="1">
                <a:solidFill>
                  <a:schemeClr val="bg1">
                    <a:lumMod val="75000"/>
                  </a:schemeClr>
                </a:solidFill>
              </a:rPr>
              <a:t>Belkada</a:t>
            </a:r>
            <a:r>
              <a:rPr lang="en-US" sz="1000" dirty="0">
                <a:solidFill>
                  <a:schemeClr val="bg1">
                    <a:lumMod val="75000"/>
                  </a:schemeClr>
                </a:solidFill>
              </a:rPr>
              <a:t>, Y., ... &amp; Wolf, T. (2023). Zephyr: Direct Distillation of LM Alignment. </a:t>
            </a:r>
            <a:r>
              <a:rPr lang="en-US" sz="1000" dirty="0" err="1">
                <a:solidFill>
                  <a:schemeClr val="bg1">
                    <a:lumMod val="75000"/>
                  </a:schemeClr>
                </a:solidFill>
              </a:rPr>
              <a:t>arXiv</a:t>
            </a:r>
            <a:r>
              <a:rPr lang="en-US" sz="1000" dirty="0">
                <a:solidFill>
                  <a:schemeClr val="bg1">
                    <a:lumMod val="75000"/>
                  </a:schemeClr>
                </a:solidFill>
              </a:rPr>
              <a:t> preprint arXiv:2310.16944. </a:t>
            </a:r>
          </a:p>
        </p:txBody>
      </p:sp>
      <p:pic>
        <p:nvPicPr>
          <p:cNvPr id="7" name="Picture 6">
            <a:extLst>
              <a:ext uri="{FF2B5EF4-FFF2-40B4-BE49-F238E27FC236}">
                <a16:creationId xmlns:a16="http://schemas.microsoft.com/office/drawing/2014/main" id="{C9DAD40B-BE1A-9190-5680-ABFEB6AF5405}"/>
              </a:ext>
            </a:extLst>
          </p:cNvPr>
          <p:cNvPicPr>
            <a:picLocks noChangeAspect="1"/>
          </p:cNvPicPr>
          <p:nvPr/>
        </p:nvPicPr>
        <p:blipFill>
          <a:blip r:embed="rId2"/>
          <a:stretch>
            <a:fillRect/>
          </a:stretch>
        </p:blipFill>
        <p:spPr>
          <a:xfrm>
            <a:off x="509489" y="1418418"/>
            <a:ext cx="11271980" cy="5156039"/>
          </a:xfrm>
          <a:prstGeom prst="rect">
            <a:avLst/>
          </a:prstGeom>
        </p:spPr>
      </p:pic>
      <p:sp>
        <p:nvSpPr>
          <p:cNvPr id="9" name="TextBox 8">
            <a:extLst>
              <a:ext uri="{FF2B5EF4-FFF2-40B4-BE49-F238E27FC236}">
                <a16:creationId xmlns:a16="http://schemas.microsoft.com/office/drawing/2014/main" id="{7859C8FB-7434-4FA1-E0B2-60C0A3E3500E}"/>
              </a:ext>
            </a:extLst>
          </p:cNvPr>
          <p:cNvSpPr txBox="1"/>
          <p:nvPr/>
        </p:nvSpPr>
        <p:spPr>
          <a:xfrm>
            <a:off x="5095045" y="895199"/>
            <a:ext cx="2345962" cy="369332"/>
          </a:xfrm>
          <a:prstGeom prst="rect">
            <a:avLst/>
          </a:prstGeom>
          <a:noFill/>
        </p:spPr>
        <p:txBody>
          <a:bodyPr wrap="square">
            <a:spAutoFit/>
          </a:bodyPr>
          <a:lstStyle/>
          <a:p>
            <a:pPr algn="ctr"/>
            <a:r>
              <a:rPr lang="en-US" b="1" dirty="0">
                <a:solidFill>
                  <a:srgbClr val="C00000"/>
                </a:solidFill>
              </a:rPr>
              <a:t>AI Feedback (AIF) </a:t>
            </a:r>
          </a:p>
        </p:txBody>
      </p:sp>
      <p:sp>
        <p:nvSpPr>
          <p:cNvPr id="10" name="TextBox 9">
            <a:extLst>
              <a:ext uri="{FF2B5EF4-FFF2-40B4-BE49-F238E27FC236}">
                <a16:creationId xmlns:a16="http://schemas.microsoft.com/office/drawing/2014/main" id="{2CF224F4-13BE-2A9F-4B23-87FE5E639552}"/>
              </a:ext>
            </a:extLst>
          </p:cNvPr>
          <p:cNvSpPr txBox="1"/>
          <p:nvPr/>
        </p:nvSpPr>
        <p:spPr>
          <a:xfrm>
            <a:off x="534390" y="936128"/>
            <a:ext cx="4022620" cy="369332"/>
          </a:xfrm>
          <a:prstGeom prst="rect">
            <a:avLst/>
          </a:prstGeom>
          <a:noFill/>
        </p:spPr>
        <p:txBody>
          <a:bodyPr wrap="square">
            <a:spAutoFit/>
          </a:bodyPr>
          <a:lstStyle/>
          <a:p>
            <a:pPr algn="ctr"/>
            <a:r>
              <a:rPr lang="en-US" b="1" dirty="0">
                <a:solidFill>
                  <a:srgbClr val="C00000"/>
                </a:solidFill>
              </a:rPr>
              <a:t>distilled supervised fine-tuning (</a:t>
            </a:r>
            <a:r>
              <a:rPr lang="en-US" b="1" dirty="0" err="1">
                <a:solidFill>
                  <a:srgbClr val="C00000"/>
                </a:solidFill>
              </a:rPr>
              <a:t>dSFT</a:t>
            </a:r>
            <a:r>
              <a:rPr lang="en-US" b="1" dirty="0">
                <a:solidFill>
                  <a:srgbClr val="C00000"/>
                </a:solidFill>
              </a:rPr>
              <a:t>)</a:t>
            </a:r>
          </a:p>
        </p:txBody>
      </p:sp>
      <p:sp>
        <p:nvSpPr>
          <p:cNvPr id="11" name="TextBox 10">
            <a:extLst>
              <a:ext uri="{FF2B5EF4-FFF2-40B4-BE49-F238E27FC236}">
                <a16:creationId xmlns:a16="http://schemas.microsoft.com/office/drawing/2014/main" id="{2CA83B3B-C56A-97FE-2AE0-A069EEFE9734}"/>
              </a:ext>
            </a:extLst>
          </p:cNvPr>
          <p:cNvSpPr txBox="1"/>
          <p:nvPr/>
        </p:nvSpPr>
        <p:spPr>
          <a:xfrm>
            <a:off x="7979042" y="895199"/>
            <a:ext cx="4022621" cy="646331"/>
          </a:xfrm>
          <a:prstGeom prst="rect">
            <a:avLst/>
          </a:prstGeom>
          <a:noFill/>
        </p:spPr>
        <p:txBody>
          <a:bodyPr wrap="square">
            <a:spAutoFit/>
          </a:bodyPr>
          <a:lstStyle/>
          <a:p>
            <a:pPr algn="ctr"/>
            <a:r>
              <a:rPr lang="en-US" b="1" dirty="0">
                <a:solidFill>
                  <a:srgbClr val="C00000"/>
                </a:solidFill>
              </a:rPr>
              <a:t>distilled Direct Preference Optimization (</a:t>
            </a:r>
            <a:r>
              <a:rPr lang="en-US" b="1" dirty="0" err="1">
                <a:solidFill>
                  <a:srgbClr val="C00000"/>
                </a:solidFill>
              </a:rPr>
              <a:t>dDPO</a:t>
            </a:r>
            <a:r>
              <a:rPr lang="en-US" b="1" dirty="0">
                <a:solidFill>
                  <a:srgbClr val="C00000"/>
                </a:solidFill>
              </a:rPr>
              <a:t>) </a:t>
            </a:r>
          </a:p>
        </p:txBody>
      </p:sp>
    </p:spTree>
    <p:extLst>
      <p:ext uri="{BB962C8B-B14F-4D97-AF65-F5344CB8AC3E}">
        <p14:creationId xmlns:p14="http://schemas.microsoft.com/office/powerpoint/2010/main" val="40919656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BCA8-7231-B9A6-A233-3512084A89CD}"/>
              </a:ext>
            </a:extLst>
          </p:cNvPr>
          <p:cNvSpPr>
            <a:spLocks noGrp="1"/>
          </p:cNvSpPr>
          <p:nvPr>
            <p:ph type="title"/>
          </p:nvPr>
        </p:nvSpPr>
        <p:spPr>
          <a:xfrm>
            <a:off x="366802" y="-3534"/>
            <a:ext cx="11458396" cy="739539"/>
          </a:xfrm>
        </p:spPr>
        <p:txBody>
          <a:bodyPr>
            <a:normAutofit/>
          </a:bodyPr>
          <a:lstStyle/>
          <a:p>
            <a:r>
              <a:rPr lang="en-US" sz="4000" dirty="0" err="1"/>
              <a:t>ChatGPT</a:t>
            </a:r>
            <a:r>
              <a:rPr lang="en-US" sz="4000" dirty="0"/>
              <a:t>: Optimizing Language Models for Dialogue</a:t>
            </a:r>
          </a:p>
        </p:txBody>
      </p:sp>
      <p:sp>
        <p:nvSpPr>
          <p:cNvPr id="4" name="Slide Number Placeholder 3">
            <a:extLst>
              <a:ext uri="{FF2B5EF4-FFF2-40B4-BE49-F238E27FC236}">
                <a16:creationId xmlns:a16="http://schemas.microsoft.com/office/drawing/2014/main" id="{6DD3CB92-628A-8AF2-7EED-BB14D6D0B30C}"/>
              </a:ext>
            </a:extLst>
          </p:cNvPr>
          <p:cNvSpPr>
            <a:spLocks noGrp="1"/>
          </p:cNvSpPr>
          <p:nvPr>
            <p:ph type="sldNum" sz="quarter" idx="12"/>
          </p:nvPr>
        </p:nvSpPr>
        <p:spPr/>
        <p:txBody>
          <a:bodyPr/>
          <a:lstStyle/>
          <a:p>
            <a:fld id="{5D6FF71F-CF6A-4C46-8F9B-61D49EEA70E3}" type="slidenum">
              <a:rPr lang="en-US" smtClean="0"/>
              <a:t>90</a:t>
            </a:fld>
            <a:endParaRPr lang="en-US"/>
          </a:p>
        </p:txBody>
      </p:sp>
      <p:sp>
        <p:nvSpPr>
          <p:cNvPr id="7" name="TextBox 6">
            <a:extLst>
              <a:ext uri="{FF2B5EF4-FFF2-40B4-BE49-F238E27FC236}">
                <a16:creationId xmlns:a16="http://schemas.microsoft.com/office/drawing/2014/main" id="{DC9A59FB-0B40-6AF7-B0ED-EB961B638F58}"/>
              </a:ext>
            </a:extLst>
          </p:cNvPr>
          <p:cNvSpPr txBox="1"/>
          <p:nvPr/>
        </p:nvSpPr>
        <p:spPr>
          <a:xfrm>
            <a:off x="835542" y="6479114"/>
            <a:ext cx="10619874" cy="400110"/>
          </a:xfrm>
          <a:prstGeom prst="rect">
            <a:avLst/>
          </a:prstGeom>
          <a:noFill/>
        </p:spPr>
        <p:txBody>
          <a:bodyPr wrap="square">
            <a:spAutoFit/>
          </a:bodyPr>
          <a:lstStyle/>
          <a:p>
            <a:pPr algn="ctr"/>
            <a:r>
              <a:rPr lang="en-US" sz="2000" dirty="0">
                <a:solidFill>
                  <a:schemeClr val="bg1">
                    <a:lumMod val="75000"/>
                  </a:schemeClr>
                </a:solidFill>
              </a:rPr>
              <a:t>Source: </a:t>
            </a:r>
            <a:r>
              <a:rPr lang="en-US" sz="2000" dirty="0">
                <a:solidFill>
                  <a:schemeClr val="bg1">
                    <a:lumMod val="75000"/>
                  </a:schemeClr>
                </a:solidFill>
                <a:hlinkClick r:id="rId2"/>
              </a:rPr>
              <a:t>https://openai.com/blog/chatgpt/</a:t>
            </a:r>
            <a:endParaRPr lang="en-US" sz="2000" dirty="0">
              <a:solidFill>
                <a:schemeClr val="bg1">
                  <a:lumMod val="75000"/>
                </a:schemeClr>
              </a:solidFill>
            </a:endParaRPr>
          </a:p>
        </p:txBody>
      </p:sp>
      <p:pic>
        <p:nvPicPr>
          <p:cNvPr id="10" name="Graphic 9">
            <a:extLst>
              <a:ext uri="{FF2B5EF4-FFF2-40B4-BE49-F238E27FC236}">
                <a16:creationId xmlns:a16="http://schemas.microsoft.com/office/drawing/2014/main" id="{54C0D1BF-92E5-CE3A-61E9-1CAA9A0CCF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8576" y="712853"/>
            <a:ext cx="9854848" cy="5843751"/>
          </a:xfrm>
          <a:prstGeom prst="rect">
            <a:avLst/>
          </a:prstGeom>
        </p:spPr>
      </p:pic>
    </p:spTree>
    <p:extLst>
      <p:ext uri="{BB962C8B-B14F-4D97-AF65-F5344CB8AC3E}">
        <p14:creationId xmlns:p14="http://schemas.microsoft.com/office/powerpoint/2010/main" val="39397097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BCA8-7231-B9A6-A233-3512084A89CD}"/>
              </a:ext>
            </a:extLst>
          </p:cNvPr>
          <p:cNvSpPr>
            <a:spLocks noGrp="1"/>
          </p:cNvSpPr>
          <p:nvPr>
            <p:ph type="title"/>
          </p:nvPr>
        </p:nvSpPr>
        <p:spPr>
          <a:xfrm>
            <a:off x="366802" y="-3534"/>
            <a:ext cx="11458396" cy="739539"/>
          </a:xfrm>
        </p:spPr>
        <p:txBody>
          <a:bodyPr>
            <a:normAutofit/>
          </a:bodyPr>
          <a:lstStyle/>
          <a:p>
            <a:r>
              <a:rPr lang="en-US" sz="3000" dirty="0"/>
              <a:t>Training language models to follow instructions with human feedback</a:t>
            </a:r>
          </a:p>
        </p:txBody>
      </p:sp>
      <p:pic>
        <p:nvPicPr>
          <p:cNvPr id="6" name="Content Placeholder 5">
            <a:extLst>
              <a:ext uri="{FF2B5EF4-FFF2-40B4-BE49-F238E27FC236}">
                <a16:creationId xmlns:a16="http://schemas.microsoft.com/office/drawing/2014/main" id="{F4081C59-A7EC-2E83-B53D-D7E66016021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61278" y="1086739"/>
            <a:ext cx="9489536" cy="5647277"/>
          </a:xfrm>
        </p:spPr>
      </p:pic>
      <p:sp>
        <p:nvSpPr>
          <p:cNvPr id="4" name="Slide Number Placeholder 3">
            <a:extLst>
              <a:ext uri="{FF2B5EF4-FFF2-40B4-BE49-F238E27FC236}">
                <a16:creationId xmlns:a16="http://schemas.microsoft.com/office/drawing/2014/main" id="{6DD3CB92-628A-8AF2-7EED-BB14D6D0B30C}"/>
              </a:ext>
            </a:extLst>
          </p:cNvPr>
          <p:cNvSpPr>
            <a:spLocks noGrp="1"/>
          </p:cNvSpPr>
          <p:nvPr>
            <p:ph type="sldNum" sz="quarter" idx="12"/>
          </p:nvPr>
        </p:nvSpPr>
        <p:spPr/>
        <p:txBody>
          <a:bodyPr/>
          <a:lstStyle/>
          <a:p>
            <a:fld id="{5D6FF71F-CF6A-4C46-8F9B-61D49EEA70E3}" type="slidenum">
              <a:rPr lang="en-US" smtClean="0"/>
              <a:t>91</a:t>
            </a:fld>
            <a:endParaRPr lang="en-US"/>
          </a:p>
        </p:txBody>
      </p:sp>
      <p:sp>
        <p:nvSpPr>
          <p:cNvPr id="8" name="TextBox 7">
            <a:extLst>
              <a:ext uri="{FF2B5EF4-FFF2-40B4-BE49-F238E27FC236}">
                <a16:creationId xmlns:a16="http://schemas.microsoft.com/office/drawing/2014/main" id="{759E3DED-29D9-51CC-48BE-A3A538F85B1E}"/>
              </a:ext>
            </a:extLst>
          </p:cNvPr>
          <p:cNvSpPr txBox="1"/>
          <p:nvPr/>
        </p:nvSpPr>
        <p:spPr>
          <a:xfrm>
            <a:off x="2527600" y="563956"/>
            <a:ext cx="6102626" cy="584775"/>
          </a:xfrm>
          <a:prstGeom prst="rect">
            <a:avLst/>
          </a:prstGeom>
          <a:noFill/>
        </p:spPr>
        <p:txBody>
          <a:bodyPr wrap="square">
            <a:spAutoFit/>
          </a:bodyPr>
          <a:lstStyle/>
          <a:p>
            <a:pPr algn="ctr"/>
            <a:r>
              <a:rPr lang="en-US" sz="3200" b="1" dirty="0" err="1">
                <a:solidFill>
                  <a:srgbClr val="C00000"/>
                </a:solidFill>
              </a:rPr>
              <a:t>InstructGPT</a:t>
            </a:r>
            <a:r>
              <a:rPr lang="en-US" sz="3200" b="1" dirty="0">
                <a:solidFill>
                  <a:srgbClr val="C00000"/>
                </a:solidFill>
              </a:rPr>
              <a:t> and GPT 3.5</a:t>
            </a:r>
          </a:p>
        </p:txBody>
      </p:sp>
      <p:sp>
        <p:nvSpPr>
          <p:cNvPr id="5" name="TextBox 4">
            <a:extLst>
              <a:ext uri="{FF2B5EF4-FFF2-40B4-BE49-F238E27FC236}">
                <a16:creationId xmlns:a16="http://schemas.microsoft.com/office/drawing/2014/main" id="{D7E7E2E8-FC1B-43C6-19BE-EBCC62AB7A04}"/>
              </a:ext>
            </a:extLst>
          </p:cNvPr>
          <p:cNvSpPr txBox="1"/>
          <p:nvPr/>
        </p:nvSpPr>
        <p:spPr>
          <a:xfrm>
            <a:off x="735795" y="6611779"/>
            <a:ext cx="10908990" cy="246221"/>
          </a:xfrm>
          <a:prstGeom prst="rect">
            <a:avLst/>
          </a:prstGeom>
          <a:noFill/>
        </p:spPr>
        <p:txBody>
          <a:bodyPr wrap="square">
            <a:spAutoFit/>
          </a:bodyPr>
          <a:lstStyle/>
          <a:p>
            <a:r>
              <a:rPr lang="en-US" sz="1000" dirty="0">
                <a:solidFill>
                  <a:schemeClr val="bg1">
                    <a:lumMod val="75000"/>
                  </a:schemeClr>
                </a:solidFill>
              </a:rPr>
              <a:t>Source: Ouyang, L., Wu, J., Jiang, X., Almeida, D., Wainwright, C. L., Mishkin, P., ... &amp; Lowe, R. (2022). Training language models to follow instructions with human feedback. </a:t>
            </a:r>
            <a:r>
              <a:rPr lang="en-US" sz="1000" dirty="0" err="1">
                <a:solidFill>
                  <a:schemeClr val="bg1">
                    <a:lumMod val="75000"/>
                  </a:schemeClr>
                </a:solidFill>
              </a:rPr>
              <a:t>arXiv</a:t>
            </a:r>
            <a:r>
              <a:rPr lang="en-US" sz="1000" dirty="0">
                <a:solidFill>
                  <a:schemeClr val="bg1">
                    <a:lumMod val="75000"/>
                  </a:schemeClr>
                </a:solidFill>
              </a:rPr>
              <a:t> preprint arXiv:2203.02155.</a:t>
            </a:r>
          </a:p>
        </p:txBody>
      </p:sp>
    </p:spTree>
    <p:extLst>
      <p:ext uri="{BB962C8B-B14F-4D97-AF65-F5344CB8AC3E}">
        <p14:creationId xmlns:p14="http://schemas.microsoft.com/office/powerpoint/2010/main" val="37089998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98ACD-0AB9-EF2B-3D9F-E398877E7029}"/>
              </a:ext>
            </a:extLst>
          </p:cNvPr>
          <p:cNvSpPr>
            <a:spLocks noGrp="1"/>
          </p:cNvSpPr>
          <p:nvPr>
            <p:ph type="title"/>
          </p:nvPr>
        </p:nvSpPr>
        <p:spPr/>
        <p:txBody>
          <a:bodyPr>
            <a:normAutofit fontScale="90000"/>
          </a:bodyPr>
          <a:lstStyle/>
          <a:p>
            <a:r>
              <a:rPr lang="en-US" dirty="0"/>
              <a:t>Reinforcement Learning from Human Feedback (RLHF)</a:t>
            </a:r>
          </a:p>
        </p:txBody>
      </p:sp>
      <p:sp>
        <p:nvSpPr>
          <p:cNvPr id="3" name="Content Placeholder 2">
            <a:extLst>
              <a:ext uri="{FF2B5EF4-FFF2-40B4-BE49-F238E27FC236}">
                <a16:creationId xmlns:a16="http://schemas.microsoft.com/office/drawing/2014/main" id="{E2097C14-267C-0D1F-56C5-E73B28FCCC49}"/>
              </a:ext>
            </a:extLst>
          </p:cNvPr>
          <p:cNvSpPr>
            <a:spLocks noGrp="1"/>
          </p:cNvSpPr>
          <p:nvPr>
            <p:ph idx="1"/>
          </p:nvPr>
        </p:nvSpPr>
        <p:spPr/>
        <p:txBody>
          <a:bodyPr>
            <a:normAutofit/>
          </a:bodyPr>
          <a:lstStyle/>
          <a:p>
            <a:pPr marL="514350" indent="-514350">
              <a:buFont typeface="+mj-lt"/>
              <a:buAutoNum type="arabicPeriod"/>
            </a:pPr>
            <a:r>
              <a:rPr lang="en-US" sz="4000" dirty="0">
                <a:solidFill>
                  <a:srgbClr val="FF0000"/>
                </a:solidFill>
              </a:rPr>
              <a:t>Pretraining</a:t>
            </a:r>
            <a:r>
              <a:rPr lang="en-US" sz="4000" dirty="0"/>
              <a:t> a </a:t>
            </a:r>
            <a:r>
              <a:rPr lang="en-US" sz="4000" dirty="0">
                <a:solidFill>
                  <a:srgbClr val="FF0000"/>
                </a:solidFill>
              </a:rPr>
              <a:t>Language Model (LM)</a:t>
            </a:r>
          </a:p>
          <a:p>
            <a:pPr marL="514350" indent="-514350">
              <a:buFont typeface="+mj-lt"/>
              <a:buAutoNum type="arabicPeriod"/>
            </a:pPr>
            <a:r>
              <a:rPr lang="en-US" sz="4000" dirty="0"/>
              <a:t>Gathering Data and Training a </a:t>
            </a:r>
            <a:r>
              <a:rPr lang="en-US" sz="4000" dirty="0">
                <a:solidFill>
                  <a:srgbClr val="FF0000"/>
                </a:solidFill>
              </a:rPr>
              <a:t>Reward Model</a:t>
            </a:r>
          </a:p>
          <a:p>
            <a:pPr marL="514350" indent="-514350">
              <a:buFont typeface="+mj-lt"/>
              <a:buAutoNum type="arabicPeriod"/>
            </a:pPr>
            <a:r>
              <a:rPr lang="en-US" sz="4000" dirty="0">
                <a:solidFill>
                  <a:srgbClr val="FF0000"/>
                </a:solidFill>
              </a:rPr>
              <a:t>Fine-tuning</a:t>
            </a:r>
            <a:r>
              <a:rPr lang="en-US" sz="4000" dirty="0"/>
              <a:t> the LM with </a:t>
            </a:r>
            <a:r>
              <a:rPr lang="en-US" sz="4000" dirty="0">
                <a:solidFill>
                  <a:srgbClr val="FF0000"/>
                </a:solidFill>
              </a:rPr>
              <a:t>Reinforcement Learning</a:t>
            </a:r>
          </a:p>
        </p:txBody>
      </p:sp>
      <p:sp>
        <p:nvSpPr>
          <p:cNvPr id="4" name="Slide Number Placeholder 3">
            <a:extLst>
              <a:ext uri="{FF2B5EF4-FFF2-40B4-BE49-F238E27FC236}">
                <a16:creationId xmlns:a16="http://schemas.microsoft.com/office/drawing/2014/main" id="{3E37B410-274F-1109-CB38-F75E5319F4A0}"/>
              </a:ext>
            </a:extLst>
          </p:cNvPr>
          <p:cNvSpPr>
            <a:spLocks noGrp="1"/>
          </p:cNvSpPr>
          <p:nvPr>
            <p:ph type="sldNum" sz="quarter" idx="12"/>
          </p:nvPr>
        </p:nvSpPr>
        <p:spPr/>
        <p:txBody>
          <a:bodyPr/>
          <a:lstStyle/>
          <a:p>
            <a:fld id="{5D6FF71F-CF6A-4C46-8F9B-61D49EEA70E3}" type="slidenum">
              <a:rPr lang="en-US" smtClean="0"/>
              <a:t>92</a:t>
            </a:fld>
            <a:endParaRPr lang="en-US"/>
          </a:p>
        </p:txBody>
      </p:sp>
      <p:sp>
        <p:nvSpPr>
          <p:cNvPr id="6" name="TextBox 5">
            <a:extLst>
              <a:ext uri="{FF2B5EF4-FFF2-40B4-BE49-F238E27FC236}">
                <a16:creationId xmlns:a16="http://schemas.microsoft.com/office/drawing/2014/main" id="{D56A4A08-3C2C-8EDA-811E-3744E5DB2584}"/>
              </a:ext>
            </a:extLst>
          </p:cNvPr>
          <p:cNvSpPr txBox="1"/>
          <p:nvPr/>
        </p:nvSpPr>
        <p:spPr>
          <a:xfrm>
            <a:off x="3096188" y="6524900"/>
            <a:ext cx="6098582"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https://huggingface.co/blog/rlhf</a:t>
            </a:r>
            <a:endParaRPr lang="en-US" sz="1200" dirty="0">
              <a:solidFill>
                <a:schemeClr val="bg1">
                  <a:lumMod val="75000"/>
                </a:schemeClr>
              </a:solidFill>
            </a:endParaRPr>
          </a:p>
        </p:txBody>
      </p:sp>
    </p:spTree>
    <p:extLst>
      <p:ext uri="{BB962C8B-B14F-4D97-AF65-F5344CB8AC3E}">
        <p14:creationId xmlns:p14="http://schemas.microsoft.com/office/powerpoint/2010/main" val="41112206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9065480-F5DA-6CFF-B412-97C0FAAC7D3E}"/>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8884" b="3437"/>
          <a:stretch/>
        </p:blipFill>
        <p:spPr>
          <a:xfrm>
            <a:off x="3982001" y="908441"/>
            <a:ext cx="7931930" cy="5196097"/>
          </a:xfrm>
        </p:spPr>
      </p:pic>
      <p:sp>
        <p:nvSpPr>
          <p:cNvPr id="4" name="Slide Number Placeholder 3">
            <a:extLst>
              <a:ext uri="{FF2B5EF4-FFF2-40B4-BE49-F238E27FC236}">
                <a16:creationId xmlns:a16="http://schemas.microsoft.com/office/drawing/2014/main" id="{3E37B410-274F-1109-CB38-F75E5319F4A0}"/>
              </a:ext>
            </a:extLst>
          </p:cNvPr>
          <p:cNvSpPr>
            <a:spLocks noGrp="1"/>
          </p:cNvSpPr>
          <p:nvPr>
            <p:ph type="sldNum" sz="quarter" idx="12"/>
          </p:nvPr>
        </p:nvSpPr>
        <p:spPr/>
        <p:txBody>
          <a:bodyPr/>
          <a:lstStyle/>
          <a:p>
            <a:fld id="{5D6FF71F-CF6A-4C46-8F9B-61D49EEA70E3}" type="slidenum">
              <a:rPr lang="en-US" smtClean="0"/>
              <a:t>93</a:t>
            </a:fld>
            <a:endParaRPr lang="en-US"/>
          </a:p>
        </p:txBody>
      </p:sp>
      <p:sp>
        <p:nvSpPr>
          <p:cNvPr id="6" name="TextBox 5">
            <a:extLst>
              <a:ext uri="{FF2B5EF4-FFF2-40B4-BE49-F238E27FC236}">
                <a16:creationId xmlns:a16="http://schemas.microsoft.com/office/drawing/2014/main" id="{D56A4A08-3C2C-8EDA-811E-3744E5DB2584}"/>
              </a:ext>
            </a:extLst>
          </p:cNvPr>
          <p:cNvSpPr txBox="1"/>
          <p:nvPr/>
        </p:nvSpPr>
        <p:spPr>
          <a:xfrm>
            <a:off x="3096188" y="6524900"/>
            <a:ext cx="6098582"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https://huggingface.co/blog/rlhf</a:t>
            </a:r>
            <a:endParaRPr lang="en-US" sz="1200" dirty="0">
              <a:solidFill>
                <a:schemeClr val="bg1">
                  <a:lumMod val="75000"/>
                </a:schemeClr>
              </a:solidFill>
            </a:endParaRPr>
          </a:p>
        </p:txBody>
      </p:sp>
      <p:sp>
        <p:nvSpPr>
          <p:cNvPr id="10" name="Title 1">
            <a:extLst>
              <a:ext uri="{FF2B5EF4-FFF2-40B4-BE49-F238E27FC236}">
                <a16:creationId xmlns:a16="http://schemas.microsoft.com/office/drawing/2014/main" id="{20CB9550-3B82-03DA-72A6-554B9944229F}"/>
              </a:ext>
            </a:extLst>
          </p:cNvPr>
          <p:cNvSpPr txBox="1">
            <a:spLocks/>
          </p:cNvSpPr>
          <p:nvPr/>
        </p:nvSpPr>
        <p:spPr>
          <a:xfrm>
            <a:off x="69443" y="245676"/>
            <a:ext cx="4006613" cy="5988807"/>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sz="3600" dirty="0"/>
              <a:t>Reinforcement Learning </a:t>
            </a:r>
            <a:br>
              <a:rPr lang="en-US" sz="3600" dirty="0"/>
            </a:br>
            <a:r>
              <a:rPr lang="en-US" sz="3600" dirty="0"/>
              <a:t>from Human Feedback (RLHF)</a:t>
            </a:r>
            <a:br>
              <a:rPr lang="en-US" sz="3600" dirty="0"/>
            </a:br>
            <a:br>
              <a:rPr lang="en-US" sz="3600" dirty="0"/>
            </a:br>
            <a:r>
              <a:rPr lang="en-US" sz="3600" dirty="0">
                <a:solidFill>
                  <a:srgbClr val="FF0000"/>
                </a:solidFill>
              </a:rPr>
              <a:t>Step 1. Pretraining</a:t>
            </a:r>
            <a:r>
              <a:rPr lang="en-US" sz="3600" dirty="0"/>
              <a:t> a </a:t>
            </a:r>
            <a:r>
              <a:rPr lang="en-US" sz="3600" dirty="0">
                <a:solidFill>
                  <a:srgbClr val="FF0000"/>
                </a:solidFill>
              </a:rPr>
              <a:t>Language Model (LM)</a:t>
            </a:r>
          </a:p>
        </p:txBody>
      </p:sp>
    </p:spTree>
    <p:extLst>
      <p:ext uri="{BB962C8B-B14F-4D97-AF65-F5344CB8AC3E}">
        <p14:creationId xmlns:p14="http://schemas.microsoft.com/office/powerpoint/2010/main" val="14009679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F99424-3866-5804-6570-B0F90B8A3FA2}"/>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5353" b="6629"/>
          <a:stretch/>
        </p:blipFill>
        <p:spPr>
          <a:xfrm>
            <a:off x="3285641" y="500105"/>
            <a:ext cx="8906360" cy="5920826"/>
          </a:xfrm>
        </p:spPr>
      </p:pic>
      <p:sp>
        <p:nvSpPr>
          <p:cNvPr id="4" name="Slide Number Placeholder 3">
            <a:extLst>
              <a:ext uri="{FF2B5EF4-FFF2-40B4-BE49-F238E27FC236}">
                <a16:creationId xmlns:a16="http://schemas.microsoft.com/office/drawing/2014/main" id="{3E37B410-274F-1109-CB38-F75E5319F4A0}"/>
              </a:ext>
            </a:extLst>
          </p:cNvPr>
          <p:cNvSpPr>
            <a:spLocks noGrp="1"/>
          </p:cNvSpPr>
          <p:nvPr>
            <p:ph type="sldNum" sz="quarter" idx="12"/>
          </p:nvPr>
        </p:nvSpPr>
        <p:spPr/>
        <p:txBody>
          <a:bodyPr/>
          <a:lstStyle/>
          <a:p>
            <a:fld id="{5D6FF71F-CF6A-4C46-8F9B-61D49EEA70E3}" type="slidenum">
              <a:rPr lang="en-US" smtClean="0"/>
              <a:t>94</a:t>
            </a:fld>
            <a:endParaRPr lang="en-US"/>
          </a:p>
        </p:txBody>
      </p:sp>
      <p:sp>
        <p:nvSpPr>
          <p:cNvPr id="6" name="TextBox 5">
            <a:extLst>
              <a:ext uri="{FF2B5EF4-FFF2-40B4-BE49-F238E27FC236}">
                <a16:creationId xmlns:a16="http://schemas.microsoft.com/office/drawing/2014/main" id="{D56A4A08-3C2C-8EDA-811E-3744E5DB2584}"/>
              </a:ext>
            </a:extLst>
          </p:cNvPr>
          <p:cNvSpPr txBox="1"/>
          <p:nvPr/>
        </p:nvSpPr>
        <p:spPr>
          <a:xfrm>
            <a:off x="3096188" y="6524900"/>
            <a:ext cx="6098582"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https://huggingface.co/blog/rlhf</a:t>
            </a:r>
            <a:endParaRPr lang="en-US" sz="1200" dirty="0">
              <a:solidFill>
                <a:schemeClr val="bg1">
                  <a:lumMod val="75000"/>
                </a:schemeClr>
              </a:solidFill>
            </a:endParaRPr>
          </a:p>
        </p:txBody>
      </p:sp>
      <p:sp>
        <p:nvSpPr>
          <p:cNvPr id="10" name="Title 1">
            <a:extLst>
              <a:ext uri="{FF2B5EF4-FFF2-40B4-BE49-F238E27FC236}">
                <a16:creationId xmlns:a16="http://schemas.microsoft.com/office/drawing/2014/main" id="{B401EF5D-7540-EE86-FC78-FF6D41FFED1B}"/>
              </a:ext>
            </a:extLst>
          </p:cNvPr>
          <p:cNvSpPr>
            <a:spLocks noGrp="1"/>
          </p:cNvSpPr>
          <p:nvPr>
            <p:ph type="title"/>
          </p:nvPr>
        </p:nvSpPr>
        <p:spPr>
          <a:xfrm>
            <a:off x="69443" y="245676"/>
            <a:ext cx="4006613" cy="5988807"/>
          </a:xfrm>
        </p:spPr>
        <p:txBody>
          <a:bodyPr>
            <a:normAutofit/>
          </a:bodyPr>
          <a:lstStyle/>
          <a:p>
            <a:r>
              <a:rPr lang="en-US" sz="3600" dirty="0"/>
              <a:t>Reinforcement Learning </a:t>
            </a:r>
            <a:br>
              <a:rPr lang="en-US" sz="3600" dirty="0"/>
            </a:br>
            <a:r>
              <a:rPr lang="en-US" sz="3600" dirty="0"/>
              <a:t>from Human Feedback (RLHF)</a:t>
            </a:r>
            <a:br>
              <a:rPr lang="en-US" sz="3600" dirty="0"/>
            </a:br>
            <a:br>
              <a:rPr lang="en-US" sz="3600" dirty="0"/>
            </a:br>
            <a:r>
              <a:rPr lang="en-US" sz="3600" dirty="0">
                <a:solidFill>
                  <a:srgbClr val="FF0000"/>
                </a:solidFill>
              </a:rPr>
              <a:t>Step 2. </a:t>
            </a:r>
            <a:r>
              <a:rPr lang="en-US" sz="3600" dirty="0"/>
              <a:t>Gathering Data and </a:t>
            </a:r>
            <a:br>
              <a:rPr lang="en-US" sz="3600" dirty="0"/>
            </a:br>
            <a:r>
              <a:rPr lang="en-US" sz="3600" dirty="0"/>
              <a:t>Training a </a:t>
            </a:r>
            <a:br>
              <a:rPr lang="en-US" sz="3600" dirty="0"/>
            </a:br>
            <a:r>
              <a:rPr lang="en-US" sz="3600" dirty="0">
                <a:solidFill>
                  <a:srgbClr val="FF0000"/>
                </a:solidFill>
              </a:rPr>
              <a:t>Reward Model</a:t>
            </a:r>
          </a:p>
        </p:txBody>
      </p:sp>
    </p:spTree>
    <p:extLst>
      <p:ext uri="{BB962C8B-B14F-4D97-AF65-F5344CB8AC3E}">
        <p14:creationId xmlns:p14="http://schemas.microsoft.com/office/powerpoint/2010/main" val="37458202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98ACD-0AB9-EF2B-3D9F-E398877E7029}"/>
              </a:ext>
            </a:extLst>
          </p:cNvPr>
          <p:cNvSpPr>
            <a:spLocks noGrp="1"/>
          </p:cNvSpPr>
          <p:nvPr>
            <p:ph type="title"/>
          </p:nvPr>
        </p:nvSpPr>
        <p:spPr>
          <a:xfrm>
            <a:off x="146933" y="245676"/>
            <a:ext cx="4006613" cy="5988807"/>
          </a:xfrm>
        </p:spPr>
        <p:txBody>
          <a:bodyPr>
            <a:normAutofit/>
          </a:bodyPr>
          <a:lstStyle/>
          <a:p>
            <a:r>
              <a:rPr lang="en-US" sz="3600" dirty="0"/>
              <a:t>Reinforcement Learning </a:t>
            </a:r>
            <a:br>
              <a:rPr lang="en-US" sz="3600" dirty="0"/>
            </a:br>
            <a:r>
              <a:rPr lang="en-US" sz="3600" dirty="0"/>
              <a:t>from Human Feedback (RLHF)</a:t>
            </a:r>
            <a:br>
              <a:rPr lang="en-US" sz="3600" dirty="0"/>
            </a:br>
            <a:br>
              <a:rPr lang="en-US" sz="3600" dirty="0"/>
            </a:br>
            <a:r>
              <a:rPr lang="en-US" sz="3600" dirty="0">
                <a:solidFill>
                  <a:srgbClr val="FF0000"/>
                </a:solidFill>
              </a:rPr>
              <a:t>Step 3. Fine-tuning </a:t>
            </a:r>
            <a:r>
              <a:rPr lang="en-US" sz="3600" dirty="0"/>
              <a:t>the LM with </a:t>
            </a:r>
            <a:r>
              <a:rPr lang="en-US" sz="3600" dirty="0">
                <a:solidFill>
                  <a:srgbClr val="FF0000"/>
                </a:solidFill>
              </a:rPr>
              <a:t>Reinforcement Learning </a:t>
            </a:r>
          </a:p>
        </p:txBody>
      </p:sp>
      <p:sp>
        <p:nvSpPr>
          <p:cNvPr id="4" name="Slide Number Placeholder 3">
            <a:extLst>
              <a:ext uri="{FF2B5EF4-FFF2-40B4-BE49-F238E27FC236}">
                <a16:creationId xmlns:a16="http://schemas.microsoft.com/office/drawing/2014/main" id="{3E37B410-274F-1109-CB38-F75E5319F4A0}"/>
              </a:ext>
            </a:extLst>
          </p:cNvPr>
          <p:cNvSpPr>
            <a:spLocks noGrp="1"/>
          </p:cNvSpPr>
          <p:nvPr>
            <p:ph type="sldNum" sz="quarter" idx="12"/>
          </p:nvPr>
        </p:nvSpPr>
        <p:spPr/>
        <p:txBody>
          <a:bodyPr/>
          <a:lstStyle/>
          <a:p>
            <a:fld id="{5D6FF71F-CF6A-4C46-8F9B-61D49EEA70E3}" type="slidenum">
              <a:rPr lang="en-US" smtClean="0"/>
              <a:t>95</a:t>
            </a:fld>
            <a:endParaRPr lang="en-US"/>
          </a:p>
        </p:txBody>
      </p:sp>
      <p:sp>
        <p:nvSpPr>
          <p:cNvPr id="6" name="TextBox 5">
            <a:extLst>
              <a:ext uri="{FF2B5EF4-FFF2-40B4-BE49-F238E27FC236}">
                <a16:creationId xmlns:a16="http://schemas.microsoft.com/office/drawing/2014/main" id="{D56A4A08-3C2C-8EDA-811E-3744E5DB2584}"/>
              </a:ext>
            </a:extLst>
          </p:cNvPr>
          <p:cNvSpPr txBox="1"/>
          <p:nvPr/>
        </p:nvSpPr>
        <p:spPr>
          <a:xfrm>
            <a:off x="3096188" y="6524900"/>
            <a:ext cx="6098582"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https://huggingface.co/blog/rlhf</a:t>
            </a:r>
            <a:endParaRPr lang="en-US" sz="1200" dirty="0">
              <a:solidFill>
                <a:schemeClr val="bg1">
                  <a:lumMod val="75000"/>
                </a:schemeClr>
              </a:solidFill>
            </a:endParaRPr>
          </a:p>
        </p:txBody>
      </p:sp>
      <p:pic>
        <p:nvPicPr>
          <p:cNvPr id="5" name="Content Placeholder 4">
            <a:extLst>
              <a:ext uri="{FF2B5EF4-FFF2-40B4-BE49-F238E27FC236}">
                <a16:creationId xmlns:a16="http://schemas.microsoft.com/office/drawing/2014/main" id="{B9353AF7-FAC6-D9E0-31FA-2343AFF2C25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5177" b="3247"/>
          <a:stretch/>
        </p:blipFill>
        <p:spPr>
          <a:xfrm>
            <a:off x="4139531" y="520595"/>
            <a:ext cx="7671093" cy="5988807"/>
          </a:xfrm>
        </p:spPr>
      </p:pic>
    </p:spTree>
    <p:extLst>
      <p:ext uri="{BB962C8B-B14F-4D97-AF65-F5344CB8AC3E}">
        <p14:creationId xmlns:p14="http://schemas.microsoft.com/office/powerpoint/2010/main" val="23076569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EAE6-BD43-B291-06F3-5BAA325C96F3}"/>
              </a:ext>
            </a:extLst>
          </p:cNvPr>
          <p:cNvSpPr>
            <a:spLocks noGrp="1"/>
          </p:cNvSpPr>
          <p:nvPr>
            <p:ph type="title"/>
          </p:nvPr>
        </p:nvSpPr>
        <p:spPr>
          <a:xfrm>
            <a:off x="534389" y="135105"/>
            <a:ext cx="11222181" cy="779295"/>
          </a:xfrm>
        </p:spPr>
        <p:txBody>
          <a:bodyPr>
            <a:normAutofit fontScale="90000"/>
          </a:bodyPr>
          <a:lstStyle/>
          <a:p>
            <a:r>
              <a:rPr lang="en-US" dirty="0"/>
              <a:t>Llama-2-chat </a:t>
            </a:r>
            <a:r>
              <a:rPr lang="en-US" sz="2700" dirty="0"/>
              <a:t>uses </a:t>
            </a:r>
            <a:r>
              <a:rPr lang="en-US" sz="3600" dirty="0"/>
              <a:t>RLHF</a:t>
            </a:r>
            <a:r>
              <a:rPr lang="en-US" sz="2700" dirty="0"/>
              <a:t> to ensure </a:t>
            </a:r>
            <a:r>
              <a:rPr lang="en-US" sz="3600" dirty="0"/>
              <a:t>safety and helpfulness</a:t>
            </a:r>
          </a:p>
        </p:txBody>
      </p:sp>
      <p:pic>
        <p:nvPicPr>
          <p:cNvPr id="6" name="Content Placeholder 5">
            <a:extLst>
              <a:ext uri="{FF2B5EF4-FFF2-40B4-BE49-F238E27FC236}">
                <a16:creationId xmlns:a16="http://schemas.microsoft.com/office/drawing/2014/main" id="{8E4DB328-DFD1-0E9C-1BF9-4A66ED5FE6D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37294" y="914400"/>
            <a:ext cx="11306527" cy="5647844"/>
          </a:xfrm>
        </p:spPr>
      </p:pic>
      <p:sp>
        <p:nvSpPr>
          <p:cNvPr id="4" name="Slide Number Placeholder 3">
            <a:extLst>
              <a:ext uri="{FF2B5EF4-FFF2-40B4-BE49-F238E27FC236}">
                <a16:creationId xmlns:a16="http://schemas.microsoft.com/office/drawing/2014/main" id="{860DCA3B-3D01-99B2-2023-6FE2CD94E22A}"/>
              </a:ext>
            </a:extLst>
          </p:cNvPr>
          <p:cNvSpPr>
            <a:spLocks noGrp="1"/>
          </p:cNvSpPr>
          <p:nvPr>
            <p:ph type="sldNum" sz="quarter" idx="12"/>
          </p:nvPr>
        </p:nvSpPr>
        <p:spPr/>
        <p:txBody>
          <a:bodyPr/>
          <a:lstStyle/>
          <a:p>
            <a:fld id="{5D6FF71F-CF6A-4C46-8F9B-61D49EEA70E3}" type="slidenum">
              <a:rPr lang="en-US" smtClean="0"/>
              <a:t>96</a:t>
            </a:fld>
            <a:endParaRPr lang="en-US"/>
          </a:p>
        </p:txBody>
      </p:sp>
      <p:sp>
        <p:nvSpPr>
          <p:cNvPr id="8" name="TextBox 7">
            <a:extLst>
              <a:ext uri="{FF2B5EF4-FFF2-40B4-BE49-F238E27FC236}">
                <a16:creationId xmlns:a16="http://schemas.microsoft.com/office/drawing/2014/main" id="{98AA69EA-657B-007F-E7CD-842B6B3D860E}"/>
              </a:ext>
            </a:extLst>
          </p:cNvPr>
          <p:cNvSpPr txBox="1"/>
          <p:nvPr/>
        </p:nvSpPr>
        <p:spPr>
          <a:xfrm>
            <a:off x="3047999" y="6622088"/>
            <a:ext cx="6096000"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ai.meta.com</a:t>
            </a:r>
            <a:r>
              <a:rPr lang="en-US" sz="1000" dirty="0">
                <a:solidFill>
                  <a:schemeClr val="bg1">
                    <a:lumMod val="75000"/>
                  </a:schemeClr>
                </a:solidFill>
              </a:rPr>
              <a:t>/resources/models-and-libraries/llama/</a:t>
            </a:r>
          </a:p>
        </p:txBody>
      </p:sp>
    </p:spTree>
    <p:extLst>
      <p:ext uri="{BB962C8B-B14F-4D97-AF65-F5344CB8AC3E}">
        <p14:creationId xmlns:p14="http://schemas.microsoft.com/office/powerpoint/2010/main" val="27092719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534389" y="135104"/>
            <a:ext cx="11222181" cy="879049"/>
          </a:xfrm>
        </p:spPr>
        <p:txBody>
          <a:bodyPr>
            <a:normAutofit fontScale="90000"/>
          </a:bodyPr>
          <a:lstStyle/>
          <a:p>
            <a:r>
              <a:rPr lang="en-US" dirty="0" err="1"/>
              <a:t>QLoRA</a:t>
            </a:r>
            <a:r>
              <a:rPr lang="en-US" dirty="0"/>
              <a:t>: Efficient Finetuning of Quantized LLMs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97</a:t>
            </a:fld>
            <a:endParaRPr lang="en-US"/>
          </a:p>
        </p:txBody>
      </p:sp>
      <p:pic>
        <p:nvPicPr>
          <p:cNvPr id="7" name="Picture 6">
            <a:extLst>
              <a:ext uri="{FF2B5EF4-FFF2-40B4-BE49-F238E27FC236}">
                <a16:creationId xmlns:a16="http://schemas.microsoft.com/office/drawing/2014/main" id="{DC7F067A-D0FC-9E09-78F2-B89AA36912AD}"/>
              </a:ext>
            </a:extLst>
          </p:cNvPr>
          <p:cNvPicPr>
            <a:picLocks noChangeAspect="1"/>
          </p:cNvPicPr>
          <p:nvPr/>
        </p:nvPicPr>
        <p:blipFill>
          <a:blip r:embed="rId2"/>
          <a:stretch>
            <a:fillRect/>
          </a:stretch>
        </p:blipFill>
        <p:spPr>
          <a:xfrm>
            <a:off x="419267" y="1302693"/>
            <a:ext cx="11479242" cy="4971011"/>
          </a:xfrm>
          <a:prstGeom prst="rect">
            <a:avLst/>
          </a:prstGeom>
        </p:spPr>
      </p:pic>
      <p:sp>
        <p:nvSpPr>
          <p:cNvPr id="3" name="TextBox 2">
            <a:extLst>
              <a:ext uri="{FF2B5EF4-FFF2-40B4-BE49-F238E27FC236}">
                <a16:creationId xmlns:a16="http://schemas.microsoft.com/office/drawing/2014/main" id="{89308FAD-B353-0231-59C5-9DB4920A9B8D}"/>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Dettmers</a:t>
            </a:r>
            <a:r>
              <a:rPr lang="en-US" sz="1000" dirty="0">
                <a:solidFill>
                  <a:schemeClr val="bg1">
                    <a:lumMod val="75000"/>
                  </a:schemeClr>
                </a:solidFill>
              </a:rPr>
              <a:t>, Tim, </a:t>
            </a:r>
            <a:r>
              <a:rPr lang="en-US" sz="1000" dirty="0" err="1">
                <a:solidFill>
                  <a:schemeClr val="bg1">
                    <a:lumMod val="75000"/>
                  </a:schemeClr>
                </a:solidFill>
              </a:rPr>
              <a:t>Artidoro</a:t>
            </a:r>
            <a:r>
              <a:rPr lang="en-US" sz="1000" dirty="0">
                <a:solidFill>
                  <a:schemeClr val="bg1">
                    <a:lumMod val="75000"/>
                  </a:schemeClr>
                </a:solidFill>
              </a:rPr>
              <a:t> </a:t>
            </a:r>
            <a:r>
              <a:rPr lang="en-US" sz="1000" dirty="0" err="1">
                <a:solidFill>
                  <a:schemeClr val="bg1">
                    <a:lumMod val="75000"/>
                  </a:schemeClr>
                </a:solidFill>
              </a:rPr>
              <a:t>Pagnoni</a:t>
            </a:r>
            <a:r>
              <a:rPr lang="en-US" sz="1000" dirty="0">
                <a:solidFill>
                  <a:schemeClr val="bg1">
                    <a:lumMod val="75000"/>
                  </a:schemeClr>
                </a:solidFill>
              </a:rPr>
              <a:t>, Ari Holtzman, and Luke </a:t>
            </a:r>
            <a:r>
              <a:rPr lang="en-US" sz="1000" dirty="0" err="1">
                <a:solidFill>
                  <a:schemeClr val="bg1">
                    <a:lumMod val="75000"/>
                  </a:schemeClr>
                </a:solidFill>
              </a:rPr>
              <a:t>Zettlemoyer</a:t>
            </a:r>
            <a:r>
              <a:rPr lang="en-US" sz="1000" dirty="0">
                <a:solidFill>
                  <a:schemeClr val="bg1">
                    <a:lumMod val="75000"/>
                  </a:schemeClr>
                </a:solidFill>
              </a:rPr>
              <a:t>. "</a:t>
            </a:r>
            <a:r>
              <a:rPr lang="en-US" sz="1000" dirty="0" err="1">
                <a:solidFill>
                  <a:schemeClr val="bg1">
                    <a:lumMod val="75000"/>
                  </a:schemeClr>
                </a:solidFill>
              </a:rPr>
              <a:t>QLoRA</a:t>
            </a:r>
            <a:r>
              <a:rPr lang="en-US" sz="1000" dirty="0">
                <a:solidFill>
                  <a:schemeClr val="bg1">
                    <a:lumMod val="75000"/>
                  </a:schemeClr>
                </a:solidFill>
              </a:rPr>
              <a:t>: Efficient Finetuning of Quantized LLMs." </a:t>
            </a:r>
            <a:r>
              <a:rPr lang="en-US" sz="1000" dirty="0" err="1">
                <a:solidFill>
                  <a:schemeClr val="bg1">
                    <a:lumMod val="75000"/>
                  </a:schemeClr>
                </a:solidFill>
              </a:rPr>
              <a:t>arXiv</a:t>
            </a:r>
            <a:r>
              <a:rPr lang="en-US" sz="1000" dirty="0">
                <a:solidFill>
                  <a:schemeClr val="bg1">
                    <a:lumMod val="75000"/>
                  </a:schemeClr>
                </a:solidFill>
              </a:rPr>
              <a:t> preprint arXiv:2305.14314 (2023).</a:t>
            </a:r>
          </a:p>
        </p:txBody>
      </p:sp>
    </p:spTree>
    <p:extLst>
      <p:ext uri="{BB962C8B-B14F-4D97-AF65-F5344CB8AC3E}">
        <p14:creationId xmlns:p14="http://schemas.microsoft.com/office/powerpoint/2010/main" val="42218658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534389" y="135105"/>
            <a:ext cx="11222181" cy="829172"/>
          </a:xfrm>
        </p:spPr>
        <p:txBody>
          <a:bodyPr>
            <a:normAutofit fontScale="90000"/>
          </a:bodyPr>
          <a:lstStyle/>
          <a:p>
            <a:r>
              <a:rPr lang="en-US" dirty="0" err="1"/>
              <a:t>QLoRA</a:t>
            </a:r>
            <a:r>
              <a:rPr lang="en-US" dirty="0"/>
              <a:t>: Efficient Finetuning of Quantized LLMs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98</a:t>
            </a:fld>
            <a:endParaRPr lang="en-US"/>
          </a:p>
        </p:txBody>
      </p:sp>
      <p:pic>
        <p:nvPicPr>
          <p:cNvPr id="6" name="Picture 5">
            <a:extLst>
              <a:ext uri="{FF2B5EF4-FFF2-40B4-BE49-F238E27FC236}">
                <a16:creationId xmlns:a16="http://schemas.microsoft.com/office/drawing/2014/main" id="{4E54E77A-001A-78F8-A7CB-D749AEB783C7}"/>
              </a:ext>
            </a:extLst>
          </p:cNvPr>
          <p:cNvPicPr>
            <a:picLocks noChangeAspect="1"/>
          </p:cNvPicPr>
          <p:nvPr/>
        </p:nvPicPr>
        <p:blipFill>
          <a:blip r:embed="rId2"/>
          <a:stretch>
            <a:fillRect/>
          </a:stretch>
        </p:blipFill>
        <p:spPr>
          <a:xfrm>
            <a:off x="2682240" y="2024870"/>
            <a:ext cx="6229004" cy="4540927"/>
          </a:xfrm>
          <a:prstGeom prst="rect">
            <a:avLst/>
          </a:prstGeom>
        </p:spPr>
      </p:pic>
      <p:sp>
        <p:nvSpPr>
          <p:cNvPr id="8" name="TextBox 7">
            <a:extLst>
              <a:ext uri="{FF2B5EF4-FFF2-40B4-BE49-F238E27FC236}">
                <a16:creationId xmlns:a16="http://schemas.microsoft.com/office/drawing/2014/main" id="{CFA30571-8276-CD38-B5E8-67A0A0F9D29B}"/>
              </a:ext>
            </a:extLst>
          </p:cNvPr>
          <p:cNvSpPr txBox="1"/>
          <p:nvPr/>
        </p:nvSpPr>
        <p:spPr>
          <a:xfrm>
            <a:off x="769519" y="964277"/>
            <a:ext cx="10987051" cy="1077218"/>
          </a:xfrm>
          <a:prstGeom prst="rect">
            <a:avLst/>
          </a:prstGeom>
          <a:noFill/>
        </p:spPr>
        <p:txBody>
          <a:bodyPr wrap="square">
            <a:spAutoFit/>
          </a:bodyPr>
          <a:lstStyle/>
          <a:p>
            <a:r>
              <a:rPr lang="en-US" sz="3200" dirty="0" err="1"/>
              <a:t>QL</a:t>
            </a:r>
            <a:r>
              <a:rPr lang="en-US" altLang="zh-TW" sz="3200" dirty="0" err="1"/>
              <a:t>o</a:t>
            </a:r>
            <a:r>
              <a:rPr lang="en-US" sz="3200" dirty="0" err="1"/>
              <a:t>RA</a:t>
            </a:r>
            <a:r>
              <a:rPr lang="en-US" sz="3200" dirty="0"/>
              <a:t> reduces the average memory requirements of finetuning a </a:t>
            </a:r>
            <a:r>
              <a:rPr lang="en-US" sz="3200" b="1" dirty="0">
                <a:solidFill>
                  <a:srgbClr val="C00000"/>
                </a:solidFill>
              </a:rPr>
              <a:t>65B</a:t>
            </a:r>
            <a:r>
              <a:rPr lang="en-US" sz="3200" dirty="0"/>
              <a:t> parameter model from &gt;780GB of </a:t>
            </a:r>
            <a:r>
              <a:rPr lang="en-US" sz="3200" b="1" dirty="0">
                <a:solidFill>
                  <a:srgbClr val="C00000"/>
                </a:solidFill>
              </a:rPr>
              <a:t>GPU memory</a:t>
            </a:r>
            <a:r>
              <a:rPr lang="en-US" sz="3200" dirty="0">
                <a:solidFill>
                  <a:srgbClr val="C00000"/>
                </a:solidFill>
              </a:rPr>
              <a:t> </a:t>
            </a:r>
            <a:r>
              <a:rPr lang="en-US" sz="3200" dirty="0"/>
              <a:t>to </a:t>
            </a:r>
            <a:r>
              <a:rPr lang="en-US" sz="3200" b="1" dirty="0">
                <a:solidFill>
                  <a:srgbClr val="C00000"/>
                </a:solidFill>
              </a:rPr>
              <a:t>&lt;48GB</a:t>
            </a:r>
          </a:p>
        </p:txBody>
      </p:sp>
      <p:sp>
        <p:nvSpPr>
          <p:cNvPr id="11" name="TextBox 10">
            <a:extLst>
              <a:ext uri="{FF2B5EF4-FFF2-40B4-BE49-F238E27FC236}">
                <a16:creationId xmlns:a16="http://schemas.microsoft.com/office/drawing/2014/main" id="{4FBC1BE8-5CA1-3C59-3F73-5E0B4BE7692D}"/>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Dettmers</a:t>
            </a:r>
            <a:r>
              <a:rPr lang="en-US" sz="1000" dirty="0">
                <a:solidFill>
                  <a:schemeClr val="bg1">
                    <a:lumMod val="75000"/>
                  </a:schemeClr>
                </a:solidFill>
              </a:rPr>
              <a:t>, Tim, </a:t>
            </a:r>
            <a:r>
              <a:rPr lang="en-US" sz="1000" dirty="0" err="1">
                <a:solidFill>
                  <a:schemeClr val="bg1">
                    <a:lumMod val="75000"/>
                  </a:schemeClr>
                </a:solidFill>
              </a:rPr>
              <a:t>Artidoro</a:t>
            </a:r>
            <a:r>
              <a:rPr lang="en-US" sz="1000" dirty="0">
                <a:solidFill>
                  <a:schemeClr val="bg1">
                    <a:lumMod val="75000"/>
                  </a:schemeClr>
                </a:solidFill>
              </a:rPr>
              <a:t> </a:t>
            </a:r>
            <a:r>
              <a:rPr lang="en-US" sz="1000" dirty="0" err="1">
                <a:solidFill>
                  <a:schemeClr val="bg1">
                    <a:lumMod val="75000"/>
                  </a:schemeClr>
                </a:solidFill>
              </a:rPr>
              <a:t>Pagnoni</a:t>
            </a:r>
            <a:r>
              <a:rPr lang="en-US" sz="1000" dirty="0">
                <a:solidFill>
                  <a:schemeClr val="bg1">
                    <a:lumMod val="75000"/>
                  </a:schemeClr>
                </a:solidFill>
              </a:rPr>
              <a:t>, Ari Holtzman, and Luke </a:t>
            </a:r>
            <a:r>
              <a:rPr lang="en-US" sz="1000" dirty="0" err="1">
                <a:solidFill>
                  <a:schemeClr val="bg1">
                    <a:lumMod val="75000"/>
                  </a:schemeClr>
                </a:solidFill>
              </a:rPr>
              <a:t>Zettlemoyer</a:t>
            </a:r>
            <a:r>
              <a:rPr lang="en-US" sz="1000" dirty="0">
                <a:solidFill>
                  <a:schemeClr val="bg1">
                    <a:lumMod val="75000"/>
                  </a:schemeClr>
                </a:solidFill>
              </a:rPr>
              <a:t>. "</a:t>
            </a:r>
            <a:r>
              <a:rPr lang="en-US" sz="1000" dirty="0" err="1">
                <a:solidFill>
                  <a:schemeClr val="bg1">
                    <a:lumMod val="75000"/>
                  </a:schemeClr>
                </a:solidFill>
              </a:rPr>
              <a:t>QLoRA</a:t>
            </a:r>
            <a:r>
              <a:rPr lang="en-US" sz="1000" dirty="0">
                <a:solidFill>
                  <a:schemeClr val="bg1">
                    <a:lumMod val="75000"/>
                  </a:schemeClr>
                </a:solidFill>
              </a:rPr>
              <a:t>: Efficient Finetuning of Quantized LLMs." </a:t>
            </a:r>
            <a:r>
              <a:rPr lang="en-US" sz="1000" dirty="0" err="1">
                <a:solidFill>
                  <a:schemeClr val="bg1">
                    <a:lumMod val="75000"/>
                  </a:schemeClr>
                </a:solidFill>
              </a:rPr>
              <a:t>arXiv</a:t>
            </a:r>
            <a:r>
              <a:rPr lang="en-US" sz="1000" dirty="0">
                <a:solidFill>
                  <a:schemeClr val="bg1">
                    <a:lumMod val="75000"/>
                  </a:schemeClr>
                </a:solidFill>
              </a:rPr>
              <a:t> preprint arXiv:2305.14314 (2023).</a:t>
            </a:r>
          </a:p>
        </p:txBody>
      </p:sp>
    </p:spTree>
    <p:extLst>
      <p:ext uri="{BB962C8B-B14F-4D97-AF65-F5344CB8AC3E}">
        <p14:creationId xmlns:p14="http://schemas.microsoft.com/office/powerpoint/2010/main" val="3012983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534389" y="135104"/>
            <a:ext cx="11222181" cy="879049"/>
          </a:xfrm>
        </p:spPr>
        <p:txBody>
          <a:bodyPr>
            <a:normAutofit fontScale="90000"/>
          </a:bodyPr>
          <a:lstStyle/>
          <a:p>
            <a:r>
              <a:rPr lang="en-US" dirty="0" err="1"/>
              <a:t>QLoRA</a:t>
            </a:r>
            <a:r>
              <a:rPr lang="en-US" dirty="0"/>
              <a:t>: Efficient Finetuning of Quantized LLMs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99</a:t>
            </a:fld>
            <a:endParaRPr lang="en-US"/>
          </a:p>
        </p:txBody>
      </p:sp>
      <p:pic>
        <p:nvPicPr>
          <p:cNvPr id="6" name="Picture 5">
            <a:extLst>
              <a:ext uri="{FF2B5EF4-FFF2-40B4-BE49-F238E27FC236}">
                <a16:creationId xmlns:a16="http://schemas.microsoft.com/office/drawing/2014/main" id="{06920F3E-A768-488C-3291-D928A31CEA17}"/>
              </a:ext>
            </a:extLst>
          </p:cNvPr>
          <p:cNvPicPr>
            <a:picLocks noChangeAspect="1"/>
          </p:cNvPicPr>
          <p:nvPr/>
        </p:nvPicPr>
        <p:blipFill>
          <a:blip r:embed="rId2"/>
          <a:stretch>
            <a:fillRect/>
          </a:stretch>
        </p:blipFill>
        <p:spPr>
          <a:xfrm>
            <a:off x="1516740" y="1014153"/>
            <a:ext cx="9257477" cy="5548091"/>
          </a:xfrm>
          <a:prstGeom prst="rect">
            <a:avLst/>
          </a:prstGeom>
        </p:spPr>
      </p:pic>
      <p:sp>
        <p:nvSpPr>
          <p:cNvPr id="8" name="TextBox 7">
            <a:extLst>
              <a:ext uri="{FF2B5EF4-FFF2-40B4-BE49-F238E27FC236}">
                <a16:creationId xmlns:a16="http://schemas.microsoft.com/office/drawing/2014/main" id="{A3B311C6-87A5-501C-51AA-4CEE51CD1BC8}"/>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Dettmers</a:t>
            </a:r>
            <a:r>
              <a:rPr lang="en-US" sz="1000" dirty="0">
                <a:solidFill>
                  <a:schemeClr val="bg1">
                    <a:lumMod val="75000"/>
                  </a:schemeClr>
                </a:solidFill>
              </a:rPr>
              <a:t>, Tim, </a:t>
            </a:r>
            <a:r>
              <a:rPr lang="en-US" sz="1000" dirty="0" err="1">
                <a:solidFill>
                  <a:schemeClr val="bg1">
                    <a:lumMod val="75000"/>
                  </a:schemeClr>
                </a:solidFill>
              </a:rPr>
              <a:t>Artidoro</a:t>
            </a:r>
            <a:r>
              <a:rPr lang="en-US" sz="1000" dirty="0">
                <a:solidFill>
                  <a:schemeClr val="bg1">
                    <a:lumMod val="75000"/>
                  </a:schemeClr>
                </a:solidFill>
              </a:rPr>
              <a:t> </a:t>
            </a:r>
            <a:r>
              <a:rPr lang="en-US" sz="1000" dirty="0" err="1">
                <a:solidFill>
                  <a:schemeClr val="bg1">
                    <a:lumMod val="75000"/>
                  </a:schemeClr>
                </a:solidFill>
              </a:rPr>
              <a:t>Pagnoni</a:t>
            </a:r>
            <a:r>
              <a:rPr lang="en-US" sz="1000" dirty="0">
                <a:solidFill>
                  <a:schemeClr val="bg1">
                    <a:lumMod val="75000"/>
                  </a:schemeClr>
                </a:solidFill>
              </a:rPr>
              <a:t>, Ari Holtzman, and Luke </a:t>
            </a:r>
            <a:r>
              <a:rPr lang="en-US" sz="1000" dirty="0" err="1">
                <a:solidFill>
                  <a:schemeClr val="bg1">
                    <a:lumMod val="75000"/>
                  </a:schemeClr>
                </a:solidFill>
              </a:rPr>
              <a:t>Zettlemoyer</a:t>
            </a:r>
            <a:r>
              <a:rPr lang="en-US" sz="1000" dirty="0">
                <a:solidFill>
                  <a:schemeClr val="bg1">
                    <a:lumMod val="75000"/>
                  </a:schemeClr>
                </a:solidFill>
              </a:rPr>
              <a:t>. "</a:t>
            </a:r>
            <a:r>
              <a:rPr lang="en-US" sz="1000" dirty="0" err="1">
                <a:solidFill>
                  <a:schemeClr val="bg1">
                    <a:lumMod val="75000"/>
                  </a:schemeClr>
                </a:solidFill>
              </a:rPr>
              <a:t>QLoRA</a:t>
            </a:r>
            <a:r>
              <a:rPr lang="en-US" sz="1000" dirty="0">
                <a:solidFill>
                  <a:schemeClr val="bg1">
                    <a:lumMod val="75000"/>
                  </a:schemeClr>
                </a:solidFill>
              </a:rPr>
              <a:t>: Efficient Finetuning of Quantized LLMs." </a:t>
            </a:r>
            <a:r>
              <a:rPr lang="en-US" sz="1000" dirty="0" err="1">
                <a:solidFill>
                  <a:schemeClr val="bg1">
                    <a:lumMod val="75000"/>
                  </a:schemeClr>
                </a:solidFill>
              </a:rPr>
              <a:t>arXiv</a:t>
            </a:r>
            <a:r>
              <a:rPr lang="en-US" sz="1000" dirty="0">
                <a:solidFill>
                  <a:schemeClr val="bg1">
                    <a:lumMod val="75000"/>
                  </a:schemeClr>
                </a:solidFill>
              </a:rPr>
              <a:t> preprint arXiv:2305.14314 (2023).</a:t>
            </a:r>
          </a:p>
        </p:txBody>
      </p:sp>
    </p:spTree>
    <p:extLst>
      <p:ext uri="{BB962C8B-B14F-4D97-AF65-F5344CB8AC3E}">
        <p14:creationId xmlns:p14="http://schemas.microsoft.com/office/powerpoint/2010/main" val="3689797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17083</TotalTime>
  <Words>8229</Words>
  <Application>Microsoft Macintosh PowerPoint</Application>
  <PresentationFormat>Widescreen</PresentationFormat>
  <Paragraphs>896</Paragraphs>
  <Slides>122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122</vt:i4>
      </vt:variant>
    </vt:vector>
  </HeadingPairs>
  <TitlesOfParts>
    <vt:vector size="127" baseType="lpstr">
      <vt:lpstr>Arial</vt:lpstr>
      <vt:lpstr>Calibri</vt:lpstr>
      <vt:lpstr>Courier New</vt:lpstr>
      <vt:lpstr>Source Sans Pro</vt:lpstr>
      <vt:lpstr>Office Theme</vt:lpstr>
      <vt:lpstr>Text Generation with  Large Language Models (LLMs)</vt:lpstr>
      <vt:lpstr>Syllabus</vt:lpstr>
      <vt:lpstr>Syllabus</vt:lpstr>
      <vt:lpstr>Syllabus</vt:lpstr>
      <vt:lpstr>Text Generation with  Large Language Models (LLMs)</vt:lpstr>
      <vt:lpstr>Outline</vt:lpstr>
      <vt:lpstr>Zephyr-7B-β, Llama2-Chat-70B, GPT-4</vt:lpstr>
      <vt:lpstr>Zephyr-7B-β, Llama2-Chat-70B, GPT-4</vt:lpstr>
      <vt:lpstr>Zephyr: Direct Distillation of LM Alignment</vt:lpstr>
      <vt:lpstr>Zephyr: Direct Distillation of LM Alignment</vt:lpstr>
      <vt:lpstr>DPO optimizes for human preferences  while avoiding reinforcement learning</vt:lpstr>
      <vt:lpstr>Direct Preference Optimization (DPO)</vt:lpstr>
      <vt:lpstr>Maximizing LLM Performance</vt:lpstr>
      <vt:lpstr>Prompt Engineering, Fine-tuning, and RAG</vt:lpstr>
      <vt:lpstr>Generative AI</vt:lpstr>
      <vt:lpstr>Framework for Implementing Generative AI Services using RAG Model</vt:lpstr>
      <vt:lpstr>Factuality Enhancement of  Large Language Models (LLMs)</vt:lpstr>
      <vt:lpstr>ChatGPT Large Language Models (LLMs) Foundation Models </vt:lpstr>
      <vt:lpstr>Large Language Models (LLM)  (GPT-3, ChatGPT, PaLM, BLOOM, OPT-175B, LLaMA)</vt:lpstr>
      <vt:lpstr> The Transformers Timeline</vt:lpstr>
      <vt:lpstr>Transformer Models</vt:lpstr>
      <vt:lpstr>Large Language Models (LLMs) (larger than 10B) </vt:lpstr>
      <vt:lpstr>Large Language Models (LLMs) (larger than 10B) </vt:lpstr>
      <vt:lpstr>Large Language Models (LLMs) (larger than 10B) </vt:lpstr>
      <vt:lpstr>Statistics of Commonly-used Data Sources for LLMs</vt:lpstr>
      <vt:lpstr> Ratios of various data sources in the  pre-training data for existing LLMs</vt:lpstr>
      <vt:lpstr>Typical Data Preprocessing Pipeline for  Pre-training Large Language Models (LLMs)</vt:lpstr>
      <vt:lpstr>LLMs with Public Configuration Details</vt:lpstr>
      <vt:lpstr>Detailed Optimization Settings of LLMs</vt:lpstr>
      <vt:lpstr>Generative AI Text, Image, Video, Audio Applications</vt:lpstr>
      <vt:lpstr>Popular Generative AI</vt:lpstr>
      <vt:lpstr>OpenAI ChatGPT (GPT-4, GPT-3.5)</vt:lpstr>
      <vt:lpstr>OpenAI ChatGPT (GPT-4) DALL·E 3</vt:lpstr>
      <vt:lpstr>Perplexity.ai</vt:lpstr>
      <vt:lpstr>Chat with Open Large Language Models:</vt:lpstr>
      <vt:lpstr>Chat with Open Large Language Models</vt:lpstr>
      <vt:lpstr>Chat  with  Open  Large Language Models: Chatbot Arena</vt:lpstr>
      <vt:lpstr>Chatbot Arena Leaderboard LLM Leaderboard</vt:lpstr>
      <vt:lpstr>Stanford Alpaca:  A Strong, Replicable Instruction-Following Model</vt:lpstr>
      <vt:lpstr>Vicuna: An Open-Source Chatbot  Impressing GPT-4 with 90%* ChatGPT Quality by the Team with members from UC Berkeley, CMU, Stanford, and UC San Diego</vt:lpstr>
      <vt:lpstr>Chinese-Vicuna:  A Chinese Instruction-following LLaMA-based Model  一個中文低資源的 llama+lora方案</vt:lpstr>
      <vt:lpstr>RedPajama a project to create leading open-source models,  starts by reproducing LLaMA training dataset of over 1.2 trillion tokens</vt:lpstr>
      <vt:lpstr>ChatPDF</vt:lpstr>
      <vt:lpstr>MiniGPT-4: Enhancing Vision-language Understanding with Advanced Large Language Models</vt:lpstr>
      <vt:lpstr>LLaVA: Large Language and Vision Assistant</vt:lpstr>
      <vt:lpstr>Visual Instruction Tuning LLaVA: Large Language and Vision Assistant University of Wisconsin-Madison, Microsoft Research, Columbia University</vt:lpstr>
      <vt:lpstr>MPT-7B-StoryWriter-65k+</vt:lpstr>
      <vt:lpstr>MPT-30B, MPT-7B LLaMa-30B, LLaMa-7B</vt:lpstr>
      <vt:lpstr>Meta Llama-2 70B: Best Open Source and Commercial LLM (Llama-2, Falcon, MPT)</vt:lpstr>
      <vt:lpstr>Meta Llama-2 70B: Best Open Source and Commercial LLM (Llama-2, Falcon, MPT)</vt:lpstr>
      <vt:lpstr>Meta  Llama-2 70B:  Best  Open Source and Commercial LLM  (Llama-2, Falcon, MPT)</vt:lpstr>
      <vt:lpstr>Llama-2: Comparison to  closed-source models (GPT-3.5, GPT-4, PaLM) on academic benchmarks</vt:lpstr>
      <vt:lpstr>Llama-2 Chat:  Helpfulness Human Evaluation</vt:lpstr>
      <vt:lpstr>Falcon 180B</vt:lpstr>
      <vt:lpstr>Falcon 180B, LLaMA 65B, MPT 30B</vt:lpstr>
      <vt:lpstr>Falcon 180B Hardware requirements</vt:lpstr>
      <vt:lpstr>X-LLM: Bootstrapping Advanced Large Language Models by Treating Multi-Modalities as Foreign Languages</vt:lpstr>
      <vt:lpstr>Stable Diffusion</vt:lpstr>
      <vt:lpstr>Stable Diffusion Colab</vt:lpstr>
      <vt:lpstr>Stable Diffusion Reimagine</vt:lpstr>
      <vt:lpstr>Lexica Art: Search Stable Diffusion images and prompts</vt:lpstr>
      <vt:lpstr>Civitai: Stable Diffusion AI Art Models</vt:lpstr>
      <vt:lpstr>D-ID Text to Video</vt:lpstr>
      <vt:lpstr>Synthesia: #1 AI Video Generation</vt:lpstr>
      <vt:lpstr>Speechify: #1 AI Voice Over Generator</vt:lpstr>
      <vt:lpstr>Generative AI Models</vt:lpstr>
      <vt:lpstr>Generative AI Research Areas,  Applications and  Companies</vt:lpstr>
      <vt:lpstr>Applications of Generative AI Models</vt:lpstr>
      <vt:lpstr>Generative AI Tech Stack</vt:lpstr>
      <vt:lpstr>Generative AI Software and Business Factors</vt:lpstr>
      <vt:lpstr>Generative AI 1. Pre-training Foundation (Pre-trained) Model 2. Fine-turning Custom (Fine-tuned) Model</vt:lpstr>
      <vt:lpstr>Generative AI  Fine-tune Custom Models using Proprietary Data</vt:lpstr>
      <vt:lpstr>Generative AI  Fine-tune Custom Models using Proprietary Data</vt:lpstr>
      <vt:lpstr>Pipeline of Instruction Tuning LLMs.</vt:lpstr>
      <vt:lpstr>Available Task Collections for Instruction Tuning</vt:lpstr>
      <vt:lpstr>Instance Formatting and Two Different Methods for Constructing the  Instruction-formatted Instances</vt:lpstr>
      <vt:lpstr>In-context Learning (ICL) and  Chain-of-thought (CoT) Prompting</vt:lpstr>
      <vt:lpstr>Pre-train,  Prompt, and Predict:  Prompting Methods  in Natural Language Processing (LLMs)</vt:lpstr>
      <vt:lpstr>Four Paradigms in NLP</vt:lpstr>
      <vt:lpstr>Typology of Prompting Methods</vt:lpstr>
      <vt:lpstr>Different Multi-Prompt Learning Strategies</vt:lpstr>
      <vt:lpstr>Examples of Input, Template, and Answer for Different Tasks</vt:lpstr>
      <vt:lpstr>Characteristics of Different Tuning Strategies</vt:lpstr>
      <vt:lpstr>Multi-prompt Learning for  Multi-task, Multi-domain,  or Multi-lingual Learning</vt:lpstr>
      <vt:lpstr>GPT-3.5 Prompt Engineering for  Question Answering</vt:lpstr>
      <vt:lpstr>Prompts and QA Inference For FLAN T5 Question Answering</vt:lpstr>
      <vt:lpstr>Prompt Engineering</vt:lpstr>
      <vt:lpstr>Fine-tuning LLM for  Dialogue System  Reinforcement Learning from  Human Feedback (RLHF)  ChatGPT:  Optimizing Language Models for Dialogue</vt:lpstr>
      <vt:lpstr>Reinforcement Learning from Human Feedback (RLHF)</vt:lpstr>
      <vt:lpstr>ChatGPT: Optimizing Language Models for Dialogue</vt:lpstr>
      <vt:lpstr>Training language models to follow instructions with human feedback</vt:lpstr>
      <vt:lpstr>Reinforcement Learning from Human Feedback (RLHF)</vt:lpstr>
      <vt:lpstr>PowerPoint Presentation</vt:lpstr>
      <vt:lpstr>Reinforcement Learning  from Human Feedback (RLHF)  Step 2. Gathering Data and  Training a  Reward Model</vt:lpstr>
      <vt:lpstr>Reinforcement Learning  from Human Feedback (RLHF)  Step 3. Fine-tuning the LM with Reinforcement Learning </vt:lpstr>
      <vt:lpstr>Llama-2-chat uses RLHF to ensure safety and helpfulness</vt:lpstr>
      <vt:lpstr>QLoRA: Efficient Finetuning of Quantized LLMs</vt:lpstr>
      <vt:lpstr>QLoRA: Efficient Finetuning of Quantized LLMs</vt:lpstr>
      <vt:lpstr>QLoRA: Efficient Finetuning of Quantized LLMs</vt:lpstr>
      <vt:lpstr>Prompt Engineering with ChatGPT for NLP</vt:lpstr>
      <vt:lpstr>NLP with Transformers Github</vt:lpstr>
      <vt:lpstr>NLP with Transformers Github Notebooks</vt:lpstr>
      <vt:lpstr>Python in Google Colab (Python101)</vt:lpstr>
      <vt:lpstr>NLP with Transformers</vt:lpstr>
      <vt:lpstr>Text Classification</vt:lpstr>
      <vt:lpstr>Text Classification</vt:lpstr>
      <vt:lpstr>Text Classification</vt:lpstr>
      <vt:lpstr>Named Entity Recognition</vt:lpstr>
      <vt:lpstr>Question Answering</vt:lpstr>
      <vt:lpstr>Summarization</vt:lpstr>
      <vt:lpstr>Text Summarization</vt:lpstr>
      <vt:lpstr>Translation</vt:lpstr>
      <vt:lpstr>Text Generation</vt:lpstr>
      <vt:lpstr>Text Generation</vt:lpstr>
      <vt:lpstr>Question Answering</vt:lpstr>
      <vt:lpstr>Question Answering</vt:lpstr>
      <vt:lpstr>Text Generation with LLM (zephyr-7b-beta)</vt:lpstr>
      <vt:lpstr>Text Generation with LLM (zephyr-7b-beta)</vt:lpstr>
      <vt:lpstr>Text Generation with LLM (zephyr-7b-beta)</vt:lpstr>
      <vt:lpstr>Text Generation with LLM (zephyr-7b-beta)</vt:lpstr>
      <vt:lpstr>Summary</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for Text Analytics</dc:title>
  <dc:subject/>
  <dc:creator>Min-Yuh Day</dc:creator>
  <cp:keywords>Artificial Intelligence, Text Analytics, AITA</cp:keywords>
  <dc:description>Artificial Intelligence for Text Analytics</dc:description>
  <cp:lastModifiedBy>MY DAY</cp:lastModifiedBy>
  <cp:revision>809</cp:revision>
  <cp:lastPrinted>2020-12-23T14:44:17Z</cp:lastPrinted>
  <dcterms:created xsi:type="dcterms:W3CDTF">2019-09-12T03:09:52Z</dcterms:created>
  <dcterms:modified xsi:type="dcterms:W3CDTF">2023-11-22T00:23:01Z</dcterms:modified>
  <cp:category/>
</cp:coreProperties>
</file>