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3462" r:id="rId2"/>
    <p:sldId id="3805" r:id="rId3"/>
    <p:sldId id="3464" r:id="rId4"/>
    <p:sldId id="3778" r:id="rId5"/>
    <p:sldId id="3472" r:id="rId6"/>
    <p:sldId id="3780" r:id="rId7"/>
    <p:sldId id="3784" r:id="rId8"/>
    <p:sldId id="3787" r:id="rId9"/>
    <p:sldId id="3792" r:id="rId10"/>
    <p:sldId id="3482" r:id="rId11"/>
    <p:sldId id="3484" r:id="rId12"/>
    <p:sldId id="3483" r:id="rId13"/>
    <p:sldId id="3898" r:id="rId14"/>
    <p:sldId id="4324" r:id="rId15"/>
    <p:sldId id="4305" r:id="rId16"/>
    <p:sldId id="4291" r:id="rId17"/>
    <p:sldId id="3901" r:id="rId18"/>
    <p:sldId id="4991" r:id="rId19"/>
    <p:sldId id="4992" r:id="rId20"/>
    <p:sldId id="3908" r:id="rId21"/>
    <p:sldId id="3909" r:id="rId22"/>
    <p:sldId id="4263" r:id="rId23"/>
    <p:sldId id="3906" r:id="rId24"/>
    <p:sldId id="3912" r:id="rId25"/>
    <p:sldId id="4262" r:id="rId26"/>
    <p:sldId id="3897" r:id="rId27"/>
    <p:sldId id="4993" r:id="rId28"/>
    <p:sldId id="4994" r:id="rId29"/>
    <p:sldId id="4260" r:id="rId30"/>
    <p:sldId id="4258" r:id="rId31"/>
    <p:sldId id="4938" r:id="rId32"/>
    <p:sldId id="4946" r:id="rId33"/>
    <p:sldId id="4947" r:id="rId34"/>
    <p:sldId id="4948" r:id="rId35"/>
    <p:sldId id="4949" r:id="rId36"/>
    <p:sldId id="4950" r:id="rId37"/>
    <p:sldId id="4951" r:id="rId38"/>
    <p:sldId id="4952" r:id="rId39"/>
    <p:sldId id="4953" r:id="rId40"/>
    <p:sldId id="4954" r:id="rId41"/>
    <p:sldId id="4956" r:id="rId42"/>
    <p:sldId id="4957" r:id="rId43"/>
    <p:sldId id="4958" r:id="rId44"/>
    <p:sldId id="4959" r:id="rId45"/>
    <p:sldId id="4955" r:id="rId46"/>
    <p:sldId id="4975" r:id="rId47"/>
    <p:sldId id="4976" r:id="rId48"/>
    <p:sldId id="4977" r:id="rId49"/>
    <p:sldId id="4978" r:id="rId50"/>
    <p:sldId id="4979" r:id="rId51"/>
    <p:sldId id="1499" r:id="rId52"/>
    <p:sldId id="3799" r:id="rId53"/>
    <p:sldId id="3800" r:id="rId54"/>
    <p:sldId id="3801" r:id="rId55"/>
    <p:sldId id="3802" r:id="rId56"/>
    <p:sldId id="3803" r:id="rId57"/>
    <p:sldId id="2716" r:id="rId58"/>
    <p:sldId id="4849" r:id="rId59"/>
    <p:sldId id="4863" r:id="rId60"/>
    <p:sldId id="4862" r:id="rId61"/>
    <p:sldId id="4864" r:id="rId62"/>
    <p:sldId id="4865" r:id="rId63"/>
    <p:sldId id="4866" r:id="rId64"/>
    <p:sldId id="4867" r:id="rId65"/>
    <p:sldId id="4868" r:id="rId66"/>
    <p:sldId id="4869" r:id="rId67"/>
    <p:sldId id="4875" r:id="rId68"/>
    <p:sldId id="4842" r:id="rId69"/>
    <p:sldId id="4819" r:id="rId70"/>
    <p:sldId id="4820" r:id="rId71"/>
    <p:sldId id="4829" r:id="rId72"/>
    <p:sldId id="4894" r:id="rId73"/>
    <p:sldId id="4897" r:id="rId74"/>
    <p:sldId id="4898" r:id="rId75"/>
    <p:sldId id="5034" r:id="rId76"/>
    <p:sldId id="3807" r:id="rId77"/>
    <p:sldId id="3806" r:id="rId78"/>
    <p:sldId id="3501" r:id="rId79"/>
    <p:sldId id="4995" r:id="rId80"/>
    <p:sldId id="4297" r:id="rId81"/>
    <p:sldId id="3810" r:id="rId82"/>
    <p:sldId id="346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8"/>
    <p:restoredTop sz="90655"/>
  </p:normalViewPr>
  <p:slideViewPr>
    <p:cSldViewPr snapToGrid="0" snapToObjects="1">
      <p:cViewPr varScale="1">
        <p:scale>
          <a:sx n="97" d="100"/>
          <a:sy n="97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7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6.jp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ofh-iosa-eh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amazon.com/Natural-Language-Processing-Transformers-Applications/dp/1098103246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amazon.com/Transformers-Natural-Language-Processing-architectures/dp/1800565798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amazon.com/Mastering-Transformers-state-art-processing/dp/1801077657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amazon.com/Practical-Natural-Language-Processing-Pragmatic/dp/149205405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uggingface.co/docs/transformers/index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huggingface.co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ntpu.edu.tw/~myday/cindex.htm#projects" TargetMode="External"/><Relationship Id="rId4" Type="http://schemas.openxmlformats.org/officeDocument/2006/relationships/image" Target="../media/image8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for Accounting Applications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2023-09-13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dirty="0"/>
              <a:t>Allen B. Downey (2016), Think Python: How to Think Like a Computer Scientist, 2nd Edition, O’Reilly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8848"/>
            <a:ext cx="11222181" cy="50444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1. Frederick Kaefer and Paul Kaefer (2020), Introduction to Python Programming for Business and Social Science Applications, SAGE Publications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2. Abdullah </a:t>
            </a:r>
            <a:r>
              <a:rPr lang="en-US" sz="3600" dirty="0" err="1"/>
              <a:t>Karasan</a:t>
            </a:r>
            <a:r>
              <a:rPr lang="en-US" sz="3600" dirty="0"/>
              <a:t>  (2021), Machine Learning for Financial Risk Management with Python: Algorithms for Modeling Risk, O’Reilly Media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3. Vic Anand, Khrystyna </a:t>
            </a:r>
            <a:r>
              <a:rPr lang="en-US" sz="3600" dirty="0" err="1"/>
              <a:t>Bochkay</a:t>
            </a:r>
            <a:r>
              <a:rPr lang="en-US" sz="3600" dirty="0"/>
              <a:t>, and Roman </a:t>
            </a:r>
            <a:r>
              <a:rPr lang="en-US" sz="3600" dirty="0" err="1"/>
              <a:t>Chychyla</a:t>
            </a:r>
            <a:r>
              <a:rPr lang="en-US" sz="3600" dirty="0"/>
              <a:t> (2020), Using Python for Text Analysis in Accounting Research, Now Publishers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4. </a:t>
            </a:r>
            <a:r>
              <a:rPr lang="en-US" sz="3600" dirty="0" err="1"/>
              <a:t>Aurélien</a:t>
            </a:r>
            <a:r>
              <a:rPr lang="en-US" sz="3600" dirty="0"/>
              <a:t> </a:t>
            </a:r>
            <a:r>
              <a:rPr lang="en-US" sz="3600" dirty="0" err="1"/>
              <a:t>Géron</a:t>
            </a:r>
            <a:r>
              <a:rPr lang="en-US" sz="3600" dirty="0"/>
              <a:t> (2022), Hands-On Machine Learning with Scikit-Learn, </a:t>
            </a:r>
            <a:r>
              <a:rPr lang="en-US" sz="3600" dirty="0" err="1"/>
              <a:t>Keras</a:t>
            </a:r>
            <a:r>
              <a:rPr lang="en-US" sz="3600" dirty="0"/>
              <a:t>, and TensorFlow: Concepts, Tools, and Techniques to Build Intelligent Systems, 3rd Edition, O’Reilly Media.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5. Yves </a:t>
            </a:r>
            <a:r>
              <a:rPr lang="en-US" sz="3600" dirty="0" err="1"/>
              <a:t>Hilpisch</a:t>
            </a:r>
            <a:r>
              <a:rPr lang="en-US" sz="3600" dirty="0"/>
              <a:t> (2018), Python for Finance: Mastering Data-Driven Finance, 2nd Edition, O'Reilly Media.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600" dirty="0"/>
              <a:t>6. Yves </a:t>
            </a:r>
            <a:r>
              <a:rPr lang="en-US" sz="3600" dirty="0" err="1"/>
              <a:t>Hilpisch</a:t>
            </a:r>
            <a:r>
              <a:rPr lang="en-US" sz="3600" dirty="0"/>
              <a:t> (2020), Artificial Intelligence in Finance: A Python-Based Guide, 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Python, https://</a:t>
            </a:r>
            <a:r>
              <a:rPr lang="en-US" sz="2200" dirty="0" err="1"/>
              <a:t>www.python.org</a:t>
            </a:r>
            <a:r>
              <a:rPr lang="en-US" sz="2200" dirty="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722784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403300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19258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67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112,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2023)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Python for Accounting Applications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ACC2,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(U2004)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Wed. 6, 7, 8, 14:10-17:00(B3F17)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https://meet.google.com/ofh-iosa-ehd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852283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552742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116877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br>
              <a:rPr lang="en-US" sz="3800" dirty="0"/>
            </a:br>
            <a:r>
              <a:rPr lang="en-US" sz="3800" dirty="0">
                <a:solidFill>
                  <a:srgbClr val="FF0000"/>
                </a:solidFill>
              </a:rPr>
              <a:t>Python for Accounting Applications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Python for Accounting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Programming and Data Science,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Python Programming,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Structures,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Control Logic and Loops,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Functions and Modules,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Files and Exception Handling,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Analytics and Visualization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Obtaining Data From the Web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Statistical Analysis with Python,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Machine Learning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Analytics with Python and Large Language Models (LLMs),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Accounting Data Analytics with Python, and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ESG Data Analytics with Python.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8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2800" dirty="0"/>
              <a:t>Lewis Tunstall, Leandro von Werra, and Thomas Wolf (2022), </a:t>
            </a:r>
            <a:br>
              <a:rPr lang="en-US" sz="2800" dirty="0"/>
            </a:br>
            <a:r>
              <a:rPr lang="en-US" sz="3600" dirty="0">
                <a:solidFill>
                  <a:srgbClr val="FF0000"/>
                </a:solidFill>
              </a:rPr>
              <a:t>Natural Language Processing with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Building Language Applications with Hugging Face</a:t>
            </a:r>
            <a:r>
              <a:rPr lang="en-US" sz="3200" b="0" dirty="0"/>
              <a:t>,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https://www.amazon.com/Natural-Language-Processing-Transformers-Applications/dp/1098103246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A1053-A106-1A44-9F66-FBBB968B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74" y="2093521"/>
            <a:ext cx="3440452" cy="45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6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316"/>
            <a:ext cx="11222181" cy="2241383"/>
          </a:xfrm>
        </p:spPr>
        <p:txBody>
          <a:bodyPr>
            <a:noAutofit/>
          </a:bodyPr>
          <a:lstStyle/>
          <a:p>
            <a:r>
              <a:rPr lang="en-US" sz="2800" dirty="0"/>
              <a:t>Denis Rothman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Transformers for Natural Language Processing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innovative deep neural network architectures for NLP with Python, </a:t>
            </a:r>
            <a:r>
              <a:rPr lang="en-US" sz="2800" b="0" dirty="0" err="1">
                <a:solidFill>
                  <a:srgbClr val="FF0000"/>
                </a:solidFill>
              </a:rPr>
              <a:t>PyTorch</a:t>
            </a:r>
            <a:r>
              <a:rPr lang="en-US" sz="2800" b="0" dirty="0">
                <a:solidFill>
                  <a:srgbClr val="FF0000"/>
                </a:solidFill>
              </a:rPr>
              <a:t>, TensorFlow, BERT, </a:t>
            </a:r>
            <a:r>
              <a:rPr lang="en-US" sz="2800" b="0" dirty="0" err="1">
                <a:solidFill>
                  <a:srgbClr val="FF0000"/>
                </a:solidFill>
              </a:rPr>
              <a:t>RoBERTa</a:t>
            </a:r>
            <a:r>
              <a:rPr lang="en-US" sz="2800" b="0" dirty="0">
                <a:solidFill>
                  <a:srgbClr val="FF0000"/>
                </a:solidFill>
              </a:rPr>
              <a:t>, and more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https://www.amazon.com/Transformers-Natural-Language-Processing-architectures/dp/1800565798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6DFCF-6A9D-4048-9626-EB14559E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81" y="2368308"/>
            <a:ext cx="3408795" cy="41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6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77790"/>
          </a:xfrm>
        </p:spPr>
        <p:txBody>
          <a:bodyPr>
            <a:noAutofit/>
          </a:bodyPr>
          <a:lstStyle/>
          <a:p>
            <a:r>
              <a:rPr lang="en-US" sz="2800" dirty="0" err="1"/>
              <a:t>Savaş</a:t>
            </a:r>
            <a:r>
              <a:rPr lang="en-US" sz="2800" dirty="0"/>
              <a:t> </a:t>
            </a:r>
            <a:r>
              <a:rPr lang="en-US" sz="2800" dirty="0" err="1"/>
              <a:t>Yıldırım</a:t>
            </a:r>
            <a:r>
              <a:rPr lang="en-US" sz="2800" dirty="0"/>
              <a:t> and </a:t>
            </a:r>
            <a:r>
              <a:rPr lang="en-US" sz="2800" dirty="0" err="1"/>
              <a:t>Meysam</a:t>
            </a:r>
            <a:r>
              <a:rPr lang="en-US" sz="2800" dirty="0"/>
              <a:t> </a:t>
            </a:r>
            <a:r>
              <a:rPr lang="en-US" sz="2800" dirty="0" err="1"/>
              <a:t>Asgari-Chenaghlu</a:t>
            </a:r>
            <a:r>
              <a:rPr lang="en-US" sz="28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Mastering Transformers: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Build state-of-the-art models from scratch with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advanced natural language processing techniques, </a:t>
            </a:r>
            <a:br>
              <a:rPr lang="en-US" sz="2800" b="0" dirty="0"/>
            </a:b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https://www.amazon.com/Mastering-Transformers-state-art-processing/dp/1801077657/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D684-79BF-A24F-A2BD-BE07150F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04" y="2423437"/>
            <a:ext cx="3400591" cy="41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3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98496"/>
          </a:xfrm>
        </p:spPr>
        <p:txBody>
          <a:bodyPr>
            <a:noAutofit/>
          </a:bodyPr>
          <a:lstStyle/>
          <a:p>
            <a:r>
              <a:rPr lang="en-US" sz="3200" dirty="0"/>
              <a:t>Sowmya </a:t>
            </a:r>
            <a:r>
              <a:rPr lang="en-US" sz="3200" dirty="0" err="1"/>
              <a:t>Vajjala</a:t>
            </a:r>
            <a:r>
              <a:rPr lang="en-US" sz="3200" dirty="0"/>
              <a:t>, Bodhisattwa Majumder, Anuj Gupta (2020), </a:t>
            </a:r>
            <a:r>
              <a:rPr lang="en-US" sz="3600" dirty="0">
                <a:solidFill>
                  <a:srgbClr val="FF0000"/>
                </a:solidFill>
              </a:rPr>
              <a:t>Practical Natural Language Processing: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A Comprehensive Guide to Building Real-World NLP Systems,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3200" b="0" dirty="0"/>
            </a:br>
            <a:r>
              <a:rPr lang="en-US" sz="2400" b="0" dirty="0"/>
              <a:t>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D2DEE-9F35-B844-9B64-9564A8B5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56" y="2133600"/>
            <a:ext cx="3379287" cy="44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31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67" y="6386082"/>
            <a:ext cx="11777043" cy="239655"/>
          </a:xfrm>
        </p:spPr>
        <p:txBody>
          <a:bodyPr>
            <a:no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Source: Sowmya </a:t>
            </a:r>
            <a:r>
              <a:rPr lang="en-US" sz="1200" b="0" dirty="0" err="1">
                <a:solidFill>
                  <a:schemeClr val="tx1"/>
                </a:solidFill>
              </a:rPr>
              <a:t>Vajjala</a:t>
            </a:r>
            <a:r>
              <a:rPr lang="en-US" sz="1200" b="0" dirty="0">
                <a:solidFill>
                  <a:schemeClr val="tx1"/>
                </a:solidFill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11541677-8D4C-3544-980B-729F5998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https://www.amazon.com/Practical-Natural-Language-Processing-Pragmatic/dp/1492054054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141E1-FD5F-9D4B-BAC9-2625AF86E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2" y="190592"/>
            <a:ext cx="7904588" cy="3573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06C13-DCA8-1047-9BA5-05C852CA3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401" y="3891025"/>
            <a:ext cx="7904588" cy="235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EFEB4-E789-EA41-A129-47F808D2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43" y="920124"/>
            <a:ext cx="3705257" cy="48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1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4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148484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2023/09/13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2023/09/20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2023/09/27 Foundations of Python Programming</a:t>
            </a:r>
          </a:p>
          <a:p>
            <a:pPr marL="0" indent="0">
              <a:buNone/>
            </a:pPr>
            <a:r>
              <a:rPr lang="en-US" sz="2800" dirty="0"/>
              <a:t>4 2023/10/04 Data Structures</a:t>
            </a:r>
          </a:p>
          <a:p>
            <a:pPr marL="0" indent="0">
              <a:buNone/>
            </a:pPr>
            <a:r>
              <a:rPr lang="en-US" sz="2800" dirty="0"/>
              <a:t>5 2023/10/11 Control Logic and Loops</a:t>
            </a:r>
          </a:p>
          <a:p>
            <a:pPr marL="0" indent="0">
              <a:buNone/>
            </a:pPr>
            <a:r>
              <a:rPr lang="en-US" sz="2800" dirty="0"/>
              <a:t>6 2023/10/18 Functions and Modules </a:t>
            </a:r>
          </a:p>
          <a:p>
            <a:pPr marL="0" indent="0">
              <a:buNone/>
            </a:pPr>
            <a:r>
              <a:rPr lang="en-US" sz="2800" dirty="0"/>
              <a:t>7 2023/10/25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2023/11/01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72131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2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0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4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1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6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4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34937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53147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51647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3037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0759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0302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6912613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08165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66179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2474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52373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33827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73795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784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83893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10078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23630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697059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2662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268231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01514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17024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70603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84304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790315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386572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2870100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79869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0464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594383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196271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494044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872267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995038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30525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01785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57997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965668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894613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39166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988428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01872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53123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082508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390942" y="3339773"/>
            <a:ext cx="94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12211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54011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D1B7006-9707-D348-0A73-D68CB52183EE}"/>
              </a:ext>
            </a:extLst>
          </p:cNvPr>
          <p:cNvCxnSpPr>
            <a:cxnSpLocks/>
          </p:cNvCxnSpPr>
          <p:nvPr/>
        </p:nvCxnSpPr>
        <p:spPr>
          <a:xfrm flipV="1">
            <a:off x="11369371" y="3314373"/>
            <a:ext cx="0" cy="1705264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0C9F4A1-C7C8-0B73-C25F-493A5B5014B5}"/>
              </a:ext>
            </a:extLst>
          </p:cNvPr>
          <p:cNvSpPr txBox="1"/>
          <p:nvPr/>
        </p:nvSpPr>
        <p:spPr>
          <a:xfrm>
            <a:off x="11110308" y="281177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Llama2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9   2023/11/08 Data Analytics and Visualization with Python</a:t>
            </a:r>
          </a:p>
          <a:p>
            <a:pPr marL="0" indent="0">
              <a:buNone/>
            </a:pPr>
            <a:r>
              <a:rPr lang="en-US" sz="2800" dirty="0"/>
              <a:t>10 2023/11/15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2023/11/22 Statistical Analysis with Python</a:t>
            </a:r>
          </a:p>
          <a:p>
            <a:pPr marL="0" indent="0">
              <a:buNone/>
            </a:pPr>
            <a:r>
              <a:rPr lang="en-US" sz="2800" dirty="0"/>
              <a:t>12 2023/11/29 Machine Learning with Python</a:t>
            </a:r>
          </a:p>
          <a:p>
            <a:pPr marL="0" indent="0">
              <a:buNone/>
            </a:pPr>
            <a:r>
              <a:rPr lang="en-US" sz="2800" dirty="0"/>
              <a:t>13 2023/12/06 Text Analytics with Python and </a:t>
            </a:r>
            <a:br>
              <a:rPr lang="en-US" sz="2800" dirty="0"/>
            </a:br>
            <a:r>
              <a:rPr lang="en-US" sz="2800" dirty="0"/>
              <a:t>                             Large Language Models (LLMs)</a:t>
            </a:r>
          </a:p>
          <a:p>
            <a:pPr marL="0" indent="0">
              <a:buNone/>
            </a:pPr>
            <a:r>
              <a:rPr lang="en-US" sz="2800" dirty="0"/>
              <a:t>14 2023/12/13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2023/12/20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2023/12/27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29979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4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94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61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079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 Transformers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8000" y="65136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https://huggingface.co/docs/transformers/index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3DA44-FBD2-7F49-AEFA-73F3B028D7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22" y="1019790"/>
            <a:ext cx="10758357" cy="54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94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20217"/>
          </a:xfrm>
        </p:spPr>
        <p:txBody>
          <a:bodyPr>
            <a:normAutofit fontScale="90000"/>
          </a:bodyPr>
          <a:lstStyle/>
          <a:p>
            <a:r>
              <a:rPr lang="en-US" dirty="0"/>
              <a:t>Hugging Face Tasks</a:t>
            </a:r>
            <a:br>
              <a:rPr lang="en-US" dirty="0"/>
            </a:br>
            <a:r>
              <a:rPr lang="en-US" dirty="0"/>
              <a:t>Natural Language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799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9000-3E5B-A046-8E89-367C1A544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265" y="1555322"/>
            <a:ext cx="7143469" cy="49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7933667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58587"/>
            <a:ext cx="11292113" cy="533428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</a:rPr>
              <a:t>Fall 2020,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72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endParaRPr lang="en-US" sz="640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1931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128843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802520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31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17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NTPU, 112-NTPU_ORDA-F-003</a:t>
            </a:r>
            <a:r>
              <a:rPr lang="zh-TW" altLang="en-US" sz="1700" b="0" dirty="0"/>
              <a:t>，</a:t>
            </a:r>
            <a:r>
              <a:rPr lang="en-US" altLang="zh-TW" sz="17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Digital Support, Unimpeded Communication: The Development, Support and Promotion of AI-assisted Communication Assistive Devices for Speech Impairment. </a:t>
            </a:r>
            <a:r>
              <a:rPr lang="en-US" altLang="zh-TW" sz="17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endParaRPr lang="en-US" altLang="zh-TW" sz="1700" dirty="0"/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 112-2425-H-305-002-, 2023/05/01-2026/04/30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Establishment and Implement of Smart Assistive Technology for Dementia Care and Its Socio-Economic Impacts. </a:t>
            </a:r>
            <a:r>
              <a:rPr lang="en-US" altLang="zh-TW" sz="17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NSTC, NSTC, 112-2627-M-038-001-, 2023/08/01~2024/07/31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USTP-NTPU-TMU, USTP-NTPU-TMU-112-01,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 2023/01/01~2023/12/31</a:t>
            </a:r>
            <a:endParaRPr lang="en-US" altLang="zh-TW" sz="17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AI Multimodal Cross-Language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ATEC Group x NTPU, NTPU-112A413E01, 2023/05/01~2026/04/30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 err="1"/>
              <a:t>FormosaVerse</a:t>
            </a:r>
            <a:r>
              <a:rPr lang="en-US" altLang="zh-TW" sz="1700" b="0" dirty="0"/>
              <a:t> x NTPU, NTPU-111A413E01,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2022/12/01~2023/11/30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Pilot Study on Universal Data Processing for Code Generation Engine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III x NTPU, NTPU-112A513E01, 2023/08/01~2023/12/22</a:t>
            </a:r>
          </a:p>
          <a:p>
            <a:pPr marL="0" indent="0">
              <a:buNone/>
            </a:pPr>
            <a:endParaRPr lang="en-US" sz="2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E8A65-0A6F-AB2B-2858-E6F50B901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101949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46F9F-B545-6CB6-A57E-7BFC0DC13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75626"/>
            <a:ext cx="964282" cy="235043"/>
          </a:xfrm>
          <a:prstGeom prst="rect">
            <a:avLst/>
          </a:prstGeom>
        </p:spPr>
      </p:pic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C9E23332-8FFC-69C3-97A3-A8B29831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https://web.ntpu.edu.tw/~myday/cindex.htm#projects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A7A20A-7276-C070-809A-18CCC5F6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hands-on practices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Python for Accounting Applications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Introduction to Python for Accounting Applications,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Python Programming and Data Science,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Foundations of Python Programming,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Data Structures, Control Logic and Loops,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Functions and Modules,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Files and Exception Handling,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Data Analytics and Visualization with Python,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Obtaining Data From the Web with Python,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Statistical Analysis with Python, Machine Learning with Python,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Text Analytics with Python with LLMs,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Applications of Accounting Data Analytics with Python, and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Applications of ESG Data Analytics with Python.</a:t>
            </a:r>
          </a:p>
        </p:txBody>
      </p:sp>
    </p:spTree>
    <p:extLst>
      <p:ext uri="{BB962C8B-B14F-4D97-AF65-F5344CB8AC3E}">
        <p14:creationId xmlns:p14="http://schemas.microsoft.com/office/powerpoint/2010/main" val="3893128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Artificial Intelligence for Text Analytics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30 %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20 %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12473</TotalTime>
  <Words>4314</Words>
  <Application>Microsoft Macintosh PowerPoint</Application>
  <PresentationFormat>Widescreen</PresentationFormat>
  <Paragraphs>466</Paragraphs>
  <Slides>82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Barlow</vt:lpstr>
      <vt:lpstr>Calibri</vt:lpstr>
      <vt:lpstr>Source Sans Pro</vt:lpstr>
      <vt:lpstr>Office Theme</vt:lpstr>
      <vt:lpstr>Introduction to  Python for Accounting Applications</vt:lpstr>
      <vt:lpstr>Min-Yuh Day, Ph.D.</vt:lpstr>
      <vt:lpstr>Course Syllabus National Taipei University Academic Year 112, 1st Semester (Fall 2023)</vt:lpstr>
      <vt:lpstr>Course Objectives</vt:lpstr>
      <vt:lpstr>Course Outline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The Quant Finance PyData Stack</vt:lpstr>
      <vt:lpstr>Lewis Tunstall, Leandro von Werra, and Thomas Wolf (2022),  Natural Language Processing with Transformers:  Building Language Applications with Hugging Face,  O'Reilly Media.</vt:lpstr>
      <vt:lpstr>Denis Rothman (2021),  Transformers for Natural Language Processing:  Build innovative deep neural network architectures for NLP with Python, PyTorch, TensorFlow, BERT, RoBERTa, and more,  Packt Publishing.</vt:lpstr>
      <vt:lpstr>Savaş Yıldırım and Meysam Asgari-Chenaghlu (2021),  Mastering Transformers:  Build state-of-the-art models from scratch with  advanced natural language processing techniques,  Packt Publishing.</vt:lpstr>
      <vt:lpstr>Sowmya Vajjala, Bodhisattwa Majumder, Anuj Gupta (2020), Practical Natural Language Processing:  A Comprehensive Guide to Building Real-World NLP Systems,  O'Reilly Media.</vt:lpstr>
      <vt:lpstr>Source: Sowmya Vajjala, Bodhisattwa Majumder, Anuj Gupta (2020), Practical Natural Language Processing: A Comprehensive Guide to Building Real-World NLP Systems, O'Reilly Media.</vt:lpstr>
      <vt:lpstr>Text Analytics and Text Mining</vt:lpstr>
      <vt:lpstr>Generative AI Text, Image, Video, Audio Applications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ChatGPT Large Language Models (LLMs) Foundation Models </vt:lpstr>
      <vt:lpstr>Large Language Models (LLM)  (GPT-3, ChatGPT, PaLM, BLOOM, OPT-175B, LLaMA)</vt:lpstr>
      <vt:lpstr> The Transformers Timeline</vt:lpstr>
      <vt:lpstr>Transformer Models</vt:lpstr>
      <vt:lpstr>Generative AI Models</vt:lpstr>
      <vt:lpstr>Large Language Models (LLMs) (larger than 10B) </vt:lpstr>
      <vt:lpstr> Ratios of various data sources in the  pre-training data for existing LLMs</vt:lpstr>
      <vt:lpstr>Typical Data Preprocessing Pipeline for  Pre-training Large Language Models (LLMs)</vt:lpstr>
      <vt:lpstr>Hugging Face</vt:lpstr>
      <vt:lpstr>Hugging Face Transformers</vt:lpstr>
      <vt:lpstr>Hugging Face Tasks Natural Language Processing</vt:lpstr>
      <vt:lpstr>PowerPoint Presentation</vt:lpstr>
      <vt:lpstr>Teaching</vt:lpstr>
      <vt:lpstr>Research Projects</vt:lpstr>
      <vt:lpstr>Summary</vt:lpstr>
      <vt:lpstr>Artificial Intelligence for Text Analytics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714</cp:revision>
  <cp:lastPrinted>2020-12-23T14:44:17Z</cp:lastPrinted>
  <dcterms:created xsi:type="dcterms:W3CDTF">2019-09-12T03:09:52Z</dcterms:created>
  <dcterms:modified xsi:type="dcterms:W3CDTF">2023-09-15T03:09:45Z</dcterms:modified>
  <cp:category/>
</cp:coreProperties>
</file>