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3462" r:id="rId2"/>
    <p:sldId id="3780" r:id="rId3"/>
    <p:sldId id="3784" r:id="rId4"/>
    <p:sldId id="4651" r:id="rId5"/>
    <p:sldId id="3720" r:id="rId6"/>
    <p:sldId id="4881" r:id="rId7"/>
    <p:sldId id="4876" r:id="rId8"/>
    <p:sldId id="4842" r:id="rId9"/>
    <p:sldId id="2384" r:id="rId10"/>
    <p:sldId id="3257" r:id="rId11"/>
    <p:sldId id="3260" r:id="rId12"/>
    <p:sldId id="2452" r:id="rId13"/>
    <p:sldId id="2718" r:id="rId14"/>
    <p:sldId id="1781" r:id="rId15"/>
    <p:sldId id="2583" r:id="rId16"/>
    <p:sldId id="4841" r:id="rId17"/>
    <p:sldId id="4843" r:id="rId18"/>
    <p:sldId id="4844" r:id="rId19"/>
    <p:sldId id="4845" r:id="rId20"/>
    <p:sldId id="936" r:id="rId21"/>
    <p:sldId id="2612" r:id="rId22"/>
    <p:sldId id="2627" r:id="rId23"/>
    <p:sldId id="2628" r:id="rId24"/>
    <p:sldId id="2629" r:id="rId25"/>
    <p:sldId id="2630" r:id="rId26"/>
    <p:sldId id="2631" r:id="rId27"/>
    <p:sldId id="2632" r:id="rId28"/>
    <p:sldId id="2633" r:id="rId29"/>
    <p:sldId id="2649" r:id="rId30"/>
    <p:sldId id="3256" r:id="rId31"/>
    <p:sldId id="2396" r:id="rId32"/>
    <p:sldId id="2420" r:id="rId33"/>
    <p:sldId id="4854" r:id="rId34"/>
    <p:sldId id="4870" r:id="rId35"/>
    <p:sldId id="4856" r:id="rId36"/>
    <p:sldId id="4855" r:id="rId37"/>
    <p:sldId id="4869" r:id="rId38"/>
    <p:sldId id="4858" r:id="rId39"/>
    <p:sldId id="4872" r:id="rId40"/>
    <p:sldId id="4873" r:id="rId41"/>
    <p:sldId id="4859" r:id="rId42"/>
    <p:sldId id="4860" r:id="rId43"/>
    <p:sldId id="4861" r:id="rId44"/>
    <p:sldId id="4857" r:id="rId45"/>
    <p:sldId id="4874" r:id="rId46"/>
    <p:sldId id="4868" r:id="rId47"/>
    <p:sldId id="4867" r:id="rId48"/>
    <p:sldId id="2404" r:id="rId49"/>
    <p:sldId id="4862" r:id="rId50"/>
    <p:sldId id="4863" r:id="rId51"/>
    <p:sldId id="4864" r:id="rId52"/>
    <p:sldId id="4898" r:id="rId53"/>
    <p:sldId id="4888" r:id="rId54"/>
    <p:sldId id="4890" r:id="rId55"/>
    <p:sldId id="4891" r:id="rId56"/>
    <p:sldId id="4877" r:id="rId57"/>
    <p:sldId id="4892" r:id="rId58"/>
    <p:sldId id="4899" r:id="rId59"/>
    <p:sldId id="4878" r:id="rId60"/>
    <p:sldId id="4880" r:id="rId61"/>
    <p:sldId id="4879" r:id="rId62"/>
    <p:sldId id="4889" r:id="rId63"/>
    <p:sldId id="4894" r:id="rId64"/>
    <p:sldId id="4895" r:id="rId65"/>
    <p:sldId id="4896" r:id="rId66"/>
    <p:sldId id="4897" r:id="rId67"/>
    <p:sldId id="4875" r:id="rId68"/>
    <p:sldId id="4822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60"/>
    <p:restoredTop sz="90655"/>
  </p:normalViewPr>
  <p:slideViewPr>
    <p:cSldViewPr snapToGrid="0" snapToObjects="1">
      <p:cViewPr varScale="1">
        <p:scale>
          <a:sx n="78" d="100"/>
          <a:sy n="78" d="100"/>
        </p:scale>
        <p:origin x="1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s://tinyurl.com/aintpupython101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1121PAA04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(M5265) (Fall 2023)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2023-10-04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2023/09/13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2023/09/20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2023/09/27 Foundations of Python Programming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4 2023/10/04 Data Structures</a:t>
            </a:r>
          </a:p>
          <a:p>
            <a:pPr marL="0" indent="0">
              <a:buNone/>
            </a:pPr>
            <a:r>
              <a:rPr lang="en-US" sz="2800" dirty="0"/>
              <a:t>5 2023/10/11 Control Logic and Loops</a:t>
            </a:r>
          </a:p>
          <a:p>
            <a:pPr marL="0" indent="0">
              <a:buNone/>
            </a:pPr>
            <a:r>
              <a:rPr lang="en-US" sz="2800" dirty="0"/>
              <a:t>6 2023/10/18 Functions and Modules </a:t>
            </a:r>
          </a:p>
          <a:p>
            <a:pPr marL="0" indent="0">
              <a:buNone/>
            </a:pPr>
            <a:r>
              <a:rPr lang="en-US" sz="2800" dirty="0"/>
              <a:t>7 2023/10/25 Files and Exception Handling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2023/11/01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9   2023/11/08 Data Analytics and Visualization with Python</a:t>
            </a:r>
          </a:p>
          <a:p>
            <a:pPr marL="0" indent="0">
              <a:buNone/>
            </a:pPr>
            <a:r>
              <a:rPr lang="en-US" sz="2800" dirty="0"/>
              <a:t>10 2023/11/15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2023/11/22 Statistical Analysis with Python</a:t>
            </a:r>
          </a:p>
          <a:p>
            <a:pPr marL="0" indent="0">
              <a:buNone/>
            </a:pPr>
            <a:r>
              <a:rPr lang="en-US" sz="2800" dirty="0"/>
              <a:t>12 2023/11/29 Machine Learning with Python</a:t>
            </a:r>
          </a:p>
          <a:p>
            <a:pPr marL="0" indent="0">
              <a:buNone/>
            </a:pPr>
            <a:r>
              <a:rPr lang="en-US" sz="2800" dirty="0"/>
              <a:t>13 2023/12/06 Text Analytics with Python and </a:t>
            </a:r>
            <a:br>
              <a:rPr lang="en-US" sz="2800" dirty="0"/>
            </a:br>
            <a:r>
              <a:rPr lang="en-US" sz="2800" dirty="0"/>
              <a:t>                             Large Language Models (LLMs)</a:t>
            </a:r>
          </a:p>
          <a:p>
            <a:pPr marL="0" indent="0">
              <a:buNone/>
            </a:pPr>
            <a:r>
              <a:rPr lang="en-US" sz="2800" dirty="0"/>
              <a:t>14 2023/12/13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2023/12/20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2023/12/27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41513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73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lvl="1" indent="-411480"/>
            <a:r>
              <a:rPr lang="en-US" sz="4400" dirty="0"/>
              <a:t>Python Data Structures</a:t>
            </a:r>
          </a:p>
          <a:p>
            <a:pPr lvl="2" indent="-411480"/>
            <a:r>
              <a:rPr lang="en-US" sz="4400" b="1" dirty="0"/>
              <a:t>Python Lists </a:t>
            </a:r>
            <a:r>
              <a:rPr lang="en-US" sz="4400" b="1" dirty="0">
                <a:solidFill>
                  <a:srgbClr val="C00000"/>
                </a:solidFill>
              </a:rPr>
              <a:t>[]</a:t>
            </a:r>
          </a:p>
          <a:p>
            <a:pPr lvl="2" indent="-411480"/>
            <a:r>
              <a:rPr lang="en-US" sz="4400" b="1" dirty="0"/>
              <a:t>Python Tuples </a:t>
            </a:r>
            <a:r>
              <a:rPr lang="en-US" sz="4400" b="1" dirty="0">
                <a:solidFill>
                  <a:srgbClr val="C00000"/>
                </a:solidFill>
              </a:rPr>
              <a:t>()</a:t>
            </a:r>
          </a:p>
          <a:p>
            <a:pPr lvl="2" indent="-411480"/>
            <a:r>
              <a:rPr lang="en-US" sz="4400" b="1" dirty="0"/>
              <a:t>Python Sets </a:t>
            </a:r>
            <a:r>
              <a:rPr lang="en-US" sz="4400" b="1" dirty="0">
                <a:solidFill>
                  <a:srgbClr val="C00000"/>
                </a:solidFill>
              </a:rPr>
              <a:t>{}</a:t>
            </a:r>
          </a:p>
          <a:p>
            <a:pPr lvl="2" indent="-411480"/>
            <a:r>
              <a:rPr lang="en-US" sz="4400" b="1" dirty="0"/>
              <a:t>Python Dictionaries </a:t>
            </a:r>
            <a:r>
              <a:rPr lang="en-US" sz="4400" b="1" dirty="0">
                <a:solidFill>
                  <a:srgbClr val="C00000"/>
                </a:solidFill>
              </a:rPr>
              <a:t>{</a:t>
            </a:r>
            <a:r>
              <a:rPr lang="en-US" sz="4400" b="1" dirty="0" err="1">
                <a:solidFill>
                  <a:srgbClr val="C00000"/>
                </a:solidFill>
              </a:rPr>
              <a:t>k:v</a:t>
            </a:r>
            <a:r>
              <a:rPr lang="en-US" sz="4400" b="1" dirty="0">
                <a:solidFill>
                  <a:srgbClr val="C00000"/>
                </a:solidFill>
              </a:rPr>
              <a:t>}</a:t>
            </a:r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12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0202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7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0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1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66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639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9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77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3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8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23931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Lists </a:t>
            </a:r>
            <a:endParaRPr lang="en-US" sz="36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expenses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72.50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80.75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50.00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90.25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total_expenses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(expenses)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"Total expenses:"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total_expenses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F86CB8-60D1-209A-3D95-925A75534744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2E4F7-61A6-E939-7876-47FEBE09A227}"/>
              </a:ext>
            </a:extLst>
          </p:cNvPr>
          <p:cNvSpPr txBox="1"/>
          <p:nvPr/>
        </p:nvSpPr>
        <p:spPr>
          <a:xfrm>
            <a:off x="534389" y="3982162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Total expenses: 293.5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33833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Tuples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 = ((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"Cash"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Receivable"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1002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"Inventory"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1003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account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accounts: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name:"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account[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account[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53712-5A96-D97D-362A-BD002D0C4F55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F5A14-B186-F238-F5FC-D76848BC2121}"/>
              </a:ext>
            </a:extLst>
          </p:cNvPr>
          <p:cNvSpPr txBox="1"/>
          <p:nvPr/>
        </p:nvSpPr>
        <p:spPr>
          <a:xfrm>
            <a:off x="534389" y="3982162"/>
            <a:ext cx="10294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Cash Account number: 1001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Receivable Account number: 1002 Account name: Inventory Account number: 1003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1040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Sets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1002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1003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1004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1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1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number"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1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new_account_number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1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"is not in use."</a:t>
            </a:r>
            <a:r>
              <a:rPr lang="en-US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3DCA3-97E3-9673-B1D1-F03D8362581D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5862F-CE05-8410-2AD5-E7A9B8BE49D6}"/>
              </a:ext>
            </a:extLst>
          </p:cNvPr>
          <p:cNvSpPr txBox="1"/>
          <p:nvPr/>
        </p:nvSpPr>
        <p:spPr>
          <a:xfrm>
            <a:off x="534389" y="3860391"/>
            <a:ext cx="8671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 1004 is not in use.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981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for Accounting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490008"/>
            <a:ext cx="11222181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Dictionaries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 = 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"1001"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"Cash"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"Asset"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},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"1002"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Receivable"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"Asset"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},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"2001"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"Accounts Payable"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750.00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"Liability"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}}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accounts.items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number:"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account_number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name:"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balance:"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"balance"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lvl="1"/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"Account type:"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account_info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"type"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7F5BB-0054-E194-446A-BC8BEF766493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07425-9382-482F-D088-52D7AE6B5DD6}"/>
              </a:ext>
            </a:extLst>
          </p:cNvPr>
          <p:cNvSpPr txBox="1"/>
          <p:nvPr/>
        </p:nvSpPr>
        <p:spPr>
          <a:xfrm>
            <a:off x="1029191" y="4721662"/>
            <a:ext cx="60985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1001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Cash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500.0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Asset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1002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Receivable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1000.0 </a:t>
            </a:r>
          </a:p>
          <a:p>
            <a:r>
              <a:rPr lang="en-US" sz="1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Asset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F07EA-FAC4-9CEE-DA1D-E58B86536E8B}"/>
              </a:ext>
            </a:extLst>
          </p:cNvPr>
          <p:cNvSpPr txBox="1"/>
          <p:nvPr/>
        </p:nvSpPr>
        <p:spPr>
          <a:xfrm>
            <a:off x="5525234" y="4851331"/>
            <a:ext cx="6231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number: 2001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name: Accounts Payable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balance: 750.0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Account type: Liability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26323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B88C8E-ED7B-BA87-27E0-78D56808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lvl="1" indent="-411480"/>
            <a:r>
              <a:rPr lang="en-US" sz="4400" dirty="0"/>
              <a:t>Python Data Structures</a:t>
            </a:r>
          </a:p>
          <a:p>
            <a:pPr lvl="2" indent="-411480"/>
            <a:r>
              <a:rPr lang="en-US" sz="4400" b="1" dirty="0"/>
              <a:t>Python Lists </a:t>
            </a:r>
            <a:r>
              <a:rPr lang="en-US" sz="4400" b="1" dirty="0">
                <a:solidFill>
                  <a:srgbClr val="C00000"/>
                </a:solidFill>
              </a:rPr>
              <a:t>[]</a:t>
            </a:r>
          </a:p>
          <a:p>
            <a:pPr lvl="2" indent="-411480"/>
            <a:r>
              <a:rPr lang="en-US" sz="4400" b="1" dirty="0"/>
              <a:t>Python Tuples </a:t>
            </a:r>
            <a:r>
              <a:rPr lang="en-US" sz="4400" b="1" dirty="0">
                <a:solidFill>
                  <a:srgbClr val="C00000"/>
                </a:solidFill>
              </a:rPr>
              <a:t>()</a:t>
            </a:r>
          </a:p>
          <a:p>
            <a:pPr lvl="2" indent="-411480"/>
            <a:r>
              <a:rPr lang="en-US" sz="4400" b="1" dirty="0"/>
              <a:t>Python Sets </a:t>
            </a:r>
            <a:r>
              <a:rPr lang="en-US" sz="4400" b="1" dirty="0">
                <a:solidFill>
                  <a:srgbClr val="C00000"/>
                </a:solidFill>
              </a:rPr>
              <a:t>{}</a:t>
            </a:r>
          </a:p>
          <a:p>
            <a:pPr lvl="2" indent="-411480"/>
            <a:r>
              <a:rPr lang="en-US" sz="4400" b="1" dirty="0"/>
              <a:t>Python Dictionaries </a:t>
            </a:r>
            <a:r>
              <a:rPr lang="en-US" sz="4400" b="1" dirty="0">
                <a:solidFill>
                  <a:srgbClr val="C00000"/>
                </a:solidFill>
              </a:rPr>
              <a:t>{</a:t>
            </a:r>
            <a:r>
              <a:rPr lang="en-US" sz="4400" b="1" dirty="0" err="1">
                <a:solidFill>
                  <a:srgbClr val="C00000"/>
                </a:solidFill>
              </a:rPr>
              <a:t>k:v</a:t>
            </a:r>
            <a:r>
              <a:rPr lang="en-US" sz="4400" b="1" dirty="0">
                <a:solidFill>
                  <a:srgbClr val="C00000"/>
                </a:solidFill>
              </a:rPr>
              <a:t>}</a:t>
            </a:r>
          </a:p>
          <a:p>
            <a:pPr indent="-411480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8487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857801"/>
            <a:ext cx="11518232" cy="5789439"/>
          </a:xfrm>
        </p:spPr>
        <p:txBody>
          <a:bodyPr>
            <a:noAutofit/>
          </a:bodyPr>
          <a:lstStyle/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Wes McKinney (2022), "Python for Data Analysis: Data Wrangling with pandas, NumPy, and </a:t>
            </a:r>
            <a:r>
              <a:rPr lang="en-US" altLang="zh-TW" sz="1400" b="0" dirty="0" err="1"/>
              <a:t>Jupyter</a:t>
            </a:r>
            <a:r>
              <a:rPr lang="en-US" altLang="zh-TW" sz="1400" b="0" dirty="0"/>
              <a:t>", 3rd Edition, O'Reilly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 err="1"/>
              <a:t>Aurélien</a:t>
            </a:r>
            <a:r>
              <a:rPr lang="en-US" altLang="zh-TW" sz="1400" b="0" dirty="0"/>
              <a:t> </a:t>
            </a:r>
            <a:r>
              <a:rPr lang="en-US" altLang="zh-TW" sz="1400" b="0" dirty="0" err="1"/>
              <a:t>Géron</a:t>
            </a:r>
            <a:r>
              <a:rPr lang="en-US" altLang="zh-TW" sz="1400" b="0" dirty="0"/>
              <a:t> (2023), Hands-On Machine Learning with Scikit-Learn, </a:t>
            </a:r>
            <a:r>
              <a:rPr lang="en-US" altLang="zh-TW" sz="1400" b="0" dirty="0" err="1"/>
              <a:t>Keras</a:t>
            </a:r>
            <a:r>
              <a:rPr lang="en-US" altLang="zh-TW" sz="14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Steven </a:t>
            </a:r>
            <a:r>
              <a:rPr lang="en-US" sz="1400" b="0" dirty="0" err="1"/>
              <a:t>D'Ascoli</a:t>
            </a:r>
            <a:r>
              <a:rPr lang="en-US" sz="14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200"/>
              </a:spcAft>
            </a:pPr>
            <a:r>
              <a:rPr lang="en-US" altLang="zh-TW" sz="14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200"/>
              </a:spcAft>
            </a:pPr>
            <a:r>
              <a:rPr lang="en-US" altLang="zh-TW" sz="1400" b="0" dirty="0"/>
              <a:t>Varun Grover, Roger HL Chiang, Ting-Peng Liang, and </a:t>
            </a:r>
            <a:r>
              <a:rPr lang="en-US" altLang="zh-TW" sz="1400" b="0" dirty="0" err="1"/>
              <a:t>Dongsong</a:t>
            </a:r>
            <a:r>
              <a:rPr lang="en-US" altLang="zh-TW" sz="14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Junliang</a:t>
            </a:r>
            <a:r>
              <a:rPr lang="en-US" sz="1400" b="0" dirty="0"/>
              <a:t> Wang, </a:t>
            </a:r>
            <a:r>
              <a:rPr lang="en-US" sz="1400" b="0" dirty="0" err="1"/>
              <a:t>Chuqiao</a:t>
            </a:r>
            <a:r>
              <a:rPr lang="en-US" sz="1400" b="0" dirty="0"/>
              <a:t> Xu, </a:t>
            </a:r>
            <a:r>
              <a:rPr lang="en-US" sz="1400" b="0" dirty="0" err="1"/>
              <a:t>Jie</a:t>
            </a:r>
            <a:r>
              <a:rPr lang="en-US" sz="14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Ramesh Sharda, </a:t>
            </a:r>
            <a:r>
              <a:rPr lang="en-US" sz="1400" b="0" dirty="0" err="1"/>
              <a:t>Dursun</a:t>
            </a:r>
            <a:r>
              <a:rPr lang="en-US" sz="1400" b="0" dirty="0"/>
              <a:t> </a:t>
            </a:r>
            <a:r>
              <a:rPr lang="en-US" sz="1400" b="0" dirty="0" err="1"/>
              <a:t>Delen</a:t>
            </a:r>
            <a:r>
              <a:rPr lang="en-US" sz="1400" b="0" dirty="0"/>
              <a:t>, and Efraim Turban (2017),  Business Intelligence, Analytics, and Data Science: A Managerial Perspective, 4th Edition, Pearson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Programming, </a:t>
            </a:r>
            <a:r>
              <a:rPr lang="en-US" sz="1400" b="0" dirty="0">
                <a:hlinkClick r:id="rId2"/>
              </a:rPr>
              <a:t>https://pythonprogramming.net/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Python, </a:t>
            </a:r>
            <a:r>
              <a:rPr lang="en-US" sz="1400" b="0" dirty="0">
                <a:hlinkClick r:id="rId3"/>
              </a:rPr>
              <a:t>https://www.python.org/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 Language, </a:t>
            </a:r>
            <a:r>
              <a:rPr lang="en-US" sz="1400" b="0" dirty="0">
                <a:hlinkClick r:id="rId4"/>
              </a:rPr>
              <a:t>http://pythonprogramminglanguage.com/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 err="1"/>
              <a:t>Numpy</a:t>
            </a:r>
            <a:r>
              <a:rPr lang="en-US" sz="1400" b="0" dirty="0"/>
              <a:t>, </a:t>
            </a:r>
            <a:r>
              <a:rPr lang="en-US" sz="1400" b="0" dirty="0">
                <a:hlinkClick r:id="rId5"/>
              </a:rPr>
              <a:t>http://www.numpy.org/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Pandas, </a:t>
            </a:r>
            <a:r>
              <a:rPr lang="en-US" sz="1400" b="0" dirty="0">
                <a:hlinkClick r:id="rId6"/>
              </a:rPr>
              <a:t>http://pandas.pydata.org/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 err="1"/>
              <a:t>Skikit</a:t>
            </a:r>
            <a:r>
              <a:rPr lang="en-US" sz="1400" b="0" dirty="0"/>
              <a:t>-learn, </a:t>
            </a:r>
            <a:r>
              <a:rPr lang="en-US" sz="1400" b="0" dirty="0">
                <a:hlinkClick r:id="rId7"/>
              </a:rPr>
              <a:t>http://scikit-learn.org/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W3Schools Python, </a:t>
            </a:r>
            <a:r>
              <a:rPr lang="en-US" sz="1400" b="0" dirty="0">
                <a:hlinkClick r:id="rId8"/>
              </a:rPr>
              <a:t>https://www.w3schools.com/python/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Learn Python, </a:t>
            </a:r>
            <a:r>
              <a:rPr lang="en-US" sz="1400" b="0" dirty="0">
                <a:hlinkClick r:id="rId9"/>
              </a:rPr>
              <a:t>https://www.learnpython.org/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Google’s Python Class, </a:t>
            </a:r>
            <a:r>
              <a:rPr lang="en-US" sz="1400" b="0" dirty="0">
                <a:hlinkClick r:id="rId10"/>
              </a:rPr>
              <a:t>https://developers.google.com/edu/python</a:t>
            </a:r>
            <a:endParaRPr lang="en-US" sz="1400" b="0" dirty="0"/>
          </a:p>
          <a:p>
            <a:pPr marL="228600" indent="-228600">
              <a:spcAft>
                <a:spcPts val="200"/>
              </a:spcAft>
            </a:pPr>
            <a:r>
              <a:rPr lang="en-US" sz="1400" b="0" dirty="0"/>
              <a:t>Min-Yuh Day (2023), Python 101, </a:t>
            </a:r>
            <a:r>
              <a:rPr lang="en-US" sz="1400" b="0" dirty="0">
                <a:hlinkClick r:id="rId11"/>
              </a:rPr>
              <a:t>https://tinyurl.com/aintpupython101</a:t>
            </a: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8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6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13742</TotalTime>
  <Words>2872</Words>
  <Application>Microsoft Macintosh PowerPoint</Application>
  <PresentationFormat>Widescreen</PresentationFormat>
  <Paragraphs>437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Courier New</vt:lpstr>
      <vt:lpstr>Office Theme</vt:lpstr>
      <vt:lpstr>Data Structures</vt:lpstr>
      <vt:lpstr>Syllabus</vt:lpstr>
      <vt:lpstr>Syllabus</vt:lpstr>
      <vt:lpstr>Python  Data Structures</vt:lpstr>
      <vt:lpstr>Outline</vt:lpstr>
      <vt:lpstr>Python Data Structures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PowerPoint Presentation</vt:lpstr>
      <vt:lpstr>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Python for Accounting Applications</vt:lpstr>
      <vt:lpstr>Python for Accounting Applications</vt:lpstr>
      <vt:lpstr>Python for Accounting Applications</vt:lpstr>
      <vt:lpstr>Python for Accounting Applications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 DAY</cp:lastModifiedBy>
  <cp:revision>807</cp:revision>
  <cp:lastPrinted>2020-12-23T14:44:17Z</cp:lastPrinted>
  <dcterms:created xsi:type="dcterms:W3CDTF">2019-09-12T03:09:52Z</dcterms:created>
  <dcterms:modified xsi:type="dcterms:W3CDTF">2023-10-11T09:41:19Z</dcterms:modified>
  <cp:category/>
</cp:coreProperties>
</file>