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3"/>
  </p:notesMasterIdLst>
  <p:sldIdLst>
    <p:sldId id="3462" r:id="rId2"/>
    <p:sldId id="3780" r:id="rId3"/>
    <p:sldId id="3784" r:id="rId4"/>
    <p:sldId id="4651" r:id="rId5"/>
    <p:sldId id="5006" r:id="rId6"/>
    <p:sldId id="3720" r:id="rId7"/>
    <p:sldId id="5000" r:id="rId8"/>
    <p:sldId id="4876" r:id="rId9"/>
    <p:sldId id="4842" r:id="rId10"/>
    <p:sldId id="2384" r:id="rId11"/>
    <p:sldId id="3257" r:id="rId12"/>
    <p:sldId id="3260" r:id="rId13"/>
    <p:sldId id="2452" r:id="rId14"/>
    <p:sldId id="2718" r:id="rId15"/>
    <p:sldId id="1781" r:id="rId16"/>
    <p:sldId id="2583" r:id="rId17"/>
    <p:sldId id="4841" r:id="rId18"/>
    <p:sldId id="5008" r:id="rId19"/>
    <p:sldId id="5009" r:id="rId20"/>
    <p:sldId id="5007" r:id="rId21"/>
    <p:sldId id="4843" r:id="rId22"/>
    <p:sldId id="4844" r:id="rId23"/>
    <p:sldId id="4845" r:id="rId24"/>
    <p:sldId id="936" r:id="rId25"/>
    <p:sldId id="2612" r:id="rId26"/>
    <p:sldId id="2627" r:id="rId27"/>
    <p:sldId id="2628" r:id="rId28"/>
    <p:sldId id="2629" r:id="rId29"/>
    <p:sldId id="2630" r:id="rId30"/>
    <p:sldId id="2631" r:id="rId31"/>
    <p:sldId id="2632" r:id="rId32"/>
    <p:sldId id="2633" r:id="rId33"/>
    <p:sldId id="2649" r:id="rId34"/>
    <p:sldId id="3256" r:id="rId35"/>
    <p:sldId id="2396" r:id="rId36"/>
    <p:sldId id="2420" r:id="rId37"/>
    <p:sldId id="5002" r:id="rId38"/>
    <p:sldId id="5003" r:id="rId39"/>
    <p:sldId id="5054" r:id="rId40"/>
    <p:sldId id="5055" r:id="rId41"/>
    <p:sldId id="5056" r:id="rId42"/>
    <p:sldId id="5004" r:id="rId43"/>
    <p:sldId id="5057" r:id="rId44"/>
    <p:sldId id="2450" r:id="rId45"/>
    <p:sldId id="2451" r:id="rId46"/>
    <p:sldId id="2486" r:id="rId47"/>
    <p:sldId id="2487" r:id="rId48"/>
    <p:sldId id="2488" r:id="rId49"/>
    <p:sldId id="2489" r:id="rId50"/>
    <p:sldId id="4889" r:id="rId51"/>
    <p:sldId id="4877" r:id="rId52"/>
    <p:sldId id="2490" r:id="rId53"/>
    <p:sldId id="2491" r:id="rId54"/>
    <p:sldId id="2493" r:id="rId55"/>
    <p:sldId id="2494" r:id="rId56"/>
    <p:sldId id="2495" r:id="rId57"/>
    <p:sldId id="2496" r:id="rId58"/>
    <p:sldId id="2497" r:id="rId59"/>
    <p:sldId id="2498" r:id="rId60"/>
    <p:sldId id="2499" r:id="rId61"/>
    <p:sldId id="2500" r:id="rId62"/>
    <p:sldId id="2501" r:id="rId63"/>
    <p:sldId id="2502" r:id="rId64"/>
    <p:sldId id="2503" r:id="rId65"/>
    <p:sldId id="1726" r:id="rId66"/>
    <p:sldId id="2938" r:id="rId67"/>
    <p:sldId id="2508" r:id="rId68"/>
    <p:sldId id="1493" r:id="rId69"/>
    <p:sldId id="1494" r:id="rId70"/>
    <p:sldId id="1495" r:id="rId71"/>
    <p:sldId id="1496" r:id="rId72"/>
    <p:sldId id="1497" r:id="rId73"/>
    <p:sldId id="2510" r:id="rId74"/>
    <p:sldId id="2511" r:id="rId75"/>
    <p:sldId id="2514" r:id="rId76"/>
    <p:sldId id="2515" r:id="rId77"/>
    <p:sldId id="2516" r:id="rId78"/>
    <p:sldId id="2517" r:id="rId79"/>
    <p:sldId id="2518" r:id="rId80"/>
    <p:sldId id="2519" r:id="rId81"/>
    <p:sldId id="5059" r:id="rId82"/>
    <p:sldId id="5010" r:id="rId83"/>
    <p:sldId id="5011" r:id="rId84"/>
    <p:sldId id="5012" r:id="rId85"/>
    <p:sldId id="5013" r:id="rId86"/>
    <p:sldId id="5014" r:id="rId87"/>
    <p:sldId id="5015" r:id="rId88"/>
    <p:sldId id="5016" r:id="rId89"/>
    <p:sldId id="5017" r:id="rId90"/>
    <p:sldId id="5018" r:id="rId91"/>
    <p:sldId id="5019" r:id="rId92"/>
    <p:sldId id="5020" r:id="rId93"/>
    <p:sldId id="5021" r:id="rId94"/>
    <p:sldId id="5022" r:id="rId95"/>
    <p:sldId id="5023" r:id="rId96"/>
    <p:sldId id="5024" r:id="rId97"/>
    <p:sldId id="5025" r:id="rId98"/>
    <p:sldId id="5026" r:id="rId99"/>
    <p:sldId id="5027" r:id="rId100"/>
    <p:sldId id="5028" r:id="rId101"/>
    <p:sldId id="5029" r:id="rId102"/>
    <p:sldId id="5030" r:id="rId103"/>
    <p:sldId id="5031" r:id="rId104"/>
    <p:sldId id="5043" r:id="rId105"/>
    <p:sldId id="5044" r:id="rId106"/>
    <p:sldId id="5045" r:id="rId107"/>
    <p:sldId id="5046" r:id="rId108"/>
    <p:sldId id="5047" r:id="rId109"/>
    <p:sldId id="5048" r:id="rId110"/>
    <p:sldId id="5049" r:id="rId111"/>
    <p:sldId id="5050" r:id="rId112"/>
    <p:sldId id="5051" r:id="rId113"/>
    <p:sldId id="5052" r:id="rId114"/>
    <p:sldId id="5053" r:id="rId115"/>
    <p:sldId id="4824" r:id="rId116"/>
    <p:sldId id="2505" r:id="rId117"/>
    <p:sldId id="4823" r:id="rId118"/>
    <p:sldId id="3258" r:id="rId119"/>
    <p:sldId id="3824" r:id="rId120"/>
    <p:sldId id="4916" r:id="rId121"/>
    <p:sldId id="4822" r:id="rId1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FFD579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0"/>
    <p:restoredTop sz="90655"/>
  </p:normalViewPr>
  <p:slideViewPr>
    <p:cSldViewPr snapToGrid="0" snapToObjects="1">
      <p:cViewPr varScale="1">
        <p:scale>
          <a:sx n="88" d="100"/>
          <a:sy n="88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16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tiff"/><Relationship Id="rId4" Type="http://schemas.openxmlformats.org/officeDocument/2006/relationships/image" Target="../media/image87.tif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hyperlink" Target="https://tinyurl.com/imtkupython101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://cs231n.github.io/python-numpy-tutorial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and Visualization with Python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1121PAA08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(M5265)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2023-11-08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2898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6000756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5950607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4993019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68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20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8771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16761694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33201828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998032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47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38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6761892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500453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183835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780323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38053987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268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207926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2233160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17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0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7E3D07-F8DD-3356-0373-3309467EE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44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44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44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44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459224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Wes McKinney (2022), "Python for Data Analysis: Data Wrangling with pandas, NumPy, and </a:t>
            </a:r>
            <a:r>
              <a:rPr lang="en-US" altLang="zh-TW" sz="1400" b="0" dirty="0" err="1"/>
              <a:t>Jupyter</a:t>
            </a:r>
            <a:r>
              <a:rPr lang="en-US" altLang="zh-TW" sz="1400" b="0" dirty="0"/>
              <a:t>", 3rd Edition,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200"/>
              </a:spcAft>
            </a:pPr>
            <a:r>
              <a:rPr lang="en-US" altLang="zh-TW" sz="1400" b="0" dirty="0"/>
              <a:t>Varun Grover, Roger HL Chiang, Ting-Peng Liang, and </a:t>
            </a:r>
            <a:r>
              <a:rPr lang="en-US" altLang="zh-TW" sz="1400" b="0" dirty="0" err="1"/>
              <a:t>Dongsong</a:t>
            </a:r>
            <a:r>
              <a:rPr lang="en-US" altLang="zh-TW" sz="14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Ramesh Sharda, </a:t>
            </a:r>
            <a:r>
              <a:rPr lang="en-US" sz="1400" b="0" dirty="0" err="1"/>
              <a:t>Dursun</a:t>
            </a:r>
            <a:r>
              <a:rPr lang="en-US" sz="1400" b="0" dirty="0"/>
              <a:t> </a:t>
            </a:r>
            <a:r>
              <a:rPr lang="en-US" sz="1400" b="0" dirty="0" err="1"/>
              <a:t>Delen</a:t>
            </a:r>
            <a:r>
              <a:rPr lang="en-US" sz="1400" b="0" dirty="0"/>
              <a:t>, and Efraim Turban (2017),  Business Intelligence, Analytics, and Data Science: A Managerial Perspective,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2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3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4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5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6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 err="1"/>
              <a:t>Skikit</a:t>
            </a:r>
            <a:r>
              <a:rPr lang="en-US" sz="1400" b="0" dirty="0"/>
              <a:t>-learn, </a:t>
            </a:r>
            <a:r>
              <a:rPr lang="en-US" sz="1400" b="0" dirty="0">
                <a:hlinkClick r:id="rId7"/>
              </a:rPr>
              <a:t>http://scikit-learn.org/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8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9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0"/>
              </a:rPr>
              <a:t>https://developers.google.com/edu/python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Min-Yuh Day (2023), Python 101, </a:t>
            </a:r>
            <a:r>
              <a:rPr lang="en-US" sz="1400" b="0" dirty="0">
                <a:hlinkClick r:id="rId11"/>
              </a:rPr>
              <a:t>https://tinyurl.com/aintpupython101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5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792450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2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1527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3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82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96200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2023/09/13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2023/09/20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2023/09/27 Foundations of Python Programming</a:t>
            </a:r>
          </a:p>
          <a:p>
            <a:pPr marL="0" indent="0">
              <a:buNone/>
            </a:pPr>
            <a:r>
              <a:rPr lang="en-US" sz="2800" dirty="0"/>
              <a:t>4 2023/10/04 Data Structures</a:t>
            </a:r>
          </a:p>
          <a:p>
            <a:pPr marL="0" indent="0">
              <a:buNone/>
            </a:pPr>
            <a:r>
              <a:rPr lang="en-US" sz="2800" dirty="0"/>
              <a:t>5 2023/10/11 Control Logic and Loops</a:t>
            </a:r>
          </a:p>
          <a:p>
            <a:pPr marL="0" indent="0">
              <a:buNone/>
            </a:pPr>
            <a:r>
              <a:rPr lang="en-US" sz="2800" dirty="0"/>
              <a:t>6 2023/10/18 Functions and Modules </a:t>
            </a:r>
          </a:p>
          <a:p>
            <a:pPr marL="0" indent="0">
              <a:buNone/>
            </a:pPr>
            <a:r>
              <a:rPr lang="en-US" sz="2800" dirty="0"/>
              <a:t>7 2023/10/25 Files and Exception Handling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2023/11/01 Midterm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76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0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8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7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0622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6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9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9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0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9   2023/11/08 Data Analytics and Visualization with Python</a:t>
            </a:r>
          </a:p>
          <a:p>
            <a:pPr marL="0" indent="0">
              <a:buNone/>
            </a:pPr>
            <a:r>
              <a:rPr lang="en-US" sz="2800" dirty="0"/>
              <a:t>10 2023/11/15 Obtaining Data From the Web with Python</a:t>
            </a:r>
          </a:p>
          <a:p>
            <a:pPr marL="0" indent="0">
              <a:buNone/>
            </a:pPr>
            <a:r>
              <a:rPr lang="en-US" sz="2800" dirty="0"/>
              <a:t>11 2023/11/22 Statistical Analysis with Python</a:t>
            </a:r>
          </a:p>
          <a:p>
            <a:pPr marL="0" indent="0">
              <a:buNone/>
            </a:pPr>
            <a:r>
              <a:rPr lang="en-US" sz="2800" dirty="0"/>
              <a:t>12 2023/11/29 Machine Learning with Python</a:t>
            </a:r>
          </a:p>
          <a:p>
            <a:pPr marL="0" indent="0">
              <a:buNone/>
            </a:pPr>
            <a:r>
              <a:rPr lang="en-US" sz="2800" dirty="0"/>
              <a:t>13 2023/12/06 Text Analytics with Python and </a:t>
            </a:r>
            <a:br>
              <a:rPr lang="en-US" sz="2800" dirty="0"/>
            </a:br>
            <a:r>
              <a:rPr lang="en-US" sz="2800" dirty="0"/>
              <a:t>                             Large Language Models (LLMs)</a:t>
            </a:r>
          </a:p>
          <a:p>
            <a:pPr marL="0" indent="0">
              <a:buNone/>
            </a:pPr>
            <a:r>
              <a:rPr lang="en-US" sz="2800" dirty="0"/>
              <a:t>14 2023/12/13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2023/12/20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2023/12/27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3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7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5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1366439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66420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403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38591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893101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8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6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0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470773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9485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70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8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1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0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3"/>
            <a:ext cx="11222181" cy="5451881"/>
          </a:xfrm>
        </p:spPr>
        <p:txBody>
          <a:bodyPr>
            <a:normAutofit lnSpcReduction="10000"/>
          </a:bodyPr>
          <a:lstStyle/>
          <a:p>
            <a:pPr indent="-411480">
              <a:spcAft>
                <a:spcPts val="600"/>
              </a:spcAft>
            </a:pPr>
            <a:r>
              <a:rPr lang="en-US" sz="44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44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44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44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6016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931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61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NumPy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986242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53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4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368112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255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833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39239389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28807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12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4893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32549933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02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5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44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84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04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8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943249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61EE58-8897-2B62-7538-6CD3FC44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43" y="900338"/>
            <a:ext cx="9477828" cy="5597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33696-120C-87AA-879F-935B297657A7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518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578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347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71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37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91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69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49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21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267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29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94829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Accounting Application with Pandas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4" y="929933"/>
            <a:ext cx="7625649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Create a </a:t>
            </a:r>
            <a:r>
              <a:rPr lang="en-US" sz="1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DataFrame</a:t>
            </a: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to store transactions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columns = 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'Description'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'Amount'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ledger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(columns=columns)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add a transaction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date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amount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global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ledger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new_transaction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([[date, description, amount]], columns=columns)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ledger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pd.concat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([ledger,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new_transaction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ignore_index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view the ledger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view_ledger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(ledger)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get the current balance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get_balance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ledger[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'Amount'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</a:t>
            </a:r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sum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Adding sample transactions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'2023-11-01'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'Income'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'2023-11-02'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'Groceries'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-200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'2023-11-03'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'Utilities'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-100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Viewing the ledger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view_ledger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Checking the current balance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"Current Balance:"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get_balance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E484A-0EB9-5BE5-FE11-FE3F596E78C0}"/>
              </a:ext>
            </a:extLst>
          </p:cNvPr>
          <p:cNvSpPr txBox="1"/>
          <p:nvPr/>
        </p:nvSpPr>
        <p:spPr>
          <a:xfrm>
            <a:off x="8123567" y="2462127"/>
            <a:ext cx="40114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 Date Description Amount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 2023-11-01 Income 1000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 2023-11-02 Groceries -200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2023-11-03 Utilities -100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Current Balance: 700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804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036BFB-5A82-7148-933A-BC133EE5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04" y="4619791"/>
            <a:ext cx="1387872" cy="13878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FE8C0A-1B7B-6D4E-9EF6-0937243ECF56}"/>
              </a:ext>
            </a:extLst>
          </p:cNvPr>
          <p:cNvSpPr/>
          <p:nvPr/>
        </p:nvSpPr>
        <p:spPr>
          <a:xfrm>
            <a:off x="7625377" y="4748952"/>
            <a:ext cx="2495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Altair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32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652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8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4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91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923724" y="6558777"/>
            <a:ext cx="2344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>
                <a:hlinkClick r:id="rId2"/>
              </a:rPr>
              <a:t> https://altair-viz.github.io/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C0DC0-FA0F-514A-A7C1-252BBC4B0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3429000"/>
            <a:ext cx="2736304" cy="2736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A0A2DF-0B4D-7D47-B773-4A42C2E917A4}"/>
              </a:ext>
            </a:extLst>
          </p:cNvPr>
          <p:cNvSpPr/>
          <p:nvPr/>
        </p:nvSpPr>
        <p:spPr>
          <a:xfrm>
            <a:off x="5591944" y="3876303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dirty="0"/>
              <a:t>Altair</a:t>
            </a:r>
          </a:p>
        </p:txBody>
      </p:sp>
    </p:spTree>
    <p:extLst>
      <p:ext uri="{BB962C8B-B14F-4D97-AF65-F5344CB8AC3E}">
        <p14:creationId xmlns:p14="http://schemas.microsoft.com/office/powerpoint/2010/main" val="26106096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59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3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8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5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52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99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16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https://altair-viz.github.io/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EBE0FE-4EEF-3543-9CCA-2520E88CC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863" y="44624"/>
            <a:ext cx="1080120" cy="108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DA711-EE0F-E973-4A34-EDE244C573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770" y="1210742"/>
            <a:ext cx="9476460" cy="52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429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1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16202</TotalTime>
  <Words>4575</Words>
  <Application>Microsoft Macintosh PowerPoint</Application>
  <PresentationFormat>Widescreen</PresentationFormat>
  <Paragraphs>760</Paragraphs>
  <Slides>121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6" baseType="lpstr">
      <vt:lpstr>Arial</vt:lpstr>
      <vt:lpstr>Calibri</vt:lpstr>
      <vt:lpstr>Courier</vt:lpstr>
      <vt:lpstr>Courier New</vt:lpstr>
      <vt:lpstr>Office Theme</vt:lpstr>
      <vt:lpstr>Data Analytics and Visualization with Python</vt:lpstr>
      <vt:lpstr>Syllabus</vt:lpstr>
      <vt:lpstr>Syllabus</vt:lpstr>
      <vt:lpstr>Data Analytics  and  Visualization  with Python</vt:lpstr>
      <vt:lpstr>Outline</vt:lpstr>
      <vt:lpstr>Pandas: Data Analytics and Visualization</vt:lpstr>
      <vt:lpstr>Pandas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 Numpy</vt:lpstr>
      <vt:lpstr>W3Schools 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PowerPoint Presentation</vt:lpstr>
      <vt:lpstr>Python Programming</vt:lpstr>
      <vt:lpstr>Data Analytics  and  Visualization  with Python</vt:lpstr>
      <vt:lpstr>Data Analytics and Visualization  with Python</vt:lpstr>
      <vt:lpstr>W3Schools Python Numpy</vt:lpstr>
      <vt:lpstr>W3Schools Python Pandas</vt:lpstr>
      <vt:lpstr>W3Schools Python</vt:lpstr>
      <vt:lpstr>Pandas: Data Analytics and Visualization</vt:lpstr>
      <vt:lpstr>Wes McKinney (2022), "Python for Data Analysis: Data Wrangling with pandas, NumPy, and Jupyter", 3rd Edition, O'Reilly Media.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Python Data Structures</vt:lpstr>
      <vt:lpstr>Lists []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Accounting Application with Pandas 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 Altair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Python Altair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923</cp:revision>
  <cp:lastPrinted>2020-12-23T14:44:17Z</cp:lastPrinted>
  <dcterms:created xsi:type="dcterms:W3CDTF">2019-09-12T03:09:52Z</dcterms:created>
  <dcterms:modified xsi:type="dcterms:W3CDTF">2023-11-15T05:57:07Z</dcterms:modified>
  <cp:category/>
</cp:coreProperties>
</file>