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3462" r:id="rId2"/>
    <p:sldId id="3805" r:id="rId3"/>
    <p:sldId id="3464" r:id="rId4"/>
    <p:sldId id="5035" r:id="rId5"/>
    <p:sldId id="3778" r:id="rId6"/>
    <p:sldId id="5036" r:id="rId7"/>
    <p:sldId id="5038" r:id="rId8"/>
    <p:sldId id="5037" r:id="rId9"/>
    <p:sldId id="5039" r:id="rId10"/>
    <p:sldId id="5040" r:id="rId11"/>
    <p:sldId id="5041" r:id="rId12"/>
    <p:sldId id="5043" r:id="rId13"/>
    <p:sldId id="5044" r:id="rId14"/>
    <p:sldId id="5045" r:id="rId15"/>
    <p:sldId id="5047" r:id="rId16"/>
    <p:sldId id="5048" r:id="rId17"/>
    <p:sldId id="5046" r:id="rId18"/>
    <p:sldId id="3787" r:id="rId19"/>
    <p:sldId id="3792" r:id="rId20"/>
    <p:sldId id="3482" r:id="rId21"/>
    <p:sldId id="3484" r:id="rId22"/>
    <p:sldId id="3483" r:id="rId23"/>
    <p:sldId id="5224" r:id="rId24"/>
    <p:sldId id="5225" r:id="rId25"/>
    <p:sldId id="5226" r:id="rId26"/>
    <p:sldId id="3868" r:id="rId27"/>
    <p:sldId id="5227" r:id="rId28"/>
    <p:sldId id="5228" r:id="rId29"/>
    <p:sldId id="5229" r:id="rId30"/>
    <p:sldId id="5230" r:id="rId31"/>
    <p:sldId id="5231" r:id="rId32"/>
    <p:sldId id="3898" r:id="rId33"/>
    <p:sldId id="4991" r:id="rId34"/>
    <p:sldId id="4324" r:id="rId35"/>
    <p:sldId id="4992" r:id="rId36"/>
    <p:sldId id="4260" r:id="rId37"/>
    <p:sldId id="4258" r:id="rId38"/>
    <p:sldId id="4938" r:id="rId39"/>
    <p:sldId id="4948" r:id="rId40"/>
    <p:sldId id="4949" r:id="rId41"/>
    <p:sldId id="4950" r:id="rId42"/>
    <p:sldId id="4951" r:id="rId43"/>
    <p:sldId id="4952" r:id="rId44"/>
    <p:sldId id="4953" r:id="rId45"/>
    <p:sldId id="4954" r:id="rId46"/>
    <p:sldId id="4956" r:id="rId47"/>
    <p:sldId id="4957" r:id="rId48"/>
    <p:sldId id="4958" r:id="rId49"/>
    <p:sldId id="4959" r:id="rId50"/>
    <p:sldId id="4955" r:id="rId51"/>
    <p:sldId id="4975" r:id="rId52"/>
    <p:sldId id="4976" r:id="rId53"/>
    <p:sldId id="4977" r:id="rId54"/>
    <p:sldId id="5114" r:id="rId55"/>
    <p:sldId id="5115" r:id="rId56"/>
    <p:sldId id="5219" r:id="rId57"/>
    <p:sldId id="5212" r:id="rId58"/>
    <p:sldId id="5106" r:id="rId59"/>
    <p:sldId id="5098" r:id="rId60"/>
    <p:sldId id="5079" r:id="rId61"/>
    <p:sldId id="5080" r:id="rId62"/>
    <p:sldId id="5077" r:id="rId63"/>
    <p:sldId id="5074" r:id="rId64"/>
    <p:sldId id="5075" r:id="rId65"/>
    <p:sldId id="5131" r:id="rId66"/>
    <p:sldId id="5169" r:id="rId67"/>
    <p:sldId id="5167" r:id="rId68"/>
    <p:sldId id="5157" r:id="rId69"/>
    <p:sldId id="1005" r:id="rId70"/>
    <p:sldId id="1006" r:id="rId71"/>
    <p:sldId id="5223" r:id="rId72"/>
    <p:sldId id="5222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80"/>
    <p:restoredTop sz="90655"/>
  </p:normalViewPr>
  <p:slideViewPr>
    <p:cSldViewPr snapToGrid="0" snapToObjects="1">
      <p:cViewPr varScale="1">
        <p:scale>
          <a:sx n="85" d="100"/>
          <a:sy n="85" d="100"/>
        </p:scale>
        <p:origin x="2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2/23/24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2/23/24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2/23/24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.net/" TargetMode="External"/><Relationship Id="rId2" Type="http://schemas.openxmlformats.org/officeDocument/2006/relationships/hyperlink" Target="https://www.globalreportin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sb-tcfd.org/" TargetMode="External"/><Relationship Id="rId5" Type="http://schemas.openxmlformats.org/officeDocument/2006/relationships/hyperlink" Target="https://www.ifrs.org/groups/international-sustainability-standards-board/" TargetMode="External"/><Relationship Id="rId4" Type="http://schemas.openxmlformats.org/officeDocument/2006/relationships/hyperlink" Target="https://sasb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Chief-Sustainability-Officers-Work-Successful/dp/1484278658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miy-fbif-ma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huggingface.co/togethercomputer/StripedHyena-Nous-7B" TargetMode="External"/><Relationship Id="rId13" Type="http://schemas.openxmlformats.org/officeDocument/2006/relationships/hyperlink" Target="https://huggingface.co/NousResearch/Nous-Hermes-2-Mixtral-8x7B-DPO" TargetMode="External"/><Relationship Id="rId18" Type="http://schemas.openxmlformats.org/officeDocument/2006/relationships/hyperlink" Target="https://huggingface.co/berkeley-nest/Starling-LM-7B-alpha" TargetMode="External"/><Relationship Id="rId3" Type="http://schemas.openxmlformats.org/officeDocument/2006/relationships/hyperlink" Target="https://mistral.ai/news/mixtral-of-experts/" TargetMode="External"/><Relationship Id="rId21" Type="http://schemas.openxmlformats.org/officeDocument/2006/relationships/hyperlink" Target="https://ai.meta.com/llama/" TargetMode="External"/><Relationship Id="rId7" Type="http://schemas.openxmlformats.org/officeDocument/2006/relationships/hyperlink" Target="https://huggingface.co/deepseek-ai/deepseek-llm-67b-chat" TargetMode="External"/><Relationship Id="rId12" Type="http://schemas.openxmlformats.org/officeDocument/2006/relationships/hyperlink" Target="https://www.anthropic.com/index/introducing-claude" TargetMode="External"/><Relationship Id="rId17" Type="http://schemas.openxmlformats.org/officeDocument/2006/relationships/hyperlink" Target="https://huggingface.co/teknium/OpenHermes-2.5-Mistral-7B" TargetMode="External"/><Relationship Id="rId25" Type="http://schemas.openxmlformats.org/officeDocument/2006/relationships/hyperlink" Target="https://github.com/nlpxucan/WizardLM" TargetMode="External"/><Relationship Id="rId2" Type="http://schemas.openxmlformats.org/officeDocument/2006/relationships/hyperlink" Target="https://chat.lmsys.org/" TargetMode="External"/><Relationship Id="rId16" Type="http://schemas.openxmlformats.org/officeDocument/2006/relationships/hyperlink" Target="https://blog.perplexity.ai/blog/introducing-pplx-online-llms" TargetMode="External"/><Relationship Id="rId20" Type="http://schemas.openxmlformats.org/officeDocument/2006/relationships/hyperlink" Target="https://huggingface.co/01-ai/Yi-34B-Cha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google/technology/ai/google-gemini-pro-imagen-duet-ai-update/" TargetMode="External"/><Relationship Id="rId11" Type="http://schemas.openxmlformats.org/officeDocument/2006/relationships/hyperlink" Target="https://www.anthropic.com/index/claude-2" TargetMode="External"/><Relationship Id="rId24" Type="http://schemas.openxmlformats.org/officeDocument/2006/relationships/hyperlink" Target="https://ai.meta.com/blog/code-llama-large-language-model-coding/" TargetMode="External"/><Relationship Id="rId5" Type="http://schemas.openxmlformats.org/officeDocument/2006/relationships/hyperlink" Target="https://bard.google.com/" TargetMode="External"/><Relationship Id="rId15" Type="http://schemas.openxmlformats.org/officeDocument/2006/relationships/hyperlink" Target="https://huggingface.co/nvidia/Llama2-70B-SteerLM-Chat" TargetMode="External"/><Relationship Id="rId23" Type="http://schemas.openxmlformats.org/officeDocument/2006/relationships/hyperlink" Target="https://huggingface.co/HuggingFaceH4/zephyr-7b-alpha" TargetMode="External"/><Relationship Id="rId10" Type="http://schemas.openxmlformats.org/officeDocument/2006/relationships/hyperlink" Target="https://platform.openai.com/docs/models/gpt-3-5" TargetMode="External"/><Relationship Id="rId19" Type="http://schemas.openxmlformats.org/officeDocument/2006/relationships/hyperlink" Target="https://huggingface.co/allenai/tulu-2-dpo-70b" TargetMode="External"/><Relationship Id="rId4" Type="http://schemas.openxmlformats.org/officeDocument/2006/relationships/hyperlink" Target="https://qwenlm.github.io/blog/qwen1.5/" TargetMode="External"/><Relationship Id="rId9" Type="http://schemas.openxmlformats.org/officeDocument/2006/relationships/hyperlink" Target="https://platform.openai.com/docs/models/gpt-4-and-gpt-4-turbo" TargetMode="External"/><Relationship Id="rId14" Type="http://schemas.openxmlformats.org/officeDocument/2006/relationships/hyperlink" Target="https://github.com/imoneoi/openchat" TargetMode="External"/><Relationship Id="rId22" Type="http://schemas.openxmlformats.org/officeDocument/2006/relationships/hyperlink" Target="https://lmsys.org/blog/2023-03-30-vicuna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thropic.com/index/introducing-claude" TargetMode="External"/><Relationship Id="rId13" Type="http://schemas.openxmlformats.org/officeDocument/2006/relationships/hyperlink" Target="https://mistral.ai/news/mixtral-of-experts/" TargetMode="External"/><Relationship Id="rId3" Type="http://schemas.openxmlformats.org/officeDocument/2006/relationships/hyperlink" Target="https://openai.com/blog/new-models-and-developer-products-announced-at-devday" TargetMode="External"/><Relationship Id="rId7" Type="http://schemas.openxmlformats.org/officeDocument/2006/relationships/hyperlink" Target="https://mistral.ai/news/la-plateforme/" TargetMode="External"/><Relationship Id="rId12" Type="http://schemas.openxmlformats.org/officeDocument/2006/relationships/hyperlink" Target="https://www.anthropic.com/index/claude-2-1" TargetMode="External"/><Relationship Id="rId2" Type="http://schemas.openxmlformats.org/officeDocument/2006/relationships/hyperlink" Target="https://chat.lmsys.org/" TargetMode="External"/><Relationship Id="rId16" Type="http://schemas.openxmlformats.org/officeDocument/2006/relationships/hyperlink" Target="https://huggingface.co/01-ai/Yi-34B-Cha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tform.openai.com/docs/models/gpt-4-and-gpt-4-turbo" TargetMode="External"/><Relationship Id="rId11" Type="http://schemas.openxmlformats.org/officeDocument/2006/relationships/hyperlink" Target="https://ai.google.dev/docs/gemini_api_overview" TargetMode="External"/><Relationship Id="rId5" Type="http://schemas.openxmlformats.org/officeDocument/2006/relationships/hyperlink" Target="https://openai.com/research/gpt-4" TargetMode="External"/><Relationship Id="rId15" Type="http://schemas.openxmlformats.org/officeDocument/2006/relationships/hyperlink" Target="https://blog.google/technology/ai/gemini-api-developers-cloud/" TargetMode="External"/><Relationship Id="rId10" Type="http://schemas.openxmlformats.org/officeDocument/2006/relationships/hyperlink" Target="https://www.anthropic.com/index/claude-2" TargetMode="External"/><Relationship Id="rId4" Type="http://schemas.openxmlformats.org/officeDocument/2006/relationships/hyperlink" Target="https://bard.google.com/" TargetMode="External"/><Relationship Id="rId9" Type="http://schemas.openxmlformats.org/officeDocument/2006/relationships/hyperlink" Target="https://qwenlm.github.io/blog/qwen1.5/" TargetMode="External"/><Relationship Id="rId14" Type="http://schemas.openxmlformats.org/officeDocument/2006/relationships/hyperlink" Target="https://platform.openai.com/docs/models/gpt-3-5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hyperlink" Target="https://web.ntpu.edu.tw/~myday/cindex.htm#projects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80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5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5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永續數據分析概論</a:t>
            </a:r>
            <a:br>
              <a:rPr lang="en-US" altLang="zh-TW" sz="5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3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(Introduction to Sustainability and ESG Data Analytics)</a:t>
            </a: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7759"/>
            <a:ext cx="9144000" cy="968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永續數據分析 </a:t>
            </a:r>
            <a:b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(Sustainability and ESG Data Analytics)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45998" y="4372340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戴敏育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0563C1"/>
                </a:solidFill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7281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1122ESGDA01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DM4, NTPU (N4084) (Spring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Fri, 10, 11, 12 (18:30-21:15) 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臺北大學民生校區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305)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2024-02-23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7344B-E708-7354-4240-7FF7A6A2A14A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FAD229-1004-BE9C-B526-E001969D99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6 2024/03/29 TCFD </a:t>
            </a:r>
            <a:r>
              <a:rPr lang="zh-TW" altLang="en-US" sz="2800" dirty="0"/>
              <a:t>氣候相關財務揭露與</a:t>
            </a:r>
            <a:r>
              <a:rPr lang="en-US" altLang="zh-TW" sz="2800" dirty="0" err="1"/>
              <a:t>En</a:t>
            </a:r>
            <a:r>
              <a:rPr lang="en-US" altLang="zh-TW" sz="2800" dirty="0"/>
              <a:t>-ROADS </a:t>
            </a:r>
            <a:r>
              <a:rPr lang="zh-TW" altLang="en-US" sz="2800" dirty="0"/>
              <a:t>氣候變遷模擬</a:t>
            </a:r>
            <a:br>
              <a:rPr lang="en-US" altLang="zh-TW" sz="2800" dirty="0"/>
            </a:br>
            <a:r>
              <a:rPr lang="en-US" altLang="zh-TW" sz="2800" dirty="0"/>
              <a:t>                          (Task Force on Climate-Related Financial Disclosures (TCFD)</a:t>
            </a:r>
            <a:br>
              <a:rPr lang="en-US" altLang="zh-TW" sz="2800" dirty="0"/>
            </a:br>
            <a:r>
              <a:rPr lang="en-US" altLang="zh-TW" sz="2800" dirty="0"/>
              <a:t>                           and </a:t>
            </a:r>
            <a:r>
              <a:rPr lang="en-US" altLang="zh-TW" sz="2800" dirty="0" err="1"/>
              <a:t>En</a:t>
            </a:r>
            <a:r>
              <a:rPr lang="en-US" altLang="zh-TW" sz="2800" dirty="0"/>
              <a:t>-Roads Interactive)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7 2024/04/05 </a:t>
            </a:r>
            <a:r>
              <a:rPr lang="zh-TW" altLang="en-US" sz="2800" dirty="0">
                <a:solidFill>
                  <a:schemeClr val="bg1">
                    <a:lumMod val="65000"/>
                  </a:schemeClr>
                </a:solidFill>
              </a:rPr>
              <a:t>放假 </a:t>
            </a: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(No Classes)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8 2024/04/12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期中報告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9 2024/04/19 ESG</a:t>
            </a:r>
            <a:r>
              <a:rPr lang="zh-TW" altLang="en-US" sz="2800" dirty="0"/>
              <a:t>數據的收集、分析和視覺化 </a:t>
            </a:r>
            <a:br>
              <a:rPr lang="en-US" altLang="zh-TW" sz="2800" dirty="0"/>
            </a:br>
            <a:r>
              <a:rPr lang="en-US" altLang="zh-TW" sz="2800" dirty="0"/>
              <a:t>                          (ESG Data Gathering, Analysis, and Visualization)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10 2024/04/26 ESG</a:t>
            </a:r>
            <a:r>
              <a:rPr lang="zh-TW" altLang="en-US" sz="2800" dirty="0"/>
              <a:t>數據報告 </a:t>
            </a:r>
            <a:r>
              <a:rPr lang="en-US" altLang="zh-TW" sz="2800" dirty="0"/>
              <a:t>(ESG Data Reporting); </a:t>
            </a:r>
            <a:br>
              <a:rPr lang="en-US" altLang="zh-TW" sz="2800" dirty="0"/>
            </a:br>
            <a:r>
              <a:rPr lang="en-US" altLang="zh-TW" sz="2800" dirty="0"/>
              <a:t>                            </a:t>
            </a:r>
            <a:r>
              <a:rPr lang="zh-TW" altLang="en-US" sz="2800" dirty="0"/>
              <a:t>企業永續報告書 </a:t>
            </a:r>
            <a:r>
              <a:rPr lang="en-US" altLang="zh-TW" sz="2800" dirty="0"/>
              <a:t>(Corporate Sustainability Reports)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9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11 2024/05/03 ESG</a:t>
            </a:r>
            <a:r>
              <a:rPr lang="zh-TW" altLang="en-US" sz="2800" dirty="0"/>
              <a:t>數據驗證 </a:t>
            </a:r>
            <a:r>
              <a:rPr lang="en-US" altLang="zh-TW" sz="2800" dirty="0"/>
              <a:t>(ESG Data Verification)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7030A0"/>
                </a:solidFill>
              </a:rPr>
              <a:t>12 2024/05/10 </a:t>
            </a:r>
            <a:r>
              <a:rPr lang="zh-TW" altLang="en-US" sz="2800" dirty="0">
                <a:solidFill>
                  <a:srgbClr val="7030A0"/>
                </a:solidFill>
              </a:rPr>
              <a:t>永續數據分析個案研究 </a:t>
            </a:r>
            <a:r>
              <a:rPr lang="en-US" altLang="zh-TW" sz="2800" dirty="0">
                <a:solidFill>
                  <a:srgbClr val="7030A0"/>
                </a:solidFill>
              </a:rPr>
              <a:t>II </a:t>
            </a:r>
            <a:br>
              <a:rPr lang="en-US" altLang="zh-TW" sz="2800" dirty="0">
                <a:solidFill>
                  <a:srgbClr val="7030A0"/>
                </a:solidFill>
              </a:rPr>
            </a:br>
            <a:r>
              <a:rPr lang="en-US" altLang="zh-TW" sz="2800" dirty="0">
                <a:solidFill>
                  <a:srgbClr val="7030A0"/>
                </a:solidFill>
              </a:rPr>
              <a:t>                            (Case Study on Sustainability and ESG Data Analytics II)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13 2024/05/17 </a:t>
            </a:r>
            <a:r>
              <a:rPr lang="zh-TW" altLang="en-US" sz="2800" dirty="0"/>
              <a:t>能源之星報告與數據揭露 </a:t>
            </a:r>
            <a:br>
              <a:rPr lang="en-US" altLang="zh-TW" sz="2800" dirty="0"/>
            </a:br>
            <a:r>
              <a:rPr lang="en-US" altLang="zh-TW" sz="2800" dirty="0"/>
              <a:t>                            (Energy Star Reporting and Data Disclosure)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14 2024/05/24 </a:t>
            </a:r>
            <a:r>
              <a:rPr lang="zh-TW" altLang="en-US" sz="2800" dirty="0"/>
              <a:t>人工智慧物聯網在</a:t>
            </a:r>
            <a:r>
              <a:rPr lang="en-US" altLang="zh-TW" sz="2800" dirty="0"/>
              <a:t>ESG</a:t>
            </a:r>
            <a:r>
              <a:rPr lang="zh-TW" altLang="en-US" sz="2800" dirty="0"/>
              <a:t>永續應用 </a:t>
            </a:r>
            <a:br>
              <a:rPr lang="en-US" altLang="zh-TW" sz="2800" dirty="0"/>
            </a:br>
            <a:r>
              <a:rPr lang="en-US" altLang="zh-TW" sz="2800" dirty="0"/>
              <a:t>                            </a:t>
            </a:r>
            <a:r>
              <a:rPr lang="en-US" altLang="zh-TW" sz="2000" dirty="0"/>
              <a:t>(Artificial Intelligence of things (</a:t>
            </a:r>
            <a:r>
              <a:rPr lang="en-US" altLang="zh-TW" sz="2000" dirty="0" err="1"/>
              <a:t>AIoT</a:t>
            </a:r>
            <a:r>
              <a:rPr lang="en-US" altLang="zh-TW" sz="2000" dirty="0"/>
              <a:t>) in ESG and Sustainability Applications)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15 2024/05/31 </a:t>
            </a:r>
            <a:r>
              <a:rPr lang="zh-TW" altLang="en-US" sz="2800" dirty="0"/>
              <a:t>生成式</a:t>
            </a:r>
            <a:r>
              <a:rPr lang="en-US" altLang="zh-TW" sz="2800" dirty="0"/>
              <a:t>AI</a:t>
            </a:r>
            <a:r>
              <a:rPr lang="zh-TW" altLang="en-US" sz="2800" dirty="0"/>
              <a:t>於永續評等和報告生成 </a:t>
            </a:r>
            <a:br>
              <a:rPr lang="en-US" altLang="zh-TW" sz="2800" dirty="0"/>
            </a:br>
            <a:r>
              <a:rPr lang="en-US" altLang="zh-TW" sz="2800" dirty="0"/>
              <a:t>                            (Generative AI for ESG Rating and Reporting Generation)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16 2024/06/07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(Final Project Report)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6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0458"/>
          </a:xfrm>
        </p:spPr>
        <p:txBody>
          <a:bodyPr/>
          <a:lstStyle/>
          <a:p>
            <a:r>
              <a:rPr lang="zh-TW" altLang="en-US" sz="4800" dirty="0"/>
              <a:t>課程與教學特色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325218"/>
            <a:ext cx="11321140" cy="5237026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000" dirty="0"/>
              <a:t>結合 </a:t>
            </a:r>
            <a:r>
              <a:rPr lang="en-US" altLang="zh-TW" sz="3000" dirty="0"/>
              <a:t>Web3.0</a:t>
            </a:r>
            <a:r>
              <a:rPr lang="zh-TW" altLang="en-US" sz="3000" dirty="0"/>
              <a:t>介紹大數據分析基本概念、研究議題與實務操作。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000" dirty="0"/>
              <a:t>提供數據整合溝通企劃的理論與實務概念及工具。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000" dirty="0"/>
              <a:t>應用於分析各領域的資料，並透過資料視覺化的方式呈現分析結果。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000" dirty="0"/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000" dirty="0">
                <a:solidFill>
                  <a:srgbClr val="C00000"/>
                </a:solidFill>
              </a:rPr>
              <a:t>預期社會影響：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000" dirty="0"/>
              <a:t>由數據分析學習，培養面對永續議題與風險時，因應作為分析能力。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000" dirty="0"/>
              <a:t>培養具備大數據分析基本概念、研究議題、實務操作以及永續數據分析實作能力的人才。</a:t>
            </a: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4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0458"/>
          </a:xfrm>
        </p:spPr>
        <p:txBody>
          <a:bodyPr/>
          <a:lstStyle/>
          <a:p>
            <a:r>
              <a:rPr lang="en-US" altLang="zh-TW" sz="4800" dirty="0"/>
              <a:t>Course and Teaching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138551"/>
            <a:ext cx="11321140" cy="5581895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Combine Web3.0 to introduce basic concepts of big data analysis, research topics, and practical operations.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Provide theories and tools for data integration and communication planning.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Apply to analyze data from various domains and present analysis results through data visualization.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000" dirty="0">
                <a:solidFill>
                  <a:srgbClr val="C00000"/>
                </a:solidFill>
              </a:rPr>
              <a:t>Expected Social Impact: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Learn from data analysis, cultivating the ability to analyze responses when facing sustainable issues and risks.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Train talents who possess basic concepts of big data analysis, research topics, practical operations, and practical abilities in sustainable data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3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0458"/>
          </a:xfrm>
        </p:spPr>
        <p:txBody>
          <a:bodyPr/>
          <a:lstStyle/>
          <a:p>
            <a:r>
              <a:rPr lang="zh-TW" altLang="en-US" sz="4800" dirty="0"/>
              <a:t>教學策略創新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325218"/>
            <a:ext cx="11321140" cy="5237026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>
                <a:solidFill>
                  <a:srgbClr val="C00000"/>
                </a:solidFill>
              </a:rPr>
              <a:t>USR</a:t>
            </a:r>
            <a:r>
              <a:rPr lang="zh-TW" altLang="en-US" sz="4400" dirty="0">
                <a:solidFill>
                  <a:srgbClr val="C00000"/>
                </a:solidFill>
              </a:rPr>
              <a:t>（大學社會責任）在地連結、合作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/>
              <a:t>小組學習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>
                <a:solidFill>
                  <a:srgbClr val="C00000"/>
                </a:solidFill>
              </a:rPr>
              <a:t>問題取向教學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/>
              <a:t>主題教學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>
                <a:solidFill>
                  <a:srgbClr val="C00000"/>
                </a:solidFill>
              </a:rPr>
              <a:t>學思達教學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55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90113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zh-TW" altLang="en-US" sz="4800" dirty="0"/>
              <a:t>校四大基本素養</a:t>
            </a:r>
            <a:br>
              <a:rPr lang="zh-TW" altLang="en-US" sz="4800" dirty="0"/>
            </a:br>
            <a:r>
              <a:rPr lang="en-US" altLang="zh-TW" sz="4800" dirty="0"/>
              <a:t>(Four Fundamental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434366"/>
            <a:ext cx="11321140" cy="5127877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>
                <a:solidFill>
                  <a:srgbClr val="C00000"/>
                </a:solidFill>
              </a:rPr>
              <a:t>專業</a:t>
            </a:r>
            <a:r>
              <a:rPr lang="en-US" altLang="zh-TW" sz="4400" dirty="0">
                <a:solidFill>
                  <a:srgbClr val="C00000"/>
                </a:solidFill>
              </a:rPr>
              <a:t> (Professionalism)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/>
              <a:t>人際</a:t>
            </a:r>
            <a:r>
              <a:rPr lang="en-US" altLang="zh-TW" sz="4400" dirty="0"/>
              <a:t> (Interpersonal Relationship)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/>
              <a:t>倫理</a:t>
            </a:r>
            <a:r>
              <a:rPr lang="en-US" altLang="zh-TW" sz="4400" dirty="0"/>
              <a:t> (Ethics)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/>
              <a:t>國際觀</a:t>
            </a:r>
            <a:r>
              <a:rPr lang="en-US" altLang="zh-TW" sz="4400" dirty="0"/>
              <a:t> (International Vision)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12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90113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zh-TW" altLang="en-US" sz="4800" dirty="0"/>
              <a:t>商學院學習目標</a:t>
            </a:r>
            <a:br>
              <a:rPr lang="en-US" altLang="zh-TW" sz="4800" dirty="0"/>
            </a:br>
            <a:r>
              <a:rPr lang="en-US" altLang="zh-TW" sz="4800" dirty="0"/>
              <a:t>(College Learning Goals)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434366"/>
            <a:ext cx="11321140" cy="5127877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Communication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>
                <a:solidFill>
                  <a:srgbClr val="C00000"/>
                </a:solidFill>
              </a:rPr>
              <a:t>Analytical and Critical Thinking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>
                <a:solidFill>
                  <a:srgbClr val="C00000"/>
                </a:solidFill>
              </a:rPr>
              <a:t>Ethics/Corporate Social Responsibility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Global Knowledge/Awareness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24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90113"/>
          </a:xfrm>
        </p:spPr>
        <p:txBody>
          <a:bodyPr>
            <a:normAutofit fontScale="90000"/>
          </a:bodyPr>
          <a:lstStyle/>
          <a:p>
            <a:r>
              <a:rPr lang="zh-TW" altLang="en-US" sz="4800" dirty="0"/>
              <a:t>數位行銷進修學士學位學程 </a:t>
            </a:r>
            <a:br>
              <a:rPr lang="en-US" altLang="zh-TW" sz="4800" dirty="0"/>
            </a:br>
            <a:r>
              <a:rPr lang="zh-TW" altLang="en-US" sz="4800" dirty="0"/>
              <a:t>系核心能力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434366"/>
            <a:ext cx="11321140" cy="5127877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800" dirty="0">
                <a:solidFill>
                  <a:srgbClr val="C00000"/>
                </a:solidFill>
              </a:rPr>
              <a:t>具有判斷商業問題並有系統地解決這些問題 </a:t>
            </a:r>
            <a:r>
              <a:rPr lang="en-US" altLang="zh-TW" sz="3800" dirty="0">
                <a:solidFill>
                  <a:srgbClr val="C00000"/>
                </a:solidFill>
              </a:rPr>
              <a:t>40 %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800" dirty="0">
                <a:solidFill>
                  <a:srgbClr val="C00000"/>
                </a:solidFill>
              </a:rPr>
              <a:t>能展現商業教育所需的基本技能 </a:t>
            </a:r>
            <a:r>
              <a:rPr lang="en-US" altLang="zh-TW" sz="3800" dirty="0">
                <a:solidFill>
                  <a:srgbClr val="C00000"/>
                </a:solidFill>
              </a:rPr>
              <a:t>40 %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800" dirty="0"/>
              <a:t>具有溝通能力 </a:t>
            </a:r>
            <a:r>
              <a:rPr lang="en-US" altLang="zh-TW" sz="3800" dirty="0"/>
              <a:t>10 %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800" dirty="0"/>
              <a:t>能意識道德問題及其影響 </a:t>
            </a:r>
            <a:r>
              <a:rPr lang="en-US" altLang="zh-TW" sz="3800" dirty="0"/>
              <a:t>5 %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3800" dirty="0"/>
              <a:t>透過參與相關活動了解國際議題 </a:t>
            </a:r>
            <a:r>
              <a:rPr lang="en-US" altLang="zh-TW" sz="3800" dirty="0"/>
              <a:t>5 % 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87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教學方法與教學活動</a:t>
            </a:r>
            <a:br>
              <a:rPr lang="zh-TW" altLang="en-US" dirty="0"/>
            </a:br>
            <a:r>
              <a:rPr lang="en-US" altLang="zh-TW" dirty="0"/>
              <a:t>(</a:t>
            </a:r>
            <a:r>
              <a:rPr lang="en-US" dirty="0"/>
              <a:t>Teaching Methods and Activities)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4400" dirty="0"/>
              <a:t>講授</a:t>
            </a:r>
            <a:r>
              <a:rPr lang="en-US" altLang="zh-TW" sz="4400" dirty="0"/>
              <a:t> (</a:t>
            </a:r>
            <a:r>
              <a:rPr lang="en-US" sz="4400" dirty="0"/>
              <a:t>Lecture)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4400" dirty="0"/>
              <a:t>討論</a:t>
            </a:r>
            <a:r>
              <a:rPr lang="en-US" altLang="zh-TW" sz="4400" dirty="0"/>
              <a:t> (</a:t>
            </a:r>
            <a:r>
              <a:rPr lang="en-US" sz="4400" dirty="0"/>
              <a:t>Discussion)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4400" dirty="0"/>
              <a:t>實習</a:t>
            </a:r>
            <a:r>
              <a:rPr lang="en-US" altLang="zh-TW" sz="4400" dirty="0"/>
              <a:t> (</a:t>
            </a:r>
            <a:r>
              <a:rPr lang="en-US" sz="4400" dirty="0"/>
              <a:t>Practicum)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評量方式</a:t>
            </a:r>
            <a:r>
              <a:rPr lang="en-US" altLang="zh-TW" dirty="0"/>
              <a:t> (</a:t>
            </a:r>
            <a:r>
              <a:rPr lang="en-US" dirty="0"/>
              <a:t>Evaluation Methods)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4400" dirty="0"/>
              <a:t>個人報告</a:t>
            </a:r>
            <a:r>
              <a:rPr lang="en-US" altLang="zh-TW" sz="4400" dirty="0"/>
              <a:t> (Individual Presentation) 30 %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4400" dirty="0"/>
              <a:t>團體報告</a:t>
            </a:r>
            <a:r>
              <a:rPr lang="en-US" altLang="zh-TW" sz="4400" dirty="0"/>
              <a:t>(Group Presentation) 30 %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4400" dirty="0"/>
              <a:t>個案分析報告</a:t>
            </a:r>
            <a:r>
              <a:rPr lang="en-US" altLang="zh-TW" sz="4400" dirty="0"/>
              <a:t> (Case Report) 20 %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4400" dirty="0"/>
              <a:t>課堂參與</a:t>
            </a:r>
            <a:r>
              <a:rPr lang="en-US" altLang="zh-TW" sz="4400" dirty="0"/>
              <a:t> (Class Participation)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4400" dirty="0"/>
              <a:t>作業</a:t>
            </a:r>
            <a:r>
              <a:rPr lang="en-US" altLang="zh-TW" sz="4400" dirty="0"/>
              <a:t> (Assignment)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 fontScale="90000"/>
          </a:bodyPr>
          <a:lstStyle/>
          <a:p>
            <a:r>
              <a:rPr lang="zh-TW" altLang="en-US" sz="5400" dirty="0">
                <a:latin typeface="Heiti TC Medium" pitchFamily="2" charset="-128"/>
              </a:rPr>
              <a:t>戴敏育</a:t>
            </a:r>
            <a:br>
              <a:rPr lang="en-US" altLang="zh-TW" sz="5400" dirty="0">
                <a:latin typeface="Calibri" pitchFamily="34" charset="0"/>
                <a:ea typeface="標楷體" pitchFamily="65" charset="-120"/>
              </a:rPr>
            </a:b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Min-Yuh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24079" cy="3519258"/>
          </a:xfrm>
        </p:spPr>
        <p:txBody>
          <a:bodyPr>
            <a:normAutofit fontScale="925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600" dirty="0" err="1">
                <a:solidFill>
                  <a:schemeClr val="tx2"/>
                </a:solidFill>
              </a:rPr>
              <a:t>Sinica</a:t>
            </a:r>
            <a:endParaRPr lang="en-US" altLang="zh-TW" sz="36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200" dirty="0">
                <a:solidFill>
                  <a:schemeClr val="accent2"/>
                </a:solidFill>
              </a:rPr>
              <a:t>Director, Intelligent Financial Innovation Technology, IFIT Lab, IM, NTPU</a:t>
            </a:r>
            <a:endParaRPr lang="en-US" altLang="zh-TW" sz="2200" dirty="0">
              <a:solidFill>
                <a:srgbClr val="984807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667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9956"/>
          </a:xfrm>
        </p:spPr>
        <p:txBody>
          <a:bodyPr/>
          <a:lstStyle/>
          <a:p>
            <a:r>
              <a:rPr lang="zh-TW" altLang="en-US" dirty="0"/>
              <a:t>指定用書</a:t>
            </a:r>
            <a:r>
              <a:rPr lang="en-US" altLang="zh-TW" dirty="0"/>
              <a:t> (</a:t>
            </a:r>
            <a:r>
              <a:rPr lang="en-US" dirty="0"/>
              <a:t>Required Texts)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59324"/>
            <a:ext cx="11222181" cy="4993975"/>
          </a:xfrm>
        </p:spPr>
        <p:txBody>
          <a:bodyPr>
            <a:normAutofit/>
          </a:bodyPr>
          <a:lstStyle/>
          <a:p>
            <a:r>
              <a:rPr lang="en-US" sz="4000" dirty="0" err="1"/>
              <a:t>Cino</a:t>
            </a:r>
            <a:r>
              <a:rPr lang="en-US" sz="4000" dirty="0"/>
              <a:t> Robin Castelli, Cyril </a:t>
            </a:r>
            <a:r>
              <a:rPr lang="en-US" sz="4000" dirty="0" err="1"/>
              <a:t>Shmatov</a:t>
            </a:r>
            <a:r>
              <a:rPr lang="en-US" sz="4000" dirty="0"/>
              <a:t> (2022), </a:t>
            </a:r>
            <a:br>
              <a:rPr lang="en-US" sz="4000" dirty="0"/>
            </a:br>
            <a:r>
              <a:rPr lang="en-US" sz="4000" dirty="0"/>
              <a:t>Quantitative Methods for ESG Finance, 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3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5622"/>
          </a:xfrm>
        </p:spPr>
        <p:txBody>
          <a:bodyPr/>
          <a:lstStyle/>
          <a:p>
            <a:r>
              <a:rPr lang="zh-TW" altLang="en-US" dirty="0"/>
              <a:t>參考書目</a:t>
            </a:r>
            <a:r>
              <a:rPr lang="en-US" altLang="zh-TW" dirty="0"/>
              <a:t> (</a:t>
            </a:r>
            <a:r>
              <a:rPr lang="en-US" dirty="0"/>
              <a:t>Reference Books)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0727"/>
            <a:ext cx="11222181" cy="5702169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/>
              <a:t>Simon Thompson (2023), Green and Sustainable Finance: Principles and Practice in Banking, Investment and Insurance, 2nd Edition, Kogan Page.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 err="1"/>
              <a:t>Chrissa</a:t>
            </a:r>
            <a:r>
              <a:rPr lang="en-US" sz="2100" dirty="0"/>
              <a:t> </a:t>
            </a:r>
            <a:r>
              <a:rPr lang="en-US" sz="2100" dirty="0" err="1"/>
              <a:t>Pagitsas</a:t>
            </a:r>
            <a:r>
              <a:rPr lang="en-US" sz="2100" dirty="0"/>
              <a:t> (2023), Chief Sustainability Officers At Work: How CSOs Build Successful Sustainability and ESG Strategies, </a:t>
            </a:r>
            <a:r>
              <a:rPr lang="en-US" sz="2100" dirty="0" err="1"/>
              <a:t>Apress</a:t>
            </a:r>
            <a:r>
              <a:rPr lang="en-US" sz="2100" dirty="0"/>
              <a:t>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 err="1"/>
              <a:t>Hariom</a:t>
            </a:r>
            <a:r>
              <a:rPr lang="en-US" sz="2100" dirty="0"/>
              <a:t> </a:t>
            </a:r>
            <a:r>
              <a:rPr lang="en-US" sz="2100" dirty="0" err="1"/>
              <a:t>Tatsat</a:t>
            </a:r>
            <a:r>
              <a:rPr lang="en-US" sz="2100" dirty="0"/>
              <a:t>, Sahil Puri, Brad </a:t>
            </a:r>
            <a:r>
              <a:rPr lang="en-US" sz="2100" dirty="0" err="1"/>
              <a:t>Lookabaugh</a:t>
            </a:r>
            <a:r>
              <a:rPr lang="en-US" sz="2100" dirty="0"/>
              <a:t> (2020), Machine Learning and Data Science Blueprints for Finance: From Building Trading Strategies to Robo-Advisors Using Python, O'Reilly Media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 err="1"/>
              <a:t>Aurélien</a:t>
            </a:r>
            <a:r>
              <a:rPr lang="en-US" sz="2100" dirty="0"/>
              <a:t> </a:t>
            </a:r>
            <a:r>
              <a:rPr lang="en-US" sz="2100" dirty="0" err="1"/>
              <a:t>Géron</a:t>
            </a:r>
            <a:r>
              <a:rPr lang="en-US" sz="2100" dirty="0"/>
              <a:t> (2022), Hands-On Machine Learning with Scikit-Learn, </a:t>
            </a:r>
            <a:r>
              <a:rPr lang="en-US" sz="2100" dirty="0" err="1"/>
              <a:t>Keras</a:t>
            </a:r>
            <a:r>
              <a:rPr lang="en-US" sz="2100" dirty="0"/>
              <a:t>, and TensorFlow: Concepts, Tools, and Techniques to Build Intelligent Systems, 3rd Edition, O’Reilly Media.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/>
              <a:t>Chris </a:t>
            </a:r>
            <a:r>
              <a:rPr lang="en-US" sz="2100" dirty="0" err="1"/>
              <a:t>Kelliher</a:t>
            </a:r>
            <a:r>
              <a:rPr lang="en-US" sz="2100" dirty="0"/>
              <a:t> (2022), Quantitative Finance With Python: A Practical Guide to Investment Management, Trading, and Financial Engineering, Chapman and Hall/CRC.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/>
              <a:t>Yves </a:t>
            </a:r>
            <a:r>
              <a:rPr lang="en-US" sz="2100" dirty="0" err="1"/>
              <a:t>Hilpisch</a:t>
            </a:r>
            <a:r>
              <a:rPr lang="en-US" sz="2100" dirty="0"/>
              <a:t> (2020), Artificial Intelligence in Finance: A Python-Based Guide, O’Reilly Media.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/>
              <a:t>Abdullah </a:t>
            </a:r>
            <a:r>
              <a:rPr lang="en-US" sz="2100" dirty="0" err="1"/>
              <a:t>Karasan</a:t>
            </a:r>
            <a:r>
              <a:rPr lang="en-US" sz="2100" dirty="0"/>
              <a:t> (2021), Machine Learning for Financial Risk Management with Python: Algorithms for Modeling Risk, O’Reilly Media.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/>
              <a:t>Yves </a:t>
            </a:r>
            <a:r>
              <a:rPr lang="en-US" sz="2100" dirty="0" err="1"/>
              <a:t>Hilpisch</a:t>
            </a:r>
            <a:r>
              <a:rPr lang="en-US" sz="2100" dirty="0"/>
              <a:t> (2018), Python for Finance: Mastering Data-Driven Finance, 2nd Edition,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6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/>
          <a:lstStyle/>
          <a:p>
            <a:r>
              <a:rPr lang="zh-TW" altLang="en-US" dirty="0"/>
              <a:t>其他參考資料</a:t>
            </a:r>
            <a:r>
              <a:rPr lang="en-US" altLang="zh-TW" dirty="0"/>
              <a:t> (Other References)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9553"/>
            <a:ext cx="11222181" cy="5307105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GRI (Global Report Initiative): 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https://www.globalreporting.org/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CDP (Carbon Disclosure Project): </a:t>
            </a:r>
            <a:br>
              <a:rPr lang="en-US" sz="2800" dirty="0"/>
            </a:br>
            <a:r>
              <a:rPr lang="en-US" sz="2800" dirty="0">
                <a:hlinkClick r:id="rId3"/>
              </a:rPr>
              <a:t>https://www.cdp.net/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SASB (Sustainability Accounting Standards Board): </a:t>
            </a:r>
            <a:br>
              <a:rPr lang="en-US" sz="2800" dirty="0"/>
            </a:br>
            <a:r>
              <a:rPr lang="en-US" sz="2800" dirty="0">
                <a:hlinkClick r:id="rId4"/>
              </a:rPr>
              <a:t>https://sasb.org/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ISSB (International Sustainability Standards Board):</a:t>
            </a:r>
            <a:br>
              <a:rPr lang="en-US" sz="2800" dirty="0"/>
            </a:br>
            <a:r>
              <a:rPr lang="en-US" sz="2400" dirty="0">
                <a:hlinkClick r:id="rId5"/>
              </a:rPr>
              <a:t>https://www.ifrs.org/groups/international-sustainability-standards-board/</a:t>
            </a:r>
            <a:endParaRPr lang="en-US" sz="24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TCFD (Task Force on Climate-related Financial Disclosures): </a:t>
            </a:r>
            <a:br>
              <a:rPr lang="en-US" sz="2800" dirty="0"/>
            </a:br>
            <a:r>
              <a:rPr lang="en-US" sz="2800" dirty="0">
                <a:hlinkClick r:id="rId6"/>
              </a:rPr>
              <a:t>https://www.fsb-tcfd.org/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Research Papers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9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Cino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Robin Castelli, Cyril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Shmatov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Quantitative Methods for ESG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Wiley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B53E7-31CB-E409-3F48-F379D8EF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6" y="1858666"/>
            <a:ext cx="3280734" cy="46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Simon Thompson (2023),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Green and Sustainable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: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Principles and Practice in Banking, Investment and Insurance,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2nd Edition, Kogan Page.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896D5-6CD7-DA93-CDE7-04B456A57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05" y="1749589"/>
            <a:ext cx="3236790" cy="48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6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37910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Chrissa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Pagitsas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(2023),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Chief Sustainability Officers At Work: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How CSOs Build Successful Sustainability and ESG Strategies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Apress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https://www.amazon.com/Chief-Sustainability-Officers-Work-Successful/dp/1484278658/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69546-AB68-49A0-2DB7-7A3ED631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73" y="1811211"/>
            <a:ext cx="3163699" cy="48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9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Aurélien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Géron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Hands-On Machine Learning with Scikit-Learn, </a:t>
            </a:r>
            <a:r>
              <a:rPr lang="en-US" altLang="zh-TW" sz="3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and TensorFlow: </a:t>
            </a: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Concepts, Tools, and Techniques to Build Intelligent Systems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3rd Edition, O’Reilly Media.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4BC0C-7A61-2DD5-6389-299D61B6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221" y="1875051"/>
            <a:ext cx="3617557" cy="47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230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0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6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112, 2</a:t>
            </a:r>
            <a:r>
              <a:rPr lang="en-US" altLang="zh-TW" baseline="30000" dirty="0">
                <a:ea typeface="Heiti TC Medium" pitchFamily="2" charset="-128"/>
              </a:rPr>
              <a:t>nd</a:t>
            </a:r>
            <a:r>
              <a:rPr lang="en-US" altLang="zh-TW" dirty="0">
                <a:ea typeface="Heiti TC Medium" pitchFamily="2" charset="-128"/>
              </a:rPr>
              <a:t> Semester (Spring 2024)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永續數據分析概論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                    </a:t>
            </a: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</a:rPr>
              <a:t>(Introduction to Sustainability and ESG Data Analytics)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</a:t>
            </a:r>
            <a:r>
              <a:rPr lang="zh-TW" altLang="en-US" dirty="0"/>
              <a:t>戴敏育</a:t>
            </a:r>
            <a:r>
              <a:rPr lang="en-US" altLang="zh-TW" dirty="0"/>
              <a:t> (Min-Yuh Day)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DM4,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USR Course @ Digital Marketing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(N4084)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Fri, 10, 11, 12 (18:30-21:15) (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民生校區</a:t>
            </a:r>
            <a:r>
              <a:rPr lang="en-US" altLang="zh-TW" dirty="0"/>
              <a:t>305)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DBEFE1-143D-904B-3A88-3546DDDFBCB2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5067C-3EE0-7515-FCF0-AE301AAB5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2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57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Data Analytics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3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413118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25433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46140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3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教學目標</a:t>
            </a:r>
            <a:r>
              <a:rPr lang="en-US" altLang="zh-TW" dirty="0"/>
              <a:t> (</a:t>
            </a:r>
            <a:r>
              <a:rPr lang="en-US" dirty="0"/>
              <a:t>Course Objectives)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/>
              <a:t>瞭解</a:t>
            </a:r>
            <a:r>
              <a:rPr lang="zh-TW" altLang="en-US" sz="4400" dirty="0">
                <a:solidFill>
                  <a:srgbClr val="FF0000"/>
                </a:solidFill>
              </a:rPr>
              <a:t>永續數據分析</a:t>
            </a:r>
            <a:r>
              <a:rPr lang="zh-TW" altLang="en-US" sz="4400" dirty="0">
                <a:solidFill>
                  <a:srgbClr val="C00000"/>
                </a:solidFill>
              </a:rPr>
              <a:t>基本概念</a:t>
            </a:r>
            <a:r>
              <a:rPr lang="zh-TW" altLang="en-US" sz="4400" dirty="0"/>
              <a:t>。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/>
              <a:t>具備</a:t>
            </a:r>
            <a:r>
              <a:rPr lang="zh-TW" altLang="en-US" sz="4400" dirty="0">
                <a:solidFill>
                  <a:srgbClr val="FF0000"/>
                </a:solidFill>
              </a:rPr>
              <a:t>永續數據分析</a:t>
            </a:r>
            <a:r>
              <a:rPr lang="zh-TW" altLang="en-US" sz="4400" dirty="0">
                <a:solidFill>
                  <a:srgbClr val="C00000"/>
                </a:solidFill>
              </a:rPr>
              <a:t>實務操作能力</a:t>
            </a:r>
            <a:r>
              <a:rPr lang="zh-TW" altLang="en-US" sz="4400" dirty="0"/>
              <a:t>。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/>
              <a:t>整合</a:t>
            </a:r>
            <a:r>
              <a:rPr lang="zh-TW" altLang="en-US" sz="4400" dirty="0">
                <a:solidFill>
                  <a:srgbClr val="FF0000"/>
                </a:solidFill>
              </a:rPr>
              <a:t>大數據分析</a:t>
            </a:r>
            <a:r>
              <a:rPr lang="zh-TW" altLang="en-US" sz="4400" dirty="0"/>
              <a:t>的</a:t>
            </a:r>
            <a:r>
              <a:rPr lang="zh-TW" altLang="en-US" sz="4400" dirty="0">
                <a:solidFill>
                  <a:srgbClr val="C00000"/>
                </a:solidFill>
              </a:rPr>
              <a:t>創新思維</a:t>
            </a:r>
            <a:r>
              <a:rPr lang="zh-TW" altLang="en-US" sz="4400" dirty="0"/>
              <a:t>，提升</a:t>
            </a:r>
            <a:r>
              <a:rPr lang="zh-TW" altLang="en-US" sz="4400" dirty="0">
                <a:solidFill>
                  <a:srgbClr val="FF0000"/>
                </a:solidFill>
              </a:rPr>
              <a:t>永續發展</a:t>
            </a:r>
            <a:r>
              <a:rPr lang="zh-TW" altLang="en-US" sz="4400" dirty="0"/>
              <a:t>運作模式。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4400" dirty="0"/>
              <a:t>在</a:t>
            </a:r>
            <a:r>
              <a:rPr lang="zh-TW" altLang="en-US" sz="4400" dirty="0">
                <a:solidFill>
                  <a:srgbClr val="FF0000"/>
                </a:solidFill>
              </a:rPr>
              <a:t>永續</a:t>
            </a:r>
            <a:r>
              <a:rPr lang="zh-TW" altLang="en-US" sz="4400" dirty="0"/>
              <a:t>面向上，憑藉</a:t>
            </a:r>
            <a:r>
              <a:rPr lang="zh-TW" altLang="en-US" sz="4400" dirty="0">
                <a:solidFill>
                  <a:srgbClr val="FF0000"/>
                </a:solidFill>
              </a:rPr>
              <a:t>數據分析</a:t>
            </a:r>
            <a:r>
              <a:rPr lang="zh-TW" altLang="en-US" sz="4400" dirty="0"/>
              <a:t>，研擬永續議題相關因應作為，並培養學生具有從資料中挖掘出具有管理意涵的數據分析基礎能力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35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Understand the </a:t>
            </a:r>
            <a:r>
              <a:rPr lang="en-US" altLang="zh-TW" sz="44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4400" dirty="0"/>
              <a:t>of </a:t>
            </a:r>
            <a:r>
              <a:rPr lang="en-US" altLang="zh-TW" sz="4400" u="sng" dirty="0">
                <a:solidFill>
                  <a:srgbClr val="FF0000"/>
                </a:solidFill>
              </a:rPr>
              <a:t>sustainability and ESG data analytics</a:t>
            </a:r>
            <a:r>
              <a:rPr lang="en-US" altLang="zh-TW" sz="4400" dirty="0"/>
              <a:t>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Equip with </a:t>
            </a:r>
            <a:r>
              <a:rPr lang="en-US" altLang="zh-TW" sz="4400" dirty="0">
                <a:solidFill>
                  <a:srgbClr val="C00000"/>
                </a:solidFill>
              </a:rPr>
              <a:t>Hands-on practices </a:t>
            </a:r>
            <a:r>
              <a:rPr lang="en-US" altLang="zh-TW" sz="4400" dirty="0"/>
              <a:t>of </a:t>
            </a:r>
            <a:r>
              <a:rPr lang="en-US" altLang="zh-TW" sz="4400" u="sng" dirty="0">
                <a:solidFill>
                  <a:srgbClr val="FF0000"/>
                </a:solidFill>
              </a:rPr>
              <a:t>sustainability and ESG data analytics</a:t>
            </a:r>
            <a:r>
              <a:rPr lang="en-US" altLang="zh-TW" sz="4400" dirty="0"/>
              <a:t>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Integrate </a:t>
            </a:r>
            <a:r>
              <a:rPr lang="en-US" altLang="zh-TW" sz="4400" dirty="0">
                <a:solidFill>
                  <a:srgbClr val="C00000"/>
                </a:solidFill>
              </a:rPr>
              <a:t>innovative thinking </a:t>
            </a:r>
            <a:r>
              <a:rPr lang="en-US" altLang="zh-TW" sz="4400" dirty="0"/>
              <a:t>of </a:t>
            </a:r>
            <a:r>
              <a:rPr lang="en-US" altLang="zh-TW" sz="4400" dirty="0">
                <a:solidFill>
                  <a:srgbClr val="FF0000"/>
                </a:solidFill>
              </a:rPr>
              <a:t>big data analysis </a:t>
            </a:r>
            <a:r>
              <a:rPr lang="en-US" altLang="zh-TW" sz="4400" dirty="0"/>
              <a:t>to enhance the operational model of </a:t>
            </a:r>
            <a:r>
              <a:rPr lang="en-US" altLang="zh-TW" sz="4400" dirty="0">
                <a:solidFill>
                  <a:srgbClr val="FF0000"/>
                </a:solidFill>
              </a:rPr>
              <a:t>sustainable development</a:t>
            </a:r>
            <a:r>
              <a:rPr lang="en-US" altLang="zh-TW" sz="4400" dirty="0"/>
              <a:t>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In the context of </a:t>
            </a:r>
            <a:r>
              <a:rPr lang="en-US" altLang="zh-TW" sz="4400" dirty="0">
                <a:solidFill>
                  <a:srgbClr val="FF0000"/>
                </a:solidFill>
              </a:rPr>
              <a:t>sustainability</a:t>
            </a:r>
            <a:r>
              <a:rPr lang="en-US" altLang="zh-TW" sz="4400" dirty="0"/>
              <a:t>, use </a:t>
            </a:r>
            <a:r>
              <a:rPr lang="en-US" altLang="zh-TW" sz="4400" dirty="0">
                <a:solidFill>
                  <a:srgbClr val="FF0000"/>
                </a:solidFill>
              </a:rPr>
              <a:t>data analysis </a:t>
            </a:r>
            <a:r>
              <a:rPr lang="en-US" altLang="zh-TW" sz="4400" dirty="0"/>
              <a:t>to formulate responses to sustainable issues and cultivate students' ability to extract management-relevant data analysis skills from the data.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34937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53147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51647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3037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0759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0302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6912613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08165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66179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2474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5237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33827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73795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78404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838939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10078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23630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697059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2662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268231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01514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17024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70603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84304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7903155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386572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2870100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79869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0464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594383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196271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494044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872267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995038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30525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01785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57997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965668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894613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39166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988428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01872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53123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082508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390942" y="3339773"/>
            <a:ext cx="94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388D26-EC4C-F184-7F48-2C389659B45F}"/>
              </a:ext>
            </a:extLst>
          </p:cNvPr>
          <p:cNvCxnSpPr>
            <a:cxnSpLocks/>
          </p:cNvCxnSpPr>
          <p:nvPr/>
        </p:nvCxnSpPr>
        <p:spPr>
          <a:xfrm flipH="1" flipV="1">
            <a:off x="11122115" y="264308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A138E2-3BBA-F59B-FB17-46701AFFE235}"/>
              </a:ext>
            </a:extLst>
          </p:cNvPr>
          <p:cNvSpPr txBox="1"/>
          <p:nvPr/>
        </p:nvSpPr>
        <p:spPr>
          <a:xfrm>
            <a:off x="10540114" y="2140723"/>
            <a:ext cx="104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Alpaca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D1B7006-9707-D348-0A73-D68CB52183EE}"/>
              </a:ext>
            </a:extLst>
          </p:cNvPr>
          <p:cNvCxnSpPr>
            <a:cxnSpLocks/>
          </p:cNvCxnSpPr>
          <p:nvPr/>
        </p:nvCxnSpPr>
        <p:spPr>
          <a:xfrm flipV="1">
            <a:off x="11369371" y="3314373"/>
            <a:ext cx="0" cy="1705264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0C9F4A1-C7C8-0B73-C25F-493A5B5014B5}"/>
              </a:ext>
            </a:extLst>
          </p:cNvPr>
          <p:cNvSpPr txBox="1"/>
          <p:nvPr/>
        </p:nvSpPr>
        <p:spPr>
          <a:xfrm>
            <a:off x="11110308" y="281177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Llama2</a:t>
            </a:r>
          </a:p>
        </p:txBody>
      </p:sp>
    </p:spTree>
    <p:extLst>
      <p:ext uri="{BB962C8B-B14F-4D97-AF65-F5344CB8AC3E}">
        <p14:creationId xmlns:p14="http://schemas.microsoft.com/office/powerpoint/2010/main" val="16575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9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Hadi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Muhammad Usman, Rizwan Qureshi, Abbas Shah, Muhammad Irfan, Anas Zafar, Muhammad Bilal Shaikh, Naveed Akhtar, Jia Wu,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Seyedali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Mirjalili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"Large language models: a comprehensive survey of its applications, challenges, limitations, and future prospects."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Authorea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Preprints (2023).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11FC9-FB75-777C-DEE0-1FE94A89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742123"/>
            <a:ext cx="10997855" cy="5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401763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(GPT-3.5,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DALL·E 3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Perplexity.ai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Chat.LMSys.org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ChatPDF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Video: D-ID, </a:t>
            </a:r>
            <a:r>
              <a:rPr lang="en-US" altLang="zh-TW" sz="3600" dirty="0" err="1"/>
              <a:t>Synthesia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1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0458"/>
          </a:xfrm>
        </p:spPr>
        <p:txBody>
          <a:bodyPr/>
          <a:lstStyle/>
          <a:p>
            <a:r>
              <a:rPr lang="zh-TW" altLang="en-US" dirty="0"/>
              <a:t>課程包含永續發展</a:t>
            </a:r>
            <a:r>
              <a:rPr lang="en-US" altLang="zh-TW" dirty="0"/>
              <a:t>(SDGs)</a:t>
            </a:r>
            <a:r>
              <a:rPr lang="zh-TW" altLang="en-US" dirty="0"/>
              <a:t>目標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325218"/>
            <a:ext cx="11321140" cy="5237026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 dirty="0"/>
              <a:t>SDG4</a:t>
            </a:r>
            <a:r>
              <a:rPr lang="zh-TW" altLang="en-US" sz="3000" dirty="0"/>
              <a:t>｜優質教育 </a:t>
            </a:r>
            <a:r>
              <a:rPr lang="en-US" altLang="zh-TW" sz="3000" dirty="0"/>
              <a:t>(Quality Education)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 dirty="0"/>
              <a:t>SDG7</a:t>
            </a:r>
            <a:r>
              <a:rPr lang="zh-TW" altLang="en-US" sz="3000" dirty="0"/>
              <a:t>｜可負擔的潔淨能源 </a:t>
            </a:r>
            <a:r>
              <a:rPr lang="en-US" altLang="zh-TW" sz="3000" dirty="0"/>
              <a:t>(Affordable and Clean Energy)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 dirty="0"/>
              <a:t>SDG8</a:t>
            </a:r>
            <a:r>
              <a:rPr lang="zh-TW" altLang="en-US" sz="3000" dirty="0"/>
              <a:t>｜尊嚴就業與經濟發展 </a:t>
            </a:r>
            <a:r>
              <a:rPr lang="en-US" altLang="zh-TW" sz="3000" dirty="0"/>
              <a:t>(Decent Work and Economic Growth)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 dirty="0"/>
              <a:t>SDG9</a:t>
            </a:r>
            <a:r>
              <a:rPr lang="zh-TW" altLang="en-US" sz="3000" dirty="0"/>
              <a:t>｜產業創新與基礎設施 </a:t>
            </a:r>
            <a:r>
              <a:rPr lang="en-US" altLang="zh-TW" sz="2700" dirty="0"/>
              <a:t>(Industry, Innovation and Infrastructure)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 dirty="0"/>
              <a:t>SDG11</a:t>
            </a:r>
            <a:r>
              <a:rPr lang="zh-TW" altLang="en-US" sz="3000" dirty="0"/>
              <a:t>｜永續城市與社區 </a:t>
            </a:r>
            <a:r>
              <a:rPr lang="en-US" altLang="zh-TW" sz="3000" dirty="0"/>
              <a:t>(Sustainable Cities and Communities)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 dirty="0"/>
              <a:t>SDG12</a:t>
            </a:r>
            <a:r>
              <a:rPr lang="zh-TW" altLang="en-US" sz="3000" dirty="0"/>
              <a:t>｜負責任的消費與生產 </a:t>
            </a:r>
            <a:r>
              <a:rPr lang="en-US" altLang="zh-TW" sz="2400" dirty="0"/>
              <a:t>(Responsible Consumption and Production)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 dirty="0"/>
              <a:t>SDG13</a:t>
            </a:r>
            <a:r>
              <a:rPr lang="zh-TW" altLang="en-US" sz="3000" dirty="0"/>
              <a:t>｜氣候行動 </a:t>
            </a:r>
            <a:r>
              <a:rPr lang="en-US" altLang="zh-TW" sz="3000" dirty="0"/>
              <a:t>(Climate Action)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 dirty="0"/>
              <a:t>SDG17</a:t>
            </a:r>
            <a:r>
              <a:rPr lang="zh-TW" altLang="en-US" sz="3000" dirty="0"/>
              <a:t>｜夥伴關係 </a:t>
            </a:r>
            <a:r>
              <a:rPr lang="en-US" altLang="zh-TW" sz="3000" dirty="0"/>
              <a:t>(Partnerships for the Goals)</a:t>
            </a: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427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(GPT-4, GPT-3.5)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2EDA9-3043-48D8-1670-0F1F6210AD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0" y="878863"/>
            <a:ext cx="10049251" cy="56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62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29150335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667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/>
              <a:t>Chat with Open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48FD-746F-1334-1729-26A6FB81B080}"/>
              </a:ext>
            </a:extLst>
          </p:cNvPr>
          <p:cNvSpPr txBox="1"/>
          <p:nvPr/>
        </p:nvSpPr>
        <p:spPr>
          <a:xfrm>
            <a:off x="4724060" y="716359"/>
            <a:ext cx="27438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chat.lmsys.org</a:t>
            </a:r>
            <a:endParaRPr lang="en-US" sz="3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047B2A1-461C-FBDC-4F70-E2935CB05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374151"/>
                </a:solidFill>
                <a:effectLst/>
                <a:latin typeface="Arial" panose="020B0604020202020204" pitchFamily="34" charset="0"/>
                <a:ea typeface="Source Sans Pro" panose="020B0503030403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57D43-1030-2F55-614E-40F4B22FD294}"/>
              </a:ext>
            </a:extLst>
          </p:cNvPr>
          <p:cNvSpPr txBox="1"/>
          <p:nvPr/>
        </p:nvSpPr>
        <p:spPr>
          <a:xfrm>
            <a:off x="2421745" y="1316467"/>
            <a:ext cx="805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effectLst/>
                <a:latin typeface="Source Sans Pro" panose="020B0503030403020204" pitchFamily="34" charset="0"/>
              </a:rPr>
              <a:t>⚔️ Chatbot Arena ⚔️ : Benchmarking LLMs in the Wild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BFB890-8006-309F-F73E-EF98AB182B3F}"/>
              </a:ext>
            </a:extLst>
          </p:cNvPr>
          <p:cNvGraphicFramePr>
            <a:graphicFrameLocks noGrp="1"/>
          </p:cNvGraphicFramePr>
          <p:nvPr/>
        </p:nvGraphicFramePr>
        <p:xfrm>
          <a:off x="225083" y="1825625"/>
          <a:ext cx="11605845" cy="4435517"/>
        </p:xfrm>
        <a:graphic>
          <a:graphicData uri="http://schemas.openxmlformats.org/drawingml/2006/table">
            <a:tbl>
              <a:tblPr/>
              <a:tblGrid>
                <a:gridCol w="3629045">
                  <a:extLst>
                    <a:ext uri="{9D8B030D-6E8A-4147-A177-3AD203B41FA5}">
                      <a16:colId xmlns:a16="http://schemas.microsoft.com/office/drawing/2014/main" val="2021216959"/>
                    </a:ext>
                  </a:extLst>
                </a:gridCol>
                <a:gridCol w="4347755">
                  <a:extLst>
                    <a:ext uri="{9D8B030D-6E8A-4147-A177-3AD203B41FA5}">
                      <a16:colId xmlns:a16="http://schemas.microsoft.com/office/drawing/2014/main" val="4108418225"/>
                    </a:ext>
                  </a:extLst>
                </a:gridCol>
                <a:gridCol w="3629045">
                  <a:extLst>
                    <a:ext uri="{9D8B030D-6E8A-4147-A177-3AD203B41FA5}">
                      <a16:colId xmlns:a16="http://schemas.microsoft.com/office/drawing/2014/main" val="1659935263"/>
                    </a:ext>
                  </a:extLst>
                </a:gridCol>
              </a:tblGrid>
              <a:tr h="432589">
                <a:tc>
                  <a:txBody>
                    <a:bodyPr/>
                    <a:lstStyle/>
                    <a:p>
                      <a:pPr algn="l"/>
                      <a:r>
                        <a:rPr lang="en-US" sz="1400" u="sng" dirty="0">
                          <a:effectLst/>
                          <a:hlinkClick r:id="rId3"/>
                        </a:rPr>
                        <a:t>Mixtral of experts</a:t>
                      </a:r>
                      <a:r>
                        <a:rPr lang="en-US" sz="1400" dirty="0">
                          <a:effectLst/>
                        </a:rPr>
                        <a:t>: A Mixture-of-Experts model by Mistral AI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4"/>
                        </a:rPr>
                        <a:t>Qwen 1.5</a:t>
                      </a:r>
                      <a:r>
                        <a:rPr lang="en-US" sz="1400">
                          <a:effectLst/>
                        </a:rPr>
                        <a:t>: A large language model by Alibaba Cloud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 dirty="0">
                          <a:effectLst/>
                          <a:hlinkClick r:id="rId5"/>
                        </a:rPr>
                        <a:t>Bard</a:t>
                      </a:r>
                      <a:r>
                        <a:rPr lang="en-US" sz="1400" dirty="0">
                          <a:effectLst/>
                        </a:rPr>
                        <a:t>: Bard by Google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665193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6"/>
                        </a:rPr>
                        <a:t>Gemini</a:t>
                      </a:r>
                      <a:r>
                        <a:rPr lang="en-US" sz="1400">
                          <a:effectLst/>
                        </a:rPr>
                        <a:t>: Gemini by Google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7"/>
                        </a:rPr>
                        <a:t>DeepSeek LLM</a:t>
                      </a:r>
                      <a:r>
                        <a:rPr lang="en-US" sz="1400">
                          <a:effectLst/>
                        </a:rPr>
                        <a:t>: An advanced language model by DeepSeek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8"/>
                        </a:rPr>
                        <a:t>StripedHyena-Nous</a:t>
                      </a:r>
                      <a:r>
                        <a:rPr lang="en-US" sz="1400">
                          <a:effectLst/>
                        </a:rPr>
                        <a:t>: A chat model developed by Together Research and Nous Research.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163964"/>
                  </a:ext>
                </a:extLst>
              </a:tr>
              <a:tr h="432589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9"/>
                        </a:rPr>
                        <a:t>GPT-4-Turbo</a:t>
                      </a:r>
                      <a:r>
                        <a:rPr lang="en-US" sz="1400">
                          <a:effectLst/>
                        </a:rPr>
                        <a:t>: GPT-4-Turbo by OpenAI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0"/>
                        </a:rPr>
                        <a:t>GPT-3.5</a:t>
                      </a:r>
                      <a:r>
                        <a:rPr lang="en-US" sz="1400">
                          <a:effectLst/>
                        </a:rPr>
                        <a:t>: GPT-3.5-Turbo by OpenAI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1"/>
                        </a:rPr>
                        <a:t>Claude</a:t>
                      </a:r>
                      <a:r>
                        <a:rPr lang="en-US" sz="1400">
                          <a:effectLst/>
                        </a:rPr>
                        <a:t>: Claude 2 by Anthropic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033875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2"/>
                        </a:rPr>
                        <a:t>Claude Instant</a:t>
                      </a:r>
                      <a:r>
                        <a:rPr lang="en-US" sz="1400">
                          <a:effectLst/>
                        </a:rPr>
                        <a:t>: Claude Instant by Anthropic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3"/>
                        </a:rPr>
                        <a:t>Nous-Hermes-2-Mixtral-8x7B-DPO</a:t>
                      </a:r>
                      <a:r>
                        <a:rPr lang="en-US" sz="1400">
                          <a:effectLst/>
                        </a:rPr>
                        <a:t>: Nous Hermes finetuned from Mixtral 8x7B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4"/>
                        </a:rPr>
                        <a:t>OpenChat 3.5</a:t>
                      </a:r>
                      <a:r>
                        <a:rPr lang="en-US" sz="1400">
                          <a:effectLst/>
                        </a:rPr>
                        <a:t>: An open model fine-tuned on Mistral-7B using C-RLFT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867649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5"/>
                        </a:rPr>
                        <a:t>Llama2-70B-SteerLM-Chat</a:t>
                      </a:r>
                      <a:r>
                        <a:rPr lang="en-US" sz="1400">
                          <a:effectLst/>
                        </a:rPr>
                        <a:t>: A Llama fine-tuned with SteerLM method by NVIDIA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6"/>
                        </a:rPr>
                        <a:t>pplx-online-llms</a:t>
                      </a:r>
                      <a:r>
                        <a:rPr lang="en-US" sz="1400">
                          <a:effectLst/>
                        </a:rPr>
                        <a:t>: Online LLM API by Perplexity AI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7"/>
                        </a:rPr>
                        <a:t>OpenHermes-2.5-Mistral-7B</a:t>
                      </a:r>
                      <a:r>
                        <a:rPr lang="en-US" sz="1400">
                          <a:effectLst/>
                        </a:rPr>
                        <a:t>: A mistral-based model fine-tuned on 1M GPT-4 outputs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318504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8"/>
                        </a:rPr>
                        <a:t>Starling-LM-7B-alpha</a:t>
                      </a:r>
                      <a:r>
                        <a:rPr lang="en-US" sz="1400">
                          <a:effectLst/>
                        </a:rPr>
                        <a:t>: An open model trained using RLAIF by Berkeley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19"/>
                        </a:rPr>
                        <a:t>Tulu 2</a:t>
                      </a:r>
                      <a:r>
                        <a:rPr lang="en-US" sz="1400">
                          <a:effectLst/>
                        </a:rPr>
                        <a:t>: An instruction and RLHF model by UW/AllenAI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20"/>
                        </a:rPr>
                        <a:t>Yi-Chat</a:t>
                      </a:r>
                      <a:r>
                        <a:rPr lang="en-US" sz="1400">
                          <a:effectLst/>
                        </a:rPr>
                        <a:t>: A large language model by 01 AI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594737"/>
                  </a:ext>
                </a:extLst>
              </a:tr>
              <a:tr h="432589"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21"/>
                        </a:rPr>
                        <a:t>Llama 2</a:t>
                      </a:r>
                      <a:r>
                        <a:rPr lang="en-US" sz="1400">
                          <a:effectLst/>
                        </a:rPr>
                        <a:t>: Open foundation and fine-tuned chat models by Meta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22"/>
                        </a:rPr>
                        <a:t>Vicuna</a:t>
                      </a:r>
                      <a:r>
                        <a:rPr lang="en-US" sz="1400">
                          <a:effectLst/>
                        </a:rPr>
                        <a:t>: A chat assistant fine-tuned on user-shared conversations by LMSYS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sng">
                          <a:effectLst/>
                          <a:hlinkClick r:id="rId23"/>
                        </a:rPr>
                        <a:t>Zephyr</a:t>
                      </a:r>
                      <a:r>
                        <a:rPr lang="en-US" sz="1400">
                          <a:effectLst/>
                        </a:rPr>
                        <a:t>: A chatbot fine-tuned from Mistral by Hugging Face</a:t>
                      </a:r>
                    </a:p>
                  </a:txBody>
                  <a:tcPr marL="79520" marR="50893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03003"/>
                  </a:ext>
                </a:extLst>
              </a:tr>
              <a:tr h="432589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sng" dirty="0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  <a:hlinkClick r:id="rId24"/>
                        </a:rPr>
                        <a:t>Code Llama</a:t>
                      </a:r>
                      <a:r>
                        <a:rPr lang="en-US" sz="1400" b="0" i="0" dirty="0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</a:rPr>
                        <a:t>: Open foundation models for code by Meta</a:t>
                      </a:r>
                    </a:p>
                  </a:txBody>
                  <a:tcPr marL="50893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sng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  <a:hlinkClick r:id="rId25"/>
                        </a:rPr>
                        <a:t>WizardLM</a:t>
                      </a:r>
                      <a:r>
                        <a:rPr lang="en-US" sz="1400" b="0" i="0">
                          <a:solidFill>
                            <a:srgbClr val="1F2937"/>
                          </a:solidFill>
                          <a:effectLst/>
                          <a:latin typeface="Source Sans Pro" panose="020B0503030403020204" pitchFamily="34" charset="0"/>
                        </a:rPr>
                        <a:t>: An instruction-following LLM using evol-instruct by Microsoft</a:t>
                      </a:r>
                    </a:p>
                  </a:txBody>
                  <a:tcPr marL="79520" marR="79520" marT="63616" marB="63616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50893" marR="50893" marT="25446" marB="2544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45700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2552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3" y="52432"/>
            <a:ext cx="3345597" cy="6509812"/>
          </a:xfrm>
        </p:spPr>
        <p:txBody>
          <a:bodyPr>
            <a:noAutofit/>
          </a:bodyPr>
          <a:lstStyle/>
          <a:p>
            <a:r>
              <a:rPr lang="en-US" dirty="0"/>
              <a:t>Chat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Chatbot Arena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90AB9-5C35-3202-C57E-2A04D933626C}"/>
              </a:ext>
            </a:extLst>
          </p:cNvPr>
          <p:cNvSpPr txBox="1"/>
          <p:nvPr/>
        </p:nvSpPr>
        <p:spPr>
          <a:xfrm>
            <a:off x="4729008" y="23658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Large Language Models for Data Science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87F7E-240F-7556-210F-99082F6D33A9}"/>
              </a:ext>
            </a:extLst>
          </p:cNvPr>
          <p:cNvSpPr txBox="1"/>
          <p:nvPr/>
        </p:nvSpPr>
        <p:spPr>
          <a:xfrm>
            <a:off x="3494480" y="698247"/>
            <a:ext cx="386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Llama 2-70b-chat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18F00-826A-2E8F-C12A-FAEE3644B4CD}"/>
              </a:ext>
            </a:extLst>
          </p:cNvPr>
          <p:cNvSpPr txBox="1"/>
          <p:nvPr/>
        </p:nvSpPr>
        <p:spPr>
          <a:xfrm>
            <a:off x="7822728" y="703602"/>
            <a:ext cx="386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Mistral-7b-instruct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B2F977-C8F3-9283-270C-D910DA414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120" y="1160768"/>
            <a:ext cx="8725027" cy="53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811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675A4-25F3-34C4-CCF1-17ED91E8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7B52A3-347E-93C9-B30B-5360207C8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16" y="90373"/>
            <a:ext cx="11141565" cy="1273232"/>
          </a:xfrm>
        </p:spPr>
        <p:txBody>
          <a:bodyPr>
            <a:noAutofit/>
          </a:bodyPr>
          <a:lstStyle/>
          <a:p>
            <a:r>
              <a:rPr lang="en-US" b="1" i="0" dirty="0">
                <a:effectLst/>
                <a:latin typeface="Source Sans Pro" panose="020B0503030403020204" pitchFamily="34" charset="0"/>
              </a:rPr>
              <a:t>Chatbot Arena Leaderboard</a:t>
            </a:r>
            <a:br>
              <a:rPr lang="en-US" b="1" i="0" dirty="0">
                <a:effectLst/>
                <a:latin typeface="Source Sans Pro" panose="020B0503030403020204" pitchFamily="34" charset="0"/>
              </a:rPr>
            </a:br>
            <a:r>
              <a:rPr lang="en-US" sz="3800" b="1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LLM Leaderboard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7DCD3-7872-8C4C-4B0C-812C7B4D686A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0693C79B-E7B3-F68B-3784-49A0FA9CAE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1191" y="1480624"/>
          <a:ext cx="11749614" cy="4964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4615">
                  <a:extLst>
                    <a:ext uri="{9D8B030D-6E8A-4147-A177-3AD203B41FA5}">
                      <a16:colId xmlns:a16="http://schemas.microsoft.com/office/drawing/2014/main" val="3762331300"/>
                    </a:ext>
                  </a:extLst>
                </a:gridCol>
                <a:gridCol w="2667693">
                  <a:extLst>
                    <a:ext uri="{9D8B030D-6E8A-4147-A177-3AD203B41FA5}">
                      <a16:colId xmlns:a16="http://schemas.microsoft.com/office/drawing/2014/main" val="2807032646"/>
                    </a:ext>
                  </a:extLst>
                </a:gridCol>
                <a:gridCol w="1549615">
                  <a:extLst>
                    <a:ext uri="{9D8B030D-6E8A-4147-A177-3AD203B41FA5}">
                      <a16:colId xmlns:a16="http://schemas.microsoft.com/office/drawing/2014/main" val="1275492761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045962088"/>
                    </a:ext>
                  </a:extLst>
                </a:gridCol>
                <a:gridCol w="1235769">
                  <a:extLst>
                    <a:ext uri="{9D8B030D-6E8A-4147-A177-3AD203B41FA5}">
                      <a16:colId xmlns:a16="http://schemas.microsoft.com/office/drawing/2014/main" val="460990920"/>
                    </a:ext>
                  </a:extLst>
                </a:gridCol>
                <a:gridCol w="1706537">
                  <a:extLst>
                    <a:ext uri="{9D8B030D-6E8A-4147-A177-3AD203B41FA5}">
                      <a16:colId xmlns:a16="http://schemas.microsoft.com/office/drawing/2014/main" val="1777498325"/>
                    </a:ext>
                  </a:extLst>
                </a:gridCol>
                <a:gridCol w="2373461">
                  <a:extLst>
                    <a:ext uri="{9D8B030D-6E8A-4147-A177-3AD203B41FA5}">
                      <a16:colId xmlns:a16="http://schemas.microsoft.com/office/drawing/2014/main" val="1299993236"/>
                    </a:ext>
                  </a:extLst>
                </a:gridCol>
              </a:tblGrid>
              <a:tr h="266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Rank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🤖 Model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⭐ Arena Elo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📊 95% CI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🗳️ Votes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Organization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License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3612960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3"/>
                        </a:rPr>
                        <a:t>GPT-4-1106-preview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5/-5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38745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OpenAI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515117968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3"/>
                        </a:rPr>
                        <a:t>GPT-4-0125-preview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10/-8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6308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OpenAI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691723730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4"/>
                        </a:rPr>
                        <a:t>Bard (Gemini Pro)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8/-7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10313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Google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349981931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5"/>
                        </a:rPr>
                        <a:t>GPT-4-0314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1191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6/-6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20430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OpenAI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907060540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6"/>
                        </a:rPr>
                        <a:t>GPT-4-0613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5/-6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32941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OpenAI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775043426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7"/>
                        </a:rPr>
                        <a:t>Mistral Medium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5/-7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17847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Mistral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117385039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8"/>
                        </a:rPr>
                        <a:t>Claude-1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7/-5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19017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Anthropic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272297195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9"/>
                        </a:rPr>
                        <a:t>Qwen1.5-72B-Chat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8/-8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5204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Alibaba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Qianwen LICENSE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404868216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  <a:hlinkClick r:id="rId10"/>
                        </a:rPr>
                        <a:t>Claude-2.0</a:t>
                      </a:r>
                      <a:endParaRPr lang="en-US" sz="16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1132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6/-8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12753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Anthropic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971021409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11"/>
                        </a:rPr>
                        <a:t>Gemini Pro (Dev API)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7/-7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9024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Google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578525231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12"/>
                        </a:rPr>
                        <a:t>Claude-2.1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6/-4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27723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Anthropic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309058783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13"/>
                        </a:rPr>
                        <a:t>Mixtral-8x7b-Instruct-v0.1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5/-6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18410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Mistral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Apache 2.0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526841449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14"/>
                        </a:rPr>
                        <a:t>GPT-3.5-Turbo-0613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5/-5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36704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OpenAI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Proprietary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763669758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15"/>
                        </a:rPr>
                        <a:t>Gemini Pro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9/-9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6958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Google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Proprietary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47444534"/>
                  </a:ext>
                </a:extLst>
              </a:tr>
              <a:tr h="313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16"/>
                        </a:rPr>
                        <a:t>Yi-34B-Chat</a:t>
                      </a:r>
                      <a:endParaRPr lang="en-US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7/-8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7734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01 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Yi License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ar(--font-mono)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511585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1951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85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207149"/>
            <a:ext cx="11292113" cy="5400985"/>
          </a:xfrm>
        </p:spPr>
        <p:txBody>
          <a:bodyPr>
            <a:noAutofit/>
          </a:bodyPr>
          <a:lstStyle/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Spring 2023, Spring 2024</a:t>
            </a: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Fall, 2021, Spring 2022, Spring 2023, Spring 2024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>
              <a:spcAft>
                <a:spcPts val="2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2400" dirty="0">
              <a:solidFill>
                <a:srgbClr val="C00000"/>
              </a:solidFill>
            </a:endParaRP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2021, Fall 2022, Fall 2023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2021, Fall 2022</a:t>
            </a:r>
          </a:p>
          <a:p>
            <a:pPr>
              <a:spcAft>
                <a:spcPts val="2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Sustainability and ESG Data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2024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 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2023,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403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zh-TW" altLang="en-US" sz="4800" dirty="0"/>
              <a:t>課程</a:t>
            </a:r>
            <a:r>
              <a:rPr lang="zh-TW" altLang="en-US" dirty="0"/>
              <a:t>內容綱要</a:t>
            </a:r>
            <a:r>
              <a:rPr lang="en-US" altLang="zh-TW" dirty="0"/>
              <a:t> (</a:t>
            </a:r>
            <a:r>
              <a:rPr lang="en-US" dirty="0"/>
              <a:t>Course Outline)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zh-TW" altLang="en-US" sz="3800" dirty="0"/>
              <a:t>本課程介紹</a:t>
            </a:r>
            <a:r>
              <a:rPr lang="zh-TW" altLang="en-US" sz="3800" dirty="0">
                <a:solidFill>
                  <a:srgbClr val="FF0000"/>
                </a:solidFill>
              </a:rPr>
              <a:t>永續數據分析</a:t>
            </a:r>
            <a:r>
              <a:rPr lang="zh-TW" altLang="en-US" sz="3800" dirty="0">
                <a:solidFill>
                  <a:srgbClr val="C00000"/>
                </a:solidFill>
              </a:rPr>
              <a:t>基本概念</a:t>
            </a:r>
            <a:r>
              <a:rPr lang="zh-TW" altLang="en-US" sz="3800" dirty="0"/>
              <a:t>與</a:t>
            </a:r>
            <a:r>
              <a:rPr lang="zh-TW" altLang="en-US" sz="3800" dirty="0">
                <a:solidFill>
                  <a:srgbClr val="C00000"/>
                </a:solidFill>
              </a:rPr>
              <a:t>實務操作</a:t>
            </a:r>
            <a:r>
              <a:rPr lang="zh-TW" altLang="en-US" sz="3800" dirty="0"/>
              <a:t>。</a:t>
            </a:r>
            <a:endParaRPr lang="en-US" altLang="zh-TW" sz="3800" dirty="0"/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zh-TW" altLang="en-US" sz="3800" dirty="0"/>
              <a:t>課程內容包括 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永續數據分析概論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環境、社會與治理 </a:t>
            </a:r>
            <a:r>
              <a:rPr lang="en-US" altLang="zh-TW" sz="3800" dirty="0"/>
              <a:t>(</a:t>
            </a:r>
            <a:r>
              <a:rPr lang="en-US" sz="3800" dirty="0"/>
              <a:t>ESG) </a:t>
            </a:r>
            <a:r>
              <a:rPr lang="zh-TW" altLang="en-US" sz="3800" dirty="0"/>
              <a:t>淨零數位轉型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永續與</a:t>
            </a:r>
            <a:r>
              <a:rPr lang="en-US" sz="3800" dirty="0"/>
              <a:t>ESG </a:t>
            </a:r>
            <a:r>
              <a:rPr lang="zh-TW" altLang="en-US" sz="3800" dirty="0"/>
              <a:t>資料科學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Web 3.0 </a:t>
            </a:r>
            <a:r>
              <a:rPr lang="zh-TW" altLang="en-US" sz="3800" dirty="0"/>
              <a:t>和大數據分析在金融科技、綠色永續金融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TCFD </a:t>
            </a:r>
            <a:r>
              <a:rPr lang="zh-TW" altLang="en-US" sz="3800" dirty="0"/>
              <a:t>氣候相關財務揭露與</a:t>
            </a:r>
            <a:r>
              <a:rPr lang="en-US" sz="3800" dirty="0" err="1"/>
              <a:t>En</a:t>
            </a:r>
            <a:r>
              <a:rPr lang="en-US" sz="3800" dirty="0"/>
              <a:t>-ROADS </a:t>
            </a:r>
            <a:r>
              <a:rPr lang="zh-TW" altLang="en-US" sz="3800" dirty="0"/>
              <a:t>氣候變遷模擬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ESG</a:t>
            </a:r>
            <a:r>
              <a:rPr lang="zh-TW" altLang="en-US" sz="3800" dirty="0"/>
              <a:t>數據的收集、分析和視覺化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ESG</a:t>
            </a:r>
            <a:r>
              <a:rPr lang="zh-TW" altLang="en-US" sz="3800" dirty="0"/>
              <a:t>數據報告、企業永續報告書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ESG</a:t>
            </a:r>
            <a:r>
              <a:rPr lang="zh-TW" altLang="en-US" sz="3800" dirty="0"/>
              <a:t>數據驗證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能源之星報告與數據揭露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人工智慧物聯網在</a:t>
            </a:r>
            <a:r>
              <a:rPr lang="en-US" sz="3800" dirty="0"/>
              <a:t>ESG</a:t>
            </a:r>
            <a:r>
              <a:rPr lang="zh-TW" altLang="en-US" sz="3800" dirty="0"/>
              <a:t>永續應用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生成性</a:t>
            </a:r>
            <a:r>
              <a:rPr lang="en-US" sz="3800" dirty="0"/>
              <a:t>AI</a:t>
            </a:r>
            <a:r>
              <a:rPr lang="zh-TW" altLang="en-US" sz="3800" dirty="0"/>
              <a:t>於永續評等和報告生成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永續數據分析個案研究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91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917558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Research Projects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34D8F-18C3-7640-85A9-5C6313A62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504D6-33E0-734E-A30F-A37528CCCD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5F36D-3476-8B4A-9E6F-DC6AE12C0FF4}"/>
              </a:ext>
            </a:extLst>
          </p:cNvPr>
          <p:cNvSpPr/>
          <p:nvPr/>
        </p:nvSpPr>
        <p:spPr>
          <a:xfrm>
            <a:off x="4141219" y="6536999"/>
            <a:ext cx="3608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https://web.ntpu.edu.tw/~myday/cindex.htm#projects</a:t>
            </a:r>
            <a:endParaRPr lang="en-US" sz="1200" dirty="0"/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177A3DFE-65D6-6440-8E10-8B3E7492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B25476-BCF6-212D-14C2-175EB5867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24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113-NTPU_ORDA-F-003</a:t>
            </a:r>
            <a:r>
              <a:rPr lang="zh-TW" altLang="en-US" sz="1800" b="0" dirty="0"/>
              <a:t>，</a:t>
            </a:r>
            <a:r>
              <a:rPr lang="en-US" altLang="zh-TW" sz="18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/>
              <a:t>Digital Support, Unimpeded Communication: The Development, Support and Promotion of AI-assisted Communication Assistive Devices for Speech Impairment (1/3). </a:t>
            </a:r>
            <a:r>
              <a:rPr lang="en-US" altLang="zh-TW" sz="2000" b="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112-2425-H-305-002-, 3 Years (2023/05/01-2026/04/30) Year 1: 2023/05/01~2024/04/30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/>
              <a:t>Research on speech processing, synthesis, recognition, and sentence construction of people with language disabilities. </a:t>
            </a:r>
            <a:r>
              <a:rPr lang="en-US" altLang="zh-TW" sz="2000" b="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Metaverse AI Multimodal Cross-Language Task-Oriented Dialogue System</a:t>
            </a:r>
            <a:endParaRPr lang="en-US" altLang="zh-TW" sz="2000" b="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ATEC Group, Fintech and Green Finance Center (FGFC, NTPU), NTPU-112A413E01, 3 Years (2023/05/01~2026/04/30)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/>
              <a:t>Establishment and Implement of Smart Assistive Technology for Dementia Care and Its Socio-Economic Impacts (2/3). </a:t>
            </a:r>
            <a:r>
              <a:rPr lang="en-US" altLang="zh-TW" sz="20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NSTC, 112-2627-M-038-001-, 2023/08/01~2024/07/31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Prospective longitudinal study on peri-implant bone loss associated with peri-implantitis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 (NTPU, TMU), USTP-NTPU-TMU-113-03, 2024/01/01~2024/12/31</a:t>
            </a:r>
          </a:p>
        </p:txBody>
      </p:sp>
    </p:spTree>
    <p:extLst>
      <p:ext uri="{BB962C8B-B14F-4D97-AF65-F5344CB8AC3E}">
        <p14:creationId xmlns:p14="http://schemas.microsoft.com/office/powerpoint/2010/main" val="40240393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zh-TW" altLang="en-US" dirty="0"/>
              <a:t>總結 </a:t>
            </a:r>
            <a:r>
              <a:rPr lang="en-US" altLang="zh-TW" dirty="0"/>
              <a:t>(</a:t>
            </a:r>
            <a:r>
              <a:rPr lang="en-US" dirty="0"/>
              <a:t>Summary)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zh-TW" altLang="en-US" sz="3800" dirty="0"/>
              <a:t>本課程介紹</a:t>
            </a:r>
            <a:r>
              <a:rPr lang="zh-TW" altLang="en-US" sz="3800" dirty="0">
                <a:solidFill>
                  <a:srgbClr val="FF0000"/>
                </a:solidFill>
              </a:rPr>
              <a:t>永續數據分析</a:t>
            </a:r>
            <a:r>
              <a:rPr lang="zh-TW" altLang="en-US" sz="3800" dirty="0">
                <a:solidFill>
                  <a:srgbClr val="C00000"/>
                </a:solidFill>
              </a:rPr>
              <a:t>基本概念</a:t>
            </a:r>
            <a:r>
              <a:rPr lang="zh-TW" altLang="en-US" sz="3800" dirty="0"/>
              <a:t>與</a:t>
            </a:r>
            <a:r>
              <a:rPr lang="zh-TW" altLang="en-US" sz="3800" dirty="0">
                <a:solidFill>
                  <a:srgbClr val="C00000"/>
                </a:solidFill>
              </a:rPr>
              <a:t>實務操作</a:t>
            </a:r>
            <a:r>
              <a:rPr lang="zh-TW" altLang="en-US" sz="3800" dirty="0"/>
              <a:t>。</a:t>
            </a:r>
            <a:endParaRPr lang="en-US" altLang="zh-TW" sz="3800" dirty="0"/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zh-TW" altLang="en-US" sz="3800" dirty="0"/>
              <a:t>課程內容包括 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永續數據分析概論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環境、社會與治理 </a:t>
            </a:r>
            <a:r>
              <a:rPr lang="en-US" altLang="zh-TW" sz="3800" dirty="0"/>
              <a:t>(</a:t>
            </a:r>
            <a:r>
              <a:rPr lang="en-US" sz="3800" dirty="0"/>
              <a:t>ESG) </a:t>
            </a:r>
            <a:r>
              <a:rPr lang="zh-TW" altLang="en-US" sz="3800" dirty="0"/>
              <a:t>淨零數位轉型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永續與</a:t>
            </a:r>
            <a:r>
              <a:rPr lang="en-US" sz="3800" dirty="0"/>
              <a:t>ESG </a:t>
            </a:r>
            <a:r>
              <a:rPr lang="zh-TW" altLang="en-US" sz="3800" dirty="0"/>
              <a:t>資料科學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Web 3.0 </a:t>
            </a:r>
            <a:r>
              <a:rPr lang="zh-TW" altLang="en-US" sz="3800" dirty="0"/>
              <a:t>和大數據分析在金融科技、綠色永續金融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TCFD </a:t>
            </a:r>
            <a:r>
              <a:rPr lang="zh-TW" altLang="en-US" sz="3800" dirty="0"/>
              <a:t>氣候相關財務揭露與</a:t>
            </a:r>
            <a:r>
              <a:rPr lang="en-US" sz="3800" dirty="0" err="1"/>
              <a:t>En</a:t>
            </a:r>
            <a:r>
              <a:rPr lang="en-US" sz="3800" dirty="0"/>
              <a:t>-ROADS </a:t>
            </a:r>
            <a:r>
              <a:rPr lang="zh-TW" altLang="en-US" sz="3800" dirty="0"/>
              <a:t>氣候變遷模擬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ESG</a:t>
            </a:r>
            <a:r>
              <a:rPr lang="zh-TW" altLang="en-US" sz="3800" dirty="0"/>
              <a:t>數據的收集、分析和視覺化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ESG</a:t>
            </a:r>
            <a:r>
              <a:rPr lang="zh-TW" altLang="en-US" sz="3800" dirty="0"/>
              <a:t>數據報告、企業永續報告書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800" dirty="0"/>
              <a:t>ESG</a:t>
            </a:r>
            <a:r>
              <a:rPr lang="zh-TW" altLang="en-US" sz="3800" dirty="0"/>
              <a:t>數據驗證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能源之星報告與數據揭露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人工智慧物聯網在</a:t>
            </a:r>
            <a:r>
              <a:rPr lang="en-US" sz="3800" dirty="0"/>
              <a:t>ESG</a:t>
            </a:r>
            <a:r>
              <a:rPr lang="zh-TW" altLang="en-US" sz="3800" dirty="0"/>
              <a:t>永續應用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生成性</a:t>
            </a:r>
            <a:r>
              <a:rPr lang="en-US" sz="3800" dirty="0"/>
              <a:t>AI</a:t>
            </a:r>
            <a:r>
              <a:rPr lang="zh-TW" altLang="en-US" sz="3800" dirty="0"/>
              <a:t>於永續評等和報告生成</a:t>
            </a:r>
            <a:endParaRPr lang="en-US" altLang="zh-TW" sz="3800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zh-TW" altLang="en-US" sz="3800" dirty="0"/>
              <a:t>永續數據分析個案研究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045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568595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67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</a:rPr>
              <a:t>永續數據分析 </a:t>
            </a:r>
            <a:br>
              <a:rPr lang="zh-TW" altLang="en-US" sz="42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</a:rPr>
            </a:br>
            <a:r>
              <a:rPr lang="en-US" altLang="zh-TW" sz="42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</a:rPr>
              <a:t>(Sustainability and ESG Data Analytics)</a:t>
            </a:r>
            <a:endParaRPr lang="en-US" altLang="zh-TW" sz="7200" dirty="0">
              <a:solidFill>
                <a:schemeClr val="accent6">
                  <a:lumMod val="75000"/>
                </a:schemeClr>
              </a:solidFill>
              <a:ea typeface="Heiti TC Medium" pitchFamily="2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戴敏育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(Min-Yuh Day, Ph.D.)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Associate 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69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r>
              <a:rPr lang="en-US" sz="3800" dirty="0">
                <a:solidFill>
                  <a:srgbClr val="FF0000"/>
                </a:solidFill>
              </a:rPr>
              <a:t>Sustainability and ESG Data Analytics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Introduction Sustainability and ESG Data Analytics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Environmental, Social, and Governance (ESG) in Net-Zero Digital Transformation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Data Science for Sustainability and ESG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Web 3.0 and Big Data Analysis in Fintech, Green Finance, Sustainable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Task Force on Climate-Related Financial Disclosures (TCFD) and </a:t>
            </a:r>
            <a:r>
              <a:rPr lang="en-US" sz="3400" dirty="0" err="1"/>
              <a:t>En</a:t>
            </a:r>
            <a:r>
              <a:rPr lang="en-US" sz="3400" dirty="0"/>
              <a:t>-Roads Interactive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Gathering, Analysis, and Visualization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Reporting, Corporate Sustainability Reports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Verification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Energy Star Reporting and Data Disclosure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Artificial Intelligence of things (</a:t>
            </a:r>
            <a:r>
              <a:rPr lang="en-US" sz="3400" dirty="0" err="1"/>
              <a:t>AIoT</a:t>
            </a:r>
            <a:r>
              <a:rPr lang="en-US" sz="3400" dirty="0"/>
              <a:t>) in ESG and Sustainability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Generative AI for ESG Rating and Reporting Generation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Case Study on Sustainability and ESG Data Analytics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37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1 2024/02/23 </a:t>
            </a:r>
            <a:r>
              <a:rPr lang="zh-TW" altLang="en-US" sz="2800" dirty="0">
                <a:solidFill>
                  <a:srgbClr val="C00000"/>
                </a:solidFill>
              </a:rPr>
              <a:t>永續數據分析概論 </a:t>
            </a:r>
            <a:br>
              <a:rPr lang="en-US" altLang="zh-TW" sz="2800" dirty="0">
                <a:solidFill>
                  <a:srgbClr val="C00000"/>
                </a:solidFill>
              </a:rPr>
            </a:br>
            <a:r>
              <a:rPr lang="en-US" altLang="zh-TW" sz="2800" dirty="0">
                <a:solidFill>
                  <a:srgbClr val="C00000"/>
                </a:solidFill>
              </a:rPr>
              <a:t>                          (</a:t>
            </a:r>
            <a:r>
              <a:rPr lang="en-US" sz="2800" dirty="0">
                <a:solidFill>
                  <a:srgbClr val="C00000"/>
                </a:solidFill>
              </a:rPr>
              <a:t>Introduction Sustainability and ESG Data Analytics)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2 2024/03/01 </a:t>
            </a:r>
            <a:r>
              <a:rPr lang="zh-TW" altLang="en-US" sz="2800" dirty="0"/>
              <a:t>環境、社會與治理 </a:t>
            </a:r>
            <a:r>
              <a:rPr lang="en-US" altLang="zh-TW" sz="2800" dirty="0"/>
              <a:t>(</a:t>
            </a:r>
            <a:r>
              <a:rPr lang="en-US" sz="2800" dirty="0"/>
              <a:t>ESG) </a:t>
            </a:r>
            <a:r>
              <a:rPr lang="zh-TW" altLang="en-US" sz="2800" dirty="0"/>
              <a:t>淨零數位轉型 </a:t>
            </a:r>
            <a:br>
              <a:rPr lang="en-US" altLang="zh-TW" sz="2800" dirty="0"/>
            </a:br>
            <a:r>
              <a:rPr lang="en-US" altLang="zh-TW" sz="2800" dirty="0"/>
              <a:t>                          </a:t>
            </a:r>
            <a:r>
              <a:rPr lang="en-US" altLang="zh-TW" sz="2000" dirty="0"/>
              <a:t>(</a:t>
            </a:r>
            <a:r>
              <a:rPr lang="en-US" sz="2000" dirty="0"/>
              <a:t>Environmental, Social, and Governance (ESG) in Net-Zero Digital Transformation)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3 2024/03/08 </a:t>
            </a:r>
            <a:r>
              <a:rPr lang="zh-TW" altLang="en-US" sz="2800" dirty="0"/>
              <a:t>永續與</a:t>
            </a:r>
            <a:r>
              <a:rPr lang="en-US" sz="2800" dirty="0"/>
              <a:t>ESG </a:t>
            </a:r>
            <a:r>
              <a:rPr lang="zh-TW" altLang="en-US" sz="2800" dirty="0"/>
              <a:t>資料科學 </a:t>
            </a:r>
            <a:br>
              <a:rPr lang="en-US" altLang="zh-TW" sz="2800" dirty="0"/>
            </a:br>
            <a:r>
              <a:rPr lang="en-US" altLang="zh-TW" sz="2800" dirty="0"/>
              <a:t>                          (</a:t>
            </a:r>
            <a:r>
              <a:rPr lang="en-US" sz="2800" dirty="0"/>
              <a:t>Data Science for Sustainability and ESG)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4 2024/03/15 </a:t>
            </a:r>
            <a:r>
              <a:rPr lang="zh-TW" altLang="en-US" sz="2800" dirty="0">
                <a:solidFill>
                  <a:srgbClr val="7030A0"/>
                </a:solidFill>
              </a:rPr>
              <a:t>永續數據分析個案研究 </a:t>
            </a:r>
            <a:r>
              <a:rPr lang="en-US" sz="2800" dirty="0">
                <a:solidFill>
                  <a:srgbClr val="7030A0"/>
                </a:solidFill>
              </a:rPr>
              <a:t>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(Case Study on Sustainability and ESG Data Analytics I)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5 2024/03/22 Web 3.0 </a:t>
            </a:r>
            <a:r>
              <a:rPr lang="zh-TW" altLang="en-US" sz="2800" dirty="0"/>
              <a:t>和大數據分析在金融科技、綠色永續金融 </a:t>
            </a:r>
            <a:br>
              <a:rPr lang="en-US" altLang="zh-TW" sz="2800" dirty="0"/>
            </a:br>
            <a:r>
              <a:rPr lang="en-US" altLang="zh-TW" sz="2800" dirty="0"/>
              <a:t>                          </a:t>
            </a:r>
            <a:r>
              <a:rPr lang="en-US" altLang="zh-TW" sz="2200" dirty="0"/>
              <a:t>(</a:t>
            </a:r>
            <a:r>
              <a:rPr lang="en-US" sz="2200" dirty="0"/>
              <a:t>Web 3.0 and Big Data Analysis in Fintech, Green and Sustainable Finance)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13988</TotalTime>
  <Words>4335</Words>
  <Application>Microsoft Macintosh PowerPoint</Application>
  <PresentationFormat>Widescreen</PresentationFormat>
  <Paragraphs>622</Paragraphs>
  <Slides>72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Heiti TC Medium</vt:lpstr>
      <vt:lpstr>Heiti TC Medium</vt:lpstr>
      <vt:lpstr>Var(--font-mono)</vt:lpstr>
      <vt:lpstr>Arial</vt:lpstr>
      <vt:lpstr>Barlow</vt:lpstr>
      <vt:lpstr>Calibri</vt:lpstr>
      <vt:lpstr>Source Sans Pro</vt:lpstr>
      <vt:lpstr>Times New Roman</vt:lpstr>
      <vt:lpstr>Office Theme</vt:lpstr>
      <vt:lpstr>永續數據分析概論 (Introduction to Sustainability and ESG Data Analytics)</vt:lpstr>
      <vt:lpstr>戴敏育 Min-Yuh Day, Ph.D.</vt:lpstr>
      <vt:lpstr>Course Syllabus National Taipei University Academic Year 112, 2nd Semester (Spring 2024)</vt:lpstr>
      <vt:lpstr>教學目標 (Course Objectives)</vt:lpstr>
      <vt:lpstr>Course Objectives</vt:lpstr>
      <vt:lpstr>課程包含永續發展(SDGs)目標</vt:lpstr>
      <vt:lpstr>課程內容綱要 (Course Outline)</vt:lpstr>
      <vt:lpstr>Course Outline</vt:lpstr>
      <vt:lpstr>課程大綱 (Syllabus)</vt:lpstr>
      <vt:lpstr>課程大綱 (Syllabus)</vt:lpstr>
      <vt:lpstr>課程大綱 (Syllabus)</vt:lpstr>
      <vt:lpstr>課程與教學特色</vt:lpstr>
      <vt:lpstr>Course and Teaching Features</vt:lpstr>
      <vt:lpstr>教學策略創新</vt:lpstr>
      <vt:lpstr>校四大基本素養 (Four Fundamental Qualities)</vt:lpstr>
      <vt:lpstr>商學院學習目標 (College Learning Goals)</vt:lpstr>
      <vt:lpstr>數位行銷進修學士學位學程  系核心能力</vt:lpstr>
      <vt:lpstr>教學方法與教學活動 (Teaching Methods and Activities)</vt:lpstr>
      <vt:lpstr>評量方式 (Evaluation Methods)</vt:lpstr>
      <vt:lpstr>指定用書 (Required Texts)</vt:lpstr>
      <vt:lpstr>參考書目 (Reference Books)</vt:lpstr>
      <vt:lpstr>其他參考資料 (Other References)</vt:lpstr>
      <vt:lpstr>Cino Robin Castelli, Cyril Shmatov (2022),  Quantitative Methods for ESG Finance,  Wiley</vt:lpstr>
      <vt:lpstr>Simon Thompson (2023),  Green and Sustainable Finance:  Principles and Practice in Banking, Investment and Insurance,  2nd Edition, Kogan Page.</vt:lpstr>
      <vt:lpstr>Chrissa Pagitsas (2023),  Chief Sustainability Officers At Work:  How CSOs Build Successful Sustainability and ESG Strategies,  Apress.</vt:lpstr>
      <vt:lpstr>Aurélien Géron (2022),  Hands-On Machine Learning with Scikit-Learn, Keras, and TensorFlow: Concepts, Tools, and Techniques to Build Intelligent Systems,  3rd Edition, O’Reilly Media.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Sustainability  and  ESG Data Analytics</vt:lpstr>
      <vt:lpstr>Sustainable Development Goals (SDGs)</vt:lpstr>
      <vt:lpstr>Evolution of Sustainable Finance Research</vt:lpstr>
      <vt:lpstr>Sustainable Development Goals (SDGs) and 5P</vt:lpstr>
      <vt:lpstr>ESG to 17 SDGs</vt:lpstr>
      <vt:lpstr>ESG to 17 SDGs</vt:lpstr>
      <vt:lpstr>Generative AI  for  ESG Applications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 The Transformers Timeline</vt:lpstr>
      <vt:lpstr>Transformer Models</vt:lpstr>
      <vt:lpstr> Large Language Models (LLMs)</vt:lpstr>
      <vt:lpstr>Four Paradigms in NLP (LM)</vt:lpstr>
      <vt:lpstr>Generative AI Text, Image, Video, Audio Applications</vt:lpstr>
      <vt:lpstr>Popular Generative AI</vt:lpstr>
      <vt:lpstr>OpenAI ChatGPT (GPT-4, GPT-3.5)</vt:lpstr>
      <vt:lpstr>OpenAI ChatGPT (GPT-4) DALL·E 3</vt:lpstr>
      <vt:lpstr>Perplexity.ai</vt:lpstr>
      <vt:lpstr>Chat with Open Large Language Models</vt:lpstr>
      <vt:lpstr>Chat  with  Open  Large Language Models: Chatbot Arena</vt:lpstr>
      <vt:lpstr>Chatbot Arena Leaderboard LLM Leaderboard</vt:lpstr>
      <vt:lpstr>Generative AI and LLMs for Sustainability and  ESG Data Analytics</vt:lpstr>
      <vt:lpstr>Sustainability and ESG Data Analytics</vt:lpstr>
      <vt:lpstr>Generative AI for ESG Rating and Reporting Generation</vt:lpstr>
      <vt:lpstr>Teaching</vt:lpstr>
      <vt:lpstr>Research Projects</vt:lpstr>
      <vt:lpstr>總結 (Summary)</vt:lpstr>
      <vt:lpstr>永續數據分析  (Sustainability and ESG Data Analytics)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永續數據分析 (Sustainability and ESG Data Analytics)</dc:title>
  <dc:subject/>
  <dc:creator>Min-Yuh Day</dc:creator>
  <cp:keywords>永續, 數據分析, Sustainability, ESG, Data Analytics</cp:keywords>
  <dc:description>永續數據分析 (Sustainability and ESG Data Analytics)</dc:description>
  <cp:lastModifiedBy>MY DAY</cp:lastModifiedBy>
  <cp:revision>774</cp:revision>
  <cp:lastPrinted>2020-12-23T14:44:17Z</cp:lastPrinted>
  <dcterms:created xsi:type="dcterms:W3CDTF">2019-09-12T03:09:52Z</dcterms:created>
  <dcterms:modified xsi:type="dcterms:W3CDTF">2024-02-23T09:24:14Z</dcterms:modified>
  <cp:category/>
</cp:coreProperties>
</file>