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4"/>
  </p:notesMasterIdLst>
  <p:sldIdLst>
    <p:sldId id="3462" r:id="rId2"/>
    <p:sldId id="5039" r:id="rId3"/>
    <p:sldId id="5040" r:id="rId4"/>
    <p:sldId id="5041" r:id="rId5"/>
    <p:sldId id="3856" r:id="rId6"/>
    <p:sldId id="5132" r:id="rId7"/>
    <p:sldId id="5167" r:id="rId8"/>
    <p:sldId id="5024" r:id="rId9"/>
    <p:sldId id="5025" r:id="rId10"/>
    <p:sldId id="3793" r:id="rId11"/>
    <p:sldId id="3222" r:id="rId12"/>
    <p:sldId id="5026" r:id="rId13"/>
    <p:sldId id="4320" r:id="rId14"/>
    <p:sldId id="4831" r:id="rId15"/>
    <p:sldId id="1626" r:id="rId16"/>
    <p:sldId id="5176" r:id="rId17"/>
    <p:sldId id="5028" r:id="rId18"/>
    <p:sldId id="5030" r:id="rId19"/>
    <p:sldId id="5029" r:id="rId20"/>
    <p:sldId id="5173" r:id="rId21"/>
    <p:sldId id="5174" r:id="rId22"/>
    <p:sldId id="5031" r:id="rId23"/>
    <p:sldId id="5032" r:id="rId24"/>
    <p:sldId id="5033" r:id="rId25"/>
    <p:sldId id="5034" r:id="rId26"/>
    <p:sldId id="5035" r:id="rId27"/>
    <p:sldId id="5036" r:id="rId28"/>
    <p:sldId id="5037" r:id="rId29"/>
    <p:sldId id="5038" r:id="rId30"/>
    <p:sldId id="5168" r:id="rId31"/>
    <p:sldId id="5169" r:id="rId32"/>
    <p:sldId id="5044" r:id="rId33"/>
    <p:sldId id="5046" r:id="rId34"/>
    <p:sldId id="5047" r:id="rId35"/>
    <p:sldId id="5049" r:id="rId36"/>
    <p:sldId id="5050" r:id="rId37"/>
    <p:sldId id="944" r:id="rId38"/>
    <p:sldId id="946" r:id="rId39"/>
    <p:sldId id="1110" r:id="rId40"/>
    <p:sldId id="5027" r:id="rId41"/>
    <p:sldId id="1219" r:id="rId42"/>
    <p:sldId id="1220" r:id="rId43"/>
    <p:sldId id="1223" r:id="rId44"/>
    <p:sldId id="1225" r:id="rId45"/>
    <p:sldId id="1227" r:id="rId46"/>
    <p:sldId id="1229" r:id="rId47"/>
    <p:sldId id="1231" r:id="rId48"/>
    <p:sldId id="1233" r:id="rId49"/>
    <p:sldId id="4313" r:id="rId50"/>
    <p:sldId id="5074" r:id="rId51"/>
    <p:sldId id="4844" r:id="rId52"/>
    <p:sldId id="5051" r:id="rId53"/>
    <p:sldId id="5052" r:id="rId54"/>
    <p:sldId id="5053" r:id="rId55"/>
    <p:sldId id="5054" r:id="rId56"/>
    <p:sldId id="5055" r:id="rId57"/>
    <p:sldId id="5056" r:id="rId58"/>
    <p:sldId id="5057" r:id="rId59"/>
    <p:sldId id="5058" r:id="rId60"/>
    <p:sldId id="5059" r:id="rId61"/>
    <p:sldId id="5060" r:id="rId62"/>
    <p:sldId id="5061" r:id="rId63"/>
    <p:sldId id="3896" r:id="rId64"/>
    <p:sldId id="3814" r:id="rId65"/>
    <p:sldId id="1942" r:id="rId66"/>
    <p:sldId id="3815" r:id="rId67"/>
    <p:sldId id="3893" r:id="rId68"/>
    <p:sldId id="5100" r:id="rId69"/>
    <p:sldId id="5101" r:id="rId70"/>
    <p:sldId id="5102" r:id="rId71"/>
    <p:sldId id="5104" r:id="rId72"/>
    <p:sldId id="5105" r:id="rId73"/>
    <p:sldId id="5106" r:id="rId74"/>
    <p:sldId id="5107" r:id="rId75"/>
    <p:sldId id="5108" r:id="rId76"/>
    <p:sldId id="5109" r:id="rId77"/>
    <p:sldId id="5110" r:id="rId78"/>
    <p:sldId id="5111" r:id="rId79"/>
    <p:sldId id="5112" r:id="rId80"/>
    <p:sldId id="5113" r:id="rId81"/>
    <p:sldId id="5119" r:id="rId82"/>
    <p:sldId id="5120" r:id="rId83"/>
    <p:sldId id="5121" r:id="rId84"/>
    <p:sldId id="5122" r:id="rId85"/>
    <p:sldId id="5123" r:id="rId86"/>
    <p:sldId id="5124" r:id="rId87"/>
    <p:sldId id="5125" r:id="rId88"/>
    <p:sldId id="5126" r:id="rId89"/>
    <p:sldId id="5127" r:id="rId90"/>
    <p:sldId id="5128" r:id="rId91"/>
    <p:sldId id="5129" r:id="rId92"/>
    <p:sldId id="5130" r:id="rId93"/>
    <p:sldId id="5131" r:id="rId94"/>
    <p:sldId id="5171" r:id="rId95"/>
    <p:sldId id="5133" r:id="rId96"/>
    <p:sldId id="5134" r:id="rId97"/>
    <p:sldId id="5135" r:id="rId98"/>
    <p:sldId id="5136" r:id="rId99"/>
    <p:sldId id="5137" r:id="rId100"/>
    <p:sldId id="5099" r:id="rId101"/>
    <p:sldId id="5175" r:id="rId102"/>
    <p:sldId id="5172" r:id="rId10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57"/>
    <p:restoredTop sz="90630"/>
  </p:normalViewPr>
  <p:slideViewPr>
    <p:cSldViewPr snapToGrid="0" snapToObjects="1">
      <p:cViewPr varScale="1">
        <p:scale>
          <a:sx n="86" d="100"/>
          <a:sy n="86" d="100"/>
        </p:scale>
        <p:origin x="216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3/22/24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Modelling strategy to forecast carbon </a:t>
            </a:r>
            <a:r>
              <a:rPr lang="en-US" dirty="0" err="1"/>
              <a:t>emisisons</a:t>
            </a:r>
            <a:r>
              <a:rPr lang="en-US" dirty="0"/>
              <a:t> with Machine Learning methods</a:t>
            </a:r>
          </a:p>
          <a:p>
            <a:endParaRPr lang="en-US" dirty="0"/>
          </a:p>
          <a:p>
            <a:r>
              <a:rPr lang="en-US" dirty="0"/>
              <a:t>This figure illustrates the modelling framework that is used to train and evaluate the proposed machine learning approach. Block: Data shows the sample selection and data pre-processing process. Block: Prediction Model implements (1) Predictor Selection, where the optimal set of predictors from the listed alternative choices is selected based on OLS regression. (2): Build Base-Learners, where three groups of base-learners are tested, namely linear models, non-linear models, and decision ensembles, and (3) Building Meta-Learners, where predictions are combined using a simple combination or stacked generalization. Finally, block: Model Evaluation: describes the model evaluation with mean absolute error and a set of robustness tests via double-K fold validation.</a:t>
            </a:r>
          </a:p>
          <a:p>
            <a:endParaRPr lang="en-US" dirty="0"/>
          </a:p>
          <a:p>
            <a:r>
              <a:rPr lang="en-US" dirty="0"/>
              <a:t>Source: Nguyen, Diaz-</a:t>
            </a:r>
            <a:r>
              <a:rPr lang="en-US" dirty="0" err="1"/>
              <a:t>Rainez</a:t>
            </a:r>
            <a:r>
              <a:rPr lang="en-US" dirty="0"/>
              <a:t> and </a:t>
            </a:r>
            <a:r>
              <a:rPr lang="en-US" dirty="0" err="1"/>
              <a:t>Kuruppuarachchi</a:t>
            </a:r>
            <a:r>
              <a:rPr lang="en-US" dirty="0"/>
              <a:t> (2021)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57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197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53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36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3/22/24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3/22/24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3/22/24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3/22/24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3/22/24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3/22/24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3/22/24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3/22/24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3/22/24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3/22/24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3/22/24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3/22/24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hyperlink" Target="https://meet.google.com/miy-fbif-max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yptokitties.co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image" Target="../media/image46.png"/><Relationship Id="rId16" Type="http://schemas.openxmlformats.org/officeDocument/2006/relationships/image" Target="../media/image60.png"/><Relationship Id="rId20" Type="http://schemas.openxmlformats.org/officeDocument/2006/relationships/hyperlink" Target="https://sdgs.un.org/goal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477993"/>
            <a:ext cx="11819066" cy="191306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4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Web 3.0 </a:t>
            </a:r>
            <a:r>
              <a:rPr lang="zh-TW" altLang="en-US" sz="4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和大數據分析在金融科技、綠色永續金融 </a:t>
            </a:r>
            <a:br>
              <a:rPr lang="zh-TW" altLang="en-US" sz="4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(Web 3.0 and Big Data Analysis in </a:t>
            </a:r>
            <a:br>
              <a:rPr lang="en-US" altLang="zh-TW" sz="4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Fintech, Green and Sustainable Finance)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77759"/>
            <a:ext cx="9144000" cy="9685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永續數據分析 </a:t>
            </a:r>
            <a:br>
              <a:rPr lang="en-US" altLang="zh-TW" sz="3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3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(Sustainability and ESG Data Analytics)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45998" y="4372340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4400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</a:rPr>
              <a:t>戴敏育</a:t>
            </a:r>
            <a:r>
              <a:rPr lang="en-US" altLang="zh-TW" sz="14400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</a:rPr>
              <a:t>  </a:t>
            </a:r>
            <a:r>
              <a:rPr lang="zh-TW" altLang="en-US" sz="14400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</a:rPr>
              <a:t>教授</a:t>
            </a:r>
            <a:endParaRPr lang="en-US" altLang="zh-TW" sz="14400" dirty="0">
              <a:solidFill>
                <a:schemeClr val="accent1"/>
              </a:solidFill>
              <a:latin typeface="Heiti TC Medium" pitchFamily="2" charset="-128"/>
              <a:ea typeface="Heiti TC Medium" pitchFamily="2" charset="-128"/>
              <a:cs typeface="Calibri" panose="020F050202020403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2800" dirty="0">
                <a:solidFill>
                  <a:srgbClr val="0563C1"/>
                </a:solidFill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Min-Yuh Day</a:t>
            </a:r>
            <a:r>
              <a:rPr lang="en-US" altLang="zh-TW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28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7281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1122ESGDA04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DM4, NTPU (N4084) (Spring 2024)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Fri, 10, 11, 12 (18:30-21:15) (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臺北大學民生校區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305)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2024-03-22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27344B-E708-7354-4240-7FF7A6A2A14A}"/>
              </a:ext>
            </a:extLst>
          </p:cNvPr>
          <p:cNvSpPr txBox="1"/>
          <p:nvPr/>
        </p:nvSpPr>
        <p:spPr>
          <a:xfrm>
            <a:off x="10322343" y="487782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hlinkClick r:id="rId15"/>
              </a:rPr>
              <a:t>https://meet.google.com/miy-fbif-max</a:t>
            </a:r>
            <a:endParaRPr lang="en-US" sz="1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9FAD229-1004-BE9C-B526-E001969D997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15629" y="3476315"/>
            <a:ext cx="1436835" cy="14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529" y="320100"/>
            <a:ext cx="10726328" cy="6217800"/>
          </a:xfrm>
        </p:spPr>
        <p:txBody>
          <a:bodyPr/>
          <a:lstStyle/>
          <a:p>
            <a:r>
              <a:rPr lang="en-US" sz="8800" dirty="0">
                <a:solidFill>
                  <a:srgbClr val="C00000"/>
                </a:solidFill>
              </a:rPr>
              <a:t>Artificial Intelligence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(AI)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888037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206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Financial Technology (Fintech) Categories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5" y="1601812"/>
            <a:ext cx="5762625" cy="452752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Banking Infrastructure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Business Lending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Consumer and Commercial Banking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Consumer Lending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Consumer Payments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Crowdfunding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Equity Financing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</a:rPr>
              <a:t>Financial Research and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100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3810000" y="658100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www.venturescanner.com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/financial-technology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904455-9D26-3448-9384-C71CD3B243F3}"/>
              </a:ext>
            </a:extLst>
          </p:cNvPr>
          <p:cNvSpPr txBox="1">
            <a:spLocks/>
          </p:cNvSpPr>
          <p:nvPr/>
        </p:nvSpPr>
        <p:spPr>
          <a:xfrm>
            <a:off x="5962717" y="1601812"/>
            <a:ext cx="6024496" cy="4334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9"/>
            </a:pPr>
            <a:r>
              <a:rPr lang="en-US" sz="2400" dirty="0"/>
              <a:t>Financial Transaction Security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en-US" sz="2400" dirty="0"/>
              <a:t>Institutional Investing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en-US" sz="2400" dirty="0"/>
              <a:t>International Money Transfer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en-US" sz="2400" dirty="0"/>
              <a:t>Payments Backend and Infrastructure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en-US" sz="2400" dirty="0"/>
              <a:t>Personal Finance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en-US" sz="2400" dirty="0"/>
              <a:t>Point of Sale Payments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en-US" sz="2400" dirty="0"/>
              <a:t>Retail Investing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en-US" sz="2400" dirty="0"/>
              <a:t>Small and Medium Business Tools</a:t>
            </a:r>
          </a:p>
        </p:txBody>
      </p:sp>
    </p:spTree>
    <p:extLst>
      <p:ext uri="{BB962C8B-B14F-4D97-AF65-F5344CB8AC3E}">
        <p14:creationId xmlns:p14="http://schemas.microsoft.com/office/powerpoint/2010/main" val="285008015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E7544-B14D-9544-B491-78860F363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0135"/>
            <a:ext cx="11222181" cy="915126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Summary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D713E-14BC-8D4E-81D6-882C7A3ED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50231"/>
            <a:ext cx="11222181" cy="5512013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4800" dirty="0"/>
              <a:t>Web 3.0 </a:t>
            </a:r>
          </a:p>
          <a:p>
            <a:pPr marL="320040" indent="-320040"/>
            <a:r>
              <a:rPr lang="en-US" sz="4800" dirty="0"/>
              <a:t>Big Data Analysis</a:t>
            </a:r>
          </a:p>
          <a:p>
            <a:pPr marL="320040" indent="-320040"/>
            <a:r>
              <a:rPr lang="en-US" sz="4800" dirty="0"/>
              <a:t>Fintech</a:t>
            </a:r>
          </a:p>
          <a:p>
            <a:pPr marL="320040" indent="-320040"/>
            <a:r>
              <a:rPr lang="en-US" sz="4800" dirty="0"/>
              <a:t>Green and Sustainable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228DE-7DBA-0446-B386-05BD7D50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130418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3777-B538-DE44-B8A9-4A94BC6E5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15438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3E83-9DC9-834C-98CD-C9A1A8CB2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871538"/>
            <a:ext cx="11222181" cy="585135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Thorsten </a:t>
            </a:r>
            <a:r>
              <a:rPr lang="en-US" sz="1050" b="0" dirty="0" err="1"/>
              <a:t>Schoormann</a:t>
            </a:r>
            <a:r>
              <a:rPr lang="en-US" sz="1050" b="0" dirty="0"/>
              <a:t>, </a:t>
            </a:r>
            <a:r>
              <a:rPr lang="en-US" sz="1050" b="0" dirty="0" err="1"/>
              <a:t>Gero</a:t>
            </a:r>
            <a:r>
              <a:rPr lang="en-US" sz="1050" b="0" dirty="0"/>
              <a:t> Strobel, Frederik </a:t>
            </a:r>
            <a:r>
              <a:rPr lang="en-US" sz="1050" b="0" dirty="0" err="1"/>
              <a:t>Möller</a:t>
            </a:r>
            <a:r>
              <a:rPr lang="en-US" sz="1050" b="0" dirty="0"/>
              <a:t>, Dimitri Petrik, and Patrick </a:t>
            </a:r>
            <a:r>
              <a:rPr lang="en-US" sz="1050" b="0" dirty="0" err="1"/>
              <a:t>Zschech</a:t>
            </a:r>
            <a:r>
              <a:rPr lang="en-US" sz="1050" b="0" dirty="0"/>
              <a:t> (2023). "Artificial Intelligence for Sustainability—A Systematic Review of Information Systems Literature." Communications of the Association for Information Systems 52, no. 1 (2023): 8.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 err="1"/>
              <a:t>Esmot</a:t>
            </a:r>
            <a:r>
              <a:rPr lang="en-US" sz="1050" b="0" dirty="0"/>
              <a:t> Ara Tuli, Jae-Min Lee, and Dong-</a:t>
            </a:r>
            <a:r>
              <a:rPr lang="en-US" sz="1050" b="0" dirty="0" err="1"/>
              <a:t>Seong</a:t>
            </a:r>
            <a:r>
              <a:rPr lang="en-US" sz="1050" b="0" dirty="0"/>
              <a:t> Kim (2024). "Integration of Quantum Technologies into Metaverse: Applications, Potentials, and Challenges." IEEE Access 12 (2024): 29995-30019.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 err="1"/>
              <a:t>Longbing</a:t>
            </a:r>
            <a:r>
              <a:rPr lang="en-US" sz="1050" b="0" dirty="0"/>
              <a:t> Cao (2022). "Decentralized ai: Edge intelligence and smart blockchain, metaverse, web3, and </a:t>
            </a:r>
            <a:r>
              <a:rPr lang="en-US" sz="1050" b="0" dirty="0" err="1"/>
              <a:t>desci</a:t>
            </a:r>
            <a:r>
              <a:rPr lang="en-US" sz="1050" b="0" dirty="0"/>
              <a:t>." IEEE Intelligent Systems 37, no. 3: 6-19.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Qinglin Yang, </a:t>
            </a:r>
            <a:r>
              <a:rPr lang="en-US" sz="1050" b="0" dirty="0" err="1"/>
              <a:t>Yetong</a:t>
            </a:r>
            <a:r>
              <a:rPr lang="en-US" sz="1050" b="0" dirty="0"/>
              <a:t> Zhao, Huawei Huang, </a:t>
            </a:r>
            <a:r>
              <a:rPr lang="en-US" sz="1050" b="0" dirty="0" err="1"/>
              <a:t>Zehui</a:t>
            </a:r>
            <a:r>
              <a:rPr lang="en-US" sz="1050" b="0" dirty="0"/>
              <a:t> </a:t>
            </a:r>
            <a:r>
              <a:rPr lang="en-US" sz="1050" b="0" dirty="0" err="1"/>
              <a:t>Xiong</a:t>
            </a:r>
            <a:r>
              <a:rPr lang="en-US" sz="1050" b="0" dirty="0"/>
              <a:t>, </a:t>
            </a:r>
            <a:r>
              <a:rPr lang="en-US" sz="1050" b="0" dirty="0" err="1"/>
              <a:t>Jiawen</a:t>
            </a:r>
            <a:r>
              <a:rPr lang="en-US" sz="1050" b="0" dirty="0"/>
              <a:t> Kang, and </a:t>
            </a:r>
            <a:r>
              <a:rPr lang="en-US" sz="1050" b="0" dirty="0" err="1"/>
              <a:t>Zibin</a:t>
            </a:r>
            <a:r>
              <a:rPr lang="en-US" sz="1050" b="0" dirty="0"/>
              <a:t> Zheng (2022). "Fusing blockchain and AI with metaverse: A survey." IEEE Open Journal of the Computer Society 3 : 122-136.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Russell Belk, Mariam Humayun, and Myriam </a:t>
            </a:r>
            <a:r>
              <a:rPr lang="en-US" sz="1050" b="0" dirty="0" err="1"/>
              <a:t>Brouard</a:t>
            </a:r>
            <a:r>
              <a:rPr lang="en-US" sz="1050" b="0" dirty="0"/>
              <a:t> (2022). "Money, possessions, and ownership in the Metaverse: NFTs, cryptocurrencies, Web3 and Wild Markets." Journal of Business Research 153: 198-205.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 err="1"/>
              <a:t>Thien</a:t>
            </a:r>
            <a:r>
              <a:rPr lang="en-US" sz="1050" b="0" dirty="0"/>
              <a:t> Huynh-The, Quoc-Viet Pham, Xuan-Qui Pham, Thanh </a:t>
            </a:r>
            <a:r>
              <a:rPr lang="en-US" sz="1050" b="0" dirty="0" err="1"/>
              <a:t>Thi</a:t>
            </a:r>
            <a:r>
              <a:rPr lang="en-US" sz="1050" b="0" dirty="0"/>
              <a:t> Nguyen, Zhu Han, and Dong-</a:t>
            </a:r>
            <a:r>
              <a:rPr lang="en-US" sz="1050" b="0" dirty="0" err="1"/>
              <a:t>Seong</a:t>
            </a:r>
            <a:r>
              <a:rPr lang="en-US" sz="1050" b="0" dirty="0"/>
              <a:t> Kim (2022). "Artificial Intelligence for the Metaverse: A Survey." </a:t>
            </a:r>
            <a:r>
              <a:rPr lang="en-US" sz="1050" b="0" dirty="0" err="1"/>
              <a:t>arXiv</a:t>
            </a:r>
            <a:r>
              <a:rPr lang="en-US" sz="1050" b="0" dirty="0"/>
              <a:t> preprint arXiv:2202.10336.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Min-Yuh Day and </a:t>
            </a:r>
            <a:r>
              <a:rPr lang="en-US" sz="1050" b="0" dirty="0" err="1"/>
              <a:t>Yensen</a:t>
            </a:r>
            <a:r>
              <a:rPr lang="en-US" sz="1050" b="0" dirty="0"/>
              <a:t> Ni (2023), "Do clean energy indices outperform using contrarian strategies based on contrarian trading rules?", Energy, Volume 272, 1 June 2023, 127113.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 err="1"/>
              <a:t>Thippa</a:t>
            </a:r>
            <a:r>
              <a:rPr lang="en-US" sz="1050" b="0" dirty="0"/>
              <a:t> Reddy </a:t>
            </a:r>
            <a:r>
              <a:rPr lang="en-US" sz="1050" b="0" dirty="0" err="1"/>
              <a:t>Gadekallu</a:t>
            </a:r>
            <a:r>
              <a:rPr lang="en-US" sz="1050" b="0" dirty="0"/>
              <a:t>, </a:t>
            </a:r>
            <a:r>
              <a:rPr lang="en-US" sz="1050" b="0" dirty="0" err="1"/>
              <a:t>Thien</a:t>
            </a:r>
            <a:r>
              <a:rPr lang="en-US" sz="1050" b="0" dirty="0"/>
              <a:t> Huynh-The, </a:t>
            </a:r>
            <a:r>
              <a:rPr lang="en-US" sz="1050" b="0" dirty="0" err="1"/>
              <a:t>Weizheng</a:t>
            </a:r>
            <a:r>
              <a:rPr lang="en-US" sz="1050" b="0" dirty="0"/>
              <a:t> Wang, Gokul </a:t>
            </a:r>
            <a:r>
              <a:rPr lang="en-US" sz="1050" b="0" dirty="0" err="1"/>
              <a:t>Yenduri</a:t>
            </a:r>
            <a:r>
              <a:rPr lang="en-US" sz="1050" b="0" dirty="0"/>
              <a:t>, </a:t>
            </a:r>
            <a:r>
              <a:rPr lang="en-US" sz="1050" b="0" dirty="0" err="1"/>
              <a:t>Pasika</a:t>
            </a:r>
            <a:r>
              <a:rPr lang="en-US" sz="1050" b="0" dirty="0"/>
              <a:t> </a:t>
            </a:r>
            <a:r>
              <a:rPr lang="en-US" sz="1050" b="0" dirty="0" err="1"/>
              <a:t>Ranaweera</a:t>
            </a:r>
            <a:r>
              <a:rPr lang="en-US" sz="1050" b="0" dirty="0"/>
              <a:t>, Quoc-Viet Pham, Daniel </a:t>
            </a:r>
            <a:r>
              <a:rPr lang="en-US" sz="1050" b="0" dirty="0" err="1"/>
              <a:t>Benevides</a:t>
            </a:r>
            <a:r>
              <a:rPr lang="en-US" sz="1050" b="0" dirty="0"/>
              <a:t> da Costa, and </a:t>
            </a:r>
            <a:r>
              <a:rPr lang="en-US" sz="1050" b="0" dirty="0" err="1"/>
              <a:t>Madhusanka</a:t>
            </a:r>
            <a:r>
              <a:rPr lang="en-US" sz="1050" b="0" dirty="0"/>
              <a:t> Liyanage (2022). "Blockchain for the Metaverse: A Review." </a:t>
            </a:r>
            <a:r>
              <a:rPr lang="en-US" sz="1050" b="0" dirty="0" err="1"/>
              <a:t>arXiv</a:t>
            </a:r>
            <a:r>
              <a:rPr lang="en-US" sz="1050" b="0" dirty="0"/>
              <a:t> preprint arXiv:2203.09738.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Dan Sheridan, James Harris, Frank Wear, Jerry Cowell Jr, Easton Wong, and Abbas </a:t>
            </a:r>
            <a:r>
              <a:rPr lang="en-US" sz="1050" b="0" dirty="0" err="1"/>
              <a:t>Yazdinejad</a:t>
            </a:r>
            <a:r>
              <a:rPr lang="en-US" sz="1050" b="0" dirty="0"/>
              <a:t> (2022). "Web3 Challenges and Opportunities for the Market." </a:t>
            </a:r>
            <a:r>
              <a:rPr lang="en-US" sz="1050" b="0" dirty="0" err="1"/>
              <a:t>arXiv</a:t>
            </a:r>
            <a:r>
              <a:rPr lang="en-US" sz="1050" b="0" dirty="0"/>
              <a:t> preprint arXiv:2209.02446.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Yves </a:t>
            </a:r>
            <a:r>
              <a:rPr lang="en-US" sz="1050" b="0" dirty="0" err="1"/>
              <a:t>Hilpisch</a:t>
            </a:r>
            <a:r>
              <a:rPr lang="en-US" sz="1050" b="0" dirty="0"/>
              <a:t> (2020), Artificial Intelligence in Finance: A Python-Based Guide, O’Reilly Media.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 err="1"/>
              <a:t>Aurélien</a:t>
            </a:r>
            <a:r>
              <a:rPr lang="en-US" sz="1050" b="0" dirty="0"/>
              <a:t> </a:t>
            </a:r>
            <a:r>
              <a:rPr lang="en-US" sz="1050" b="0" dirty="0" err="1"/>
              <a:t>Géron</a:t>
            </a:r>
            <a:r>
              <a:rPr lang="en-US" sz="1050" b="0" dirty="0"/>
              <a:t> (2019), Hands-On Machine Learning with Scikit-Learn, </a:t>
            </a:r>
            <a:r>
              <a:rPr lang="en-US" sz="1050" b="0" dirty="0" err="1"/>
              <a:t>Keras</a:t>
            </a:r>
            <a:r>
              <a:rPr lang="en-US" sz="1050" b="0" dirty="0"/>
              <a:t>, and TensorFlow: Concepts, Tools, and Techniques to Build Intelligent Systems, 2nd Edition, O’Reilly Media.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Paolo </a:t>
            </a:r>
            <a:r>
              <a:rPr lang="en-US" sz="1050" b="0" dirty="0" err="1"/>
              <a:t>Sironi</a:t>
            </a:r>
            <a:r>
              <a:rPr lang="en-US" sz="1050" b="0" dirty="0"/>
              <a:t> (2016), FinTech Innovation: From Robo-Advisors to Goal Based Investing and Gamification, Wiley.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Campbell R. Harvey, Ashwin Ramachandran, Joey Santoro, Fred Ehrsam (2021), </a:t>
            </a:r>
            <a:r>
              <a:rPr lang="en-US" sz="1050" b="0" dirty="0" err="1"/>
              <a:t>DeFi</a:t>
            </a:r>
            <a:r>
              <a:rPr lang="en-US" sz="1050" b="0" dirty="0"/>
              <a:t> and the Future of Finance, Wiley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Matt </a:t>
            </a:r>
            <a:r>
              <a:rPr lang="en-US" sz="1050" b="0" dirty="0" err="1"/>
              <a:t>Fortnow</a:t>
            </a:r>
            <a:r>
              <a:rPr lang="en-US" sz="1050" b="0" dirty="0"/>
              <a:t> and </a:t>
            </a:r>
            <a:r>
              <a:rPr lang="en-US" sz="1050" b="0" dirty="0" err="1"/>
              <a:t>QuHarrison</a:t>
            </a:r>
            <a:r>
              <a:rPr lang="en-US" sz="1050" b="0" dirty="0"/>
              <a:t> Terry (2021), The NFT Handbook - How to Create, Sell and Buy Non-Fungible Tokens, Wiley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Parma Bains, Mohamed </a:t>
            </a:r>
            <a:r>
              <a:rPr lang="en-US" sz="1050" b="0" dirty="0" err="1"/>
              <a:t>Diaby</a:t>
            </a:r>
            <a:r>
              <a:rPr lang="en-US" sz="1050" b="0" dirty="0"/>
              <a:t>, Dimitris </a:t>
            </a:r>
            <a:r>
              <a:rPr lang="en-US" sz="1050" b="0" dirty="0" err="1"/>
              <a:t>Drakopoulos</a:t>
            </a:r>
            <a:r>
              <a:rPr lang="en-US" sz="1050" b="0" dirty="0"/>
              <a:t>, Julia </a:t>
            </a:r>
            <a:r>
              <a:rPr lang="en-US" sz="1050" b="0" dirty="0" err="1"/>
              <a:t>Faltermeier</a:t>
            </a:r>
            <a:r>
              <a:rPr lang="en-US" sz="1050" b="0" dirty="0"/>
              <a:t>, Federico Grinberg, Evan </a:t>
            </a:r>
            <a:r>
              <a:rPr lang="en-US" sz="1050" b="0" dirty="0" err="1"/>
              <a:t>Papageorgiou</a:t>
            </a:r>
            <a:r>
              <a:rPr lang="en-US" sz="1050" b="0" dirty="0"/>
              <a:t>, Dmitri Petrov, Patrick Schneider, and Nobu Sugimoto (2021), </a:t>
            </a:r>
            <a:br>
              <a:rPr lang="en-US" sz="1050" b="0" dirty="0"/>
            </a:br>
            <a:r>
              <a:rPr lang="en-US" sz="1050" b="0" dirty="0"/>
              <a:t>The Crypto Ecosystem and Financial Stability Challenges, International Monetary Fund, October 2021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Ramesh Sharda, </a:t>
            </a:r>
            <a:r>
              <a:rPr lang="en-US" sz="1050" b="0" dirty="0" err="1"/>
              <a:t>Dursun</a:t>
            </a:r>
            <a:r>
              <a:rPr lang="en-US" sz="1050" b="0" dirty="0"/>
              <a:t> </a:t>
            </a:r>
            <a:r>
              <a:rPr lang="en-US" sz="1050" b="0" dirty="0" err="1"/>
              <a:t>Delen</a:t>
            </a:r>
            <a:r>
              <a:rPr lang="en-US" sz="1050" b="0" dirty="0"/>
              <a:t>, and Efraim Turban (2017), “Business Intelligence, Analytics, and Data Science: A Managerial Perspective”, 4th Edition, Pearson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Frederic S. Mishkin (2015), “The Economics of Money, Banking and Financial Markets”, 11th Edition, Pearson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Susanne Chishti and Janos </a:t>
            </a:r>
            <a:r>
              <a:rPr lang="en-US" sz="1050" b="0" dirty="0" err="1"/>
              <a:t>Barberis</a:t>
            </a:r>
            <a:r>
              <a:rPr lang="en-US" sz="1050" b="0" dirty="0"/>
              <a:t> (2016), “The FINTECH Book: The Financial Technology Handbook for Investors, Entrepreneurs and Visionaries”, Wiley.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Paolo </a:t>
            </a:r>
            <a:r>
              <a:rPr lang="en-US" sz="1050" b="0" dirty="0" err="1"/>
              <a:t>Sironi</a:t>
            </a:r>
            <a:r>
              <a:rPr lang="en-US" sz="1050" b="0" dirty="0"/>
              <a:t> (2016), “FinTech Innovation: From Robo-Advisors to Goal Based Investing and Gamification”, Wiley.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Brett King (2014), “Breaking Banks: The Innovators, Rogues, and Strategists Rebooting Banking”, Wiley.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Brett King (2012), “Bank 3.0: Why banking is no longer somewhere you go, but something you do”, John Wiley &amp; Sons 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Gopalakrishnan, Shanti, and </a:t>
            </a:r>
            <a:r>
              <a:rPr lang="en-US" sz="1050" b="0" dirty="0" err="1"/>
              <a:t>Fariborz</a:t>
            </a:r>
            <a:r>
              <a:rPr lang="en-US" sz="1050" b="0" dirty="0"/>
              <a:t> </a:t>
            </a:r>
            <a:r>
              <a:rPr lang="en-US" sz="1050" b="0" dirty="0" err="1"/>
              <a:t>Damanpour</a:t>
            </a:r>
            <a:r>
              <a:rPr lang="en-US" sz="1050" b="0" dirty="0"/>
              <a:t> (1997). "A review of innovation research in economics, sociology and technology management." Omega 25, no. 1 : 15-28.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 err="1"/>
              <a:t>Pichlak</a:t>
            </a:r>
            <a:r>
              <a:rPr lang="en-US" sz="1050" b="0" dirty="0"/>
              <a:t>, Magdalena (2016). "The innovation adoption process: A multidimensional approach." Journal of Management and Organization 22, no. 4 : 476.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Everett M. Rogers (2003), “Diffusion of Innovations”, Free Press, 5th Edition</a:t>
            </a:r>
          </a:p>
          <a:p>
            <a:pPr>
              <a:spcAft>
                <a:spcPts val="0"/>
              </a:spcAft>
            </a:pPr>
            <a:endParaRPr lang="en-US" sz="1050" b="0" dirty="0"/>
          </a:p>
          <a:p>
            <a:pPr>
              <a:spcAft>
                <a:spcPts val="0"/>
              </a:spcAft>
            </a:pPr>
            <a:endParaRPr lang="en-US" sz="105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D5F9-DB73-CB42-A896-0B89E15D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10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22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AI, Big Data, Cloud Computing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Evolution of Decision Support, Business Intelligence,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11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390DC-1A50-9148-B677-58C96BA3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956" y="2780928"/>
            <a:ext cx="8744533" cy="32403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513A895-9AA5-F241-B415-FB2F9BEE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4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DD6DB-96C9-1849-8048-C37BF82BF676}"/>
              </a:ext>
            </a:extLst>
          </p:cNvPr>
          <p:cNvSpPr txBox="1"/>
          <p:nvPr/>
        </p:nvSpPr>
        <p:spPr>
          <a:xfrm>
            <a:off x="1927508" y="2356510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32C1E-8C48-F44A-A823-7251F95BB278}"/>
              </a:ext>
            </a:extLst>
          </p:cNvPr>
          <p:cNvSpPr txBox="1"/>
          <p:nvPr/>
        </p:nvSpPr>
        <p:spPr>
          <a:xfrm>
            <a:off x="5421014" y="2356510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B8E16-E0F5-F345-AEEA-5798AFEEDD52}"/>
              </a:ext>
            </a:extLst>
          </p:cNvPr>
          <p:cNvSpPr txBox="1"/>
          <p:nvPr/>
        </p:nvSpPr>
        <p:spPr>
          <a:xfrm>
            <a:off x="8300293" y="2356510"/>
            <a:ext cx="12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Big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7F7362-9C56-344B-A504-E283CA3FB680}"/>
              </a:ext>
            </a:extLst>
          </p:cNvPr>
          <p:cNvSpPr/>
          <p:nvPr/>
        </p:nvSpPr>
        <p:spPr>
          <a:xfrm rot="2617693">
            <a:off x="2072700" y="3557554"/>
            <a:ext cx="35257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FC055B-2A76-1C4D-BAF5-3F808415766D}"/>
              </a:ext>
            </a:extLst>
          </p:cNvPr>
          <p:cNvSpPr/>
          <p:nvPr/>
        </p:nvSpPr>
        <p:spPr>
          <a:xfrm rot="2617693">
            <a:off x="5783288" y="3766321"/>
            <a:ext cx="154436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20D1D3-6FEE-9444-8450-509EF5EA063B}"/>
              </a:ext>
            </a:extLst>
          </p:cNvPr>
          <p:cNvSpPr/>
          <p:nvPr/>
        </p:nvSpPr>
        <p:spPr>
          <a:xfrm rot="2617693">
            <a:off x="7584527" y="4081603"/>
            <a:ext cx="1732476" cy="332094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D91960-0BB2-9F43-8442-3021FB9CE124}"/>
              </a:ext>
            </a:extLst>
          </p:cNvPr>
          <p:cNvSpPr/>
          <p:nvPr/>
        </p:nvSpPr>
        <p:spPr>
          <a:xfrm rot="2617693">
            <a:off x="6783993" y="4022111"/>
            <a:ext cx="184405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DD7452-ED3A-764D-8069-7032C158C7FD}"/>
              </a:ext>
            </a:extLst>
          </p:cNvPr>
          <p:cNvSpPr/>
          <p:nvPr/>
        </p:nvSpPr>
        <p:spPr>
          <a:xfrm rot="2617693">
            <a:off x="6482205" y="4071423"/>
            <a:ext cx="1652419" cy="308163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35EB1-85BC-AD44-9178-76EA6EA478FD}"/>
              </a:ext>
            </a:extLst>
          </p:cNvPr>
          <p:cNvSpPr txBox="1"/>
          <p:nvPr/>
        </p:nvSpPr>
        <p:spPr>
          <a:xfrm>
            <a:off x="6231501" y="2931021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5ACF1-27D9-3F4B-8974-307A8393827A}"/>
              </a:ext>
            </a:extLst>
          </p:cNvPr>
          <p:cNvSpPr txBox="1"/>
          <p:nvPr/>
        </p:nvSpPr>
        <p:spPr>
          <a:xfrm>
            <a:off x="6853643" y="2910423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247676A-FAFB-6244-AB52-DAB57304C3D2}"/>
              </a:ext>
            </a:extLst>
          </p:cNvPr>
          <p:cNvSpPr/>
          <p:nvPr/>
        </p:nvSpPr>
        <p:spPr>
          <a:xfrm>
            <a:off x="1849021" y="1834675"/>
            <a:ext cx="8534400" cy="595030"/>
          </a:xfrm>
          <a:prstGeom prst="rightArrow">
            <a:avLst>
              <a:gd name="adj1" fmla="val 62806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2949068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2756756" y="6611780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4151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4235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4462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2976650" y="2674441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6239548" y="2661814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3011110" y="5445225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6286256" y="546889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1358890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NN,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13</a:t>
            </a:fld>
            <a:endParaRPr lang="zh-TW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DE89DF-BBAE-3D28-692D-38173BA2BA89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Schoormann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T., Strobel, G.,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Möller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F., Petrik, D.,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Zschech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 (2023).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Artificial Intelligence for Sustainability—A Systematic Review of Information Systems Literature. Communications of the Association for Information Systems, 52(1), 8.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ED73953-BBEE-9916-5540-D58E701EC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49" y="993110"/>
            <a:ext cx="11703902" cy="533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07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14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75" y="80682"/>
            <a:ext cx="10797987" cy="620688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AI and Big Data Analytics (BDA)</a:t>
            </a: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85EE6371-3331-2843-B2EF-5DE098ED8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006" y="6578993"/>
            <a:ext cx="107979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Wang, </a:t>
            </a:r>
            <a:r>
              <a:rPr lang="en-US" altLang="zh-TW" sz="1000" dirty="0" err="1">
                <a:solidFill>
                  <a:srgbClr val="A6A6A6"/>
                </a:solidFill>
              </a:rPr>
              <a:t>Junliang</a:t>
            </a:r>
            <a:r>
              <a:rPr lang="en-US" altLang="zh-TW" sz="1000" dirty="0">
                <a:solidFill>
                  <a:srgbClr val="A6A6A6"/>
                </a:solidFill>
              </a:rPr>
              <a:t>, </a:t>
            </a:r>
            <a:r>
              <a:rPr lang="en-US" altLang="zh-TW" sz="1000" dirty="0" err="1">
                <a:solidFill>
                  <a:srgbClr val="A6A6A6"/>
                </a:solidFill>
              </a:rPr>
              <a:t>Chuqiao</a:t>
            </a:r>
            <a:r>
              <a:rPr lang="en-US" altLang="zh-TW" sz="1000" dirty="0">
                <a:solidFill>
                  <a:srgbClr val="A6A6A6"/>
                </a:solidFill>
              </a:rPr>
              <a:t> Xu, </a:t>
            </a:r>
            <a:r>
              <a:rPr lang="en-US" altLang="zh-TW" sz="1000" dirty="0" err="1">
                <a:solidFill>
                  <a:srgbClr val="A6A6A6"/>
                </a:solidFill>
              </a:rPr>
              <a:t>Jie</a:t>
            </a:r>
            <a:r>
              <a:rPr lang="en-US" altLang="zh-TW" sz="1000" dirty="0">
                <a:solidFill>
                  <a:srgbClr val="A6A6A6"/>
                </a:solidFill>
              </a:rPr>
              <a:t> Zhang, and Ray Zhong (2022). "Big data analytics for intelligent manufacturing systems: A review." Journal of Manufacturing Systems 62 (2022): 738-752.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8366E1-0AB6-BF67-E841-09C9F2A301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804954"/>
            <a:ext cx="7772400" cy="576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85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AI Acting Humanly: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Turing Test Approach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(Alan Turing, 1950)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380" y="2132856"/>
            <a:ext cx="10373194" cy="4176464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Knowledge Representation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Automated Reasoning</a:t>
            </a:r>
          </a:p>
          <a:p>
            <a:r>
              <a:rPr lang="en-US" b="1" dirty="0">
                <a:solidFill>
                  <a:srgbClr val="FF0000"/>
                </a:solidFill>
              </a:rPr>
              <a:t>Machine Learning (ML)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Deep Learning (DL)</a:t>
            </a:r>
          </a:p>
          <a:p>
            <a:r>
              <a:rPr lang="en-US" b="1" dirty="0">
                <a:solidFill>
                  <a:srgbClr val="C00000"/>
                </a:solidFill>
              </a:rPr>
              <a:t>Computer Vision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(Image, Video)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Natural Language Processing (NLP)</a:t>
            </a:r>
          </a:p>
          <a:p>
            <a:r>
              <a:rPr lang="en-US" b="1" dirty="0">
                <a:solidFill>
                  <a:srgbClr val="C00000"/>
                </a:solidFill>
              </a:rPr>
              <a:t>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699243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427140"/>
          </a:xfrm>
        </p:spPr>
        <p:txBody>
          <a:bodyPr>
            <a:normAutofit/>
          </a:bodyPr>
          <a:lstStyle/>
          <a:p>
            <a:r>
              <a:rPr lang="en-US" altLang="zh-TW" sz="15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Web 3.0</a:t>
            </a:r>
            <a:endParaRPr lang="en-US" sz="15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625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427140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Web3</a:t>
            </a:r>
            <a:b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Metaverse</a:t>
            </a:r>
            <a:b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 err="1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DeFi</a:t>
            </a:r>
            <a:b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NFT</a:t>
            </a:r>
            <a:endParaRPr lang="en-US" sz="8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621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4D2A0-63FA-B62D-3841-7422843C9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139836"/>
          </a:xfrm>
        </p:spPr>
        <p:txBody>
          <a:bodyPr>
            <a:normAutofit fontScale="90000"/>
          </a:bodyPr>
          <a:lstStyle/>
          <a:p>
            <a:r>
              <a:rPr lang="en-US" dirty="0"/>
              <a:t>Web3: Decentralized Web</a:t>
            </a:r>
            <a:br>
              <a:rPr lang="en-US" dirty="0"/>
            </a:br>
            <a:r>
              <a:rPr lang="en-US" dirty="0"/>
              <a:t>Internet Evolution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4FEC08-4B5B-3F0A-2E15-209F0513D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181BCC-1C66-7363-9AD7-BEA2D45DE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672" y="1195937"/>
            <a:ext cx="6478655" cy="52164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92F09F-8E62-D3B3-2691-4B2A2AD8F03A}"/>
              </a:ext>
            </a:extLst>
          </p:cNvPr>
          <p:cNvSpPr txBox="1"/>
          <p:nvPr/>
        </p:nvSpPr>
        <p:spPr>
          <a:xfrm>
            <a:off x="2544762" y="6611779"/>
            <a:ext cx="74564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www.businessinsider.com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/personal-finance/what-is-web3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5B4747-E66C-047E-26F1-7F630012E689}"/>
              </a:ext>
            </a:extLst>
          </p:cNvPr>
          <p:cNvSpPr txBox="1"/>
          <p:nvPr/>
        </p:nvSpPr>
        <p:spPr>
          <a:xfrm>
            <a:off x="3400266" y="628633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1990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CD267F-0B19-F666-31A1-BAAD70E2DA96}"/>
              </a:ext>
            </a:extLst>
          </p:cNvPr>
          <p:cNvSpPr txBox="1"/>
          <p:nvPr/>
        </p:nvSpPr>
        <p:spPr>
          <a:xfrm>
            <a:off x="5566694" y="628633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2000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339AE0-0094-F96C-7CFC-0D6ABDFD8597}"/>
              </a:ext>
            </a:extLst>
          </p:cNvPr>
          <p:cNvSpPr txBox="1"/>
          <p:nvPr/>
        </p:nvSpPr>
        <p:spPr>
          <a:xfrm>
            <a:off x="7896663" y="627322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4285568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Metaverse Development </a:t>
            </a:r>
            <a:br>
              <a:rPr lang="en-US" dirty="0"/>
            </a:br>
            <a:r>
              <a:rPr lang="en-US" dirty="0"/>
              <a:t>from 1991 to 2021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51AAA6-7DF1-1762-13A6-31D8A14F8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876" y="1460667"/>
            <a:ext cx="11606248" cy="496390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</p:spTree>
    <p:extLst>
      <p:ext uri="{BB962C8B-B14F-4D97-AF65-F5344CB8AC3E}">
        <p14:creationId xmlns:p14="http://schemas.microsoft.com/office/powerpoint/2010/main" val="2168931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zh-TW" altLang="en-US" dirty="0"/>
              <a:t>課程大綱 </a:t>
            </a:r>
            <a:r>
              <a:rPr lang="en-US" altLang="zh-TW" dirty="0"/>
              <a:t>(</a:t>
            </a:r>
            <a:r>
              <a:rPr lang="en-US" dirty="0"/>
              <a:t>Syllabus)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zh-TW" altLang="en-US" sz="2800" dirty="0"/>
              <a:t>週次 </a:t>
            </a:r>
            <a:r>
              <a:rPr lang="en-US" altLang="zh-TW" sz="2800" dirty="0"/>
              <a:t>(Week)    </a:t>
            </a:r>
            <a:r>
              <a:rPr lang="zh-TW" altLang="en-US" sz="2800" dirty="0"/>
              <a:t>日期 </a:t>
            </a:r>
            <a:r>
              <a:rPr lang="en-US" altLang="zh-TW" sz="2800" dirty="0"/>
              <a:t>(Date)    </a:t>
            </a:r>
            <a:r>
              <a:rPr lang="zh-TW" altLang="en-US" sz="2800" dirty="0"/>
              <a:t>內容 </a:t>
            </a:r>
            <a:r>
              <a:rPr lang="en-US" altLang="zh-TW" sz="2800" dirty="0"/>
              <a:t>(Subject/Topics)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/>
              <a:t>1 2024/02/23 </a:t>
            </a:r>
            <a:r>
              <a:rPr lang="zh-TW" altLang="en-US" sz="2800" dirty="0"/>
              <a:t>永續數據分析概論 </a:t>
            </a:r>
            <a:br>
              <a:rPr lang="en-US" altLang="zh-TW" sz="2800" dirty="0"/>
            </a:br>
            <a:r>
              <a:rPr lang="en-US" altLang="zh-TW" sz="2800" dirty="0"/>
              <a:t>                          (</a:t>
            </a:r>
            <a:r>
              <a:rPr lang="en-US" sz="2800" dirty="0"/>
              <a:t>Introduction Sustainability and ESG Data Analytics)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800" dirty="0"/>
              <a:t>2 2024/03/01 </a:t>
            </a:r>
            <a:r>
              <a:rPr lang="zh-TW" altLang="en-US" sz="2800" dirty="0"/>
              <a:t>環境、社會與治理 </a:t>
            </a:r>
            <a:r>
              <a:rPr lang="en-US" altLang="zh-TW" sz="2800" dirty="0"/>
              <a:t>(</a:t>
            </a:r>
            <a:r>
              <a:rPr lang="en-US" sz="2800" dirty="0"/>
              <a:t>ESG) </a:t>
            </a:r>
            <a:r>
              <a:rPr lang="zh-TW" altLang="en-US" sz="2800" dirty="0"/>
              <a:t>淨零數位轉型 </a:t>
            </a:r>
            <a:br>
              <a:rPr lang="en-US" altLang="zh-TW" sz="2800" dirty="0"/>
            </a:br>
            <a:r>
              <a:rPr lang="en-US" altLang="zh-TW" sz="2800" dirty="0"/>
              <a:t>                          </a:t>
            </a:r>
            <a:r>
              <a:rPr lang="en-US" altLang="zh-TW" sz="2000" dirty="0"/>
              <a:t>(</a:t>
            </a:r>
            <a:r>
              <a:rPr lang="en-US" sz="2000" dirty="0"/>
              <a:t>Environmental, Social, and Governance (ESG) in Net-Zero Digital Transformation)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800" dirty="0"/>
              <a:t>3 2024/03/08 </a:t>
            </a:r>
            <a:r>
              <a:rPr lang="zh-TW" altLang="en-US" sz="2800" dirty="0"/>
              <a:t>永續與</a:t>
            </a:r>
            <a:r>
              <a:rPr lang="en-US" sz="2800" dirty="0"/>
              <a:t>ESG </a:t>
            </a:r>
            <a:r>
              <a:rPr lang="zh-TW" altLang="en-US" sz="2800" dirty="0"/>
              <a:t>資料科學 </a:t>
            </a:r>
            <a:br>
              <a:rPr lang="en-US" altLang="zh-TW" sz="2800" dirty="0"/>
            </a:br>
            <a:r>
              <a:rPr lang="en-US" altLang="zh-TW" sz="2800" dirty="0"/>
              <a:t>                          (</a:t>
            </a:r>
            <a:r>
              <a:rPr lang="en-US" sz="2800" dirty="0"/>
              <a:t>Data Science for Sustainability and ESG)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800" dirty="0">
                <a:solidFill>
                  <a:srgbClr val="7030A0"/>
                </a:solidFill>
              </a:rPr>
              <a:t>4 2024/03/15 </a:t>
            </a:r>
            <a:r>
              <a:rPr lang="zh-TW" altLang="en-US" sz="2800" dirty="0">
                <a:solidFill>
                  <a:srgbClr val="7030A0"/>
                </a:solidFill>
              </a:rPr>
              <a:t>永續數據分析個案研究 </a:t>
            </a:r>
            <a:r>
              <a:rPr lang="en-US" sz="2800" dirty="0">
                <a:solidFill>
                  <a:srgbClr val="7030A0"/>
                </a:solidFill>
              </a:rPr>
              <a:t>I </a:t>
            </a:r>
            <a:br>
              <a:rPr lang="en-US" sz="2800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                          (Case Study on Sustainability and ESG Data Analytics I)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800" dirty="0">
                <a:solidFill>
                  <a:srgbClr val="C00000"/>
                </a:solidFill>
              </a:rPr>
              <a:t>5 2024/03/22 Web 3.0 </a:t>
            </a:r>
            <a:r>
              <a:rPr lang="zh-TW" altLang="en-US" sz="2800" dirty="0">
                <a:solidFill>
                  <a:srgbClr val="C00000"/>
                </a:solidFill>
              </a:rPr>
              <a:t>和大數據分析在金融科技、綠色永續金融 </a:t>
            </a:r>
            <a:br>
              <a:rPr lang="en-US" altLang="zh-TW" sz="2800" dirty="0">
                <a:solidFill>
                  <a:srgbClr val="C00000"/>
                </a:solidFill>
              </a:rPr>
            </a:br>
            <a:r>
              <a:rPr lang="en-US" altLang="zh-TW" sz="2800" dirty="0">
                <a:solidFill>
                  <a:srgbClr val="C00000"/>
                </a:solidFill>
              </a:rPr>
              <a:t>                          </a:t>
            </a:r>
            <a:r>
              <a:rPr lang="en-US" altLang="zh-TW" sz="2200" dirty="0">
                <a:solidFill>
                  <a:srgbClr val="C00000"/>
                </a:solidFill>
              </a:rPr>
              <a:t>(</a:t>
            </a:r>
            <a:r>
              <a:rPr lang="en-US" sz="2200" dirty="0">
                <a:solidFill>
                  <a:srgbClr val="C00000"/>
                </a:solidFill>
              </a:rPr>
              <a:t>Web 3.0 and Big Data Analysis in Fintech, Green and Sustainable Finance</a:t>
            </a:r>
            <a:r>
              <a:rPr lang="en-US" sz="2200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761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20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75" y="80682"/>
            <a:ext cx="10797987" cy="620688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Quantum Computing in the Metaverse</a:t>
            </a: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85EE6371-3331-2843-B2EF-5DE098ED8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006" y="6578993"/>
            <a:ext cx="107979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Tuli, </a:t>
            </a:r>
            <a:r>
              <a:rPr lang="en-US" altLang="zh-TW" sz="1000" dirty="0" err="1">
                <a:solidFill>
                  <a:srgbClr val="A6A6A6"/>
                </a:solidFill>
              </a:rPr>
              <a:t>Esmot</a:t>
            </a:r>
            <a:r>
              <a:rPr lang="en-US" altLang="zh-TW" sz="1000" dirty="0">
                <a:solidFill>
                  <a:srgbClr val="A6A6A6"/>
                </a:solidFill>
              </a:rPr>
              <a:t> Ara, Jae-Min Lee, and Dong-</a:t>
            </a:r>
            <a:r>
              <a:rPr lang="en-US" altLang="zh-TW" sz="1000" dirty="0" err="1">
                <a:solidFill>
                  <a:srgbClr val="A6A6A6"/>
                </a:solidFill>
              </a:rPr>
              <a:t>Seong</a:t>
            </a:r>
            <a:r>
              <a:rPr lang="en-US" altLang="zh-TW" sz="1000" dirty="0">
                <a:solidFill>
                  <a:srgbClr val="A6A6A6"/>
                </a:solidFill>
              </a:rPr>
              <a:t> Kim (2024). "Integration of Quantum Technologies into Metaverse: Applications, Potentials, and Challenges." IEEE Access 12 (2024): 29995-30019.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2A3385-3F72-6C53-8911-E30FDE6D7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072" y="748099"/>
            <a:ext cx="9689280" cy="584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895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21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007" y="110123"/>
            <a:ext cx="10797987" cy="620688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Quantum Blockchain: </a:t>
            </a:r>
            <a:r>
              <a:rPr lang="en-US" sz="2200" b="0" dirty="0">
                <a:solidFill>
                  <a:schemeClr val="accent1"/>
                </a:solidFill>
              </a:rPr>
              <a:t>Bridging between the real world and metaverse</a:t>
            </a: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85EE6371-3331-2843-B2EF-5DE098ED8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006" y="6578993"/>
            <a:ext cx="107979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Tuli, </a:t>
            </a:r>
            <a:r>
              <a:rPr lang="en-US" altLang="zh-TW" sz="1000" dirty="0" err="1">
                <a:solidFill>
                  <a:srgbClr val="A6A6A6"/>
                </a:solidFill>
              </a:rPr>
              <a:t>Esmot</a:t>
            </a:r>
            <a:r>
              <a:rPr lang="en-US" altLang="zh-TW" sz="1000" dirty="0">
                <a:solidFill>
                  <a:srgbClr val="A6A6A6"/>
                </a:solidFill>
              </a:rPr>
              <a:t> Ara, Jae-Min Lee, and Dong-</a:t>
            </a:r>
            <a:r>
              <a:rPr lang="en-US" altLang="zh-TW" sz="1000" dirty="0" err="1">
                <a:solidFill>
                  <a:srgbClr val="A6A6A6"/>
                </a:solidFill>
              </a:rPr>
              <a:t>Seong</a:t>
            </a:r>
            <a:r>
              <a:rPr lang="en-US" altLang="zh-TW" sz="1000" dirty="0">
                <a:solidFill>
                  <a:srgbClr val="A6A6A6"/>
                </a:solidFill>
              </a:rPr>
              <a:t> Kim (2024). "Integration of Quantum Technologies into Metaverse: Applications, Potentials, and Challenges." IEEE Access 12 (2024): 29995-30019.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0AACD5-FFD0-5532-F7AA-60CFFA7D7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77" y="731350"/>
            <a:ext cx="10520168" cy="582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78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"/>
            <a:ext cx="11222181" cy="858028"/>
          </a:xfrm>
        </p:spPr>
        <p:txBody>
          <a:bodyPr>
            <a:normAutofit/>
          </a:bodyPr>
          <a:lstStyle/>
          <a:p>
            <a:r>
              <a:rPr lang="en-US" dirty="0"/>
              <a:t>Metaverse Economy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9E9F11-F1D4-AC52-8936-004AE237E389}"/>
              </a:ext>
            </a:extLst>
          </p:cNvPr>
          <p:cNvSpPr txBox="1"/>
          <p:nvPr/>
        </p:nvSpPr>
        <p:spPr>
          <a:xfrm>
            <a:off x="1124679" y="6479116"/>
            <a:ext cx="9942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Yang, Qinglin,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Yetong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Huawei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Zehui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Jiawen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Kang,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Zibin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Zheng (2022).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"Fusing blockchain and AI with metaverse: A survey." IEEE Open Journal of the Computer Society 3 : 122-136.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B3FDC4-2909-21ED-544A-86C60563E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703" y="907040"/>
            <a:ext cx="8933721" cy="552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88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882651"/>
          </a:xfrm>
        </p:spPr>
        <p:txBody>
          <a:bodyPr>
            <a:normAutofit/>
          </a:bodyPr>
          <a:lstStyle/>
          <a:p>
            <a:r>
              <a:rPr lang="en-US" dirty="0"/>
              <a:t>Blockchain in the Metaverse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DD3B20-9F2D-1761-6A09-959FD8EF2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636" y="799522"/>
            <a:ext cx="9843685" cy="56795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509DE8-9EB2-2B20-D49E-8BF127B2F72D}"/>
              </a:ext>
            </a:extLst>
          </p:cNvPr>
          <p:cNvSpPr txBox="1"/>
          <p:nvPr/>
        </p:nvSpPr>
        <p:spPr>
          <a:xfrm>
            <a:off x="1124679" y="6479116"/>
            <a:ext cx="9942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Gadekallu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Thippa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Reddy,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Huynh-The,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Weizheng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Gokul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Yenduri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Pasika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Ranaweera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Quoc-Viet Pham, Daniel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Benevides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da Costa,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Madhusanka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Liyanage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"Blockchain for the Metaverse: A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arXiv:2203.09738..</a:t>
            </a:r>
          </a:p>
        </p:txBody>
      </p:sp>
    </p:spTree>
    <p:extLst>
      <p:ext uri="{BB962C8B-B14F-4D97-AF65-F5344CB8AC3E}">
        <p14:creationId xmlns:p14="http://schemas.microsoft.com/office/powerpoint/2010/main" val="3642159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375600"/>
          </a:xfrm>
        </p:spPr>
        <p:txBody>
          <a:bodyPr>
            <a:normAutofit fontScale="90000"/>
          </a:bodyPr>
          <a:lstStyle/>
          <a:p>
            <a:r>
              <a:rPr lang="en-US" dirty="0"/>
              <a:t>Blockchain </a:t>
            </a:r>
            <a:br>
              <a:rPr lang="en-US" dirty="0"/>
            </a:br>
            <a:r>
              <a:rPr lang="en-US" dirty="0"/>
              <a:t>for Key Enabling Technologies of the Metaverse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DED2F0-EB0A-7520-9F04-6AF4B7816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9" y="1458725"/>
            <a:ext cx="11771361" cy="49563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9E9F11-F1D4-AC52-8936-004AE237E389}"/>
              </a:ext>
            </a:extLst>
          </p:cNvPr>
          <p:cNvSpPr txBox="1"/>
          <p:nvPr/>
        </p:nvSpPr>
        <p:spPr>
          <a:xfrm>
            <a:off x="1124679" y="6479116"/>
            <a:ext cx="9942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Gadekallu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Thippa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Reddy,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Huynh-The,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Weizheng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Gokul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Yenduri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Pasika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Ranaweera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Quoc-Viet Pham, Daniel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Benevides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da Costa,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Madhusanka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Liyanage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"Blockchain for the Metaverse: A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arXiv:2203.09738..</a:t>
            </a:r>
          </a:p>
        </p:txBody>
      </p:sp>
    </p:spTree>
    <p:extLst>
      <p:ext uri="{BB962C8B-B14F-4D97-AF65-F5344CB8AC3E}">
        <p14:creationId xmlns:p14="http://schemas.microsoft.com/office/powerpoint/2010/main" val="4229251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2084"/>
            <a:ext cx="11222181" cy="829587"/>
          </a:xfrm>
        </p:spPr>
        <p:txBody>
          <a:bodyPr>
            <a:normAutofit/>
          </a:bodyPr>
          <a:lstStyle/>
          <a:p>
            <a:r>
              <a:rPr lang="en-US" dirty="0"/>
              <a:t>Seven Layers of a Metaverse Platform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3F0D6F2-E63F-9B62-A71E-71B9B9E4C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4152" y="829586"/>
            <a:ext cx="5582654" cy="5566749"/>
          </a:xfrm>
        </p:spPr>
      </p:pic>
    </p:spTree>
    <p:extLst>
      <p:ext uri="{BB962C8B-B14F-4D97-AF65-F5344CB8AC3E}">
        <p14:creationId xmlns:p14="http://schemas.microsoft.com/office/powerpoint/2010/main" val="1877903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"/>
            <a:ext cx="11222181" cy="858028"/>
          </a:xfrm>
        </p:spPr>
        <p:txBody>
          <a:bodyPr>
            <a:normAutofit/>
          </a:bodyPr>
          <a:lstStyle/>
          <a:p>
            <a:r>
              <a:rPr lang="en-US" dirty="0"/>
              <a:t>Layered Architecture of Blockchain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9E9F11-F1D4-AC52-8936-004AE237E389}"/>
              </a:ext>
            </a:extLst>
          </p:cNvPr>
          <p:cNvSpPr txBox="1"/>
          <p:nvPr/>
        </p:nvSpPr>
        <p:spPr>
          <a:xfrm>
            <a:off x="1124679" y="6479116"/>
            <a:ext cx="9942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Yang, Qinglin,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Yetong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Huawei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Zehui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Jiawen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Kang,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Zibin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Zheng (2022).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"Fusing blockchain and AI with metaverse: A survey." IEEE Open Journal of the Computer Society 3 : 122-136.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6D531F-3509-0A07-3D33-737DA80D5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088" y="878598"/>
            <a:ext cx="8130781" cy="557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747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29808"/>
          </a:xfrm>
        </p:spPr>
        <p:txBody>
          <a:bodyPr>
            <a:normAutofit fontScale="90000"/>
          </a:bodyPr>
          <a:lstStyle/>
          <a:p>
            <a:r>
              <a:rPr lang="en-US" dirty="0"/>
              <a:t>Primary Technical Aspects in the Metaverse</a:t>
            </a:r>
            <a:br>
              <a:rPr lang="en-US" dirty="0"/>
            </a:br>
            <a:r>
              <a:rPr lang="en-US" sz="3600" b="0" dirty="0"/>
              <a:t>AI with ML algorithms and DL architectures </a:t>
            </a:r>
            <a:br>
              <a:rPr lang="en-US" sz="3600" b="0" dirty="0"/>
            </a:br>
            <a:r>
              <a:rPr lang="en-US" sz="3600" b="0" dirty="0"/>
              <a:t>is advancing the user experience in the virtual world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B197DD-329A-4342-6904-9ABC307FB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95" y="2328561"/>
            <a:ext cx="11869610" cy="350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1315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064029"/>
          </a:xfrm>
        </p:spPr>
        <p:txBody>
          <a:bodyPr>
            <a:normAutofit/>
          </a:bodyPr>
          <a:lstStyle/>
          <a:p>
            <a:r>
              <a:rPr lang="en-US" dirty="0"/>
              <a:t>Fusion of AI and Blockchain in Metaverse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9E9F11-F1D4-AC52-8936-004AE237E389}"/>
              </a:ext>
            </a:extLst>
          </p:cNvPr>
          <p:cNvSpPr txBox="1"/>
          <p:nvPr/>
        </p:nvSpPr>
        <p:spPr>
          <a:xfrm>
            <a:off x="1124679" y="6479116"/>
            <a:ext cx="9942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Yang, Qinglin,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Yetong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Huawei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Zehui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Jiawen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Kang,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Zibin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Zheng (2022).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"Fusing blockchain and AI with metaverse: A survey." IEEE Open Journal of the Computer Society 3 : 122-136.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C750CC-27E9-5A0C-AD5A-51A6E8A46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85" y="1011869"/>
            <a:ext cx="10333188" cy="543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388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"/>
            <a:ext cx="11222181" cy="1092188"/>
          </a:xfrm>
        </p:spPr>
        <p:txBody>
          <a:bodyPr>
            <a:noAutofit/>
          </a:bodyPr>
          <a:lstStyle/>
          <a:p>
            <a:r>
              <a:rPr lang="en-US" dirty="0" err="1"/>
              <a:t>DeAI</a:t>
            </a:r>
            <a:r>
              <a:rPr lang="en-US" dirty="0"/>
              <a:t>: </a:t>
            </a:r>
            <a:br>
              <a:rPr lang="en-US" dirty="0"/>
            </a:br>
            <a:r>
              <a:rPr lang="en-US" sz="2800" dirty="0"/>
              <a:t>Synthesizing On-device AI, Edge AI, and Cloud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9E9F11-F1D4-AC52-8936-004AE237E389}"/>
              </a:ext>
            </a:extLst>
          </p:cNvPr>
          <p:cNvSpPr txBox="1"/>
          <p:nvPr/>
        </p:nvSpPr>
        <p:spPr>
          <a:xfrm>
            <a:off x="1124679" y="6550556"/>
            <a:ext cx="99426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Longbing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 "Decentralized ai: Edge intelligence and smart blockchain, metaverse, web3,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desci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IEEE Intelligent Systems 37, no. 3: 6-19.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BF311B-14F1-CE51-F003-E47A8318B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548" y="1092189"/>
            <a:ext cx="5639001" cy="538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89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zh-TW" altLang="en-US" dirty="0"/>
              <a:t>課程大綱 </a:t>
            </a:r>
            <a:r>
              <a:rPr lang="en-US" altLang="zh-TW" dirty="0"/>
              <a:t>(</a:t>
            </a:r>
            <a:r>
              <a:rPr lang="en-US" dirty="0"/>
              <a:t>Syllabus)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zh-TW" altLang="en-US" sz="2800" dirty="0"/>
              <a:t>週次 </a:t>
            </a:r>
            <a:r>
              <a:rPr lang="en-US" altLang="zh-TW" sz="2800" dirty="0"/>
              <a:t>(Week)    </a:t>
            </a:r>
            <a:r>
              <a:rPr lang="zh-TW" altLang="en-US" sz="2800" dirty="0"/>
              <a:t>日期 </a:t>
            </a:r>
            <a:r>
              <a:rPr lang="en-US" altLang="zh-TW" sz="2800" dirty="0"/>
              <a:t>(Date)    </a:t>
            </a:r>
            <a:r>
              <a:rPr lang="zh-TW" altLang="en-US" sz="2800" dirty="0"/>
              <a:t>內容 </a:t>
            </a:r>
            <a:r>
              <a:rPr lang="en-US" altLang="zh-TW" sz="2800" dirty="0"/>
              <a:t>(Subject/Topics)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/>
              <a:t>6 2024/03/29 TCFD </a:t>
            </a:r>
            <a:r>
              <a:rPr lang="zh-TW" altLang="en-US" sz="2800" dirty="0"/>
              <a:t>氣候相關財務揭露與</a:t>
            </a:r>
            <a:r>
              <a:rPr lang="en-US" altLang="zh-TW" sz="2800" dirty="0" err="1"/>
              <a:t>En</a:t>
            </a:r>
            <a:r>
              <a:rPr lang="en-US" altLang="zh-TW" sz="2800" dirty="0"/>
              <a:t>-ROADS </a:t>
            </a:r>
            <a:r>
              <a:rPr lang="zh-TW" altLang="en-US" sz="2800" dirty="0"/>
              <a:t>氣候變遷模擬</a:t>
            </a:r>
            <a:br>
              <a:rPr lang="en-US" altLang="zh-TW" sz="2800" dirty="0"/>
            </a:br>
            <a:r>
              <a:rPr lang="en-US" altLang="zh-TW" sz="2800" dirty="0"/>
              <a:t>                          (Task Force on Climate-Related Financial Disclosures (TCFD)</a:t>
            </a:r>
            <a:br>
              <a:rPr lang="en-US" altLang="zh-TW" sz="2800" dirty="0"/>
            </a:br>
            <a:r>
              <a:rPr lang="en-US" altLang="zh-TW" sz="2800" dirty="0"/>
              <a:t>                           and </a:t>
            </a:r>
            <a:r>
              <a:rPr lang="en-US" altLang="zh-TW" sz="2800" dirty="0" err="1"/>
              <a:t>En</a:t>
            </a:r>
            <a:r>
              <a:rPr lang="en-US" altLang="zh-TW" sz="2800" dirty="0"/>
              <a:t>-Roads Interactive)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>
                <a:solidFill>
                  <a:schemeClr val="bg1">
                    <a:lumMod val="65000"/>
                  </a:schemeClr>
                </a:solidFill>
              </a:rPr>
              <a:t>7 2024/04/05 </a:t>
            </a:r>
            <a:r>
              <a:rPr lang="zh-TW" altLang="en-US" sz="2800" dirty="0">
                <a:solidFill>
                  <a:schemeClr val="bg1">
                    <a:lumMod val="65000"/>
                  </a:schemeClr>
                </a:solidFill>
              </a:rPr>
              <a:t>放假 </a:t>
            </a:r>
            <a:r>
              <a:rPr lang="en-US" altLang="zh-TW" sz="2800" dirty="0">
                <a:solidFill>
                  <a:schemeClr val="bg1">
                    <a:lumMod val="65000"/>
                  </a:schemeClr>
                </a:solidFill>
              </a:rPr>
              <a:t>(No Classes)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>
                <a:solidFill>
                  <a:schemeClr val="accent2">
                    <a:lumMod val="75000"/>
                  </a:schemeClr>
                </a:solidFill>
              </a:rPr>
              <a:t>8 2024/04/12 </a:t>
            </a:r>
            <a:r>
              <a:rPr lang="zh-TW" altLang="en-US" sz="2800" dirty="0">
                <a:solidFill>
                  <a:schemeClr val="accent2">
                    <a:lumMod val="75000"/>
                  </a:schemeClr>
                </a:solidFill>
              </a:rPr>
              <a:t>期中報告 </a:t>
            </a:r>
            <a:r>
              <a:rPr lang="en-US" altLang="zh-TW" sz="2800" dirty="0">
                <a:solidFill>
                  <a:schemeClr val="accent2">
                    <a:lumMod val="75000"/>
                  </a:schemeClr>
                </a:solidFill>
              </a:rPr>
              <a:t>(Midterm Project Report)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/>
              <a:t>9 2024/04/19 ESG</a:t>
            </a:r>
            <a:r>
              <a:rPr lang="zh-TW" altLang="en-US" sz="2800" dirty="0"/>
              <a:t>數據的收集、分析和視覺化 </a:t>
            </a:r>
            <a:br>
              <a:rPr lang="en-US" altLang="zh-TW" sz="2800" dirty="0"/>
            </a:br>
            <a:r>
              <a:rPr lang="en-US" altLang="zh-TW" sz="2800" dirty="0"/>
              <a:t>                          (ESG Data Gathering, Analysis, and Visualization)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/>
              <a:t>10 2024/04/26 ESG</a:t>
            </a:r>
            <a:r>
              <a:rPr lang="zh-TW" altLang="en-US" sz="2800" dirty="0"/>
              <a:t>數據報告 </a:t>
            </a:r>
            <a:r>
              <a:rPr lang="en-US" altLang="zh-TW" sz="2800" dirty="0"/>
              <a:t>(ESG Data Reporting); </a:t>
            </a:r>
            <a:br>
              <a:rPr lang="en-US" altLang="zh-TW" sz="2800" dirty="0"/>
            </a:br>
            <a:r>
              <a:rPr lang="en-US" altLang="zh-TW" sz="2800" dirty="0"/>
              <a:t>                            </a:t>
            </a:r>
            <a:r>
              <a:rPr lang="zh-TW" altLang="en-US" sz="2800" dirty="0"/>
              <a:t>企業永續報告書 </a:t>
            </a:r>
            <a:r>
              <a:rPr lang="en-US" altLang="zh-TW" sz="2800" dirty="0"/>
              <a:t>(Corporate Sustainability Reports)</a:t>
            </a: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982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"/>
            <a:ext cx="11222181" cy="1092188"/>
          </a:xfrm>
        </p:spPr>
        <p:txBody>
          <a:bodyPr>
            <a:noAutofit/>
          </a:bodyPr>
          <a:lstStyle/>
          <a:p>
            <a:r>
              <a:rPr lang="en-US" sz="4400" dirty="0"/>
              <a:t>Smart Virtuality-Reality Metaverse Ecosystem:</a:t>
            </a:r>
            <a:r>
              <a:rPr lang="en-US" sz="2800" dirty="0"/>
              <a:t> </a:t>
            </a:r>
            <a:r>
              <a:rPr lang="en-US" sz="2800" dirty="0" err="1"/>
              <a:t>Metasynthesizing</a:t>
            </a:r>
            <a:r>
              <a:rPr lang="en-US" sz="2800" dirty="0"/>
              <a:t> </a:t>
            </a:r>
            <a:r>
              <a:rPr lang="en-US" sz="2800" dirty="0" err="1"/>
              <a:t>DeAI</a:t>
            </a:r>
            <a:r>
              <a:rPr lang="en-US" sz="2800" dirty="0"/>
              <a:t>, Metaverse, Blockchain, Web3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9E6166-DBED-7E76-E6A3-A67424CAF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231" y="1146198"/>
            <a:ext cx="6354496" cy="53620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68B2B7-22D5-3755-C308-BB151279FC0C}"/>
              </a:ext>
            </a:extLst>
          </p:cNvPr>
          <p:cNvSpPr txBox="1"/>
          <p:nvPr/>
        </p:nvSpPr>
        <p:spPr>
          <a:xfrm>
            <a:off x="1124679" y="6550556"/>
            <a:ext cx="99426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Longbing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 "Decentralized ai: Edge intelligence and smart blockchain, metaverse, web3,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desci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IEEE Intelligent Systems 37, no. 3: 6-19.</a:t>
            </a:r>
          </a:p>
        </p:txBody>
      </p:sp>
    </p:spTree>
    <p:extLst>
      <p:ext uri="{BB962C8B-B14F-4D97-AF65-F5344CB8AC3E}">
        <p14:creationId xmlns:p14="http://schemas.microsoft.com/office/powerpoint/2010/main" val="7994923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difference between AR, MR, and VR </a:t>
            </a:r>
            <a:br>
              <a:rPr lang="en-US" dirty="0"/>
            </a:br>
            <a:r>
              <a:rPr lang="en-US" dirty="0"/>
              <a:t>under the umbrella of XR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D43A36-88BB-9660-54AD-27315C9AF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26" y="2117557"/>
            <a:ext cx="12026062" cy="42180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35E629-3E11-689D-0A34-BEC943243926}"/>
              </a:ext>
            </a:extLst>
          </p:cNvPr>
          <p:cNvSpPr txBox="1"/>
          <p:nvPr/>
        </p:nvSpPr>
        <p:spPr>
          <a:xfrm>
            <a:off x="1149993" y="1520833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9437FF"/>
                </a:solidFill>
              </a:rPr>
              <a:t>XR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D158E2-DD62-8950-93DD-187DC9659B2A}"/>
              </a:ext>
            </a:extLst>
          </p:cNvPr>
          <p:cNvSpPr txBox="1"/>
          <p:nvPr/>
        </p:nvSpPr>
        <p:spPr>
          <a:xfrm>
            <a:off x="4173929" y="1520833"/>
            <a:ext cx="776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9437FF"/>
                </a:solidFill>
              </a:rPr>
              <a:t>VR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EE7340-2BBF-2497-F276-EC2743CF0E4E}"/>
              </a:ext>
            </a:extLst>
          </p:cNvPr>
          <p:cNvSpPr txBox="1"/>
          <p:nvPr/>
        </p:nvSpPr>
        <p:spPr>
          <a:xfrm>
            <a:off x="7299160" y="1520833"/>
            <a:ext cx="922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9437FF"/>
                </a:solidFill>
              </a:rPr>
              <a:t>MR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FE0D4B-938D-820E-CF27-DD4A598D2919}"/>
              </a:ext>
            </a:extLst>
          </p:cNvPr>
          <p:cNvSpPr txBox="1"/>
          <p:nvPr/>
        </p:nvSpPr>
        <p:spPr>
          <a:xfrm>
            <a:off x="10046723" y="1520833"/>
            <a:ext cx="7841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9437FF"/>
                </a:solidFill>
              </a:rPr>
              <a:t>AR</a:t>
            </a:r>
          </a:p>
        </p:txBody>
      </p:sp>
    </p:spTree>
    <p:extLst>
      <p:ext uri="{BB962C8B-B14F-4D97-AF65-F5344CB8AC3E}">
        <p14:creationId xmlns:p14="http://schemas.microsoft.com/office/powerpoint/2010/main" val="41729903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9" y="135104"/>
            <a:ext cx="11424061" cy="1228183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A Data-Driven Digital Twin Architecture </a:t>
            </a:r>
            <a:br>
              <a:rPr lang="en-US" dirty="0"/>
            </a:br>
            <a:r>
              <a:rPr lang="en-US" sz="2700" b="0" dirty="0"/>
              <a:t>for intelligent healthcare systems using ML to process raw data of </a:t>
            </a:r>
            <a:r>
              <a:rPr lang="en-US" sz="2700" b="0" dirty="0" err="1"/>
              <a:t>IoMedicalThings</a:t>
            </a:r>
            <a:r>
              <a:rPr lang="en-US" sz="2700" b="0" dirty="0"/>
              <a:t> devices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55C85FF-ABA7-BC0F-ACA3-222404AA75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4801" y="1426258"/>
            <a:ext cx="7041355" cy="4973264"/>
          </a:xfrm>
        </p:spPr>
      </p:pic>
    </p:spTree>
    <p:extLst>
      <p:ext uri="{BB962C8B-B14F-4D97-AF65-F5344CB8AC3E}">
        <p14:creationId xmlns:p14="http://schemas.microsoft.com/office/powerpoint/2010/main" val="16909722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07121"/>
          </a:xfrm>
        </p:spPr>
        <p:txBody>
          <a:bodyPr>
            <a:normAutofit/>
          </a:bodyPr>
          <a:lstStyle/>
          <a:p>
            <a:r>
              <a:rPr lang="en-US" dirty="0"/>
              <a:t>AI for the Metaverse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72AA847-1F25-F4A9-9029-406EA83658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590" y="2310938"/>
            <a:ext cx="11705522" cy="3082593"/>
          </a:xfrm>
        </p:spPr>
      </p:pic>
    </p:spTree>
    <p:extLst>
      <p:ext uri="{BB962C8B-B14F-4D97-AF65-F5344CB8AC3E}">
        <p14:creationId xmlns:p14="http://schemas.microsoft.com/office/powerpoint/2010/main" val="36215915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 for the Metaverse in the Application Aspects </a:t>
            </a:r>
            <a:r>
              <a:rPr lang="en-US" sz="2700" b="0" dirty="0"/>
              <a:t>healthcare, manufacturing, smart cities, gaming </a:t>
            </a:r>
            <a:br>
              <a:rPr lang="en-US" sz="2700" b="0" dirty="0"/>
            </a:br>
            <a:r>
              <a:rPr lang="en-US" sz="2700" b="0" dirty="0"/>
              <a:t>E-commerce, human resources, real estate, and </a:t>
            </a:r>
            <a:r>
              <a:rPr lang="en-US" sz="2700" b="0" dirty="0" err="1"/>
              <a:t>DeFi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8E87B9-867E-BE02-83C2-FA82DCE78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6793" y="1512176"/>
            <a:ext cx="8055526" cy="4907499"/>
          </a:xfrm>
        </p:spPr>
      </p:pic>
    </p:spTree>
    <p:extLst>
      <p:ext uri="{BB962C8B-B14F-4D97-AF65-F5344CB8AC3E}">
        <p14:creationId xmlns:p14="http://schemas.microsoft.com/office/powerpoint/2010/main" val="5092729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Blockchain-Registered: </a:t>
            </a:r>
            <a:br>
              <a:rPr lang="en-US" dirty="0"/>
            </a:br>
            <a:r>
              <a:rPr lang="en-US" dirty="0"/>
              <a:t>Crypto, Collectables, and Art. 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859001" y="6396335"/>
            <a:ext cx="104739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Belk, Russell, Mariam Humayun, and Myriam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Brouard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. (2022)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"Money, possessions, and ownership in the Metaverse: NFTs, cryptocurrencies, Web3 and Wild Markets." Journal of Business Research 153: 198-205.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5A9E295-0FE0-9B0F-A26A-6F10870253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9933" y="1460667"/>
            <a:ext cx="8071092" cy="4935668"/>
          </a:xfrm>
        </p:spPr>
      </p:pic>
    </p:spTree>
    <p:extLst>
      <p:ext uri="{BB962C8B-B14F-4D97-AF65-F5344CB8AC3E}">
        <p14:creationId xmlns:p14="http://schemas.microsoft.com/office/powerpoint/2010/main" val="29996472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73467"/>
          </a:xfrm>
        </p:spPr>
        <p:txBody>
          <a:bodyPr>
            <a:normAutofit fontScale="90000"/>
          </a:bodyPr>
          <a:lstStyle/>
          <a:p>
            <a:r>
              <a:rPr lang="en-US" dirty="0"/>
              <a:t>Combination of Web3 with other Technologies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36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A07FC2-5113-4305-77DB-8D49FD05F6C7}"/>
              </a:ext>
            </a:extLst>
          </p:cNvPr>
          <p:cNvSpPr txBox="1"/>
          <p:nvPr/>
        </p:nvSpPr>
        <p:spPr>
          <a:xfrm>
            <a:off x="859001" y="6396335"/>
            <a:ext cx="104739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Sheridan, Dan, James Harris, Frank Wear, Jerry Cowell Jr, Easton Wong, and Abbas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Yazdinejad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. (2022)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"Web3 Challenges and Opportunities for the Market."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arXiv:2209.02446.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97CE86-093D-C420-C23A-53D3A6ACF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899" y="908571"/>
            <a:ext cx="9933160" cy="55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551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altLang="zh-TW" sz="20000">
                <a:solidFill>
                  <a:srgbClr val="FF0000"/>
                </a:solidFill>
              </a:rPr>
              <a:t>FinTech</a:t>
            </a:r>
            <a:endParaRPr lang="zh-TW" altLang="en-US" sz="20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78383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1728192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Financial</a:t>
            </a:r>
            <a:r>
              <a:rPr lang="en-US" sz="6000" dirty="0"/>
              <a:t> </a:t>
            </a:r>
            <a:r>
              <a:rPr lang="en-US" sz="6000" dirty="0">
                <a:solidFill>
                  <a:schemeClr val="accent1"/>
                </a:solidFill>
              </a:rPr>
              <a:t>Technology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 err="1">
                <a:solidFill>
                  <a:srgbClr val="FF0000"/>
                </a:solidFill>
              </a:rPr>
              <a:t>Fin</a:t>
            </a:r>
            <a:r>
              <a:rPr lang="en-US" sz="6000" dirty="0" err="1">
                <a:solidFill>
                  <a:schemeClr val="accent1"/>
                </a:solidFill>
              </a:rPr>
              <a:t>Tech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16833"/>
            <a:ext cx="8229600" cy="460303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6000" dirty="0"/>
              <a:t>“</a:t>
            </a:r>
            <a:r>
              <a:rPr lang="en-US" sz="6000"/>
              <a:t>providing </a:t>
            </a:r>
            <a:br>
              <a:rPr lang="en-US" sz="6000"/>
            </a:br>
            <a:r>
              <a:rPr lang="en-US" sz="6000">
                <a:solidFill>
                  <a:srgbClr val="FF0000"/>
                </a:solidFill>
              </a:rPr>
              <a:t>financial services </a:t>
            </a:r>
            <a:br>
              <a:rPr lang="en-US" sz="6000">
                <a:solidFill>
                  <a:srgbClr val="FF0000"/>
                </a:solidFill>
              </a:rPr>
            </a:br>
            <a:r>
              <a:rPr lang="en-US" sz="6000"/>
              <a:t>by </a:t>
            </a:r>
            <a:r>
              <a:rPr lang="en-US" sz="6000" dirty="0"/>
              <a:t>making use of </a:t>
            </a:r>
            <a:r>
              <a:rPr lang="en-US" sz="6000" dirty="0">
                <a:solidFill>
                  <a:schemeClr val="accent1"/>
                </a:solidFill>
              </a:rPr>
              <a:t>software</a:t>
            </a:r>
            <a:r>
              <a:rPr lang="en-US" sz="6000" dirty="0"/>
              <a:t> </a:t>
            </a:r>
            <a:r>
              <a:rPr lang="en-US" sz="6000"/>
              <a:t>and </a:t>
            </a:r>
            <a:br>
              <a:rPr lang="en-US" sz="6000"/>
            </a:br>
            <a:r>
              <a:rPr lang="en-US" sz="6000">
                <a:solidFill>
                  <a:schemeClr val="accent1"/>
                </a:solidFill>
              </a:rPr>
              <a:t>modern </a:t>
            </a:r>
            <a:r>
              <a:rPr lang="en-US" sz="6000" dirty="0">
                <a:solidFill>
                  <a:schemeClr val="accent1"/>
                </a:solidFill>
              </a:rPr>
              <a:t>technology</a:t>
            </a:r>
            <a:r>
              <a:rPr lang="en-US" sz="60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224808" y="6597353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www.fintechweekly.com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-definition</a:t>
            </a:r>
          </a:p>
        </p:txBody>
      </p:sp>
    </p:spTree>
    <p:extLst>
      <p:ext uri="{BB962C8B-B14F-4D97-AF65-F5344CB8AC3E}">
        <p14:creationId xmlns:p14="http://schemas.microsoft.com/office/powerpoint/2010/main" val="9096721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altLang="zh-TW" sz="13000" u="sng" dirty="0">
                <a:solidFill>
                  <a:srgbClr val="FF0000"/>
                </a:solidFill>
              </a:rPr>
              <a:t>Fin</a:t>
            </a:r>
            <a:r>
              <a:rPr lang="en-US" altLang="zh-TW" sz="13000" dirty="0">
                <a:solidFill>
                  <a:srgbClr val="FF0000"/>
                </a:solidFill>
              </a:rPr>
              <a:t>ancial </a:t>
            </a:r>
            <a:r>
              <a:rPr lang="en-US" altLang="zh-TW" sz="13000" u="sng" dirty="0">
                <a:solidFill>
                  <a:srgbClr val="FF0000"/>
                </a:solidFill>
              </a:rPr>
              <a:t>Tech</a:t>
            </a:r>
            <a:r>
              <a:rPr lang="en-US" altLang="zh-TW" sz="13000" dirty="0">
                <a:solidFill>
                  <a:srgbClr val="FF0000"/>
                </a:solidFill>
              </a:rPr>
              <a:t>nology</a:t>
            </a:r>
            <a:endParaRPr lang="zh-TW" altLang="en-US" sz="13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6475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zh-TW" altLang="en-US" dirty="0"/>
              <a:t>課程大綱 </a:t>
            </a:r>
            <a:r>
              <a:rPr lang="en-US" altLang="zh-TW" dirty="0"/>
              <a:t>(</a:t>
            </a:r>
            <a:r>
              <a:rPr lang="en-US" dirty="0"/>
              <a:t>Syllabus)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zh-TW" altLang="en-US" sz="2800" dirty="0"/>
              <a:t>週次 </a:t>
            </a:r>
            <a:r>
              <a:rPr lang="en-US" altLang="zh-TW" sz="2800" dirty="0"/>
              <a:t>(Week)    </a:t>
            </a:r>
            <a:r>
              <a:rPr lang="zh-TW" altLang="en-US" sz="2800" dirty="0"/>
              <a:t>日期 </a:t>
            </a:r>
            <a:r>
              <a:rPr lang="en-US" altLang="zh-TW" sz="2800" dirty="0"/>
              <a:t>(Date)    </a:t>
            </a:r>
            <a:r>
              <a:rPr lang="zh-TW" altLang="en-US" sz="2800" dirty="0"/>
              <a:t>內容 </a:t>
            </a:r>
            <a:r>
              <a:rPr lang="en-US" altLang="zh-TW" sz="2800" dirty="0"/>
              <a:t>(Subject/Topics)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/>
              <a:t>11 2024/05/03 ESG</a:t>
            </a:r>
            <a:r>
              <a:rPr lang="zh-TW" altLang="en-US" sz="2800" dirty="0"/>
              <a:t>數據驗證 </a:t>
            </a:r>
            <a:r>
              <a:rPr lang="en-US" altLang="zh-TW" sz="2800" dirty="0"/>
              <a:t>(ESG Data Verification)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>
                <a:solidFill>
                  <a:srgbClr val="7030A0"/>
                </a:solidFill>
              </a:rPr>
              <a:t>12 2024/05/10 </a:t>
            </a:r>
            <a:r>
              <a:rPr lang="zh-TW" altLang="en-US" sz="2800" dirty="0">
                <a:solidFill>
                  <a:srgbClr val="7030A0"/>
                </a:solidFill>
              </a:rPr>
              <a:t>永續數據分析個案研究 </a:t>
            </a:r>
            <a:r>
              <a:rPr lang="en-US" altLang="zh-TW" sz="2800" dirty="0">
                <a:solidFill>
                  <a:srgbClr val="7030A0"/>
                </a:solidFill>
              </a:rPr>
              <a:t>II </a:t>
            </a:r>
            <a:br>
              <a:rPr lang="en-US" altLang="zh-TW" sz="2800" dirty="0">
                <a:solidFill>
                  <a:srgbClr val="7030A0"/>
                </a:solidFill>
              </a:rPr>
            </a:br>
            <a:r>
              <a:rPr lang="en-US" altLang="zh-TW" sz="2800" dirty="0">
                <a:solidFill>
                  <a:srgbClr val="7030A0"/>
                </a:solidFill>
              </a:rPr>
              <a:t>                            (Case Study on Sustainability and ESG Data Analytics II)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/>
              <a:t>13 2024/05/17 </a:t>
            </a:r>
            <a:r>
              <a:rPr lang="zh-TW" altLang="en-US" sz="2800" dirty="0"/>
              <a:t>能源之星報告與數據揭露 </a:t>
            </a:r>
            <a:br>
              <a:rPr lang="en-US" altLang="zh-TW" sz="2800" dirty="0"/>
            </a:br>
            <a:r>
              <a:rPr lang="en-US" altLang="zh-TW" sz="2800" dirty="0"/>
              <a:t>                            (Energy Star Reporting and Data Disclosure)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/>
              <a:t>14 2024/05/24 </a:t>
            </a:r>
            <a:r>
              <a:rPr lang="zh-TW" altLang="en-US" sz="2800" dirty="0"/>
              <a:t>人工智慧物聯網在</a:t>
            </a:r>
            <a:r>
              <a:rPr lang="en-US" altLang="zh-TW" sz="2800" dirty="0"/>
              <a:t>ESG</a:t>
            </a:r>
            <a:r>
              <a:rPr lang="zh-TW" altLang="en-US" sz="2800" dirty="0"/>
              <a:t>永續應用 </a:t>
            </a:r>
            <a:br>
              <a:rPr lang="en-US" altLang="zh-TW" sz="2800" dirty="0"/>
            </a:br>
            <a:r>
              <a:rPr lang="en-US" altLang="zh-TW" sz="2800" dirty="0"/>
              <a:t>                            </a:t>
            </a:r>
            <a:r>
              <a:rPr lang="en-US" altLang="zh-TW" sz="2000" dirty="0"/>
              <a:t>(Artificial Intelligence of things (</a:t>
            </a:r>
            <a:r>
              <a:rPr lang="en-US" altLang="zh-TW" sz="2000" dirty="0" err="1"/>
              <a:t>AIoT</a:t>
            </a:r>
            <a:r>
              <a:rPr lang="en-US" altLang="zh-TW" sz="2000" dirty="0"/>
              <a:t>) in ESG and Sustainability Applications)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/>
              <a:t>15 2024/05/31 </a:t>
            </a:r>
            <a:r>
              <a:rPr lang="zh-TW" altLang="en-US" sz="2800" dirty="0"/>
              <a:t>生成式</a:t>
            </a:r>
            <a:r>
              <a:rPr lang="en-US" altLang="zh-TW" sz="2800" dirty="0"/>
              <a:t>AI</a:t>
            </a:r>
            <a:r>
              <a:rPr lang="zh-TW" altLang="en-US" sz="2800" dirty="0"/>
              <a:t>於永續評等和報告生成 </a:t>
            </a:r>
            <a:br>
              <a:rPr lang="en-US" altLang="zh-TW" sz="2800" dirty="0"/>
            </a:br>
            <a:r>
              <a:rPr lang="en-US" altLang="zh-TW" sz="2800" dirty="0"/>
              <a:t>                            (Generative AI for ESG Rating and Reporting Generation)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>
                <a:solidFill>
                  <a:schemeClr val="accent2">
                    <a:lumMod val="75000"/>
                  </a:schemeClr>
                </a:solidFill>
              </a:rPr>
              <a:t>16 2024/06/07 </a:t>
            </a:r>
            <a:r>
              <a:rPr lang="zh-TW" altLang="en-US" sz="2800" dirty="0">
                <a:solidFill>
                  <a:schemeClr val="accent2">
                    <a:lumMod val="75000"/>
                  </a:schemeClr>
                </a:solidFill>
              </a:rPr>
              <a:t>期末報告 </a:t>
            </a:r>
            <a:r>
              <a:rPr lang="en-US" altLang="zh-TW" sz="2800" dirty="0">
                <a:solidFill>
                  <a:schemeClr val="accent2">
                    <a:lumMod val="75000"/>
                  </a:schemeClr>
                </a:solidFill>
              </a:rPr>
              <a:t>(Final Project Report)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061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altLang="zh-TW" sz="15000" dirty="0">
                <a:solidFill>
                  <a:srgbClr val="FF0000"/>
                </a:solidFill>
              </a:rPr>
              <a:t>Financial Services</a:t>
            </a:r>
            <a:endParaRPr lang="zh-TW" altLang="en-US" sz="15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68607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Financial Services Innovation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111" y="752699"/>
            <a:ext cx="6683778" cy="580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828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4734" y="188641"/>
            <a:ext cx="8029699" cy="6331222"/>
          </a:xfrm>
        </p:spPr>
        <p:txBody>
          <a:bodyPr>
            <a:normAutofit fontScale="90000"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FinTech</a:t>
            </a:r>
            <a:r>
              <a:rPr lang="en-US" sz="6000" dirty="0">
                <a:solidFill>
                  <a:schemeClr val="accent1"/>
                </a:solidFill>
              </a:rPr>
              <a:t>: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Financial Services Innovation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1. Payments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2. Insurance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3. Deposits &amp; Lending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4. Capital Raising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5. Investment Management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6. Market Provisioning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1768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Payment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2711624" y="764705"/>
            <a:ext cx="6968078" cy="57565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086231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Insurance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6469" y="780781"/>
            <a:ext cx="4924134" cy="57448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29931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Deposits &amp; Lending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7648" y="786709"/>
            <a:ext cx="6838404" cy="57225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714251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Capital Raising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7729" y="809974"/>
            <a:ext cx="4851747" cy="57609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798354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FinTech</a:t>
            </a:r>
            <a:r>
              <a:rPr lang="en-US" dirty="0">
                <a:solidFill>
                  <a:srgbClr val="FF0000"/>
                </a:solidFill>
              </a:rPr>
              <a:t>: Investment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791744" y="764704"/>
            <a:ext cx="4968552" cy="5806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14343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FinTech</a:t>
            </a:r>
            <a:r>
              <a:rPr lang="en-US" dirty="0">
                <a:solidFill>
                  <a:srgbClr val="FF0000"/>
                </a:solidFill>
              </a:rPr>
              <a:t>: Market Provisioning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7609" y="814976"/>
            <a:ext cx="7147061" cy="56942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344437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12791"/>
          </a:xfrm>
        </p:spPr>
        <p:txBody>
          <a:bodyPr>
            <a:noAutofit/>
          </a:bodyPr>
          <a:lstStyle/>
          <a:p>
            <a:r>
              <a:rPr lang="en-US" sz="3600" dirty="0"/>
              <a:t>Modelling Strategy to Forecast Carbon Emissions with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1105361" y="6581001"/>
            <a:ext cx="106047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Brière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M.,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Keip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M., &amp; Le Berthe, T. (2022). Artificial Intelligence for Sustainable Finance: Why it May Help. Available at SSRN 4252329.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4DC2BEE-BB71-389D-7CFD-D93A16629A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09131" y="947895"/>
            <a:ext cx="9373737" cy="5614349"/>
          </a:xfrm>
        </p:spPr>
      </p:pic>
    </p:spTree>
    <p:extLst>
      <p:ext uri="{BB962C8B-B14F-4D97-AF65-F5344CB8AC3E}">
        <p14:creationId xmlns:p14="http://schemas.microsoft.com/office/powerpoint/2010/main" val="2915311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427140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Web 3.0 and </a:t>
            </a:r>
            <a:b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Big Data Analysis in </a:t>
            </a:r>
            <a:b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Fintech, Green and Sustainable Finance</a:t>
            </a:r>
            <a:endParaRPr lang="en-US" sz="8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758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08883"/>
          </a:xfrm>
        </p:spPr>
        <p:txBody>
          <a:bodyPr>
            <a:normAutofit fontScale="90000"/>
          </a:bodyPr>
          <a:lstStyle/>
          <a:p>
            <a:pPr marL="320040" indent="-320040">
              <a:spcAft>
                <a:spcPts val="600"/>
              </a:spcAft>
            </a:pPr>
            <a:r>
              <a:rPr lang="en-US" sz="6600" dirty="0"/>
              <a:t>Research Framework</a:t>
            </a:r>
            <a:br>
              <a:rPr lang="en-US" sz="6600" dirty="0"/>
            </a:br>
            <a:r>
              <a:rPr lang="en-US" sz="3600" dirty="0"/>
              <a:t>Do clean energy indices outperform using contrarian strategies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  <p:pic>
        <p:nvPicPr>
          <p:cNvPr id="7" name="image6.jpeg">
            <a:extLst>
              <a:ext uri="{FF2B5EF4-FFF2-40B4-BE49-F238E27FC236}">
                <a16:creationId xmlns:a16="http://schemas.microsoft.com/office/drawing/2014/main" id="{3FD5CB6A-BB4D-9A58-9B40-11FD9CCE254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7721" y="1863364"/>
            <a:ext cx="11635295" cy="38750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A64CF4-32B3-9BA1-50C7-AC120B8E0C58}"/>
              </a:ext>
            </a:extLst>
          </p:cNvPr>
          <p:cNvSpPr txBox="1"/>
          <p:nvPr/>
        </p:nvSpPr>
        <p:spPr>
          <a:xfrm>
            <a:off x="353961" y="6562452"/>
            <a:ext cx="113451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Source, Min-Yuh Day and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Yensen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Ni (2023), "Do clean energy indices outperform using contrarian strategies based on contrarian trading rules?", Energy, Volume 272, 1 June 2023, 127113.</a:t>
            </a:r>
          </a:p>
        </p:txBody>
      </p:sp>
    </p:spTree>
    <p:extLst>
      <p:ext uri="{BB962C8B-B14F-4D97-AF65-F5344CB8AC3E}">
        <p14:creationId xmlns:p14="http://schemas.microsoft.com/office/powerpoint/2010/main" val="33030408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1CA04-E2B1-908A-AB92-0C311D45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70155"/>
          </a:xfrm>
        </p:spPr>
        <p:txBody>
          <a:bodyPr>
            <a:normAutofit fontScale="90000"/>
          </a:bodyPr>
          <a:lstStyle/>
          <a:p>
            <a:r>
              <a:rPr lang="en-US" dirty="0"/>
              <a:t>Artificial Intelligence for Sustainable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9C37F-AE31-60BB-5CAE-C6FB503A5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39253"/>
            <a:ext cx="11222181" cy="5422992"/>
          </a:xfrm>
        </p:spPr>
        <p:txBody>
          <a:bodyPr>
            <a:noAutofit/>
          </a:bodyPr>
          <a:lstStyle/>
          <a:p>
            <a:pPr>
              <a:spcAft>
                <a:spcPts val="300"/>
              </a:spcAft>
            </a:pPr>
            <a:r>
              <a:rPr lang="en-US" sz="2800" dirty="0"/>
              <a:t>Why AI may help sustainable finance?</a:t>
            </a:r>
          </a:p>
          <a:p>
            <a:pPr lvl="1">
              <a:spcAft>
                <a:spcPts val="300"/>
              </a:spcAft>
            </a:pPr>
            <a:r>
              <a:rPr lang="en-US" sz="2000" b="0" dirty="0" err="1"/>
              <a:t>Brière</a:t>
            </a:r>
            <a:r>
              <a:rPr lang="en-US" sz="2000" b="0" dirty="0"/>
              <a:t>, M., </a:t>
            </a:r>
            <a:r>
              <a:rPr lang="en-US" sz="2000" b="0" dirty="0" err="1"/>
              <a:t>Keip</a:t>
            </a:r>
            <a:r>
              <a:rPr lang="en-US" sz="2000" b="0" dirty="0"/>
              <a:t>, M., &amp; Le Berthe, T. (2022). Artificial Intelligence for Sustainable Finance: Why it May Help. Available at SSRN 4252329.</a:t>
            </a:r>
          </a:p>
          <a:p>
            <a:pPr>
              <a:spcAft>
                <a:spcPts val="300"/>
              </a:spcAft>
            </a:pPr>
            <a:r>
              <a:rPr lang="en-US" sz="2800" dirty="0"/>
              <a:t>How does artificial intelligence boost sustainable development?</a:t>
            </a:r>
          </a:p>
          <a:p>
            <a:pPr lvl="1">
              <a:spcAft>
                <a:spcPts val="300"/>
              </a:spcAft>
            </a:pPr>
            <a:r>
              <a:rPr lang="en-US" sz="2000" b="0" dirty="0" err="1"/>
              <a:t>Schoormann</a:t>
            </a:r>
            <a:r>
              <a:rPr lang="en-US" sz="2000" b="0" dirty="0"/>
              <a:t>, T., Strobel, G., </a:t>
            </a:r>
            <a:r>
              <a:rPr lang="en-US" sz="2000" b="0" dirty="0" err="1"/>
              <a:t>Möller</a:t>
            </a:r>
            <a:r>
              <a:rPr lang="en-US" sz="2000" b="0" dirty="0"/>
              <a:t>, F., Petrik, D., &amp; </a:t>
            </a:r>
            <a:r>
              <a:rPr lang="en-US" sz="2000" b="0" dirty="0" err="1"/>
              <a:t>Zschech</a:t>
            </a:r>
            <a:r>
              <a:rPr lang="en-US" sz="2000" b="0" dirty="0"/>
              <a:t>, P. (2023). Artificial Intelligence for Sustainability—A Systematic Review of Information Systems Literature. Communications of the Association for Information Systems, 52(1), 8.</a:t>
            </a:r>
          </a:p>
          <a:p>
            <a:pPr>
              <a:spcAft>
                <a:spcPts val="300"/>
              </a:spcAft>
            </a:pPr>
            <a:r>
              <a:rPr lang="en-US" sz="2800" dirty="0"/>
              <a:t>Does sustainability generate better financial performance?</a:t>
            </a:r>
          </a:p>
          <a:p>
            <a:pPr lvl="1">
              <a:spcAft>
                <a:spcPts val="300"/>
              </a:spcAft>
            </a:pPr>
            <a:r>
              <a:rPr lang="en-US" sz="2000" b="0" dirty="0" err="1"/>
              <a:t>Atz</a:t>
            </a:r>
            <a:r>
              <a:rPr lang="en-US" sz="2000" b="0" dirty="0"/>
              <a:t>, U., Van Holt, T., Liu, Z. Z., &amp; Bruno, C. C. (2023). Does sustainability generate better financial performance? review, meta-analysis, and propositions. Journal of Sustainable Finance &amp; Investment, 13(1), 802-825.</a:t>
            </a:r>
          </a:p>
          <a:p>
            <a:pPr>
              <a:spcAft>
                <a:spcPts val="300"/>
              </a:spcAft>
            </a:pPr>
            <a:r>
              <a:rPr lang="en-US" sz="2800" dirty="0"/>
              <a:t>What are the major research topics in AI for Sustainable finance?</a:t>
            </a:r>
          </a:p>
          <a:p>
            <a:pPr lvl="1">
              <a:spcAft>
                <a:spcPts val="300"/>
              </a:spcAft>
            </a:pPr>
            <a:r>
              <a:rPr lang="en-US" sz="2000" b="0" dirty="0"/>
              <a:t>Kumar, S., Sharma, D., Rao, S., Lim, W. M., &amp; </a:t>
            </a:r>
            <a:r>
              <a:rPr lang="en-US" sz="2000" b="0" dirty="0" err="1"/>
              <a:t>Mangla</a:t>
            </a:r>
            <a:r>
              <a:rPr lang="en-US" sz="2000" b="0" dirty="0"/>
              <a:t>, S. K. (2022). Past, present, and future of sustainable finance: Insights from big data analytics through machine learning of scholarly research. Annals of Operations Research, 1-44.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3F201-455E-F879-10CD-5DA14B48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553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3487" y="274638"/>
            <a:ext cx="9725025" cy="6287606"/>
          </a:xfrm>
        </p:spPr>
        <p:txBody>
          <a:bodyPr>
            <a:normAutofit fontScale="90000"/>
          </a:bodyPr>
          <a:lstStyle/>
          <a:p>
            <a:r>
              <a:rPr lang="en-US" altLang="zh-TW" sz="10000" dirty="0">
                <a:solidFill>
                  <a:srgbClr val="FF0000"/>
                </a:solidFill>
              </a:rPr>
              <a:t>Decentralized Finance </a:t>
            </a:r>
            <a:br>
              <a:rPr lang="en-US" altLang="zh-TW" sz="10000" dirty="0">
                <a:solidFill>
                  <a:srgbClr val="FF0000"/>
                </a:solidFill>
              </a:rPr>
            </a:br>
            <a:r>
              <a:rPr lang="en-US" altLang="zh-TW" sz="10000" dirty="0">
                <a:solidFill>
                  <a:srgbClr val="FF0000"/>
                </a:solidFill>
              </a:rPr>
              <a:t>(</a:t>
            </a:r>
            <a:r>
              <a:rPr lang="en-US" altLang="zh-TW" sz="10000" dirty="0" err="1">
                <a:solidFill>
                  <a:srgbClr val="FF0000"/>
                </a:solidFill>
              </a:rPr>
              <a:t>DeFi</a:t>
            </a:r>
            <a:r>
              <a:rPr lang="en-US" altLang="zh-TW" sz="10000" dirty="0">
                <a:solidFill>
                  <a:srgbClr val="FF0000"/>
                </a:solidFill>
              </a:rPr>
              <a:t>)</a:t>
            </a:r>
            <a:br>
              <a:rPr lang="en-US" altLang="zh-TW" sz="10000" dirty="0">
                <a:solidFill>
                  <a:srgbClr val="FF0000"/>
                </a:solidFill>
              </a:rPr>
            </a:br>
            <a:r>
              <a:rPr lang="en-US" altLang="zh-TW" sz="10000" dirty="0">
                <a:solidFill>
                  <a:schemeClr val="accent1"/>
                </a:solidFill>
              </a:rPr>
              <a:t>Block Chain FinTech</a:t>
            </a:r>
            <a:endParaRPr lang="zh-TW" altLang="en-US" sz="10000" dirty="0">
              <a:solidFill>
                <a:schemeClr val="accent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96253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A616F-F690-1945-9A9B-9027EE38E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Decentralized Finance (</a:t>
            </a:r>
            <a:r>
              <a:rPr lang="en-US" dirty="0" err="1"/>
              <a:t>DeFi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57EE4-B4DB-BF47-8BC2-C5F443F62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>
                <a:solidFill>
                  <a:srgbClr val="C00000"/>
                </a:solidFill>
              </a:rPr>
              <a:t>global, open alternative </a:t>
            </a:r>
            <a:r>
              <a:rPr lang="en-US" dirty="0"/>
              <a:t>to the current </a:t>
            </a:r>
            <a:r>
              <a:rPr lang="en-US" dirty="0">
                <a:solidFill>
                  <a:srgbClr val="C00000"/>
                </a:solidFill>
              </a:rPr>
              <a:t>financial system</a:t>
            </a:r>
            <a:r>
              <a:rPr lang="en-US" dirty="0"/>
              <a:t>.</a:t>
            </a:r>
          </a:p>
          <a:p>
            <a:r>
              <a:rPr lang="en-US" dirty="0"/>
              <a:t>Products that let you </a:t>
            </a:r>
            <a:r>
              <a:rPr lang="en-US" dirty="0">
                <a:solidFill>
                  <a:srgbClr val="C00000"/>
                </a:solidFill>
              </a:rPr>
              <a:t>borrow, save, invest, trade</a:t>
            </a:r>
            <a:r>
              <a:rPr lang="en-US" dirty="0"/>
              <a:t>, and more.</a:t>
            </a:r>
          </a:p>
          <a:p>
            <a:r>
              <a:rPr lang="en-US" dirty="0"/>
              <a:t>Based on </a:t>
            </a:r>
            <a:r>
              <a:rPr lang="en-US" dirty="0">
                <a:solidFill>
                  <a:srgbClr val="C00000"/>
                </a:solidFill>
              </a:rPr>
              <a:t>open-source technology </a:t>
            </a:r>
            <a:r>
              <a:rPr lang="en-US" dirty="0"/>
              <a:t>that anyone can program with.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749002-1113-7649-A1B6-03B3BEB8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8A4E24-418E-B34C-81A8-A1F555DA6FB3}"/>
              </a:ext>
            </a:extLst>
          </p:cNvPr>
          <p:cNvSpPr txBox="1"/>
          <p:nvPr/>
        </p:nvSpPr>
        <p:spPr>
          <a:xfrm>
            <a:off x="3045619" y="6518295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ethereum.org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/defi/</a:t>
            </a:r>
          </a:p>
        </p:txBody>
      </p:sp>
    </p:spTree>
    <p:extLst>
      <p:ext uri="{BB962C8B-B14F-4D97-AF65-F5344CB8AC3E}">
        <p14:creationId xmlns:p14="http://schemas.microsoft.com/office/powerpoint/2010/main" val="7343517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63B13-A754-2C4B-B279-647764DDA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Traditional Finance</a:t>
            </a:r>
            <a:br>
              <a:rPr lang="en-US" dirty="0"/>
            </a:br>
            <a:r>
              <a:rPr lang="en-US" dirty="0"/>
              <a:t>Centralized Finance (</a:t>
            </a:r>
            <a:r>
              <a:rPr lang="en-US" dirty="0" err="1"/>
              <a:t>CeFi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6969A-844C-794D-8233-9F92B1CC6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1650"/>
            <a:ext cx="11222181" cy="458164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Some people aren't granted access to set up a bank account or use financial services.</a:t>
            </a:r>
          </a:p>
          <a:p>
            <a:r>
              <a:rPr lang="en-US" dirty="0"/>
              <a:t>Lack of access to financial services can prevent people from being employable.</a:t>
            </a:r>
          </a:p>
          <a:p>
            <a:r>
              <a:rPr lang="en-US" dirty="0"/>
              <a:t>Financial services can block you from getting paid.</a:t>
            </a:r>
          </a:p>
          <a:p>
            <a:r>
              <a:rPr lang="en-US" dirty="0"/>
              <a:t>A hidden charge of financial services is your personal data.</a:t>
            </a:r>
          </a:p>
          <a:p>
            <a:r>
              <a:rPr lang="en-US" dirty="0"/>
              <a:t>Governments and centralized institutions can close down markets at will.</a:t>
            </a:r>
          </a:p>
          <a:p>
            <a:r>
              <a:rPr lang="en-US" dirty="0"/>
              <a:t>Trading hours often limited to business hours of specific time zone.</a:t>
            </a:r>
          </a:p>
          <a:p>
            <a:r>
              <a:rPr lang="en-US" dirty="0"/>
              <a:t>Money transfers can take days due to internal human processes.</a:t>
            </a:r>
          </a:p>
          <a:p>
            <a:r>
              <a:rPr lang="en-US" dirty="0"/>
              <a:t>There's a premium to financial services because intermediary institutions need their cut.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BA85A-7730-DB4A-841B-5BF3407A7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39C11E-4085-434B-BDF6-3E324B39C6D3}"/>
              </a:ext>
            </a:extLst>
          </p:cNvPr>
          <p:cNvSpPr txBox="1"/>
          <p:nvPr/>
        </p:nvSpPr>
        <p:spPr>
          <a:xfrm>
            <a:off x="3045619" y="6518295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ethereum.org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/defi/</a:t>
            </a:r>
          </a:p>
        </p:txBody>
      </p:sp>
    </p:spTree>
    <p:extLst>
      <p:ext uri="{BB962C8B-B14F-4D97-AF65-F5344CB8AC3E}">
        <p14:creationId xmlns:p14="http://schemas.microsoft.com/office/powerpoint/2010/main" val="25477994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3EEB2-53B3-F649-8D40-D5D16EA97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27559"/>
          </a:xfrm>
        </p:spPr>
        <p:txBody>
          <a:bodyPr>
            <a:noAutofit/>
          </a:bodyPr>
          <a:lstStyle/>
          <a:p>
            <a:r>
              <a:rPr lang="en-US" sz="6000" dirty="0" err="1"/>
              <a:t>DeFi</a:t>
            </a:r>
            <a:r>
              <a:rPr lang="en-US" sz="6000" dirty="0"/>
              <a:t> vs. </a:t>
            </a:r>
            <a:r>
              <a:rPr lang="en-US" sz="6000" dirty="0" err="1"/>
              <a:t>CeFi</a:t>
            </a:r>
            <a:endParaRPr lang="en-US" sz="6000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B814AE5-E81E-8848-B0AD-8EC1A771720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4389" y="1028700"/>
          <a:ext cx="11222182" cy="5432403"/>
        </p:xfrm>
        <a:graphic>
          <a:graphicData uri="http://schemas.openxmlformats.org/drawingml/2006/table">
            <a:tbl>
              <a:tblPr/>
              <a:tblGrid>
                <a:gridCol w="5611091">
                  <a:extLst>
                    <a:ext uri="{9D8B030D-6E8A-4147-A177-3AD203B41FA5}">
                      <a16:colId xmlns:a16="http://schemas.microsoft.com/office/drawing/2014/main" val="1517986018"/>
                    </a:ext>
                  </a:extLst>
                </a:gridCol>
                <a:gridCol w="5611091">
                  <a:extLst>
                    <a:ext uri="{9D8B030D-6E8A-4147-A177-3AD203B41FA5}">
                      <a16:colId xmlns:a16="http://schemas.microsoft.com/office/drawing/2014/main" val="2225328046"/>
                    </a:ext>
                  </a:extLst>
                </a:gridCol>
              </a:tblGrid>
              <a:tr h="423346"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</a:rPr>
                        <a:t>Decentralized Finance (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  <a:effectLst/>
                        </a:rPr>
                        <a:t>DeFi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</a:rPr>
                        <a:t>)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</a:rPr>
                        <a:t>Traditional Finance (Centralized Finance;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  <a:effectLst/>
                        </a:rPr>
                        <a:t>CeFi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</a:rPr>
                        <a:t>)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359468"/>
                  </a:ext>
                </a:extLst>
              </a:tr>
              <a:tr h="423346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You hold your money.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Your money is held by companies.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060739"/>
                  </a:ext>
                </a:extLst>
              </a:tr>
              <a:tr h="818144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You control where your money goes and how it's spent.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You have to trust companies not to mismanage your money, like lend to risky borrowers.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499745"/>
                  </a:ext>
                </a:extLst>
              </a:tr>
              <a:tr h="747725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Transfers of funds happen in minutes.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Payments can take days due to manual processes.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155383"/>
                  </a:ext>
                </a:extLst>
              </a:tr>
              <a:tr h="764878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Transaction activity is pseudonymous.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Financial activity is tightly coupled with your identity.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632139"/>
                  </a:ext>
                </a:extLst>
              </a:tr>
              <a:tr h="572701">
                <a:tc>
                  <a:txBody>
                    <a:bodyPr/>
                    <a:lstStyle/>
                    <a:p>
                      <a:pPr algn="l"/>
                      <a:r>
                        <a:rPr lang="en-US" sz="2200" dirty="0" err="1">
                          <a:effectLst/>
                        </a:rPr>
                        <a:t>DeFi</a:t>
                      </a:r>
                      <a:r>
                        <a:rPr lang="en-US" sz="2200" dirty="0">
                          <a:effectLst/>
                        </a:rPr>
                        <a:t> is open to anyone.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You must apply to use financial services.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671119"/>
                  </a:ext>
                </a:extLst>
              </a:tr>
              <a:tr h="572701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The markets are always open.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Markets close because employees need breaks.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236314"/>
                  </a:ext>
                </a:extLst>
              </a:tr>
              <a:tr h="1106411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It's built on transparency – anyone can look at a product's data and inspect how the system works.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Financial institutions are closed books: you can't ask to see their loan history, a record of their managed assets, and so on.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794298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01087C-D78B-7448-B49D-08D4E7E9E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3A4B4C-7FF6-2A4F-BD04-8D9E0C74FAAB}"/>
              </a:ext>
            </a:extLst>
          </p:cNvPr>
          <p:cNvSpPr txBox="1"/>
          <p:nvPr/>
        </p:nvSpPr>
        <p:spPr>
          <a:xfrm>
            <a:off x="3045619" y="6504007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ethereum.org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/defi/</a:t>
            </a:r>
          </a:p>
        </p:txBody>
      </p:sp>
    </p:spTree>
    <p:extLst>
      <p:ext uri="{BB962C8B-B14F-4D97-AF65-F5344CB8AC3E}">
        <p14:creationId xmlns:p14="http://schemas.microsoft.com/office/powerpoint/2010/main" val="19669103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0DF27-2132-ED42-B73D-38E9EDA22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</a:t>
            </a:r>
            <a:r>
              <a:rPr lang="en-US" dirty="0" err="1"/>
              <a:t>DeFi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/>
              <a:t>Decentralized Applications (</a:t>
            </a:r>
            <a:r>
              <a:rPr lang="en-US" dirty="0" err="1"/>
              <a:t>Dapps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EFB16-6CF6-904D-BB06-0C8F11B53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Ethereum-powered tools and services</a:t>
            </a:r>
          </a:p>
          <a:p>
            <a:r>
              <a:rPr lang="en-US" dirty="0" err="1"/>
              <a:t>Dapps</a:t>
            </a:r>
            <a:r>
              <a:rPr lang="en-US" dirty="0"/>
              <a:t> are a growing movement of applications that use Ethereum to disrupt business models or invent new ones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99A6A-E1A3-E64A-AAB5-3748D25F5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3BCC3C-70F4-D74F-910E-BE9A40FFFA03}"/>
              </a:ext>
            </a:extLst>
          </p:cNvPr>
          <p:cNvSpPr txBox="1"/>
          <p:nvPr/>
        </p:nvSpPr>
        <p:spPr>
          <a:xfrm>
            <a:off x="3045619" y="6518295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ethereum.org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/defi/</a:t>
            </a:r>
          </a:p>
        </p:txBody>
      </p:sp>
    </p:spTree>
    <p:extLst>
      <p:ext uri="{BB962C8B-B14F-4D97-AF65-F5344CB8AC3E}">
        <p14:creationId xmlns:p14="http://schemas.microsoft.com/office/powerpoint/2010/main" val="13980492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58F27-D693-E347-BE27-06D73E0BE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Internet of Assets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B69B5-6560-6241-9852-D47178204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263" y="1615044"/>
            <a:ext cx="5829300" cy="4738255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Ethereum</a:t>
            </a:r>
            <a:r>
              <a:rPr lang="en-US" dirty="0"/>
              <a:t> isn't just for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digital money</a:t>
            </a:r>
            <a:r>
              <a:rPr lang="en-US" dirty="0"/>
              <a:t>. </a:t>
            </a:r>
          </a:p>
          <a:p>
            <a:r>
              <a:rPr lang="en-US" dirty="0"/>
              <a:t>Anything you can own can be </a:t>
            </a:r>
            <a:r>
              <a:rPr lang="en-US" dirty="0">
                <a:solidFill>
                  <a:srgbClr val="C00000"/>
                </a:solidFill>
              </a:rPr>
              <a:t>represented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traded</a:t>
            </a:r>
            <a:r>
              <a:rPr lang="en-US" dirty="0"/>
              <a:t> and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put to use </a:t>
            </a:r>
            <a:r>
              <a:rPr lang="en-US" dirty="0"/>
              <a:t>as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non-fungible tokens (NFTs)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D07F69-1B74-C146-B636-6C3F5F939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74C98E-F0AB-434D-B2DC-D446328A87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6563" y="1523205"/>
            <a:ext cx="4471986" cy="48886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6A7769-5E18-2F40-9871-1C05E1986440}"/>
              </a:ext>
            </a:extLst>
          </p:cNvPr>
          <p:cNvSpPr txBox="1"/>
          <p:nvPr/>
        </p:nvSpPr>
        <p:spPr>
          <a:xfrm>
            <a:off x="3045619" y="6518295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ethereum.org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/defi/</a:t>
            </a:r>
          </a:p>
        </p:txBody>
      </p:sp>
    </p:spTree>
    <p:extLst>
      <p:ext uri="{BB962C8B-B14F-4D97-AF65-F5344CB8AC3E}">
        <p14:creationId xmlns:p14="http://schemas.microsoft.com/office/powerpoint/2010/main" val="32988180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45DA8-E2F4-B642-B239-2780981EF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79309"/>
          </a:xfrm>
        </p:spPr>
        <p:txBody>
          <a:bodyPr/>
          <a:lstStyle/>
          <a:p>
            <a:r>
              <a:rPr lang="en-US" dirty="0"/>
              <a:t>Non-Fungible Tokens (NFT)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38322-1D68-A04D-9FFA-4EB3A25FE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965" y="899821"/>
            <a:ext cx="11222181" cy="6110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err="1"/>
              <a:t>CryptoKitties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B4B13C-2D2A-5240-9B0A-CE812D76A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58FACF-B41E-FA48-B217-A005DDA2939E}"/>
              </a:ext>
            </a:extLst>
          </p:cNvPr>
          <p:cNvSpPr txBox="1"/>
          <p:nvPr/>
        </p:nvSpPr>
        <p:spPr>
          <a:xfrm>
            <a:off x="1844412" y="6507676"/>
            <a:ext cx="86021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Matt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Fortnow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QuHarrison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Terry (2021), The NFT Handbook - How to Create, Sell and Buy Non-Fungible Tokens, Wiley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1A8BDB-1F82-D249-AC0B-78FD92279F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597" y="1514958"/>
            <a:ext cx="8073762" cy="49886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BB75BE-F47B-8048-8E9E-D38B6AA2698B}"/>
              </a:ext>
            </a:extLst>
          </p:cNvPr>
          <p:cNvSpPr txBox="1"/>
          <p:nvPr/>
        </p:nvSpPr>
        <p:spPr>
          <a:xfrm>
            <a:off x="3278712" y="6192912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https://www.cryptokitties.co/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0280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A1B2B-3249-F349-9B00-4CF72B273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65034"/>
          </a:xfrm>
        </p:spPr>
        <p:txBody>
          <a:bodyPr/>
          <a:lstStyle/>
          <a:p>
            <a:r>
              <a:rPr lang="en-US" dirty="0"/>
              <a:t>Financial Stability Challenges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8551A-0A81-754A-AEF1-EA98195A2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1DB736F-D6F9-A749-9FB1-6A2C3EF05038}"/>
              </a:ext>
            </a:extLst>
          </p:cNvPr>
          <p:cNvSpPr/>
          <p:nvPr/>
        </p:nvSpPr>
        <p:spPr>
          <a:xfrm>
            <a:off x="494139" y="1100139"/>
            <a:ext cx="3237511" cy="1840942"/>
          </a:xfrm>
          <a:prstGeom prst="roundRect">
            <a:avLst>
              <a:gd name="adj" fmla="val 7634"/>
            </a:avLst>
          </a:prstGeom>
          <a:solidFill>
            <a:srgbClr val="548235">
              <a:alpha val="85098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Crypto Ecosystem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30D0B8E-25BE-0142-95E5-46A1B2DC8FB1}"/>
              </a:ext>
            </a:extLst>
          </p:cNvPr>
          <p:cNvSpPr/>
          <p:nvPr/>
        </p:nvSpPr>
        <p:spPr>
          <a:xfrm>
            <a:off x="494139" y="3061810"/>
            <a:ext cx="3237511" cy="1600200"/>
          </a:xfrm>
          <a:prstGeom prst="roundRect">
            <a:avLst>
              <a:gd name="adj" fmla="val 7634"/>
            </a:avLst>
          </a:prstGeom>
          <a:solidFill>
            <a:srgbClr val="C00000">
              <a:alpha val="50196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Stablecoins</a:t>
            </a:r>
            <a:endParaRPr lang="en-US" sz="4800" b="1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F4CD329-51D2-B048-ADC1-6AA28D0F1C6C}"/>
              </a:ext>
            </a:extLst>
          </p:cNvPr>
          <p:cNvSpPr/>
          <p:nvPr/>
        </p:nvSpPr>
        <p:spPr>
          <a:xfrm>
            <a:off x="494139" y="4772018"/>
            <a:ext cx="3237511" cy="1600200"/>
          </a:xfrm>
          <a:prstGeom prst="roundRect">
            <a:avLst>
              <a:gd name="adj" fmla="val 7634"/>
            </a:avLst>
          </a:prstGeom>
          <a:solidFill>
            <a:schemeClr val="accent2">
              <a:alpha val="85098"/>
            </a:scheme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Macro-Financial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8727986-FC52-184D-AFFF-91A6A0BCBAF4}"/>
              </a:ext>
            </a:extLst>
          </p:cNvPr>
          <p:cNvSpPr/>
          <p:nvPr/>
        </p:nvSpPr>
        <p:spPr>
          <a:xfrm>
            <a:off x="3873470" y="4772018"/>
            <a:ext cx="7286327" cy="1600200"/>
          </a:xfrm>
          <a:prstGeom prst="roundRect">
            <a:avLst>
              <a:gd name="adj" fmla="val 7634"/>
            </a:avLst>
          </a:prstGeom>
          <a:solidFill>
            <a:srgbClr val="F8CBAD">
              <a:alpha val="50196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7432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chemeClr val="tx1"/>
                </a:solidFill>
              </a:rPr>
              <a:t>Cryptoization</a:t>
            </a:r>
            <a:r>
              <a:rPr lang="en-US" sz="2800" b="1" dirty="0">
                <a:solidFill>
                  <a:schemeClr val="tx1"/>
                </a:solidFill>
              </a:rPr>
              <a:t>, capital flows, and restrictions</a:t>
            </a: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Monetary policy transmission</a:t>
            </a: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Bank disintermediation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7CD0C68-15CF-A144-A343-ADD32F156934}"/>
              </a:ext>
            </a:extLst>
          </p:cNvPr>
          <p:cNvSpPr/>
          <p:nvPr/>
        </p:nvSpPr>
        <p:spPr>
          <a:xfrm>
            <a:off x="3873470" y="3061810"/>
            <a:ext cx="7286327" cy="1600200"/>
          </a:xfrm>
          <a:prstGeom prst="roundRect">
            <a:avLst>
              <a:gd name="adj" fmla="val 7634"/>
            </a:avLst>
          </a:prstGeom>
          <a:solidFill>
            <a:srgbClr val="FF8AD8">
              <a:alpha val="50196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How stable are </a:t>
            </a:r>
            <a:r>
              <a:rPr lang="en-US" sz="2600" b="1" dirty="0" err="1">
                <a:solidFill>
                  <a:schemeClr val="tx1"/>
                </a:solidFill>
              </a:rPr>
              <a:t>stablecoins</a:t>
            </a:r>
            <a:r>
              <a:rPr lang="en-US" sz="2600" b="1" dirty="0">
                <a:solidFill>
                  <a:schemeClr val="tx1"/>
                </a:solidFill>
              </a:rPr>
              <a:t>?</a:t>
            </a: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Domestic and global regulatory and supervisory</a:t>
            </a:r>
            <a:br>
              <a:rPr lang="en-US" sz="2600" b="1" dirty="0">
                <a:solidFill>
                  <a:schemeClr val="tx1"/>
                </a:solidFill>
              </a:rPr>
            </a:br>
            <a:r>
              <a:rPr lang="en-US" sz="2600" b="1" dirty="0">
                <a:solidFill>
                  <a:schemeClr val="tx1"/>
                </a:solidFill>
              </a:rPr>
              <a:t>    approaches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AFEF7CF-E2C9-FA45-A93D-EC068EE6A399}"/>
              </a:ext>
            </a:extLst>
          </p:cNvPr>
          <p:cNvSpPr/>
          <p:nvPr/>
        </p:nvSpPr>
        <p:spPr>
          <a:xfrm>
            <a:off x="3873470" y="1142090"/>
            <a:ext cx="7286327" cy="1798991"/>
          </a:xfrm>
          <a:prstGeom prst="roundRect">
            <a:avLst>
              <a:gd name="adj" fmla="val 7634"/>
            </a:avLst>
          </a:prstGeom>
          <a:solidFill>
            <a:srgbClr val="A9D18E">
              <a:alpha val="50196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Operational, cyber, and governance risks</a:t>
            </a: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Integrity (market and AML/CFT)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1600" b="1" dirty="0">
                <a:solidFill>
                  <a:schemeClr val="tx1"/>
                </a:solidFill>
              </a:rPr>
              <a:t>      </a:t>
            </a:r>
            <a:r>
              <a:rPr lang="en-US" sz="1600" dirty="0">
                <a:solidFill>
                  <a:schemeClr val="tx1"/>
                </a:solidFill>
              </a:rPr>
              <a:t>(</a:t>
            </a:r>
            <a:r>
              <a:rPr lang="en-US" sz="1600" dirty="0">
                <a:solidFill>
                  <a:schemeClr val="tx1"/>
                </a:solidFill>
                <a:latin typeface="HelveticaNeueLTCom"/>
              </a:rPr>
              <a:t>Anti–Money Laundering / Combating the Financing of Terrorism)</a:t>
            </a:r>
            <a:endParaRPr lang="en-US" sz="1600" b="1" dirty="0">
              <a:solidFill>
                <a:schemeClr val="tx1"/>
              </a:solidFill>
            </a:endParaRP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Data availability / reliability</a:t>
            </a: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Challenges from cross-boarder </a:t>
            </a:r>
            <a:r>
              <a:rPr lang="en-US" sz="2600" b="1" dirty="0" err="1">
                <a:solidFill>
                  <a:schemeClr val="tx1"/>
                </a:solidFill>
              </a:rPr>
              <a:t>activites</a:t>
            </a:r>
            <a:endParaRPr lang="en-US" sz="2600" b="1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219FC3-608F-8148-A42F-0DE944643341}"/>
              </a:ext>
            </a:extLst>
          </p:cNvPr>
          <p:cNvSpPr txBox="1"/>
          <p:nvPr/>
        </p:nvSpPr>
        <p:spPr>
          <a:xfrm>
            <a:off x="1127521" y="6482226"/>
            <a:ext cx="99369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Parma Bains, Mohamed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Diaby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Dimitris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Drakopoulos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Julia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Faltermeier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Federico Grinberg, Evan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Papageorgiou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Dmitri Petrov, Patrick Schneider, and Nobu Sugimoto (2021), </a:t>
            </a:r>
            <a:br>
              <a:rPr lang="en-US" sz="10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The Crypto Ecosystem and Financial Stability Challenges, International Monetary Fund, October 2021</a:t>
            </a:r>
          </a:p>
        </p:txBody>
      </p:sp>
    </p:spTree>
    <p:extLst>
      <p:ext uri="{BB962C8B-B14F-4D97-AF65-F5344CB8AC3E}">
        <p14:creationId xmlns:p14="http://schemas.microsoft.com/office/powerpoint/2010/main" val="2687794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E7544-B14D-9544-B491-78860F363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0135"/>
            <a:ext cx="11222181" cy="915126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Outline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D713E-14BC-8D4E-81D6-882C7A3ED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50231"/>
            <a:ext cx="11222181" cy="5512013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4800" dirty="0"/>
              <a:t>Web 3.0 </a:t>
            </a:r>
          </a:p>
          <a:p>
            <a:pPr marL="320040" indent="-320040"/>
            <a:r>
              <a:rPr lang="en-US" sz="4800" dirty="0"/>
              <a:t>Big Data Analysis</a:t>
            </a:r>
          </a:p>
          <a:p>
            <a:pPr marL="320040" indent="-320040"/>
            <a:r>
              <a:rPr lang="en-US" sz="4800" dirty="0"/>
              <a:t>Fintech</a:t>
            </a:r>
          </a:p>
          <a:p>
            <a:pPr marL="320040" indent="-320040"/>
            <a:r>
              <a:rPr lang="en-US" sz="4800" dirty="0"/>
              <a:t>Green and Sustainable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228DE-7DBA-0446-B386-05BD7D50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1356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altLang="zh-TW" sz="15000" dirty="0">
                <a:solidFill>
                  <a:srgbClr val="FF0000"/>
                </a:solidFill>
              </a:rPr>
              <a:t>Financial Services</a:t>
            </a:r>
            <a:endParaRPr lang="zh-TW" altLang="en-US" sz="15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27414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sz="12000" dirty="0">
                <a:solidFill>
                  <a:srgbClr val="FF0000"/>
                </a:solidFill>
              </a:rPr>
              <a:t>Technology</a:t>
            </a:r>
            <a:br>
              <a:rPr lang="en-US" sz="12000" dirty="0">
                <a:solidFill>
                  <a:srgbClr val="FF0000"/>
                </a:solidFill>
              </a:rPr>
            </a:br>
            <a:r>
              <a:rPr lang="en-US" sz="12000" dirty="0">
                <a:solidFill>
                  <a:srgbClr val="FF0000"/>
                </a:solidFill>
              </a:rPr>
              <a:t>Innovation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90431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rapezoid 15"/>
          <p:cNvSpPr/>
          <p:nvPr/>
        </p:nvSpPr>
        <p:spPr>
          <a:xfrm>
            <a:off x="3647729" y="3573017"/>
            <a:ext cx="5067771" cy="645191"/>
          </a:xfrm>
          <a:prstGeom prst="trapezoid">
            <a:avLst>
              <a:gd name="adj" fmla="val 306275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7" name="Trapezoid 16"/>
          <p:cNvSpPr/>
          <p:nvPr/>
        </p:nvSpPr>
        <p:spPr>
          <a:xfrm>
            <a:off x="1981200" y="4100066"/>
            <a:ext cx="8229600" cy="2353271"/>
          </a:xfrm>
          <a:prstGeom prst="trapezoid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144567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FinTech</a:t>
            </a:r>
            <a:r>
              <a:rPr lang="en-US" dirty="0">
                <a:solidFill>
                  <a:srgbClr val="FF0000"/>
                </a:solidFill>
              </a:rPr>
              <a:t> Innovation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 high-level classification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  <p:sp>
        <p:nvSpPr>
          <p:cNvPr id="6" name="Rounded Rectangle 5"/>
          <p:cNvSpPr/>
          <p:nvPr/>
        </p:nvSpPr>
        <p:spPr>
          <a:xfrm>
            <a:off x="198120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Lending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72998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Payments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22754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Analytics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478760" y="1772816"/>
            <a:ext cx="1450504" cy="1800200"/>
          </a:xfrm>
          <a:prstGeom prst="roundRect">
            <a:avLst>
              <a:gd name="adj" fmla="val 8399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 err="1">
                <a:solidFill>
                  <a:schemeClr val="accent1"/>
                </a:solidFill>
              </a:rPr>
              <a:t>Robo</a:t>
            </a:r>
            <a:r>
              <a:rPr lang="en-US" sz="2400" b="1">
                <a:solidFill>
                  <a:schemeClr val="accent1"/>
                </a:solidFill>
              </a:rPr>
              <a:t> Advisors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97632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Others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103824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Profile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235708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solidFill>
                  <a:schemeClr val="accent1"/>
                </a:solidFill>
              </a:rPr>
              <a:t>Advice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367592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solidFill>
                  <a:schemeClr val="accent1"/>
                </a:solidFill>
              </a:rPr>
              <a:t>Re-Balance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499475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Indexing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999977" y="6591841"/>
            <a:ext cx="83632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>
                <a:solidFill>
                  <a:schemeClr val="bg1">
                    <a:lumMod val="75000"/>
                  </a:schemeClr>
                </a:solidFill>
              </a:rPr>
              <a:t>Source: Paolo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</a:rPr>
              <a:t>Sironi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 (2016), “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 Innovation: From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</a:rPr>
              <a:t>Robo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-Advisors to Goal Based Investing and Gamification”, Wiley.</a:t>
            </a:r>
          </a:p>
        </p:txBody>
      </p:sp>
    </p:spTree>
    <p:extLst>
      <p:ext uri="{BB962C8B-B14F-4D97-AF65-F5344CB8AC3E}">
        <p14:creationId xmlns:p14="http://schemas.microsoft.com/office/powerpoint/2010/main" val="27675618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215430"/>
            <a:ext cx="10729912" cy="6427140"/>
          </a:xfrm>
        </p:spPr>
        <p:txBody>
          <a:bodyPr>
            <a:normAutofit/>
          </a:bodyPr>
          <a:lstStyle/>
          <a:p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Technology-driven 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Financial Industry Development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702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0A439-E169-CD47-93A7-9C6E623CE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114" y="40567"/>
            <a:ext cx="10435772" cy="854439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FinBrain</a:t>
            </a:r>
            <a:r>
              <a:rPr lang="en-US" dirty="0">
                <a:solidFill>
                  <a:schemeClr val="accent1"/>
                </a:solidFill>
              </a:rPr>
              <a:t>: when </a:t>
            </a:r>
            <a:r>
              <a:rPr lang="en-US" dirty="0">
                <a:solidFill>
                  <a:srgbClr val="FF0000"/>
                </a:solidFill>
              </a:rPr>
              <a:t>Finance</a:t>
            </a:r>
            <a:r>
              <a:rPr lang="en-US" dirty="0">
                <a:solidFill>
                  <a:schemeClr val="accent1"/>
                </a:solidFill>
              </a:rPr>
              <a:t> meets </a:t>
            </a:r>
            <a:r>
              <a:rPr lang="en-US" dirty="0">
                <a:solidFill>
                  <a:srgbClr val="FF0000"/>
                </a:solidFill>
              </a:rPr>
              <a:t>AI 2.0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(Zheng et al., 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61BE1-42EA-4543-8822-8EDCE3F69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4E95A2-ADEB-5947-997C-2705005CA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018" y="854440"/>
            <a:ext cx="8834840" cy="56169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222AF5-45CF-9D40-986F-4C2F81F30920}"/>
              </a:ext>
            </a:extLst>
          </p:cNvPr>
          <p:cNvSpPr txBox="1"/>
          <p:nvPr/>
        </p:nvSpPr>
        <p:spPr>
          <a:xfrm>
            <a:off x="2476020" y="6457890"/>
            <a:ext cx="724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Xiao-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Zheng, Meng-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Zhu, Qi-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Chao-chao Chen, and Yan-chao Tan (2019),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Finbrain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finance meets AI 2.0." Frontiers of Information Technology &amp; Electronic Engineering 20, no. 7, pp. 914-924</a:t>
            </a:r>
          </a:p>
        </p:txBody>
      </p:sp>
    </p:spTree>
    <p:extLst>
      <p:ext uri="{BB962C8B-B14F-4D97-AF65-F5344CB8AC3E}">
        <p14:creationId xmlns:p14="http://schemas.microsoft.com/office/powerpoint/2010/main" val="9074071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7D277-9A21-C848-BD06-8B3C32C81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AI 2.0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6F12A-C72D-CE48-9E10-787004BD8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91730"/>
            <a:ext cx="8229600" cy="44484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a new generation of AI </a:t>
            </a:r>
            <a:br>
              <a:rPr lang="en-US" sz="4400" dirty="0"/>
            </a:br>
            <a:r>
              <a:rPr lang="en-US" sz="4400" dirty="0"/>
              <a:t>based on the </a:t>
            </a:r>
            <a:br>
              <a:rPr lang="en-US" sz="4400" dirty="0"/>
            </a:br>
            <a:r>
              <a:rPr lang="en-US" sz="4400" dirty="0"/>
              <a:t>novel information environment of </a:t>
            </a:r>
            <a:br>
              <a:rPr lang="en-US" sz="4400" dirty="0"/>
            </a:br>
            <a:r>
              <a:rPr lang="en-US" sz="4400" dirty="0"/>
              <a:t>major changes and </a:t>
            </a:r>
            <a:br>
              <a:rPr lang="en-US" sz="4400" dirty="0"/>
            </a:br>
            <a:r>
              <a:rPr lang="en-US" sz="4400" dirty="0"/>
              <a:t>the development of </a:t>
            </a:r>
          </a:p>
          <a:p>
            <a:pPr marL="0" indent="0" algn="ctr">
              <a:buNone/>
            </a:pPr>
            <a:r>
              <a:rPr lang="en-US" sz="4400" dirty="0"/>
              <a:t>new goals.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6D8AD-BD31-E942-AB68-B16E9CE06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74A080-3960-2B40-BC08-DE1ED7FA87DF}"/>
              </a:ext>
            </a:extLst>
          </p:cNvPr>
          <p:cNvSpPr/>
          <p:nvPr/>
        </p:nvSpPr>
        <p:spPr>
          <a:xfrm>
            <a:off x="3285343" y="6558777"/>
            <a:ext cx="63183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Yunhe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Pan (2016),  "Heading toward artificial intelligence 2.0." Engineering 2, no. 4, 409-413.</a:t>
            </a:r>
          </a:p>
        </p:txBody>
      </p:sp>
    </p:spTree>
    <p:extLst>
      <p:ext uri="{BB962C8B-B14F-4D97-AF65-F5344CB8AC3E}">
        <p14:creationId xmlns:p14="http://schemas.microsoft.com/office/powerpoint/2010/main" val="32843018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F3131-540C-824D-8822-13A0998BF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117763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Technology-driven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Financial Industry Development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B5BD48D-1219-8C44-9F98-5093EBAB40F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41360" y="1405325"/>
          <a:ext cx="8761748" cy="4920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7156">
                  <a:extLst>
                    <a:ext uri="{9D8B030D-6E8A-4147-A177-3AD203B41FA5}">
                      <a16:colId xmlns:a16="http://schemas.microsoft.com/office/drawing/2014/main" val="924378679"/>
                    </a:ext>
                  </a:extLst>
                </a:gridCol>
                <a:gridCol w="1595947">
                  <a:extLst>
                    <a:ext uri="{9D8B030D-6E8A-4147-A177-3AD203B41FA5}">
                      <a16:colId xmlns:a16="http://schemas.microsoft.com/office/drawing/2014/main" val="3396896072"/>
                    </a:ext>
                  </a:extLst>
                </a:gridCol>
                <a:gridCol w="2138569">
                  <a:extLst>
                    <a:ext uri="{9D8B030D-6E8A-4147-A177-3AD203B41FA5}">
                      <a16:colId xmlns:a16="http://schemas.microsoft.com/office/drawing/2014/main" val="2771382265"/>
                    </a:ext>
                  </a:extLst>
                </a:gridCol>
                <a:gridCol w="1367726">
                  <a:extLst>
                    <a:ext uri="{9D8B030D-6E8A-4147-A177-3AD203B41FA5}">
                      <a16:colId xmlns:a16="http://schemas.microsoft.com/office/drawing/2014/main" val="693894521"/>
                    </a:ext>
                  </a:extLst>
                </a:gridCol>
                <a:gridCol w="1752350">
                  <a:extLst>
                    <a:ext uri="{9D8B030D-6E8A-4147-A177-3AD203B41FA5}">
                      <a16:colId xmlns:a16="http://schemas.microsoft.com/office/drawing/2014/main" val="531093379"/>
                    </a:ext>
                  </a:extLst>
                </a:gridCol>
              </a:tblGrid>
              <a:tr h="1492030">
                <a:tc>
                  <a:txBody>
                    <a:bodyPr/>
                    <a:lstStyle/>
                    <a:p>
                      <a:r>
                        <a:rPr lang="en-US" sz="2200" dirty="0"/>
                        <a:t>Development 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Driving technology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Main landscape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Inclusive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Relationship between technology and finance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677611"/>
                  </a:ext>
                </a:extLst>
              </a:tr>
              <a:tr h="666652">
                <a:tc>
                  <a:txBody>
                    <a:bodyPr/>
                    <a:lstStyle/>
                    <a:p>
                      <a:r>
                        <a:rPr lang="en-US" dirty="0"/>
                        <a:t>Fintech 1.0 (financial 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Computer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Credit card, ATM, and CRMS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 as a tool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865573"/>
                  </a:ext>
                </a:extLst>
              </a:tr>
              <a:tr h="1523775">
                <a:tc>
                  <a:txBody>
                    <a:bodyPr/>
                    <a:lstStyle/>
                    <a:p>
                      <a:r>
                        <a:rPr lang="en-US" dirty="0"/>
                        <a:t>Fintech 2.0 (Internet finance)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Mobile Internet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Marketplace lending, third-party payment, crowdfunding, and Internet insurance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Technology-driven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694602"/>
                  </a:ext>
                </a:extLst>
              </a:tr>
              <a:tr h="123806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Fintech 3.0 (financial intelligence)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AI, Big Data, Cloud Computing, Blockchain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Intelligent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Deep fusion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19370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BEC74-490E-C643-9452-FEFBDD2BF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DB00E-96D2-C440-8AC3-B2E1F692F669}"/>
              </a:ext>
            </a:extLst>
          </p:cNvPr>
          <p:cNvSpPr txBox="1"/>
          <p:nvPr/>
        </p:nvSpPr>
        <p:spPr>
          <a:xfrm>
            <a:off x="2476020" y="6457890"/>
            <a:ext cx="724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Xiao-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Zheng, Meng-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Zhu, Qi-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Chao-chao Chen, and Yan-chao Tan (2019),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Finbrain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finance meets AI 2.0." Frontiers of Information Technology &amp; Electronic Engineering 20, no. 7, pp. 914-924</a:t>
            </a:r>
          </a:p>
        </p:txBody>
      </p:sp>
    </p:spTree>
    <p:extLst>
      <p:ext uri="{BB962C8B-B14F-4D97-AF65-F5344CB8AC3E}">
        <p14:creationId xmlns:p14="http://schemas.microsoft.com/office/powerpoint/2010/main" val="23558342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67001"/>
          </a:xfrm>
        </p:spPr>
        <p:txBody>
          <a:bodyPr>
            <a:normAutofit fontScale="90000"/>
          </a:bodyPr>
          <a:lstStyle/>
          <a:p>
            <a:r>
              <a:rPr lang="en-US" dirty="0"/>
              <a:t>Artificial Intelligence in the Financial Markets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484909" y="6611779"/>
            <a:ext cx="1122218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Ashta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Arvind, and Heinz Herrmann (2021). "Artificial intelligence and fintech: An overview of opportunities and risks for banking, investments, and microfinance." Strategic Change 30, no. 3 (2021): 211-222.</a:t>
            </a:r>
          </a:p>
        </p:txBody>
      </p:sp>
      <p:pic>
        <p:nvPicPr>
          <p:cNvPr id="8" name="Main graphic">
            <a:extLst>
              <a:ext uri="{FF2B5EF4-FFF2-40B4-BE49-F238E27FC236}">
                <a16:creationId xmlns:a16="http://schemas.microsoft.com/office/drawing/2014/main" id="{25DF816D-87D9-297B-9267-30A1748E4D7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967790" y="851640"/>
            <a:ext cx="6079084" cy="571060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136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215430"/>
            <a:ext cx="10729912" cy="6427140"/>
          </a:xfrm>
        </p:spPr>
        <p:txBody>
          <a:bodyPr>
            <a:normAutofit/>
          </a:bodyPr>
          <a:lstStyle/>
          <a:p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Green Finance 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Sustainable Finance 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377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765469"/>
          </a:xfrm>
        </p:spPr>
        <p:txBody>
          <a:bodyPr>
            <a:noAutofit/>
          </a:bodyPr>
          <a:lstStyle/>
          <a:p>
            <a:r>
              <a:rPr lang="en-US" sz="3600" dirty="0"/>
              <a:t>Evolution of </a:t>
            </a:r>
            <a:r>
              <a:rPr lang="en-US" sz="3600" dirty="0">
                <a:solidFill>
                  <a:srgbClr val="C00000"/>
                </a:solidFill>
              </a:rPr>
              <a:t>Sustainable Finance </a:t>
            </a:r>
            <a:r>
              <a:rPr lang="en-US" sz="3600" dirty="0"/>
              <a:t>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Kumar, S., Sharma, D., Rao, S., Lim, W. M.,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Mangla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S. K. (2022). Past, present, and future of sustainable finance: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Insights from big data analytics through machine learning of scholarly research. Annals of Operations Research, 1-44.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18EA73-7A78-F1FF-4157-D06326AC5338}"/>
              </a:ext>
            </a:extLst>
          </p:cNvPr>
          <p:cNvCxnSpPr>
            <a:cxnSpLocks/>
          </p:cNvCxnSpPr>
          <p:nvPr/>
        </p:nvCxnSpPr>
        <p:spPr>
          <a:xfrm>
            <a:off x="408889" y="5990859"/>
            <a:ext cx="1123381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26289D3-316E-29E2-6A31-4733567F022B}"/>
              </a:ext>
            </a:extLst>
          </p:cNvPr>
          <p:cNvSpPr txBox="1"/>
          <p:nvPr/>
        </p:nvSpPr>
        <p:spPr>
          <a:xfrm>
            <a:off x="154297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1986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BF1A919-62B9-85DE-091D-4EC6C330E0DF}"/>
              </a:ext>
            </a:extLst>
          </p:cNvPr>
          <p:cNvCxnSpPr>
            <a:cxnSpLocks/>
          </p:cNvCxnSpPr>
          <p:nvPr/>
        </p:nvCxnSpPr>
        <p:spPr>
          <a:xfrm flipV="1">
            <a:off x="52739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1582061-82D0-0861-5396-2E84C4F59435}"/>
              </a:ext>
            </a:extLst>
          </p:cNvPr>
          <p:cNvCxnSpPr>
            <a:cxnSpLocks/>
          </p:cNvCxnSpPr>
          <p:nvPr/>
        </p:nvCxnSpPr>
        <p:spPr>
          <a:xfrm flipV="1">
            <a:off x="2990130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3F939E7-56FA-E3EE-C45B-E3430416547E}"/>
              </a:ext>
            </a:extLst>
          </p:cNvPr>
          <p:cNvCxnSpPr>
            <a:cxnSpLocks/>
          </p:cNvCxnSpPr>
          <p:nvPr/>
        </p:nvCxnSpPr>
        <p:spPr>
          <a:xfrm flipV="1">
            <a:off x="5661619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71F6A2-5546-D7FE-5539-9B06FE7C46D4}"/>
              </a:ext>
            </a:extLst>
          </p:cNvPr>
          <p:cNvCxnSpPr>
            <a:cxnSpLocks/>
          </p:cNvCxnSpPr>
          <p:nvPr/>
        </p:nvCxnSpPr>
        <p:spPr>
          <a:xfrm flipV="1">
            <a:off x="854124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4E63FE-0F9E-DD0B-7D0D-3D1A656825C2}"/>
              </a:ext>
            </a:extLst>
          </p:cNvPr>
          <p:cNvCxnSpPr>
            <a:cxnSpLocks/>
          </p:cNvCxnSpPr>
          <p:nvPr/>
        </p:nvCxnSpPr>
        <p:spPr>
          <a:xfrm flipV="1">
            <a:off x="10894089" y="5889163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E1415C2-0FF1-B810-DC67-70924A336A7D}"/>
              </a:ext>
            </a:extLst>
          </p:cNvPr>
          <p:cNvSpPr txBox="1"/>
          <p:nvPr/>
        </p:nvSpPr>
        <p:spPr>
          <a:xfrm>
            <a:off x="2586814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1995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0C3CF9-EEE3-93FF-2E07-BA3B592CD8B1}"/>
              </a:ext>
            </a:extLst>
          </p:cNvPr>
          <p:cNvSpPr txBox="1"/>
          <p:nvPr/>
        </p:nvSpPr>
        <p:spPr>
          <a:xfrm>
            <a:off x="5283592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2005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0714E7-3A0E-6317-6532-72AD31B5B2F3}"/>
              </a:ext>
            </a:extLst>
          </p:cNvPr>
          <p:cNvSpPr txBox="1"/>
          <p:nvPr/>
        </p:nvSpPr>
        <p:spPr>
          <a:xfrm>
            <a:off x="8116760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473E16-7B66-DB81-0BA4-3D8D765F9F3C}"/>
              </a:ext>
            </a:extLst>
          </p:cNvPr>
          <p:cNvSpPr txBox="1"/>
          <p:nvPr/>
        </p:nvSpPr>
        <p:spPr>
          <a:xfrm>
            <a:off x="10397228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CD1E048-DB78-A16A-4977-D6A48CF6384F}"/>
              </a:ext>
            </a:extLst>
          </p:cNvPr>
          <p:cNvCxnSpPr>
            <a:cxnSpLocks/>
          </p:cNvCxnSpPr>
          <p:nvPr/>
        </p:nvCxnSpPr>
        <p:spPr>
          <a:xfrm flipV="1">
            <a:off x="445525" y="947895"/>
            <a:ext cx="0" cy="506195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38748D1-F514-8263-144F-1622DBFDC078}"/>
              </a:ext>
            </a:extLst>
          </p:cNvPr>
          <p:cNvSpPr txBox="1"/>
          <p:nvPr/>
        </p:nvSpPr>
        <p:spPr>
          <a:xfrm>
            <a:off x="96837" y="575097"/>
            <a:ext cx="832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Topic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3B12801-E6C0-7BDF-0D27-17E3E0C0653D}"/>
              </a:ext>
            </a:extLst>
          </p:cNvPr>
          <p:cNvSpPr/>
          <p:nvPr/>
        </p:nvSpPr>
        <p:spPr>
          <a:xfrm>
            <a:off x="557616" y="5435701"/>
            <a:ext cx="10602181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Socially Responsible Investing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FCDD7041-2855-E71F-729F-744FEE23E70B}"/>
              </a:ext>
            </a:extLst>
          </p:cNvPr>
          <p:cNvSpPr/>
          <p:nvPr/>
        </p:nvSpPr>
        <p:spPr>
          <a:xfrm>
            <a:off x="3013357" y="4981034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Ethical Investing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C81AE005-8C1A-6342-092A-674AE68EE731}"/>
              </a:ext>
            </a:extLst>
          </p:cNvPr>
          <p:cNvSpPr/>
          <p:nvPr/>
        </p:nvSpPr>
        <p:spPr>
          <a:xfrm>
            <a:off x="3013357" y="4526370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Green Financing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803B2C51-A582-6402-87DA-44A00DB85B18}"/>
              </a:ext>
            </a:extLst>
          </p:cNvPr>
          <p:cNvSpPr/>
          <p:nvPr/>
        </p:nvSpPr>
        <p:spPr>
          <a:xfrm>
            <a:off x="5661620" y="4071706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Carbon Financing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FF077C0F-7CF9-4F4D-E138-38F7453DDA42}"/>
              </a:ext>
            </a:extLst>
          </p:cNvPr>
          <p:cNvSpPr/>
          <p:nvPr/>
        </p:nvSpPr>
        <p:spPr>
          <a:xfrm>
            <a:off x="5661620" y="3617042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Climate Financing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79E60958-643B-E860-3DF9-1CDC6E5EEDCC}"/>
              </a:ext>
            </a:extLst>
          </p:cNvPr>
          <p:cNvSpPr/>
          <p:nvPr/>
        </p:nvSpPr>
        <p:spPr>
          <a:xfrm>
            <a:off x="5661620" y="3162378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Conscious Capitalism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157069E-1A69-ADB3-065D-FAE3B1BC86E0}"/>
              </a:ext>
            </a:extLst>
          </p:cNvPr>
          <p:cNvSpPr/>
          <p:nvPr/>
        </p:nvSpPr>
        <p:spPr>
          <a:xfrm>
            <a:off x="5661620" y="2707714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CSR: </a:t>
            </a:r>
            <a:r>
              <a:rPr lang="en-US" sz="2000" b="1" dirty="0">
                <a:solidFill>
                  <a:schemeClr val="tx1"/>
                </a:solidFill>
              </a:rPr>
              <a:t>Corporate Social Responsibility 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4E2D7100-80C5-5F4D-A191-9BF4CC23CA15}"/>
              </a:ext>
            </a:extLst>
          </p:cNvPr>
          <p:cNvSpPr/>
          <p:nvPr/>
        </p:nvSpPr>
        <p:spPr>
          <a:xfrm>
            <a:off x="5661620" y="2253050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ESG: </a:t>
            </a:r>
            <a:r>
              <a:rPr lang="en-US" sz="2000" b="1" dirty="0">
                <a:solidFill>
                  <a:schemeClr val="tx1"/>
                </a:solidFill>
              </a:rPr>
              <a:t>Environmental, Social, and Governance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A2139B3-04A5-5C4C-F00E-2AD62E05CE9B}"/>
              </a:ext>
            </a:extLst>
          </p:cNvPr>
          <p:cNvSpPr/>
          <p:nvPr/>
        </p:nvSpPr>
        <p:spPr>
          <a:xfrm>
            <a:off x="8364511" y="1798386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Impact Investing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3C089094-7BEB-A96F-6934-DBA1EC6F3C0D}"/>
              </a:ext>
            </a:extLst>
          </p:cNvPr>
          <p:cNvSpPr/>
          <p:nvPr/>
        </p:nvSpPr>
        <p:spPr>
          <a:xfrm>
            <a:off x="8364511" y="1343722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Innovative Financial Instrument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7CF27B98-856D-76AD-F33E-566370EFC05D}"/>
              </a:ext>
            </a:extLst>
          </p:cNvPr>
          <p:cNvSpPr/>
          <p:nvPr/>
        </p:nvSpPr>
        <p:spPr>
          <a:xfrm>
            <a:off x="8364511" y="889058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SDGs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BAD0DA5-34B9-DAA2-475E-6759F5EFCBA3}"/>
              </a:ext>
            </a:extLst>
          </p:cNvPr>
          <p:cNvSpPr txBox="1"/>
          <p:nvPr/>
        </p:nvSpPr>
        <p:spPr>
          <a:xfrm>
            <a:off x="1483928" y="913594"/>
            <a:ext cx="63971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SDGs: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Sustainable Development Goals</a:t>
            </a:r>
          </a:p>
        </p:txBody>
      </p:sp>
    </p:spTree>
    <p:extLst>
      <p:ext uri="{BB962C8B-B14F-4D97-AF65-F5344CB8AC3E}">
        <p14:creationId xmlns:p14="http://schemas.microsoft.com/office/powerpoint/2010/main" val="1463787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960" y="56101"/>
            <a:ext cx="11222181" cy="880896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Sustainability and 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23429F-221A-2955-6B60-EC95D2EAA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760" y="907103"/>
            <a:ext cx="10248037" cy="576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311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3" y="215430"/>
            <a:ext cx="11337031" cy="5999633"/>
          </a:xfrm>
        </p:spPr>
        <p:txBody>
          <a:bodyPr>
            <a:normAutofit/>
          </a:bodyPr>
          <a:lstStyle/>
          <a:p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 for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Environmental,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Social, and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Governance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(AI4ESG)</a:t>
            </a:r>
            <a:endParaRPr lang="en-US" sz="7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BFBC8F-2274-F249-D388-F9648631BF5E}"/>
              </a:ext>
            </a:extLst>
          </p:cNvPr>
          <p:cNvSpPr txBox="1"/>
          <p:nvPr/>
        </p:nvSpPr>
        <p:spPr>
          <a:xfrm>
            <a:off x="959014" y="6438273"/>
            <a:ext cx="10273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Nenad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Tomašev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Julien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Cornebise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Frank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Hutter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Shakir Mohamed, Angela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Picciariello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Bec Connelly, Danielle Belgrave et al. (2020) </a:t>
            </a:r>
            <a:br>
              <a:rPr lang="en-US" sz="1000" b="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"AI for social good: unlocking the opportunity for positive impact." Nature Communications 11, no. 1: 1-6.</a:t>
            </a:r>
          </a:p>
        </p:txBody>
      </p:sp>
    </p:spTree>
    <p:extLst>
      <p:ext uri="{BB962C8B-B14F-4D97-AF65-F5344CB8AC3E}">
        <p14:creationId xmlns:p14="http://schemas.microsoft.com/office/powerpoint/2010/main" val="14524713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25" y="215430"/>
            <a:ext cx="10159672" cy="6427140"/>
          </a:xfrm>
        </p:spPr>
        <p:txBody>
          <a:bodyPr>
            <a:normAutofit/>
          </a:bodyPr>
          <a:lstStyle/>
          <a:p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Sustainability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SDGs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CSR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0990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0A6639-4C55-814F-0841-6DAE80953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415" y="917957"/>
            <a:ext cx="1828800" cy="1828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BE3DD3-C332-0F08-6A8D-50EFD37CB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459" y="917957"/>
            <a:ext cx="182880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6EC06-D191-862D-72D1-578C7AEF3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5503" y="913290"/>
            <a:ext cx="18288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B876DF-DA69-3294-61EA-FAAF151A91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882" y="913290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0B9930-FE79-5C61-4967-E2182A336D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2261" y="913290"/>
            <a:ext cx="18288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64708A-53B3-0058-7B91-18BBFA22AC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0639" y="913290"/>
            <a:ext cx="1828800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769E7B-3D9C-DA8A-1B8F-CE53B4F4A8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415" y="2842031"/>
            <a:ext cx="1828800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600BA9-07CD-0339-640C-469E6030D4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2060" y="2842031"/>
            <a:ext cx="1828800" cy="182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3B3E97-6956-E1C8-FAEF-EEA7382587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6705" y="2842031"/>
            <a:ext cx="1828800" cy="1828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740FD7-0C9B-E44D-FA9F-91342EFBA1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81350" y="2842031"/>
            <a:ext cx="1828800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6E7CA3-23E0-B5CE-5595-CD06A7C3AA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55995" y="2842031"/>
            <a:ext cx="1828800" cy="1828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91E183A-63D2-C9F2-87D4-043BE9B362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30639" y="2842031"/>
            <a:ext cx="1828800" cy="1828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9285F5C-C733-2D5D-D88F-CA40601942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6087" y="4756808"/>
            <a:ext cx="1828800" cy="1828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54E33B-1565-5230-92A0-D48B27DE97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44467" y="4756808"/>
            <a:ext cx="1828800" cy="1828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C50DD1-6139-D9B2-ED4F-7AC3598E69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12847" y="4756808"/>
            <a:ext cx="1828800" cy="18288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C452BE1-7969-AB8B-02BE-D8D20B40569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81227" y="4756808"/>
            <a:ext cx="1828800" cy="1828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683E086-6AF9-8680-CD49-DD21754645F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49607" y="4756808"/>
            <a:ext cx="1828800" cy="1828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001827A-1578-9B41-3497-D72D9E9DAC7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37371" y="4916960"/>
            <a:ext cx="1806513" cy="1550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DF7A47-0B9D-A391-A6F3-F639ED631EA8}"/>
              </a:ext>
            </a:extLst>
          </p:cNvPr>
          <p:cNvSpPr txBox="1"/>
          <p:nvPr/>
        </p:nvSpPr>
        <p:spPr>
          <a:xfrm>
            <a:off x="2987505" y="656224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0"/>
              </a:rPr>
              <a:t>https://sdgs.un.org/goals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028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 and 5P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C5A74-CE1A-86B4-0777-88BE302314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45"/>
          <a:stretch/>
        </p:blipFill>
        <p:spPr>
          <a:xfrm>
            <a:off x="2852797" y="1010653"/>
            <a:ext cx="7341432" cy="54222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DB6DA1-2175-A0A4-BA02-C4BFD123E19D}"/>
              </a:ext>
            </a:extLst>
          </p:cNvPr>
          <p:cNvSpPr txBox="1"/>
          <p:nvPr/>
        </p:nvSpPr>
        <p:spPr>
          <a:xfrm>
            <a:off x="534389" y="6626119"/>
            <a:ext cx="107908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Folke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Carl,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Reinette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Biggs, Albert V.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Belinda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Reyers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Johan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Rockström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"Social-ecological resilience and biosphere-based sustainability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science.”Ecology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and Society 21, no. 3 (2016).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2788EA-5F4B-C1E4-A63F-3B31E0E7B75E}"/>
              </a:ext>
            </a:extLst>
          </p:cNvPr>
          <p:cNvSpPr txBox="1"/>
          <p:nvPr/>
        </p:nvSpPr>
        <p:spPr>
          <a:xfrm>
            <a:off x="350075" y="4154753"/>
            <a:ext cx="1271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Planet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F5A956-3385-FED4-F3F1-37F192EEA786}"/>
              </a:ext>
            </a:extLst>
          </p:cNvPr>
          <p:cNvSpPr txBox="1"/>
          <p:nvPr/>
        </p:nvSpPr>
        <p:spPr>
          <a:xfrm>
            <a:off x="350075" y="3344720"/>
            <a:ext cx="1351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People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924807-B0F9-8737-CF53-1F332A937AA4}"/>
              </a:ext>
            </a:extLst>
          </p:cNvPr>
          <p:cNvSpPr txBox="1"/>
          <p:nvPr/>
        </p:nvSpPr>
        <p:spPr>
          <a:xfrm>
            <a:off x="350075" y="2534687"/>
            <a:ext cx="1938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Prosperity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AE5BDD-983A-D41E-8164-1F7137BABC48}"/>
              </a:ext>
            </a:extLst>
          </p:cNvPr>
          <p:cNvSpPr txBox="1"/>
          <p:nvPr/>
        </p:nvSpPr>
        <p:spPr>
          <a:xfrm>
            <a:off x="350075" y="1724654"/>
            <a:ext cx="1183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Peace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2CE221-4D05-43A7-713F-D24821987F2C}"/>
              </a:ext>
            </a:extLst>
          </p:cNvPr>
          <p:cNvSpPr txBox="1"/>
          <p:nvPr/>
        </p:nvSpPr>
        <p:spPr>
          <a:xfrm>
            <a:off x="350075" y="914621"/>
            <a:ext cx="2165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Partnership</a:t>
            </a:r>
          </a:p>
        </p:txBody>
      </p:sp>
    </p:spTree>
    <p:extLst>
      <p:ext uri="{BB962C8B-B14F-4D97-AF65-F5344CB8AC3E}">
        <p14:creationId xmlns:p14="http://schemas.microsoft.com/office/powerpoint/2010/main" val="6142741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66679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Green Finance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dirty="0"/>
              <a:t>Generic term </a:t>
            </a:r>
            <a:br>
              <a:rPr lang="en-US" dirty="0"/>
            </a:br>
            <a:r>
              <a:rPr lang="en-US" dirty="0"/>
              <a:t>implying use or diversion </a:t>
            </a:r>
            <a:br>
              <a:rPr lang="en-US" dirty="0"/>
            </a:br>
            <a:r>
              <a:rPr lang="en-US" dirty="0"/>
              <a:t>of </a:t>
            </a:r>
            <a:r>
              <a:rPr lang="en-US" dirty="0">
                <a:solidFill>
                  <a:srgbClr val="FF0000"/>
                </a:solidFill>
              </a:rPr>
              <a:t>financial resources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to deploy and support projects </a:t>
            </a:r>
            <a:br>
              <a:rPr lang="en-US" dirty="0"/>
            </a:br>
            <a:r>
              <a:rPr lang="en-US" dirty="0"/>
              <a:t>with </a:t>
            </a:r>
            <a:r>
              <a:rPr lang="en-US" dirty="0">
                <a:solidFill>
                  <a:srgbClr val="FF0000"/>
                </a:solidFill>
              </a:rPr>
              <a:t>long term positive impact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on the </a:t>
            </a:r>
            <a:r>
              <a:rPr lang="en-US" dirty="0">
                <a:solidFill>
                  <a:srgbClr val="FF0000"/>
                </a:solidFill>
              </a:rPr>
              <a:t>environment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A10396-1A6C-9FD0-F6F2-99429D2B77AE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23077345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66679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Sustainable Finance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5300" dirty="0">
                <a:solidFill>
                  <a:srgbClr val="FF0000"/>
                </a:solidFill>
              </a:rPr>
              <a:t>Finances</a:t>
            </a:r>
            <a:r>
              <a:rPr lang="en-US" sz="5300" dirty="0"/>
              <a:t> </a:t>
            </a:r>
            <a:br>
              <a:rPr lang="en-US" sz="5300" dirty="0"/>
            </a:br>
            <a:r>
              <a:rPr lang="en-US" sz="5300" dirty="0"/>
              <a:t>deployed in support of projects </a:t>
            </a:r>
            <a:br>
              <a:rPr lang="en-US" sz="5300" dirty="0"/>
            </a:br>
            <a:r>
              <a:rPr lang="en-US" sz="5300" dirty="0"/>
              <a:t>that ensure just, sustainable and inclusive growth </a:t>
            </a:r>
            <a:br>
              <a:rPr lang="en-US" sz="5300" dirty="0"/>
            </a:br>
            <a:r>
              <a:rPr lang="en-US" sz="5300" dirty="0"/>
              <a:t>or attainment of one or more </a:t>
            </a:r>
            <a:br>
              <a:rPr lang="en-US" sz="5300" dirty="0"/>
            </a:br>
            <a:r>
              <a:rPr lang="en-US" sz="5300" dirty="0">
                <a:solidFill>
                  <a:srgbClr val="FF0000"/>
                </a:solidFill>
              </a:rPr>
              <a:t>sustainable development 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8866D8-F532-B752-5E57-66B4631FD324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11590210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C00000"/>
                </a:solidFill>
              </a:rPr>
              <a:t>Carbon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07C7-070D-5CA6-A2BC-80D8D8BAE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43026"/>
            <a:ext cx="11222181" cy="5219218"/>
          </a:xfrm>
        </p:spPr>
        <p:txBody>
          <a:bodyPr>
            <a:noAutofit/>
          </a:bodyPr>
          <a:lstStyle/>
          <a:p>
            <a:pPr marL="457200" lvl="1" indent="0" algn="ctr">
              <a:spcAft>
                <a:spcPts val="600"/>
              </a:spcAft>
              <a:buNone/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Financial instruments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based on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rgbClr val="FF0000"/>
                </a:solidFill>
              </a:rPr>
              <a:t>economic value of carbon emissions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which an organization cannot avoid but which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it offsets by funding other compensatory projects that contribute to </a:t>
            </a:r>
            <a:r>
              <a:rPr lang="en-US" sz="4000" dirty="0">
                <a:solidFill>
                  <a:srgbClr val="FF0000"/>
                </a:solidFill>
              </a:rPr>
              <a:t>carbon emissions reduction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D74BF-0730-0E39-582D-B793C70F8307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170988880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C00000"/>
                </a:solidFill>
              </a:rPr>
              <a:t>Climate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07C7-070D-5CA6-A2BC-80D8D8BAE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43026"/>
            <a:ext cx="11222181" cy="5219218"/>
          </a:xfrm>
        </p:spPr>
        <p:txBody>
          <a:bodyPr>
            <a:noAutofit/>
          </a:bodyPr>
          <a:lstStyle/>
          <a:p>
            <a:pPr marL="457200" lvl="1" indent="0" algn="ctr">
              <a:spcAft>
                <a:spcPts val="600"/>
              </a:spcAft>
              <a:buNone/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Finances deployed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in support of low carbon and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climate resilient projects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that help in </a:t>
            </a:r>
            <a:r>
              <a:rPr lang="en-US" sz="4000" dirty="0">
                <a:solidFill>
                  <a:srgbClr val="FF0000"/>
                </a:solidFill>
              </a:rPr>
              <a:t>climate change mitigation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and adaptation efforts,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particularly in the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rgbClr val="FF0000"/>
                </a:solidFill>
              </a:rPr>
              <a:t>energy and infrastructure sectors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D74BF-0730-0E39-582D-B793C70F8307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31680561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59319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rgbClr val="C00000"/>
                </a:solidFill>
              </a:rPr>
              <a:t>ESG Investing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07C7-070D-5CA6-A2BC-80D8D8BAE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99309"/>
            <a:ext cx="11222181" cy="5162935"/>
          </a:xfrm>
        </p:spPr>
        <p:txBody>
          <a:bodyPr>
            <a:noAutofit/>
          </a:bodyPr>
          <a:lstStyle/>
          <a:p>
            <a:pPr marL="457200" lvl="1" indent="0" algn="ctr">
              <a:spcAft>
                <a:spcPts val="600"/>
              </a:spcAft>
              <a:buNone/>
            </a:pPr>
            <a:r>
              <a:rPr lang="en-US" sz="3200" dirty="0">
                <a:solidFill>
                  <a:srgbClr val="FF0000"/>
                </a:solidFill>
              </a:rPr>
              <a:t>Investments</a:t>
            </a:r>
            <a:r>
              <a:rPr lang="en-US" sz="3200" dirty="0"/>
              <a:t> considering the broad range of </a:t>
            </a:r>
            <a:br>
              <a:rPr lang="en-US" sz="3200" dirty="0"/>
            </a:br>
            <a:r>
              <a:rPr lang="en-US" sz="3200" dirty="0">
                <a:solidFill>
                  <a:srgbClr val="FF0000"/>
                </a:solidFill>
              </a:rPr>
              <a:t>environmental</a:t>
            </a:r>
            <a:r>
              <a:rPr lang="en-US" sz="3200" dirty="0"/>
              <a:t> (e.g. climate change, </a:t>
            </a:r>
            <a:br>
              <a:rPr lang="en-US" sz="3200" dirty="0"/>
            </a:br>
            <a:r>
              <a:rPr lang="en-US" sz="3200" dirty="0"/>
              <a:t>pollution biodiversity loss), </a:t>
            </a:r>
            <a:br>
              <a:rPr lang="en-US" sz="3200" dirty="0"/>
            </a:br>
            <a:r>
              <a:rPr lang="en-US" sz="3200" dirty="0">
                <a:solidFill>
                  <a:srgbClr val="FF0000"/>
                </a:solidFill>
              </a:rPr>
              <a:t>social</a:t>
            </a:r>
            <a:r>
              <a:rPr lang="en-US" sz="3200" dirty="0"/>
              <a:t> (e.g. working conditions, human rights, salary or compensation structures) </a:t>
            </a:r>
            <a:br>
              <a:rPr lang="en-US" sz="3200" dirty="0"/>
            </a:br>
            <a:r>
              <a:rPr lang="en-US" sz="3200" dirty="0"/>
              <a:t>and </a:t>
            </a:r>
            <a:r>
              <a:rPr lang="en-US" sz="3200" dirty="0">
                <a:solidFill>
                  <a:srgbClr val="FF0000"/>
                </a:solidFill>
              </a:rPr>
              <a:t>governance</a:t>
            </a:r>
            <a:r>
              <a:rPr lang="en-US" sz="3200" dirty="0"/>
              <a:t> (e.g. board composition, diversity and inclusion, taxes) </a:t>
            </a:r>
            <a:br>
              <a:rPr lang="en-US" sz="3200" dirty="0"/>
            </a:br>
            <a:r>
              <a:rPr lang="en-US" sz="3200" dirty="0"/>
              <a:t>characteristics of the projects or companies being invested in; </a:t>
            </a:r>
            <a:r>
              <a:rPr lang="en-US" sz="3200" dirty="0">
                <a:solidFill>
                  <a:srgbClr val="FF0000"/>
                </a:solidFill>
              </a:rPr>
              <a:t>ethical and business sustainability </a:t>
            </a:r>
            <a:r>
              <a:rPr lang="en-US" sz="3200" dirty="0"/>
              <a:t>considerations are </a:t>
            </a:r>
            <a:br>
              <a:rPr lang="en-US" sz="3200" dirty="0"/>
            </a:br>
            <a:r>
              <a:rPr lang="en-US" sz="3200" dirty="0"/>
              <a:t>integral part of financing</a:t>
            </a:r>
          </a:p>
          <a:p>
            <a:pPr algn="ctr">
              <a:spcAft>
                <a:spcPts val="600"/>
              </a:spcAft>
            </a:pPr>
            <a:endParaRPr lang="en-US" dirty="0"/>
          </a:p>
          <a:p>
            <a:pPr algn="ctr">
              <a:spcAft>
                <a:spcPts val="60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D74BF-0730-0E39-582D-B793C70F8307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198981609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236495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Impact Investing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07C7-070D-5CA6-A2BC-80D8D8BAE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801091"/>
            <a:ext cx="11222181" cy="4761153"/>
          </a:xfrm>
        </p:spPr>
        <p:txBody>
          <a:bodyPr>
            <a:noAutofit/>
          </a:bodyPr>
          <a:lstStyle/>
          <a:p>
            <a:pPr marL="457200" lvl="1" indent="0" algn="ctr">
              <a:spcAft>
                <a:spcPts val="600"/>
              </a:spcAft>
              <a:buNone/>
            </a:pPr>
            <a:r>
              <a:rPr lang="en-US" sz="4400" dirty="0">
                <a:solidFill>
                  <a:srgbClr val="FF0000"/>
                </a:solidFill>
              </a:rPr>
              <a:t>Investing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 in projects </a:t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that solve a </a:t>
            </a:r>
            <a:r>
              <a:rPr lang="en-US" sz="4400" dirty="0">
                <a:solidFill>
                  <a:srgbClr val="FF0000"/>
                </a:solidFill>
              </a:rPr>
              <a:t>social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 or </a:t>
            </a:r>
            <a:r>
              <a:rPr lang="en-US" sz="4400" dirty="0">
                <a:solidFill>
                  <a:srgbClr val="FF0000"/>
                </a:solidFill>
              </a:rPr>
              <a:t>environmental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400" dirty="0">
                <a:solidFill>
                  <a:srgbClr val="FF0000"/>
                </a:solidFill>
              </a:rPr>
              <a:t>problem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; </a:t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the focus is on the </a:t>
            </a:r>
            <a:r>
              <a:rPr lang="en-US" sz="4400" dirty="0">
                <a:solidFill>
                  <a:srgbClr val="FF0000"/>
                </a:solidFill>
              </a:rPr>
              <a:t>positive impact </a:t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rather than the </a:t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means used to produce that impact</a:t>
            </a:r>
          </a:p>
          <a:p>
            <a:pPr marL="0" indent="0">
              <a:spcAft>
                <a:spcPts val="600"/>
              </a:spcAft>
              <a:buNone/>
            </a:pP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D74BF-0730-0E39-582D-B793C70F8307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4045344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B6AA5-6557-C24F-A87A-48F04A5CB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74540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FinTech ABCD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60698-C905-794D-9F0B-287FE2EC7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</a:t>
            </a:fld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53B6090-2A1C-4D41-9CE8-DEC22F563C8E}"/>
              </a:ext>
            </a:extLst>
          </p:cNvPr>
          <p:cNvSpPr/>
          <p:nvPr/>
        </p:nvSpPr>
        <p:spPr>
          <a:xfrm>
            <a:off x="3367790" y="1603949"/>
            <a:ext cx="5718545" cy="101933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A</a:t>
            </a:r>
            <a:r>
              <a:rPr lang="en-US" sz="5400" b="1" dirty="0"/>
              <a:t>I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29B2A3D-95BB-944C-869C-7D0B2FCB8BE1}"/>
              </a:ext>
            </a:extLst>
          </p:cNvPr>
          <p:cNvSpPr/>
          <p:nvPr/>
        </p:nvSpPr>
        <p:spPr>
          <a:xfrm>
            <a:off x="3367789" y="2858387"/>
            <a:ext cx="5718545" cy="101933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B</a:t>
            </a:r>
            <a:r>
              <a:rPr lang="en-US" sz="5400" b="1" dirty="0"/>
              <a:t>lock Chain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3BC2F9D-09D8-B94D-82BF-F2C519A19EAC}"/>
              </a:ext>
            </a:extLst>
          </p:cNvPr>
          <p:cNvSpPr/>
          <p:nvPr/>
        </p:nvSpPr>
        <p:spPr>
          <a:xfrm>
            <a:off x="3367788" y="4112825"/>
            <a:ext cx="5718545" cy="101933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C</a:t>
            </a:r>
            <a:r>
              <a:rPr lang="en-US" sz="5400" b="1" dirty="0"/>
              <a:t>loud Computing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9B5D029-C9A6-BE49-B9AD-E72F7857C902}"/>
              </a:ext>
            </a:extLst>
          </p:cNvPr>
          <p:cNvSpPr/>
          <p:nvPr/>
        </p:nvSpPr>
        <p:spPr>
          <a:xfrm>
            <a:off x="3367787" y="5367263"/>
            <a:ext cx="5718545" cy="101933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Big </a:t>
            </a:r>
            <a:r>
              <a:rPr lang="en-US" sz="5400" b="1" dirty="0">
                <a:solidFill>
                  <a:srgbClr val="FF0000"/>
                </a:solidFill>
              </a:rPr>
              <a:t>D</a:t>
            </a:r>
            <a:r>
              <a:rPr lang="en-US" sz="5400" b="1" dirty="0"/>
              <a:t>ata</a:t>
            </a:r>
          </a:p>
        </p:txBody>
      </p:sp>
    </p:spTree>
    <p:extLst>
      <p:ext uri="{BB962C8B-B14F-4D97-AF65-F5344CB8AC3E}">
        <p14:creationId xmlns:p14="http://schemas.microsoft.com/office/powerpoint/2010/main" val="179653829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19978"/>
          </a:xfrm>
        </p:spPr>
        <p:txBody>
          <a:bodyPr>
            <a:normAutofit/>
          </a:bodyPr>
          <a:lstStyle/>
          <a:p>
            <a:r>
              <a:rPr lang="en-US" sz="4000" dirty="0"/>
              <a:t>Dynamic Trends of Green Finance and Energy Policy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Wang, Moran,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Xuerong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Shouyang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Wang. (2021) "Discovering research trends and opportunities of green finance and energy policy: A data-driven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scientometric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analysis." Energy Policy 154 (2021): 112295.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529BF1-D0FB-1164-2471-8BA365F99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55082"/>
            <a:ext cx="7772400" cy="570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7504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12791"/>
          </a:xfrm>
        </p:spPr>
        <p:txBody>
          <a:bodyPr>
            <a:noAutofit/>
          </a:bodyPr>
          <a:lstStyle/>
          <a:p>
            <a:r>
              <a:rPr lang="en-US" sz="3600" dirty="0"/>
              <a:t>AI and Sustainability Development Goals (SDGs)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Schoormann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T., Strobel, G.,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Möller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F., Petrik, D.,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Zschech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 (2023).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Artificial Intelligence for Sustainability—A Systematic Review of Information Systems Literature. Communications of the Association for Information Systems, 52(1), 8.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F927896-39AD-D634-D3C9-F86DD326C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539" y="1101137"/>
            <a:ext cx="11868194" cy="5269541"/>
          </a:xfrm>
        </p:spPr>
      </p:pic>
    </p:spTree>
    <p:extLst>
      <p:ext uri="{BB962C8B-B14F-4D97-AF65-F5344CB8AC3E}">
        <p14:creationId xmlns:p14="http://schemas.microsoft.com/office/powerpoint/2010/main" val="356150621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15" y="887491"/>
            <a:ext cx="3827483" cy="1855708"/>
          </a:xfrm>
        </p:spPr>
        <p:txBody>
          <a:bodyPr>
            <a:noAutofit/>
          </a:bodyPr>
          <a:lstStyle/>
          <a:p>
            <a:r>
              <a:rPr lang="en-US" sz="4400" dirty="0"/>
              <a:t>AI </a:t>
            </a:r>
            <a:br>
              <a:rPr lang="en-US" sz="4400" dirty="0"/>
            </a:br>
            <a:r>
              <a:rPr lang="en-US" sz="4400" dirty="0"/>
              <a:t>for Sustainability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Schoormann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T., Strobel, G.,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Möller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F., Petrik, D.,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Zschech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 (2023).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Artificial Intelligence for Sustainability—A Systematic Review of Information Systems Literature. Communications of the Association for Information Systems, 52(1), 8.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F968A7C-B701-8CE2-ACAD-6C9485BA01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98" y="260717"/>
            <a:ext cx="7570103" cy="6140084"/>
          </a:xfrm>
        </p:spPr>
      </p:pic>
    </p:spTree>
    <p:extLst>
      <p:ext uri="{BB962C8B-B14F-4D97-AF65-F5344CB8AC3E}">
        <p14:creationId xmlns:p14="http://schemas.microsoft.com/office/powerpoint/2010/main" val="32287728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Productivity:</a:t>
            </a:r>
            <a:br>
              <a:rPr lang="en-US" dirty="0"/>
            </a:br>
            <a:r>
              <a:rPr lang="en-US" dirty="0"/>
              <a:t>Finance ESG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86898F-7D64-92FA-2183-D93A4CD1C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658" y="1618750"/>
            <a:ext cx="11786684" cy="46471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</p:spTree>
    <p:extLst>
      <p:ext uri="{BB962C8B-B14F-4D97-AF65-F5344CB8AC3E}">
        <p14:creationId xmlns:p14="http://schemas.microsoft.com/office/powerpoint/2010/main" val="123044701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Resilient Manufacturing</a:t>
            </a:r>
            <a:br>
              <a:rPr lang="en-US" dirty="0"/>
            </a:br>
            <a:r>
              <a:rPr lang="en-US" dirty="0"/>
              <a:t>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F7BE9AA-22E2-B66C-8218-F2E7CEC3B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543" y="1817699"/>
            <a:ext cx="11342914" cy="4421814"/>
          </a:xfrm>
        </p:spPr>
      </p:pic>
    </p:spTree>
    <p:extLst>
      <p:ext uri="{BB962C8B-B14F-4D97-AF65-F5344CB8AC3E}">
        <p14:creationId xmlns:p14="http://schemas.microsoft.com/office/powerpoint/2010/main" val="40629933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13E5-BEC0-0F58-5BCA-F8D1AE2EB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ESG Indexes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A0A3F-997E-17B4-EDB7-C3AD2D856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MSCI ESG Index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Dow Jones Sustainability Indices (DJSI)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FTSE ESG 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F2EA4-3956-D8AF-AC57-4924385FC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39610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9316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Rating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E2DC5-F96C-C4C1-2BC0-85B309E31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969" y="672438"/>
            <a:ext cx="7104062" cy="59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1628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Key Issue Hierarchy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996B0A-AD3D-B6EB-A738-6149DB8DD5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755" y="810461"/>
            <a:ext cx="7920489" cy="57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840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Governance Model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95F51-2221-B9B0-23EC-BCEEA1087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39654"/>
            <a:ext cx="10983452" cy="565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9777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Hierarchy of ESG Scores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0A7D8-1911-4656-15DE-43D6D2E2BF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486" y="855299"/>
            <a:ext cx="4575028" cy="577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11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B6AA5-6557-C24F-A87A-48F04A5CB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63" y="56101"/>
            <a:ext cx="11787187" cy="1547847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Decentralized Finance (</a:t>
            </a:r>
            <a:r>
              <a:rPr lang="en-US" sz="6000" dirty="0" err="1">
                <a:solidFill>
                  <a:schemeClr val="accent1"/>
                </a:solidFill>
              </a:rPr>
              <a:t>DeFi</a:t>
            </a:r>
            <a:r>
              <a:rPr lang="en-US" sz="6000" dirty="0">
                <a:solidFill>
                  <a:schemeClr val="accent1"/>
                </a:solidFill>
              </a:rPr>
              <a:t>)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Block Chain Financial 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60698-C905-794D-9F0B-287FE2EC7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29B2A3D-95BB-944C-869C-7D0B2FCB8BE1}"/>
              </a:ext>
            </a:extLst>
          </p:cNvPr>
          <p:cNvSpPr/>
          <p:nvPr/>
        </p:nvSpPr>
        <p:spPr>
          <a:xfrm>
            <a:off x="1524000" y="1841562"/>
            <a:ext cx="9144000" cy="1371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Block Chain &amp; Bitcoin</a:t>
            </a:r>
          </a:p>
          <a:p>
            <a:pPr algn="ctr"/>
            <a:r>
              <a:rPr lang="en-US" sz="4800" b="1" dirty="0">
                <a:solidFill>
                  <a:srgbClr val="C00000"/>
                </a:solidFill>
              </a:rPr>
              <a:t>(BTC)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FF49F9B-2DBA-1547-9734-40D801F29089}"/>
              </a:ext>
            </a:extLst>
          </p:cNvPr>
          <p:cNvSpPr/>
          <p:nvPr/>
        </p:nvSpPr>
        <p:spPr>
          <a:xfrm>
            <a:off x="1524000" y="3456928"/>
            <a:ext cx="9144000" cy="1371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Smart Contract &amp; Ethereum </a:t>
            </a:r>
            <a:br>
              <a:rPr lang="en-US" sz="4800" b="1" dirty="0">
                <a:solidFill>
                  <a:srgbClr val="C00000"/>
                </a:solidFill>
              </a:rPr>
            </a:br>
            <a:r>
              <a:rPr lang="en-US" sz="4800" b="1" dirty="0">
                <a:solidFill>
                  <a:srgbClr val="C00000"/>
                </a:solidFill>
              </a:rPr>
              <a:t>(ETH)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6AF3512-31C4-D641-805C-DD921DE85E24}"/>
              </a:ext>
            </a:extLst>
          </p:cNvPr>
          <p:cNvSpPr/>
          <p:nvPr/>
        </p:nvSpPr>
        <p:spPr>
          <a:xfrm>
            <a:off x="1524000" y="5072293"/>
            <a:ext cx="9144000" cy="1371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Decentralized Application </a:t>
            </a:r>
            <a:br>
              <a:rPr lang="en-US" sz="4800" b="1" dirty="0">
                <a:solidFill>
                  <a:srgbClr val="C00000"/>
                </a:solidFill>
              </a:rPr>
            </a:br>
            <a:r>
              <a:rPr lang="en-US" sz="4800" b="1" dirty="0">
                <a:solidFill>
                  <a:srgbClr val="C00000"/>
                </a:solidFill>
              </a:rPr>
              <a:t>(</a:t>
            </a:r>
            <a:r>
              <a:rPr lang="en-US" sz="4800" b="1" dirty="0" err="1">
                <a:solidFill>
                  <a:srgbClr val="C00000"/>
                </a:solidFill>
              </a:rPr>
              <a:t>DApp</a:t>
            </a:r>
            <a:r>
              <a:rPr lang="en-US" sz="4800" b="1" dirty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0383934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DJSI S&amp;P Global ESG Score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DJSI, S&amp;P Global Corporate Sustainability Assessment (CSA),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www.spglobal.com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/solutions/data-intelligence-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-scores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855F1-76C8-0583-AE15-F55EDABF9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06" y="853670"/>
            <a:ext cx="11452545" cy="555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5078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FTSE Russell ESG Ratings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B841FF-79B3-7C8D-2F2E-9328D3A87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5078" y="651272"/>
            <a:ext cx="6103721" cy="59109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www.ftserussell.com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/data/sustainability-and-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-ratings</a:t>
            </a:r>
          </a:p>
        </p:txBody>
      </p:sp>
    </p:spTree>
    <p:extLst>
      <p:ext uri="{BB962C8B-B14F-4D97-AF65-F5344CB8AC3E}">
        <p14:creationId xmlns:p14="http://schemas.microsoft.com/office/powerpoint/2010/main" val="129118833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E29A8-6698-AF1E-E6DA-753E11105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822284"/>
          </a:xfrm>
        </p:spPr>
        <p:txBody>
          <a:bodyPr>
            <a:noAutofit/>
          </a:bodyPr>
          <a:lstStyle/>
          <a:p>
            <a:r>
              <a:rPr lang="en-US" sz="6000" dirty="0" err="1"/>
              <a:t>Sustainalytics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Risk Ratings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11C016-06D5-3134-CDCD-F6537C93F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88" y="4255690"/>
            <a:ext cx="11222037" cy="14851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73C11-B203-0F04-B8A5-AD69060A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6A4C9-1EC1-C99C-C39B-421819F1B4AE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www.sustainalytics.com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796459-469D-69F7-4FBC-6FFBBCDAEA71}"/>
              </a:ext>
            </a:extLst>
          </p:cNvPr>
          <p:cNvSpPr txBox="1"/>
          <p:nvPr/>
        </p:nvSpPr>
        <p:spPr>
          <a:xfrm>
            <a:off x="464340" y="2137660"/>
            <a:ext cx="112220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Sustainalytics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’ ESG Risk Ratings measure a company’s exposure to industry-specific material ESG risks and how well a company is managing those risks.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941634-CAB3-2624-728A-34DFF6DD23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75" y="171577"/>
            <a:ext cx="2675452" cy="816932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D70EBFB-D79F-DCD2-B8B0-472FAAA0CD2C}"/>
              </a:ext>
            </a:extLst>
          </p:cNvPr>
          <p:cNvSpPr/>
          <p:nvPr/>
        </p:nvSpPr>
        <p:spPr>
          <a:xfrm>
            <a:off x="9848821" y="274562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Analyst-based </a:t>
            </a:r>
            <a:br>
              <a:rPr lang="en-US" sz="2400" b="1" dirty="0"/>
            </a:br>
            <a:r>
              <a:rPr lang="en-US" sz="2400" b="1" dirty="0"/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168939352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4BBD1-D7CE-29D9-997D-EC44E4B1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736559"/>
          </a:xfrm>
        </p:spPr>
        <p:txBody>
          <a:bodyPr>
            <a:noAutofit/>
          </a:bodyPr>
          <a:lstStyle/>
          <a:p>
            <a:r>
              <a:rPr lang="en-US" sz="6000" dirty="0" err="1"/>
              <a:t>Truvalue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C4A96-63A0-C518-4E97-6E129DF24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028824"/>
            <a:ext cx="11222181" cy="4533419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Truvalue</a:t>
            </a:r>
            <a:r>
              <a:rPr lang="en-US" sz="2800" dirty="0">
                <a:solidFill>
                  <a:srgbClr val="C00000"/>
                </a:solidFill>
              </a:rPr>
              <a:t> Labs </a:t>
            </a:r>
            <a:r>
              <a:rPr lang="en-US" sz="2800" dirty="0"/>
              <a:t>applies </a:t>
            </a:r>
            <a:r>
              <a:rPr lang="en-US" sz="2800" dirty="0">
                <a:solidFill>
                  <a:srgbClr val="C00000"/>
                </a:solidFill>
              </a:rPr>
              <a:t>AI</a:t>
            </a:r>
            <a:r>
              <a:rPr lang="en-US" sz="2800" dirty="0"/>
              <a:t> to analyze over </a:t>
            </a:r>
            <a:r>
              <a:rPr lang="en-US" sz="2800" dirty="0">
                <a:solidFill>
                  <a:srgbClr val="C00000"/>
                </a:solidFill>
              </a:rPr>
              <a:t>100,000 sources </a:t>
            </a:r>
            <a:r>
              <a:rPr lang="en-US" sz="2800" dirty="0"/>
              <a:t>and uncover </a:t>
            </a:r>
            <a:r>
              <a:rPr lang="en-US" sz="2800" dirty="0">
                <a:solidFill>
                  <a:srgbClr val="C00000"/>
                </a:solidFill>
              </a:rPr>
              <a:t>ESG risks </a:t>
            </a:r>
            <a:r>
              <a:rPr lang="en-US" sz="2800" dirty="0"/>
              <a:t>and opportunities hidden in </a:t>
            </a:r>
            <a:r>
              <a:rPr lang="en-US" sz="2800" dirty="0">
                <a:solidFill>
                  <a:srgbClr val="C00000"/>
                </a:solidFill>
              </a:rPr>
              <a:t>unstructured text</a:t>
            </a:r>
            <a:r>
              <a:rPr lang="en-US" sz="2800" dirty="0"/>
              <a:t>. </a:t>
            </a:r>
          </a:p>
          <a:p>
            <a:r>
              <a:rPr lang="en-US" sz="2800" dirty="0"/>
              <a:t>The ESG Ranks data service produces an overall company rank based on industry percentile leveraging the </a:t>
            </a:r>
            <a:r>
              <a:rPr lang="en-US" sz="2800" dirty="0">
                <a:solidFill>
                  <a:srgbClr val="C00000"/>
                </a:solidFill>
              </a:rPr>
              <a:t>26 ESG categories </a:t>
            </a:r>
            <a:r>
              <a:rPr lang="en-US" sz="2800" dirty="0"/>
              <a:t>defined by the </a:t>
            </a:r>
            <a:r>
              <a:rPr lang="en-US" sz="2800" dirty="0">
                <a:solidFill>
                  <a:srgbClr val="C00000"/>
                </a:solidFill>
              </a:rPr>
              <a:t>Sustainability Accounting Standards Board (SASB)</a:t>
            </a:r>
            <a:r>
              <a:rPr lang="en-US" sz="2800" dirty="0"/>
              <a:t>.  </a:t>
            </a:r>
          </a:p>
          <a:p>
            <a:r>
              <a:rPr lang="en-US" sz="2800" dirty="0"/>
              <a:t>The data feed covers 20,000+ companies with more than 13 years of history.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EDDDD-FA56-ECF5-64D1-A91CDABC2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F15DDB-78F5-B60F-5C07-F9C37F2A77E2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:https://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developer.truvaluelabs.com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-ranks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AA2796-4F38-EDC3-1A20-2314E809B3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81" y="643541"/>
            <a:ext cx="1934008" cy="3738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88FE59-408A-84C0-CC7A-8969D82B2A74}"/>
              </a:ext>
            </a:extLst>
          </p:cNvPr>
          <p:cNvSpPr txBox="1"/>
          <p:nvPr/>
        </p:nvSpPr>
        <p:spPr>
          <a:xfrm>
            <a:off x="129141" y="62723"/>
            <a:ext cx="27569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333333"/>
                </a:solidFill>
                <a:effectLst/>
                <a:latin typeface="Barlow" pitchFamily="2" charset="77"/>
              </a:rPr>
              <a:t>TruValue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Barlow" pitchFamily="2" charset="77"/>
              </a:rPr>
              <a:t> Labs</a:t>
            </a:r>
            <a:endParaRPr lang="en-US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F3FC06-780F-614B-4851-102359DABE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72" y="5539639"/>
            <a:ext cx="10387254" cy="97973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C74B64F-6922-24C3-54B5-1F5D73578A33}"/>
              </a:ext>
            </a:extLst>
          </p:cNvPr>
          <p:cNvSpPr/>
          <p:nvPr/>
        </p:nvSpPr>
        <p:spPr>
          <a:xfrm>
            <a:off x="9848821" y="274562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Machine-based approach</a:t>
            </a:r>
          </a:p>
        </p:txBody>
      </p:sp>
    </p:spTree>
    <p:extLst>
      <p:ext uri="{BB962C8B-B14F-4D97-AF65-F5344CB8AC3E}">
        <p14:creationId xmlns:p14="http://schemas.microsoft.com/office/powerpoint/2010/main" val="47886018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1E70F4-4DEE-376D-8222-B1C397848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9" t="20413" r="2667" b="6046"/>
          <a:stretch/>
        </p:blipFill>
        <p:spPr>
          <a:xfrm>
            <a:off x="218940" y="1197736"/>
            <a:ext cx="11835790" cy="513867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32" y="224209"/>
            <a:ext cx="10619594" cy="883374"/>
          </a:xfrm>
        </p:spPr>
        <p:txBody>
          <a:bodyPr>
            <a:normAutofit/>
          </a:bodyPr>
          <a:lstStyle/>
          <a:p>
            <a:r>
              <a:rPr lang="en-US" dirty="0"/>
              <a:t>Analyst-driven vs. AI-driven 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87762" y="6482016"/>
            <a:ext cx="60981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Mark Tulay (2020), Man vs. machine: A tale of two sustainability ratings systems,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GreenBiz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www.greenbiz.com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/article/man-vs-machine-tale-two-sustainability-ratings-systems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225C4-4A5E-EB06-B0C3-5D3E41F26111}"/>
              </a:ext>
            </a:extLst>
          </p:cNvPr>
          <p:cNvSpPr txBox="1"/>
          <p:nvPr/>
        </p:nvSpPr>
        <p:spPr>
          <a:xfrm>
            <a:off x="5709633" y="1197736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 err="1">
                <a:solidFill>
                  <a:schemeClr val="accent1"/>
                </a:solidFill>
                <a:effectLst/>
                <a:latin typeface="Source Sans Pro" panose="020B0503030403020204" pitchFamily="34" charset="0"/>
              </a:rPr>
              <a:t>Sustainalytics</a:t>
            </a:r>
            <a:endParaRPr lang="en-US" sz="3200" b="1" i="0" dirty="0">
              <a:solidFill>
                <a:schemeClr val="accent1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83BB92-8E53-513E-B995-17F5756EF563}"/>
              </a:ext>
            </a:extLst>
          </p:cNvPr>
          <p:cNvSpPr txBox="1"/>
          <p:nvPr/>
        </p:nvSpPr>
        <p:spPr>
          <a:xfrm>
            <a:off x="5709633" y="4003184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Truvalue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Labs</a:t>
            </a:r>
          </a:p>
        </p:txBody>
      </p:sp>
    </p:spTree>
    <p:extLst>
      <p:ext uri="{BB962C8B-B14F-4D97-AF65-F5344CB8AC3E}">
        <p14:creationId xmlns:p14="http://schemas.microsoft.com/office/powerpoint/2010/main" val="136032155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3" y="284613"/>
            <a:ext cx="4037611" cy="4107084"/>
          </a:xfrm>
        </p:spPr>
        <p:txBody>
          <a:bodyPr>
            <a:normAutofit/>
          </a:bodyPr>
          <a:lstStyle/>
          <a:p>
            <a:r>
              <a:rPr lang="en-US" dirty="0"/>
              <a:t>Analyst based </a:t>
            </a:r>
            <a:br>
              <a:rPr lang="en-US" dirty="0"/>
            </a:br>
            <a:r>
              <a:rPr lang="en-US" dirty="0"/>
              <a:t>ESG Research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AI based </a:t>
            </a:r>
            <a:br>
              <a:rPr lang="en-US" dirty="0"/>
            </a:br>
            <a:r>
              <a:rPr lang="en-US" dirty="0"/>
              <a:t>ESG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B9B8FC5-737B-AA11-7B7F-EC80DCEE5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30" t="4474" r="2670" b="3963"/>
          <a:stretch/>
        </p:blipFill>
        <p:spPr>
          <a:xfrm>
            <a:off x="4081724" y="553792"/>
            <a:ext cx="7779718" cy="5782614"/>
          </a:xfrm>
        </p:spPr>
      </p:pic>
    </p:spTree>
    <p:extLst>
      <p:ext uri="{BB962C8B-B14F-4D97-AF65-F5344CB8AC3E}">
        <p14:creationId xmlns:p14="http://schemas.microsoft.com/office/powerpoint/2010/main" val="3110710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46646"/>
          </a:xfrm>
        </p:spPr>
        <p:txBody>
          <a:bodyPr>
            <a:normAutofit fontScale="90000"/>
          </a:bodyPr>
          <a:lstStyle/>
          <a:p>
            <a:r>
              <a:rPr lang="en-US" dirty="0"/>
              <a:t>ESG Analytics: NLP Taxonomy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60E80C-59C1-F549-27D4-BE8D9EBBF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933"/>
          <a:stretch/>
        </p:blipFill>
        <p:spPr>
          <a:xfrm>
            <a:off x="628887" y="991673"/>
            <a:ext cx="11033184" cy="56081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D14BD8-D6F3-1344-608B-DAC4A66F9BA7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10588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4D409-A1AC-5FAA-FDB1-CA1764C9E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89" y="135104"/>
            <a:ext cx="4340181" cy="2299003"/>
          </a:xfrm>
        </p:spPr>
        <p:txBody>
          <a:bodyPr>
            <a:normAutofit/>
          </a:bodyPr>
          <a:lstStyle/>
          <a:p>
            <a:r>
              <a:rPr lang="en-US" dirty="0"/>
              <a:t>Top </a:t>
            </a:r>
            <a:br>
              <a:rPr lang="en-US" dirty="0"/>
            </a:br>
            <a:r>
              <a:rPr lang="en-US" dirty="0"/>
              <a:t>ESG Reporting Software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43275-D401-045A-CA00-8BB29A11C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D17596-F8B8-5CD2-69D3-235B217B4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758" y="185061"/>
            <a:ext cx="7158812" cy="6377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02BF5E-78EE-D698-19BC-6EB801ECA21E}"/>
              </a:ext>
            </a:extLst>
          </p:cNvPr>
          <p:cNvSpPr txBox="1"/>
          <p:nvPr/>
        </p:nvSpPr>
        <p:spPr>
          <a:xfrm>
            <a:off x="2179213" y="6584396"/>
            <a:ext cx="783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www.softwarereviews.com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/categories/environmental-social-and-governance-reporting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8A8AE1-3349-B1F1-AF87-57742F1E1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195" y="2562896"/>
            <a:ext cx="4063368" cy="38095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Environmental, Social and Governance (ESG) Reporting software</a:t>
            </a:r>
            <a:r>
              <a:rPr lang="en-US" sz="2400" dirty="0"/>
              <a:t> or </a:t>
            </a:r>
            <a:r>
              <a:rPr lang="en-US" sz="2400" dirty="0">
                <a:solidFill>
                  <a:srgbClr val="C00000"/>
                </a:solidFill>
              </a:rPr>
              <a:t>Sustainability software</a:t>
            </a:r>
            <a:r>
              <a:rPr lang="en-US" sz="2400" dirty="0"/>
              <a:t> helps organizations </a:t>
            </a:r>
            <a:r>
              <a:rPr lang="en-US" sz="2400" dirty="0">
                <a:solidFill>
                  <a:schemeClr val="accent2"/>
                </a:solidFill>
              </a:rPr>
              <a:t>manage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operational data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2"/>
                </a:solidFill>
              </a:rPr>
              <a:t>evaluate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impact</a:t>
            </a:r>
            <a:r>
              <a:rPr lang="en-US" sz="2400" dirty="0"/>
              <a:t> on the </a:t>
            </a:r>
            <a:r>
              <a:rPr lang="en-US" sz="2400" dirty="0">
                <a:solidFill>
                  <a:schemeClr val="accent2"/>
                </a:solidFill>
              </a:rPr>
              <a:t>environment</a:t>
            </a:r>
            <a:r>
              <a:rPr lang="en-US" sz="2400" dirty="0"/>
              <a:t> and </a:t>
            </a:r>
            <a:r>
              <a:rPr lang="en-US" sz="2400" dirty="0">
                <a:solidFill>
                  <a:schemeClr val="accent2"/>
                </a:solidFill>
              </a:rPr>
              <a:t>provide reporting</a:t>
            </a:r>
            <a:r>
              <a:rPr lang="en-US" sz="2400" dirty="0"/>
              <a:t> to </a:t>
            </a:r>
            <a:r>
              <a:rPr lang="en-US" sz="2400" dirty="0">
                <a:solidFill>
                  <a:schemeClr val="accent2"/>
                </a:solidFill>
              </a:rPr>
              <a:t>perform audits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569551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00719-F8B5-31A0-C958-049262F1B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83917"/>
          </a:xfrm>
        </p:spPr>
        <p:txBody>
          <a:bodyPr>
            <a:normAutofit/>
          </a:bodyPr>
          <a:lstStyle/>
          <a:p>
            <a:r>
              <a:rPr lang="en-US" dirty="0"/>
              <a:t>ESG Reporting Software: </a:t>
            </a:r>
            <a:r>
              <a:rPr lang="en-US" dirty="0" err="1"/>
              <a:t>Emitwise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F746D-746F-76B0-0203-82C6187AE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75008"/>
            <a:ext cx="11222181" cy="3837905"/>
          </a:xfrm>
        </p:spPr>
        <p:txBody>
          <a:bodyPr>
            <a:normAutofit/>
          </a:bodyPr>
          <a:lstStyle/>
          <a:p>
            <a:r>
              <a:rPr lang="en-US" sz="2400" dirty="0" err="1"/>
              <a:t>Emitwise</a:t>
            </a:r>
            <a:r>
              <a:rPr lang="en-US" sz="2400" dirty="0"/>
              <a:t> is the carbon management platform for companies with complex manufacturing supply chains to confidently understand, track and reduce their complete carbon footprint. </a:t>
            </a:r>
          </a:p>
          <a:p>
            <a:r>
              <a:rPr lang="en-US" sz="2400" dirty="0"/>
              <a:t>Combining 100 years of carbon accounting experience and machine learning technology, we accelerate climate action by increasing the accuracy of scope 3 emissions. </a:t>
            </a:r>
          </a:p>
          <a:p>
            <a:r>
              <a:rPr lang="en-US" sz="2400" dirty="0"/>
              <a:t>The platform empowers manufacturers and their supply chains to make carbon-led business decisions that lower risk, increase profitability and deliver ambitious climate action.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C4496-11B9-1426-9B0F-060A29DF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0EFFCC-726F-412F-E028-98CD4CEC5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705" y="4903245"/>
            <a:ext cx="7804086" cy="15251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8E9DEF-B982-2B65-5FB4-8D65E7D80FD4}"/>
              </a:ext>
            </a:extLst>
          </p:cNvPr>
          <p:cNvSpPr txBox="1"/>
          <p:nvPr/>
        </p:nvSpPr>
        <p:spPr>
          <a:xfrm>
            <a:off x="2179213" y="6584396"/>
            <a:ext cx="783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www.softwarereviews.com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/categories/environmental-social-and-governance-reporting</a:t>
            </a:r>
          </a:p>
        </p:txBody>
      </p:sp>
    </p:spTree>
    <p:extLst>
      <p:ext uri="{BB962C8B-B14F-4D97-AF65-F5344CB8AC3E}">
        <p14:creationId xmlns:p14="http://schemas.microsoft.com/office/powerpoint/2010/main" val="411343655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00719-F8B5-31A0-C958-049262F1B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ESG Reporting Software: Workiva ESG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F746D-746F-76B0-0203-82C6187AE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75008"/>
            <a:ext cx="11222181" cy="3628237"/>
          </a:xfrm>
        </p:spPr>
        <p:txBody>
          <a:bodyPr>
            <a:normAutofit/>
          </a:bodyPr>
          <a:lstStyle/>
          <a:p>
            <a:r>
              <a:rPr lang="en-US" sz="2400" dirty="0"/>
              <a:t>Workiva is a cloud native platform that simplifies the complexities of reporting and compliance. </a:t>
            </a:r>
          </a:p>
          <a:p>
            <a:r>
              <a:rPr lang="en-US" sz="2400" dirty="0"/>
              <a:t>Workiva ESG is the end-to-end platform that allows you to integrate financial data, nonfinancial data, and XBRL. </a:t>
            </a:r>
          </a:p>
          <a:p>
            <a:r>
              <a:rPr lang="en-US" sz="2400" dirty="0"/>
              <a:t>Workiva, the platform that streamlines your entire ESG process. </a:t>
            </a:r>
          </a:p>
          <a:p>
            <a:r>
              <a:rPr lang="en-US" sz="2400" dirty="0"/>
              <a:t>Automate data collection, utilize frameworks, and directly connect to all your ESG reports. in meaningful glossy reports, accurate survey responses, and regulatory filings with integrated XBRL tagging.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C4496-11B9-1426-9B0F-060A29DF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8E9DEF-B982-2B65-5FB4-8D65E7D80FD4}"/>
              </a:ext>
            </a:extLst>
          </p:cNvPr>
          <p:cNvSpPr txBox="1"/>
          <p:nvPr/>
        </p:nvSpPr>
        <p:spPr>
          <a:xfrm>
            <a:off x="2179213" y="6584396"/>
            <a:ext cx="783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www.softwarereviews.com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/categories/environmental-social-and-governance-reporting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F57CF8-EEF0-BD14-6975-012652542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080" y="5013256"/>
            <a:ext cx="7926012" cy="141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41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15527</TotalTime>
  <Words>6109</Words>
  <Application>Microsoft Macintosh PowerPoint</Application>
  <PresentationFormat>Widescreen</PresentationFormat>
  <Paragraphs>542</Paragraphs>
  <Slides>102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9" baseType="lpstr">
      <vt:lpstr>Heiti TC Medium</vt:lpstr>
      <vt:lpstr>HelveticaNeueLTCom</vt:lpstr>
      <vt:lpstr>Arial</vt:lpstr>
      <vt:lpstr>Barlow</vt:lpstr>
      <vt:lpstr>Calibri</vt:lpstr>
      <vt:lpstr>Source Sans Pro</vt:lpstr>
      <vt:lpstr>Office Theme</vt:lpstr>
      <vt:lpstr>Web 3.0 和大數據分析在金融科技、綠色永續金融  (Web 3.0 and Big Data Analysis in  Fintech, Green and Sustainable Finance)</vt:lpstr>
      <vt:lpstr>課程大綱 (Syllabus)</vt:lpstr>
      <vt:lpstr>課程大綱 (Syllabus)</vt:lpstr>
      <vt:lpstr>課程大綱 (Syllabus)</vt:lpstr>
      <vt:lpstr>Web 3.0 and  Big Data Analysis in  Fintech, Green and Sustainable Finance</vt:lpstr>
      <vt:lpstr>Outline</vt:lpstr>
      <vt:lpstr>Sustainability and ESG Data Analytics</vt:lpstr>
      <vt:lpstr>FinTech ABCD</vt:lpstr>
      <vt:lpstr>Decentralized Finance (DeFi) Block Chain Financial Technology</vt:lpstr>
      <vt:lpstr>Artificial Intelligence  (AI) </vt:lpstr>
      <vt:lpstr>AI, Big Data, Cloud Computing Evolution of Decision Support, Business Intelligence, and Analytics</vt:lpstr>
      <vt:lpstr>AI, ML, DL</vt:lpstr>
      <vt:lpstr>AI, ML, NN, DL</vt:lpstr>
      <vt:lpstr>AI and Big Data Analytics (BDA)</vt:lpstr>
      <vt:lpstr>AI Acting Humanly: The Turing Test Approach (Alan Turing, 1950)</vt:lpstr>
      <vt:lpstr>Web 3.0</vt:lpstr>
      <vt:lpstr>Web3 Metaverse DeFi NFT</vt:lpstr>
      <vt:lpstr>Web3: Decentralized Web Internet Evolution</vt:lpstr>
      <vt:lpstr>Metaverse Development  from 1991 to 2021</vt:lpstr>
      <vt:lpstr>Quantum Computing in the Metaverse</vt:lpstr>
      <vt:lpstr>Quantum Blockchain: Bridging between the real world and metaverse</vt:lpstr>
      <vt:lpstr>Metaverse Economy</vt:lpstr>
      <vt:lpstr>Blockchain in the Metaverse</vt:lpstr>
      <vt:lpstr>Blockchain  for Key Enabling Technologies of the Metaverse</vt:lpstr>
      <vt:lpstr>Seven Layers of a Metaverse Platform</vt:lpstr>
      <vt:lpstr>Layered Architecture of Blockchain</vt:lpstr>
      <vt:lpstr>Primary Technical Aspects in the Metaverse AI with ML algorithms and DL architectures  is advancing the user experience in the virtual world</vt:lpstr>
      <vt:lpstr>Fusion of AI and Blockchain in Metaverse</vt:lpstr>
      <vt:lpstr>DeAI:  Synthesizing On-device AI, Edge AI, and Cloud AI</vt:lpstr>
      <vt:lpstr>Smart Virtuality-Reality Metaverse Ecosystem: Metasynthesizing DeAI, Metaverse, Blockchain, Web3</vt:lpstr>
      <vt:lpstr>The difference between AR, MR, and VR  under the umbrella of XR</vt:lpstr>
      <vt:lpstr>A Data-Driven Digital Twin Architecture  for intelligent healthcare systems using ML to process raw data of IoMedicalThings devices</vt:lpstr>
      <vt:lpstr>AI for the Metaverse</vt:lpstr>
      <vt:lpstr>AI for the Metaverse in the Application Aspects healthcare, manufacturing, smart cities, gaming  E-commerce, human resources, real estate, and DeFi</vt:lpstr>
      <vt:lpstr>Blockchain-Registered:  Crypto, Collectables, and Art. </vt:lpstr>
      <vt:lpstr>Combination of Web3 with other Technologies</vt:lpstr>
      <vt:lpstr>FinTech</vt:lpstr>
      <vt:lpstr>Financial Technology FinTech</vt:lpstr>
      <vt:lpstr>Financial Technology</vt:lpstr>
      <vt:lpstr>Financial Services</vt:lpstr>
      <vt:lpstr> FinTech: Financial Services Innovation</vt:lpstr>
      <vt:lpstr>FinTech:  Financial Services Innovation  1. Payments 2. Insurance 3. Deposits &amp; Lending 4. Capital Raising 5. Investment Management 6. Market Provisioning</vt:lpstr>
      <vt:lpstr> FinTech: Payment</vt:lpstr>
      <vt:lpstr> FinTech: Insurance</vt:lpstr>
      <vt:lpstr> FinTech: Deposits &amp; Lending</vt:lpstr>
      <vt:lpstr> FinTech: Capital Raising</vt:lpstr>
      <vt:lpstr> FinTech: Investment Management</vt:lpstr>
      <vt:lpstr> FinTech: Market Provisioning</vt:lpstr>
      <vt:lpstr>Modelling Strategy to Forecast Carbon Emissions with AI</vt:lpstr>
      <vt:lpstr>Research Framework Do clean energy indices outperform using contrarian strategies</vt:lpstr>
      <vt:lpstr>Artificial Intelligence for Sustainable Finance</vt:lpstr>
      <vt:lpstr>Decentralized Finance  (DeFi) Block Chain FinTech</vt:lpstr>
      <vt:lpstr>Decentralized Finance (DeFi)</vt:lpstr>
      <vt:lpstr>Traditional Finance Centralized Finance (CeFi)</vt:lpstr>
      <vt:lpstr>DeFi vs. CeFi</vt:lpstr>
      <vt:lpstr>(DeFi)  Decentralized Applications (Dapps)</vt:lpstr>
      <vt:lpstr>The Internet of Assets</vt:lpstr>
      <vt:lpstr>Non-Fungible Tokens (NFT)</vt:lpstr>
      <vt:lpstr>Financial Stability Challenges</vt:lpstr>
      <vt:lpstr>Financial Services</vt:lpstr>
      <vt:lpstr>Technology Innovation</vt:lpstr>
      <vt:lpstr>FinTech Innovation FinTech high-level classification</vt:lpstr>
      <vt:lpstr>Technology-driven  Financial Industry Development</vt:lpstr>
      <vt:lpstr>FinBrain: when Finance meets AI 2.0 (Zheng et al., 2019)</vt:lpstr>
      <vt:lpstr>AI 2.0</vt:lpstr>
      <vt:lpstr>Technology-driven  Financial Industry Development</vt:lpstr>
      <vt:lpstr>Artificial Intelligence in the Financial Markets</vt:lpstr>
      <vt:lpstr>Green Finance  and  Sustainable Finance </vt:lpstr>
      <vt:lpstr>Evolution of Sustainable Finance Research</vt:lpstr>
      <vt:lpstr>AI for  Environmental,  Social, and  Governance (AI4ESG)</vt:lpstr>
      <vt:lpstr>Sustainability SDGs CSR ESG</vt:lpstr>
      <vt:lpstr>Sustainable Development Goals (SDGs)</vt:lpstr>
      <vt:lpstr>Sustainable Development Goals (SDGs) and 5P</vt:lpstr>
      <vt:lpstr>Green Finance Generic term  implying use or diversion  of financial resources  to deploy and support projects  with long term positive impact  on the environment</vt:lpstr>
      <vt:lpstr>Sustainable Finance Finances  deployed in support of projects  that ensure just, sustainable and inclusive growth  or attainment of one or more  sustainable development goals</vt:lpstr>
      <vt:lpstr>Carbon Finance</vt:lpstr>
      <vt:lpstr>Climate Finance</vt:lpstr>
      <vt:lpstr>ESG Investing</vt:lpstr>
      <vt:lpstr>Impact Investing</vt:lpstr>
      <vt:lpstr>Dynamic Trends of Green Finance and Energy Policy</vt:lpstr>
      <vt:lpstr>AI and Sustainability Development Goals (SDGs)</vt:lpstr>
      <vt:lpstr>AI  for Sustainability</vt:lpstr>
      <vt:lpstr>Sustainable Productivity: Finance ESG</vt:lpstr>
      <vt:lpstr>Sustainable Resilient Manufacturing ESG</vt:lpstr>
      <vt:lpstr>ESG Indexes</vt:lpstr>
      <vt:lpstr>MSCI ESG Rating Framework</vt:lpstr>
      <vt:lpstr>MSCI ESG Key Issue Hierarchy</vt:lpstr>
      <vt:lpstr>MSCI Governance Model Structure</vt:lpstr>
      <vt:lpstr>MSCI Hierarchy of ESG Scores</vt:lpstr>
      <vt:lpstr>DJSI S&amp;P Global ESG Score</vt:lpstr>
      <vt:lpstr>FTSE Russell ESG Ratings</vt:lpstr>
      <vt:lpstr>Sustainalytics  ESG Risk Ratings</vt:lpstr>
      <vt:lpstr>Truvalue  ESG Ranks</vt:lpstr>
      <vt:lpstr>Analyst-driven vs. AI-driven ESG</vt:lpstr>
      <vt:lpstr>Analyst based  ESG Research  AI based  ESG Research</vt:lpstr>
      <vt:lpstr>ESG Analytics: NLP Taxonomy</vt:lpstr>
      <vt:lpstr>Top  ESG Reporting Software</vt:lpstr>
      <vt:lpstr>ESG Reporting Software: Emitwise</vt:lpstr>
      <vt:lpstr>ESG Reporting Software: Workiva ESG</vt:lpstr>
      <vt:lpstr>Financial Technology (Fintech) Categories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永續數據分析 (Sustainability and ESG Data Analytics)</dc:title>
  <dc:subject/>
  <dc:creator>Min-Yuh Day</dc:creator>
  <cp:keywords>永續, 數據分析, Sustainability, ESG, Data Analytics</cp:keywords>
  <dc:description>永續數據分析 (Sustainability and ESG Data Analytics)</dc:description>
  <cp:lastModifiedBy>MY DAY</cp:lastModifiedBy>
  <cp:revision>851</cp:revision>
  <cp:lastPrinted>2020-12-23T14:44:17Z</cp:lastPrinted>
  <dcterms:created xsi:type="dcterms:W3CDTF">2019-09-12T03:09:52Z</dcterms:created>
  <dcterms:modified xsi:type="dcterms:W3CDTF">2024-03-22T09:36:04Z</dcterms:modified>
  <cp:category/>
</cp:coreProperties>
</file>