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3462" r:id="rId2"/>
    <p:sldId id="4876" r:id="rId3"/>
    <p:sldId id="3464" r:id="rId4"/>
    <p:sldId id="3800" r:id="rId5"/>
    <p:sldId id="3801" r:id="rId6"/>
    <p:sldId id="3802" r:id="rId7"/>
    <p:sldId id="3803" r:id="rId8"/>
    <p:sldId id="3804" r:id="rId9"/>
    <p:sldId id="3805" r:id="rId10"/>
    <p:sldId id="3806" r:id="rId11"/>
    <p:sldId id="4878" r:id="rId12"/>
    <p:sldId id="4877" r:id="rId13"/>
    <p:sldId id="3809" r:id="rId14"/>
    <p:sldId id="3810" r:id="rId15"/>
    <p:sldId id="3811" r:id="rId16"/>
    <p:sldId id="3812" r:id="rId17"/>
    <p:sldId id="3010" r:id="rId18"/>
    <p:sldId id="3011" r:id="rId19"/>
    <p:sldId id="3012" r:id="rId20"/>
    <p:sldId id="3676" r:id="rId21"/>
    <p:sldId id="3675" r:id="rId22"/>
    <p:sldId id="3818" r:id="rId23"/>
    <p:sldId id="3819" r:id="rId24"/>
    <p:sldId id="3820" r:id="rId25"/>
    <p:sldId id="819" r:id="rId26"/>
    <p:sldId id="3822" r:id="rId27"/>
    <p:sldId id="3823" r:id="rId28"/>
    <p:sldId id="3824" r:id="rId29"/>
    <p:sldId id="3825" r:id="rId30"/>
    <p:sldId id="3826" r:id="rId31"/>
    <p:sldId id="3827" r:id="rId32"/>
    <p:sldId id="3828" r:id="rId33"/>
    <p:sldId id="3829" r:id="rId34"/>
    <p:sldId id="3830" r:id="rId35"/>
    <p:sldId id="3831" r:id="rId36"/>
    <p:sldId id="3832" r:id="rId37"/>
    <p:sldId id="3833" r:id="rId38"/>
    <p:sldId id="3834" r:id="rId39"/>
    <p:sldId id="3835" r:id="rId40"/>
    <p:sldId id="3836" r:id="rId41"/>
    <p:sldId id="3837" r:id="rId42"/>
    <p:sldId id="3838" r:id="rId43"/>
    <p:sldId id="3839" r:id="rId44"/>
    <p:sldId id="3840" r:id="rId45"/>
    <p:sldId id="3841" r:id="rId46"/>
    <p:sldId id="3842" r:id="rId47"/>
    <p:sldId id="3843" r:id="rId48"/>
    <p:sldId id="3844" r:id="rId49"/>
    <p:sldId id="3845" r:id="rId50"/>
    <p:sldId id="3846" r:id="rId51"/>
    <p:sldId id="3847" r:id="rId52"/>
    <p:sldId id="3848" r:id="rId53"/>
    <p:sldId id="3849" r:id="rId54"/>
    <p:sldId id="3850" r:id="rId55"/>
    <p:sldId id="3851" r:id="rId56"/>
    <p:sldId id="3852" r:id="rId57"/>
    <p:sldId id="3853" r:id="rId58"/>
    <p:sldId id="3854" r:id="rId59"/>
    <p:sldId id="3855" r:id="rId60"/>
    <p:sldId id="3856" r:id="rId61"/>
    <p:sldId id="4818" r:id="rId62"/>
    <p:sldId id="5106" r:id="rId63"/>
    <p:sldId id="5115" r:id="rId64"/>
    <p:sldId id="5219" r:id="rId65"/>
    <p:sldId id="5212" r:id="rId66"/>
    <p:sldId id="5098" r:id="rId67"/>
    <p:sldId id="5079" r:id="rId68"/>
    <p:sldId id="5080" r:id="rId69"/>
    <p:sldId id="5077" r:id="rId70"/>
    <p:sldId id="5074" r:id="rId71"/>
    <p:sldId id="5075" r:id="rId72"/>
    <p:sldId id="5131" r:id="rId73"/>
    <p:sldId id="5220" r:id="rId74"/>
    <p:sldId id="5221" r:id="rId75"/>
    <p:sldId id="3817" r:id="rId76"/>
    <p:sldId id="3816" r:id="rId77"/>
    <p:sldId id="3466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/>
    <p:restoredTop sz="86821"/>
  </p:normalViewPr>
  <p:slideViewPr>
    <p:cSldViewPr snapToGrid="0" snapToObjects="1">
      <p:cViewPr varScale="1">
        <p:scale>
          <a:sx n="93" d="100"/>
          <a:sy n="93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Engineering-Software-Products-Ian-Sommerville/dp/013521064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mazon.com/Software-Engineering-10th-Ian-Sommerville/dp/013394303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amazon.com/Software-Engineering-Google-Lessons-Programming/dp/14920827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amazon.com/Agile-Practice-Project-Management-Institute/dp/1628251999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uide-Project-Management-Knowledge-PMBOK%C2%AE/dp/1628256648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huggingface.co/togethercomputer/StripedHyena-Nous-7B" TargetMode="External"/><Relationship Id="rId13" Type="http://schemas.openxmlformats.org/officeDocument/2006/relationships/hyperlink" Target="https://huggingface.co/NousResearch/Nous-Hermes-2-Mixtral-8x7B-DPO" TargetMode="External"/><Relationship Id="rId18" Type="http://schemas.openxmlformats.org/officeDocument/2006/relationships/hyperlink" Target="https://huggingface.co/berkeley-nest/Starling-LM-7B-alpha" TargetMode="External"/><Relationship Id="rId3" Type="http://schemas.openxmlformats.org/officeDocument/2006/relationships/hyperlink" Target="https://mistral.ai/news/mixtral-of-experts/" TargetMode="External"/><Relationship Id="rId21" Type="http://schemas.openxmlformats.org/officeDocument/2006/relationships/hyperlink" Target="https://ai.meta.com/llama/" TargetMode="External"/><Relationship Id="rId7" Type="http://schemas.openxmlformats.org/officeDocument/2006/relationships/hyperlink" Target="https://huggingface.co/deepseek-ai/deepseek-llm-67b-chat" TargetMode="External"/><Relationship Id="rId12" Type="http://schemas.openxmlformats.org/officeDocument/2006/relationships/hyperlink" Target="https://www.anthropic.com/index/introducing-claude" TargetMode="External"/><Relationship Id="rId17" Type="http://schemas.openxmlformats.org/officeDocument/2006/relationships/hyperlink" Target="https://huggingface.co/teknium/OpenHermes-2.5-Mistral-7B" TargetMode="External"/><Relationship Id="rId25" Type="http://schemas.openxmlformats.org/officeDocument/2006/relationships/hyperlink" Target="https://github.com/nlpxucan/WizardLM" TargetMode="External"/><Relationship Id="rId2" Type="http://schemas.openxmlformats.org/officeDocument/2006/relationships/hyperlink" Target="https://chat.lmsys.org/" TargetMode="External"/><Relationship Id="rId16" Type="http://schemas.openxmlformats.org/officeDocument/2006/relationships/hyperlink" Target="https://blog.perplexity.ai/blog/introducing-pplx-online-llms" TargetMode="External"/><Relationship Id="rId20" Type="http://schemas.openxmlformats.org/officeDocument/2006/relationships/hyperlink" Target="https://huggingface.co/01-ai/Yi-34B-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google/technology/ai/google-gemini-pro-imagen-duet-ai-update/" TargetMode="External"/><Relationship Id="rId11" Type="http://schemas.openxmlformats.org/officeDocument/2006/relationships/hyperlink" Target="https://www.anthropic.com/index/claude-2" TargetMode="External"/><Relationship Id="rId24" Type="http://schemas.openxmlformats.org/officeDocument/2006/relationships/hyperlink" Target="https://ai.meta.com/blog/code-llama-large-language-model-coding/" TargetMode="External"/><Relationship Id="rId5" Type="http://schemas.openxmlformats.org/officeDocument/2006/relationships/hyperlink" Target="https://bard.google.com/" TargetMode="External"/><Relationship Id="rId15" Type="http://schemas.openxmlformats.org/officeDocument/2006/relationships/hyperlink" Target="https://huggingface.co/nvidia/Llama2-70B-SteerLM-Chat" TargetMode="External"/><Relationship Id="rId23" Type="http://schemas.openxmlformats.org/officeDocument/2006/relationships/hyperlink" Target="https://huggingface.co/HuggingFaceH4/zephyr-7b-alpha" TargetMode="External"/><Relationship Id="rId10" Type="http://schemas.openxmlformats.org/officeDocument/2006/relationships/hyperlink" Target="https://platform.openai.com/docs/models/gpt-3-5" TargetMode="External"/><Relationship Id="rId19" Type="http://schemas.openxmlformats.org/officeDocument/2006/relationships/hyperlink" Target="https://huggingface.co/allenai/tulu-2-dpo-70b" TargetMode="External"/><Relationship Id="rId4" Type="http://schemas.openxmlformats.org/officeDocument/2006/relationships/hyperlink" Target="https://qwenlm.github.io/blog/qwen1.5/" TargetMode="External"/><Relationship Id="rId9" Type="http://schemas.openxmlformats.org/officeDocument/2006/relationships/hyperlink" Target="https://platform.openai.com/docs/models/gpt-4-and-gpt-4-turbo" TargetMode="External"/><Relationship Id="rId14" Type="http://schemas.openxmlformats.org/officeDocument/2006/relationships/hyperlink" Target="https://github.com/imoneoi/openchat" TargetMode="External"/><Relationship Id="rId22" Type="http://schemas.openxmlformats.org/officeDocument/2006/relationships/hyperlink" Target="https://lmsys.org/blog/2023-03-30-vicuna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hat.lmsys.org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hropic.com/index/introducing-claude" TargetMode="External"/><Relationship Id="rId13" Type="http://schemas.openxmlformats.org/officeDocument/2006/relationships/hyperlink" Target="https://mistral.ai/news/mixtral-of-experts/" TargetMode="External"/><Relationship Id="rId3" Type="http://schemas.openxmlformats.org/officeDocument/2006/relationships/hyperlink" Target="https://openai.com/blog/new-models-and-developer-products-announced-at-devday" TargetMode="External"/><Relationship Id="rId7" Type="http://schemas.openxmlformats.org/officeDocument/2006/relationships/hyperlink" Target="https://mistral.ai/news/la-plateforme/" TargetMode="External"/><Relationship Id="rId12" Type="http://schemas.openxmlformats.org/officeDocument/2006/relationships/hyperlink" Target="https://www.anthropic.com/index/claude-2-1" TargetMode="External"/><Relationship Id="rId2" Type="http://schemas.openxmlformats.org/officeDocument/2006/relationships/hyperlink" Target="https://chat.lmsys.org/" TargetMode="External"/><Relationship Id="rId16" Type="http://schemas.openxmlformats.org/officeDocument/2006/relationships/hyperlink" Target="https://huggingface.co/01-ai/Yi-34B-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tform.openai.com/docs/models/gpt-4-and-gpt-4-turbo" TargetMode="External"/><Relationship Id="rId11" Type="http://schemas.openxmlformats.org/officeDocument/2006/relationships/hyperlink" Target="https://ai.google.dev/docs/gemini_api_overview" TargetMode="External"/><Relationship Id="rId5" Type="http://schemas.openxmlformats.org/officeDocument/2006/relationships/hyperlink" Target="https://openai.com/research/gpt-4" TargetMode="External"/><Relationship Id="rId15" Type="http://schemas.openxmlformats.org/officeDocument/2006/relationships/hyperlink" Target="https://blog.google/technology/ai/gemini-api-developers-cloud/" TargetMode="External"/><Relationship Id="rId10" Type="http://schemas.openxmlformats.org/officeDocument/2006/relationships/hyperlink" Target="https://www.anthropic.com/index/claude-2" TargetMode="External"/><Relationship Id="rId4" Type="http://schemas.openxmlformats.org/officeDocument/2006/relationships/hyperlink" Target="https://bard.google.com/" TargetMode="External"/><Relationship Id="rId9" Type="http://schemas.openxmlformats.org/officeDocument/2006/relationships/hyperlink" Target="https://qwenlm.github.io/blog/qwen1.5/" TargetMode="External"/><Relationship Id="rId14" Type="http://schemas.openxmlformats.org/officeDocument/2006/relationships/hyperlink" Target="https://platform.openai.com/docs/models/gpt-3-5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eb.ntpu.edu.tw/~myday/cindex.htm#projects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ntpu.edu.tw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.jpeg"/><Relationship Id="rId2" Type="http://schemas.openxmlformats.org/officeDocument/2006/relationships/hyperlink" Target="http://www.mis.ntpu.edu.tw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8.tiff"/><Relationship Id="rId4" Type="http://schemas.openxmlformats.org/officeDocument/2006/relationships/hyperlink" Target="http://web.ntpu.edu.tw/~myday/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Software Engineering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1122SE01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2024-02-21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FCF3-02C7-BB40-9AAE-C09343A90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6737D-F09F-CE4D-8A99-08E768DBEFD6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1  2024/02/21  Introduction to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2  2024/02/28  Peace Memorial Day (Day Off)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  2024/03/06 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  Software product management and prototyping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4  2024/03/13  Agile Software Engineering: Agile methods, Scrum, </a:t>
            </a:r>
            <a:br>
              <a:rPr lang="en-US" sz="2800" dirty="0"/>
            </a:br>
            <a:r>
              <a:rPr lang="en-US" sz="2800" dirty="0"/>
              <a:t>                            and Extreme Programming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5  2024/03/20  Case Study on Software Engineering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6  2024/03/27  Features, Scenarios, and Stories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2024/04/03  Make-up holiday for NTPU Sports Day (No Classes)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2024/04/10 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9  2024/04/17 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  System decomposition, and Distribution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10  2024/04/24  Cloud-Based Software: Virtualization and containers, </a:t>
            </a:r>
            <a:br>
              <a:rPr lang="en-US" sz="2800" dirty="0"/>
            </a:br>
            <a:r>
              <a:rPr lang="en-US" sz="2800" dirty="0"/>
              <a:t>                               Everything as a service, Software as a service; </a:t>
            </a:r>
            <a:br>
              <a:rPr lang="en-US" sz="2800" dirty="0"/>
            </a:br>
            <a:r>
              <a:rPr lang="en-US" sz="2800" dirty="0"/>
              <a:t>                               Cloud Computing and Cloud Software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11  2024/05/01  Case Study on Software Engineering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12  2024/05/08 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  Service deployment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 2024/05/15  Industry Practices of 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14  2024/05/22  Security and Privacy; Reliable Programming; </a:t>
            </a:r>
            <a:br>
              <a:rPr lang="en-US" sz="2800" dirty="0"/>
            </a:br>
            <a:r>
              <a:rPr lang="en-US" sz="2800" dirty="0"/>
              <a:t>                              Testing: Functional testing, Test automation, </a:t>
            </a:r>
            <a:br>
              <a:rPr lang="en-US" sz="2800" dirty="0"/>
            </a:br>
            <a:r>
              <a:rPr lang="en-US" sz="2800" dirty="0"/>
              <a:t>                              Test-driven development, and Code reviews; </a:t>
            </a:r>
            <a:br>
              <a:rPr lang="en-US" sz="2800" dirty="0"/>
            </a:br>
            <a:r>
              <a:rPr lang="en-US" sz="2800" dirty="0"/>
              <a:t>                              DevOps and Code Management: </a:t>
            </a:r>
            <a:br>
              <a:rPr lang="en-US" sz="2800" dirty="0"/>
            </a:br>
            <a:r>
              <a:rPr lang="en-US" sz="2800" dirty="0"/>
              <a:t>                              Code management and DevOps automation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2024/05/29  Final Project Report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2024/06/05 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Methods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Lecture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Discussion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Practicum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Individual Presentation 60 %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Group Presentation 10 %</a:t>
            </a:r>
            <a:endParaRPr lang="zh-TW" altLang="en-US" sz="4400" dirty="0"/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Case Report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Class Participation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Assignment 10 %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5ADA-999F-AB48-8677-B48707A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19956"/>
          </a:xfrm>
        </p:spPr>
        <p:txBody>
          <a:bodyPr/>
          <a:lstStyle/>
          <a:p>
            <a:r>
              <a:rPr lang="en-US" dirty="0"/>
              <a:t>Required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5761-B9BA-114A-AAC3-7328153B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59324"/>
            <a:ext cx="11222181" cy="4993975"/>
          </a:xfrm>
        </p:spPr>
        <p:txBody>
          <a:bodyPr>
            <a:normAutofit/>
          </a:bodyPr>
          <a:lstStyle/>
          <a:p>
            <a:r>
              <a:rPr lang="en-US" altLang="zh-TW" dirty="0"/>
              <a:t>Ian Sommerville (2019), </a:t>
            </a:r>
            <a:br>
              <a:rPr lang="en-US" altLang="zh-TW" dirty="0"/>
            </a:br>
            <a:r>
              <a:rPr lang="en-US" altLang="zh-TW" dirty="0"/>
              <a:t>Engineering Software Products: </a:t>
            </a:r>
            <a:br>
              <a:rPr lang="en-US" altLang="zh-TW" dirty="0"/>
            </a:br>
            <a:r>
              <a:rPr lang="en-US" altLang="zh-TW" dirty="0"/>
              <a:t>An Introduction to Modern Software Engineering, </a:t>
            </a:r>
            <a:br>
              <a:rPr lang="en-US" altLang="zh-TW" dirty="0"/>
            </a:br>
            <a:r>
              <a:rPr lang="en-US" altLang="zh-TW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3DA-E152-8940-B83F-B1F69969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A1492-0FA2-3843-BB58-92733B76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79" y="3387244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5ADA-999F-AB48-8677-B48707AD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5761-B9BA-114A-AAC3-7328153B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08848"/>
            <a:ext cx="11222181" cy="504445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3600" b="0" dirty="0"/>
              <a:t>Ian Sommerville (2015), </a:t>
            </a:r>
            <a:br>
              <a:rPr lang="en-US" altLang="zh-TW" sz="3600" b="0" dirty="0"/>
            </a:br>
            <a:r>
              <a:rPr lang="en-US" altLang="zh-TW" sz="3600" b="0" dirty="0"/>
              <a:t>Software Engineering, </a:t>
            </a:r>
            <a:br>
              <a:rPr lang="en-US" altLang="zh-TW" sz="3600" b="0" dirty="0"/>
            </a:br>
            <a:r>
              <a:rPr lang="en-US" altLang="zh-TW" sz="3600" b="0" dirty="0"/>
              <a:t>10th Edition, Pearson.</a:t>
            </a:r>
          </a:p>
          <a:p>
            <a:r>
              <a:rPr lang="en-US" altLang="zh-TW" sz="3600" b="0" dirty="0"/>
              <a:t>Titus Winters, Tom </a:t>
            </a:r>
            <a:r>
              <a:rPr lang="en-US" altLang="zh-TW" sz="3600" b="0" dirty="0" err="1"/>
              <a:t>Manshreck</a:t>
            </a:r>
            <a:r>
              <a:rPr lang="en-US" altLang="zh-TW" sz="3600" b="0" dirty="0"/>
              <a:t>, and Hyrum Wright (2020), </a:t>
            </a:r>
            <a:br>
              <a:rPr lang="en-US" altLang="zh-TW" sz="3600" b="0" dirty="0"/>
            </a:br>
            <a:r>
              <a:rPr lang="en-US" altLang="zh-TW" sz="3600" b="0" dirty="0"/>
              <a:t>Software Engineering at Google: Lessons Learned from Programming Over Time, O'Reilly Media.</a:t>
            </a:r>
          </a:p>
          <a:p>
            <a:r>
              <a:rPr lang="en-US" altLang="zh-TW" sz="3600" b="0" dirty="0"/>
              <a:t>Project Management Institute (2017), </a:t>
            </a:r>
            <a:br>
              <a:rPr lang="en-US" altLang="zh-TW" sz="3600" b="0" dirty="0"/>
            </a:br>
            <a:r>
              <a:rPr lang="en-US" altLang="zh-TW" sz="3600" b="0" dirty="0"/>
              <a:t>Agile Practice Guide, PMI</a:t>
            </a:r>
          </a:p>
          <a:p>
            <a:r>
              <a:rPr lang="en-US" altLang="zh-TW" sz="3600" b="0" dirty="0"/>
              <a:t>Project Management Institute (2021),</a:t>
            </a:r>
            <a:br>
              <a:rPr lang="en-US" altLang="zh-TW" sz="3600" b="0" dirty="0"/>
            </a:br>
            <a:r>
              <a:rPr lang="en-US" altLang="zh-TW" sz="3600" b="0" dirty="0"/>
              <a:t>A Guide to the Project Management Body of Knowledge (PMBOK Guide) – Seventh Edition and The Standard for Project Management, PMI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3DA-E152-8940-B83F-B1F69969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Ian Sommerville (2019),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Engineering Software Products: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An Introduction to Modern 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BBC0-328E-4D49-8605-37D3151C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2154366"/>
            <a:ext cx="3531751" cy="437097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https://www.amazon.com/Engineering-Software-Products-Ian-Sommerville/dp/013521064X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0549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Ian Sommerville (2015),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Edition, 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https://www.amazon.com/Software-Engineering-10th-Ian-Sommerville/dp/0133943038</a:t>
            </a:r>
            <a:endParaRPr lang="en-US" altLang="zh-TW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FAF81-675A-BB43-8E9D-3A7455E4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639739"/>
            <a:ext cx="3996106" cy="4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Titus Winters, Tom </a:t>
            </a:r>
            <a:r>
              <a:rPr lang="en-US" sz="2400" dirty="0" err="1"/>
              <a:t>Manshreck</a:t>
            </a:r>
            <a:r>
              <a:rPr lang="en-US" sz="2400" dirty="0"/>
              <a:t>, and Hyrum Wright (2020), </a:t>
            </a:r>
            <a:br>
              <a:rPr lang="en-US" sz="2800" dirty="0"/>
            </a:br>
            <a:r>
              <a:rPr lang="en-US" sz="3600" dirty="0">
                <a:solidFill>
                  <a:srgbClr val="C00000"/>
                </a:solidFill>
              </a:rPr>
              <a:t>Software Engineering at Google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Lessons Learned from Programming Over Time, </a:t>
            </a:r>
            <a:br>
              <a:rPr lang="en-US" sz="2800" dirty="0"/>
            </a:br>
            <a:r>
              <a:rPr lang="en-US" sz="2400" dirty="0"/>
              <a:t>O'Reilly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https://www.amazon.com/Software-Engineering-Google-Lessons-Programming/dp/1492082791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D88B9-28F0-1246-AA03-1F869DD4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26" y="1772817"/>
            <a:ext cx="3690074" cy="48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B7-9F96-1347-A4FE-8244FBD0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322" y="88992"/>
            <a:ext cx="5877356" cy="1367336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Calibri" pitchFamily="34" charset="0"/>
                <a:ea typeface="標楷體" pitchFamily="65" charset="-120"/>
              </a:rPr>
              <a:t>Min-</a:t>
            </a:r>
            <a:r>
              <a:rPr lang="en-US" altLang="zh-TW" sz="5400" dirty="0" err="1"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5400" dirty="0">
                <a:latin typeface="Calibri" pitchFamily="34" charset="0"/>
                <a:ea typeface="標楷體" pitchFamily="65" charset="-120"/>
              </a:rPr>
              <a:t> Day, Ph.D.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770" y="1557891"/>
            <a:ext cx="9024079" cy="3561446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zh-TW" sz="2800" dirty="0">
                <a:solidFill>
                  <a:srgbClr val="C00000"/>
                </a:solidFill>
              </a:rPr>
              <a:t>Associate Professor, Information Management, 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600" dirty="0">
                <a:solidFill>
                  <a:schemeClr val="tx2"/>
                </a:solidFill>
              </a:rPr>
              <a:t>Visiting Scholar, IIS, Academia </a:t>
            </a:r>
            <a:r>
              <a:rPr lang="en-US" altLang="zh-TW" sz="3600" dirty="0" err="1">
                <a:solidFill>
                  <a:schemeClr val="tx2"/>
                </a:solidFill>
              </a:rPr>
              <a:t>Sinica</a:t>
            </a:r>
            <a:endParaRPr lang="en-US" altLang="zh-TW" sz="3600" dirty="0">
              <a:solidFill>
                <a:schemeClr val="tx2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600" dirty="0">
                <a:solidFill>
                  <a:srgbClr val="984807"/>
                </a:solidFill>
              </a:rPr>
              <a:t>Ph.D., Information Management, NTU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200" dirty="0">
                <a:solidFill>
                  <a:schemeClr val="accent2"/>
                </a:solidFill>
              </a:rPr>
              <a:t>Director, Intelligent Financial Innovation Technology, IFIT Lab, IM, NTPU</a:t>
            </a:r>
            <a:endParaRPr lang="en-US" altLang="zh-TW" sz="2200" dirty="0">
              <a:solidFill>
                <a:srgbClr val="984807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Associate Director, Fintech and Green Finance Center, NTPU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altLang="zh-TW" sz="1900" dirty="0">
              <a:solidFill>
                <a:srgbClr val="17375E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Intelligence, Financial Technology, Big Data Analytics, </a:t>
            </a:r>
            <a:b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Data Mining and Text Mining, Electronic Commerce</a:t>
            </a:r>
            <a:endParaRPr lang="zh-TW" altLang="en-US" sz="1900" dirty="0">
              <a:solidFill>
                <a:srgbClr val="17375E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F210-999B-B543-BB08-55CA178F3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1" y="2180184"/>
            <a:ext cx="1311157" cy="1590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DE749-A11A-4B4B-B93C-D2301140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7" y="5290161"/>
            <a:ext cx="1499864" cy="1499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A6C2B-5B98-E645-BB38-226FE4E9A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97" y="3780120"/>
            <a:ext cx="1499864" cy="1499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78771-3ADB-CF49-99A2-83DC529401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A6B40-66E6-5D46-92CE-45FA16B46E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1" name="Picture 2" descr="http://mail.tku.edu.tw/myday/images/AS_Logo1.gif">
            <a:extLst>
              <a:ext uri="{FF2B5EF4-FFF2-40B4-BE49-F238E27FC236}">
                <a16:creationId xmlns:a16="http://schemas.microsoft.com/office/drawing/2014/main" id="{21A7643E-D757-6C4E-BA60-6DD316B1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mail.tku.edu.tw/myday/images/NTU_logo.jpg">
            <a:extLst>
              <a:ext uri="{FF2B5EF4-FFF2-40B4-BE49-F238E27FC236}">
                <a16:creationId xmlns:a16="http://schemas.microsoft.com/office/drawing/2014/main" id="{DD4095AA-1C8D-4D40-BE13-12AE2C2A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D298B8C-812E-4242-B99C-1FE21191A3C4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5E5D47-46B4-3746-AE25-62ED375E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756A3-2536-5946-A56A-4994F9B6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A6350-74C3-D94B-AD70-E4FD3D7F20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26" y="1635008"/>
            <a:ext cx="1317406" cy="594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4E4C50-8BEC-6840-B59B-579F85F6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6099" y="364819"/>
            <a:ext cx="2253148" cy="1016127"/>
          </a:xfrm>
          <a:prstGeom prst="rect">
            <a:avLst/>
          </a:prstGeom>
        </p:spPr>
      </p:pic>
      <p:pic>
        <p:nvPicPr>
          <p:cNvPr id="18" name="Picture 4" descr="http://mail.tku.edu.tw/myday/images/Myday_Photo.jpg">
            <a:extLst>
              <a:ext uri="{FF2B5EF4-FFF2-40B4-BE49-F238E27FC236}">
                <a16:creationId xmlns:a16="http://schemas.microsoft.com/office/drawing/2014/main" id="{22AB4522-29E3-1547-A495-77E5F754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1" y="88466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71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4288"/>
            <a:ext cx="8229600" cy="132648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Project Management Institute (2017),</a:t>
            </a:r>
            <a:br>
              <a:rPr lang="en-US" sz="2400" dirty="0"/>
            </a:br>
            <a:r>
              <a:rPr lang="en-US" sz="4000" dirty="0">
                <a:solidFill>
                  <a:srgbClr val="C00000"/>
                </a:solidFill>
              </a:rPr>
              <a:t>Agile Practice Guide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2400" dirty="0"/>
              <a:t>PMI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2"/>
              </a:rPr>
              <a:t>https://www.amazon.com/Agile-Practice-Project-Management-Institute/dp/1628251999/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6449E-315A-EC45-BB4A-945E2395E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61" y="1451625"/>
            <a:ext cx="3949678" cy="50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4288"/>
            <a:ext cx="8229600" cy="2362274"/>
          </a:xfrm>
        </p:spPr>
        <p:txBody>
          <a:bodyPr/>
          <a:lstStyle/>
          <a:p>
            <a:r>
              <a:rPr lang="en-US" sz="2400" dirty="0"/>
              <a:t>Project Management Institute (2021),</a:t>
            </a:r>
            <a:br>
              <a:rPr lang="en-US" sz="2400" dirty="0"/>
            </a:br>
            <a:r>
              <a:rPr lang="en-US" sz="3200" dirty="0">
                <a:solidFill>
                  <a:srgbClr val="C00000"/>
                </a:solidFill>
              </a:rPr>
              <a:t>A Guide to the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Project Management Body of Knowledge (PMBOK Guide) –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Seventh Edition and The Standard for 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44A39-EA63-0D47-9FC8-6A4997B6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398848"/>
            <a:ext cx="3225724" cy="41833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https://www.amazon.com/Guide-Project-Management-Knowledge-PMBOK%C2%AE/dp/1628256648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2474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Software 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Engineering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78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18562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Information Management </a:t>
            </a:r>
            <a:br>
              <a:rPr lang="en-US" altLang="zh-TW" sz="5400" dirty="0">
                <a:solidFill>
                  <a:srgbClr val="FF0000"/>
                </a:solidFill>
              </a:rPr>
            </a:br>
            <a:br>
              <a:rPr lang="en-US" altLang="zh-TW" sz="5400" dirty="0">
                <a:solidFill>
                  <a:srgbClr val="FF0000"/>
                </a:solidFill>
              </a:rPr>
            </a:br>
            <a:r>
              <a:rPr lang="en-US" altLang="zh-TW" sz="5400" dirty="0">
                <a:solidFill>
                  <a:srgbClr val="FF0000"/>
                </a:solidFill>
              </a:rPr>
              <a:t> </a:t>
            </a:r>
            <a:r>
              <a:rPr lang="en-US" altLang="zh-TW" sz="5400" dirty="0">
                <a:solidFill>
                  <a:srgbClr val="C00000"/>
                </a:solidFill>
              </a:rPr>
              <a:t>Management </a:t>
            </a: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5400" dirty="0">
                <a:solidFill>
                  <a:srgbClr val="C00000"/>
                </a:solidFill>
              </a:rPr>
              <a:t>Information Systems (MIS)</a:t>
            </a:r>
            <a:br>
              <a:rPr lang="en-US" altLang="zh-TW" sz="5400" dirty="0">
                <a:solidFill>
                  <a:srgbClr val="C00000"/>
                </a:solidFill>
              </a:rPr>
            </a:b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6000" dirty="0">
                <a:solidFill>
                  <a:srgbClr val="FF0000"/>
                </a:solidFill>
              </a:rPr>
              <a:t>Information Systems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75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03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851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Fundamental MIS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39477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5472674" y="1196753"/>
            <a:ext cx="161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2322970" y="5910372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 and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2927649" y="3389580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8247307" y="3389580"/>
            <a:ext cx="15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1907232" y="4797291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9611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FE07-1693-614F-9C3E-80473132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196753"/>
            <a:ext cx="10784541" cy="5029235"/>
          </a:xfrm>
        </p:spPr>
        <p:txBody>
          <a:bodyPr>
            <a:noAutofit/>
          </a:bodyPr>
          <a:lstStyle/>
          <a:p>
            <a:r>
              <a:rPr lang="en-US" sz="2600" b="0" dirty="0"/>
              <a:t>The starting point for the software development is a set of ‘</a:t>
            </a:r>
            <a:r>
              <a:rPr lang="en-US" sz="2600" b="0" dirty="0">
                <a:solidFill>
                  <a:srgbClr val="C00000"/>
                </a:solidFill>
              </a:rPr>
              <a:t>software requirements</a:t>
            </a:r>
            <a:r>
              <a:rPr lang="en-US" sz="2600" b="0" dirty="0"/>
              <a:t>’ that are owned by an external client and which set out what they want a software system to do to support their business processes.</a:t>
            </a:r>
          </a:p>
          <a:p>
            <a:r>
              <a:rPr lang="en-US" sz="2600" b="0" dirty="0"/>
              <a:t>The software is developed by a software company (the contractor) who </a:t>
            </a:r>
            <a:r>
              <a:rPr lang="en-US" sz="2600" b="0" dirty="0">
                <a:solidFill>
                  <a:srgbClr val="C00000"/>
                </a:solidFill>
              </a:rPr>
              <a:t>design and implement a system </a:t>
            </a:r>
            <a:r>
              <a:rPr lang="en-US" sz="2600" b="0" dirty="0"/>
              <a:t>that delivers functionality to meet the requirements.</a:t>
            </a:r>
          </a:p>
          <a:p>
            <a:r>
              <a:rPr lang="en-US" sz="2600" b="0" dirty="0"/>
              <a:t>The customer may change the requirements at any time in response to business changes (they usually do). The contractor must change the software to reflect these requirements changes.</a:t>
            </a:r>
          </a:p>
          <a:p>
            <a:r>
              <a:rPr lang="en-US" sz="2600" b="0" dirty="0"/>
              <a:t>Custom software usually has a long-lifetime (10 years or more) and it must be supported over that lifetime.</a:t>
            </a:r>
          </a:p>
          <a:p>
            <a:endParaRPr lang="en-US" sz="2600" b="0" dirty="0"/>
          </a:p>
          <a:p>
            <a:endParaRPr lang="en-US" sz="2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087E-3355-9840-A4CA-25B4103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EC159-9826-7E4F-A2E3-7F737308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DFB081-4831-0140-800A-D35B6E19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35223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5231905" y="1196753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2805274" y="5974868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3287689" y="3389580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8247307" y="3389580"/>
            <a:ext cx="111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4130818" y="1947858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67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112,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2024)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Software Engineering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  <a:br>
              <a:rPr lang="en-US" altLang="zh-TW" dirty="0"/>
            </a:br>
            <a:r>
              <a:rPr lang="en-US" altLang="zh-TW" dirty="0"/>
              <a:t>                         GMBA in Finance; SHM; IPUG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In-Person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(M5010)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https://meet.google.com/ish-gzmy-pmo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00891-7D7D-CC49-AC3E-95AEAC41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7460D-3CA9-A244-B1D7-3CDC822794CF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333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FE07-1693-614F-9C3E-80473132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1196753"/>
            <a:ext cx="10381130" cy="5323111"/>
          </a:xfrm>
        </p:spPr>
        <p:txBody>
          <a:bodyPr/>
          <a:lstStyle/>
          <a:p>
            <a:r>
              <a:rPr lang="en-US" sz="2400" b="0" dirty="0"/>
              <a:t>The starting point for product development is a </a:t>
            </a:r>
            <a:r>
              <a:rPr lang="en-US" sz="2400" b="0" dirty="0">
                <a:solidFill>
                  <a:srgbClr val="C00000"/>
                </a:solidFill>
              </a:rPr>
              <a:t>business opportunit</a:t>
            </a:r>
            <a:r>
              <a:rPr lang="en-US" sz="2400" b="0" dirty="0"/>
              <a:t>y that is identified by individuals or a company. </a:t>
            </a:r>
            <a:br>
              <a:rPr lang="en-US" sz="2400" b="0" dirty="0"/>
            </a:br>
            <a:r>
              <a:rPr lang="en-US" sz="2400" b="0" dirty="0"/>
              <a:t>They develop a software product to take advantage of this opportunity and sell this to customers.</a:t>
            </a:r>
          </a:p>
          <a:p>
            <a:r>
              <a:rPr lang="en-US" sz="2400" b="0" dirty="0"/>
              <a:t>The company who identified the opportunity </a:t>
            </a:r>
            <a:r>
              <a:rPr lang="en-US" sz="2400" b="0" dirty="0">
                <a:solidFill>
                  <a:srgbClr val="C00000"/>
                </a:solidFill>
              </a:rPr>
              <a:t>design and implement a set of software features</a:t>
            </a:r>
            <a:r>
              <a:rPr lang="en-US" sz="2400" b="0" dirty="0"/>
              <a:t> that realize the opportunity and that will be useful to customers.</a:t>
            </a:r>
          </a:p>
          <a:p>
            <a:r>
              <a:rPr lang="en-US" sz="2400" b="0" dirty="0"/>
              <a:t>The software development company are responsible for deciding on the development timescale, what features to include and when the product should change. </a:t>
            </a:r>
          </a:p>
          <a:p>
            <a:r>
              <a:rPr lang="en-US" sz="2400" b="0" dirty="0"/>
              <a:t>Rapid delivery of software products is essential to capture the market for that type of product.</a:t>
            </a:r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087E-3355-9840-A4CA-25B4103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DE0F-BFC0-5548-9B57-AA1975EA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2E55F6-EB5D-364E-9B8B-E46AA928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737610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215680" y="3741938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1910546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4792997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1910546" y="211534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1910546" y="6021289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V="1">
            <a:off x="6098131" y="3748035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Partial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Additional functionality</a:t>
            </a:r>
          </a:p>
          <a:p>
            <a:pPr algn="ctr">
              <a:defRPr/>
            </a:pPr>
            <a:r>
              <a:rPr lang="en-US" sz="1700" dirty="0"/>
              <a:t>User data backups</a:t>
            </a:r>
          </a:p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4792997" y="212144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4792997" y="602738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7608168" y="1706906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93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7608168" y="213895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7608168" y="604489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4243716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183044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6142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6835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4901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5214894" y="908721"/>
            <a:ext cx="1961226" cy="17438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3227858" y="4718017"/>
            <a:ext cx="1961226" cy="1743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7176120" y="4797153"/>
            <a:ext cx="1961226" cy="1743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324105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391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Technical interactions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095359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6136574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166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643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Acceptance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28" y="5368714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</a:t>
            </a:r>
            <a:br>
              <a:rPr lang="en-US" sz="2200" dirty="0"/>
            </a:br>
            <a:r>
              <a:rPr lang="en-US" sz="2200" dirty="0"/>
              <a:t>interface </a:t>
            </a:r>
            <a:br>
              <a:rPr lang="en-US" sz="2200" dirty="0"/>
            </a:br>
            <a:r>
              <a:rPr lang="en-US" sz="2200" dirty="0"/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Customer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stories </a:t>
            </a:r>
            <a:br>
              <a:rPr lang="en-US" sz="2200" dirty="0"/>
            </a:br>
            <a:r>
              <a:rPr lang="en-US" sz="2200" dirty="0"/>
              <a:t> and </a:t>
            </a:r>
            <a:br>
              <a:rPr lang="en-US" sz="2200" dirty="0"/>
            </a:br>
            <a:r>
              <a:rPr lang="en-US" sz="2200" dirty="0"/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6124661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4458329" y="3073740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4490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6835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6835927" y="3073740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96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2552982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966866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3719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3719736" y="1340769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7464153" y="5149645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3924801" y="5149645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3863752" y="1710221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7940460" y="1764106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5202054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1760404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3152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3120810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3652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8601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5708106" y="1723164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59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9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98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18551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2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647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79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112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4511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4308902" y="2719570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6790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6758824" y="2710148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2478028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Life Cycle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258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15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284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7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5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91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85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15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77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33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50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4526635" y="1434042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9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5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622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4776543" y="3762497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168159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735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5514797" y="2613721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5807968" y="1218432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2639617" y="6186984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8328248" y="4379234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2763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4547257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4773109" y="1772817"/>
            <a:ext cx="0" cy="1561445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4974606" y="1972061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3148302" y="3191196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6680679" y="3341104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6702926" y="55644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1734246" y="436332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1109096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3334262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70" y="4386388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5473404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3359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3453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5901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3597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7757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4" y="114414"/>
            <a:ext cx="8718161" cy="797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879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8256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79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73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879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160762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235090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09419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837482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4580769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5324056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9048329" y="599167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252914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54576" y="2627517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256240" y="3370804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9468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52914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29468" y="4413816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74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3873240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728893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93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Microservices architecture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390270" y="3524332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44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923115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491067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6212517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63" y="3506084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480" y="2827575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827575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81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1831563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3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94" y="1844825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6060132" y="4077074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7166618" y="2470842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089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5062508" y="2185615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2135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021368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851" y="1787832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7388809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88" y="4826921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4474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7474130" y="2163328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2532242" y="3277747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7226792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7033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4691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9141080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4495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407977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312666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710411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2694614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5107442" y="492549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7536160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624001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4855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6979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8294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7823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5854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3902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3461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816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4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4799856" y="3717032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2704688" y="2704607"/>
            <a:ext cx="1303081" cy="0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2704687" y="2039269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code </a:t>
            </a:r>
            <a:br>
              <a:rPr lang="en-US" sz="2400" b="1" dirty="0"/>
            </a:br>
            <a:r>
              <a:rPr lang="en-US" sz="2400" b="1" dirty="0"/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4954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5024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86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Make small </a:t>
            </a:r>
          </a:p>
          <a:p>
            <a:pPr algn="ctr">
              <a:defRPr/>
            </a:pPr>
            <a:r>
              <a:rPr lang="en-US" sz="2400" b="1" dirty="0"/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4799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4717016" y="3869452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4533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7832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7730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4223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0238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6060132" y="1793385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5519936" y="120573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Unit 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Feature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System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Release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5009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6888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5015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3143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6177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198"/>
            <a:ext cx="8229600" cy="7967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3121926" y="1393449"/>
            <a:ext cx="669819" cy="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2891959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3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/>
              <a:t>Identify new </a:t>
            </a:r>
            <a:br>
              <a:rPr lang="en-US" sz="2000" b="1" dirty="0"/>
            </a:br>
            <a:r>
              <a:rPr lang="en-US" sz="2000" b="1" dirty="0"/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3716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rgbClr val="ED7D31">
                <a:alpha val="70196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4439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611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/>
              <a:t>Identify partial implementation </a:t>
            </a:r>
          </a:p>
          <a:p>
            <a:pPr algn="ctr">
              <a:defRPr/>
            </a:pPr>
            <a:r>
              <a:rPr lang="en-US" sz="1700" b="1" dirty="0"/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53" y="3034499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Write code stub </a:t>
            </a:r>
            <a:br>
              <a:rPr lang="en-US" b="1" dirty="0"/>
            </a:br>
            <a:r>
              <a:rPr lang="en-US" b="1" dirty="0"/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6" y="3975444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25" y="5857336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608" y="4916389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621572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Refactor code </a:t>
            </a:r>
            <a:br>
              <a:rPr lang="en-US" b="1" dirty="0"/>
            </a:br>
            <a:r>
              <a:rPr lang="en-US" b="1" dirty="0"/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4671925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2207569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4295801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7361579" y="5507940"/>
            <a:ext cx="1229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4239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7015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7490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6496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7353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3732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3629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4724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3712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5735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5015558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3719737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6806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3176002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3149798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965681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524101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7968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9" y="3447802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accent1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4601987" y="1023120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4281857" y="2466819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4460346" y="5039680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7968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4007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4007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900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167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4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5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9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3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2613312" y="3369381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7968208" y="3354704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4232806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3338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34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01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368896"/>
          </a:xfrm>
        </p:spPr>
        <p:txBody>
          <a:bodyPr>
            <a:normAutofit fontScale="90000"/>
          </a:bodyPr>
          <a:lstStyle/>
          <a:p>
            <a:r>
              <a:rPr lang="en-US" altLang="zh-TW" sz="9600" dirty="0">
                <a:solidFill>
                  <a:srgbClr val="C00000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96840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9600" dirty="0">
                <a:solidFill>
                  <a:schemeClr val="accent1"/>
                </a:solidFill>
              </a:rPr>
              <a:t>“</a:t>
            </a:r>
            <a:r>
              <a:rPr lang="en-US" altLang="zh-TW" sz="9600" dirty="0">
                <a:solidFill>
                  <a:schemeClr val="accent1"/>
                </a:solidFill>
              </a:rPr>
              <a:t>Meeting</a:t>
            </a:r>
            <a:r>
              <a:rPr lang="en-US" altLang="zh-TW" sz="9600" dirty="0"/>
              <a:t> </a:t>
            </a:r>
            <a:br>
              <a:rPr lang="en-US" altLang="zh-TW" sz="9600" dirty="0"/>
            </a:br>
            <a:r>
              <a:rPr lang="en-US" altLang="zh-TW" sz="9600" dirty="0">
                <a:solidFill>
                  <a:srgbClr val="FF0000"/>
                </a:solidFill>
              </a:rPr>
              <a:t>needs</a:t>
            </a:r>
            <a:r>
              <a:rPr lang="en-US" altLang="zh-TW" sz="9600" dirty="0"/>
              <a:t> </a:t>
            </a:r>
            <a:r>
              <a:rPr lang="en-US" altLang="zh-TW" sz="9600" dirty="0">
                <a:solidFill>
                  <a:srgbClr val="4F81BD"/>
                </a:solidFill>
              </a:rPr>
              <a:t>profitably</a:t>
            </a:r>
            <a:r>
              <a:rPr lang="en-US" altLang="en-US" sz="9600" dirty="0">
                <a:solidFill>
                  <a:srgbClr val="4F81BD"/>
                </a:solidFill>
              </a:rPr>
              <a:t>”</a:t>
            </a:r>
            <a:endParaRPr lang="en-US" altLang="zh-TW" sz="9600" dirty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8BEDC-48FF-B04A-9936-8B1FA26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37242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</a:rPr>
              <a:t>Marketing</a:t>
            </a:r>
            <a:endParaRPr lang="zh-TW" altLang="en-US" sz="8000" dirty="0">
              <a:solidFill>
                <a:srgbClr val="C00000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dirty="0"/>
              <a:t>“Marketing is an </a:t>
            </a:r>
            <a:r>
              <a:rPr lang="en-US" altLang="zh-TW" sz="3600" dirty="0">
                <a:solidFill>
                  <a:schemeClr val="accent1"/>
                </a:solidFill>
              </a:rPr>
              <a:t>organizational function </a:t>
            </a:r>
            <a:br>
              <a:rPr lang="en-US" altLang="zh-TW" sz="3600" dirty="0"/>
            </a:b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/>
              <a:t>for </a:t>
            </a:r>
            <a:br>
              <a:rPr lang="en-US" altLang="zh-TW" sz="3600" dirty="0"/>
            </a:br>
            <a:r>
              <a:rPr lang="en-US" altLang="zh-TW" sz="3600" dirty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en-US" altLang="zh-TW" sz="3600" dirty="0">
                <a:solidFill>
                  <a:srgbClr val="FF0000"/>
                </a:solidFill>
              </a:rPr>
              <a:t>value to customers </a:t>
            </a:r>
            <a:r>
              <a:rPr lang="en-US" altLang="zh-TW" sz="3600" dirty="0"/>
              <a:t>and </a:t>
            </a:r>
            <a:br>
              <a:rPr lang="en-US" altLang="zh-TW" sz="3600" dirty="0"/>
            </a:br>
            <a:r>
              <a:rPr lang="en-US" altLang="zh-TW" sz="3600" dirty="0"/>
              <a:t>for </a:t>
            </a:r>
            <a:r>
              <a:rPr lang="en-US" altLang="zh-TW" sz="3600" dirty="0">
                <a:solidFill>
                  <a:srgbClr val="FF0000"/>
                </a:solidFill>
              </a:rPr>
              <a:t>managing customer relationships </a:t>
            </a:r>
            <a:br>
              <a:rPr lang="en-US" altLang="zh-TW" sz="3600" u="sng" dirty="0">
                <a:solidFill>
                  <a:srgbClr val="FF0000"/>
                </a:solidFill>
              </a:rPr>
            </a:br>
            <a:r>
              <a:rPr lang="en-US" altLang="zh-TW" sz="3600" dirty="0"/>
              <a:t>in ways that </a:t>
            </a:r>
            <a:r>
              <a:rPr lang="en-US" altLang="zh-TW" sz="3600" dirty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/>
              <a:t>.” </a:t>
            </a:r>
            <a:endParaRPr lang="zh-TW" altLang="en-US" sz="2400" dirty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63259-2ED3-E341-9212-2C71EDDD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272616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br>
              <a:rPr lang="en-US" altLang="zh-TW" sz="11000" dirty="0">
                <a:solidFill>
                  <a:srgbClr val="FF0000"/>
                </a:solidFill>
              </a:rPr>
            </a:br>
            <a:r>
              <a:rPr lang="en-US" altLang="zh-TW" sz="11000" dirty="0">
                <a:solidFill>
                  <a:srgbClr val="FF0000"/>
                </a:solidFill>
              </a:rPr>
              <a:t>Management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571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C00000"/>
                </a:solidFill>
              </a:rPr>
              <a:t>Marketing Management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692598" y="1523926"/>
            <a:ext cx="8651875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4000" dirty="0"/>
              <a:t>“</a:t>
            </a:r>
            <a:r>
              <a:rPr lang="en-US" altLang="zh-TW" sz="4000" dirty="0">
                <a:solidFill>
                  <a:srgbClr val="C00000"/>
                </a:solidFill>
              </a:rPr>
              <a:t>Marketing management </a:t>
            </a:r>
            <a:r>
              <a:rPr lang="en-US" altLang="zh-TW" sz="4000" dirty="0"/>
              <a:t>is the</a:t>
            </a:r>
            <a:br>
              <a:rPr lang="en-US" altLang="zh-TW" sz="4000" dirty="0"/>
            </a:br>
            <a:r>
              <a:rPr lang="en-US" altLang="zh-TW" sz="4800" dirty="0">
                <a:solidFill>
                  <a:schemeClr val="accent1"/>
                </a:solidFill>
              </a:rPr>
              <a:t>art and science </a:t>
            </a:r>
            <a:br>
              <a:rPr lang="en-US" altLang="zh-TW" sz="4000" dirty="0"/>
            </a:br>
            <a:r>
              <a:rPr lang="en-US" altLang="zh-TW" sz="4400" dirty="0"/>
              <a:t>of </a:t>
            </a:r>
            <a:r>
              <a:rPr lang="en-US" altLang="zh-TW" sz="4400" dirty="0">
                <a:solidFill>
                  <a:srgbClr val="FF0000"/>
                </a:solidFill>
              </a:rPr>
              <a:t>choosing target markets </a:t>
            </a:r>
            <a:br>
              <a:rPr lang="en-US" altLang="zh-TW" sz="4400" dirty="0"/>
            </a:br>
            <a:r>
              <a:rPr lang="en-US" altLang="zh-TW" sz="4400" dirty="0"/>
              <a:t>and </a:t>
            </a:r>
            <a:r>
              <a:rPr lang="en-US" altLang="zh-TW" sz="4400" dirty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4400" dirty="0">
                <a:solidFill>
                  <a:schemeClr val="accent1"/>
                </a:solidFill>
              </a:rPr>
            </a:br>
            <a:r>
              <a:rPr lang="en-US" altLang="zh-TW" sz="4400" dirty="0">
                <a:solidFill>
                  <a:schemeClr val="accent1"/>
                </a:solidFill>
              </a:rPr>
              <a:t>customers</a:t>
            </a:r>
            <a:r>
              <a:rPr lang="en-US" altLang="zh-TW" sz="4400" dirty="0"/>
              <a:t> through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400" dirty="0">
                <a:solidFill>
                  <a:srgbClr val="FF0000"/>
                </a:solidFill>
              </a:rPr>
              <a:t>superior customer value</a:t>
            </a:r>
            <a:r>
              <a:rPr lang="en-US" altLang="zh-TW" sz="4400" dirty="0"/>
              <a:t>.” </a:t>
            </a:r>
          </a:p>
          <a:p>
            <a:pPr marL="0" indent="0" algn="ctr">
              <a:buNone/>
            </a:pPr>
            <a:endParaRPr lang="zh-TW" altLang="en-US" sz="4000" dirty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50696-0C10-E342-A859-9471DAA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9682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Exploring new knowledge in information technology, system development and application  </a:t>
            </a:r>
            <a:r>
              <a:rPr lang="en-US" altLang="zh-TW" sz="3600" dirty="0"/>
              <a:t>80 %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Internet marketing planning ability  10 %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Thesis writing and independent research skills  10 %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5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181034"/>
            <a:ext cx="8229600" cy="727687"/>
          </a:xfrm>
        </p:spPr>
        <p:txBody>
          <a:bodyPr>
            <a:normAutofit fontScale="90000"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2598541" y="1003882"/>
            <a:ext cx="6984776" cy="585216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Understanding Marketing Management</a:t>
            </a: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2598541" y="1714466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Capturing Marketing Insights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598541" y="2427932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Connecting with Customers</a:t>
            </a: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2598541" y="3141398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Building Strong Brands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68753" y="8593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68753" y="231362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3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68753" y="376788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5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68753" y="30407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4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C71F18-4533-E948-AE12-F51FAC1B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3854864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Creating Value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4419AC-22C7-1F42-9290-B2E69EC1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4568330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Delivering Value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6AE6E9-A626-5041-8D66-320BF77A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5281796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Communicating Value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222EF1-7E62-8044-BFD9-BBE43F64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5995260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</a:rPr>
              <a:t>Conducting Marketing Responsibly for Long-term Success</a:t>
            </a:r>
          </a:p>
        </p:txBody>
      </p:sp>
      <p:sp>
        <p:nvSpPr>
          <p:cNvPr id="21" name="文字方塊 14">
            <a:extLst>
              <a:ext uri="{FF2B5EF4-FFF2-40B4-BE49-F238E27FC236}">
                <a16:creationId xmlns:a16="http://schemas.microsoft.com/office/drawing/2014/main" id="{53DAE02D-EA0D-114A-AE3E-C00697B88BD5}"/>
              </a:ext>
            </a:extLst>
          </p:cNvPr>
          <p:cNvSpPr txBox="1"/>
          <p:nvPr/>
        </p:nvSpPr>
        <p:spPr>
          <a:xfrm>
            <a:off x="2068753" y="15864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文字方塊 14">
            <a:extLst>
              <a:ext uri="{FF2B5EF4-FFF2-40B4-BE49-F238E27FC236}">
                <a16:creationId xmlns:a16="http://schemas.microsoft.com/office/drawing/2014/main" id="{D6825450-10A7-CD49-933A-31EB24B5BCF2}"/>
              </a:ext>
            </a:extLst>
          </p:cNvPr>
          <p:cNvSpPr txBox="1"/>
          <p:nvPr/>
        </p:nvSpPr>
        <p:spPr>
          <a:xfrm>
            <a:off x="2068753" y="44950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6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46C1F9A6-75BA-9640-86E7-5E76D1115D80}"/>
              </a:ext>
            </a:extLst>
          </p:cNvPr>
          <p:cNvSpPr txBox="1"/>
          <p:nvPr/>
        </p:nvSpPr>
        <p:spPr>
          <a:xfrm>
            <a:off x="2068753" y="52221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7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文字方塊 14">
            <a:extLst>
              <a:ext uri="{FF2B5EF4-FFF2-40B4-BE49-F238E27FC236}">
                <a16:creationId xmlns:a16="http://schemas.microsoft.com/office/drawing/2014/main" id="{73D8546A-C56C-3F47-B544-4ADACD915B8E}"/>
              </a:ext>
            </a:extLst>
          </p:cNvPr>
          <p:cNvSpPr txBox="1"/>
          <p:nvPr/>
        </p:nvSpPr>
        <p:spPr>
          <a:xfrm>
            <a:off x="2068753" y="594928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8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015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6359" y="274638"/>
            <a:ext cx="11513128" cy="6106690"/>
          </a:xfrm>
        </p:spPr>
        <p:txBody>
          <a:bodyPr>
            <a:normAutofit/>
          </a:bodyPr>
          <a:lstStyle/>
          <a:p>
            <a:r>
              <a:rPr lang="en-US" altLang="zh-TW" sz="9600" dirty="0">
                <a:solidFill>
                  <a:srgbClr val="C00000"/>
                </a:solidFill>
              </a:rPr>
              <a:t>Generative AI </a:t>
            </a:r>
            <a:br>
              <a:rPr lang="en-US" altLang="zh-TW" sz="9600" dirty="0">
                <a:solidFill>
                  <a:srgbClr val="C00000"/>
                </a:solidFill>
              </a:rPr>
            </a:br>
            <a:r>
              <a:rPr lang="en-US" altLang="zh-TW" sz="9600" dirty="0">
                <a:solidFill>
                  <a:srgbClr val="C00000"/>
                </a:solidFill>
              </a:rPr>
              <a:t>and LLM </a:t>
            </a:r>
            <a:br>
              <a:rPr lang="en-US" altLang="zh-TW" sz="96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for</a:t>
            </a:r>
            <a:r>
              <a:rPr lang="en-US" altLang="zh-TW" sz="9600" dirty="0">
                <a:solidFill>
                  <a:srgbClr val="C00000"/>
                </a:solidFill>
              </a:rPr>
              <a:t>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Agile AI Software Engineering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263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12000" dirty="0">
                <a:solidFill>
                  <a:srgbClr val="C00000"/>
                </a:solidFill>
              </a:rPr>
              <a:t>Generative AI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Text, Image, Video, Audio Applications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01DB9F-B8F7-9346-A3C8-3A300D181C9C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3514214" y="2853359"/>
            <a:ext cx="0" cy="30418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26928B4-B7F9-BB4C-9D9A-44B21C19448E}"/>
              </a:ext>
            </a:extLst>
          </p:cNvPr>
          <p:cNvCxnSpPr>
            <a:cxnSpLocks/>
            <a:stCxn id="41" idx="2"/>
            <a:endCxn id="5" idx="0"/>
          </p:cNvCxnSpPr>
          <p:nvPr/>
        </p:nvCxnSpPr>
        <p:spPr>
          <a:xfrm>
            <a:off x="8837492" y="2892679"/>
            <a:ext cx="0" cy="30101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2135D5E-5DB0-CE4D-91E4-1F75679BF6BD}"/>
              </a:ext>
            </a:extLst>
          </p:cNvPr>
          <p:cNvCxnSpPr>
            <a:cxnSpLocks/>
            <a:stCxn id="24" idx="2"/>
            <a:endCxn id="9" idx="0"/>
          </p:cNvCxnSpPr>
          <p:nvPr/>
        </p:nvCxnSpPr>
        <p:spPr>
          <a:xfrm flipH="1">
            <a:off x="6201726" y="2904584"/>
            <a:ext cx="3250" cy="23217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2352D4-DA19-B546-8DE0-73C4FD961818}"/>
              </a:ext>
            </a:extLst>
          </p:cNvPr>
          <p:cNvSpPr/>
          <p:nvPr/>
        </p:nvSpPr>
        <p:spPr>
          <a:xfrm>
            <a:off x="4140201" y="792383"/>
            <a:ext cx="4114800" cy="1259163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3596"/>
          </a:xfrm>
        </p:spPr>
        <p:txBody>
          <a:bodyPr>
            <a:normAutofit/>
          </a:bodyPr>
          <a:lstStyle/>
          <a:p>
            <a:r>
              <a:rPr lang="en-US" dirty="0"/>
              <a:t>Transformer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C85BF3-9229-E14E-B39C-2B5D3F264C4E}"/>
              </a:ext>
            </a:extLst>
          </p:cNvPr>
          <p:cNvSpPr/>
          <p:nvPr/>
        </p:nvSpPr>
        <p:spPr>
          <a:xfrm>
            <a:off x="4312796" y="1370309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Encoder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3CE586-6A02-0F42-AA32-5F47E69963FD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>
            <a:off x="6197601" y="2051546"/>
            <a:ext cx="7375" cy="27772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44C86F-73CA-D541-BE92-2E7FAC60AF83}"/>
              </a:ext>
            </a:extLst>
          </p:cNvPr>
          <p:cNvSpPr/>
          <p:nvPr/>
        </p:nvSpPr>
        <p:spPr>
          <a:xfrm>
            <a:off x="6348462" y="1370309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Decoder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FA94EFE-97DF-A74E-80E2-D1E42679CFCC}"/>
              </a:ext>
            </a:extLst>
          </p:cNvPr>
          <p:cNvSpPr/>
          <p:nvPr/>
        </p:nvSpPr>
        <p:spPr>
          <a:xfrm>
            <a:off x="5325304" y="2329267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39645F3-818D-894A-9CCA-85D43083099F}"/>
              </a:ext>
            </a:extLst>
          </p:cNvPr>
          <p:cNvSpPr/>
          <p:nvPr/>
        </p:nvSpPr>
        <p:spPr>
          <a:xfrm>
            <a:off x="5338981" y="3032936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BART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3019F1-625D-BC43-96A7-1FD0DA7587F5}"/>
              </a:ext>
            </a:extLst>
          </p:cNvPr>
          <p:cNvSpPr/>
          <p:nvPr/>
        </p:nvSpPr>
        <p:spPr>
          <a:xfrm>
            <a:off x="5338981" y="3748510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M2M-100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0D8A875-92AB-E549-B028-943A063F05ED}"/>
              </a:ext>
            </a:extLst>
          </p:cNvPr>
          <p:cNvSpPr/>
          <p:nvPr/>
        </p:nvSpPr>
        <p:spPr>
          <a:xfrm>
            <a:off x="5338981" y="4464084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BigBird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2D81B0E-4AA7-2848-9B3A-C2CD5D395471}"/>
              </a:ext>
            </a:extLst>
          </p:cNvPr>
          <p:cNvSpPr/>
          <p:nvPr/>
        </p:nvSpPr>
        <p:spPr>
          <a:xfrm>
            <a:off x="2634542" y="2317362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BERT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025668F-FD57-F746-9682-25687C7A170F}"/>
              </a:ext>
            </a:extLst>
          </p:cNvPr>
          <p:cNvSpPr/>
          <p:nvPr/>
        </p:nvSpPr>
        <p:spPr>
          <a:xfrm>
            <a:off x="576444" y="2317362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DistilBERT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FECC75C-5389-6C42-95D1-AE83F66D2FC9}"/>
              </a:ext>
            </a:extLst>
          </p:cNvPr>
          <p:cNvSpPr/>
          <p:nvPr/>
        </p:nvSpPr>
        <p:spPr>
          <a:xfrm>
            <a:off x="2634542" y="3032936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RoBERTa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65FC37-68FA-2444-A309-D620C431483B}"/>
              </a:ext>
            </a:extLst>
          </p:cNvPr>
          <p:cNvSpPr/>
          <p:nvPr/>
        </p:nvSpPr>
        <p:spPr>
          <a:xfrm>
            <a:off x="2634542" y="3748510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XLM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CEB0521-F2C6-7641-BAB8-6788B158ECF8}"/>
              </a:ext>
            </a:extLst>
          </p:cNvPr>
          <p:cNvSpPr/>
          <p:nvPr/>
        </p:nvSpPr>
        <p:spPr>
          <a:xfrm>
            <a:off x="2634542" y="4464084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ALBERT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3A06231-4415-EA4F-9334-7E5C0210EB08}"/>
              </a:ext>
            </a:extLst>
          </p:cNvPr>
          <p:cNvSpPr/>
          <p:nvPr/>
        </p:nvSpPr>
        <p:spPr>
          <a:xfrm>
            <a:off x="2634542" y="5179658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ELECTRA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35E01B1-DABE-8C43-9CFA-BCA4EFD04815}"/>
              </a:ext>
            </a:extLst>
          </p:cNvPr>
          <p:cNvSpPr/>
          <p:nvPr/>
        </p:nvSpPr>
        <p:spPr>
          <a:xfrm>
            <a:off x="2634542" y="5895231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DeBERTa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9A792FB-5D6F-464C-A9A5-1FD136036352}"/>
              </a:ext>
            </a:extLst>
          </p:cNvPr>
          <p:cNvSpPr/>
          <p:nvPr/>
        </p:nvSpPr>
        <p:spPr>
          <a:xfrm>
            <a:off x="576444" y="3750867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XLM-R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804B8AD-8829-184A-A874-6342B87D8AA4}"/>
              </a:ext>
            </a:extLst>
          </p:cNvPr>
          <p:cNvSpPr/>
          <p:nvPr/>
        </p:nvSpPr>
        <p:spPr>
          <a:xfrm>
            <a:off x="7957820" y="2317362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9903450-B93F-1A4C-B22E-0E02C11FA91B}"/>
              </a:ext>
            </a:extLst>
          </p:cNvPr>
          <p:cNvSpPr/>
          <p:nvPr/>
        </p:nvSpPr>
        <p:spPr>
          <a:xfrm>
            <a:off x="7957820" y="3032936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E606D0E-8507-964D-B775-AE25F89E90B5}"/>
              </a:ext>
            </a:extLst>
          </p:cNvPr>
          <p:cNvSpPr/>
          <p:nvPr/>
        </p:nvSpPr>
        <p:spPr>
          <a:xfrm>
            <a:off x="9887873" y="3033334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7F98176-A18D-4944-89F5-D8737FEAF475}"/>
              </a:ext>
            </a:extLst>
          </p:cNvPr>
          <p:cNvSpPr/>
          <p:nvPr/>
        </p:nvSpPr>
        <p:spPr>
          <a:xfrm>
            <a:off x="7957820" y="3748510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41DCF14-6322-174E-A036-D4E73B7CDBF5}"/>
              </a:ext>
            </a:extLst>
          </p:cNvPr>
          <p:cNvSpPr/>
          <p:nvPr/>
        </p:nvSpPr>
        <p:spPr>
          <a:xfrm>
            <a:off x="7957820" y="4464084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GPT-Neo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FD4E888-24E6-7F40-A150-4B6E4C0A67C1}"/>
              </a:ext>
            </a:extLst>
          </p:cNvPr>
          <p:cNvSpPr/>
          <p:nvPr/>
        </p:nvSpPr>
        <p:spPr>
          <a:xfrm>
            <a:off x="9887873" y="4464083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GPT-J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6DF64F-43D2-F044-A563-2F25F52FE61A}"/>
              </a:ext>
            </a:extLst>
          </p:cNvPr>
          <p:cNvSpPr txBox="1"/>
          <p:nvPr/>
        </p:nvSpPr>
        <p:spPr>
          <a:xfrm>
            <a:off x="4976799" y="712442"/>
            <a:ext cx="25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Transformer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9AB5C071-BE1A-1F41-8D06-F510357193AF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>
            <a:off x="8255001" y="1421965"/>
            <a:ext cx="582491" cy="8953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2D7418E8-A7BC-234C-B78C-C2B48CA1FECB}"/>
              </a:ext>
            </a:extLst>
          </p:cNvPr>
          <p:cNvCxnSpPr>
            <a:cxnSpLocks/>
            <a:stCxn id="26" idx="1"/>
            <a:endCxn id="31" idx="0"/>
          </p:cNvCxnSpPr>
          <p:nvPr/>
        </p:nvCxnSpPr>
        <p:spPr>
          <a:xfrm rot="10800000" flipV="1">
            <a:off x="3514215" y="1421964"/>
            <a:ext cx="625987" cy="8953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BEA54D2-2B2E-5148-B36F-9370220CD0F1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>
            <a:off x="2335788" y="2605021"/>
            <a:ext cx="29875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84F7DFE-C069-4344-AD15-EC340CCCA659}"/>
              </a:ext>
            </a:extLst>
          </p:cNvPr>
          <p:cNvCxnSpPr>
            <a:cxnSpLocks/>
            <a:stCxn id="34" idx="1"/>
            <a:endCxn id="38" idx="3"/>
          </p:cNvCxnSpPr>
          <p:nvPr/>
        </p:nvCxnSpPr>
        <p:spPr>
          <a:xfrm flipH="1">
            <a:off x="2335788" y="4036169"/>
            <a:ext cx="298754" cy="23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540001B-0531-124A-AC5B-FC8AE4BCC698}"/>
              </a:ext>
            </a:extLst>
          </p:cNvPr>
          <p:cNvCxnSpPr>
            <a:cxnSpLocks/>
            <a:stCxn id="43" idx="1"/>
            <a:endCxn id="42" idx="3"/>
          </p:cNvCxnSpPr>
          <p:nvPr/>
        </p:nvCxnSpPr>
        <p:spPr>
          <a:xfrm flipH="1" flipV="1">
            <a:off x="9717164" y="3320595"/>
            <a:ext cx="170709" cy="3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14DC8A-7088-4B4E-ADF6-86D52C1BCA58}"/>
              </a:ext>
            </a:extLst>
          </p:cNvPr>
          <p:cNvCxnSpPr>
            <a:cxnSpLocks/>
            <a:stCxn id="46" idx="1"/>
            <a:endCxn id="45" idx="3"/>
          </p:cNvCxnSpPr>
          <p:nvPr/>
        </p:nvCxnSpPr>
        <p:spPr>
          <a:xfrm flipH="1">
            <a:off x="9717164" y="4751742"/>
            <a:ext cx="1707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0A2329E-CD6D-5249-BBB5-13C353C006C3}"/>
              </a:ext>
            </a:extLst>
          </p:cNvPr>
          <p:cNvCxnSpPr>
            <a:cxnSpLocks/>
            <a:stCxn id="23" idx="1"/>
            <a:endCxn id="8" idx="3"/>
          </p:cNvCxnSpPr>
          <p:nvPr/>
        </p:nvCxnSpPr>
        <p:spPr>
          <a:xfrm flipH="1">
            <a:off x="6072140" y="1657968"/>
            <a:ext cx="27632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1AA986-056B-FCE8-1B96-D8023FC73CC2}"/>
              </a:ext>
            </a:extLst>
          </p:cNvPr>
          <p:cNvSpPr/>
          <p:nvPr/>
        </p:nvSpPr>
        <p:spPr>
          <a:xfrm>
            <a:off x="7957820" y="5159128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BLOOM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BD9867-4F27-9782-DE7B-10FC4D298573}"/>
              </a:ext>
            </a:extLst>
          </p:cNvPr>
          <p:cNvSpPr/>
          <p:nvPr/>
        </p:nvSpPr>
        <p:spPr>
          <a:xfrm>
            <a:off x="7957820" y="5902837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ChatGPT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BB75C6-C372-D275-A662-B668449DE68B}"/>
              </a:ext>
            </a:extLst>
          </p:cNvPr>
          <p:cNvSpPr/>
          <p:nvPr/>
        </p:nvSpPr>
        <p:spPr>
          <a:xfrm>
            <a:off x="9892521" y="5156548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BLOOMZ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9D4322-021C-F5EE-94D0-F1E28B66F76D}"/>
              </a:ext>
            </a:extLst>
          </p:cNvPr>
          <p:cNvCxnSpPr>
            <a:cxnSpLocks/>
          </p:cNvCxnSpPr>
          <p:nvPr/>
        </p:nvCxnSpPr>
        <p:spPr>
          <a:xfrm flipH="1">
            <a:off x="9714584" y="5446581"/>
            <a:ext cx="1707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AD565AE-46C3-F2CC-2734-A513E6B0F420}"/>
              </a:ext>
            </a:extLst>
          </p:cNvPr>
          <p:cNvSpPr/>
          <p:nvPr/>
        </p:nvSpPr>
        <p:spPr>
          <a:xfrm>
            <a:off x="5322054" y="5226297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mT0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EAC651-5297-FE85-D621-976514AFF84D}"/>
              </a:ext>
            </a:extLst>
          </p:cNvPr>
          <p:cNvSpPr/>
          <p:nvPr/>
        </p:nvSpPr>
        <p:spPr>
          <a:xfrm>
            <a:off x="9887873" y="5900663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6CE02-2E95-13D2-44FF-327F838AE523}"/>
              </a:ext>
            </a:extLst>
          </p:cNvPr>
          <p:cNvCxnSpPr>
            <a:cxnSpLocks/>
            <a:stCxn id="10" idx="1"/>
            <a:endCxn id="5" idx="3"/>
          </p:cNvCxnSpPr>
          <p:nvPr/>
        </p:nvCxnSpPr>
        <p:spPr>
          <a:xfrm flipH="1">
            <a:off x="9717164" y="6188322"/>
            <a:ext cx="170709" cy="21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3596"/>
          </a:xfrm>
        </p:spPr>
        <p:txBody>
          <a:bodyPr>
            <a:normAutofit/>
          </a:bodyPr>
          <a:lstStyle/>
          <a:p>
            <a:r>
              <a:rPr lang="en-US" dirty="0"/>
              <a:t> Large Language Models (LLMs)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Hadi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Muhammad Usman, Rizwan Qureshi, Abbas Shah, Muhammad Irfan, Anas Zafar, Muhammad Bilal Shaikh, Naveed Akhtar, Jia Wu, and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Seyedali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Mirjalili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"Large language models: a comprehensive survey of its applications, challenges, limitations, and future prospects."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Authorea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Preprints (2023).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C11FC9-FB75-777C-DEE0-1FE94A89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742123"/>
            <a:ext cx="10997855" cy="58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E798-AC66-AA5A-2A09-D36E5C05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4864"/>
            <a:ext cx="11222181" cy="691153"/>
          </a:xfrm>
        </p:spPr>
        <p:txBody>
          <a:bodyPr>
            <a:normAutofit fontScale="90000"/>
          </a:bodyPr>
          <a:lstStyle/>
          <a:p>
            <a:r>
              <a:rPr lang="en-US" dirty="0"/>
              <a:t>Four Paradigms in NLP (LM)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CD3561-F2F8-B438-D40E-E82F48CD7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445" y="709440"/>
            <a:ext cx="9715110" cy="587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147C-1487-20C0-2AB7-6E9C29D7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6B93F-D976-A668-6414-5F77FC57D6F5}"/>
              </a:ext>
            </a:extLst>
          </p:cNvPr>
          <p:cNvSpPr txBox="1"/>
          <p:nvPr/>
        </p:nvSpPr>
        <p:spPr>
          <a:xfrm>
            <a:off x="484910" y="6601595"/>
            <a:ext cx="112221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Pengfei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Liu,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Weizhe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Yuan,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Jinlan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Fu,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Zhengbao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Jiang, Hiroaki Hayashi, and Graham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Neubig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(2023) "Pre-train, prompt, and predict: A systematic survey of prompting methods in natural language processing." ACM Computing Surveys 55, no. 9 (2023): 1-35.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5BC0B-BCE1-A888-6F73-A66485D3E03B}"/>
              </a:ext>
            </a:extLst>
          </p:cNvPr>
          <p:cNvSpPr txBox="1"/>
          <p:nvPr/>
        </p:nvSpPr>
        <p:spPr>
          <a:xfrm>
            <a:off x="1590261" y="5123479"/>
            <a:ext cx="746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GAI: Pre-train, Prompt, and Predict (Prompting)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F5268-E178-FDA2-861E-D5B31BA13446}"/>
              </a:ext>
            </a:extLst>
          </p:cNvPr>
          <p:cNvSpPr txBox="1"/>
          <p:nvPr/>
        </p:nvSpPr>
        <p:spPr>
          <a:xfrm>
            <a:off x="1550505" y="3765131"/>
            <a:ext cx="746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Transfer Learning: Pre-training, Fine-Tuning (FT)</a:t>
            </a:r>
          </a:p>
        </p:txBody>
      </p:sp>
    </p:spTree>
    <p:extLst>
      <p:ext uri="{BB962C8B-B14F-4D97-AF65-F5344CB8AC3E}">
        <p14:creationId xmlns:p14="http://schemas.microsoft.com/office/powerpoint/2010/main" val="14017639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7ADD-2B4B-0C1C-FCBB-B4DAAA0A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2"/>
            <a:ext cx="11222181" cy="929736"/>
          </a:xfrm>
        </p:spPr>
        <p:txBody>
          <a:bodyPr>
            <a:normAutofit/>
          </a:bodyPr>
          <a:lstStyle/>
          <a:p>
            <a:pPr marL="320040" indent="-320040">
              <a:spcAft>
                <a:spcPts val="600"/>
              </a:spcAft>
            </a:pPr>
            <a:r>
              <a:rPr lang="en-US" altLang="zh-TW" sz="4800" dirty="0"/>
              <a:t>Popular 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C2C4-7F77-AED9-F13E-2BA79A4A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985838"/>
            <a:ext cx="11222181" cy="5576407"/>
          </a:xfrm>
        </p:spPr>
        <p:txBody>
          <a:bodyPr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en-US" altLang="zh-TW" sz="3600" dirty="0" err="1"/>
              <a:t>OpenAI</a:t>
            </a:r>
            <a:r>
              <a:rPr lang="en-US" altLang="zh-TW" sz="3600" dirty="0"/>
              <a:t> </a:t>
            </a:r>
            <a:r>
              <a:rPr lang="en-US" altLang="zh-TW" sz="3600" dirty="0" err="1"/>
              <a:t>ChatGPT</a:t>
            </a:r>
            <a:r>
              <a:rPr lang="en-US" altLang="zh-TW" sz="3600" dirty="0"/>
              <a:t> (GPT-3.5, GPT-4)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3600" dirty="0" err="1"/>
              <a:t>OpenAI</a:t>
            </a:r>
            <a:r>
              <a:rPr lang="en-US" altLang="zh-TW" sz="3600" dirty="0"/>
              <a:t> DALL·E 3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3600" dirty="0" err="1"/>
              <a:t>Perplexity.ai</a:t>
            </a:r>
            <a:endParaRPr lang="en-US" altLang="zh-TW" sz="3600" dirty="0"/>
          </a:p>
          <a:p>
            <a:pPr marL="320040" indent="-320040">
              <a:spcAft>
                <a:spcPts val="600"/>
              </a:spcAft>
            </a:pPr>
            <a:r>
              <a:rPr lang="en-US" altLang="zh-TW" sz="3600" dirty="0" err="1"/>
              <a:t>Chat.LMSys.org</a:t>
            </a:r>
            <a:endParaRPr lang="en-US" altLang="zh-TW" sz="3600" dirty="0"/>
          </a:p>
          <a:p>
            <a:pPr marL="320040" indent="-320040">
              <a:spcAft>
                <a:spcPts val="600"/>
              </a:spcAft>
            </a:pPr>
            <a:r>
              <a:rPr lang="en-US" altLang="zh-TW" sz="3600" dirty="0" err="1"/>
              <a:t>ChatPDF</a:t>
            </a:r>
            <a:endParaRPr lang="en-US" altLang="zh-TW" sz="3600" dirty="0"/>
          </a:p>
          <a:p>
            <a:pPr marL="320040" indent="-320040">
              <a:spcAft>
                <a:spcPts val="600"/>
              </a:spcAft>
            </a:pPr>
            <a:r>
              <a:rPr lang="en-US" altLang="zh-TW" sz="3600" dirty="0"/>
              <a:t>Stable Diffusion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3600" dirty="0"/>
              <a:t>Video: D-ID, </a:t>
            </a:r>
            <a:r>
              <a:rPr lang="en-US" altLang="zh-TW" sz="3600" dirty="0" err="1"/>
              <a:t>Synthesia</a:t>
            </a:r>
            <a:endParaRPr lang="en-US" altLang="zh-TW" sz="3600" dirty="0"/>
          </a:p>
          <a:p>
            <a:pPr marL="320040" indent="-320040">
              <a:spcAft>
                <a:spcPts val="600"/>
              </a:spcAft>
            </a:pPr>
            <a:r>
              <a:rPr lang="en-US" altLang="zh-TW" sz="3600" dirty="0"/>
              <a:t>Audio: Speechify</a:t>
            </a:r>
          </a:p>
          <a:p>
            <a:pPr marL="320040" indent="-320040">
              <a:spcAft>
                <a:spcPts val="600"/>
              </a:spcAft>
            </a:pPr>
            <a:endParaRPr lang="en-US" altLang="zh-TW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39FDC-43BB-67CC-2E3C-B31A8BD5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1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2012-06DC-EB39-FF95-FF4971A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52432"/>
            <a:ext cx="11605846" cy="785768"/>
          </a:xfrm>
        </p:spPr>
        <p:txBody>
          <a:bodyPr>
            <a:noAutofit/>
          </a:bodyPr>
          <a:lstStyle/>
          <a:p>
            <a:r>
              <a:rPr lang="en-US" dirty="0" err="1"/>
              <a:t>OpenAI</a:t>
            </a:r>
            <a:r>
              <a:rPr lang="en-US" dirty="0"/>
              <a:t> </a:t>
            </a:r>
            <a:r>
              <a:rPr lang="en-US" dirty="0" err="1"/>
              <a:t>ChatGPT</a:t>
            </a:r>
            <a:r>
              <a:rPr lang="en-US" dirty="0"/>
              <a:t> (GPT-4, GPT-3.5)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4325-E637-0F0D-8ECB-594C15A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87955-EF3E-1243-D8F3-8A3310354B69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https://chat.openai.com/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2EDA9-3043-48D8-1670-0F1F6210A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0" y="878863"/>
            <a:ext cx="10049251" cy="56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2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2012-06DC-EB39-FF95-FF4971A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52432"/>
            <a:ext cx="11605846" cy="785768"/>
          </a:xfrm>
        </p:spPr>
        <p:txBody>
          <a:bodyPr>
            <a:noAutofit/>
          </a:bodyPr>
          <a:lstStyle/>
          <a:p>
            <a:r>
              <a:rPr lang="en-US" dirty="0" err="1"/>
              <a:t>OpenAI</a:t>
            </a:r>
            <a:r>
              <a:rPr lang="en-US" dirty="0"/>
              <a:t> </a:t>
            </a:r>
            <a:r>
              <a:rPr lang="en-US" dirty="0" err="1"/>
              <a:t>ChatGPT</a:t>
            </a:r>
            <a:r>
              <a:rPr lang="en-US" dirty="0"/>
              <a:t> (GPT-4) DALL·E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4325-E637-0F0D-8ECB-594C15A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87955-EF3E-1243-D8F3-8A3310354B69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https://chat.openai.com/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19DA3-4FE0-1019-04E9-F4F18B30A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19" y="806198"/>
            <a:ext cx="6112398" cy="5683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87CB3B-895D-C0C2-FFBC-304BD3B57E22}"/>
              </a:ext>
            </a:extLst>
          </p:cNvPr>
          <p:cNvSpPr txBox="1"/>
          <p:nvPr/>
        </p:nvSpPr>
        <p:spPr>
          <a:xfrm>
            <a:off x="435286" y="1124889"/>
            <a:ext cx="54118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Vector graphic of a flowchart depicting the integration of </a:t>
            </a:r>
            <a:br>
              <a:rPr lang="en-US" sz="3600" dirty="0"/>
            </a:br>
            <a:r>
              <a:rPr lang="en-US" sz="3600" dirty="0"/>
              <a:t>generative AI in the education process, </a:t>
            </a:r>
            <a:br>
              <a:rPr lang="en-US" sz="3600" dirty="0"/>
            </a:br>
            <a:r>
              <a:rPr lang="en-US" sz="3600" dirty="0"/>
              <a:t>from content creation to </a:t>
            </a:r>
            <a:br>
              <a:rPr lang="en-US" sz="3600" dirty="0"/>
            </a:br>
            <a:r>
              <a:rPr lang="en-US" sz="3600" dirty="0"/>
              <a:t>virtual experiments, </a:t>
            </a:r>
            <a:br>
              <a:rPr lang="en-US" sz="3600" dirty="0"/>
            </a:br>
            <a:r>
              <a:rPr lang="en-US" sz="3600" dirty="0"/>
              <a:t>personalized learning, and innovative learning.</a:t>
            </a:r>
          </a:p>
        </p:txBody>
      </p:sp>
    </p:spTree>
    <p:extLst>
      <p:ext uri="{BB962C8B-B14F-4D97-AF65-F5344CB8AC3E}">
        <p14:creationId xmlns:p14="http://schemas.microsoft.com/office/powerpoint/2010/main" val="29150335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2012-06DC-EB39-FF95-FF4971A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52432"/>
            <a:ext cx="11605846" cy="785768"/>
          </a:xfrm>
        </p:spPr>
        <p:txBody>
          <a:bodyPr>
            <a:noAutofit/>
          </a:bodyPr>
          <a:lstStyle/>
          <a:p>
            <a:r>
              <a:rPr lang="en-US" dirty="0" err="1"/>
              <a:t>Perplexity.ai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4325-E637-0F0D-8ECB-594C15A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87955-EF3E-1243-D8F3-8A3310354B69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https://www.perplexity.ai/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D18C1-08C5-37EF-90C0-5E9AD418BA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15" y="779566"/>
            <a:ext cx="10087311" cy="57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82DA-B006-D842-865A-A805B868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086900"/>
          </a:xfrm>
        </p:spPr>
        <p:txBody>
          <a:bodyPr>
            <a:normAutofit/>
          </a:bodyPr>
          <a:lstStyle/>
          <a:p>
            <a:r>
              <a:rPr lang="en-US" dirty="0"/>
              <a:t>Four Fundamental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B672-3C34-354D-B5BE-45EC3902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43000"/>
            <a:ext cx="11222181" cy="5419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Professionalism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Creative thinking and Problem-solving 30 %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Comprehensive Integration 30 %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Interpersonal Relationship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Communication and Coordination 10 %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Teamwork 10 %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Ethics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Honesty and Integrity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Self-Esteem and Self-reflection 5 %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International Vision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Caring for Diversity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Interdisciplinary Vision 5 %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6157-D163-B749-B193-99089114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3460-C118-C349-846D-D4B1E4428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20EB9-8CFE-5A4B-956B-B4ACCBF8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3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2012-06DC-EB39-FF95-FF4971A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52432"/>
            <a:ext cx="11605846" cy="785768"/>
          </a:xfrm>
        </p:spPr>
        <p:txBody>
          <a:bodyPr>
            <a:noAutofit/>
          </a:bodyPr>
          <a:lstStyle/>
          <a:p>
            <a:r>
              <a:rPr lang="en-US" dirty="0"/>
              <a:t>Chat with Open Large Language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4325-E637-0F0D-8ECB-594C15A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87955-EF3E-1243-D8F3-8A3310354B69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https://chat.lmsys.org/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148FD-746F-1334-1729-26A6FB81B080}"/>
              </a:ext>
            </a:extLst>
          </p:cNvPr>
          <p:cNvSpPr txBox="1"/>
          <p:nvPr/>
        </p:nvSpPr>
        <p:spPr>
          <a:xfrm>
            <a:off x="4724060" y="716359"/>
            <a:ext cx="27438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chat.lmsys.org</a:t>
            </a:r>
            <a:endParaRPr lang="en-US" sz="34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047B2A1-461C-FBDC-4F70-E2935CB0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74151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57D43-1030-2F55-614E-40F4B22FD294}"/>
              </a:ext>
            </a:extLst>
          </p:cNvPr>
          <p:cNvSpPr txBox="1"/>
          <p:nvPr/>
        </p:nvSpPr>
        <p:spPr>
          <a:xfrm>
            <a:off x="2421745" y="1316467"/>
            <a:ext cx="805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Source Sans Pro" panose="020B0503030403020204" pitchFamily="34" charset="0"/>
              </a:rPr>
              <a:t>⚔️ Chatbot Arena ⚔️ : Benchmarking LLMs in the Wild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BFB890-8006-309F-F73E-EF98AB182B3F}"/>
              </a:ext>
            </a:extLst>
          </p:cNvPr>
          <p:cNvGraphicFramePr>
            <a:graphicFrameLocks noGrp="1"/>
          </p:cNvGraphicFramePr>
          <p:nvPr/>
        </p:nvGraphicFramePr>
        <p:xfrm>
          <a:off x="225083" y="1825625"/>
          <a:ext cx="11605845" cy="4435517"/>
        </p:xfrm>
        <a:graphic>
          <a:graphicData uri="http://schemas.openxmlformats.org/drawingml/2006/table">
            <a:tbl>
              <a:tblPr/>
              <a:tblGrid>
                <a:gridCol w="3629045">
                  <a:extLst>
                    <a:ext uri="{9D8B030D-6E8A-4147-A177-3AD203B41FA5}">
                      <a16:colId xmlns:a16="http://schemas.microsoft.com/office/drawing/2014/main" val="2021216959"/>
                    </a:ext>
                  </a:extLst>
                </a:gridCol>
                <a:gridCol w="4347755">
                  <a:extLst>
                    <a:ext uri="{9D8B030D-6E8A-4147-A177-3AD203B41FA5}">
                      <a16:colId xmlns:a16="http://schemas.microsoft.com/office/drawing/2014/main" val="4108418225"/>
                    </a:ext>
                  </a:extLst>
                </a:gridCol>
                <a:gridCol w="3629045">
                  <a:extLst>
                    <a:ext uri="{9D8B030D-6E8A-4147-A177-3AD203B41FA5}">
                      <a16:colId xmlns:a16="http://schemas.microsoft.com/office/drawing/2014/main" val="1659935263"/>
                    </a:ext>
                  </a:extLst>
                </a:gridCol>
              </a:tblGrid>
              <a:tr h="432589">
                <a:tc>
                  <a:txBody>
                    <a:bodyPr/>
                    <a:lstStyle/>
                    <a:p>
                      <a:pPr algn="l"/>
                      <a:r>
                        <a:rPr lang="en-US" sz="1400" u="sng" dirty="0">
                          <a:effectLst/>
                          <a:hlinkClick r:id="rId3"/>
                        </a:rPr>
                        <a:t>Mixtral of experts</a:t>
                      </a:r>
                      <a:r>
                        <a:rPr lang="en-US" sz="1400" dirty="0">
                          <a:effectLst/>
                        </a:rPr>
                        <a:t>: A Mixture-of-Experts model by Mistral AI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4"/>
                        </a:rPr>
                        <a:t>Qwen 1.5</a:t>
                      </a:r>
                      <a:r>
                        <a:rPr lang="en-US" sz="1400">
                          <a:effectLst/>
                        </a:rPr>
                        <a:t>: A large language model by Alibaba Cloud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 dirty="0">
                          <a:effectLst/>
                          <a:hlinkClick r:id="rId5"/>
                        </a:rPr>
                        <a:t>Bard</a:t>
                      </a:r>
                      <a:r>
                        <a:rPr lang="en-US" sz="1400" dirty="0">
                          <a:effectLst/>
                        </a:rPr>
                        <a:t>: Bard by Google</a:t>
                      </a:r>
                    </a:p>
                  </a:txBody>
                  <a:tcPr marL="79520" marR="50893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65193"/>
                  </a:ext>
                </a:extLst>
              </a:tr>
              <a:tr h="585268"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6"/>
                        </a:rPr>
                        <a:t>Gemini</a:t>
                      </a:r>
                      <a:r>
                        <a:rPr lang="en-US" sz="1400">
                          <a:effectLst/>
                        </a:rPr>
                        <a:t>: Gemini by Google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7"/>
                        </a:rPr>
                        <a:t>DeepSeek LLM</a:t>
                      </a:r>
                      <a:r>
                        <a:rPr lang="en-US" sz="1400">
                          <a:effectLst/>
                        </a:rPr>
                        <a:t>: An advanced language model by DeepSeek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8"/>
                        </a:rPr>
                        <a:t>StripedHyena-Nous</a:t>
                      </a:r>
                      <a:r>
                        <a:rPr lang="en-US" sz="1400">
                          <a:effectLst/>
                        </a:rPr>
                        <a:t>: A chat model developed by Together Research and Nous Research.</a:t>
                      </a:r>
                    </a:p>
                  </a:txBody>
                  <a:tcPr marL="79520" marR="50893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63964"/>
                  </a:ext>
                </a:extLst>
              </a:tr>
              <a:tr h="432589"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9"/>
                        </a:rPr>
                        <a:t>GPT-4-Turbo</a:t>
                      </a:r>
                      <a:r>
                        <a:rPr lang="en-US" sz="1400">
                          <a:effectLst/>
                        </a:rPr>
                        <a:t>: GPT-4-Turbo by OpenAI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0"/>
                        </a:rPr>
                        <a:t>GPT-3.5</a:t>
                      </a:r>
                      <a:r>
                        <a:rPr lang="en-US" sz="1400">
                          <a:effectLst/>
                        </a:rPr>
                        <a:t>: GPT-3.5-Turbo by OpenAI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1"/>
                        </a:rPr>
                        <a:t>Claude</a:t>
                      </a:r>
                      <a:r>
                        <a:rPr lang="en-US" sz="1400">
                          <a:effectLst/>
                        </a:rPr>
                        <a:t>: Claude 2 by Anthropic</a:t>
                      </a:r>
                    </a:p>
                  </a:txBody>
                  <a:tcPr marL="79520" marR="50893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033875"/>
                  </a:ext>
                </a:extLst>
              </a:tr>
              <a:tr h="585268"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2"/>
                        </a:rPr>
                        <a:t>Claude Instant</a:t>
                      </a:r>
                      <a:r>
                        <a:rPr lang="en-US" sz="1400">
                          <a:effectLst/>
                        </a:rPr>
                        <a:t>: Claude Instant by Anthropic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3"/>
                        </a:rPr>
                        <a:t>Nous-Hermes-2-Mixtral-8x7B-DPO</a:t>
                      </a:r>
                      <a:r>
                        <a:rPr lang="en-US" sz="1400">
                          <a:effectLst/>
                        </a:rPr>
                        <a:t>: Nous Hermes finetuned from Mixtral 8x7B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4"/>
                        </a:rPr>
                        <a:t>OpenChat 3.5</a:t>
                      </a:r>
                      <a:r>
                        <a:rPr lang="en-US" sz="1400">
                          <a:effectLst/>
                        </a:rPr>
                        <a:t>: An open model fine-tuned on Mistral-7B using C-RLFT</a:t>
                      </a:r>
                    </a:p>
                  </a:txBody>
                  <a:tcPr marL="79520" marR="50893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67649"/>
                  </a:ext>
                </a:extLst>
              </a:tr>
              <a:tr h="585268"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5"/>
                        </a:rPr>
                        <a:t>Llama2-70B-SteerLM-Chat</a:t>
                      </a:r>
                      <a:r>
                        <a:rPr lang="en-US" sz="1400">
                          <a:effectLst/>
                        </a:rPr>
                        <a:t>: A Llama fine-tuned with SteerLM method by NVIDIA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6"/>
                        </a:rPr>
                        <a:t>pplx-online-llms</a:t>
                      </a:r>
                      <a:r>
                        <a:rPr lang="en-US" sz="1400">
                          <a:effectLst/>
                        </a:rPr>
                        <a:t>: Online LLM API by Perplexity AI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7"/>
                        </a:rPr>
                        <a:t>OpenHermes-2.5-Mistral-7B</a:t>
                      </a:r>
                      <a:r>
                        <a:rPr lang="en-US" sz="1400">
                          <a:effectLst/>
                        </a:rPr>
                        <a:t>: A mistral-based model fine-tuned on 1M GPT-4 outputs</a:t>
                      </a:r>
                    </a:p>
                  </a:txBody>
                  <a:tcPr marL="79520" marR="50893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18504"/>
                  </a:ext>
                </a:extLst>
              </a:tr>
              <a:tr h="585268"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8"/>
                        </a:rPr>
                        <a:t>Starling-LM-7B-alpha</a:t>
                      </a:r>
                      <a:r>
                        <a:rPr lang="en-US" sz="1400">
                          <a:effectLst/>
                        </a:rPr>
                        <a:t>: An open model trained using RLAIF by Berkeley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19"/>
                        </a:rPr>
                        <a:t>Tulu 2</a:t>
                      </a:r>
                      <a:r>
                        <a:rPr lang="en-US" sz="1400">
                          <a:effectLst/>
                        </a:rPr>
                        <a:t>: An instruction and RLHF model by UW/AllenAI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20"/>
                        </a:rPr>
                        <a:t>Yi-Chat</a:t>
                      </a:r>
                      <a:r>
                        <a:rPr lang="en-US" sz="1400">
                          <a:effectLst/>
                        </a:rPr>
                        <a:t>: A large language model by 01 AI</a:t>
                      </a:r>
                    </a:p>
                  </a:txBody>
                  <a:tcPr marL="79520" marR="50893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94737"/>
                  </a:ext>
                </a:extLst>
              </a:tr>
              <a:tr h="432589"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21"/>
                        </a:rPr>
                        <a:t>Llama 2</a:t>
                      </a:r>
                      <a:r>
                        <a:rPr lang="en-US" sz="1400">
                          <a:effectLst/>
                        </a:rPr>
                        <a:t>: Open foundation and fine-tuned chat models by Meta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22"/>
                        </a:rPr>
                        <a:t>Vicuna</a:t>
                      </a:r>
                      <a:r>
                        <a:rPr lang="en-US" sz="1400">
                          <a:effectLst/>
                        </a:rPr>
                        <a:t>: A chat assistant fine-tuned on user-shared conversations by LMSYS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>
                          <a:effectLst/>
                          <a:hlinkClick r:id="rId23"/>
                        </a:rPr>
                        <a:t>Zephyr</a:t>
                      </a:r>
                      <a:r>
                        <a:rPr lang="en-US" sz="1400">
                          <a:effectLst/>
                        </a:rPr>
                        <a:t>: A chatbot fine-tuned from Mistral by Hugging Face</a:t>
                      </a:r>
                    </a:p>
                  </a:txBody>
                  <a:tcPr marL="79520" marR="50893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03003"/>
                  </a:ext>
                </a:extLst>
              </a:tr>
              <a:tr h="43258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sng" dirty="0">
                          <a:solidFill>
                            <a:srgbClr val="1F2937"/>
                          </a:solidFill>
                          <a:effectLst/>
                          <a:latin typeface="Source Sans Pro" panose="020B0503030403020204" pitchFamily="34" charset="0"/>
                          <a:hlinkClick r:id="rId24"/>
                        </a:rPr>
                        <a:t>Code Llama</a:t>
                      </a:r>
                      <a:r>
                        <a:rPr lang="en-US" sz="1400" b="0" i="0" dirty="0">
                          <a:solidFill>
                            <a:srgbClr val="1F2937"/>
                          </a:solidFill>
                          <a:effectLst/>
                          <a:latin typeface="Source Sans Pro" panose="020B0503030403020204" pitchFamily="34" charset="0"/>
                        </a:rPr>
                        <a:t>: Open foundation models for code by Meta</a:t>
                      </a:r>
                    </a:p>
                  </a:txBody>
                  <a:tcPr marL="50893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sng">
                          <a:solidFill>
                            <a:srgbClr val="1F2937"/>
                          </a:solidFill>
                          <a:effectLst/>
                          <a:latin typeface="Source Sans Pro" panose="020B0503030403020204" pitchFamily="34" charset="0"/>
                          <a:hlinkClick r:id="rId25"/>
                        </a:rPr>
                        <a:t>WizardLM</a:t>
                      </a:r>
                      <a:r>
                        <a:rPr lang="en-US" sz="1400" b="0" i="0">
                          <a:solidFill>
                            <a:srgbClr val="1F2937"/>
                          </a:solidFill>
                          <a:effectLst/>
                          <a:latin typeface="Source Sans Pro" panose="020B0503030403020204" pitchFamily="34" charset="0"/>
                        </a:rPr>
                        <a:t>: An instruction-following LLM using evol-instruct by Microsoft</a:t>
                      </a:r>
                    </a:p>
                  </a:txBody>
                  <a:tcPr marL="79520" marR="79520" marT="63616" marB="6361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0893" marR="50893" marT="25446" marB="2544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5700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2552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2012-06DC-EB39-FF95-FF4971A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3" y="52432"/>
            <a:ext cx="3345597" cy="6509812"/>
          </a:xfrm>
        </p:spPr>
        <p:txBody>
          <a:bodyPr>
            <a:noAutofit/>
          </a:bodyPr>
          <a:lstStyle/>
          <a:p>
            <a:r>
              <a:rPr lang="en-US" dirty="0"/>
              <a:t>Chat 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Open </a:t>
            </a:r>
            <a:br>
              <a:rPr lang="en-US" dirty="0"/>
            </a:br>
            <a:r>
              <a:rPr lang="en-US" dirty="0"/>
              <a:t>Large Language Models: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Chatbot Arena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4325-E637-0F0D-8ECB-594C15A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87955-EF3E-1243-D8F3-8A3310354B69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https://chat.lmsys.org/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90AB9-5C35-3202-C57E-2A04D933626C}"/>
              </a:ext>
            </a:extLst>
          </p:cNvPr>
          <p:cNvSpPr txBox="1"/>
          <p:nvPr/>
        </p:nvSpPr>
        <p:spPr>
          <a:xfrm>
            <a:off x="4729008" y="23658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Large Language Models for Data Science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87F7E-240F-7556-210F-99082F6D33A9}"/>
              </a:ext>
            </a:extLst>
          </p:cNvPr>
          <p:cNvSpPr txBox="1"/>
          <p:nvPr/>
        </p:nvSpPr>
        <p:spPr>
          <a:xfrm>
            <a:off x="3494480" y="698247"/>
            <a:ext cx="3866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Llama 2-70b-chat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18F00-826A-2E8F-C12A-FAEE3644B4CD}"/>
              </a:ext>
            </a:extLst>
          </p:cNvPr>
          <p:cNvSpPr txBox="1"/>
          <p:nvPr/>
        </p:nvSpPr>
        <p:spPr>
          <a:xfrm>
            <a:off x="7822728" y="703602"/>
            <a:ext cx="3866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Mistral-7b-instruct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B2F977-C8F3-9283-270C-D910DA414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120" y="1160768"/>
            <a:ext cx="8725027" cy="53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8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675A4-25F3-34C4-CCF1-17ED91E8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7B52A3-347E-93C9-B30B-5360207C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16" y="90373"/>
            <a:ext cx="11141565" cy="1273232"/>
          </a:xfrm>
        </p:spPr>
        <p:txBody>
          <a:bodyPr>
            <a:noAutofit/>
          </a:bodyPr>
          <a:lstStyle/>
          <a:p>
            <a:r>
              <a:rPr lang="en-US" b="1" i="0" dirty="0">
                <a:effectLst/>
                <a:latin typeface="Source Sans Pro" panose="020B0503030403020204" pitchFamily="34" charset="0"/>
              </a:rPr>
              <a:t>Chatbot Arena Leaderboard</a:t>
            </a:r>
            <a:br>
              <a:rPr lang="en-US" b="1" i="0" dirty="0">
                <a:effectLst/>
                <a:latin typeface="Source Sans Pro" panose="020B0503030403020204" pitchFamily="34" charset="0"/>
              </a:rPr>
            </a:br>
            <a:r>
              <a:rPr lang="en-US" sz="3800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LLM Leaderboard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7DCD3-7872-8C4C-4B0C-812C7B4D686A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https://chat.lmsys.org/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693C79B-E7B3-F68B-3784-49A0FA9CAE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191" y="1480624"/>
          <a:ext cx="11749614" cy="4964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615">
                  <a:extLst>
                    <a:ext uri="{9D8B030D-6E8A-4147-A177-3AD203B41FA5}">
                      <a16:colId xmlns:a16="http://schemas.microsoft.com/office/drawing/2014/main" val="3762331300"/>
                    </a:ext>
                  </a:extLst>
                </a:gridCol>
                <a:gridCol w="2667693">
                  <a:extLst>
                    <a:ext uri="{9D8B030D-6E8A-4147-A177-3AD203B41FA5}">
                      <a16:colId xmlns:a16="http://schemas.microsoft.com/office/drawing/2014/main" val="2807032646"/>
                    </a:ext>
                  </a:extLst>
                </a:gridCol>
                <a:gridCol w="1549615">
                  <a:extLst>
                    <a:ext uri="{9D8B030D-6E8A-4147-A177-3AD203B41FA5}">
                      <a16:colId xmlns:a16="http://schemas.microsoft.com/office/drawing/2014/main" val="1275492761"/>
                    </a:ext>
                  </a:extLst>
                </a:gridCol>
                <a:gridCol w="1431924">
                  <a:extLst>
                    <a:ext uri="{9D8B030D-6E8A-4147-A177-3AD203B41FA5}">
                      <a16:colId xmlns:a16="http://schemas.microsoft.com/office/drawing/2014/main" val="3045962088"/>
                    </a:ext>
                  </a:extLst>
                </a:gridCol>
                <a:gridCol w="1235769">
                  <a:extLst>
                    <a:ext uri="{9D8B030D-6E8A-4147-A177-3AD203B41FA5}">
                      <a16:colId xmlns:a16="http://schemas.microsoft.com/office/drawing/2014/main" val="460990920"/>
                    </a:ext>
                  </a:extLst>
                </a:gridCol>
                <a:gridCol w="1706537">
                  <a:extLst>
                    <a:ext uri="{9D8B030D-6E8A-4147-A177-3AD203B41FA5}">
                      <a16:colId xmlns:a16="http://schemas.microsoft.com/office/drawing/2014/main" val="1777498325"/>
                    </a:ext>
                  </a:extLst>
                </a:gridCol>
                <a:gridCol w="2373461">
                  <a:extLst>
                    <a:ext uri="{9D8B030D-6E8A-4147-A177-3AD203B41FA5}">
                      <a16:colId xmlns:a16="http://schemas.microsoft.com/office/drawing/2014/main" val="1299993236"/>
                    </a:ext>
                  </a:extLst>
                </a:gridCol>
              </a:tblGrid>
              <a:tr h="266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Rank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🤖 Model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⭐ Arena Elo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📊 95% CI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🗳️ Votes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Organization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License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612960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3"/>
                        </a:rPr>
                        <a:t>GPT-4-1106-preview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5/-5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38745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OpenAI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15117968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3"/>
                        </a:rPr>
                        <a:t>GPT-4-0125-preview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10/-8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6308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OpenAI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91723730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4"/>
                        </a:rPr>
                        <a:t>Bard (Gemini Pro)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8/-7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10313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Google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49981931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5"/>
                        </a:rPr>
                        <a:t>GPT-4-0314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6/-6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OpenAI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07060540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6"/>
                        </a:rPr>
                        <a:t>GPT-4-0613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5/-6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32941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OpenAI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75043426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hlinkClick r:id="rId7"/>
                        </a:rPr>
                        <a:t>Mistral Medium</a:t>
                      </a:r>
                      <a:endParaRPr lang="en-US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5/-7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17847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Mistral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17385039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8"/>
                        </a:rPr>
                        <a:t>Claude-1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7/-5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19017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Anthropic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72297195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hlinkClick r:id="rId9"/>
                        </a:rPr>
                        <a:t>Qwen1.5-72B-Chat</a:t>
                      </a:r>
                      <a:endParaRPr lang="en-US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8/-8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5204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Alibaba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Qianwen LICENSE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04868216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hlinkClick r:id="rId10"/>
                        </a:rPr>
                        <a:t>Claude-2.0</a:t>
                      </a:r>
                      <a:endParaRPr lang="en-US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6/-8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12753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Anthropic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971021409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11"/>
                        </a:rPr>
                        <a:t>Gemini Pro (Dev API)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7/-7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Google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78525231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12"/>
                        </a:rPr>
                        <a:t>Claude-2.1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6/-4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27723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Anthropic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09058783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13"/>
                        </a:rPr>
                        <a:t>Mixtral-8x7b-Instruct-v0.1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5/-6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18410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Mistral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Apache 2.0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26841449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14"/>
                        </a:rPr>
                        <a:t>GPT-3.5-Turbo-0613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5/-5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36704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OpenAI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Proprietary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63669758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15"/>
                        </a:rPr>
                        <a:t>Gemini Pro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9/-9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6958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Google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Proprietary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47444534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hlinkClick r:id="rId16"/>
                        </a:rPr>
                        <a:t>Yi-34B-Chat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7/-8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7734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01 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Yi 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ar(--font-mono)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11585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195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57"/>
            <a:ext cx="10515600" cy="106923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Teaching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07149"/>
            <a:ext cx="11292113" cy="5400985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Big Data Analytics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Spring 2023, Spring 2024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Fall, 2021, Spring 2022, Spring 2023, Spring 2024</a:t>
            </a:r>
            <a:endParaRPr lang="en-US" altLang="zh-TW" sz="1800" dirty="0">
              <a:solidFill>
                <a:srgbClr val="C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Artificial Intelligence in Finance and Quantitative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2021, Fall 2022, Fall 2023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Artificial Intelligence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2021, Fall 2022</a:t>
            </a:r>
          </a:p>
          <a:p>
            <a:pPr>
              <a:spcAft>
                <a:spcPts val="2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2022, Fall 2023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C00000"/>
                </a:solidFill>
              </a:rPr>
              <a:t>Sustainability and ESG Data Analytics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2024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 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2023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Foundation of Business Cloud Computing</a:t>
            </a:r>
          </a:p>
          <a:p>
            <a:pPr lvl="1">
              <a:spcAft>
                <a:spcPts val="200"/>
              </a:spcAft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Spring 2022, Spring 2023, Spring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821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57"/>
            <a:ext cx="10515600" cy="91755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Research Projects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34D8F-18C3-7640-85A9-5C6313A623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61608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504D6-33E0-734E-A30F-A37528CCCD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735285"/>
            <a:ext cx="964282" cy="2350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5F36D-3476-8B4A-9E6F-DC6AE12C0FF4}"/>
              </a:ext>
            </a:extLst>
          </p:cNvPr>
          <p:cNvSpPr/>
          <p:nvPr/>
        </p:nvSpPr>
        <p:spPr>
          <a:xfrm>
            <a:off x="4141219" y="6536999"/>
            <a:ext cx="3608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https://web.ntpu.edu.tw/~myday/cindex.htm#projects</a:t>
            </a:r>
            <a:endParaRPr lang="en-US" sz="1200" dirty="0"/>
          </a:p>
        </p:txBody>
      </p:sp>
      <p:pic>
        <p:nvPicPr>
          <p:cNvPr id="8" name="Picture 4" descr="http://mail.tku.edu.tw/myday/images/Myday_Photo.jpg">
            <a:extLst>
              <a:ext uri="{FF2B5EF4-FFF2-40B4-BE49-F238E27FC236}">
                <a16:creationId xmlns:a16="http://schemas.microsoft.com/office/drawing/2014/main" id="{177A3DFE-65D6-6440-8E10-8B3E7492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B25476-BCF6-212D-14C2-175EB586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23" y="1006914"/>
            <a:ext cx="11470712" cy="5555330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>
                <a:solidFill>
                  <a:schemeClr val="accent1"/>
                </a:solidFill>
              </a:rPr>
              <a:t>Fintech Green Finance for Carbon Market Index, Corporate Finance, and Environmental Policies. </a:t>
            </a:r>
            <a:r>
              <a:rPr lang="en-US" altLang="zh-TW" sz="2400" b="0" dirty="0">
                <a:solidFill>
                  <a:schemeClr val="accent1"/>
                </a:solidFill>
              </a:rPr>
              <a:t>Carbon Emission Sentiment Index with AI Text Analytics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NTPU, 113-NTPU_ORDA-F-003</a:t>
            </a:r>
            <a:r>
              <a:rPr lang="zh-TW" altLang="en-US" sz="1800" b="0" dirty="0"/>
              <a:t>，</a:t>
            </a:r>
            <a:r>
              <a:rPr lang="en-US" altLang="zh-TW" sz="1800" b="0" dirty="0"/>
              <a:t>2023/01/01~2024/12/31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Digital Support, Unimpeded Communication: The Development, Support and Promotion of AI-assisted Communication Assistive Devices for Speech Impairment (1/3). </a:t>
            </a:r>
            <a:r>
              <a:rPr lang="en-US" altLang="zh-TW" sz="2000" b="0" dirty="0">
                <a:solidFill>
                  <a:schemeClr val="accent1"/>
                </a:solidFill>
              </a:rPr>
              <a:t>Multimodal Cross-lingual Task-Oriented Dialogue System for Inclusive Communication Support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NSTC 112-2425-H-305-002-, 3 Years (2023/05/01-2026/04/30) Year 1: 2023/05/01~2024/04/30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Research on speech processing, synthesis, recognition, and sentence construction of people with language disabilities. </a:t>
            </a:r>
            <a:r>
              <a:rPr lang="en-US" altLang="zh-TW" sz="2000" b="0" dirty="0">
                <a:solidFill>
                  <a:schemeClr val="accent1"/>
                </a:solidFill>
              </a:rPr>
              <a:t>Multimodal Cross-lingual Task-Oriented Dialogue System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NTPU, 113-NTPU_ORDA-F-004,</a:t>
            </a:r>
            <a:r>
              <a:rPr lang="zh-TW" altLang="en-US" sz="1800" b="0" dirty="0"/>
              <a:t> </a:t>
            </a:r>
            <a:r>
              <a:rPr lang="en-US" altLang="zh-TW" sz="1800" b="0" dirty="0"/>
              <a:t> 2023/01/01~2025/12/31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</a:rPr>
              <a:t>Metaverse AI Multimodal Cross-Language Task-Oriented Dialogue System</a:t>
            </a:r>
            <a:endParaRPr lang="en-US" altLang="zh-TW" sz="2000" b="0" dirty="0">
              <a:solidFill>
                <a:schemeClr val="accent1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ATEC Group, Fintech and Green Finance Center (FGFC, NTPU), NTPU-112A413E01, 3 Years (2023/05/01~2026/04/30)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Establishment and Implement of Smart Assistive Technology for Dementia Care and Its Socio-Economic Impacts (2/3). </a:t>
            </a:r>
            <a:r>
              <a:rPr lang="en-US" altLang="zh-TW" sz="2000" b="0" dirty="0">
                <a:solidFill>
                  <a:schemeClr val="accent1"/>
                </a:solidFill>
              </a:rPr>
              <a:t>Intelligent, individualized and precise care with smart AT and system integration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NSTC, 112-2627-M-038-001-, 2023/08/01~2024/07/31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</a:rPr>
              <a:t>Prospective longitudinal study on peri-implant bone loss associated with peri-implantitis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USTP (NTPU, TMU), USTP-NTPU-TMU-113-03, 2024/01/01~2024/12/31</a:t>
            </a:r>
          </a:p>
        </p:txBody>
      </p:sp>
    </p:spTree>
    <p:extLst>
      <p:ext uri="{BB962C8B-B14F-4D97-AF65-F5344CB8AC3E}">
        <p14:creationId xmlns:p14="http://schemas.microsoft.com/office/powerpoint/2010/main" val="128445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967530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27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B7-9F96-1347-A4FE-8244FBD0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136" y="66413"/>
            <a:ext cx="8435939" cy="1266237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dirty="0">
                <a:solidFill>
                  <a:srgbClr val="C00000"/>
                </a:solidFill>
                <a:ea typeface="Heiti TC Medium" pitchFamily="2" charset="-128"/>
              </a:rPr>
              <a:t>Software Engineering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135" y="2486061"/>
            <a:ext cx="9191163" cy="42800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5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Min-</a:t>
            </a:r>
            <a:r>
              <a:rPr lang="en-US" altLang="zh-TW" sz="5800" dirty="0" err="1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Yuh</a:t>
            </a:r>
            <a:r>
              <a:rPr lang="en-US" altLang="zh-TW" sz="5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Day, Ph.D.</a:t>
            </a:r>
            <a:endParaRPr lang="zh-TW" altLang="en-US" sz="5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58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Associate Professor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2"/>
              </a:rPr>
              <a:t>Institute of Information Management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, 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3"/>
              </a:rPr>
              <a:t>National Taipei University</a:t>
            </a:r>
            <a:br>
              <a:rPr lang="en-US" sz="36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endParaRPr lang="en-US" altLang="zh-TW" sz="1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Tel: 02-86741111 ext. 66873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Office:</a:t>
            </a:r>
            <a:r>
              <a:rPr lang="zh-TW" altLang="en-US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B8F12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Address</a:t>
            </a:r>
            <a:r>
              <a:rPr lang="en-US" altLang="zh-TW" sz="4000" b="0" dirty="0"/>
              <a:t>: 151, University Rd., San Shia District, New Taipei City, 23741 Taiwan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/>
              <a:t>Email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: </a:t>
            </a:r>
            <a:r>
              <a:rPr lang="en-US" altLang="zh-TW" sz="4000" b="0" dirty="0" err="1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myday@gm.ntpu.edu.tw</a:t>
            </a:r>
            <a:endParaRPr lang="en-US" altLang="zh-TW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Web: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4"/>
              </a:rPr>
              <a:t>http://web.ntpu.edu.tw/~myday/</a:t>
            </a:r>
            <a:endParaRPr lang="en-US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F210-999B-B543-BB08-55CA178F37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1" y="2180184"/>
            <a:ext cx="1311157" cy="1590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DE749-A11A-4B4B-B93C-D23011400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97" y="5290161"/>
            <a:ext cx="1499864" cy="1499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A6C2B-5B98-E645-BB38-226FE4E9A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97" y="3780120"/>
            <a:ext cx="1499864" cy="1499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78771-3ADB-CF49-99A2-83DC52940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620" y="88466"/>
            <a:ext cx="1314378" cy="84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A6B40-66E6-5D46-92CE-45FA16B46E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2" y="1011533"/>
            <a:ext cx="1317405" cy="32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4A6350-74C3-D94B-AD70-E4FD3D7F20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26" y="1635008"/>
            <a:ext cx="1317406" cy="594125"/>
          </a:xfrm>
          <a:prstGeom prst="rect">
            <a:avLst/>
          </a:prstGeom>
        </p:spPr>
      </p:pic>
      <p:pic>
        <p:nvPicPr>
          <p:cNvPr id="18" name="Picture 4" descr="http://mail.tku.edu.tw/myday/images/Myday_Photo.jpg">
            <a:extLst>
              <a:ext uri="{FF2B5EF4-FFF2-40B4-BE49-F238E27FC236}">
                <a16:creationId xmlns:a16="http://schemas.microsoft.com/office/drawing/2014/main" id="{22AB4522-29E3-1547-A495-77E5F754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91" y="106718"/>
            <a:ext cx="1075954" cy="133213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086F19-EF80-644F-8A7C-1CCA1F31F8FE}"/>
              </a:ext>
            </a:extLst>
          </p:cNvPr>
          <p:cNvSpPr txBox="1"/>
          <p:nvPr/>
        </p:nvSpPr>
        <p:spPr>
          <a:xfrm>
            <a:off x="1963135" y="1568899"/>
            <a:ext cx="843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  <a:latin typeface="Calibri" charset="0"/>
                <a:ea typeface="標楷體" charset="-120"/>
              </a:rPr>
              <a:t>Contact Information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9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6D3-4344-CB42-AC4C-A8BD1FC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681-3372-0E41-8979-66474931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Ethics/Corporate Social Responsibility</a:t>
            </a:r>
          </a:p>
          <a:p>
            <a:r>
              <a:rPr lang="en-US" sz="4400" dirty="0">
                <a:solidFill>
                  <a:srgbClr val="C00000"/>
                </a:solidFill>
              </a:rPr>
              <a:t>Global Knowledge/Awareness</a:t>
            </a:r>
          </a:p>
          <a:p>
            <a:r>
              <a:rPr lang="en-US" sz="4400" dirty="0"/>
              <a:t>Communication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Analytical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33C5-31DA-6145-B0B7-EFDE1C3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4E15D-0C98-8F4F-A497-5C2BE055C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31013-20FE-A941-88E1-5852F907B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Information Technologies and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System Development Capabilities</a:t>
            </a:r>
          </a:p>
          <a:p>
            <a:r>
              <a:rPr lang="en-US" sz="4400" dirty="0"/>
              <a:t>Internet Marketing Management Capabilities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Research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12216</TotalTime>
  <Words>4464</Words>
  <Application>Microsoft Macintosh PowerPoint</Application>
  <PresentationFormat>Widescreen</PresentationFormat>
  <Paragraphs>940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Var(--font-mono)</vt:lpstr>
      <vt:lpstr>Arial</vt:lpstr>
      <vt:lpstr>Calibri</vt:lpstr>
      <vt:lpstr>Source Sans Pro</vt:lpstr>
      <vt:lpstr>Office Theme</vt:lpstr>
      <vt:lpstr>Introduction to  Software Engineering</vt:lpstr>
      <vt:lpstr>Min-Yuh Day, Ph.D.</vt:lpstr>
      <vt:lpstr>Course Syllabus National Taipei University Academic Year 112, 2nd Semester (Spring 2024)</vt:lpstr>
      <vt:lpstr>Course Objectives</vt:lpstr>
      <vt:lpstr>Course Outline</vt:lpstr>
      <vt:lpstr>Core Competence</vt:lpstr>
      <vt:lpstr>Four Fundamental Qualities</vt:lpstr>
      <vt:lpstr>College Learning Goals</vt:lpstr>
      <vt:lpstr>Department Learning Goals</vt:lpstr>
      <vt:lpstr>Syllabus</vt:lpstr>
      <vt:lpstr>Syllabus</vt:lpstr>
      <vt:lpstr>Syllabus</vt:lpstr>
      <vt:lpstr>Teaching Methods and Activities</vt:lpstr>
      <vt:lpstr>Evaluation Methods</vt:lpstr>
      <vt:lpstr>Required Texts</vt:lpstr>
      <vt:lpstr>Reference Books</vt:lpstr>
      <vt:lpstr>Ian Sommerville (2019),  Engineering Software Products:  An Introduction to Modern Software Engineering,  Pearson.</vt:lpstr>
      <vt:lpstr>Ian Sommerville (2015),  Software Engineering,  10th Edition, Pearson.</vt:lpstr>
      <vt:lpstr>Titus Winters, Tom Manshreck, and Hyrum Wright (2020),  Software Engineering at Google:  Lessons Learned from Programming Over Time,  O'Reilly Media.</vt:lpstr>
      <vt:lpstr>Project Management Institute (2017), Agile Practice Guide PMI</vt:lpstr>
      <vt:lpstr>Project Management Institute (2021), A Guide to the  Project Management Body of Knowledge (PMBOK Guide) –  Seventh Edition and The Standard for Project Management</vt:lpstr>
      <vt:lpstr>Software  Engineering</vt:lpstr>
      <vt:lpstr>Software Engineering  and  Project Management</vt:lpstr>
      <vt:lpstr>Information Management    Management  Information Systems (MIS)  Information Systems</vt:lpstr>
      <vt:lpstr>Information Management (MIS) Information Systems</vt:lpstr>
      <vt:lpstr>Fundamental MIS Concepts</vt:lpstr>
      <vt:lpstr>Project-based software engineering</vt:lpstr>
      <vt:lpstr>Project-based software engineering</vt:lpstr>
      <vt:lpstr>Product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Marketing</vt:lpstr>
      <vt:lpstr>Marketing</vt:lpstr>
      <vt:lpstr>Marketing</vt:lpstr>
      <vt:lpstr>Marketing Management</vt:lpstr>
      <vt:lpstr>Marketing Management</vt:lpstr>
      <vt:lpstr>Marketing Management</vt:lpstr>
      <vt:lpstr>Generative AI  and LLM  for  Agile AI Software Engineering</vt:lpstr>
      <vt:lpstr>Generative AI Text, Image, Video, Audio Applications</vt:lpstr>
      <vt:lpstr>Transformer Models</vt:lpstr>
      <vt:lpstr> Large Language Models (LLMs)</vt:lpstr>
      <vt:lpstr>Four Paradigms in NLP (LM)</vt:lpstr>
      <vt:lpstr>Popular Generative AI</vt:lpstr>
      <vt:lpstr>OpenAI ChatGPT (GPT-4, GPT-3.5)</vt:lpstr>
      <vt:lpstr>OpenAI ChatGPT (GPT-4) DALL·E 3</vt:lpstr>
      <vt:lpstr>Perplexity.ai</vt:lpstr>
      <vt:lpstr>Chat with Open Large Language Models</vt:lpstr>
      <vt:lpstr>Chat  with  Open  Large Language Models: Chatbot Arena</vt:lpstr>
      <vt:lpstr>Chatbot Arena Leaderboard LLM Leaderboard</vt:lpstr>
      <vt:lpstr>Teaching</vt:lpstr>
      <vt:lpstr>Research Projects</vt:lpstr>
      <vt:lpstr>Software Engineering  and  Project Management</vt:lpstr>
      <vt:lpstr>Summary</vt:lpstr>
      <vt:lpstr>Software Engineering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subject/>
  <dc:creator>Min-Yuh Day</dc:creator>
  <cp:keywords>Software Engineering</cp:keywords>
  <dc:description>Software Engineering</dc:description>
  <cp:lastModifiedBy>MY DAY</cp:lastModifiedBy>
  <cp:revision>704</cp:revision>
  <cp:lastPrinted>2020-12-23T14:44:17Z</cp:lastPrinted>
  <dcterms:created xsi:type="dcterms:W3CDTF">2019-09-12T03:09:52Z</dcterms:created>
  <dcterms:modified xsi:type="dcterms:W3CDTF">2024-02-20T23:07:26Z</dcterms:modified>
  <cp:category/>
</cp:coreProperties>
</file>