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3462" r:id="rId2"/>
    <p:sldId id="3806" r:id="rId3"/>
    <p:sldId id="4878" r:id="rId4"/>
    <p:sldId id="4877" r:id="rId5"/>
    <p:sldId id="4871" r:id="rId6"/>
    <p:sldId id="4843" r:id="rId7"/>
    <p:sldId id="3849" r:id="rId8"/>
    <p:sldId id="4844" r:id="rId9"/>
    <p:sldId id="4845" r:id="rId10"/>
    <p:sldId id="4846" r:id="rId11"/>
    <p:sldId id="4847" r:id="rId12"/>
    <p:sldId id="4848" r:id="rId13"/>
    <p:sldId id="4849" r:id="rId14"/>
    <p:sldId id="4850" r:id="rId15"/>
    <p:sldId id="4851" r:id="rId16"/>
    <p:sldId id="4852" r:id="rId17"/>
    <p:sldId id="4853" r:id="rId18"/>
    <p:sldId id="4854" r:id="rId19"/>
    <p:sldId id="4855" r:id="rId20"/>
    <p:sldId id="4856" r:id="rId21"/>
    <p:sldId id="4857" r:id="rId22"/>
    <p:sldId id="4858" r:id="rId23"/>
    <p:sldId id="4859" r:id="rId24"/>
    <p:sldId id="4860" r:id="rId25"/>
    <p:sldId id="4861" r:id="rId26"/>
    <p:sldId id="4862" r:id="rId27"/>
    <p:sldId id="4863" r:id="rId28"/>
    <p:sldId id="4864" r:id="rId29"/>
    <p:sldId id="4865" r:id="rId30"/>
    <p:sldId id="4866" r:id="rId31"/>
    <p:sldId id="4867" r:id="rId32"/>
    <p:sldId id="4868" r:id="rId33"/>
    <p:sldId id="4869" r:id="rId34"/>
    <p:sldId id="4870" r:id="rId35"/>
    <p:sldId id="3711" r:id="rId36"/>
    <p:sldId id="5219" r:id="rId37"/>
    <p:sldId id="5228" r:id="rId38"/>
    <p:sldId id="5227" r:id="rId39"/>
    <p:sldId id="5229" r:id="rId40"/>
    <p:sldId id="5220" r:id="rId41"/>
    <p:sldId id="5223" r:id="rId42"/>
    <p:sldId id="5221" r:id="rId43"/>
    <p:sldId id="5222" r:id="rId44"/>
    <p:sldId id="5224" r:id="rId45"/>
    <p:sldId id="5225" r:id="rId46"/>
    <p:sldId id="5226" r:id="rId47"/>
    <p:sldId id="3186" r:id="rId48"/>
    <p:sldId id="3187" r:id="rId49"/>
    <p:sldId id="3188" r:id="rId50"/>
    <p:sldId id="3189" r:id="rId51"/>
    <p:sldId id="3190" r:id="rId52"/>
    <p:sldId id="3191" r:id="rId53"/>
    <p:sldId id="3192" r:id="rId54"/>
    <p:sldId id="3211" r:id="rId55"/>
    <p:sldId id="3193" r:id="rId56"/>
    <p:sldId id="3195" r:id="rId57"/>
    <p:sldId id="3212" r:id="rId58"/>
    <p:sldId id="3194" r:id="rId59"/>
    <p:sldId id="3196" r:id="rId60"/>
    <p:sldId id="3197" r:id="rId61"/>
    <p:sldId id="3819" r:id="rId62"/>
    <p:sldId id="3820" r:id="rId63"/>
    <p:sldId id="3213" r:id="rId64"/>
    <p:sldId id="3821" r:id="rId65"/>
    <p:sldId id="3198" r:id="rId66"/>
    <p:sldId id="3199" r:id="rId67"/>
    <p:sldId id="3200" r:id="rId68"/>
    <p:sldId id="3214" r:id="rId69"/>
    <p:sldId id="3201" r:id="rId70"/>
    <p:sldId id="3202" r:id="rId71"/>
    <p:sldId id="3203" r:id="rId72"/>
    <p:sldId id="3204" r:id="rId73"/>
    <p:sldId id="3205" r:id="rId74"/>
    <p:sldId id="3206" r:id="rId75"/>
    <p:sldId id="3207" r:id="rId76"/>
    <p:sldId id="3208" r:id="rId77"/>
    <p:sldId id="3209" r:id="rId78"/>
    <p:sldId id="420" r:id="rId79"/>
    <p:sldId id="421" r:id="rId80"/>
    <p:sldId id="3825" r:id="rId81"/>
    <p:sldId id="3215" r:id="rId82"/>
    <p:sldId id="3826" r:id="rId83"/>
    <p:sldId id="3217" r:id="rId84"/>
    <p:sldId id="3822" r:id="rId85"/>
    <p:sldId id="3823" r:id="rId86"/>
    <p:sldId id="3824" r:id="rId87"/>
    <p:sldId id="3218" r:id="rId88"/>
    <p:sldId id="3229" r:id="rId89"/>
    <p:sldId id="3230" r:id="rId90"/>
    <p:sldId id="3231" r:id="rId91"/>
    <p:sldId id="3232" r:id="rId92"/>
    <p:sldId id="3025"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68"/>
    <p:restoredTop sz="89421"/>
  </p:normalViewPr>
  <p:slideViewPr>
    <p:cSldViewPr snapToGrid="0" snapToObjects="1">
      <p:cViewPr varScale="1">
        <p:scale>
          <a:sx n="84" d="100"/>
          <a:sy n="84" d="100"/>
        </p:scale>
        <p:origin x="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4/17/24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4/17/24</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4/17/24</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4/17/24</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4/17/24</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4/17/24</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4/17/24</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4/17/24</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4/17/24</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4/17/24</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4/17/24</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4/17/24</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4/17/24</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9.xml.rels><?xml version="1.0" encoding="UTF-8" standalone="yes"?>
<Relationships xmlns="http://schemas.openxmlformats.org/package/2006/relationships"><Relationship Id="rId3" Type="http://schemas.openxmlformats.org/officeDocument/2006/relationships/hyperlink" Target="http://sc5.io/blog/2012/02/anatomy-of-a-html5-app/"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57174" y="1073983"/>
            <a:ext cx="11819066" cy="2322751"/>
          </a:xfrm>
        </p:spPr>
        <p:txBody>
          <a:bodyPr>
            <a:noAutofit/>
          </a:bodyPr>
          <a:lstStyle/>
          <a:p>
            <a:pPr>
              <a:lnSpc>
                <a:spcPct val="100000"/>
              </a:lnSpc>
            </a:pPr>
            <a:r>
              <a:rPr lang="en-US" altLang="zh-TW" dirty="0">
                <a:solidFill>
                  <a:srgbClr val="C00000"/>
                </a:solidFill>
                <a:latin typeface="Calibri" panose="020F0502020204030204" pitchFamily="34" charset="0"/>
                <a:ea typeface="Heiti TC Medium" pitchFamily="2" charset="-128"/>
                <a:cs typeface="Arial" panose="020B0604020202020204" pitchFamily="34" charset="0"/>
              </a:rPr>
              <a:t>Software Architecture: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Architectural design, System decomposition, and Distribution architecture</a:t>
            </a:r>
            <a:endParaRPr lang="en-US" sz="48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a:solidFill>
                  <a:schemeClr val="accent1"/>
                </a:solidFill>
                <a:latin typeface="Calibri" panose="020F0502020204030204" pitchFamily="34" charset="0"/>
                <a:ea typeface="標楷體" pitchFamily="65" charset="-120"/>
                <a:cs typeface="Calibri" panose="020F0502020204030204" pitchFamily="34" charset="0"/>
              </a:rPr>
              <a:t>Professor</a:t>
            </a:r>
            <a:endParaRPr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1122SE05</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2024)</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2024-04-17</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389801"/>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4799713"/>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52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376208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33544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38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08528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0485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73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4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53796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3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2024/02/21  Introduction to Software Engineering</a:t>
            </a:r>
          </a:p>
          <a:p>
            <a:pPr marL="0" indent="0">
              <a:spcAft>
                <a:spcPts val="600"/>
              </a:spcAft>
              <a:buNone/>
            </a:pPr>
            <a:r>
              <a:rPr lang="en-US" sz="2800" dirty="0">
                <a:solidFill>
                  <a:schemeClr val="bg1">
                    <a:lumMod val="65000"/>
                  </a:schemeClr>
                </a:solidFill>
              </a:rPr>
              <a:t>2  2024/02/28  Peace Memorial Day (Day Off)</a:t>
            </a:r>
          </a:p>
          <a:p>
            <a:pPr marL="0" indent="0">
              <a:spcAft>
                <a:spcPts val="600"/>
              </a:spcAft>
              <a:buNone/>
            </a:pPr>
            <a:r>
              <a:rPr lang="en-US" sz="2800" dirty="0"/>
              <a:t>3  2024/03/06  Software Products and Project Management: </a:t>
            </a:r>
            <a:br>
              <a:rPr lang="en-US" sz="2800" dirty="0"/>
            </a:br>
            <a:r>
              <a:rPr lang="en-US" sz="2800" dirty="0"/>
              <a:t>                            Software product management and prototyping</a:t>
            </a:r>
          </a:p>
          <a:p>
            <a:pPr marL="0" indent="0">
              <a:spcAft>
                <a:spcPts val="600"/>
              </a:spcAft>
              <a:buNone/>
            </a:pPr>
            <a:r>
              <a:rPr lang="en-US" sz="2800" dirty="0"/>
              <a:t>4  2024/03/13  Agile Software Engineering: Agile methods, Scrum, </a:t>
            </a:r>
            <a:br>
              <a:rPr lang="en-US" sz="2800" dirty="0"/>
            </a:br>
            <a:r>
              <a:rPr lang="en-US" sz="2800" dirty="0"/>
              <a:t>                            and Extreme Programming</a:t>
            </a:r>
          </a:p>
          <a:p>
            <a:pPr marL="0" indent="0">
              <a:spcAft>
                <a:spcPts val="600"/>
              </a:spcAft>
              <a:buNone/>
            </a:pPr>
            <a:r>
              <a:rPr lang="en-US" sz="2800" dirty="0">
                <a:solidFill>
                  <a:srgbClr val="7030A0"/>
                </a:solidFill>
              </a:rPr>
              <a:t>5  2024/03/20  Case Study on Software Engineering I</a:t>
            </a:r>
          </a:p>
          <a:p>
            <a:pPr marL="0" indent="0">
              <a:spcAft>
                <a:spcPts val="600"/>
              </a:spcAft>
              <a:buNone/>
            </a:pPr>
            <a:r>
              <a:rPr lang="en-US" sz="2800" dirty="0"/>
              <a:t>6  2024/03/27  Features, Scenarios, and Stories</a:t>
            </a:r>
          </a:p>
          <a:p>
            <a:pPr marL="0" indent="0">
              <a:spcAft>
                <a:spcPts val="600"/>
              </a:spcAft>
              <a:buNone/>
            </a:pPr>
            <a:r>
              <a:rPr lang="en-US" sz="2800" dirty="0">
                <a:solidFill>
                  <a:schemeClr val="bg1">
                    <a:lumMod val="65000"/>
                  </a:schemeClr>
                </a:solidFill>
              </a:rPr>
              <a:t>7  2024/04/03  Make-up holiday for NTPU Sports Day (No Classes)</a:t>
            </a:r>
          </a:p>
          <a:p>
            <a:pPr marL="0" indent="0">
              <a:spcAft>
                <a:spcPts val="600"/>
              </a:spcAft>
              <a:buNone/>
            </a:pPr>
            <a:r>
              <a:rPr lang="en-US" sz="2800" dirty="0">
                <a:solidFill>
                  <a:schemeClr val="accent2">
                    <a:lumMod val="75000"/>
                  </a:schemeClr>
                </a:solidFill>
              </a:rPr>
              <a:t>8  2024/04/10  Midterm Project Report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115265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2802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1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81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121635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398193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754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1627117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10512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77247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solidFill>
                  <a:srgbClr val="C00000"/>
                </a:solidFill>
              </a:rPr>
              <a:t>9  2024/04/17  Software Architecture: Architectural design, </a:t>
            </a:r>
            <a:br>
              <a:rPr lang="en-US" sz="2800" dirty="0">
                <a:solidFill>
                  <a:srgbClr val="C00000"/>
                </a:solidFill>
              </a:rPr>
            </a:br>
            <a:r>
              <a:rPr lang="en-US" sz="2800" dirty="0">
                <a:solidFill>
                  <a:srgbClr val="C00000"/>
                </a:solidFill>
              </a:rPr>
              <a:t>                            System decomposition, and Distribution architecture</a:t>
            </a:r>
          </a:p>
          <a:p>
            <a:pPr marL="0" indent="0">
              <a:spcAft>
                <a:spcPts val="600"/>
              </a:spcAft>
              <a:buNone/>
            </a:pPr>
            <a:r>
              <a:rPr lang="en-US" sz="2800" dirty="0"/>
              <a:t>10  2024/04/24  Cloud-Based Software: Virtualization and containers, </a:t>
            </a:r>
            <a:br>
              <a:rPr lang="en-US" sz="2800" dirty="0"/>
            </a:br>
            <a:r>
              <a:rPr lang="en-US" sz="2800" dirty="0"/>
              <a:t>                               Everything as a service, Software as a service; </a:t>
            </a:r>
            <a:br>
              <a:rPr lang="en-US" sz="2800" dirty="0"/>
            </a:br>
            <a:r>
              <a:rPr lang="en-US" sz="2800" dirty="0"/>
              <a:t>                               Cloud Computing and Cloud Software Architecture</a:t>
            </a:r>
          </a:p>
          <a:p>
            <a:pPr marL="0" indent="0">
              <a:spcAft>
                <a:spcPts val="600"/>
              </a:spcAft>
              <a:buNone/>
            </a:pPr>
            <a:r>
              <a:rPr lang="en-US" sz="2800" dirty="0">
                <a:solidFill>
                  <a:srgbClr val="7030A0"/>
                </a:solidFill>
              </a:rPr>
              <a:t>11  2024/05/01  Case Study on Software Engineering II</a:t>
            </a:r>
          </a:p>
          <a:p>
            <a:pPr marL="0" indent="0">
              <a:spcAft>
                <a:spcPts val="600"/>
              </a:spcAft>
              <a:buNone/>
            </a:pPr>
            <a:r>
              <a:rPr lang="en-US" sz="2800" dirty="0"/>
              <a:t>12  2024/05/08  Microservices Architecture, RESTful services, </a:t>
            </a:r>
            <a:br>
              <a:rPr lang="en-US" sz="2800" dirty="0"/>
            </a:br>
            <a:r>
              <a:rPr lang="en-US" sz="2800" dirty="0"/>
              <a:t>                               Service deployment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268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959823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403036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639876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417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and 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190500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4"/>
            <a:ext cx="11222181" cy="1577841"/>
          </a:xfrm>
        </p:spPr>
        <p:txBody>
          <a:bodyPr>
            <a:normAutofit/>
          </a:bodyPr>
          <a:lstStyle/>
          <a:p>
            <a:r>
              <a:rPr lang="en-US" dirty="0"/>
              <a:t> LLM-powered Multimodal Agents</a:t>
            </a:r>
            <a:br>
              <a:rPr lang="en-US" dirty="0"/>
            </a:br>
            <a:r>
              <a:rPr lang="en-US" dirty="0">
                <a:solidFill>
                  <a:srgbClr val="C00000"/>
                </a:solidFill>
              </a:rPr>
              <a:t>Large Multimodal Agents (LMAs)</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36</a:t>
            </a:fld>
            <a:endParaRPr lang="en-US"/>
          </a:p>
        </p:txBody>
      </p:sp>
      <p:pic>
        <p:nvPicPr>
          <p:cNvPr id="5" name="Picture 4">
            <a:extLst>
              <a:ext uri="{FF2B5EF4-FFF2-40B4-BE49-F238E27FC236}">
                <a16:creationId xmlns:a16="http://schemas.microsoft.com/office/drawing/2014/main" id="{2AAF6158-454E-6100-4081-450DAA3237CC}"/>
              </a:ext>
            </a:extLst>
          </p:cNvPr>
          <p:cNvPicPr>
            <a:picLocks noChangeAspect="1"/>
          </p:cNvPicPr>
          <p:nvPr/>
        </p:nvPicPr>
        <p:blipFill>
          <a:blip r:embed="rId2"/>
          <a:stretch>
            <a:fillRect/>
          </a:stretch>
        </p:blipFill>
        <p:spPr>
          <a:xfrm>
            <a:off x="543866" y="2186692"/>
            <a:ext cx="11104267" cy="3091712"/>
          </a:xfrm>
          <a:prstGeom prst="rect">
            <a:avLst/>
          </a:prstGeom>
        </p:spPr>
      </p:pic>
      <p:sp>
        <p:nvSpPr>
          <p:cNvPr id="6" name="TextBox 5">
            <a:extLst>
              <a:ext uri="{FF2B5EF4-FFF2-40B4-BE49-F238E27FC236}">
                <a16:creationId xmlns:a16="http://schemas.microsoft.com/office/drawing/2014/main" id="{3CAD7E86-DF69-CE18-539B-C064DD3A2BEA}"/>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
        <p:nvSpPr>
          <p:cNvPr id="7" name="TextBox 6">
            <a:extLst>
              <a:ext uri="{FF2B5EF4-FFF2-40B4-BE49-F238E27FC236}">
                <a16:creationId xmlns:a16="http://schemas.microsoft.com/office/drawing/2014/main" id="{7FAEFC12-1203-D769-5E98-B6E925319F36}"/>
              </a:ext>
            </a:extLst>
          </p:cNvPr>
          <p:cNvSpPr txBox="1"/>
          <p:nvPr/>
        </p:nvSpPr>
        <p:spPr>
          <a:xfrm>
            <a:off x="361029" y="5267500"/>
            <a:ext cx="1065989" cy="523220"/>
          </a:xfrm>
          <a:prstGeom prst="rect">
            <a:avLst/>
          </a:prstGeom>
          <a:noFill/>
        </p:spPr>
        <p:txBody>
          <a:bodyPr wrap="square">
            <a:spAutoFit/>
          </a:bodyPr>
          <a:lstStyle/>
          <a:p>
            <a:r>
              <a:rPr lang="en-US" sz="2800" dirty="0">
                <a:solidFill>
                  <a:schemeClr val="accent1"/>
                </a:solidFill>
              </a:rPr>
              <a:t>2022</a:t>
            </a:r>
            <a:endParaRPr lang="en-US" sz="2800" dirty="0"/>
          </a:p>
        </p:txBody>
      </p:sp>
      <p:sp>
        <p:nvSpPr>
          <p:cNvPr id="8" name="TextBox 7">
            <a:extLst>
              <a:ext uri="{FF2B5EF4-FFF2-40B4-BE49-F238E27FC236}">
                <a16:creationId xmlns:a16="http://schemas.microsoft.com/office/drawing/2014/main" id="{9FC8254E-17B2-8B92-2B26-94147E6579D6}"/>
              </a:ext>
            </a:extLst>
          </p:cNvPr>
          <p:cNvSpPr txBox="1"/>
          <p:nvPr/>
        </p:nvSpPr>
        <p:spPr>
          <a:xfrm>
            <a:off x="5227418" y="5267500"/>
            <a:ext cx="1065989" cy="523220"/>
          </a:xfrm>
          <a:prstGeom prst="rect">
            <a:avLst/>
          </a:prstGeom>
          <a:noFill/>
        </p:spPr>
        <p:txBody>
          <a:bodyPr wrap="square">
            <a:spAutoFit/>
          </a:bodyPr>
          <a:lstStyle/>
          <a:p>
            <a:r>
              <a:rPr lang="en-US" sz="2800" dirty="0">
                <a:solidFill>
                  <a:schemeClr val="accent1"/>
                </a:solidFill>
              </a:rPr>
              <a:t>2023</a:t>
            </a:r>
            <a:endParaRPr lang="en-US" sz="2800" dirty="0"/>
          </a:p>
        </p:txBody>
      </p:sp>
      <p:sp>
        <p:nvSpPr>
          <p:cNvPr id="9" name="TextBox 8">
            <a:extLst>
              <a:ext uri="{FF2B5EF4-FFF2-40B4-BE49-F238E27FC236}">
                <a16:creationId xmlns:a16="http://schemas.microsoft.com/office/drawing/2014/main" id="{47EAA74F-CCD0-EFE1-18F9-1A732E221C19}"/>
              </a:ext>
            </a:extLst>
          </p:cNvPr>
          <p:cNvSpPr txBox="1"/>
          <p:nvPr/>
        </p:nvSpPr>
        <p:spPr>
          <a:xfrm>
            <a:off x="10093808" y="5267500"/>
            <a:ext cx="1065989" cy="523220"/>
          </a:xfrm>
          <a:prstGeom prst="rect">
            <a:avLst/>
          </a:prstGeom>
          <a:noFill/>
        </p:spPr>
        <p:txBody>
          <a:bodyPr wrap="square">
            <a:spAutoFit/>
          </a:bodyPr>
          <a:lstStyle/>
          <a:p>
            <a:r>
              <a:rPr lang="en-US" sz="2800" dirty="0">
                <a:solidFill>
                  <a:schemeClr val="accent1"/>
                </a:solidFill>
              </a:rPr>
              <a:t>2024</a:t>
            </a:r>
            <a:endParaRPr lang="en-US" sz="2800" dirty="0"/>
          </a:p>
        </p:txBody>
      </p:sp>
    </p:spTree>
    <p:extLst>
      <p:ext uri="{BB962C8B-B14F-4D97-AF65-F5344CB8AC3E}">
        <p14:creationId xmlns:p14="http://schemas.microsoft.com/office/powerpoint/2010/main" val="39891727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a:bodyPr>
          <a:lstStyle/>
          <a:p>
            <a:r>
              <a:rPr lang="en-US" dirty="0"/>
              <a:t> Large Language Model (LLM) Based Agents</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37</a:t>
            </a:fld>
            <a:endParaRPr lang="en-US"/>
          </a:p>
        </p:txBody>
      </p:sp>
      <p:sp>
        <p:nvSpPr>
          <p:cNvPr id="6" name="TextBox 5">
            <a:extLst>
              <a:ext uri="{FF2B5EF4-FFF2-40B4-BE49-F238E27FC236}">
                <a16:creationId xmlns:a16="http://schemas.microsoft.com/office/drawing/2014/main" id="{3CAD7E86-DF69-CE18-539B-C064DD3A2BEA}"/>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Guo, </a:t>
            </a:r>
            <a:r>
              <a:rPr lang="en-US" sz="800" dirty="0" err="1">
                <a:solidFill>
                  <a:schemeClr val="bg1">
                    <a:lumMod val="75000"/>
                  </a:schemeClr>
                </a:solidFill>
              </a:rPr>
              <a:t>Taicheng</a:t>
            </a:r>
            <a:r>
              <a:rPr lang="en-US" sz="800" dirty="0">
                <a:solidFill>
                  <a:schemeClr val="bg1">
                    <a:lumMod val="75000"/>
                  </a:schemeClr>
                </a:solidFill>
              </a:rPr>
              <a:t>, </a:t>
            </a:r>
            <a:r>
              <a:rPr lang="en-US" sz="800" dirty="0" err="1">
                <a:solidFill>
                  <a:schemeClr val="bg1">
                    <a:lumMod val="75000"/>
                  </a:schemeClr>
                </a:solidFill>
              </a:rPr>
              <a:t>Xiuying</a:t>
            </a:r>
            <a:r>
              <a:rPr lang="en-US" sz="800" dirty="0">
                <a:solidFill>
                  <a:schemeClr val="bg1">
                    <a:lumMod val="75000"/>
                  </a:schemeClr>
                </a:solidFill>
              </a:rPr>
              <a:t> Chen, </a:t>
            </a:r>
            <a:r>
              <a:rPr lang="en-US" sz="800" dirty="0" err="1">
                <a:solidFill>
                  <a:schemeClr val="bg1">
                    <a:lumMod val="75000"/>
                  </a:schemeClr>
                </a:solidFill>
              </a:rPr>
              <a:t>Yaqi</a:t>
            </a:r>
            <a:r>
              <a:rPr lang="en-US" sz="800" dirty="0">
                <a:solidFill>
                  <a:schemeClr val="bg1">
                    <a:lumMod val="75000"/>
                  </a:schemeClr>
                </a:solidFill>
              </a:rPr>
              <a:t> Wang, </a:t>
            </a:r>
            <a:r>
              <a:rPr lang="en-US" sz="800" dirty="0" err="1">
                <a:solidFill>
                  <a:schemeClr val="bg1">
                    <a:lumMod val="75000"/>
                  </a:schemeClr>
                </a:solidFill>
              </a:rPr>
              <a:t>Ruidi</a:t>
            </a:r>
            <a:r>
              <a:rPr lang="en-US" sz="800" dirty="0">
                <a:solidFill>
                  <a:schemeClr val="bg1">
                    <a:lumMod val="75000"/>
                  </a:schemeClr>
                </a:solidFill>
              </a:rPr>
              <a:t> Chang, </a:t>
            </a:r>
            <a:r>
              <a:rPr lang="en-US" sz="800" dirty="0" err="1">
                <a:solidFill>
                  <a:schemeClr val="bg1">
                    <a:lumMod val="75000"/>
                  </a:schemeClr>
                </a:solidFill>
              </a:rPr>
              <a:t>Shichao</a:t>
            </a:r>
            <a:r>
              <a:rPr lang="en-US" sz="800" dirty="0">
                <a:solidFill>
                  <a:schemeClr val="bg1">
                    <a:lumMod val="75000"/>
                  </a:schemeClr>
                </a:solidFill>
              </a:rPr>
              <a:t> Pei, Nitesh V. Chawla, Olaf Wiest, and </a:t>
            </a:r>
            <a:r>
              <a:rPr lang="en-US" sz="800" dirty="0" err="1">
                <a:solidFill>
                  <a:schemeClr val="bg1">
                    <a:lumMod val="75000"/>
                  </a:schemeClr>
                </a:solidFill>
              </a:rPr>
              <a:t>Xiangliang</a:t>
            </a:r>
            <a:r>
              <a:rPr lang="en-US" sz="800" dirty="0">
                <a:solidFill>
                  <a:schemeClr val="bg1">
                    <a:lumMod val="75000"/>
                  </a:schemeClr>
                </a:solidFill>
              </a:rPr>
              <a:t> Zhang. "Large language model based multi-agents: A survey of progress and challenges." </a:t>
            </a:r>
            <a:r>
              <a:rPr lang="en-US" sz="800" dirty="0" err="1">
                <a:solidFill>
                  <a:schemeClr val="bg1">
                    <a:lumMod val="75000"/>
                  </a:schemeClr>
                </a:solidFill>
              </a:rPr>
              <a:t>arXiv</a:t>
            </a:r>
            <a:r>
              <a:rPr lang="en-US" sz="800" dirty="0">
                <a:solidFill>
                  <a:schemeClr val="bg1">
                    <a:lumMod val="75000"/>
                  </a:schemeClr>
                </a:solidFill>
              </a:rPr>
              <a:t> preprint arXiv:2402.01680 (2024).</a:t>
            </a:r>
          </a:p>
        </p:txBody>
      </p:sp>
      <p:pic>
        <p:nvPicPr>
          <p:cNvPr id="10" name="Picture 9">
            <a:extLst>
              <a:ext uri="{FF2B5EF4-FFF2-40B4-BE49-F238E27FC236}">
                <a16:creationId xmlns:a16="http://schemas.microsoft.com/office/drawing/2014/main" id="{777D36D7-160E-8599-2A29-98EE495A2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048" y="847774"/>
            <a:ext cx="9864859" cy="5740472"/>
          </a:xfrm>
          <a:prstGeom prst="rect">
            <a:avLst/>
          </a:prstGeom>
        </p:spPr>
      </p:pic>
    </p:spTree>
    <p:extLst>
      <p:ext uri="{BB962C8B-B14F-4D97-AF65-F5344CB8AC3E}">
        <p14:creationId xmlns:p14="http://schemas.microsoft.com/office/powerpoint/2010/main" val="21262727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a:bodyPr>
          <a:lstStyle/>
          <a:p>
            <a:r>
              <a:rPr lang="en-US" dirty="0"/>
              <a:t> Taxonomy on LLM-Agent planning</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38</a:t>
            </a:fld>
            <a:endParaRPr lang="en-US"/>
          </a:p>
        </p:txBody>
      </p:sp>
      <p:sp>
        <p:nvSpPr>
          <p:cNvPr id="6" name="TextBox 5">
            <a:extLst>
              <a:ext uri="{FF2B5EF4-FFF2-40B4-BE49-F238E27FC236}">
                <a16:creationId xmlns:a16="http://schemas.microsoft.com/office/drawing/2014/main" id="{3CAD7E86-DF69-CE18-539B-C064DD3A2BEA}"/>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Huang, Xu, </a:t>
            </a:r>
            <a:r>
              <a:rPr lang="en-US" sz="800" dirty="0" err="1">
                <a:solidFill>
                  <a:schemeClr val="bg1">
                    <a:lumMod val="75000"/>
                  </a:schemeClr>
                </a:solidFill>
              </a:rPr>
              <a:t>Weiwen</a:t>
            </a:r>
            <a:r>
              <a:rPr lang="en-US" sz="800" dirty="0">
                <a:solidFill>
                  <a:schemeClr val="bg1">
                    <a:lumMod val="75000"/>
                  </a:schemeClr>
                </a:solidFill>
              </a:rPr>
              <a:t> Liu, </a:t>
            </a:r>
            <a:r>
              <a:rPr lang="en-US" sz="800" dirty="0" err="1">
                <a:solidFill>
                  <a:schemeClr val="bg1">
                    <a:lumMod val="75000"/>
                  </a:schemeClr>
                </a:solidFill>
              </a:rPr>
              <a:t>Xiaolong</a:t>
            </a:r>
            <a:r>
              <a:rPr lang="en-US" sz="800" dirty="0">
                <a:solidFill>
                  <a:schemeClr val="bg1">
                    <a:lumMod val="75000"/>
                  </a:schemeClr>
                </a:solidFill>
              </a:rPr>
              <a:t> Chen, </a:t>
            </a:r>
            <a:r>
              <a:rPr lang="en-US" sz="800" dirty="0" err="1">
                <a:solidFill>
                  <a:schemeClr val="bg1">
                    <a:lumMod val="75000"/>
                  </a:schemeClr>
                </a:solidFill>
              </a:rPr>
              <a:t>Xingmei</a:t>
            </a:r>
            <a:r>
              <a:rPr lang="en-US" sz="800" dirty="0">
                <a:solidFill>
                  <a:schemeClr val="bg1">
                    <a:lumMod val="75000"/>
                  </a:schemeClr>
                </a:solidFill>
              </a:rPr>
              <a:t> Wang, Hao Wang, </a:t>
            </a:r>
            <a:r>
              <a:rPr lang="en-US" sz="800" dirty="0" err="1">
                <a:solidFill>
                  <a:schemeClr val="bg1">
                    <a:lumMod val="75000"/>
                  </a:schemeClr>
                </a:solidFill>
              </a:rPr>
              <a:t>Defu</a:t>
            </a:r>
            <a:r>
              <a:rPr lang="en-US" sz="800" dirty="0">
                <a:solidFill>
                  <a:schemeClr val="bg1">
                    <a:lumMod val="75000"/>
                  </a:schemeClr>
                </a:solidFill>
              </a:rPr>
              <a:t> Lian, </a:t>
            </a:r>
            <a:r>
              <a:rPr lang="en-US" sz="800" dirty="0" err="1">
                <a:solidFill>
                  <a:schemeClr val="bg1">
                    <a:lumMod val="75000"/>
                  </a:schemeClr>
                </a:solidFill>
              </a:rPr>
              <a:t>Yasheng</a:t>
            </a:r>
            <a:r>
              <a:rPr lang="en-US" sz="800" dirty="0">
                <a:solidFill>
                  <a:schemeClr val="bg1">
                    <a:lumMod val="75000"/>
                  </a:schemeClr>
                </a:solidFill>
              </a:rPr>
              <a:t> Wang, </a:t>
            </a:r>
            <a:r>
              <a:rPr lang="en-US" sz="800" dirty="0" err="1">
                <a:solidFill>
                  <a:schemeClr val="bg1">
                    <a:lumMod val="75000"/>
                  </a:schemeClr>
                </a:solidFill>
              </a:rPr>
              <a:t>Ruiming</a:t>
            </a:r>
            <a:r>
              <a:rPr lang="en-US" sz="800" dirty="0">
                <a:solidFill>
                  <a:schemeClr val="bg1">
                    <a:lumMod val="75000"/>
                  </a:schemeClr>
                </a:solidFill>
              </a:rPr>
              <a:t> Tang, and </a:t>
            </a:r>
            <a:r>
              <a:rPr lang="en-US" sz="800" dirty="0" err="1">
                <a:solidFill>
                  <a:schemeClr val="bg1">
                    <a:lumMod val="75000"/>
                  </a:schemeClr>
                </a:solidFill>
              </a:rPr>
              <a:t>Enhong</a:t>
            </a:r>
            <a:r>
              <a:rPr lang="en-US" sz="800" dirty="0">
                <a:solidFill>
                  <a:schemeClr val="bg1">
                    <a:lumMod val="75000"/>
                  </a:schemeClr>
                </a:solidFill>
              </a:rPr>
              <a:t> Chen. "Understanding the planning of LLM agents: A survey." </a:t>
            </a:r>
            <a:r>
              <a:rPr lang="en-US" sz="800" dirty="0" err="1">
                <a:solidFill>
                  <a:schemeClr val="bg1">
                    <a:lumMod val="75000"/>
                  </a:schemeClr>
                </a:solidFill>
              </a:rPr>
              <a:t>arXiv</a:t>
            </a:r>
            <a:r>
              <a:rPr lang="en-US" sz="800" dirty="0">
                <a:solidFill>
                  <a:schemeClr val="bg1">
                    <a:lumMod val="75000"/>
                  </a:schemeClr>
                </a:solidFill>
              </a:rPr>
              <a:t> preprint arXiv:2402.02716 (2024).</a:t>
            </a:r>
          </a:p>
        </p:txBody>
      </p:sp>
      <p:pic>
        <p:nvPicPr>
          <p:cNvPr id="3" name="Picture 2">
            <a:extLst>
              <a:ext uri="{FF2B5EF4-FFF2-40B4-BE49-F238E27FC236}">
                <a16:creationId xmlns:a16="http://schemas.microsoft.com/office/drawing/2014/main" id="{F9090C69-2FAA-D01B-C1BF-E3FC8C387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631" y="814734"/>
            <a:ext cx="5860351" cy="5787325"/>
          </a:xfrm>
          <a:prstGeom prst="rect">
            <a:avLst/>
          </a:prstGeom>
        </p:spPr>
      </p:pic>
    </p:spTree>
    <p:extLst>
      <p:ext uri="{BB962C8B-B14F-4D97-AF65-F5344CB8AC3E}">
        <p14:creationId xmlns:p14="http://schemas.microsoft.com/office/powerpoint/2010/main" val="10308915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915532"/>
          </a:xfrm>
        </p:spPr>
        <p:txBody>
          <a:bodyPr>
            <a:normAutofit/>
          </a:bodyPr>
          <a:lstStyle/>
          <a:p>
            <a:r>
              <a:rPr lang="en-US" dirty="0"/>
              <a:t> Taxonomy on LLM-Agent planning</a:t>
            </a:r>
            <a:endParaRPr lang="en-US"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39</a:t>
            </a:fld>
            <a:endParaRPr lang="en-US"/>
          </a:p>
        </p:txBody>
      </p:sp>
      <p:sp>
        <p:nvSpPr>
          <p:cNvPr id="6" name="TextBox 5">
            <a:extLst>
              <a:ext uri="{FF2B5EF4-FFF2-40B4-BE49-F238E27FC236}">
                <a16:creationId xmlns:a16="http://schemas.microsoft.com/office/drawing/2014/main" id="{3CAD7E86-DF69-CE18-539B-C064DD3A2BEA}"/>
              </a:ext>
            </a:extLst>
          </p:cNvPr>
          <p:cNvSpPr txBox="1"/>
          <p:nvPr/>
        </p:nvSpPr>
        <p:spPr>
          <a:xfrm>
            <a:off x="686129" y="6602059"/>
            <a:ext cx="10819742" cy="215444"/>
          </a:xfrm>
          <a:prstGeom prst="rect">
            <a:avLst/>
          </a:prstGeom>
          <a:noFill/>
        </p:spPr>
        <p:txBody>
          <a:bodyPr wrap="square">
            <a:spAutoFit/>
          </a:bodyPr>
          <a:lstStyle/>
          <a:p>
            <a:pPr algn="ctr"/>
            <a:r>
              <a:rPr lang="en-US" sz="800" dirty="0">
                <a:solidFill>
                  <a:schemeClr val="bg1">
                    <a:lumMod val="75000"/>
                  </a:schemeClr>
                </a:solidFill>
              </a:rPr>
              <a:t>Source: Huang, Xu, </a:t>
            </a:r>
            <a:r>
              <a:rPr lang="en-US" sz="800" dirty="0" err="1">
                <a:solidFill>
                  <a:schemeClr val="bg1">
                    <a:lumMod val="75000"/>
                  </a:schemeClr>
                </a:solidFill>
              </a:rPr>
              <a:t>Weiwen</a:t>
            </a:r>
            <a:r>
              <a:rPr lang="en-US" sz="800" dirty="0">
                <a:solidFill>
                  <a:schemeClr val="bg1">
                    <a:lumMod val="75000"/>
                  </a:schemeClr>
                </a:solidFill>
              </a:rPr>
              <a:t> Liu, </a:t>
            </a:r>
            <a:r>
              <a:rPr lang="en-US" sz="800" dirty="0" err="1">
                <a:solidFill>
                  <a:schemeClr val="bg1">
                    <a:lumMod val="75000"/>
                  </a:schemeClr>
                </a:solidFill>
              </a:rPr>
              <a:t>Xiaolong</a:t>
            </a:r>
            <a:r>
              <a:rPr lang="en-US" sz="800" dirty="0">
                <a:solidFill>
                  <a:schemeClr val="bg1">
                    <a:lumMod val="75000"/>
                  </a:schemeClr>
                </a:solidFill>
              </a:rPr>
              <a:t> Chen, </a:t>
            </a:r>
            <a:r>
              <a:rPr lang="en-US" sz="800" dirty="0" err="1">
                <a:solidFill>
                  <a:schemeClr val="bg1">
                    <a:lumMod val="75000"/>
                  </a:schemeClr>
                </a:solidFill>
              </a:rPr>
              <a:t>Xingmei</a:t>
            </a:r>
            <a:r>
              <a:rPr lang="en-US" sz="800" dirty="0">
                <a:solidFill>
                  <a:schemeClr val="bg1">
                    <a:lumMod val="75000"/>
                  </a:schemeClr>
                </a:solidFill>
              </a:rPr>
              <a:t> Wang, Hao Wang, </a:t>
            </a:r>
            <a:r>
              <a:rPr lang="en-US" sz="800" dirty="0" err="1">
                <a:solidFill>
                  <a:schemeClr val="bg1">
                    <a:lumMod val="75000"/>
                  </a:schemeClr>
                </a:solidFill>
              </a:rPr>
              <a:t>Defu</a:t>
            </a:r>
            <a:r>
              <a:rPr lang="en-US" sz="800" dirty="0">
                <a:solidFill>
                  <a:schemeClr val="bg1">
                    <a:lumMod val="75000"/>
                  </a:schemeClr>
                </a:solidFill>
              </a:rPr>
              <a:t> Lian, </a:t>
            </a:r>
            <a:r>
              <a:rPr lang="en-US" sz="800" dirty="0" err="1">
                <a:solidFill>
                  <a:schemeClr val="bg1">
                    <a:lumMod val="75000"/>
                  </a:schemeClr>
                </a:solidFill>
              </a:rPr>
              <a:t>Yasheng</a:t>
            </a:r>
            <a:r>
              <a:rPr lang="en-US" sz="800" dirty="0">
                <a:solidFill>
                  <a:schemeClr val="bg1">
                    <a:lumMod val="75000"/>
                  </a:schemeClr>
                </a:solidFill>
              </a:rPr>
              <a:t> Wang, </a:t>
            </a:r>
            <a:r>
              <a:rPr lang="en-US" sz="800" dirty="0" err="1">
                <a:solidFill>
                  <a:schemeClr val="bg1">
                    <a:lumMod val="75000"/>
                  </a:schemeClr>
                </a:solidFill>
              </a:rPr>
              <a:t>Ruiming</a:t>
            </a:r>
            <a:r>
              <a:rPr lang="en-US" sz="800" dirty="0">
                <a:solidFill>
                  <a:schemeClr val="bg1">
                    <a:lumMod val="75000"/>
                  </a:schemeClr>
                </a:solidFill>
              </a:rPr>
              <a:t> Tang, and </a:t>
            </a:r>
            <a:r>
              <a:rPr lang="en-US" sz="800" dirty="0" err="1">
                <a:solidFill>
                  <a:schemeClr val="bg1">
                    <a:lumMod val="75000"/>
                  </a:schemeClr>
                </a:solidFill>
              </a:rPr>
              <a:t>Enhong</a:t>
            </a:r>
            <a:r>
              <a:rPr lang="en-US" sz="800" dirty="0">
                <a:solidFill>
                  <a:schemeClr val="bg1">
                    <a:lumMod val="75000"/>
                  </a:schemeClr>
                </a:solidFill>
              </a:rPr>
              <a:t> Chen. "Understanding the planning of LLM agents: A survey." </a:t>
            </a:r>
            <a:r>
              <a:rPr lang="en-US" sz="800" dirty="0" err="1">
                <a:solidFill>
                  <a:schemeClr val="bg1">
                    <a:lumMod val="75000"/>
                  </a:schemeClr>
                </a:solidFill>
              </a:rPr>
              <a:t>arXiv</a:t>
            </a:r>
            <a:r>
              <a:rPr lang="en-US" sz="800" dirty="0">
                <a:solidFill>
                  <a:schemeClr val="bg1">
                    <a:lumMod val="75000"/>
                  </a:schemeClr>
                </a:solidFill>
              </a:rPr>
              <a:t> preprint arXiv:2402.02716 (2024).</a:t>
            </a:r>
          </a:p>
        </p:txBody>
      </p:sp>
      <p:pic>
        <p:nvPicPr>
          <p:cNvPr id="7" name="Picture 6">
            <a:extLst>
              <a:ext uri="{FF2B5EF4-FFF2-40B4-BE49-F238E27FC236}">
                <a16:creationId xmlns:a16="http://schemas.microsoft.com/office/drawing/2014/main" id="{913C55A9-3CC2-BDE6-D1C9-C9DCD1EC9935}"/>
              </a:ext>
            </a:extLst>
          </p:cNvPr>
          <p:cNvPicPr>
            <a:picLocks noChangeAspect="1"/>
          </p:cNvPicPr>
          <p:nvPr/>
        </p:nvPicPr>
        <p:blipFill>
          <a:blip r:embed="rId2"/>
          <a:stretch>
            <a:fillRect/>
          </a:stretch>
        </p:blipFill>
        <p:spPr>
          <a:xfrm>
            <a:off x="670522" y="957103"/>
            <a:ext cx="11086048" cy="5562160"/>
          </a:xfrm>
          <a:prstGeom prst="rect">
            <a:avLst/>
          </a:prstGeom>
        </p:spPr>
      </p:pic>
    </p:spTree>
    <p:extLst>
      <p:ext uri="{BB962C8B-B14F-4D97-AF65-F5344CB8AC3E}">
        <p14:creationId xmlns:p14="http://schemas.microsoft.com/office/powerpoint/2010/main" val="5899158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13  2024/05/15  Security and Privacy; Reliable Programming; </a:t>
            </a:r>
            <a:br>
              <a:rPr lang="en-US" sz="2800" dirty="0"/>
            </a:br>
            <a:r>
              <a:rPr lang="en-US" sz="2800" dirty="0"/>
              <a:t>                              Testing: Functional testing, Test automation, </a:t>
            </a:r>
            <a:br>
              <a:rPr lang="en-US" sz="2800" dirty="0"/>
            </a:br>
            <a:r>
              <a:rPr lang="en-US" sz="2800" dirty="0"/>
              <a:t>                              Test-driven development, and Code reviews; </a:t>
            </a:r>
            <a:br>
              <a:rPr lang="en-US" sz="2800" dirty="0"/>
            </a:br>
            <a:r>
              <a:rPr lang="en-US" sz="2800" dirty="0"/>
              <a:t>                              DevOps and Code Management: </a:t>
            </a:r>
            <a:br>
              <a:rPr lang="en-US" sz="2800" dirty="0"/>
            </a:br>
            <a:r>
              <a:rPr lang="en-US" sz="2800" dirty="0"/>
              <a:t>                              Code management and DevOps automation</a:t>
            </a:r>
          </a:p>
          <a:p>
            <a:pPr marL="0" indent="0">
              <a:spcAft>
                <a:spcPts val="600"/>
              </a:spcAft>
              <a:buNone/>
            </a:pPr>
            <a:r>
              <a:rPr lang="en-US" sz="2800" dirty="0">
                <a:solidFill>
                  <a:schemeClr val="accent6">
                    <a:lumMod val="75000"/>
                  </a:schemeClr>
                </a:solidFill>
              </a:rPr>
              <a:t>14  2024/05/22  Industry Practices of Software Engineering</a:t>
            </a:r>
          </a:p>
          <a:p>
            <a:pPr marL="0" indent="0">
              <a:spcAft>
                <a:spcPts val="600"/>
              </a:spcAft>
              <a:buNone/>
            </a:pPr>
            <a:r>
              <a:rPr lang="en-US" sz="2800" dirty="0">
                <a:solidFill>
                  <a:schemeClr val="accent2">
                    <a:lumMod val="75000"/>
                  </a:schemeClr>
                </a:solidFill>
              </a:rPr>
              <a:t>15  2024/05/29  Final Project Report I</a:t>
            </a:r>
          </a:p>
          <a:p>
            <a:pPr marL="0" indent="0">
              <a:spcAft>
                <a:spcPts val="600"/>
              </a:spcAft>
              <a:buNone/>
            </a:pPr>
            <a:r>
              <a:rPr lang="en-US" sz="2800" dirty="0">
                <a:solidFill>
                  <a:schemeClr val="accent2">
                    <a:lumMod val="75000"/>
                  </a:schemeClr>
                </a:solidFill>
              </a:rPr>
              <a:t>16  2024/06/05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(a) Type I: </a:t>
            </a:r>
            <a:r>
              <a:rPr lang="en-US" sz="2800" dirty="0">
                <a:solidFill>
                  <a:srgbClr val="C00000"/>
                </a:solidFill>
              </a:rPr>
              <a:t>Closed-source LLMs as Planners </a:t>
            </a:r>
            <a:r>
              <a:rPr lang="en-US" sz="2800" dirty="0">
                <a:solidFill>
                  <a:schemeClr val="accent1"/>
                </a:solidFill>
              </a:rPr>
              <a:t>w/o </a:t>
            </a:r>
            <a:r>
              <a:rPr lang="en-US" sz="2800" dirty="0" err="1">
                <a:solidFill>
                  <a:schemeClr val="accent1"/>
                </a:solidFill>
              </a:rPr>
              <a:t>Longterm</a:t>
            </a:r>
            <a:r>
              <a:rPr lang="en-US" sz="2800" dirty="0">
                <a:solidFill>
                  <a:schemeClr val="accent1"/>
                </a:solidFill>
              </a:rPr>
              <a:t> Memory. </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40</a:t>
            </a:fld>
            <a:endParaRPr lang="en-US"/>
          </a:p>
        </p:txBody>
      </p:sp>
      <p:pic>
        <p:nvPicPr>
          <p:cNvPr id="6" name="Picture 5">
            <a:extLst>
              <a:ext uri="{FF2B5EF4-FFF2-40B4-BE49-F238E27FC236}">
                <a16:creationId xmlns:a16="http://schemas.microsoft.com/office/drawing/2014/main" id="{EC1CA840-3795-78EC-284A-97152B415BD7}"/>
              </a:ext>
            </a:extLst>
          </p:cNvPr>
          <p:cNvPicPr>
            <a:picLocks noChangeAspect="1"/>
          </p:cNvPicPr>
          <p:nvPr/>
        </p:nvPicPr>
        <p:blipFill>
          <a:blip r:embed="rId2"/>
          <a:stretch>
            <a:fillRect/>
          </a:stretch>
        </p:blipFill>
        <p:spPr>
          <a:xfrm>
            <a:off x="956621" y="1416281"/>
            <a:ext cx="6919972" cy="5225285"/>
          </a:xfrm>
          <a:prstGeom prst="rect">
            <a:avLst/>
          </a:prstGeom>
        </p:spPr>
      </p:pic>
      <p:sp>
        <p:nvSpPr>
          <p:cNvPr id="8" name="TextBox 7">
            <a:extLst>
              <a:ext uri="{FF2B5EF4-FFF2-40B4-BE49-F238E27FC236}">
                <a16:creationId xmlns:a16="http://schemas.microsoft.com/office/drawing/2014/main" id="{85DB934A-91BB-8DD9-5789-2AD50B6399ED}"/>
              </a:ext>
            </a:extLst>
          </p:cNvPr>
          <p:cNvSpPr txBox="1"/>
          <p:nvPr/>
        </p:nvSpPr>
        <p:spPr>
          <a:xfrm>
            <a:off x="8285828" y="2256204"/>
            <a:ext cx="3581579" cy="3108543"/>
          </a:xfrm>
          <a:prstGeom prst="rect">
            <a:avLst/>
          </a:prstGeom>
          <a:noFill/>
        </p:spPr>
        <p:txBody>
          <a:bodyPr wrap="square">
            <a:spAutoFit/>
          </a:bodyPr>
          <a:lstStyle/>
          <a:p>
            <a:r>
              <a:rPr lang="en-US" sz="2800" dirty="0">
                <a:solidFill>
                  <a:schemeClr val="accent1"/>
                </a:solidFill>
              </a:rPr>
              <a:t>Use prompt techniques to guide closed-source LLMs in decision-making</a:t>
            </a:r>
            <a:br>
              <a:rPr lang="en-US" sz="2800" dirty="0">
                <a:solidFill>
                  <a:schemeClr val="accent1"/>
                </a:solidFill>
              </a:rPr>
            </a:br>
            <a:r>
              <a:rPr lang="en-US" sz="2800" dirty="0">
                <a:solidFill>
                  <a:schemeClr val="accent1"/>
                </a:solidFill>
              </a:rPr>
              <a:t>and planning to complete tasks without long memory.</a:t>
            </a:r>
            <a:endParaRPr lang="en-US" sz="2800" dirty="0"/>
          </a:p>
        </p:txBody>
      </p:sp>
      <p:sp>
        <p:nvSpPr>
          <p:cNvPr id="9" name="TextBox 8">
            <a:extLst>
              <a:ext uri="{FF2B5EF4-FFF2-40B4-BE49-F238E27FC236}">
                <a16:creationId xmlns:a16="http://schemas.microsoft.com/office/drawing/2014/main" id="{F7E3386D-E398-ED42-7971-73A6AC0BF010}"/>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7536627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3100" dirty="0">
                <a:solidFill>
                  <a:schemeClr val="accent1"/>
                </a:solidFill>
              </a:rPr>
              <a:t>(b) Type II: </a:t>
            </a:r>
            <a:r>
              <a:rPr lang="en-US" sz="3100" dirty="0">
                <a:solidFill>
                  <a:srgbClr val="C00000"/>
                </a:solidFill>
              </a:rPr>
              <a:t>Finetuned LLMs </a:t>
            </a:r>
            <a:r>
              <a:rPr lang="en-US" sz="3100" dirty="0">
                <a:solidFill>
                  <a:schemeClr val="accent1"/>
                </a:solidFill>
              </a:rPr>
              <a:t>as Planners w/o long-term Memory. </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41</a:t>
            </a:fld>
            <a:endParaRPr lang="en-US"/>
          </a:p>
        </p:txBody>
      </p:sp>
      <p:sp>
        <p:nvSpPr>
          <p:cNvPr id="8" name="TextBox 7">
            <a:extLst>
              <a:ext uri="{FF2B5EF4-FFF2-40B4-BE49-F238E27FC236}">
                <a16:creationId xmlns:a16="http://schemas.microsoft.com/office/drawing/2014/main" id="{85DB934A-91BB-8DD9-5789-2AD50B6399ED}"/>
              </a:ext>
            </a:extLst>
          </p:cNvPr>
          <p:cNvSpPr txBox="1"/>
          <p:nvPr/>
        </p:nvSpPr>
        <p:spPr>
          <a:xfrm>
            <a:off x="8174991" y="1910802"/>
            <a:ext cx="3581579" cy="4093428"/>
          </a:xfrm>
          <a:prstGeom prst="rect">
            <a:avLst/>
          </a:prstGeom>
          <a:noFill/>
        </p:spPr>
        <p:txBody>
          <a:bodyPr wrap="square">
            <a:spAutoFit/>
          </a:bodyPr>
          <a:lstStyle/>
          <a:p>
            <a:r>
              <a:rPr lang="en-US" sz="2600" dirty="0">
                <a:solidFill>
                  <a:schemeClr val="accent1"/>
                </a:solidFill>
              </a:rPr>
              <a:t>Use action-related data to finetune existing open-source large models,</a:t>
            </a:r>
          </a:p>
          <a:p>
            <a:r>
              <a:rPr lang="en-US" sz="2600" dirty="0">
                <a:solidFill>
                  <a:schemeClr val="accent1"/>
                </a:solidFill>
              </a:rPr>
              <a:t>enabling them to achieve decision-making, planning, and tool invocation capabilities comparable</a:t>
            </a:r>
          </a:p>
          <a:p>
            <a:r>
              <a:rPr lang="en-US" sz="2600" dirty="0">
                <a:solidFill>
                  <a:schemeClr val="accent1"/>
                </a:solidFill>
              </a:rPr>
              <a:t>to closed-source LLMs</a:t>
            </a:r>
            <a:endParaRPr lang="en-US" sz="2600" dirty="0"/>
          </a:p>
        </p:txBody>
      </p:sp>
      <p:pic>
        <p:nvPicPr>
          <p:cNvPr id="5" name="Picture 4">
            <a:extLst>
              <a:ext uri="{FF2B5EF4-FFF2-40B4-BE49-F238E27FC236}">
                <a16:creationId xmlns:a16="http://schemas.microsoft.com/office/drawing/2014/main" id="{20B845F1-8E68-FF76-3944-D7DE7B6CADFD}"/>
              </a:ext>
            </a:extLst>
          </p:cNvPr>
          <p:cNvPicPr>
            <a:picLocks noChangeAspect="1"/>
          </p:cNvPicPr>
          <p:nvPr/>
        </p:nvPicPr>
        <p:blipFill>
          <a:blip r:embed="rId2"/>
          <a:stretch>
            <a:fillRect/>
          </a:stretch>
        </p:blipFill>
        <p:spPr>
          <a:xfrm>
            <a:off x="1069433" y="1443990"/>
            <a:ext cx="6665632" cy="5118253"/>
          </a:xfrm>
          <a:prstGeom prst="rect">
            <a:avLst/>
          </a:prstGeom>
        </p:spPr>
      </p:pic>
      <p:sp>
        <p:nvSpPr>
          <p:cNvPr id="10" name="TextBox 9">
            <a:extLst>
              <a:ext uri="{FF2B5EF4-FFF2-40B4-BE49-F238E27FC236}">
                <a16:creationId xmlns:a16="http://schemas.microsoft.com/office/drawing/2014/main" id="{F3865D7A-9806-61B4-6151-683B86D52F92}"/>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9632127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(c) Type III: Planners with </a:t>
            </a:r>
            <a:r>
              <a:rPr lang="en-US" sz="2800" dirty="0">
                <a:solidFill>
                  <a:srgbClr val="C00000"/>
                </a:solidFill>
              </a:rPr>
              <a:t>Indirect Long-term Memory</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42</a:t>
            </a:fld>
            <a:endParaRPr lang="en-US"/>
          </a:p>
        </p:txBody>
      </p:sp>
      <p:pic>
        <p:nvPicPr>
          <p:cNvPr id="3" name="Picture 2">
            <a:extLst>
              <a:ext uri="{FF2B5EF4-FFF2-40B4-BE49-F238E27FC236}">
                <a16:creationId xmlns:a16="http://schemas.microsoft.com/office/drawing/2014/main" id="{AB85AFD2-9AA7-3554-2E59-8192202A1D22}"/>
              </a:ext>
            </a:extLst>
          </p:cNvPr>
          <p:cNvPicPr>
            <a:picLocks noChangeAspect="1"/>
          </p:cNvPicPr>
          <p:nvPr/>
        </p:nvPicPr>
        <p:blipFill>
          <a:blip r:embed="rId2"/>
          <a:stretch>
            <a:fillRect/>
          </a:stretch>
        </p:blipFill>
        <p:spPr>
          <a:xfrm>
            <a:off x="1069432" y="1443991"/>
            <a:ext cx="6884253" cy="4970664"/>
          </a:xfrm>
          <a:prstGeom prst="rect">
            <a:avLst/>
          </a:prstGeom>
        </p:spPr>
      </p:pic>
      <p:sp>
        <p:nvSpPr>
          <p:cNvPr id="5" name="TextBox 4">
            <a:extLst>
              <a:ext uri="{FF2B5EF4-FFF2-40B4-BE49-F238E27FC236}">
                <a16:creationId xmlns:a16="http://schemas.microsoft.com/office/drawing/2014/main" id="{5F243CAA-0071-24B7-C81E-F0AB14C8954D}"/>
              </a:ext>
            </a:extLst>
          </p:cNvPr>
          <p:cNvSpPr txBox="1"/>
          <p:nvPr/>
        </p:nvSpPr>
        <p:spPr>
          <a:xfrm>
            <a:off x="8174991" y="1910802"/>
            <a:ext cx="3581579" cy="3293209"/>
          </a:xfrm>
          <a:prstGeom prst="rect">
            <a:avLst/>
          </a:prstGeom>
          <a:noFill/>
        </p:spPr>
        <p:txBody>
          <a:bodyPr wrap="square">
            <a:spAutoFit/>
          </a:bodyPr>
          <a:lstStyle/>
          <a:p>
            <a:r>
              <a:rPr lang="en-US" sz="2600" dirty="0">
                <a:solidFill>
                  <a:schemeClr val="accent1"/>
                </a:solidFill>
              </a:rPr>
              <a:t>Introduce indirect </a:t>
            </a:r>
            <a:br>
              <a:rPr lang="en-US" sz="2600" dirty="0">
                <a:solidFill>
                  <a:schemeClr val="accent1"/>
                </a:solidFill>
              </a:rPr>
            </a:br>
            <a:r>
              <a:rPr lang="en-US" sz="2600" dirty="0">
                <a:solidFill>
                  <a:schemeClr val="accent1"/>
                </a:solidFill>
              </a:rPr>
              <a:t>long-term memory functions,</a:t>
            </a:r>
          </a:p>
          <a:p>
            <a:r>
              <a:rPr lang="en-US" sz="2600" dirty="0">
                <a:solidFill>
                  <a:schemeClr val="accent1"/>
                </a:solidFill>
              </a:rPr>
              <a:t>further enhancing their generalization and adaptation abilities in environments closer to the real world.</a:t>
            </a:r>
            <a:endParaRPr lang="en-US" sz="2600" dirty="0"/>
          </a:p>
        </p:txBody>
      </p:sp>
      <p:sp>
        <p:nvSpPr>
          <p:cNvPr id="7" name="TextBox 6">
            <a:extLst>
              <a:ext uri="{FF2B5EF4-FFF2-40B4-BE49-F238E27FC236}">
                <a16:creationId xmlns:a16="http://schemas.microsoft.com/office/drawing/2014/main" id="{B05859B1-F58A-A34D-D368-789305C44977}"/>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32010681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396634"/>
          </a:xfrm>
        </p:spPr>
        <p:txBody>
          <a:bodyPr>
            <a:normAutofit/>
          </a:bodyPr>
          <a:lstStyle/>
          <a:p>
            <a:r>
              <a:rPr lang="en-US" dirty="0">
                <a:solidFill>
                  <a:schemeClr val="accent1"/>
                </a:solidFill>
              </a:rPr>
              <a:t>Large Multimodal Agents (LMAs)</a:t>
            </a:r>
            <a:br>
              <a:rPr lang="en-US" dirty="0">
                <a:solidFill>
                  <a:schemeClr val="accent1"/>
                </a:solidFill>
              </a:rPr>
            </a:br>
            <a:r>
              <a:rPr lang="en-US" sz="2800" dirty="0">
                <a:solidFill>
                  <a:schemeClr val="accent1"/>
                </a:solidFill>
              </a:rPr>
              <a:t>(d) Type IV: Planners with </a:t>
            </a:r>
            <a:r>
              <a:rPr lang="en-US" sz="2800" dirty="0">
                <a:solidFill>
                  <a:srgbClr val="C00000"/>
                </a:solidFill>
              </a:rPr>
              <a:t>Native Long-term Memory</a:t>
            </a: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43</a:t>
            </a:fld>
            <a:endParaRPr lang="en-US"/>
          </a:p>
        </p:txBody>
      </p:sp>
      <p:pic>
        <p:nvPicPr>
          <p:cNvPr id="5" name="Picture 4">
            <a:extLst>
              <a:ext uri="{FF2B5EF4-FFF2-40B4-BE49-F238E27FC236}">
                <a16:creationId xmlns:a16="http://schemas.microsoft.com/office/drawing/2014/main" id="{3E1642EC-C336-4594-D0C7-834CE3093BB0}"/>
              </a:ext>
            </a:extLst>
          </p:cNvPr>
          <p:cNvPicPr>
            <a:picLocks noChangeAspect="1"/>
          </p:cNvPicPr>
          <p:nvPr/>
        </p:nvPicPr>
        <p:blipFill>
          <a:blip r:embed="rId2"/>
          <a:stretch>
            <a:fillRect/>
          </a:stretch>
        </p:blipFill>
        <p:spPr>
          <a:xfrm>
            <a:off x="1240971" y="1371600"/>
            <a:ext cx="6920858" cy="5190644"/>
          </a:xfrm>
          <a:prstGeom prst="rect">
            <a:avLst/>
          </a:prstGeom>
        </p:spPr>
      </p:pic>
      <p:sp>
        <p:nvSpPr>
          <p:cNvPr id="7" name="TextBox 6">
            <a:extLst>
              <a:ext uri="{FF2B5EF4-FFF2-40B4-BE49-F238E27FC236}">
                <a16:creationId xmlns:a16="http://schemas.microsoft.com/office/drawing/2014/main" id="{DACCC8CF-7842-AE8B-811D-B5469F698E88}"/>
              </a:ext>
            </a:extLst>
          </p:cNvPr>
          <p:cNvSpPr txBox="1"/>
          <p:nvPr/>
        </p:nvSpPr>
        <p:spPr>
          <a:xfrm>
            <a:off x="8174991" y="1910802"/>
            <a:ext cx="3581579" cy="3293209"/>
          </a:xfrm>
          <a:prstGeom prst="rect">
            <a:avLst/>
          </a:prstGeom>
          <a:noFill/>
        </p:spPr>
        <p:txBody>
          <a:bodyPr wrap="square">
            <a:spAutoFit/>
          </a:bodyPr>
          <a:lstStyle/>
          <a:p>
            <a:r>
              <a:rPr lang="en-US" sz="2600" dirty="0">
                <a:solidFill>
                  <a:schemeClr val="accent1"/>
                </a:solidFill>
              </a:rPr>
              <a:t>Introduce native </a:t>
            </a:r>
            <a:br>
              <a:rPr lang="en-US" sz="2600" dirty="0">
                <a:solidFill>
                  <a:schemeClr val="accent1"/>
                </a:solidFill>
              </a:rPr>
            </a:br>
            <a:r>
              <a:rPr lang="en-US" sz="2600" dirty="0">
                <a:solidFill>
                  <a:schemeClr val="accent1"/>
                </a:solidFill>
              </a:rPr>
              <a:t>long-term memory functions,</a:t>
            </a:r>
          </a:p>
          <a:p>
            <a:r>
              <a:rPr lang="en-US" sz="2600" dirty="0">
                <a:solidFill>
                  <a:schemeClr val="accent1"/>
                </a:solidFill>
              </a:rPr>
              <a:t>further enhancing their generalization and adaptation abilities in environments closer to the real world.</a:t>
            </a:r>
            <a:endParaRPr lang="en-US" sz="2600" dirty="0"/>
          </a:p>
        </p:txBody>
      </p:sp>
      <p:sp>
        <p:nvSpPr>
          <p:cNvPr id="9" name="TextBox 8">
            <a:extLst>
              <a:ext uri="{FF2B5EF4-FFF2-40B4-BE49-F238E27FC236}">
                <a16:creationId xmlns:a16="http://schemas.microsoft.com/office/drawing/2014/main" id="{752F4B06-3FBB-241A-8879-97653EE8BBA8}"/>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9580850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B5E2-F332-7A4E-874D-03A3D1D8CCC9}"/>
              </a:ext>
            </a:extLst>
          </p:cNvPr>
          <p:cNvSpPr>
            <a:spLocks noGrp="1"/>
          </p:cNvSpPr>
          <p:nvPr>
            <p:ph type="title"/>
          </p:nvPr>
        </p:nvSpPr>
        <p:spPr>
          <a:xfrm>
            <a:off x="534389" y="1755"/>
            <a:ext cx="11222181" cy="1217445"/>
          </a:xfrm>
        </p:spPr>
        <p:txBody>
          <a:bodyPr>
            <a:normAutofit/>
          </a:bodyPr>
          <a:lstStyle/>
          <a:p>
            <a:r>
              <a:rPr lang="en-US" dirty="0">
                <a:solidFill>
                  <a:schemeClr val="accent1"/>
                </a:solidFill>
              </a:rPr>
              <a:t>Multi-Agent Frameworks</a:t>
            </a:r>
            <a:endParaRPr lang="en-US" sz="2800" dirty="0">
              <a:solidFill>
                <a:srgbClr val="C00000"/>
              </a:solidFill>
            </a:endParaRPr>
          </a:p>
        </p:txBody>
      </p:sp>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44</a:t>
            </a:fld>
            <a:endParaRPr lang="en-US"/>
          </a:p>
        </p:txBody>
      </p:sp>
      <p:pic>
        <p:nvPicPr>
          <p:cNvPr id="6" name="Picture 5">
            <a:extLst>
              <a:ext uri="{FF2B5EF4-FFF2-40B4-BE49-F238E27FC236}">
                <a16:creationId xmlns:a16="http://schemas.microsoft.com/office/drawing/2014/main" id="{B5AE70C8-CBF5-9D99-35A8-28295C078712}"/>
              </a:ext>
            </a:extLst>
          </p:cNvPr>
          <p:cNvPicPr>
            <a:picLocks noChangeAspect="1"/>
          </p:cNvPicPr>
          <p:nvPr/>
        </p:nvPicPr>
        <p:blipFill>
          <a:blip r:embed="rId2"/>
          <a:stretch>
            <a:fillRect/>
          </a:stretch>
        </p:blipFill>
        <p:spPr>
          <a:xfrm>
            <a:off x="227359" y="1219200"/>
            <a:ext cx="11709571" cy="5388646"/>
          </a:xfrm>
          <a:prstGeom prst="rect">
            <a:avLst/>
          </a:prstGeom>
        </p:spPr>
      </p:pic>
      <p:sp>
        <p:nvSpPr>
          <p:cNvPr id="7" name="TextBox 6">
            <a:extLst>
              <a:ext uri="{FF2B5EF4-FFF2-40B4-BE49-F238E27FC236}">
                <a16:creationId xmlns:a16="http://schemas.microsoft.com/office/drawing/2014/main" id="{2D5BF178-584B-BF9C-029E-A5D89BBFC93D}"/>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spTree>
    <p:extLst>
      <p:ext uri="{BB962C8B-B14F-4D97-AF65-F5344CB8AC3E}">
        <p14:creationId xmlns:p14="http://schemas.microsoft.com/office/powerpoint/2010/main" val="228717656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45</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a:t>
            </a:r>
            <a:r>
              <a:rPr lang="en-US" sz="1000" dirty="0" err="1">
                <a:solidFill>
                  <a:schemeClr val="bg1">
                    <a:lumMod val="75000"/>
                  </a:schemeClr>
                </a:solidFill>
              </a:rPr>
              <a:t>Xie</a:t>
            </a:r>
            <a:r>
              <a:rPr lang="en-US" sz="1000" dirty="0">
                <a:solidFill>
                  <a:schemeClr val="bg1">
                    <a:lumMod val="75000"/>
                  </a:schemeClr>
                </a:solidFill>
              </a:rPr>
              <a:t>, </a:t>
            </a:r>
            <a:r>
              <a:rPr lang="en-US" sz="1000" dirty="0" err="1">
                <a:solidFill>
                  <a:schemeClr val="bg1">
                    <a:lumMod val="75000"/>
                  </a:schemeClr>
                </a:solidFill>
              </a:rPr>
              <a:t>Junlin</a:t>
            </a:r>
            <a:r>
              <a:rPr lang="en-US" sz="1000" dirty="0">
                <a:solidFill>
                  <a:schemeClr val="bg1">
                    <a:lumMod val="75000"/>
                  </a:schemeClr>
                </a:solidFill>
              </a:rPr>
              <a:t>, </a:t>
            </a:r>
            <a:r>
              <a:rPr lang="en-US" sz="1000" dirty="0" err="1">
                <a:solidFill>
                  <a:schemeClr val="bg1">
                    <a:lumMod val="75000"/>
                  </a:schemeClr>
                </a:solidFill>
              </a:rPr>
              <a:t>Zhihong</a:t>
            </a:r>
            <a:r>
              <a:rPr lang="en-US" sz="1000" dirty="0">
                <a:solidFill>
                  <a:schemeClr val="bg1">
                    <a:lumMod val="75000"/>
                  </a:schemeClr>
                </a:solidFill>
              </a:rPr>
              <a:t> Chen, </a:t>
            </a:r>
            <a:r>
              <a:rPr lang="en-US" sz="1000" dirty="0" err="1">
                <a:solidFill>
                  <a:schemeClr val="bg1">
                    <a:lumMod val="75000"/>
                  </a:schemeClr>
                </a:solidFill>
              </a:rPr>
              <a:t>Ruifei</a:t>
            </a:r>
            <a:r>
              <a:rPr lang="en-US" sz="1000" dirty="0">
                <a:solidFill>
                  <a:schemeClr val="bg1">
                    <a:lumMod val="75000"/>
                  </a:schemeClr>
                </a:solidFill>
              </a:rPr>
              <a:t> Zhang, Xiang Wan, and </a:t>
            </a:r>
            <a:r>
              <a:rPr lang="en-US" sz="1000" dirty="0" err="1">
                <a:solidFill>
                  <a:schemeClr val="bg1">
                    <a:lumMod val="75000"/>
                  </a:schemeClr>
                </a:solidFill>
              </a:rPr>
              <a:t>Guanbin</a:t>
            </a:r>
            <a:r>
              <a:rPr lang="en-US" sz="1000" dirty="0">
                <a:solidFill>
                  <a:schemeClr val="bg1">
                    <a:lumMod val="75000"/>
                  </a:schemeClr>
                </a:solidFill>
              </a:rPr>
              <a:t> Li. "Large Multimodal Agents: A Survey." </a:t>
            </a:r>
            <a:r>
              <a:rPr lang="en-US" sz="1000" dirty="0" err="1">
                <a:solidFill>
                  <a:schemeClr val="bg1">
                    <a:lumMod val="75000"/>
                  </a:schemeClr>
                </a:solidFill>
              </a:rPr>
              <a:t>arXiv</a:t>
            </a:r>
            <a:r>
              <a:rPr lang="en-US" sz="1000" dirty="0">
                <a:solidFill>
                  <a:schemeClr val="bg1">
                    <a:lumMod val="75000"/>
                  </a:schemeClr>
                </a:solidFill>
              </a:rPr>
              <a:t> preprint arXiv:2402.15116 (2024).</a:t>
            </a:r>
          </a:p>
        </p:txBody>
      </p:sp>
      <p:pic>
        <p:nvPicPr>
          <p:cNvPr id="5" name="Picture 4">
            <a:extLst>
              <a:ext uri="{FF2B5EF4-FFF2-40B4-BE49-F238E27FC236}">
                <a16:creationId xmlns:a16="http://schemas.microsoft.com/office/drawing/2014/main" id="{5A08B6DD-4F6A-8857-5C5A-5036E8635732}"/>
              </a:ext>
            </a:extLst>
          </p:cNvPr>
          <p:cNvPicPr>
            <a:picLocks noChangeAspect="1"/>
          </p:cNvPicPr>
          <p:nvPr/>
        </p:nvPicPr>
        <p:blipFill>
          <a:blip r:embed="rId2"/>
          <a:stretch>
            <a:fillRect/>
          </a:stretch>
        </p:blipFill>
        <p:spPr>
          <a:xfrm>
            <a:off x="1143273" y="947416"/>
            <a:ext cx="10078251" cy="5681871"/>
          </a:xfrm>
          <a:prstGeom prst="rect">
            <a:avLst/>
          </a:prstGeom>
        </p:spPr>
      </p:pic>
      <p:sp>
        <p:nvSpPr>
          <p:cNvPr id="9" name="Title 1">
            <a:extLst>
              <a:ext uri="{FF2B5EF4-FFF2-40B4-BE49-F238E27FC236}">
                <a16:creationId xmlns:a16="http://schemas.microsoft.com/office/drawing/2014/main" id="{0784D123-F8F9-E253-A39B-889F5B31CB64}"/>
              </a:ext>
            </a:extLst>
          </p:cNvPr>
          <p:cNvSpPr>
            <a:spLocks noGrp="1"/>
          </p:cNvSpPr>
          <p:nvPr>
            <p:ph type="title"/>
          </p:nvPr>
        </p:nvSpPr>
        <p:spPr>
          <a:xfrm>
            <a:off x="534389" y="29465"/>
            <a:ext cx="11222181" cy="902829"/>
          </a:xfrm>
        </p:spPr>
        <p:txBody>
          <a:bodyPr>
            <a:normAutofit fontScale="90000"/>
          </a:bodyPr>
          <a:lstStyle/>
          <a:p>
            <a:r>
              <a:rPr lang="en-US" dirty="0">
                <a:solidFill>
                  <a:schemeClr val="accent1"/>
                </a:solidFill>
              </a:rPr>
              <a:t>Applications of Large Multimodal Agents (LMAs) </a:t>
            </a:r>
            <a:endParaRPr lang="en-US" sz="2800" dirty="0">
              <a:solidFill>
                <a:srgbClr val="C00000"/>
              </a:solidFill>
            </a:endParaRPr>
          </a:p>
        </p:txBody>
      </p:sp>
    </p:spTree>
    <p:extLst>
      <p:ext uri="{BB962C8B-B14F-4D97-AF65-F5344CB8AC3E}">
        <p14:creationId xmlns:p14="http://schemas.microsoft.com/office/powerpoint/2010/main" val="11643081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3ED8C5-AFE5-E541-A0CF-A48028F10289}"/>
              </a:ext>
            </a:extLst>
          </p:cNvPr>
          <p:cNvSpPr>
            <a:spLocks noGrp="1"/>
          </p:cNvSpPr>
          <p:nvPr>
            <p:ph type="sldNum" sz="quarter" idx="12"/>
          </p:nvPr>
        </p:nvSpPr>
        <p:spPr/>
        <p:txBody>
          <a:bodyPr/>
          <a:lstStyle/>
          <a:p>
            <a:fld id="{5D6FF71F-CF6A-4C46-8F9B-61D49EEA70E3}" type="slidenum">
              <a:rPr lang="en-US" smtClean="0"/>
              <a:t>46</a:t>
            </a:fld>
            <a:endParaRPr lang="en-US"/>
          </a:p>
        </p:txBody>
      </p:sp>
      <p:sp>
        <p:nvSpPr>
          <p:cNvPr id="11" name="TextBox 10">
            <a:extLst>
              <a:ext uri="{FF2B5EF4-FFF2-40B4-BE49-F238E27FC236}">
                <a16:creationId xmlns:a16="http://schemas.microsoft.com/office/drawing/2014/main" id="{4888DB05-C65A-DD4F-90BB-007BEA3CE596}"/>
              </a:ext>
            </a:extLst>
          </p:cNvPr>
          <p:cNvSpPr txBox="1"/>
          <p:nvPr/>
        </p:nvSpPr>
        <p:spPr>
          <a:xfrm>
            <a:off x="1069433" y="6607846"/>
            <a:ext cx="10152091" cy="246221"/>
          </a:xfrm>
          <a:prstGeom prst="rect">
            <a:avLst/>
          </a:prstGeom>
          <a:noFill/>
        </p:spPr>
        <p:txBody>
          <a:bodyPr wrap="square">
            <a:spAutoFit/>
          </a:bodyPr>
          <a:lstStyle/>
          <a:p>
            <a:pPr algn="ctr"/>
            <a:r>
              <a:rPr lang="en-US" sz="1000" dirty="0">
                <a:solidFill>
                  <a:schemeClr val="bg1">
                    <a:lumMod val="75000"/>
                  </a:schemeClr>
                </a:solidFill>
              </a:rPr>
              <a:t>Source: Wang, </a:t>
            </a:r>
            <a:r>
              <a:rPr lang="en-US" sz="1000" dirty="0" err="1">
                <a:solidFill>
                  <a:schemeClr val="bg1">
                    <a:lumMod val="75000"/>
                  </a:schemeClr>
                </a:solidFill>
              </a:rPr>
              <a:t>Xingyao</a:t>
            </a:r>
            <a:r>
              <a:rPr lang="en-US" sz="1000" dirty="0">
                <a:solidFill>
                  <a:schemeClr val="bg1">
                    <a:lumMod val="75000"/>
                  </a:schemeClr>
                </a:solidFill>
              </a:rPr>
              <a:t>, </a:t>
            </a:r>
            <a:r>
              <a:rPr lang="en-US" sz="1000" dirty="0" err="1">
                <a:solidFill>
                  <a:schemeClr val="bg1">
                    <a:lumMod val="75000"/>
                  </a:schemeClr>
                </a:solidFill>
              </a:rPr>
              <a:t>Yangyi</a:t>
            </a:r>
            <a:r>
              <a:rPr lang="en-US" sz="1000" dirty="0">
                <a:solidFill>
                  <a:schemeClr val="bg1">
                    <a:lumMod val="75000"/>
                  </a:schemeClr>
                </a:solidFill>
              </a:rPr>
              <a:t> Chen, </a:t>
            </a:r>
            <a:r>
              <a:rPr lang="en-US" sz="1000" dirty="0" err="1">
                <a:solidFill>
                  <a:schemeClr val="bg1">
                    <a:lumMod val="75000"/>
                  </a:schemeClr>
                </a:solidFill>
              </a:rPr>
              <a:t>Lifan</a:t>
            </a:r>
            <a:r>
              <a:rPr lang="en-US" sz="1000" dirty="0">
                <a:solidFill>
                  <a:schemeClr val="bg1">
                    <a:lumMod val="75000"/>
                  </a:schemeClr>
                </a:solidFill>
              </a:rPr>
              <a:t> Yuan, </a:t>
            </a:r>
            <a:r>
              <a:rPr lang="en-US" sz="1000" dirty="0" err="1">
                <a:solidFill>
                  <a:schemeClr val="bg1">
                    <a:lumMod val="75000"/>
                  </a:schemeClr>
                </a:solidFill>
              </a:rPr>
              <a:t>Yizhe</a:t>
            </a:r>
            <a:r>
              <a:rPr lang="en-US" sz="1000" dirty="0">
                <a:solidFill>
                  <a:schemeClr val="bg1">
                    <a:lumMod val="75000"/>
                  </a:schemeClr>
                </a:solidFill>
              </a:rPr>
              <a:t> Zhang, </a:t>
            </a:r>
            <a:r>
              <a:rPr lang="en-US" sz="1000" dirty="0" err="1">
                <a:solidFill>
                  <a:schemeClr val="bg1">
                    <a:lumMod val="75000"/>
                  </a:schemeClr>
                </a:solidFill>
              </a:rPr>
              <a:t>Yunzhu</a:t>
            </a:r>
            <a:r>
              <a:rPr lang="en-US" sz="1000" dirty="0">
                <a:solidFill>
                  <a:schemeClr val="bg1">
                    <a:lumMod val="75000"/>
                  </a:schemeClr>
                </a:solidFill>
              </a:rPr>
              <a:t> Li, Hao Peng, and Heng Ji. "Executable code actions elicit better </a:t>
            </a:r>
            <a:r>
              <a:rPr lang="en-US" sz="1000" dirty="0" err="1">
                <a:solidFill>
                  <a:schemeClr val="bg1">
                    <a:lumMod val="75000"/>
                  </a:schemeClr>
                </a:solidFill>
              </a:rPr>
              <a:t>llm</a:t>
            </a:r>
            <a:r>
              <a:rPr lang="en-US" sz="1000" dirty="0">
                <a:solidFill>
                  <a:schemeClr val="bg1">
                    <a:lumMod val="75000"/>
                  </a:schemeClr>
                </a:solidFill>
              </a:rPr>
              <a:t> agents." </a:t>
            </a:r>
            <a:r>
              <a:rPr lang="en-US" sz="1000" dirty="0" err="1">
                <a:solidFill>
                  <a:schemeClr val="bg1">
                    <a:lumMod val="75000"/>
                  </a:schemeClr>
                </a:solidFill>
              </a:rPr>
              <a:t>arXiv</a:t>
            </a:r>
            <a:r>
              <a:rPr lang="en-US" sz="1000" dirty="0">
                <a:solidFill>
                  <a:schemeClr val="bg1">
                    <a:lumMod val="75000"/>
                  </a:schemeClr>
                </a:solidFill>
              </a:rPr>
              <a:t> preprint arXiv:2402.01030 (2024).</a:t>
            </a:r>
          </a:p>
        </p:txBody>
      </p:sp>
      <p:sp>
        <p:nvSpPr>
          <p:cNvPr id="9" name="Title 1">
            <a:extLst>
              <a:ext uri="{FF2B5EF4-FFF2-40B4-BE49-F238E27FC236}">
                <a16:creationId xmlns:a16="http://schemas.microsoft.com/office/drawing/2014/main" id="{0784D123-F8F9-E253-A39B-889F5B31CB64}"/>
              </a:ext>
            </a:extLst>
          </p:cNvPr>
          <p:cNvSpPr>
            <a:spLocks noGrp="1"/>
          </p:cNvSpPr>
          <p:nvPr>
            <p:ph type="title"/>
          </p:nvPr>
        </p:nvSpPr>
        <p:spPr>
          <a:xfrm>
            <a:off x="534389" y="29465"/>
            <a:ext cx="11222181" cy="1189735"/>
          </a:xfrm>
        </p:spPr>
        <p:txBody>
          <a:bodyPr>
            <a:normAutofit fontScale="90000"/>
          </a:bodyPr>
          <a:lstStyle/>
          <a:p>
            <a:r>
              <a:rPr lang="en-US" dirty="0" err="1">
                <a:solidFill>
                  <a:schemeClr val="accent1"/>
                </a:solidFill>
              </a:rPr>
              <a:t>CodeActAgent</a:t>
            </a:r>
            <a:r>
              <a:rPr lang="en-US" dirty="0">
                <a:solidFill>
                  <a:schemeClr val="accent1"/>
                </a:solidFill>
              </a:rPr>
              <a:t>: </a:t>
            </a:r>
            <a:br>
              <a:rPr lang="en-US" dirty="0">
                <a:solidFill>
                  <a:schemeClr val="accent1"/>
                </a:solidFill>
              </a:rPr>
            </a:br>
            <a:r>
              <a:rPr lang="en-US" sz="4400" dirty="0">
                <a:solidFill>
                  <a:schemeClr val="accent1"/>
                </a:solidFill>
              </a:rPr>
              <a:t>General Agent Multi-turn Interaction Framework </a:t>
            </a:r>
            <a:endParaRPr lang="en-US" sz="4400" dirty="0">
              <a:solidFill>
                <a:srgbClr val="C00000"/>
              </a:solidFill>
            </a:endParaRPr>
          </a:p>
        </p:txBody>
      </p:sp>
      <p:pic>
        <p:nvPicPr>
          <p:cNvPr id="3" name="Picture 2">
            <a:extLst>
              <a:ext uri="{FF2B5EF4-FFF2-40B4-BE49-F238E27FC236}">
                <a16:creationId xmlns:a16="http://schemas.microsoft.com/office/drawing/2014/main" id="{69EED08E-3580-1C29-DB33-38A1D632DF3F}"/>
              </a:ext>
            </a:extLst>
          </p:cNvPr>
          <p:cNvPicPr>
            <a:picLocks noChangeAspect="1"/>
          </p:cNvPicPr>
          <p:nvPr/>
        </p:nvPicPr>
        <p:blipFill>
          <a:blip r:embed="rId2"/>
          <a:stretch>
            <a:fillRect/>
          </a:stretch>
        </p:blipFill>
        <p:spPr>
          <a:xfrm>
            <a:off x="326828" y="1482439"/>
            <a:ext cx="11538343" cy="4912245"/>
          </a:xfrm>
          <a:prstGeom prst="rect">
            <a:avLst/>
          </a:prstGeom>
        </p:spPr>
      </p:pic>
    </p:spTree>
    <p:extLst>
      <p:ext uri="{BB962C8B-B14F-4D97-AF65-F5344CB8AC3E}">
        <p14:creationId xmlns:p14="http://schemas.microsoft.com/office/powerpoint/2010/main" val="7097667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400" y="1177871"/>
            <a:ext cx="10538847" cy="5341993"/>
          </a:xfrm>
        </p:spPr>
        <p:txBody>
          <a:bodyPr>
            <a:noAutofit/>
          </a:bodyPr>
          <a:lstStyle/>
          <a:p>
            <a:r>
              <a:rPr lang="en-US" dirty="0"/>
              <a:t>To create a </a:t>
            </a:r>
            <a:r>
              <a:rPr lang="en-US" dirty="0">
                <a:solidFill>
                  <a:schemeClr val="accent1"/>
                </a:solidFill>
              </a:rPr>
              <a:t>reliable, secure and efficient </a:t>
            </a:r>
            <a:r>
              <a:rPr lang="en-US" dirty="0"/>
              <a:t>product, you need to pay attention to </a:t>
            </a:r>
            <a:r>
              <a:rPr lang="en-US" dirty="0">
                <a:solidFill>
                  <a:srgbClr val="C00000"/>
                </a:solidFill>
              </a:rPr>
              <a:t>architectural design </a:t>
            </a:r>
            <a:r>
              <a:rPr lang="en-US" dirty="0"/>
              <a:t>which includes: </a:t>
            </a:r>
          </a:p>
          <a:p>
            <a:pPr lvl="1"/>
            <a:r>
              <a:rPr lang="en-US" sz="3200" dirty="0"/>
              <a:t>its </a:t>
            </a:r>
            <a:r>
              <a:rPr lang="en-US" sz="3200" dirty="0">
                <a:solidFill>
                  <a:srgbClr val="C00000"/>
                </a:solidFill>
              </a:rPr>
              <a:t>overall organization</a:t>
            </a:r>
            <a:r>
              <a:rPr lang="en-US" sz="3200" dirty="0"/>
              <a:t>, </a:t>
            </a:r>
          </a:p>
          <a:p>
            <a:pPr lvl="1"/>
            <a:r>
              <a:rPr lang="en-US" sz="3200" dirty="0"/>
              <a:t>how the software is </a:t>
            </a:r>
            <a:r>
              <a:rPr lang="en-US" sz="3200" dirty="0">
                <a:solidFill>
                  <a:srgbClr val="C00000"/>
                </a:solidFill>
              </a:rPr>
              <a:t>decomposed into components</a:t>
            </a:r>
            <a:r>
              <a:rPr lang="en-US" sz="3200" dirty="0"/>
              <a:t>, </a:t>
            </a:r>
          </a:p>
          <a:p>
            <a:pPr lvl="1"/>
            <a:r>
              <a:rPr lang="en-US" sz="3200" dirty="0"/>
              <a:t>the </a:t>
            </a:r>
            <a:r>
              <a:rPr lang="en-US" sz="3200" dirty="0">
                <a:solidFill>
                  <a:srgbClr val="C00000"/>
                </a:solidFill>
              </a:rPr>
              <a:t>server organization </a:t>
            </a:r>
          </a:p>
          <a:p>
            <a:pPr lvl="1"/>
            <a:r>
              <a:rPr lang="en-US" sz="3200" dirty="0"/>
              <a:t>the </a:t>
            </a:r>
            <a:r>
              <a:rPr lang="en-US" sz="3200" dirty="0">
                <a:solidFill>
                  <a:srgbClr val="C00000"/>
                </a:solidFill>
              </a:rPr>
              <a:t>technologies</a:t>
            </a:r>
            <a:r>
              <a:rPr lang="en-US" sz="3200" dirty="0"/>
              <a:t> that you use to build the software.</a:t>
            </a:r>
            <a:r>
              <a:rPr lang="zh-TW" altLang="en-US" sz="3200" dirty="0"/>
              <a:t> </a:t>
            </a:r>
            <a:r>
              <a:rPr lang="en-US" sz="3200" dirty="0"/>
              <a:t>The architecture of a software product affects its </a:t>
            </a:r>
            <a:r>
              <a:rPr lang="en-US" sz="3200" dirty="0">
                <a:solidFill>
                  <a:schemeClr val="accent1"/>
                </a:solidFill>
              </a:rPr>
              <a:t>performance, usability, security, reliability and maintainability</a:t>
            </a:r>
            <a:r>
              <a:rPr lang="en-US" sz="3200" dirty="0"/>
              <a:t>.</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32211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697424" y="1522659"/>
            <a:ext cx="10848813" cy="4732173"/>
          </a:xfrm>
        </p:spPr>
        <p:txBody>
          <a:bodyPr>
            <a:normAutofit/>
          </a:bodyPr>
          <a:lstStyle/>
          <a:p>
            <a:r>
              <a:rPr lang="en-US" sz="4000" dirty="0"/>
              <a:t>There are many different interpretations of the term ‘</a:t>
            </a:r>
            <a:r>
              <a:rPr lang="en-US" sz="4000" dirty="0">
                <a:solidFill>
                  <a:srgbClr val="C00000"/>
                </a:solidFill>
              </a:rPr>
              <a:t>software architecture</a:t>
            </a:r>
            <a:r>
              <a:rPr lang="en-US" sz="4000" dirty="0"/>
              <a:t>’. </a:t>
            </a:r>
          </a:p>
          <a:p>
            <a:pPr lvl="1"/>
            <a:r>
              <a:rPr lang="en-US" sz="4000" dirty="0"/>
              <a:t>Some focus on ‘</a:t>
            </a:r>
            <a:r>
              <a:rPr lang="en-US" sz="4000" dirty="0">
                <a:solidFill>
                  <a:srgbClr val="C00000"/>
                </a:solidFill>
              </a:rPr>
              <a:t>architecture</a:t>
            </a:r>
            <a:r>
              <a:rPr lang="en-US" sz="4000" dirty="0"/>
              <a:t>’ as a </a:t>
            </a:r>
            <a:r>
              <a:rPr lang="en-US" sz="4000" dirty="0">
                <a:solidFill>
                  <a:srgbClr val="C00000"/>
                </a:solidFill>
              </a:rPr>
              <a:t>noun</a:t>
            </a:r>
            <a:r>
              <a:rPr lang="en-US" sz="4000" dirty="0"/>
              <a:t> </a:t>
            </a:r>
            <a:br>
              <a:rPr lang="en-US" sz="4000" dirty="0"/>
            </a:br>
            <a:r>
              <a:rPr lang="en-US" sz="4000" dirty="0"/>
              <a:t>- the </a:t>
            </a:r>
            <a:r>
              <a:rPr lang="en-US" sz="4000" dirty="0">
                <a:solidFill>
                  <a:srgbClr val="FF0000"/>
                </a:solidFill>
              </a:rPr>
              <a:t>structure of a system </a:t>
            </a:r>
            <a:br>
              <a:rPr lang="en-US" sz="4000" dirty="0"/>
            </a:br>
            <a:r>
              <a:rPr lang="en-US" sz="4000" dirty="0"/>
              <a:t>and others consider ‘</a:t>
            </a:r>
            <a:r>
              <a:rPr lang="en-US" sz="4000" dirty="0">
                <a:solidFill>
                  <a:srgbClr val="C00000"/>
                </a:solidFill>
              </a:rPr>
              <a:t>architecture</a:t>
            </a:r>
            <a:r>
              <a:rPr lang="en-US" sz="4000" dirty="0"/>
              <a:t>’ to be a </a:t>
            </a:r>
            <a:r>
              <a:rPr lang="en-US" sz="4000" dirty="0">
                <a:solidFill>
                  <a:srgbClr val="C00000"/>
                </a:solidFill>
              </a:rPr>
              <a:t>verb</a:t>
            </a:r>
            <a:r>
              <a:rPr lang="en-US" sz="4000" dirty="0"/>
              <a:t> </a:t>
            </a:r>
            <a:br>
              <a:rPr lang="en-US" sz="4000" dirty="0"/>
            </a:br>
            <a:r>
              <a:rPr lang="en-US" sz="4000" dirty="0"/>
              <a:t>- the </a:t>
            </a:r>
            <a:r>
              <a:rPr lang="en-US" sz="4000" dirty="0">
                <a:solidFill>
                  <a:srgbClr val="FF0000"/>
                </a:solidFill>
              </a:rPr>
              <a:t>process of defining these structures</a:t>
            </a:r>
            <a:r>
              <a:rPr lang="en-US" sz="4000" dirty="0"/>
              <a:t>.</a:t>
            </a:r>
          </a:p>
          <a:p>
            <a:endParaRPr lang="en-US" sz="4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5" name="Footer Placeholder 4">
            <a:extLst>
              <a:ext uri="{FF2B5EF4-FFF2-40B4-BE49-F238E27FC236}">
                <a16:creationId xmlns:a16="http://schemas.microsoft.com/office/drawing/2014/main" id="{5F4CD06E-14BD-0847-8C23-38277EE53C3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60992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C28-523F-294D-8ADF-9BED76293AEB}"/>
              </a:ext>
            </a:extLst>
          </p:cNvPr>
          <p:cNvSpPr>
            <a:spLocks noGrp="1"/>
          </p:cNvSpPr>
          <p:nvPr>
            <p:ph type="title"/>
          </p:nvPr>
        </p:nvSpPr>
        <p:spPr/>
        <p:txBody>
          <a:bodyPr>
            <a:normAutofit fontScale="90000"/>
          </a:bodyPr>
          <a:lstStyle/>
          <a:p>
            <a:r>
              <a:rPr lang="en-US" dirty="0">
                <a:solidFill>
                  <a:schemeClr val="accent1"/>
                </a:solidFill>
              </a:rPr>
              <a:t>The IEEE definition of </a:t>
            </a:r>
            <a:br>
              <a:rPr lang="en-US" dirty="0">
                <a:solidFill>
                  <a:schemeClr val="accent1"/>
                </a:solidFill>
              </a:rPr>
            </a:br>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FEF260A4-6F6D-6E4E-AA8C-835DE90307D4}"/>
              </a:ext>
            </a:extLst>
          </p:cNvPr>
          <p:cNvSpPr>
            <a:spLocks noGrp="1"/>
          </p:cNvSpPr>
          <p:nvPr>
            <p:ph idx="1"/>
          </p:nvPr>
        </p:nvSpPr>
        <p:spPr>
          <a:xfrm>
            <a:off x="1038386" y="1600201"/>
            <a:ext cx="10259878" cy="4525963"/>
          </a:xfrm>
        </p:spPr>
        <p:txBody>
          <a:bodyPr>
            <a:normAutofit/>
          </a:bodyPr>
          <a:lstStyle/>
          <a:p>
            <a:r>
              <a:rPr lang="en-US" sz="3600" b="1" dirty="0">
                <a:solidFill>
                  <a:srgbClr val="C00000"/>
                </a:solidFill>
              </a:rPr>
              <a:t>Architecture</a:t>
            </a:r>
            <a:r>
              <a:rPr lang="en-US" sz="3600" dirty="0"/>
              <a:t> is the </a:t>
            </a:r>
            <a:br>
              <a:rPr lang="en-US" sz="3600" dirty="0"/>
            </a:br>
            <a:r>
              <a:rPr lang="en-US" sz="3600" dirty="0">
                <a:solidFill>
                  <a:schemeClr val="accent1"/>
                </a:solidFill>
              </a:rPr>
              <a:t>fundamental organization of a software system</a:t>
            </a:r>
            <a:r>
              <a:rPr lang="en-US" sz="3600" dirty="0"/>
              <a:t> </a:t>
            </a:r>
            <a:br>
              <a:rPr lang="en-US" sz="3600" dirty="0"/>
            </a:br>
            <a:r>
              <a:rPr lang="en-US" sz="3600" dirty="0"/>
              <a:t>embodied in its </a:t>
            </a:r>
            <a:r>
              <a:rPr lang="en-US" sz="3600" dirty="0">
                <a:solidFill>
                  <a:srgbClr val="FF0000"/>
                </a:solidFill>
              </a:rPr>
              <a:t>components</a:t>
            </a:r>
            <a:r>
              <a:rPr lang="en-US" sz="3600" dirty="0"/>
              <a:t>, their </a:t>
            </a:r>
            <a:r>
              <a:rPr lang="en-US" sz="3600" dirty="0">
                <a:solidFill>
                  <a:srgbClr val="FF0000"/>
                </a:solidFill>
              </a:rPr>
              <a:t>relationships</a:t>
            </a:r>
            <a:r>
              <a:rPr lang="en-US" sz="3600" dirty="0"/>
              <a:t> to each other and </a:t>
            </a:r>
            <a:br>
              <a:rPr lang="en-US" sz="3600" dirty="0"/>
            </a:br>
            <a:r>
              <a:rPr lang="en-US" sz="3600" dirty="0"/>
              <a:t>to the </a:t>
            </a:r>
            <a:r>
              <a:rPr lang="en-US" sz="3600" dirty="0">
                <a:solidFill>
                  <a:srgbClr val="FF0000"/>
                </a:solidFill>
              </a:rPr>
              <a:t>environment</a:t>
            </a:r>
            <a:r>
              <a:rPr lang="en-US" sz="3600" dirty="0"/>
              <a:t>, and </a:t>
            </a:r>
            <a:br>
              <a:rPr lang="en-US" sz="3600" dirty="0"/>
            </a:br>
            <a:r>
              <a:rPr lang="en-US" sz="3600" dirty="0"/>
              <a:t>the </a:t>
            </a:r>
            <a:r>
              <a:rPr lang="en-US" sz="3600" dirty="0">
                <a:solidFill>
                  <a:schemeClr val="accent1"/>
                </a:solidFill>
              </a:rPr>
              <a:t>principles guiding</a:t>
            </a:r>
            <a:r>
              <a:rPr lang="en-US" sz="3600" dirty="0"/>
              <a:t> its </a:t>
            </a:r>
            <a:r>
              <a:rPr lang="en-US" sz="3600" dirty="0">
                <a:solidFill>
                  <a:schemeClr val="accent1"/>
                </a:solidFill>
              </a:rPr>
              <a:t>design</a:t>
            </a:r>
            <a:r>
              <a:rPr lang="en-US" sz="3600" dirty="0"/>
              <a:t> and </a:t>
            </a:r>
            <a:r>
              <a:rPr lang="en-US" sz="3600" dirty="0">
                <a:solidFill>
                  <a:schemeClr val="accent1"/>
                </a:solidFill>
              </a:rPr>
              <a:t>evolution</a:t>
            </a:r>
            <a:r>
              <a:rPr lang="en-US" sz="3600" dirty="0"/>
              <a:t>.</a:t>
            </a:r>
          </a:p>
          <a:p>
            <a:endParaRPr lang="en-US" sz="3600" dirty="0"/>
          </a:p>
        </p:txBody>
      </p:sp>
      <p:sp>
        <p:nvSpPr>
          <p:cNvPr id="4" name="Slide Number Placeholder 3">
            <a:extLst>
              <a:ext uri="{FF2B5EF4-FFF2-40B4-BE49-F238E27FC236}">
                <a16:creationId xmlns:a16="http://schemas.microsoft.com/office/drawing/2014/main" id="{5978565D-2D48-0444-BDA6-B0AC7395F75C}"/>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02D72D53-A80F-0846-9F56-7C1385F8D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6420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and 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624621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FAB-58C5-E44D-B042-4DE037FD6BC0}"/>
              </a:ext>
            </a:extLst>
          </p:cNvPr>
          <p:cNvSpPr>
            <a:spLocks noGrp="1"/>
          </p:cNvSpPr>
          <p:nvPr>
            <p:ph type="title"/>
          </p:nvPr>
        </p:nvSpPr>
        <p:spPr>
          <a:xfrm>
            <a:off x="1981200" y="116632"/>
            <a:ext cx="8229600" cy="1301006"/>
          </a:xfrm>
        </p:spPr>
        <p:txBody>
          <a:bodyPr>
            <a:normAutofit fontScale="90000"/>
          </a:bodyPr>
          <a:lstStyle/>
          <a:p>
            <a:r>
              <a:rPr lang="en-US" dirty="0">
                <a:solidFill>
                  <a:schemeClr val="accent1"/>
                </a:solidFill>
              </a:rPr>
              <a:t>Software architecture and components</a:t>
            </a:r>
          </a:p>
        </p:txBody>
      </p:sp>
      <p:sp>
        <p:nvSpPr>
          <p:cNvPr id="3" name="Content Placeholder 2">
            <a:extLst>
              <a:ext uri="{FF2B5EF4-FFF2-40B4-BE49-F238E27FC236}">
                <a16:creationId xmlns:a16="http://schemas.microsoft.com/office/drawing/2014/main" id="{4C3D66EC-A83D-0E4C-A9CC-945F5EA0E841}"/>
              </a:ext>
            </a:extLst>
          </p:cNvPr>
          <p:cNvSpPr>
            <a:spLocks noGrp="1"/>
          </p:cNvSpPr>
          <p:nvPr>
            <p:ph idx="1"/>
          </p:nvPr>
        </p:nvSpPr>
        <p:spPr>
          <a:xfrm>
            <a:off x="805912" y="1495426"/>
            <a:ext cx="10569844" cy="5075237"/>
          </a:xfrm>
        </p:spPr>
        <p:txBody>
          <a:bodyPr>
            <a:noAutofit/>
          </a:bodyPr>
          <a:lstStyle/>
          <a:p>
            <a:r>
              <a:rPr lang="en-US" sz="3000" dirty="0"/>
              <a:t>A </a:t>
            </a:r>
            <a:r>
              <a:rPr lang="en-US" sz="3000" dirty="0">
                <a:solidFill>
                  <a:srgbClr val="C00000"/>
                </a:solidFill>
              </a:rPr>
              <a:t>component</a:t>
            </a:r>
            <a:r>
              <a:rPr lang="en-US" sz="3000" dirty="0"/>
              <a:t> is an element that implements a coherent set of functionality or features. </a:t>
            </a:r>
          </a:p>
          <a:p>
            <a:r>
              <a:rPr lang="en-US" sz="3000" dirty="0">
                <a:solidFill>
                  <a:srgbClr val="C00000"/>
                </a:solidFill>
              </a:rPr>
              <a:t>Software component </a:t>
            </a:r>
            <a:r>
              <a:rPr lang="en-US" sz="3000" dirty="0"/>
              <a:t>can be considered as </a:t>
            </a:r>
            <a:r>
              <a:rPr lang="en-US" sz="3000" dirty="0">
                <a:solidFill>
                  <a:schemeClr val="accent1"/>
                </a:solidFill>
              </a:rPr>
              <a:t>a collection of one or more services</a:t>
            </a:r>
            <a:r>
              <a:rPr lang="en-US" sz="3000" dirty="0"/>
              <a:t> that may be used by other components.</a:t>
            </a:r>
          </a:p>
          <a:p>
            <a:r>
              <a:rPr lang="en-US" sz="3000" dirty="0"/>
              <a:t>When </a:t>
            </a:r>
            <a:r>
              <a:rPr lang="en-US" sz="3000" dirty="0">
                <a:solidFill>
                  <a:srgbClr val="C00000"/>
                </a:solidFill>
              </a:rPr>
              <a:t>designing software architecture</a:t>
            </a:r>
            <a:r>
              <a:rPr lang="en-US" sz="3000" dirty="0"/>
              <a:t>, </a:t>
            </a:r>
            <a:r>
              <a:rPr lang="en-US" sz="3000" dirty="0">
                <a:solidFill>
                  <a:schemeClr val="accent1"/>
                </a:solidFill>
              </a:rPr>
              <a:t>you don’t have to decide how an architectural element or component is to be implemented</a:t>
            </a:r>
            <a:r>
              <a:rPr lang="en-US" sz="3000" dirty="0"/>
              <a:t>.  </a:t>
            </a:r>
          </a:p>
          <a:p>
            <a:r>
              <a:rPr lang="en-US" sz="3000" dirty="0"/>
              <a:t>Rather, you </a:t>
            </a:r>
            <a:r>
              <a:rPr lang="en-US" sz="3000" dirty="0">
                <a:solidFill>
                  <a:srgbClr val="C00000"/>
                </a:solidFill>
              </a:rPr>
              <a:t>design the component interface </a:t>
            </a:r>
            <a:r>
              <a:rPr lang="en-US" sz="3000" dirty="0"/>
              <a:t>and leave the implementation of that interface to a later stage of the development process.</a:t>
            </a:r>
          </a:p>
          <a:p>
            <a:endParaRPr lang="en-US" sz="3000" dirty="0"/>
          </a:p>
          <a:p>
            <a:endParaRPr lang="en-US" sz="3000" dirty="0"/>
          </a:p>
        </p:txBody>
      </p:sp>
      <p:sp>
        <p:nvSpPr>
          <p:cNvPr id="4" name="Slide Number Placeholder 3">
            <a:extLst>
              <a:ext uri="{FF2B5EF4-FFF2-40B4-BE49-F238E27FC236}">
                <a16:creationId xmlns:a16="http://schemas.microsoft.com/office/drawing/2014/main" id="{D5A7E1AE-5B23-A043-AD87-2145D2C63030}"/>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FD296414-42AE-564C-BEA0-249F217444F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959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FE02-EE00-FF4E-8B80-F1FD1DA4F5B0}"/>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Access to services provided by software components</a:t>
            </a:r>
          </a:p>
        </p:txBody>
      </p:sp>
      <p:sp>
        <p:nvSpPr>
          <p:cNvPr id="4" name="Slide Number Placeholder 3">
            <a:extLst>
              <a:ext uri="{FF2B5EF4-FFF2-40B4-BE49-F238E27FC236}">
                <a16:creationId xmlns:a16="http://schemas.microsoft.com/office/drawing/2014/main" id="{9152B498-A576-B74F-9AF8-2A26439FE8A5}"/>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6" name="Footer Placeholder 4">
            <a:extLst>
              <a:ext uri="{FF2B5EF4-FFF2-40B4-BE49-F238E27FC236}">
                <a16:creationId xmlns:a16="http://schemas.microsoft.com/office/drawing/2014/main" id="{06A66EB4-A98D-4A43-9892-B8813D38308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EA068DEF-A7A3-784C-AB84-0BE0EAE110EB}"/>
              </a:ext>
            </a:extLst>
          </p:cNvPr>
          <p:cNvSpPr>
            <a:spLocks noChangeArrowheads="1"/>
          </p:cNvSpPr>
          <p:nvPr/>
        </p:nvSpPr>
        <p:spPr bwMode="auto">
          <a:xfrm>
            <a:off x="2079015" y="4558697"/>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92D0F78D-1950-0744-B8EC-1B3F89645942}"/>
              </a:ext>
            </a:extLst>
          </p:cNvPr>
          <p:cNvGrpSpPr/>
          <p:nvPr/>
        </p:nvGrpSpPr>
        <p:grpSpPr>
          <a:xfrm>
            <a:off x="6509207" y="3320120"/>
            <a:ext cx="3600400" cy="756953"/>
            <a:chOff x="7092280" y="3556930"/>
            <a:chExt cx="819143" cy="640080"/>
          </a:xfrm>
        </p:grpSpPr>
        <p:sp>
          <p:nvSpPr>
            <p:cNvPr id="9" name="Rounded Rectangle 8">
              <a:extLst>
                <a:ext uri="{FF2B5EF4-FFF2-40B4-BE49-F238E27FC236}">
                  <a16:creationId xmlns:a16="http://schemas.microsoft.com/office/drawing/2014/main" id="{0FB2B6F6-55FC-3A42-B488-DA0AE2637905}"/>
                </a:ext>
              </a:extLst>
            </p:cNvPr>
            <p:cNvSpPr>
              <a:spLocks noChangeArrowheads="1"/>
            </p:cNvSpPr>
            <p:nvPr/>
          </p:nvSpPr>
          <p:spPr bwMode="auto">
            <a:xfrm>
              <a:off x="7092280" y="3556930"/>
              <a:ext cx="819143" cy="640080"/>
            </a:xfrm>
            <a:prstGeom prst="roundRect">
              <a:avLst>
                <a:gd name="adj" fmla="val 6750"/>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28B38E8-8694-324B-9E17-9D55427B8191}"/>
                </a:ext>
              </a:extLst>
            </p:cNvPr>
            <p:cNvSpPr txBox="1"/>
            <p:nvPr/>
          </p:nvSpPr>
          <p:spPr>
            <a:xfrm>
              <a:off x="7406991" y="3615360"/>
              <a:ext cx="189720" cy="546538"/>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API</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848ED872-BAA3-674B-8331-17888C4142D5}"/>
              </a:ext>
            </a:extLst>
          </p:cNvPr>
          <p:cNvGrpSpPr/>
          <p:nvPr/>
        </p:nvGrpSpPr>
        <p:grpSpPr>
          <a:xfrm>
            <a:off x="2295311" y="4930644"/>
            <a:ext cx="822960" cy="730604"/>
            <a:chOff x="5998859" y="3574815"/>
            <a:chExt cx="822960" cy="640080"/>
          </a:xfrm>
        </p:grpSpPr>
        <p:sp>
          <p:nvSpPr>
            <p:cNvPr id="12" name="Rounded Rectangle 11">
              <a:extLst>
                <a:ext uri="{FF2B5EF4-FFF2-40B4-BE49-F238E27FC236}">
                  <a16:creationId xmlns:a16="http://schemas.microsoft.com/office/drawing/2014/main" id="{2D3218D8-2C21-9B46-B15D-B1DC4292812E}"/>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62542B-C9D9-0F41-8F01-B2A7735898DF}"/>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16" name="Straight Arrow Connector 15">
            <a:extLst>
              <a:ext uri="{FF2B5EF4-FFF2-40B4-BE49-F238E27FC236}">
                <a16:creationId xmlns:a16="http://schemas.microsoft.com/office/drawing/2014/main" id="{40B44D47-A10C-A94F-B396-173FF4B419ED}"/>
              </a:ext>
            </a:extLst>
          </p:cNvPr>
          <p:cNvCxnSpPr>
            <a:cxnSpLocks/>
          </p:cNvCxnSpPr>
          <p:nvPr/>
        </p:nvCxnSpPr>
        <p:spPr>
          <a:xfrm>
            <a:off x="7157280"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C884D2-A165-1A40-A80C-729D06B5F97B}"/>
              </a:ext>
            </a:extLst>
          </p:cNvPr>
          <p:cNvCxnSpPr>
            <a:cxnSpLocks/>
          </p:cNvCxnSpPr>
          <p:nvPr/>
        </p:nvCxnSpPr>
        <p:spPr>
          <a:xfrm>
            <a:off x="8308869"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9C40DC-FD81-8745-B3F0-14C001320886}"/>
              </a:ext>
            </a:extLst>
          </p:cNvPr>
          <p:cNvCxnSpPr>
            <a:cxnSpLocks/>
          </p:cNvCxnSpPr>
          <p:nvPr/>
        </p:nvCxnSpPr>
        <p:spPr>
          <a:xfrm>
            <a:off x="9460457"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448DC-2457-1743-BE1C-5FA1FCD402A9}"/>
              </a:ext>
            </a:extLst>
          </p:cNvPr>
          <p:cNvGrpSpPr/>
          <p:nvPr/>
        </p:nvGrpSpPr>
        <p:grpSpPr>
          <a:xfrm>
            <a:off x="3472252" y="4918488"/>
            <a:ext cx="822960" cy="730604"/>
            <a:chOff x="5998859" y="3574815"/>
            <a:chExt cx="822960" cy="640080"/>
          </a:xfrm>
        </p:grpSpPr>
        <p:sp>
          <p:nvSpPr>
            <p:cNvPr id="20" name="Rounded Rectangle 19">
              <a:extLst>
                <a:ext uri="{FF2B5EF4-FFF2-40B4-BE49-F238E27FC236}">
                  <a16:creationId xmlns:a16="http://schemas.microsoft.com/office/drawing/2014/main" id="{24D3E2CF-EB67-A748-95C6-4F5C1A818C7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77721A4-02BF-1447-8F5B-B840EEA3334E}"/>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S2</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E4FD0CA0-5E7B-6241-BCEC-8B129C1E6C0C}"/>
              </a:ext>
            </a:extLst>
          </p:cNvPr>
          <p:cNvGrpSpPr/>
          <p:nvPr/>
        </p:nvGrpSpPr>
        <p:grpSpPr>
          <a:xfrm>
            <a:off x="4616940" y="4908219"/>
            <a:ext cx="822960" cy="730604"/>
            <a:chOff x="5998859" y="3574815"/>
            <a:chExt cx="822960" cy="640080"/>
          </a:xfrm>
        </p:grpSpPr>
        <p:sp>
          <p:nvSpPr>
            <p:cNvPr id="23" name="Rounded Rectangle 22">
              <a:extLst>
                <a:ext uri="{FF2B5EF4-FFF2-40B4-BE49-F238E27FC236}">
                  <a16:creationId xmlns:a16="http://schemas.microsoft.com/office/drawing/2014/main" id="{37558230-4570-F14E-A228-93DCEE6C6AB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708D54C-1427-1047-9245-977494B1F2D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S3</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31" name="Straight Arrow Connector 30">
            <a:extLst>
              <a:ext uri="{FF2B5EF4-FFF2-40B4-BE49-F238E27FC236}">
                <a16:creationId xmlns:a16="http://schemas.microsoft.com/office/drawing/2014/main" id="{6115C8EE-2731-8A44-BA95-B2CA06AE7CB1}"/>
              </a:ext>
            </a:extLst>
          </p:cNvPr>
          <p:cNvCxnSpPr>
            <a:cxnSpLocks/>
          </p:cNvCxnSpPr>
          <p:nvPr/>
        </p:nvCxnSpPr>
        <p:spPr>
          <a:xfrm>
            <a:off x="2727088"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344133-6628-A345-B175-25923D0B978E}"/>
              </a:ext>
            </a:extLst>
          </p:cNvPr>
          <p:cNvCxnSpPr>
            <a:cxnSpLocks/>
          </p:cNvCxnSpPr>
          <p:nvPr/>
        </p:nvCxnSpPr>
        <p:spPr>
          <a:xfrm>
            <a:off x="3878677"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C01F979-28E3-A947-918A-AA1EDBF20FE5}"/>
              </a:ext>
            </a:extLst>
          </p:cNvPr>
          <p:cNvCxnSpPr>
            <a:cxnSpLocks/>
          </p:cNvCxnSpPr>
          <p:nvPr/>
        </p:nvCxnSpPr>
        <p:spPr>
          <a:xfrm>
            <a:off x="5030265"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1E498DAD-DC0B-6345-AAD3-9BA57C80B770}"/>
              </a:ext>
            </a:extLst>
          </p:cNvPr>
          <p:cNvSpPr>
            <a:spLocks noChangeArrowheads="1"/>
          </p:cNvSpPr>
          <p:nvPr/>
        </p:nvSpPr>
        <p:spPr bwMode="auto">
          <a:xfrm>
            <a:off x="6509207" y="4558698"/>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7D84DB52-B827-DC4B-B14B-487543922729}"/>
              </a:ext>
            </a:extLst>
          </p:cNvPr>
          <p:cNvGrpSpPr/>
          <p:nvPr/>
        </p:nvGrpSpPr>
        <p:grpSpPr>
          <a:xfrm>
            <a:off x="6725503" y="4930645"/>
            <a:ext cx="822960" cy="730604"/>
            <a:chOff x="5998859" y="3574815"/>
            <a:chExt cx="822960" cy="640080"/>
          </a:xfrm>
        </p:grpSpPr>
        <p:sp>
          <p:nvSpPr>
            <p:cNvPr id="39" name="Rounded Rectangle 38">
              <a:extLst>
                <a:ext uri="{FF2B5EF4-FFF2-40B4-BE49-F238E27FC236}">
                  <a16:creationId xmlns:a16="http://schemas.microsoft.com/office/drawing/2014/main" id="{BC161025-548E-5747-8F09-621CC195A098}"/>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AE44085-7D63-A942-B478-1A7263E7109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S4</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FA1F7E0C-A07B-064B-A36B-7A0EE98C4B4F}"/>
              </a:ext>
            </a:extLst>
          </p:cNvPr>
          <p:cNvGrpSpPr/>
          <p:nvPr/>
        </p:nvGrpSpPr>
        <p:grpSpPr>
          <a:xfrm>
            <a:off x="7902444" y="4918489"/>
            <a:ext cx="822960" cy="730604"/>
            <a:chOff x="5998859" y="3574815"/>
            <a:chExt cx="822960" cy="640080"/>
          </a:xfrm>
        </p:grpSpPr>
        <p:sp>
          <p:nvSpPr>
            <p:cNvPr id="42" name="Rounded Rectangle 41">
              <a:extLst>
                <a:ext uri="{FF2B5EF4-FFF2-40B4-BE49-F238E27FC236}">
                  <a16:creationId xmlns:a16="http://schemas.microsoft.com/office/drawing/2014/main" id="{7D4568B3-ADEC-D748-9CDE-9790326F05EB}"/>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18E7197-9CCA-A742-928B-7EF5CF76B0C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S5</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00AB324-F629-7F49-A7ED-60FF8DE54F2C}"/>
              </a:ext>
            </a:extLst>
          </p:cNvPr>
          <p:cNvGrpSpPr/>
          <p:nvPr/>
        </p:nvGrpSpPr>
        <p:grpSpPr>
          <a:xfrm>
            <a:off x="9047132" y="4908220"/>
            <a:ext cx="822960" cy="730604"/>
            <a:chOff x="5998859" y="3574815"/>
            <a:chExt cx="822960" cy="640080"/>
          </a:xfrm>
        </p:grpSpPr>
        <p:sp>
          <p:nvSpPr>
            <p:cNvPr id="45" name="Rounded Rectangle 44">
              <a:extLst>
                <a:ext uri="{FF2B5EF4-FFF2-40B4-BE49-F238E27FC236}">
                  <a16:creationId xmlns:a16="http://schemas.microsoft.com/office/drawing/2014/main" id="{03E0A39D-B57B-4849-BC56-FA4D57BF4AD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0751C849-B076-EB48-84B2-4B82AFAE19DD}"/>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S6</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449A8A55-2299-C146-A382-8307BA16B137}"/>
              </a:ext>
            </a:extLst>
          </p:cNvPr>
          <p:cNvCxnSpPr>
            <a:cxnSpLocks/>
          </p:cNvCxnSpPr>
          <p:nvPr/>
        </p:nvCxnSpPr>
        <p:spPr>
          <a:xfrm>
            <a:off x="7157280"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8D93D4-0297-0048-8C1B-505412E92888}"/>
              </a:ext>
            </a:extLst>
          </p:cNvPr>
          <p:cNvCxnSpPr>
            <a:cxnSpLocks/>
          </p:cNvCxnSpPr>
          <p:nvPr/>
        </p:nvCxnSpPr>
        <p:spPr>
          <a:xfrm>
            <a:off x="8308869"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80C815-616F-4A40-841E-30E8BEDD8C9D}"/>
              </a:ext>
            </a:extLst>
          </p:cNvPr>
          <p:cNvCxnSpPr>
            <a:cxnSpLocks/>
          </p:cNvCxnSpPr>
          <p:nvPr/>
        </p:nvCxnSpPr>
        <p:spPr>
          <a:xfrm>
            <a:off x="9460457"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099558-663D-D74F-BA80-C07D1229F7D3}"/>
              </a:ext>
            </a:extLst>
          </p:cNvPr>
          <p:cNvSpPr txBox="1"/>
          <p:nvPr/>
        </p:nvSpPr>
        <p:spPr>
          <a:xfrm>
            <a:off x="2864012" y="6041167"/>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1</a:t>
            </a:r>
            <a:endParaRPr lang="en-US" sz="2400" dirty="0">
              <a:solidFill>
                <a:schemeClr val="accent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555EB27-8EAC-5345-8516-551A566A2E4F}"/>
              </a:ext>
            </a:extLst>
          </p:cNvPr>
          <p:cNvSpPr txBox="1"/>
          <p:nvPr/>
        </p:nvSpPr>
        <p:spPr>
          <a:xfrm>
            <a:off x="7515251" y="6033662"/>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2</a:t>
            </a:r>
            <a:endParaRPr lang="en-US" sz="2400" dirty="0">
              <a:solidFill>
                <a:schemeClr val="accent1"/>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7840F9DC-5B29-8241-82EE-A8A18478F570}"/>
              </a:ext>
            </a:extLst>
          </p:cNvPr>
          <p:cNvSpPr txBox="1"/>
          <p:nvPr/>
        </p:nvSpPr>
        <p:spPr>
          <a:xfrm>
            <a:off x="1868110" y="3110905"/>
            <a:ext cx="4083874"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directly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by other components</a:t>
            </a:r>
            <a:endParaRPr lang="en-US" sz="2400" dirty="0">
              <a:solidFill>
                <a:schemeClr val="accent1"/>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A2BE2FA6-3275-D443-8509-7D5B47FB98FE}"/>
              </a:ext>
            </a:extLst>
          </p:cNvPr>
          <p:cNvSpPr txBox="1"/>
          <p:nvPr/>
        </p:nvSpPr>
        <p:spPr>
          <a:xfrm>
            <a:off x="6263998" y="1628801"/>
            <a:ext cx="41524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through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the component API</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A27D9DFB-1C5F-6F44-878F-F12A32616C67}"/>
              </a:ext>
            </a:extLst>
          </p:cNvPr>
          <p:cNvCxnSpPr/>
          <p:nvPr/>
        </p:nvCxnSpPr>
        <p:spPr>
          <a:xfrm>
            <a:off x="6096000"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6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CAA-6AE2-8D4D-B3E2-D381624C69D3}"/>
              </a:ext>
            </a:extLst>
          </p:cNvPr>
          <p:cNvSpPr>
            <a:spLocks noGrp="1"/>
          </p:cNvSpPr>
          <p:nvPr>
            <p:ph type="title"/>
          </p:nvPr>
        </p:nvSpPr>
        <p:spPr>
          <a:xfrm>
            <a:off x="1972372" y="188640"/>
            <a:ext cx="8229600" cy="778098"/>
          </a:xfrm>
        </p:spPr>
        <p:txBody>
          <a:bodyPr>
            <a:normAutofit fontScale="90000"/>
          </a:bodyPr>
          <a:lstStyle/>
          <a:p>
            <a:r>
              <a:rPr lang="en-US" dirty="0">
                <a:solidFill>
                  <a:schemeClr val="accent1"/>
                </a:solidFill>
              </a:rPr>
              <a:t>Why is architecture important?</a:t>
            </a:r>
          </a:p>
        </p:txBody>
      </p:sp>
      <p:sp>
        <p:nvSpPr>
          <p:cNvPr id="3" name="Content Placeholder 2">
            <a:extLst>
              <a:ext uri="{FF2B5EF4-FFF2-40B4-BE49-F238E27FC236}">
                <a16:creationId xmlns:a16="http://schemas.microsoft.com/office/drawing/2014/main" id="{D8A5036A-779E-A747-AA55-CE5CE7C085A2}"/>
              </a:ext>
            </a:extLst>
          </p:cNvPr>
          <p:cNvSpPr>
            <a:spLocks noGrp="1"/>
          </p:cNvSpPr>
          <p:nvPr>
            <p:ph idx="1"/>
          </p:nvPr>
        </p:nvSpPr>
        <p:spPr>
          <a:xfrm>
            <a:off x="1038387" y="1268760"/>
            <a:ext cx="10121410" cy="4968552"/>
          </a:xfrm>
        </p:spPr>
        <p:txBody>
          <a:bodyPr>
            <a:noAutofit/>
          </a:bodyPr>
          <a:lstStyle/>
          <a:p>
            <a:r>
              <a:rPr lang="en-US" dirty="0">
                <a:solidFill>
                  <a:srgbClr val="C00000"/>
                </a:solidFill>
              </a:rPr>
              <a:t>Architecture</a:t>
            </a:r>
            <a:r>
              <a:rPr lang="en-US" dirty="0"/>
              <a:t> is important because the architecture of a system has a fundamental influence on the </a:t>
            </a:r>
            <a:r>
              <a:rPr lang="en-US" dirty="0">
                <a:solidFill>
                  <a:srgbClr val="C00000"/>
                </a:solidFill>
              </a:rPr>
              <a:t>non-functional system properties</a:t>
            </a:r>
            <a:r>
              <a:rPr lang="en-US" dirty="0"/>
              <a:t>.</a:t>
            </a:r>
          </a:p>
          <a:p>
            <a:r>
              <a:rPr lang="en-US" dirty="0">
                <a:solidFill>
                  <a:srgbClr val="C00000"/>
                </a:solidFill>
              </a:rPr>
              <a:t>Architectural design </a:t>
            </a:r>
            <a:r>
              <a:rPr lang="en-US" dirty="0"/>
              <a:t>involves understanding the issues that affect the architecture of your product and creating an architectural description that shows the </a:t>
            </a:r>
            <a:r>
              <a:rPr lang="en-US" dirty="0">
                <a:solidFill>
                  <a:schemeClr val="accent1"/>
                </a:solidFill>
              </a:rPr>
              <a:t>critical components and their relationships</a:t>
            </a:r>
            <a:r>
              <a:rPr lang="en-US" dirty="0"/>
              <a:t>.</a:t>
            </a:r>
          </a:p>
          <a:p>
            <a:r>
              <a:rPr lang="en-US" dirty="0">
                <a:solidFill>
                  <a:srgbClr val="C00000"/>
                </a:solidFill>
              </a:rPr>
              <a:t>Minimizing complexity </a:t>
            </a:r>
            <a:r>
              <a:rPr lang="en-US" dirty="0"/>
              <a:t>should be an important goal for architectural designers.</a:t>
            </a:r>
          </a:p>
          <a:p>
            <a:endParaRPr lang="en-US" dirty="0"/>
          </a:p>
        </p:txBody>
      </p:sp>
      <p:sp>
        <p:nvSpPr>
          <p:cNvPr id="4" name="Slide Number Placeholder 3">
            <a:extLst>
              <a:ext uri="{FF2B5EF4-FFF2-40B4-BE49-F238E27FC236}">
                <a16:creationId xmlns:a16="http://schemas.microsoft.com/office/drawing/2014/main" id="{6A0BCF9C-7042-9040-8032-DE404468FC5C}"/>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B5B37DAE-7074-7F44-9479-2A3D6F6F256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4344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038385" y="74557"/>
            <a:ext cx="10121411"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038385" y="1340769"/>
            <a:ext cx="10121411" cy="4929411"/>
          </a:xfrm>
        </p:spPr>
        <p:txBody>
          <a:bodyPr>
            <a:noAutofit/>
          </a:bodyPr>
          <a:lstStyle/>
          <a:p>
            <a:r>
              <a:rPr lang="en-US" sz="2800" dirty="0">
                <a:solidFill>
                  <a:srgbClr val="C00000"/>
                </a:solidFill>
              </a:rPr>
              <a:t>Responsiveness</a:t>
            </a:r>
            <a:br>
              <a:rPr lang="en-US" sz="2800" dirty="0"/>
            </a:br>
            <a:r>
              <a:rPr lang="en-US" sz="2800" dirty="0"/>
              <a:t>Does the system return results to users in a reasonable time?</a:t>
            </a:r>
          </a:p>
          <a:p>
            <a:r>
              <a:rPr lang="en-US" sz="2800" dirty="0">
                <a:solidFill>
                  <a:srgbClr val="C00000"/>
                </a:solidFill>
              </a:rPr>
              <a:t>Reliability</a:t>
            </a:r>
            <a:br>
              <a:rPr lang="en-US" sz="2800" dirty="0"/>
            </a:br>
            <a:r>
              <a:rPr lang="en-US" sz="2800" dirty="0"/>
              <a:t>Do the system features behave as expected by both developers and users?</a:t>
            </a:r>
          </a:p>
          <a:p>
            <a:r>
              <a:rPr lang="en-US" sz="2800" dirty="0">
                <a:solidFill>
                  <a:srgbClr val="C00000"/>
                </a:solidFill>
              </a:rPr>
              <a:t>Availability</a:t>
            </a:r>
            <a:br>
              <a:rPr lang="en-US" sz="2800" dirty="0"/>
            </a:br>
            <a:r>
              <a:rPr lang="en-US" sz="2800" dirty="0"/>
              <a:t>Can the system deliver its services when requested by users?</a:t>
            </a:r>
          </a:p>
          <a:p>
            <a:r>
              <a:rPr lang="en-US" sz="2800" dirty="0">
                <a:solidFill>
                  <a:srgbClr val="C00000"/>
                </a:solidFill>
              </a:rPr>
              <a:t>Security</a:t>
            </a:r>
            <a:br>
              <a:rPr lang="en-US" sz="2800" dirty="0"/>
            </a:br>
            <a:r>
              <a:rPr lang="en-US" sz="2800" dirty="0"/>
              <a:t>Does the system protect itself and users’ data from unauthorized attacks and intrusions?</a:t>
            </a:r>
          </a:p>
          <a:p>
            <a:pPr marL="0" indent="0">
              <a:buNone/>
            </a:pPr>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C3B2AB29-3B55-6643-A5AE-0866D4D52D2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80502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100379" y="74557"/>
            <a:ext cx="10059417"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100379" y="1484785"/>
            <a:ext cx="10059417" cy="4857403"/>
          </a:xfrm>
        </p:spPr>
        <p:txBody>
          <a:bodyPr/>
          <a:lstStyle/>
          <a:p>
            <a:r>
              <a:rPr lang="en-US" sz="2800" dirty="0">
                <a:solidFill>
                  <a:srgbClr val="C00000"/>
                </a:solidFill>
              </a:rPr>
              <a:t>Usability</a:t>
            </a:r>
            <a:br>
              <a:rPr lang="en-US" sz="2800" dirty="0"/>
            </a:br>
            <a:r>
              <a:rPr lang="en-US" sz="2800" dirty="0"/>
              <a:t>Can system users access the features that they need and use them quickly and without errors?</a:t>
            </a:r>
          </a:p>
          <a:p>
            <a:r>
              <a:rPr lang="en-US" sz="2800" dirty="0">
                <a:solidFill>
                  <a:srgbClr val="C00000"/>
                </a:solidFill>
              </a:rPr>
              <a:t>Maintainability</a:t>
            </a:r>
            <a:br>
              <a:rPr lang="en-US" sz="2800" dirty="0"/>
            </a:br>
            <a:r>
              <a:rPr lang="en-US" sz="2800" dirty="0"/>
              <a:t>Can the system be readily updated and new features added without undue costs?</a:t>
            </a:r>
          </a:p>
          <a:p>
            <a:r>
              <a:rPr lang="en-US" sz="2800" dirty="0">
                <a:solidFill>
                  <a:srgbClr val="C00000"/>
                </a:solidFill>
              </a:rPr>
              <a:t>Resilience</a:t>
            </a:r>
            <a:br>
              <a:rPr lang="en-US" sz="2800" dirty="0"/>
            </a:br>
            <a:r>
              <a:rPr lang="en-US" sz="2800" dirty="0"/>
              <a:t>Can the system continue to deliver user services in the event of partial failure or external attack?</a:t>
            </a:r>
          </a:p>
          <a:p>
            <a:endParaRPr lang="en-US" sz="2800" dirty="0"/>
          </a:p>
          <a:p>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3E4745DB-F6B7-1E49-BFCF-083624D72FE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338964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089F-EF2E-2946-A5F4-63D2D669F9EA}"/>
              </a:ext>
            </a:extLst>
          </p:cNvPr>
          <p:cNvSpPr>
            <a:spLocks noGrp="1"/>
          </p:cNvSpPr>
          <p:nvPr>
            <p:ph type="title"/>
          </p:nvPr>
        </p:nvSpPr>
        <p:spPr>
          <a:xfrm>
            <a:off x="1022887" y="188641"/>
            <a:ext cx="10136910" cy="854075"/>
          </a:xfrm>
        </p:spPr>
        <p:txBody>
          <a:bodyPr>
            <a:normAutofit/>
          </a:bodyPr>
          <a:lstStyle/>
          <a:p>
            <a:r>
              <a:rPr lang="en-US" dirty="0">
                <a:solidFill>
                  <a:schemeClr val="accent1"/>
                </a:solidFill>
              </a:rPr>
              <a:t>Centralized security architectures</a:t>
            </a:r>
          </a:p>
        </p:txBody>
      </p:sp>
      <p:sp>
        <p:nvSpPr>
          <p:cNvPr id="3" name="Content Placeholder 2">
            <a:extLst>
              <a:ext uri="{FF2B5EF4-FFF2-40B4-BE49-F238E27FC236}">
                <a16:creationId xmlns:a16="http://schemas.microsoft.com/office/drawing/2014/main" id="{7CC9713B-6802-604C-B6C3-428C3719A93F}"/>
              </a:ext>
            </a:extLst>
          </p:cNvPr>
          <p:cNvSpPr>
            <a:spLocks noGrp="1"/>
          </p:cNvSpPr>
          <p:nvPr>
            <p:ph idx="1"/>
          </p:nvPr>
        </p:nvSpPr>
        <p:spPr>
          <a:xfrm>
            <a:off x="1022887" y="1484784"/>
            <a:ext cx="10290875" cy="4752528"/>
          </a:xfrm>
        </p:spPr>
        <p:txBody>
          <a:bodyPr>
            <a:normAutofit/>
          </a:bodyPr>
          <a:lstStyle/>
          <a:p>
            <a:r>
              <a:rPr lang="en-US" dirty="0"/>
              <a:t>The benefits of a </a:t>
            </a:r>
            <a:r>
              <a:rPr lang="en-US" dirty="0">
                <a:solidFill>
                  <a:srgbClr val="C00000"/>
                </a:solidFill>
              </a:rPr>
              <a:t>centralized security architecture </a:t>
            </a:r>
            <a:r>
              <a:rPr lang="en-US" dirty="0"/>
              <a:t>are that it is </a:t>
            </a:r>
            <a:r>
              <a:rPr lang="en-US" dirty="0">
                <a:solidFill>
                  <a:schemeClr val="accent1"/>
                </a:solidFill>
              </a:rPr>
              <a:t>easier to design and build protection</a:t>
            </a:r>
            <a:r>
              <a:rPr lang="en-US" dirty="0"/>
              <a:t> and that the protected information can be accessed more efficiently. </a:t>
            </a:r>
          </a:p>
          <a:p>
            <a:r>
              <a:rPr lang="en-US" dirty="0"/>
              <a:t>However, if your security is breached, you lose everything. </a:t>
            </a:r>
          </a:p>
          <a:p>
            <a:r>
              <a:rPr lang="en-US" dirty="0"/>
              <a:t>If you </a:t>
            </a:r>
            <a:r>
              <a:rPr lang="en-US" dirty="0">
                <a:solidFill>
                  <a:srgbClr val="C00000"/>
                </a:solidFill>
              </a:rPr>
              <a:t>distribute information</a:t>
            </a:r>
            <a:r>
              <a:rPr lang="en-US" dirty="0"/>
              <a:t>, it takes longer to access all of the information and </a:t>
            </a:r>
            <a:r>
              <a:rPr lang="en-US" dirty="0">
                <a:solidFill>
                  <a:schemeClr val="accent1"/>
                </a:solidFill>
              </a:rPr>
              <a:t>costs more to protect it</a:t>
            </a:r>
            <a:r>
              <a:rPr lang="en-US" dirty="0"/>
              <a:t>. </a:t>
            </a:r>
          </a:p>
          <a:p>
            <a:r>
              <a:rPr lang="en-US" dirty="0"/>
              <a:t>If security is breached in one location, you only lose the information that you have stored there.</a:t>
            </a:r>
          </a:p>
          <a:p>
            <a:endParaRPr lang="en-US" dirty="0"/>
          </a:p>
          <a:p>
            <a:endParaRPr lang="en-US" dirty="0"/>
          </a:p>
        </p:txBody>
      </p:sp>
      <p:sp>
        <p:nvSpPr>
          <p:cNvPr id="4" name="Slide Number Placeholder 3">
            <a:extLst>
              <a:ext uri="{FF2B5EF4-FFF2-40B4-BE49-F238E27FC236}">
                <a16:creationId xmlns:a16="http://schemas.microsoft.com/office/drawing/2014/main" id="{1DAB3C5D-9F09-9C46-8D2B-66EF7B356841}"/>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B1C502E3-A6D8-5B49-A32E-922507B6573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33268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91544" y="134091"/>
            <a:ext cx="8229600" cy="827265"/>
          </a:xfrm>
        </p:spPr>
        <p:txBody>
          <a:bodyPr/>
          <a:lstStyle/>
          <a:p>
            <a:r>
              <a:rPr lang="en-US" dirty="0">
                <a:solidFill>
                  <a:schemeClr val="accent1"/>
                </a:solidFill>
              </a:rPr>
              <a:t>Shared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grpSp>
        <p:nvGrpSpPr>
          <p:cNvPr id="7" name="Group 6">
            <a:extLst>
              <a:ext uri="{FF2B5EF4-FFF2-40B4-BE49-F238E27FC236}">
                <a16:creationId xmlns:a16="http://schemas.microsoft.com/office/drawing/2014/main" id="{7B3AF694-8EFC-F241-A68E-F169EF656059}"/>
              </a:ext>
            </a:extLst>
          </p:cNvPr>
          <p:cNvGrpSpPr/>
          <p:nvPr/>
        </p:nvGrpSpPr>
        <p:grpSpPr>
          <a:xfrm>
            <a:off x="6392981" y="3125335"/>
            <a:ext cx="2106495" cy="964426"/>
            <a:chOff x="7092280" y="3556930"/>
            <a:chExt cx="819143" cy="640080"/>
          </a:xfrm>
        </p:grpSpPr>
        <p:sp>
          <p:nvSpPr>
            <p:cNvPr id="8" name="Rounded Rectangle 7">
              <a:extLst>
                <a:ext uri="{FF2B5EF4-FFF2-40B4-BE49-F238E27FC236}">
                  <a16:creationId xmlns:a16="http://schemas.microsoft.com/office/drawing/2014/main" id="{A74BEACE-8ABB-344F-81E8-CA711709789E}"/>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DBDB6E5-6057-AA4B-AB87-C8148CB44E8D}"/>
                </a:ext>
              </a:extLst>
            </p:cNvPr>
            <p:cNvSpPr txBox="1"/>
            <p:nvPr/>
          </p:nvSpPr>
          <p:spPr>
            <a:xfrm>
              <a:off x="7373066" y="3615360"/>
              <a:ext cx="257569" cy="428963"/>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B2945EA6-CEED-184E-8937-4986A7FD8363}"/>
              </a:ext>
            </a:extLst>
          </p:cNvPr>
          <p:cNvGrpSpPr/>
          <p:nvPr/>
        </p:nvGrpSpPr>
        <p:grpSpPr>
          <a:xfrm>
            <a:off x="3283354" y="3125335"/>
            <a:ext cx="2092566" cy="964426"/>
            <a:chOff x="5998859" y="3574815"/>
            <a:chExt cx="822960" cy="640080"/>
          </a:xfrm>
        </p:grpSpPr>
        <p:sp>
          <p:nvSpPr>
            <p:cNvPr id="11" name="Rounded Rectangle 10">
              <a:extLst>
                <a:ext uri="{FF2B5EF4-FFF2-40B4-BE49-F238E27FC236}">
                  <a16:creationId xmlns:a16="http://schemas.microsoft.com/office/drawing/2014/main" id="{41E4D50C-E71B-D146-B97B-75040D9DBF0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A96608-1CBD-2445-8FF3-B5DC6D4D6868}"/>
                </a:ext>
              </a:extLst>
            </p:cNvPr>
            <p:cNvSpPr txBox="1"/>
            <p:nvPr/>
          </p:nvSpPr>
          <p:spPr>
            <a:xfrm>
              <a:off x="6280093" y="3633245"/>
              <a:ext cx="260492" cy="428963"/>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FF3EE36F-B2DB-9348-B67A-C59E31B185D9}"/>
              </a:ext>
            </a:extLst>
          </p:cNvPr>
          <p:cNvSpPr>
            <a:spLocks noChangeArrowheads="1"/>
          </p:cNvSpPr>
          <p:nvPr/>
        </p:nvSpPr>
        <p:spPr bwMode="auto">
          <a:xfrm>
            <a:off x="3988029" y="5130880"/>
            <a:ext cx="3789376" cy="890409"/>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Shared database</a:t>
            </a:r>
          </a:p>
        </p:txBody>
      </p:sp>
      <p:cxnSp>
        <p:nvCxnSpPr>
          <p:cNvPr id="14" name="Straight Arrow Connector 13">
            <a:extLst>
              <a:ext uri="{FF2B5EF4-FFF2-40B4-BE49-F238E27FC236}">
                <a16:creationId xmlns:a16="http://schemas.microsoft.com/office/drawing/2014/main" id="{C00EA096-F530-E447-8DD7-6D5E92ABD50D}"/>
              </a:ext>
            </a:extLst>
          </p:cNvPr>
          <p:cNvCxnSpPr>
            <a:cxnSpLocks/>
            <a:endCxn id="11" idx="0"/>
          </p:cNvCxnSpPr>
          <p:nvPr/>
        </p:nvCxnSpPr>
        <p:spPr>
          <a:xfrm>
            <a:off x="4329637" y="2172255"/>
            <a:ext cx="0"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64D1E34E-8F54-2C45-93DC-CFE45B7DB61E}"/>
              </a:ext>
            </a:extLst>
          </p:cNvPr>
          <p:cNvSpPr>
            <a:spLocks noChangeArrowheads="1"/>
          </p:cNvSpPr>
          <p:nvPr/>
        </p:nvSpPr>
        <p:spPr bwMode="auto">
          <a:xfrm>
            <a:off x="3143672" y="1289658"/>
            <a:ext cx="5349612" cy="890409"/>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20" name="Straight Arrow Connector 19">
            <a:extLst>
              <a:ext uri="{FF2B5EF4-FFF2-40B4-BE49-F238E27FC236}">
                <a16:creationId xmlns:a16="http://schemas.microsoft.com/office/drawing/2014/main" id="{A12036B7-E2D0-8B4B-9FE5-37AB226B2D2E}"/>
              </a:ext>
            </a:extLst>
          </p:cNvPr>
          <p:cNvCxnSpPr>
            <a:cxnSpLocks/>
            <a:endCxn id="8" idx="0"/>
          </p:cNvCxnSpPr>
          <p:nvPr/>
        </p:nvCxnSpPr>
        <p:spPr>
          <a:xfrm flipH="1">
            <a:off x="7446228" y="2172255"/>
            <a:ext cx="11514"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1BDA25-A461-414D-B775-D145CC0889F7}"/>
              </a:ext>
            </a:extLst>
          </p:cNvPr>
          <p:cNvCxnSpPr>
            <a:cxnSpLocks/>
          </p:cNvCxnSpPr>
          <p:nvPr/>
        </p:nvCxnSpPr>
        <p:spPr>
          <a:xfrm>
            <a:off x="4871864"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4C90F1-0B31-934F-B9CD-9E44E7672C35}"/>
              </a:ext>
            </a:extLst>
          </p:cNvPr>
          <p:cNvCxnSpPr>
            <a:cxnSpLocks/>
          </p:cNvCxnSpPr>
          <p:nvPr/>
        </p:nvCxnSpPr>
        <p:spPr>
          <a:xfrm>
            <a:off x="6888088"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Footer Placeholder 4">
            <a:extLst>
              <a:ext uri="{FF2B5EF4-FFF2-40B4-BE49-F238E27FC236}">
                <a16:creationId xmlns:a16="http://schemas.microsoft.com/office/drawing/2014/main" id="{C2B462C8-424E-ED40-922B-D7BA74E5043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7036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19536" y="102009"/>
            <a:ext cx="8229600" cy="781155"/>
          </a:xfrm>
        </p:spPr>
        <p:txBody>
          <a:bodyPr>
            <a:normAutofit fontScale="90000"/>
          </a:bodyPr>
          <a:lstStyle/>
          <a:p>
            <a:r>
              <a:rPr lang="en-US" dirty="0">
                <a:solidFill>
                  <a:schemeClr val="accent1"/>
                </a:solidFill>
              </a:rPr>
              <a:t>Multiple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grpSp>
        <p:nvGrpSpPr>
          <p:cNvPr id="7" name="Group 6">
            <a:extLst>
              <a:ext uri="{FF2B5EF4-FFF2-40B4-BE49-F238E27FC236}">
                <a16:creationId xmlns:a16="http://schemas.microsoft.com/office/drawing/2014/main" id="{9E3115EA-8D60-764B-8D04-0C6624E6EE42}"/>
              </a:ext>
            </a:extLst>
          </p:cNvPr>
          <p:cNvGrpSpPr/>
          <p:nvPr/>
        </p:nvGrpSpPr>
        <p:grpSpPr>
          <a:xfrm>
            <a:off x="6392981" y="2504870"/>
            <a:ext cx="2106495" cy="820410"/>
            <a:chOff x="7092280" y="3556930"/>
            <a:chExt cx="819143" cy="640080"/>
          </a:xfrm>
        </p:grpSpPr>
        <p:sp>
          <p:nvSpPr>
            <p:cNvPr id="8" name="Rounded Rectangle 7">
              <a:extLst>
                <a:ext uri="{FF2B5EF4-FFF2-40B4-BE49-F238E27FC236}">
                  <a16:creationId xmlns:a16="http://schemas.microsoft.com/office/drawing/2014/main" id="{658E4CD7-356A-D94E-8880-97DD5FBFB82D}"/>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720159-7263-3D43-9FCC-A8988A260C14}"/>
                </a:ext>
              </a:extLst>
            </p:cNvPr>
            <p:cNvSpPr txBox="1"/>
            <p:nvPr/>
          </p:nvSpPr>
          <p:spPr>
            <a:xfrm>
              <a:off x="7373066" y="3615360"/>
              <a:ext cx="257569" cy="504264"/>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D5F93D10-5037-674B-AFCF-A7DC43C4952A}"/>
              </a:ext>
            </a:extLst>
          </p:cNvPr>
          <p:cNvGrpSpPr/>
          <p:nvPr/>
        </p:nvGrpSpPr>
        <p:grpSpPr>
          <a:xfrm>
            <a:off x="3283354" y="2504870"/>
            <a:ext cx="2092566" cy="820410"/>
            <a:chOff x="5998859" y="3574815"/>
            <a:chExt cx="822960" cy="640080"/>
          </a:xfrm>
        </p:grpSpPr>
        <p:sp>
          <p:nvSpPr>
            <p:cNvPr id="11" name="Rounded Rectangle 10">
              <a:extLst>
                <a:ext uri="{FF2B5EF4-FFF2-40B4-BE49-F238E27FC236}">
                  <a16:creationId xmlns:a16="http://schemas.microsoft.com/office/drawing/2014/main" id="{93A14253-0134-FC47-92E7-F3EF2B0764E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0049C4F-731E-234E-8836-DECE866E5C76}"/>
                </a:ext>
              </a:extLst>
            </p:cNvPr>
            <p:cNvSpPr txBox="1"/>
            <p:nvPr/>
          </p:nvSpPr>
          <p:spPr>
            <a:xfrm>
              <a:off x="6280093" y="3633245"/>
              <a:ext cx="260492" cy="504264"/>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DBE2B3CE-0390-344F-B207-5A49AEFF3178}"/>
              </a:ext>
            </a:extLst>
          </p:cNvPr>
          <p:cNvSpPr>
            <a:spLocks noChangeArrowheads="1"/>
          </p:cNvSpPr>
          <p:nvPr/>
        </p:nvSpPr>
        <p:spPr bwMode="auto">
          <a:xfrm>
            <a:off x="2999657"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C1 database</a:t>
            </a:r>
          </a:p>
        </p:txBody>
      </p:sp>
      <p:cxnSp>
        <p:nvCxnSpPr>
          <p:cNvPr id="14" name="Straight Arrow Connector 13">
            <a:extLst>
              <a:ext uri="{FF2B5EF4-FFF2-40B4-BE49-F238E27FC236}">
                <a16:creationId xmlns:a16="http://schemas.microsoft.com/office/drawing/2014/main" id="{FB1C0ECE-1729-534E-ABC9-6AD76BECA738}"/>
              </a:ext>
            </a:extLst>
          </p:cNvPr>
          <p:cNvCxnSpPr>
            <a:cxnSpLocks/>
            <a:endCxn id="11" idx="0"/>
          </p:cNvCxnSpPr>
          <p:nvPr/>
        </p:nvCxnSpPr>
        <p:spPr>
          <a:xfrm>
            <a:off x="4329637"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CD69668-8D44-A543-80FF-517E93F0CE9F}"/>
              </a:ext>
            </a:extLst>
          </p:cNvPr>
          <p:cNvSpPr>
            <a:spLocks noChangeArrowheads="1"/>
          </p:cNvSpPr>
          <p:nvPr/>
        </p:nvSpPr>
        <p:spPr bwMode="auto">
          <a:xfrm>
            <a:off x="3143672" y="1143747"/>
            <a:ext cx="5349612" cy="781155"/>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16" name="Straight Arrow Connector 15">
            <a:extLst>
              <a:ext uri="{FF2B5EF4-FFF2-40B4-BE49-F238E27FC236}">
                <a16:creationId xmlns:a16="http://schemas.microsoft.com/office/drawing/2014/main" id="{8EAFC5C7-EBAD-2149-A10A-1A184B9F7429}"/>
              </a:ext>
            </a:extLst>
          </p:cNvPr>
          <p:cNvCxnSpPr>
            <a:cxnSpLocks/>
            <a:endCxn id="8" idx="0"/>
          </p:cNvCxnSpPr>
          <p:nvPr/>
        </p:nvCxnSpPr>
        <p:spPr>
          <a:xfrm>
            <a:off x="7446228"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35B97A-F149-274E-88B6-B2A9A5C0FCCC}"/>
              </a:ext>
            </a:extLst>
          </p:cNvPr>
          <p:cNvCxnSpPr>
            <a:cxnSpLocks/>
          </p:cNvCxnSpPr>
          <p:nvPr/>
        </p:nvCxnSpPr>
        <p:spPr>
          <a:xfrm>
            <a:off x="4329637"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0A7D90-6A64-D944-8F30-8422F3BDFD89}"/>
              </a:ext>
            </a:extLst>
          </p:cNvPr>
          <p:cNvCxnSpPr>
            <a:cxnSpLocks/>
          </p:cNvCxnSpPr>
          <p:nvPr/>
        </p:nvCxnSpPr>
        <p:spPr>
          <a:xfrm>
            <a:off x="7434749"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1110926D-6A8A-864A-9B99-2D3D492B81D2}"/>
              </a:ext>
            </a:extLst>
          </p:cNvPr>
          <p:cNvSpPr>
            <a:spLocks noChangeArrowheads="1"/>
          </p:cNvSpPr>
          <p:nvPr/>
        </p:nvSpPr>
        <p:spPr bwMode="auto">
          <a:xfrm>
            <a:off x="6287001"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C2 database</a:t>
            </a:r>
          </a:p>
        </p:txBody>
      </p:sp>
      <p:grpSp>
        <p:nvGrpSpPr>
          <p:cNvPr id="24" name="Group 23">
            <a:extLst>
              <a:ext uri="{FF2B5EF4-FFF2-40B4-BE49-F238E27FC236}">
                <a16:creationId xmlns:a16="http://schemas.microsoft.com/office/drawing/2014/main" id="{E5D2A90C-55C8-DD41-BF9B-B063DB3342D1}"/>
              </a:ext>
            </a:extLst>
          </p:cNvPr>
          <p:cNvGrpSpPr/>
          <p:nvPr/>
        </p:nvGrpSpPr>
        <p:grpSpPr>
          <a:xfrm>
            <a:off x="4723514" y="5229200"/>
            <a:ext cx="2092566" cy="820410"/>
            <a:chOff x="5998859" y="3574815"/>
            <a:chExt cx="822960" cy="640080"/>
          </a:xfrm>
          <a:solidFill>
            <a:schemeClr val="accent5">
              <a:lumMod val="20000"/>
              <a:lumOff val="80000"/>
            </a:schemeClr>
          </a:solidFill>
        </p:grpSpPr>
        <p:sp>
          <p:nvSpPr>
            <p:cNvPr id="25" name="Rounded Rectangle 24">
              <a:extLst>
                <a:ext uri="{FF2B5EF4-FFF2-40B4-BE49-F238E27FC236}">
                  <a16:creationId xmlns:a16="http://schemas.microsoft.com/office/drawing/2014/main" id="{11D6E1DD-EB58-314A-8871-AB8A81EBF7D8}"/>
                </a:ext>
              </a:extLst>
            </p:cNvPr>
            <p:cNvSpPr>
              <a:spLocks noChangeArrowheads="1"/>
            </p:cNvSpPr>
            <p:nvPr/>
          </p:nvSpPr>
          <p:spPr bwMode="auto">
            <a:xfrm>
              <a:off x="5998859" y="3574815"/>
              <a:ext cx="822960" cy="640080"/>
            </a:xfrm>
            <a:prstGeom prst="roundRect">
              <a:avLst>
                <a:gd name="adj" fmla="val 4566"/>
              </a:avLst>
            </a:prstGeom>
            <a:grpFill/>
            <a:ln w="28575">
              <a:solidFill>
                <a:schemeClr val="accent5">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DAA0548-5097-DE44-B30D-B0C0F2F4A09E}"/>
                </a:ext>
              </a:extLst>
            </p:cNvPr>
            <p:cNvSpPr txBox="1"/>
            <p:nvPr/>
          </p:nvSpPr>
          <p:spPr>
            <a:xfrm>
              <a:off x="6280093" y="3633245"/>
              <a:ext cx="260492" cy="504264"/>
            </a:xfrm>
            <a:prstGeom prst="rect">
              <a:avLst/>
            </a:prstGeom>
            <a:grpFill/>
          </p:spPr>
          <p:txBody>
            <a:bodyPr wrap="none" rtlCol="0">
              <a:spAutoFit/>
            </a:bodyPr>
            <a:lstStyle/>
            <a:p>
              <a:pPr algn="ctr"/>
              <a:r>
                <a:rPr lang="en-US" sz="3600" b="1" dirty="0">
                  <a:solidFill>
                    <a:schemeClr val="accent5">
                      <a:lumMod val="50000"/>
                    </a:schemeClr>
                  </a:solidFill>
                  <a:latin typeface="Calibri" panose="020F0502020204030204" pitchFamily="34" charset="0"/>
                  <a:cs typeface="Calibri" panose="020F0502020204030204" pitchFamily="34" charset="0"/>
                </a:rPr>
                <a:t>C3</a:t>
              </a:r>
              <a:endParaRPr lang="en-US" sz="3600" dirty="0">
                <a:solidFill>
                  <a:schemeClr val="accent5">
                    <a:lumMod val="50000"/>
                  </a:schemeClr>
                </a:solidFill>
                <a:latin typeface="Calibri" panose="020F0502020204030204" pitchFamily="34" charset="0"/>
                <a:cs typeface="Calibri" panose="020F0502020204030204" pitchFamily="34" charset="0"/>
              </a:endParaRPr>
            </a:p>
          </p:txBody>
        </p:sp>
      </p:grpSp>
      <p:cxnSp>
        <p:nvCxnSpPr>
          <p:cNvPr id="27" name="Straight Arrow Connector 26">
            <a:extLst>
              <a:ext uri="{FF2B5EF4-FFF2-40B4-BE49-F238E27FC236}">
                <a16:creationId xmlns:a16="http://schemas.microsoft.com/office/drawing/2014/main" id="{E33C7376-1EF3-1E43-93A0-3BA17A857A0A}"/>
              </a:ext>
            </a:extLst>
          </p:cNvPr>
          <p:cNvCxnSpPr>
            <a:cxnSpLocks/>
          </p:cNvCxnSpPr>
          <p:nvPr/>
        </p:nvCxnSpPr>
        <p:spPr>
          <a:xfrm>
            <a:off x="5087888"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1CA7BE1-C4F8-574D-BF86-D74F53D32F42}"/>
              </a:ext>
            </a:extLst>
          </p:cNvPr>
          <p:cNvCxnSpPr>
            <a:cxnSpLocks/>
          </p:cNvCxnSpPr>
          <p:nvPr/>
        </p:nvCxnSpPr>
        <p:spPr>
          <a:xfrm>
            <a:off x="6600056"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77DB04-FE84-B84B-9E62-E1B794EA5E68}"/>
              </a:ext>
            </a:extLst>
          </p:cNvPr>
          <p:cNvSpPr txBox="1"/>
          <p:nvPr/>
        </p:nvSpPr>
        <p:spPr>
          <a:xfrm>
            <a:off x="3888926" y="6074132"/>
            <a:ext cx="3687291"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reconciliation</a:t>
            </a:r>
          </a:p>
        </p:txBody>
      </p:sp>
      <p:sp>
        <p:nvSpPr>
          <p:cNvPr id="35" name="Footer Placeholder 4">
            <a:extLst>
              <a:ext uri="{FF2B5EF4-FFF2-40B4-BE49-F238E27FC236}">
                <a16:creationId xmlns:a16="http://schemas.microsoft.com/office/drawing/2014/main" id="{42D41C16-8702-1C45-94DC-FC9D64EFC4A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71478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5D3-FB8F-D040-8F7F-57E27E041B12}"/>
              </a:ext>
            </a:extLst>
          </p:cNvPr>
          <p:cNvSpPr>
            <a:spLocks noGrp="1"/>
          </p:cNvSpPr>
          <p:nvPr>
            <p:ph type="title"/>
          </p:nvPr>
        </p:nvSpPr>
        <p:spPr>
          <a:xfrm>
            <a:off x="1981200" y="77788"/>
            <a:ext cx="8229600" cy="922114"/>
          </a:xfrm>
        </p:spPr>
        <p:txBody>
          <a:bodyPr>
            <a:normAutofit fontScale="90000"/>
          </a:bodyPr>
          <a:lstStyle/>
          <a:p>
            <a:r>
              <a:rPr lang="en-US" dirty="0">
                <a:solidFill>
                  <a:schemeClr val="accent1"/>
                </a:solidFill>
              </a:rPr>
              <a:t>Maintainability and performance</a:t>
            </a:r>
          </a:p>
        </p:txBody>
      </p:sp>
      <p:sp>
        <p:nvSpPr>
          <p:cNvPr id="3" name="Content Placeholder 2">
            <a:extLst>
              <a:ext uri="{FF2B5EF4-FFF2-40B4-BE49-F238E27FC236}">
                <a16:creationId xmlns:a16="http://schemas.microsoft.com/office/drawing/2014/main" id="{375ED30F-D165-7D47-981D-F72BCAE35180}"/>
              </a:ext>
            </a:extLst>
          </p:cNvPr>
          <p:cNvSpPr>
            <a:spLocks noGrp="1"/>
          </p:cNvSpPr>
          <p:nvPr>
            <p:ph idx="1"/>
          </p:nvPr>
        </p:nvSpPr>
        <p:spPr>
          <a:xfrm>
            <a:off x="619932" y="999903"/>
            <a:ext cx="10833315" cy="5597747"/>
          </a:xfrm>
        </p:spPr>
        <p:txBody>
          <a:bodyPr>
            <a:noAutofit/>
          </a:bodyPr>
          <a:lstStyle/>
          <a:p>
            <a:pPr>
              <a:spcAft>
                <a:spcPts val="600"/>
              </a:spcAft>
            </a:pPr>
            <a:r>
              <a:rPr lang="en-US" sz="2600" dirty="0">
                <a:solidFill>
                  <a:srgbClr val="C00000"/>
                </a:solidFill>
              </a:rPr>
              <a:t>Shared database architecture</a:t>
            </a:r>
            <a:r>
              <a:rPr lang="en-US" sz="2600" dirty="0"/>
              <a:t>:</a:t>
            </a:r>
          </a:p>
          <a:p>
            <a:pPr lvl="1">
              <a:spcAft>
                <a:spcPts val="600"/>
              </a:spcAft>
            </a:pPr>
            <a:r>
              <a:rPr lang="en-US" sz="2600" dirty="0"/>
              <a:t>system with two components (C1 and C2) that share a common database. </a:t>
            </a:r>
          </a:p>
          <a:p>
            <a:pPr>
              <a:spcAft>
                <a:spcPts val="600"/>
              </a:spcAft>
            </a:pPr>
            <a:r>
              <a:rPr lang="en-US" sz="2600" dirty="0">
                <a:solidFill>
                  <a:srgbClr val="C00000"/>
                </a:solidFill>
              </a:rPr>
              <a:t>Multiple database architecture</a:t>
            </a:r>
            <a:r>
              <a:rPr lang="en-US" sz="2600" dirty="0"/>
              <a:t>:</a:t>
            </a:r>
          </a:p>
          <a:p>
            <a:pPr lvl="1">
              <a:spcAft>
                <a:spcPts val="600"/>
              </a:spcAft>
            </a:pPr>
            <a:r>
              <a:rPr lang="en-US" sz="2600" dirty="0"/>
              <a:t>each component has its own copy of the parts of the database that it needs. </a:t>
            </a:r>
          </a:p>
          <a:p>
            <a:pPr lvl="1">
              <a:spcAft>
                <a:spcPts val="600"/>
              </a:spcAft>
            </a:pPr>
            <a:r>
              <a:rPr lang="en-US" sz="2600" dirty="0"/>
              <a:t>If one component needs to change the database organization, this does not affect the other component. </a:t>
            </a:r>
          </a:p>
          <a:p>
            <a:pPr>
              <a:spcAft>
                <a:spcPts val="600"/>
              </a:spcAft>
            </a:pPr>
            <a:r>
              <a:rPr lang="en-US" sz="2600" dirty="0"/>
              <a:t>A multi-database architecture may run more slowly and may cost more to implement and change. </a:t>
            </a:r>
          </a:p>
          <a:p>
            <a:pPr lvl="1">
              <a:spcAft>
                <a:spcPts val="600"/>
              </a:spcAft>
            </a:pPr>
            <a:r>
              <a:rPr lang="en-US" sz="2600" dirty="0"/>
              <a:t>A multi-database architecture needs a mechanism </a:t>
            </a:r>
            <a:br>
              <a:rPr lang="en-US" sz="2600" dirty="0"/>
            </a:br>
            <a:r>
              <a:rPr lang="en-US" sz="2600" dirty="0"/>
              <a:t>(component C3) to ensure that the data shared by C1 and C2 is kept consistent when it is changed. </a:t>
            </a:r>
          </a:p>
          <a:p>
            <a:pPr>
              <a:spcAft>
                <a:spcPts val="600"/>
              </a:spcAft>
            </a:pPr>
            <a:endParaRPr lang="en-US" sz="2600" dirty="0"/>
          </a:p>
          <a:p>
            <a:pPr>
              <a:spcAft>
                <a:spcPts val="600"/>
              </a:spcAft>
            </a:pPr>
            <a:endParaRPr lang="en-US" sz="2600" dirty="0"/>
          </a:p>
        </p:txBody>
      </p:sp>
      <p:sp>
        <p:nvSpPr>
          <p:cNvPr id="4" name="Slide Number Placeholder 3">
            <a:extLst>
              <a:ext uri="{FF2B5EF4-FFF2-40B4-BE49-F238E27FC236}">
                <a16:creationId xmlns:a16="http://schemas.microsoft.com/office/drawing/2014/main" id="{5E758BAF-A414-8940-B6AD-89BFFF892827}"/>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678EEC3D-2722-6F4A-AD97-F879913438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3780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4320-7958-2D46-8135-8ED1C61E8470}"/>
              </a:ext>
            </a:extLst>
          </p:cNvPr>
          <p:cNvSpPr>
            <a:spLocks noGrp="1"/>
          </p:cNvSpPr>
          <p:nvPr>
            <p:ph type="title"/>
          </p:nvPr>
        </p:nvSpPr>
        <p:spPr>
          <a:xfrm>
            <a:off x="1995676" y="116632"/>
            <a:ext cx="8229600" cy="1143000"/>
          </a:xfrm>
        </p:spPr>
        <p:txBody>
          <a:bodyPr>
            <a:normAutofit fontScale="90000"/>
          </a:bodyPr>
          <a:lstStyle/>
          <a:p>
            <a:r>
              <a:rPr lang="en-US" dirty="0">
                <a:solidFill>
                  <a:schemeClr val="accent1"/>
                </a:solidFill>
              </a:rPr>
              <a:t>Issues that influence </a:t>
            </a:r>
            <a:br>
              <a:rPr lang="en-US" dirty="0">
                <a:solidFill>
                  <a:schemeClr val="accent1"/>
                </a:solidFill>
              </a:rPr>
            </a:br>
            <a:r>
              <a:rPr lang="en-US" dirty="0">
                <a:solidFill>
                  <a:schemeClr val="accent1"/>
                </a:solidFill>
              </a:rPr>
              <a:t>architectural decisions</a:t>
            </a:r>
          </a:p>
        </p:txBody>
      </p:sp>
      <p:sp>
        <p:nvSpPr>
          <p:cNvPr id="4" name="Slide Number Placeholder 3">
            <a:extLst>
              <a:ext uri="{FF2B5EF4-FFF2-40B4-BE49-F238E27FC236}">
                <a16:creationId xmlns:a16="http://schemas.microsoft.com/office/drawing/2014/main" id="{D4F8CD64-B433-5C48-88A9-E949FFAE1A08}"/>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6" name="Footer Placeholder 4">
            <a:extLst>
              <a:ext uri="{FF2B5EF4-FFF2-40B4-BE49-F238E27FC236}">
                <a16:creationId xmlns:a16="http://schemas.microsoft.com/office/drawing/2014/main" id="{A722C70C-3BD3-264A-B862-7F366A42F58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B576A947-E19E-7A45-B852-214F275F4CC4}"/>
              </a:ext>
            </a:extLst>
          </p:cNvPr>
          <p:cNvCxnSpPr>
            <a:cxnSpLocks/>
            <a:stCxn id="15" idx="1"/>
          </p:cNvCxnSpPr>
          <p:nvPr/>
        </p:nvCxnSpPr>
        <p:spPr>
          <a:xfrm flipH="1">
            <a:off x="7462278" y="3620784"/>
            <a:ext cx="562211" cy="43307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0086F-2067-9F46-93B3-50AD327101C7}"/>
              </a:ext>
            </a:extLst>
          </p:cNvPr>
          <p:cNvCxnSpPr>
            <a:cxnSpLocks/>
            <a:stCxn id="18" idx="1"/>
          </p:cNvCxnSpPr>
          <p:nvPr/>
        </p:nvCxnSpPr>
        <p:spPr>
          <a:xfrm flipH="1" flipV="1">
            <a:off x="6816080" y="5038836"/>
            <a:ext cx="679570"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E8A3B5-513B-B147-9EBA-6CE2961A2ED7}"/>
              </a:ext>
            </a:extLst>
          </p:cNvPr>
          <p:cNvCxnSpPr>
            <a:cxnSpLocks/>
            <a:stCxn id="19" idx="3"/>
          </p:cNvCxnSpPr>
          <p:nvPr/>
        </p:nvCxnSpPr>
        <p:spPr>
          <a:xfrm flipV="1">
            <a:off x="4995123" y="5038836"/>
            <a:ext cx="805587"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8428879-6116-9648-AE51-E7F8BA7D6FEE}"/>
              </a:ext>
            </a:extLst>
          </p:cNvPr>
          <p:cNvCxnSpPr>
            <a:cxnSpLocks/>
            <a:stCxn id="20" idx="3"/>
          </p:cNvCxnSpPr>
          <p:nvPr/>
        </p:nvCxnSpPr>
        <p:spPr>
          <a:xfrm>
            <a:off x="4563075" y="3620785"/>
            <a:ext cx="562211" cy="475327"/>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8D13FF-27F2-8F40-96D1-FE29DB4F0792}"/>
              </a:ext>
            </a:extLst>
          </p:cNvPr>
          <p:cNvCxnSpPr>
            <a:cxnSpLocks/>
            <a:stCxn id="21" idx="2"/>
            <a:endCxn id="22" idx="0"/>
          </p:cNvCxnSpPr>
          <p:nvPr/>
        </p:nvCxnSpPr>
        <p:spPr>
          <a:xfrm flipH="1">
            <a:off x="6284525"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68CC331-A7F2-2644-BAF4-61F05354D90C}"/>
              </a:ext>
            </a:extLst>
          </p:cNvPr>
          <p:cNvSpPr>
            <a:spLocks noChangeArrowheads="1"/>
          </p:cNvSpPr>
          <p:nvPr/>
        </p:nvSpPr>
        <p:spPr bwMode="auto">
          <a:xfrm>
            <a:off x="5106771"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Architectural influences</a:t>
            </a:r>
          </a:p>
        </p:txBody>
      </p:sp>
      <p:sp>
        <p:nvSpPr>
          <p:cNvPr id="15" name="Rounded Rectangle 14">
            <a:extLst>
              <a:ext uri="{FF2B5EF4-FFF2-40B4-BE49-F238E27FC236}">
                <a16:creationId xmlns:a16="http://schemas.microsoft.com/office/drawing/2014/main" id="{C0C66383-DF3E-E14F-B364-450820E1D4F0}"/>
              </a:ext>
            </a:extLst>
          </p:cNvPr>
          <p:cNvSpPr>
            <a:spLocks noChangeArrowheads="1"/>
          </p:cNvSpPr>
          <p:nvPr/>
        </p:nvSpPr>
        <p:spPr bwMode="auto">
          <a:xfrm>
            <a:off x="8024488" y="3175580"/>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Product </a:t>
            </a:r>
          </a:p>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lifetime</a:t>
            </a:r>
          </a:p>
        </p:txBody>
      </p:sp>
      <p:sp>
        <p:nvSpPr>
          <p:cNvPr id="18" name="Rounded Rectangle 17">
            <a:extLst>
              <a:ext uri="{FF2B5EF4-FFF2-40B4-BE49-F238E27FC236}">
                <a16:creationId xmlns:a16="http://schemas.microsoft.com/office/drawing/2014/main" id="{F9BE708A-FBAE-9D41-9061-F6F4658EA3B9}"/>
              </a:ext>
            </a:extLst>
          </p:cNvPr>
          <p:cNvSpPr>
            <a:spLocks noChangeArrowheads="1"/>
          </p:cNvSpPr>
          <p:nvPr/>
        </p:nvSpPr>
        <p:spPr bwMode="auto">
          <a:xfrm>
            <a:off x="7495650" y="5454916"/>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reuse</a:t>
            </a:r>
          </a:p>
        </p:txBody>
      </p:sp>
      <p:sp>
        <p:nvSpPr>
          <p:cNvPr id="20" name="Rounded Rectangle 19">
            <a:extLst>
              <a:ext uri="{FF2B5EF4-FFF2-40B4-BE49-F238E27FC236}">
                <a16:creationId xmlns:a16="http://schemas.microsoft.com/office/drawing/2014/main" id="{18CE99F9-6BE9-604B-AEA5-4236432AC242}"/>
              </a:ext>
            </a:extLst>
          </p:cNvPr>
          <p:cNvSpPr>
            <a:spLocks noChangeArrowheads="1"/>
          </p:cNvSpPr>
          <p:nvPr/>
        </p:nvSpPr>
        <p:spPr bwMode="auto">
          <a:xfrm>
            <a:off x="2207568" y="3175580"/>
            <a:ext cx="2355506" cy="890409"/>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compatibility</a:t>
            </a:r>
          </a:p>
        </p:txBody>
      </p:sp>
      <p:sp>
        <p:nvSpPr>
          <p:cNvPr id="21" name="Rounded Rectangle 20">
            <a:extLst>
              <a:ext uri="{FF2B5EF4-FFF2-40B4-BE49-F238E27FC236}">
                <a16:creationId xmlns:a16="http://schemas.microsoft.com/office/drawing/2014/main" id="{D692155A-8950-2A4A-ACB5-5F0425C828FD}"/>
              </a:ext>
            </a:extLst>
          </p:cNvPr>
          <p:cNvSpPr>
            <a:spLocks noChangeArrowheads="1"/>
          </p:cNvSpPr>
          <p:nvPr/>
        </p:nvSpPr>
        <p:spPr bwMode="auto">
          <a:xfrm>
            <a:off x="4976289"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Nonfunctional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product characteristics</a:t>
            </a:r>
          </a:p>
        </p:txBody>
      </p:sp>
      <p:sp>
        <p:nvSpPr>
          <p:cNvPr id="19" name="Rounded Rectangle 18">
            <a:extLst>
              <a:ext uri="{FF2B5EF4-FFF2-40B4-BE49-F238E27FC236}">
                <a16:creationId xmlns:a16="http://schemas.microsoft.com/office/drawing/2014/main" id="{950D0C06-EF74-B346-BD9D-691B9A866715}"/>
              </a:ext>
            </a:extLst>
          </p:cNvPr>
          <p:cNvSpPr>
            <a:spLocks noChangeArrowheads="1"/>
          </p:cNvSpPr>
          <p:nvPr/>
        </p:nvSpPr>
        <p:spPr bwMode="auto">
          <a:xfrm>
            <a:off x="2639616" y="5454916"/>
            <a:ext cx="2355506" cy="890409"/>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Number of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users</a:t>
            </a:r>
          </a:p>
        </p:txBody>
      </p:sp>
      <p:sp>
        <p:nvSpPr>
          <p:cNvPr id="16" name="Oval 15">
            <a:extLst>
              <a:ext uri="{FF2B5EF4-FFF2-40B4-BE49-F238E27FC236}">
                <a16:creationId xmlns:a16="http://schemas.microsoft.com/office/drawing/2014/main" id="{AB171D6E-FC47-D04D-8564-2A5ABB6F608D}"/>
              </a:ext>
            </a:extLst>
          </p:cNvPr>
          <p:cNvSpPr/>
          <p:nvPr/>
        </p:nvSpPr>
        <p:spPr>
          <a:xfrm>
            <a:off x="4773883" y="138788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F824384D-64A0-354E-9C49-5FF795889FA5}"/>
              </a:ext>
            </a:extLst>
          </p:cNvPr>
          <p:cNvSpPr/>
          <p:nvPr/>
        </p:nvSpPr>
        <p:spPr>
          <a:xfrm>
            <a:off x="7829728" y="294573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E68C6E06-0CD0-B74A-8F87-CA3EB280AFF7}"/>
              </a:ext>
            </a:extLst>
          </p:cNvPr>
          <p:cNvSpPr/>
          <p:nvPr/>
        </p:nvSpPr>
        <p:spPr>
          <a:xfrm>
            <a:off x="7469480" y="5329695"/>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3721CA7C-4B4A-4C4E-9090-F87A289BD2FC}"/>
              </a:ext>
            </a:extLst>
          </p:cNvPr>
          <p:cNvSpPr/>
          <p:nvPr/>
        </p:nvSpPr>
        <p:spPr>
          <a:xfrm>
            <a:off x="2511754" y="524288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6" name="Oval 25">
            <a:extLst>
              <a:ext uri="{FF2B5EF4-FFF2-40B4-BE49-F238E27FC236}">
                <a16:creationId xmlns:a16="http://schemas.microsoft.com/office/drawing/2014/main" id="{89122282-997D-D74B-AC2E-76AD4CF94D8C}"/>
              </a:ext>
            </a:extLst>
          </p:cNvPr>
          <p:cNvSpPr/>
          <p:nvPr/>
        </p:nvSpPr>
        <p:spPr>
          <a:xfrm>
            <a:off x="2050223" y="301752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7967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575526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Nonfunctional product characteristics</a:t>
            </a:r>
            <a:br>
              <a:rPr lang="en-US" dirty="0"/>
            </a:br>
            <a:r>
              <a:rPr lang="en-US" dirty="0"/>
              <a:t>Nonfunctional product characteristics such as security and performance affect all users. </a:t>
            </a:r>
            <a:br>
              <a:rPr lang="en-US" dirty="0"/>
            </a:br>
            <a:r>
              <a:rPr lang="en-US" dirty="0"/>
              <a:t>If you get these wrong, </a:t>
            </a:r>
            <a:br>
              <a:rPr lang="en-US" dirty="0"/>
            </a:br>
            <a:r>
              <a:rPr lang="en-US" dirty="0"/>
              <a:t>your product will is unlikely to be a commercial success. Unfortunately, some characteristics are opposing, </a:t>
            </a:r>
            <a:br>
              <a:rPr lang="en-US" dirty="0"/>
            </a:br>
            <a:r>
              <a:rPr lang="en-US" dirty="0"/>
              <a:t>so you can only optimize the most important.</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840D7121-D9C8-E247-8C97-24A193DF1623}"/>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916453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Product lifetime</a:t>
            </a:r>
            <a:br>
              <a:rPr lang="en-US" dirty="0"/>
            </a:br>
            <a:r>
              <a:rPr lang="en-US" dirty="0"/>
              <a:t>If you anticipate a long product lifetime, you will need to create regular product revisions. You therefore need an architecture that is evolvable, so that it can be adapted to accommodate new features and technology.</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22961AC1-E44E-CA4E-931E-A21D7F54EAEC}"/>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2</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618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Software reuse</a:t>
            </a:r>
            <a:br>
              <a:rPr lang="en-US" dirty="0"/>
            </a:br>
            <a:r>
              <a:rPr lang="en-US" dirty="0"/>
              <a:t>You can save a lot of time and effort, if you can reuse large components from other products or open-source software. However, this constrains your architectural choices because you must fit your design around the software that is being reused.</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0991353A-B573-5F49-9FB7-39822419C6F2}"/>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3</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81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914400" y="1340768"/>
            <a:ext cx="10368366" cy="5256882"/>
          </a:xfrm>
        </p:spPr>
        <p:txBody>
          <a:bodyPr>
            <a:normAutofit/>
          </a:bodyPr>
          <a:lstStyle/>
          <a:p>
            <a:r>
              <a:rPr lang="en-US" dirty="0">
                <a:solidFill>
                  <a:srgbClr val="C00000"/>
                </a:solidFill>
              </a:rPr>
              <a:t>Number of users</a:t>
            </a:r>
            <a:br>
              <a:rPr lang="en-US" dirty="0"/>
            </a:br>
            <a:r>
              <a:rPr lang="en-US" dirty="0"/>
              <a:t>If you are developing  consumer software delivered over the Internet, the number of users can change very quickly. This can lead to serious performance degradation unless you design your architecture so that your system can be quickly scaled up and down.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44E009-C253-1D42-8809-0C9943DD7F8E}"/>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4</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9450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836908" y="1340768"/>
            <a:ext cx="10322889" cy="5256882"/>
          </a:xfrm>
        </p:spPr>
        <p:txBody>
          <a:bodyPr>
            <a:normAutofit/>
          </a:bodyPr>
          <a:lstStyle/>
          <a:p>
            <a:r>
              <a:rPr lang="en-US" dirty="0">
                <a:solidFill>
                  <a:srgbClr val="C00000"/>
                </a:solidFill>
              </a:rPr>
              <a:t>Software compatibility</a:t>
            </a:r>
            <a:br>
              <a:rPr lang="en-US" dirty="0"/>
            </a:br>
            <a:r>
              <a:rPr lang="en-US" dirty="0"/>
              <a:t>For some products, it is important to maintain compatibility with other software so that users can adopt your product and use data prepared using a different system. This may limit architectural choices, such as the database software that you can use.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BC5112-2FB5-5141-B687-6F016F92C657}"/>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5</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866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C757-1A96-894B-ACD3-A597BC9DF442}"/>
              </a:ext>
            </a:extLst>
          </p:cNvPr>
          <p:cNvSpPr>
            <a:spLocks noGrp="1"/>
          </p:cNvSpPr>
          <p:nvPr>
            <p:ph type="title"/>
          </p:nvPr>
        </p:nvSpPr>
        <p:spPr>
          <a:xfrm>
            <a:off x="1981200" y="125760"/>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Maintainability vs performance</a:t>
            </a:r>
          </a:p>
        </p:txBody>
      </p:sp>
      <p:sp>
        <p:nvSpPr>
          <p:cNvPr id="3" name="Content Placeholder 2">
            <a:extLst>
              <a:ext uri="{FF2B5EF4-FFF2-40B4-BE49-F238E27FC236}">
                <a16:creationId xmlns:a16="http://schemas.microsoft.com/office/drawing/2014/main" id="{3E976DC0-4FCE-A447-AB1B-B48DEF63578B}"/>
              </a:ext>
            </a:extLst>
          </p:cNvPr>
          <p:cNvSpPr>
            <a:spLocks noGrp="1"/>
          </p:cNvSpPr>
          <p:nvPr>
            <p:ph idx="1"/>
          </p:nvPr>
        </p:nvSpPr>
        <p:spPr>
          <a:xfrm>
            <a:off x="547607" y="1398722"/>
            <a:ext cx="11096785" cy="5218301"/>
          </a:xfrm>
        </p:spPr>
        <p:txBody>
          <a:bodyPr>
            <a:noAutofit/>
          </a:bodyPr>
          <a:lstStyle/>
          <a:p>
            <a:r>
              <a:rPr lang="en-US" sz="2800" dirty="0"/>
              <a:t>System </a:t>
            </a:r>
            <a:r>
              <a:rPr lang="en-US" sz="2800" dirty="0">
                <a:solidFill>
                  <a:srgbClr val="C00000"/>
                </a:solidFill>
              </a:rPr>
              <a:t>maintainability</a:t>
            </a:r>
            <a:r>
              <a:rPr lang="en-US" sz="2800" dirty="0"/>
              <a:t> is an attribute that reflects how difficult and expensive it is to make changes to a system after it has been released to customers. </a:t>
            </a:r>
          </a:p>
          <a:p>
            <a:pPr lvl="1"/>
            <a:r>
              <a:rPr lang="en-US" sz="2400" dirty="0"/>
              <a:t>You improve maintainability by building a system from small self-contained parts, each of which can be replaced or enhanced if changes are required. </a:t>
            </a:r>
          </a:p>
          <a:p>
            <a:r>
              <a:rPr lang="en-US" sz="2800" dirty="0"/>
              <a:t>In architectural terms, this means that the system should be </a:t>
            </a:r>
            <a:r>
              <a:rPr lang="en-US" sz="2800" dirty="0">
                <a:solidFill>
                  <a:srgbClr val="C00000"/>
                </a:solidFill>
              </a:rPr>
              <a:t>decomposed into fine-grain components</a:t>
            </a:r>
            <a:r>
              <a:rPr lang="en-US" sz="2800" dirty="0"/>
              <a:t>, each of which does one thing and one thing only. </a:t>
            </a:r>
          </a:p>
          <a:p>
            <a:pPr lvl="1"/>
            <a:r>
              <a:rPr lang="en-US" sz="2400" dirty="0"/>
              <a:t>However, it takes time for components to communicate with each other. Consequently, if many components are involved in implementing a product feature, the software will be slower. </a:t>
            </a:r>
          </a:p>
          <a:p>
            <a:endParaRPr lang="en-US" sz="2800" dirty="0"/>
          </a:p>
          <a:p>
            <a:endParaRPr lang="en-US" sz="2800" dirty="0"/>
          </a:p>
        </p:txBody>
      </p:sp>
      <p:sp>
        <p:nvSpPr>
          <p:cNvPr id="4" name="Slide Number Placeholder 3">
            <a:extLst>
              <a:ext uri="{FF2B5EF4-FFF2-40B4-BE49-F238E27FC236}">
                <a16:creationId xmlns:a16="http://schemas.microsoft.com/office/drawing/2014/main" id="{9E7A25EC-4EEE-C64F-8B55-8190939A4DDB}"/>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5" name="Footer Placeholder 4">
            <a:extLst>
              <a:ext uri="{FF2B5EF4-FFF2-40B4-BE49-F238E27FC236}">
                <a16:creationId xmlns:a16="http://schemas.microsoft.com/office/drawing/2014/main" id="{FCE1F3AC-8CF1-E84C-8FFB-FCB1CC25FC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04582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F3BC-F5C1-1B43-80CD-B29C7BDD3F87}"/>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Security vs usability</a:t>
            </a:r>
          </a:p>
        </p:txBody>
      </p:sp>
      <p:sp>
        <p:nvSpPr>
          <p:cNvPr id="3" name="Content Placeholder 2">
            <a:extLst>
              <a:ext uri="{FF2B5EF4-FFF2-40B4-BE49-F238E27FC236}">
                <a16:creationId xmlns:a16="http://schemas.microsoft.com/office/drawing/2014/main" id="{7111828B-EEF4-5842-ADE7-7ECCB847F437}"/>
              </a:ext>
            </a:extLst>
          </p:cNvPr>
          <p:cNvSpPr>
            <a:spLocks noGrp="1"/>
          </p:cNvSpPr>
          <p:nvPr>
            <p:ph idx="1"/>
          </p:nvPr>
        </p:nvSpPr>
        <p:spPr>
          <a:xfrm>
            <a:off x="650929" y="1259633"/>
            <a:ext cx="10988297" cy="5233244"/>
          </a:xfrm>
        </p:spPr>
        <p:txBody>
          <a:bodyPr>
            <a:noAutofit/>
          </a:bodyPr>
          <a:lstStyle/>
          <a:p>
            <a:r>
              <a:rPr lang="en-US" sz="3000" dirty="0"/>
              <a:t>You can achieve </a:t>
            </a:r>
            <a:r>
              <a:rPr lang="en-US" sz="3000" dirty="0">
                <a:solidFill>
                  <a:srgbClr val="C00000"/>
                </a:solidFill>
              </a:rPr>
              <a:t>security</a:t>
            </a:r>
            <a:r>
              <a:rPr lang="en-US" sz="3000" dirty="0"/>
              <a:t> by </a:t>
            </a:r>
            <a:r>
              <a:rPr lang="en-US" sz="3000" dirty="0">
                <a:solidFill>
                  <a:schemeClr val="accent1"/>
                </a:solidFill>
              </a:rPr>
              <a:t>designing the system protection as a series of layers</a:t>
            </a:r>
            <a:r>
              <a:rPr lang="en-US" sz="3000" dirty="0"/>
              <a:t>. </a:t>
            </a:r>
          </a:p>
          <a:p>
            <a:r>
              <a:rPr lang="en-US" sz="3000" dirty="0"/>
              <a:t>An attacker has to penetrate all of those layers before the system is compromised. </a:t>
            </a:r>
          </a:p>
          <a:p>
            <a:r>
              <a:rPr lang="en-US" sz="3000" dirty="0"/>
              <a:t>Layers might include </a:t>
            </a:r>
            <a:r>
              <a:rPr lang="en-US" sz="3000" dirty="0">
                <a:solidFill>
                  <a:srgbClr val="C00000"/>
                </a:solidFill>
              </a:rPr>
              <a:t>system authentication layers</a:t>
            </a:r>
            <a:r>
              <a:rPr lang="en-US" sz="3000" dirty="0"/>
              <a:t>, a separate critical </a:t>
            </a:r>
            <a:r>
              <a:rPr lang="en-US" sz="3000" dirty="0">
                <a:solidFill>
                  <a:srgbClr val="C00000"/>
                </a:solidFill>
              </a:rPr>
              <a:t>feature authentication layer</a:t>
            </a:r>
            <a:r>
              <a:rPr lang="en-US" sz="3000" dirty="0"/>
              <a:t>, an </a:t>
            </a:r>
            <a:r>
              <a:rPr lang="en-US" sz="3000" dirty="0">
                <a:solidFill>
                  <a:srgbClr val="C00000"/>
                </a:solidFill>
              </a:rPr>
              <a:t>encryption layer </a:t>
            </a:r>
            <a:r>
              <a:rPr lang="en-US" sz="3000" dirty="0"/>
              <a:t>and so on. </a:t>
            </a:r>
          </a:p>
          <a:p>
            <a:r>
              <a:rPr lang="en-US" sz="3000" dirty="0"/>
              <a:t>Architecturally, you can implement each of these layers as separate components so that if one of these components is compromised by an attacker, then the other layers remain intact. </a:t>
            </a:r>
          </a:p>
          <a:p>
            <a:endParaRPr lang="en-US" sz="3000" dirty="0"/>
          </a:p>
          <a:p>
            <a:endParaRPr lang="en-US" sz="3000" dirty="0"/>
          </a:p>
        </p:txBody>
      </p:sp>
      <p:sp>
        <p:nvSpPr>
          <p:cNvPr id="4" name="Slide Number Placeholder 3">
            <a:extLst>
              <a:ext uri="{FF2B5EF4-FFF2-40B4-BE49-F238E27FC236}">
                <a16:creationId xmlns:a16="http://schemas.microsoft.com/office/drawing/2014/main" id="{312DF88A-C62F-3E4C-87E9-2388AFBA7B66}"/>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96E2B1EE-014E-384E-A8E5-742079EFD82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94601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72D4-11FB-9C45-878C-0FF95B76B765}"/>
              </a:ext>
            </a:extLst>
          </p:cNvPr>
          <p:cNvSpPr>
            <a:spLocks noGrp="1"/>
          </p:cNvSpPr>
          <p:nvPr>
            <p:ph type="title"/>
          </p:nvPr>
        </p:nvSpPr>
        <p:spPr>
          <a:xfrm>
            <a:off x="1981200" y="116632"/>
            <a:ext cx="8229600" cy="936104"/>
          </a:xfrm>
        </p:spPr>
        <p:txBody>
          <a:bodyPr/>
          <a:lstStyle/>
          <a:p>
            <a:r>
              <a:rPr lang="en-US" dirty="0">
                <a:solidFill>
                  <a:schemeClr val="accent1"/>
                </a:solidFill>
              </a:rPr>
              <a:t>Authentication layers</a:t>
            </a:r>
          </a:p>
        </p:txBody>
      </p:sp>
      <p:sp>
        <p:nvSpPr>
          <p:cNvPr id="4" name="Slide Number Placeholder 3">
            <a:extLst>
              <a:ext uri="{FF2B5EF4-FFF2-40B4-BE49-F238E27FC236}">
                <a16:creationId xmlns:a16="http://schemas.microsoft.com/office/drawing/2014/main" id="{160D239D-8CCE-6242-A0CB-F5C08DEE1971}"/>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6" name="Footer Placeholder 4">
            <a:extLst>
              <a:ext uri="{FF2B5EF4-FFF2-40B4-BE49-F238E27FC236}">
                <a16:creationId xmlns:a16="http://schemas.microsoft.com/office/drawing/2014/main" id="{A50D50B8-405C-1A47-AF4C-77EB763FB14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61F77555-F9FA-E74F-9244-C07F350B3AF6}"/>
              </a:ext>
            </a:extLst>
          </p:cNvPr>
          <p:cNvSpPr/>
          <p:nvPr/>
        </p:nvSpPr>
        <p:spPr>
          <a:xfrm>
            <a:off x="2440632" y="1446553"/>
            <a:ext cx="7848600" cy="4934775"/>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8" name="Oval 7">
            <a:extLst>
              <a:ext uri="{FF2B5EF4-FFF2-40B4-BE49-F238E27FC236}">
                <a16:creationId xmlns:a16="http://schemas.microsoft.com/office/drawing/2014/main" id="{5686F524-FF79-6547-B236-765EA61C64A1}"/>
              </a:ext>
            </a:extLst>
          </p:cNvPr>
          <p:cNvSpPr/>
          <p:nvPr/>
        </p:nvSpPr>
        <p:spPr>
          <a:xfrm>
            <a:off x="2679880" y="2276872"/>
            <a:ext cx="7370104" cy="3960440"/>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9" name="Oval 8">
            <a:extLst>
              <a:ext uri="{FF2B5EF4-FFF2-40B4-BE49-F238E27FC236}">
                <a16:creationId xmlns:a16="http://schemas.microsoft.com/office/drawing/2014/main" id="{5B5ACB35-38BE-0B4E-882F-8DE68E7A6C05}"/>
              </a:ext>
            </a:extLst>
          </p:cNvPr>
          <p:cNvSpPr/>
          <p:nvPr/>
        </p:nvSpPr>
        <p:spPr>
          <a:xfrm>
            <a:off x="2895904" y="2944598"/>
            <a:ext cx="6938056" cy="3076691"/>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0" name="Oval 9">
            <a:extLst>
              <a:ext uri="{FF2B5EF4-FFF2-40B4-BE49-F238E27FC236}">
                <a16:creationId xmlns:a16="http://schemas.microsoft.com/office/drawing/2014/main" id="{9821B94E-4767-754C-B372-E215F7D76C24}"/>
              </a:ext>
            </a:extLst>
          </p:cNvPr>
          <p:cNvSpPr/>
          <p:nvPr/>
        </p:nvSpPr>
        <p:spPr>
          <a:xfrm>
            <a:off x="3172256" y="3717032"/>
            <a:ext cx="6385352" cy="2088232"/>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1" name="Oval 10">
            <a:extLst>
              <a:ext uri="{FF2B5EF4-FFF2-40B4-BE49-F238E27FC236}">
                <a16:creationId xmlns:a16="http://schemas.microsoft.com/office/drawing/2014/main" id="{D5B8A38B-9846-DE47-A201-B722AF3803A3}"/>
              </a:ext>
            </a:extLst>
          </p:cNvPr>
          <p:cNvSpPr/>
          <p:nvPr/>
        </p:nvSpPr>
        <p:spPr>
          <a:xfrm>
            <a:off x="3476952" y="4365104"/>
            <a:ext cx="5775963" cy="1205068"/>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2" name="TextBox 11">
            <a:extLst>
              <a:ext uri="{FF2B5EF4-FFF2-40B4-BE49-F238E27FC236}">
                <a16:creationId xmlns:a16="http://schemas.microsoft.com/office/drawing/2014/main" id="{C10B6462-D5F7-824D-8EDA-29FB834EE0D7}"/>
              </a:ext>
            </a:extLst>
          </p:cNvPr>
          <p:cNvSpPr txBox="1"/>
          <p:nvPr/>
        </p:nvSpPr>
        <p:spPr>
          <a:xfrm>
            <a:off x="4992185" y="1720461"/>
            <a:ext cx="2745495"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IP authentication</a:t>
            </a:r>
          </a:p>
        </p:txBody>
      </p:sp>
      <p:sp>
        <p:nvSpPr>
          <p:cNvPr id="13" name="TextBox 12">
            <a:extLst>
              <a:ext uri="{FF2B5EF4-FFF2-40B4-BE49-F238E27FC236}">
                <a16:creationId xmlns:a16="http://schemas.microsoft.com/office/drawing/2014/main" id="{F7EB9B54-72BB-F04C-B6FC-EBC7D9B3F4E0}"/>
              </a:ext>
            </a:extLst>
          </p:cNvPr>
          <p:cNvSpPr txBox="1"/>
          <p:nvPr/>
        </p:nvSpPr>
        <p:spPr>
          <a:xfrm>
            <a:off x="4241552" y="2473732"/>
            <a:ext cx="415870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Application authentication</a:t>
            </a:r>
          </a:p>
        </p:txBody>
      </p:sp>
      <p:sp>
        <p:nvSpPr>
          <p:cNvPr id="14" name="TextBox 13">
            <a:extLst>
              <a:ext uri="{FF2B5EF4-FFF2-40B4-BE49-F238E27FC236}">
                <a16:creationId xmlns:a16="http://schemas.microsoft.com/office/drawing/2014/main" id="{550B1919-0AE5-0141-AADD-CE451B639F84}"/>
              </a:ext>
            </a:extLst>
          </p:cNvPr>
          <p:cNvSpPr txBox="1"/>
          <p:nvPr/>
        </p:nvSpPr>
        <p:spPr>
          <a:xfrm>
            <a:off x="4621684" y="3140968"/>
            <a:ext cx="3596883"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Feature authentication</a:t>
            </a:r>
          </a:p>
        </p:txBody>
      </p:sp>
      <p:sp>
        <p:nvSpPr>
          <p:cNvPr id="15" name="TextBox 14">
            <a:extLst>
              <a:ext uri="{FF2B5EF4-FFF2-40B4-BE49-F238E27FC236}">
                <a16:creationId xmlns:a16="http://schemas.microsoft.com/office/drawing/2014/main" id="{05998C61-966A-0541-A65D-0B1A07D9C75F}"/>
              </a:ext>
            </a:extLst>
          </p:cNvPr>
          <p:cNvSpPr txBox="1"/>
          <p:nvPr/>
        </p:nvSpPr>
        <p:spPr>
          <a:xfrm>
            <a:off x="5577633" y="3779458"/>
            <a:ext cx="179106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Encryption</a:t>
            </a:r>
          </a:p>
        </p:txBody>
      </p:sp>
      <p:sp>
        <p:nvSpPr>
          <p:cNvPr id="16" name="TextBox 15">
            <a:extLst>
              <a:ext uri="{FF2B5EF4-FFF2-40B4-BE49-F238E27FC236}">
                <a16:creationId xmlns:a16="http://schemas.microsoft.com/office/drawing/2014/main" id="{39F7CC2A-859C-CF40-8270-47700D3193FE}"/>
              </a:ext>
            </a:extLst>
          </p:cNvPr>
          <p:cNvSpPr txBox="1"/>
          <p:nvPr/>
        </p:nvSpPr>
        <p:spPr>
          <a:xfrm>
            <a:off x="4195300" y="4419110"/>
            <a:ext cx="4555734"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Protect asset such as a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database of user’s credit card</a:t>
            </a:r>
          </a:p>
        </p:txBody>
      </p:sp>
    </p:spTree>
    <p:extLst>
      <p:ext uri="{BB962C8B-B14F-4D97-AF65-F5344CB8AC3E}">
        <p14:creationId xmlns:p14="http://schemas.microsoft.com/office/powerpoint/2010/main" val="3653669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776F-185D-4C43-90A1-462F55F3F1FC}"/>
              </a:ext>
            </a:extLst>
          </p:cNvPr>
          <p:cNvSpPr>
            <a:spLocks noGrp="1"/>
          </p:cNvSpPr>
          <p:nvPr>
            <p:ph type="title"/>
          </p:nvPr>
        </p:nvSpPr>
        <p:spPr>
          <a:xfrm>
            <a:off x="1981200" y="188640"/>
            <a:ext cx="8229600" cy="864096"/>
          </a:xfrm>
        </p:spPr>
        <p:txBody>
          <a:bodyPr/>
          <a:lstStyle/>
          <a:p>
            <a:r>
              <a:rPr lang="en-US" dirty="0">
                <a:solidFill>
                  <a:schemeClr val="accent1"/>
                </a:solidFill>
              </a:rPr>
              <a:t>Usability issues</a:t>
            </a:r>
          </a:p>
        </p:txBody>
      </p:sp>
      <p:sp>
        <p:nvSpPr>
          <p:cNvPr id="3" name="Content Placeholder 2">
            <a:extLst>
              <a:ext uri="{FF2B5EF4-FFF2-40B4-BE49-F238E27FC236}">
                <a16:creationId xmlns:a16="http://schemas.microsoft.com/office/drawing/2014/main" id="{A827BE72-8A3A-6B4F-B422-17A3BF708073}"/>
              </a:ext>
            </a:extLst>
          </p:cNvPr>
          <p:cNvSpPr>
            <a:spLocks noGrp="1"/>
          </p:cNvSpPr>
          <p:nvPr>
            <p:ph idx="1"/>
          </p:nvPr>
        </p:nvSpPr>
        <p:spPr>
          <a:xfrm>
            <a:off x="720436" y="1052737"/>
            <a:ext cx="10848109" cy="5467127"/>
          </a:xfrm>
        </p:spPr>
        <p:txBody>
          <a:bodyPr>
            <a:noAutofit/>
          </a:bodyPr>
          <a:lstStyle/>
          <a:p>
            <a:r>
              <a:rPr lang="en-US" sz="2800" dirty="0"/>
              <a:t>A layered approach to security affects the usability of the software. </a:t>
            </a:r>
          </a:p>
          <a:p>
            <a:pPr lvl="1"/>
            <a:r>
              <a:rPr lang="en-US" sz="2600" dirty="0"/>
              <a:t>Users have to remember information, like passwords, that is needed to penetrate a security layer. </a:t>
            </a:r>
            <a:br>
              <a:rPr lang="en-US" sz="2600" dirty="0"/>
            </a:br>
            <a:r>
              <a:rPr lang="en-US" sz="2600" dirty="0"/>
              <a:t>Their interaction with the system is inevitably slowed down by its security features. </a:t>
            </a:r>
          </a:p>
          <a:p>
            <a:pPr lvl="1"/>
            <a:r>
              <a:rPr lang="en-US" sz="2600" dirty="0"/>
              <a:t>Many users find this irritating and often look for work-arounds so that they do not have to re-authenticate to access system features or data.</a:t>
            </a:r>
          </a:p>
          <a:p>
            <a:r>
              <a:rPr lang="en-US" sz="2800" dirty="0"/>
              <a:t>To avoid this, you need an architecture:</a:t>
            </a:r>
          </a:p>
          <a:p>
            <a:pPr lvl="1"/>
            <a:r>
              <a:rPr lang="en-US" sz="2600" dirty="0"/>
              <a:t>that doesn’t have too many security layers </a:t>
            </a:r>
          </a:p>
          <a:p>
            <a:pPr lvl="1"/>
            <a:r>
              <a:rPr lang="en-US" sz="2600" dirty="0"/>
              <a:t>that doesn’t enforce unnecessary security</a:t>
            </a:r>
          </a:p>
          <a:p>
            <a:pPr lvl="1"/>
            <a:r>
              <a:rPr lang="en-US" sz="2600" dirty="0"/>
              <a:t>that provides helper components that reduce the load on users</a:t>
            </a:r>
          </a:p>
          <a:p>
            <a:endParaRPr lang="en-US" sz="2600" dirty="0"/>
          </a:p>
          <a:p>
            <a:endParaRPr lang="en-US" sz="2600" dirty="0"/>
          </a:p>
        </p:txBody>
      </p:sp>
      <p:sp>
        <p:nvSpPr>
          <p:cNvPr id="4" name="Slide Number Placeholder 3">
            <a:extLst>
              <a:ext uri="{FF2B5EF4-FFF2-40B4-BE49-F238E27FC236}">
                <a16:creationId xmlns:a16="http://schemas.microsoft.com/office/drawing/2014/main" id="{60CE6322-4F45-0A40-AB14-1812F7177BB5}"/>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8437CB7B-19DE-1F4A-8E2E-C38975A77D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6737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2AD7-D2A7-2240-A589-80A5983BE5D5}"/>
              </a:ext>
            </a:extLst>
          </p:cNvPr>
          <p:cNvSpPr>
            <a:spLocks noGrp="1"/>
          </p:cNvSpPr>
          <p:nvPr>
            <p:ph type="title"/>
          </p:nvPr>
        </p:nvSpPr>
        <p:spPr>
          <a:xfrm>
            <a:off x="1981200" y="0"/>
            <a:ext cx="8229600" cy="1143000"/>
          </a:xfrm>
        </p:spPr>
        <p:txBody>
          <a:bodyPr>
            <a:normAutofit fontScale="90000"/>
          </a:bodyPr>
          <a:lstStyle/>
          <a:p>
            <a:r>
              <a:rPr lang="en-US" dirty="0">
                <a:solidFill>
                  <a:schemeClr val="accent1"/>
                </a:solidFill>
              </a:rPr>
              <a:t>An architectural model of a document retrieval system</a:t>
            </a:r>
          </a:p>
        </p:txBody>
      </p:sp>
      <p:sp>
        <p:nvSpPr>
          <p:cNvPr id="4" name="Slide Number Placeholder 3">
            <a:extLst>
              <a:ext uri="{FF2B5EF4-FFF2-40B4-BE49-F238E27FC236}">
                <a16:creationId xmlns:a16="http://schemas.microsoft.com/office/drawing/2014/main" id="{4A58BCA1-8372-C24B-9C2D-BB3C205225E6}"/>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6" name="Rounded Rectangle 5">
            <a:extLst>
              <a:ext uri="{FF2B5EF4-FFF2-40B4-BE49-F238E27FC236}">
                <a16:creationId xmlns:a16="http://schemas.microsoft.com/office/drawing/2014/main" id="{1402C086-A2AA-5B41-8B41-6C8CC21A2B1F}"/>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2D7EE4B2-393A-FD42-BE8D-97202CE567A3}"/>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BCC5638B-53EB-B54F-A47E-0CF435612E17}"/>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4ABBA3AF-7180-B749-A9E9-15F7EAEECAEB}"/>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06CC3EB1-781C-E946-9C33-C90EDF2A9A16}"/>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03989C21-93D2-EE44-899A-A17DF5A61D8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652A2E9-E07F-D246-8A30-5EC8D65DB218}"/>
              </a:ext>
            </a:extLst>
          </p:cNvPr>
          <p:cNvSpPr txBox="1"/>
          <p:nvPr/>
        </p:nvSpPr>
        <p:spPr>
          <a:xfrm>
            <a:off x="4357474"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DB1   </a:t>
            </a:r>
          </a:p>
        </p:txBody>
      </p:sp>
      <p:sp>
        <p:nvSpPr>
          <p:cNvPr id="15" name="TextBox 14">
            <a:extLst>
              <a:ext uri="{FF2B5EF4-FFF2-40B4-BE49-F238E27FC236}">
                <a16:creationId xmlns:a16="http://schemas.microsoft.com/office/drawing/2014/main" id="{E7980608-3AED-EE40-B785-6B27D0803B61}"/>
              </a:ext>
            </a:extLst>
          </p:cNvPr>
          <p:cNvSpPr txBox="1"/>
          <p:nvPr/>
        </p:nvSpPr>
        <p:spPr>
          <a:xfrm>
            <a:off x="5561403"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DB2   </a:t>
            </a:r>
          </a:p>
        </p:txBody>
      </p:sp>
      <p:sp>
        <p:nvSpPr>
          <p:cNvPr id="16" name="TextBox 15">
            <a:extLst>
              <a:ext uri="{FF2B5EF4-FFF2-40B4-BE49-F238E27FC236}">
                <a16:creationId xmlns:a16="http://schemas.microsoft.com/office/drawing/2014/main" id="{0B98A326-5828-BE4C-9CF3-AACF7B01EA84}"/>
              </a:ext>
            </a:extLst>
          </p:cNvPr>
          <p:cNvSpPr txBox="1"/>
          <p:nvPr/>
        </p:nvSpPr>
        <p:spPr>
          <a:xfrm>
            <a:off x="6765332"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DB3   </a:t>
            </a:r>
          </a:p>
        </p:txBody>
      </p:sp>
      <p:sp>
        <p:nvSpPr>
          <p:cNvPr id="17" name="TextBox 16">
            <a:extLst>
              <a:ext uri="{FF2B5EF4-FFF2-40B4-BE49-F238E27FC236}">
                <a16:creationId xmlns:a16="http://schemas.microsoft.com/office/drawing/2014/main" id="{DFCE39A1-5F6A-E74A-8D18-1BDFBE6D4A04}"/>
              </a:ext>
            </a:extLst>
          </p:cNvPr>
          <p:cNvSpPr txBox="1"/>
          <p:nvPr/>
        </p:nvSpPr>
        <p:spPr>
          <a:xfrm>
            <a:off x="7969261"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DB4   </a:t>
            </a:r>
          </a:p>
        </p:txBody>
      </p:sp>
      <p:sp>
        <p:nvSpPr>
          <p:cNvPr id="18" name="TextBox 17">
            <a:extLst>
              <a:ext uri="{FF2B5EF4-FFF2-40B4-BE49-F238E27FC236}">
                <a16:creationId xmlns:a16="http://schemas.microsoft.com/office/drawing/2014/main" id="{80A7A194-9BF4-2744-97B6-37E8B6840429}"/>
              </a:ext>
            </a:extLst>
          </p:cNvPr>
          <p:cNvSpPr txBox="1"/>
          <p:nvPr/>
        </p:nvSpPr>
        <p:spPr>
          <a:xfrm>
            <a:off x="9173190"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DB5   </a:t>
            </a:r>
          </a:p>
        </p:txBody>
      </p:sp>
      <p:sp>
        <p:nvSpPr>
          <p:cNvPr id="19" name="TextBox 18">
            <a:extLst>
              <a:ext uri="{FF2B5EF4-FFF2-40B4-BE49-F238E27FC236}">
                <a16:creationId xmlns:a16="http://schemas.microsoft.com/office/drawing/2014/main" id="{9E4C1578-49E8-A443-A86F-BA141C667046}"/>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Database</a:t>
            </a:r>
          </a:p>
          <a:p>
            <a:pPr algn="ctr"/>
            <a:r>
              <a:rPr lang="en-US" sz="2000" dirty="0">
                <a:solidFill>
                  <a:schemeClr val="tx2">
                    <a:lumMod val="75000"/>
                  </a:schemeClr>
                </a:solidFill>
                <a:latin typeface="Calibri" panose="020F0502020204030204" pitchFamily="34" charset="0"/>
                <a:cs typeface="Calibri" panose="020F0502020204030204" pitchFamily="34" charset="0"/>
              </a:rPr>
              <a:t>Query  </a:t>
            </a:r>
          </a:p>
        </p:txBody>
      </p:sp>
      <p:sp>
        <p:nvSpPr>
          <p:cNvPr id="20" name="TextBox 19">
            <a:extLst>
              <a:ext uri="{FF2B5EF4-FFF2-40B4-BE49-F238E27FC236}">
                <a16:creationId xmlns:a16="http://schemas.microsoft.com/office/drawing/2014/main" id="{9595CECF-CE04-A347-AC49-119ABB4FB53F}"/>
              </a:ext>
            </a:extLst>
          </p:cNvPr>
          <p:cNvSpPr txBox="1"/>
          <p:nvPr/>
        </p:nvSpPr>
        <p:spPr>
          <a:xfrm>
            <a:off x="5825669" y="4861923"/>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Query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validation</a:t>
            </a:r>
          </a:p>
        </p:txBody>
      </p:sp>
      <p:sp>
        <p:nvSpPr>
          <p:cNvPr id="21" name="TextBox 20">
            <a:extLst>
              <a:ext uri="{FF2B5EF4-FFF2-40B4-BE49-F238E27FC236}">
                <a16:creationId xmlns:a16="http://schemas.microsoft.com/office/drawing/2014/main" id="{DDE4AD1B-A29E-2448-B2F7-A04BF892D9B6}"/>
              </a:ext>
            </a:extLst>
          </p:cNvPr>
          <p:cNvSpPr txBox="1"/>
          <p:nvPr/>
        </p:nvSpPr>
        <p:spPr>
          <a:xfrm>
            <a:off x="7232110" y="4970492"/>
            <a:ext cx="13681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Logging</a:t>
            </a:r>
          </a:p>
        </p:txBody>
      </p:sp>
      <p:sp>
        <p:nvSpPr>
          <p:cNvPr id="22" name="TextBox 21">
            <a:extLst>
              <a:ext uri="{FF2B5EF4-FFF2-40B4-BE49-F238E27FC236}">
                <a16:creationId xmlns:a16="http://schemas.microsoft.com/office/drawing/2014/main" id="{F5089A87-EC1A-C240-BDA6-CB75959FAD89}"/>
              </a:ext>
            </a:extLst>
          </p:cNvPr>
          <p:cNvSpPr txBox="1"/>
          <p:nvPr/>
        </p:nvSpPr>
        <p:spPr>
          <a:xfrm>
            <a:off x="8472404" y="4861923"/>
            <a:ext cx="1952066"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account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management</a:t>
            </a:r>
          </a:p>
        </p:txBody>
      </p:sp>
      <p:sp>
        <p:nvSpPr>
          <p:cNvPr id="29" name="TextBox 28">
            <a:extLst>
              <a:ext uri="{FF2B5EF4-FFF2-40B4-BE49-F238E27FC236}">
                <a16:creationId xmlns:a16="http://schemas.microsoft.com/office/drawing/2014/main" id="{3CFF3CFA-EBE6-A44E-AC52-16BDCF9BD5B0}"/>
              </a:ext>
            </a:extLst>
          </p:cNvPr>
          <p:cNvSpPr txBox="1"/>
          <p:nvPr/>
        </p:nvSpPr>
        <p:spPr>
          <a:xfrm>
            <a:off x="4357474"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management</a:t>
            </a:r>
          </a:p>
        </p:txBody>
      </p:sp>
      <p:sp>
        <p:nvSpPr>
          <p:cNvPr id="30" name="TextBox 29">
            <a:extLst>
              <a:ext uri="{FF2B5EF4-FFF2-40B4-BE49-F238E27FC236}">
                <a16:creationId xmlns:a16="http://schemas.microsoft.com/office/drawing/2014/main" id="{C6BA2416-FD9B-3644-ADCA-D49CDD25E36B}"/>
              </a:ext>
            </a:extLst>
          </p:cNvPr>
          <p:cNvSpPr txBox="1"/>
          <p:nvPr/>
        </p:nvSpPr>
        <p:spPr>
          <a:xfrm>
            <a:off x="6373698"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querying</a:t>
            </a:r>
          </a:p>
        </p:txBody>
      </p:sp>
      <p:sp>
        <p:nvSpPr>
          <p:cNvPr id="31" name="TextBox 30">
            <a:extLst>
              <a:ext uri="{FF2B5EF4-FFF2-40B4-BE49-F238E27FC236}">
                <a16:creationId xmlns:a16="http://schemas.microsoft.com/office/drawing/2014/main" id="{13F48B5E-2CB8-3140-9DA9-6495A126332A}"/>
              </a:ext>
            </a:extLst>
          </p:cNvPr>
          <p:cNvSpPr txBox="1"/>
          <p:nvPr/>
        </p:nvSpPr>
        <p:spPr>
          <a:xfrm>
            <a:off x="8389922"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2" name="TextBox 31">
            <a:extLst>
              <a:ext uri="{FF2B5EF4-FFF2-40B4-BE49-F238E27FC236}">
                <a16:creationId xmlns:a16="http://schemas.microsoft.com/office/drawing/2014/main" id="{81347B37-36D5-F04F-BF2D-765841A7CB6C}"/>
              </a:ext>
            </a:extLst>
          </p:cNvPr>
          <p:cNvSpPr txBox="1"/>
          <p:nvPr/>
        </p:nvSpPr>
        <p:spPr>
          <a:xfrm>
            <a:off x="4266401" y="3223865"/>
            <a:ext cx="106079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Search</a:t>
            </a:r>
          </a:p>
        </p:txBody>
      </p:sp>
      <p:sp>
        <p:nvSpPr>
          <p:cNvPr id="33" name="TextBox 32">
            <a:extLst>
              <a:ext uri="{FF2B5EF4-FFF2-40B4-BE49-F238E27FC236}">
                <a16:creationId xmlns:a16="http://schemas.microsoft.com/office/drawing/2014/main" id="{DDE16FBB-6391-B34D-96DC-B1531B8C03D3}"/>
              </a:ext>
            </a:extLst>
          </p:cNvPr>
          <p:cNvSpPr txBox="1"/>
          <p:nvPr/>
        </p:nvSpPr>
        <p:spPr>
          <a:xfrm>
            <a:off x="5238087" y="3085367"/>
            <a:ext cx="1391734"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Document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retrieval</a:t>
            </a:r>
          </a:p>
        </p:txBody>
      </p:sp>
      <p:sp>
        <p:nvSpPr>
          <p:cNvPr id="34" name="TextBox 33">
            <a:extLst>
              <a:ext uri="{FF2B5EF4-FFF2-40B4-BE49-F238E27FC236}">
                <a16:creationId xmlns:a16="http://schemas.microsoft.com/office/drawing/2014/main" id="{6B4B26DC-9410-534A-9FB6-6928A64D25DB}"/>
              </a:ext>
            </a:extLst>
          </p:cNvPr>
          <p:cNvSpPr txBox="1"/>
          <p:nvPr/>
        </p:nvSpPr>
        <p:spPr>
          <a:xfrm>
            <a:off x="6540716" y="3085367"/>
            <a:ext cx="1505747"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Rights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management</a:t>
            </a:r>
          </a:p>
        </p:txBody>
      </p:sp>
      <p:sp>
        <p:nvSpPr>
          <p:cNvPr id="35" name="TextBox 34">
            <a:extLst>
              <a:ext uri="{FF2B5EF4-FFF2-40B4-BE49-F238E27FC236}">
                <a16:creationId xmlns:a16="http://schemas.microsoft.com/office/drawing/2014/main" id="{10F4E79A-48ED-4548-BAA4-D5AE9572927D}"/>
              </a:ext>
            </a:extLst>
          </p:cNvPr>
          <p:cNvSpPr txBox="1"/>
          <p:nvPr/>
        </p:nvSpPr>
        <p:spPr>
          <a:xfrm>
            <a:off x="7957356" y="3223865"/>
            <a:ext cx="1200618"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Payments</a:t>
            </a:r>
          </a:p>
        </p:txBody>
      </p:sp>
      <p:sp>
        <p:nvSpPr>
          <p:cNvPr id="36" name="TextBox 35">
            <a:extLst>
              <a:ext uri="{FF2B5EF4-FFF2-40B4-BE49-F238E27FC236}">
                <a16:creationId xmlns:a16="http://schemas.microsoft.com/office/drawing/2014/main" id="{487E3E82-B9E7-8B44-A5F0-FD10D128A3ED}"/>
              </a:ext>
            </a:extLst>
          </p:cNvPr>
          <p:cNvSpPr txBox="1"/>
          <p:nvPr/>
        </p:nvSpPr>
        <p:spPr>
          <a:xfrm>
            <a:off x="9068870" y="3223865"/>
            <a:ext cx="125273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Accounting</a:t>
            </a:r>
          </a:p>
        </p:txBody>
      </p:sp>
      <p:sp>
        <p:nvSpPr>
          <p:cNvPr id="37" name="TextBox 36">
            <a:extLst>
              <a:ext uri="{FF2B5EF4-FFF2-40B4-BE49-F238E27FC236}">
                <a16:creationId xmlns:a16="http://schemas.microsoft.com/office/drawing/2014/main" id="{CC1F8AB6-5D04-2940-9BE0-109284B288A5}"/>
              </a:ext>
            </a:extLst>
          </p:cNvPr>
          <p:cNvSpPr txBox="1"/>
          <p:nvPr/>
        </p:nvSpPr>
        <p:spPr>
          <a:xfrm>
            <a:off x="4295801" y="2149283"/>
            <a:ext cx="2220861"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38" name="TextBox 37">
            <a:extLst>
              <a:ext uri="{FF2B5EF4-FFF2-40B4-BE49-F238E27FC236}">
                <a16:creationId xmlns:a16="http://schemas.microsoft.com/office/drawing/2014/main" id="{55460B2C-E258-624E-B9B4-CA6F52BF3372}"/>
              </a:ext>
            </a:extLst>
          </p:cNvPr>
          <p:cNvSpPr txBox="1"/>
          <p:nvPr/>
        </p:nvSpPr>
        <p:spPr>
          <a:xfrm>
            <a:off x="6592618" y="2149283"/>
            <a:ext cx="1931689"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 and query manager</a:t>
            </a:r>
          </a:p>
        </p:txBody>
      </p:sp>
      <p:sp>
        <p:nvSpPr>
          <p:cNvPr id="39" name="TextBox 38">
            <a:extLst>
              <a:ext uri="{FF2B5EF4-FFF2-40B4-BE49-F238E27FC236}">
                <a16:creationId xmlns:a16="http://schemas.microsoft.com/office/drawing/2014/main" id="{A3D97DA1-9190-024B-8575-9D14B0229045}"/>
              </a:ext>
            </a:extLst>
          </p:cNvPr>
          <p:cNvSpPr txBox="1"/>
          <p:nvPr/>
        </p:nvSpPr>
        <p:spPr>
          <a:xfrm>
            <a:off x="8600262" y="2149283"/>
            <a:ext cx="1703664"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page generation</a:t>
            </a:r>
          </a:p>
        </p:txBody>
      </p:sp>
      <p:sp>
        <p:nvSpPr>
          <p:cNvPr id="40" name="TextBox 39">
            <a:extLst>
              <a:ext uri="{FF2B5EF4-FFF2-40B4-BE49-F238E27FC236}">
                <a16:creationId xmlns:a16="http://schemas.microsoft.com/office/drawing/2014/main" id="{1BC522CB-F340-F64A-B40E-E759D7455012}"/>
              </a:ext>
            </a:extLst>
          </p:cNvPr>
          <p:cNvSpPr txBox="1"/>
          <p:nvPr/>
        </p:nvSpPr>
        <p:spPr>
          <a:xfrm>
            <a:off x="4441036"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interaction</a:t>
            </a:r>
          </a:p>
        </p:txBody>
      </p:sp>
      <p:sp>
        <p:nvSpPr>
          <p:cNvPr id="41" name="TextBox 40">
            <a:extLst>
              <a:ext uri="{FF2B5EF4-FFF2-40B4-BE49-F238E27FC236}">
                <a16:creationId xmlns:a16="http://schemas.microsoft.com/office/drawing/2014/main" id="{503B6C8C-C6A1-B146-81B3-FDA88A59350E}"/>
              </a:ext>
            </a:extLst>
          </p:cNvPr>
          <p:cNvSpPr txBox="1"/>
          <p:nvPr/>
        </p:nvSpPr>
        <p:spPr>
          <a:xfrm>
            <a:off x="6562915" y="1279882"/>
            <a:ext cx="165672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input validation</a:t>
            </a:r>
          </a:p>
        </p:txBody>
      </p:sp>
      <p:sp>
        <p:nvSpPr>
          <p:cNvPr id="42" name="TextBox 41">
            <a:extLst>
              <a:ext uri="{FF2B5EF4-FFF2-40B4-BE49-F238E27FC236}">
                <a16:creationId xmlns:a16="http://schemas.microsoft.com/office/drawing/2014/main" id="{D9AE5963-3BC4-0749-B9B4-7082AD1AE10F}"/>
              </a:ext>
            </a:extLst>
          </p:cNvPr>
          <p:cNvSpPr txBox="1"/>
          <p:nvPr/>
        </p:nvSpPr>
        <p:spPr>
          <a:xfrm>
            <a:off x="8370530" y="1445464"/>
            <a:ext cx="1757919"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printing</a:t>
            </a:r>
          </a:p>
        </p:txBody>
      </p:sp>
      <p:sp>
        <p:nvSpPr>
          <p:cNvPr id="23" name="Rounded Rectangle 22">
            <a:extLst>
              <a:ext uri="{FF2B5EF4-FFF2-40B4-BE49-F238E27FC236}">
                <a16:creationId xmlns:a16="http://schemas.microsoft.com/office/drawing/2014/main" id="{AE250D69-2012-E340-8A52-07876C3CA1F2}"/>
              </a:ext>
            </a:extLst>
          </p:cNvPr>
          <p:cNvSpPr>
            <a:spLocks noChangeArrowheads="1"/>
          </p:cNvSpPr>
          <p:nvPr/>
        </p:nvSpPr>
        <p:spPr bwMode="auto">
          <a:xfrm>
            <a:off x="1782050" y="1241493"/>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Web browser</a:t>
            </a:r>
          </a:p>
        </p:txBody>
      </p:sp>
      <p:sp>
        <p:nvSpPr>
          <p:cNvPr id="24" name="Rounded Rectangle 23">
            <a:extLst>
              <a:ext uri="{FF2B5EF4-FFF2-40B4-BE49-F238E27FC236}">
                <a16:creationId xmlns:a16="http://schemas.microsoft.com/office/drawing/2014/main" id="{C1D9D38B-A3D7-1842-ABD8-04D190E77A5B}"/>
              </a:ext>
            </a:extLst>
          </p:cNvPr>
          <p:cNvSpPr>
            <a:spLocks noChangeArrowheads="1"/>
          </p:cNvSpPr>
          <p:nvPr/>
        </p:nvSpPr>
        <p:spPr bwMode="auto">
          <a:xfrm>
            <a:off x="1782050" y="2146520"/>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25" name="Rounded Rectangle 24">
            <a:extLst>
              <a:ext uri="{FF2B5EF4-FFF2-40B4-BE49-F238E27FC236}">
                <a16:creationId xmlns:a16="http://schemas.microsoft.com/office/drawing/2014/main" id="{59881486-8422-9446-BD80-A669420F9890}"/>
              </a:ext>
            </a:extLst>
          </p:cNvPr>
          <p:cNvSpPr>
            <a:spLocks noChangeArrowheads="1"/>
          </p:cNvSpPr>
          <p:nvPr/>
        </p:nvSpPr>
        <p:spPr bwMode="auto">
          <a:xfrm>
            <a:off x="1782050" y="3051547"/>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Information retrieval</a:t>
            </a:r>
          </a:p>
        </p:txBody>
      </p:sp>
      <p:sp>
        <p:nvSpPr>
          <p:cNvPr id="26" name="Rounded Rectangle 25">
            <a:extLst>
              <a:ext uri="{FF2B5EF4-FFF2-40B4-BE49-F238E27FC236}">
                <a16:creationId xmlns:a16="http://schemas.microsoft.com/office/drawing/2014/main" id="{474A898F-2A4A-0342-A9BE-26358757E73F}"/>
              </a:ext>
            </a:extLst>
          </p:cNvPr>
          <p:cNvSpPr>
            <a:spLocks noChangeArrowheads="1"/>
          </p:cNvSpPr>
          <p:nvPr/>
        </p:nvSpPr>
        <p:spPr bwMode="auto">
          <a:xfrm>
            <a:off x="1782050" y="3956574"/>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Document index</a:t>
            </a:r>
          </a:p>
        </p:txBody>
      </p:sp>
      <p:sp>
        <p:nvSpPr>
          <p:cNvPr id="27" name="Rounded Rectangle 26">
            <a:extLst>
              <a:ext uri="{FF2B5EF4-FFF2-40B4-BE49-F238E27FC236}">
                <a16:creationId xmlns:a16="http://schemas.microsoft.com/office/drawing/2014/main" id="{AC9700EF-97B0-924F-996B-94B316B7E890}"/>
              </a:ext>
            </a:extLst>
          </p:cNvPr>
          <p:cNvSpPr>
            <a:spLocks noChangeArrowheads="1"/>
          </p:cNvSpPr>
          <p:nvPr/>
        </p:nvSpPr>
        <p:spPr bwMode="auto">
          <a:xfrm>
            <a:off x="1782050" y="4861601"/>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Basic services</a:t>
            </a:r>
          </a:p>
        </p:txBody>
      </p:sp>
      <p:sp>
        <p:nvSpPr>
          <p:cNvPr id="28" name="Rounded Rectangle 27">
            <a:extLst>
              <a:ext uri="{FF2B5EF4-FFF2-40B4-BE49-F238E27FC236}">
                <a16:creationId xmlns:a16="http://schemas.microsoft.com/office/drawing/2014/main" id="{84BC9AF5-E6D2-9D43-B71C-CEFDDAB63C93}"/>
              </a:ext>
            </a:extLst>
          </p:cNvPr>
          <p:cNvSpPr>
            <a:spLocks noChangeArrowheads="1"/>
          </p:cNvSpPr>
          <p:nvPr/>
        </p:nvSpPr>
        <p:spPr bwMode="auto">
          <a:xfrm>
            <a:off x="1782050" y="5766626"/>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Databases</a:t>
            </a:r>
          </a:p>
        </p:txBody>
      </p:sp>
      <p:sp>
        <p:nvSpPr>
          <p:cNvPr id="43" name="Footer Placeholder 4">
            <a:extLst>
              <a:ext uri="{FF2B5EF4-FFF2-40B4-BE49-F238E27FC236}">
                <a16:creationId xmlns:a16="http://schemas.microsoft.com/office/drawing/2014/main" id="{C452C9BD-07F1-F84A-94DB-5E1A6F0ADB0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235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836043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55D8B4-DE1E-BC41-B88C-9C04E755916E}"/>
              </a:ext>
            </a:extLst>
          </p:cNvPr>
          <p:cNvSpPr>
            <a:spLocks noChangeArrowheads="1"/>
          </p:cNvSpPr>
          <p:nvPr/>
        </p:nvSpPr>
        <p:spPr bwMode="auto">
          <a:xfrm>
            <a:off x="2586911" y="5208779"/>
            <a:ext cx="2359893" cy="1173750"/>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D08E46B-6F26-7041-8022-CEF645671A27}"/>
              </a:ext>
            </a:extLst>
          </p:cNvPr>
          <p:cNvSpPr>
            <a:spLocks noGrp="1"/>
          </p:cNvSpPr>
          <p:nvPr>
            <p:ph type="title"/>
          </p:nvPr>
        </p:nvSpPr>
        <p:spPr>
          <a:xfrm>
            <a:off x="1622894" y="212712"/>
            <a:ext cx="8713121" cy="1143000"/>
          </a:xfrm>
        </p:spPr>
        <p:txBody>
          <a:bodyPr>
            <a:normAutofit fontScale="90000"/>
          </a:bodyPr>
          <a:lstStyle/>
          <a:p>
            <a:r>
              <a:rPr lang="en-US" dirty="0">
                <a:solidFill>
                  <a:schemeClr val="accent1"/>
                </a:solidFill>
              </a:rPr>
              <a:t>Examples of </a:t>
            </a:r>
            <a:br>
              <a:rPr lang="en-US" dirty="0">
                <a:solidFill>
                  <a:schemeClr val="accent1"/>
                </a:solidFill>
              </a:rPr>
            </a:br>
            <a:r>
              <a:rPr lang="en-US" dirty="0">
                <a:solidFill>
                  <a:schemeClr val="accent1"/>
                </a:solidFill>
              </a:rPr>
              <a:t>component relationships</a:t>
            </a:r>
          </a:p>
        </p:txBody>
      </p:sp>
      <p:sp>
        <p:nvSpPr>
          <p:cNvPr id="4" name="Slide Number Placeholder 3">
            <a:extLst>
              <a:ext uri="{FF2B5EF4-FFF2-40B4-BE49-F238E27FC236}">
                <a16:creationId xmlns:a16="http://schemas.microsoft.com/office/drawing/2014/main" id="{8D02FA87-FE24-DE4B-96F0-CBBE323DFFD4}"/>
              </a:ext>
            </a:extLst>
          </p:cNvPr>
          <p:cNvSpPr>
            <a:spLocks noGrp="1"/>
          </p:cNvSpPr>
          <p:nvPr>
            <p:ph type="sldNum" sz="quarter" idx="12"/>
          </p:nvPr>
        </p:nvSpPr>
        <p:spPr>
          <a:xfrm>
            <a:off x="8499475" y="6519864"/>
            <a:ext cx="2133600" cy="365125"/>
          </a:xfrm>
        </p:spPr>
        <p:txBody>
          <a:bodyPr/>
          <a:lstStyle/>
          <a:p>
            <a:pPr>
              <a:defRPr/>
            </a:pPr>
            <a:fld id="{E78C9E75-97FD-45D9-8ED3-955348887BB1}" type="slidenum">
              <a:rPr lang="zh-TW" altLang="en-US" smtClean="0"/>
              <a:pPr>
                <a:defRPr/>
              </a:pPr>
              <a:t>70</a:t>
            </a:fld>
            <a:endParaRPr lang="zh-TW" altLang="en-US"/>
          </a:p>
        </p:txBody>
      </p:sp>
      <p:sp>
        <p:nvSpPr>
          <p:cNvPr id="6" name="Rounded Rectangle 5">
            <a:extLst>
              <a:ext uri="{FF2B5EF4-FFF2-40B4-BE49-F238E27FC236}">
                <a16:creationId xmlns:a16="http://schemas.microsoft.com/office/drawing/2014/main" id="{0EEDF8FA-B7B6-DC49-A15F-6E45FD518FB4}"/>
              </a:ext>
            </a:extLst>
          </p:cNvPr>
          <p:cNvSpPr>
            <a:spLocks noChangeArrowheads="1"/>
          </p:cNvSpPr>
          <p:nvPr/>
        </p:nvSpPr>
        <p:spPr bwMode="auto">
          <a:xfrm>
            <a:off x="2676963" y="2362962"/>
            <a:ext cx="2034792" cy="1296144"/>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245C4A-AC92-CA43-B810-E6B1D4DC7D77}"/>
              </a:ext>
            </a:extLst>
          </p:cNvPr>
          <p:cNvSpPr txBox="1"/>
          <p:nvPr/>
        </p:nvSpPr>
        <p:spPr>
          <a:xfrm>
            <a:off x="2937940" y="2618639"/>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65B7ECED-B6BC-224C-86C1-1D18FDECB0F4}"/>
              </a:ext>
            </a:extLst>
          </p:cNvPr>
          <p:cNvGrpSpPr/>
          <p:nvPr/>
        </p:nvGrpSpPr>
        <p:grpSpPr>
          <a:xfrm>
            <a:off x="7398783" y="2161842"/>
            <a:ext cx="822960" cy="640080"/>
            <a:chOff x="5998859" y="3574815"/>
            <a:chExt cx="822960" cy="640080"/>
          </a:xfrm>
        </p:grpSpPr>
        <p:sp>
          <p:nvSpPr>
            <p:cNvPr id="17" name="Rounded Rectangle 16">
              <a:extLst>
                <a:ext uri="{FF2B5EF4-FFF2-40B4-BE49-F238E27FC236}">
                  <a16:creationId xmlns:a16="http://schemas.microsoft.com/office/drawing/2014/main" id="{C3879A63-9D08-4C49-8CDC-12AA4367115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695FFD-196D-2B49-BEFD-6B844A6D7DBD}"/>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287FCDC-5581-D64B-82D1-6B22AF17CA93}"/>
              </a:ext>
            </a:extLst>
          </p:cNvPr>
          <p:cNvGrpSpPr/>
          <p:nvPr/>
        </p:nvGrpSpPr>
        <p:grpSpPr>
          <a:xfrm>
            <a:off x="3904040" y="5485897"/>
            <a:ext cx="819143" cy="640080"/>
            <a:chOff x="7092280" y="3556930"/>
            <a:chExt cx="819143" cy="640080"/>
          </a:xfrm>
        </p:grpSpPr>
        <p:sp>
          <p:nvSpPr>
            <p:cNvPr id="16" name="Rounded Rectangle 15">
              <a:extLst>
                <a:ext uri="{FF2B5EF4-FFF2-40B4-BE49-F238E27FC236}">
                  <a16:creationId xmlns:a16="http://schemas.microsoft.com/office/drawing/2014/main" id="{4DBEEB5F-A281-9240-841D-4DBB7144221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608CF13-3A4D-2943-B4FF-EB8810C7FF07}"/>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D3ED01A6-E49E-0F40-9D03-16FBBAA17009}"/>
              </a:ext>
            </a:extLst>
          </p:cNvPr>
          <p:cNvGrpSpPr/>
          <p:nvPr/>
        </p:nvGrpSpPr>
        <p:grpSpPr>
          <a:xfrm>
            <a:off x="2858571" y="5485897"/>
            <a:ext cx="822960" cy="640080"/>
            <a:chOff x="5998859" y="3574815"/>
            <a:chExt cx="822960" cy="640080"/>
          </a:xfrm>
        </p:grpSpPr>
        <p:sp>
          <p:nvSpPr>
            <p:cNvPr id="28" name="Rounded Rectangle 27">
              <a:extLst>
                <a:ext uri="{FF2B5EF4-FFF2-40B4-BE49-F238E27FC236}">
                  <a16:creationId xmlns:a16="http://schemas.microsoft.com/office/drawing/2014/main" id="{F593D942-A78E-104D-837C-9EA49DD55E6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9D2B14C-B870-014C-B842-92856DE4F134}"/>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5EA7E07-1D68-F842-8AB6-4151AD4E6543}"/>
              </a:ext>
            </a:extLst>
          </p:cNvPr>
          <p:cNvGrpSpPr/>
          <p:nvPr/>
        </p:nvGrpSpPr>
        <p:grpSpPr>
          <a:xfrm>
            <a:off x="3888795" y="3019026"/>
            <a:ext cx="822960" cy="640080"/>
            <a:chOff x="5998859" y="3574815"/>
            <a:chExt cx="822960" cy="640080"/>
          </a:xfrm>
        </p:grpSpPr>
        <p:sp>
          <p:nvSpPr>
            <p:cNvPr id="31" name="Rounded Rectangle 30">
              <a:extLst>
                <a:ext uri="{FF2B5EF4-FFF2-40B4-BE49-F238E27FC236}">
                  <a16:creationId xmlns:a16="http://schemas.microsoft.com/office/drawing/2014/main" id="{ECFFDB1D-4E9A-734A-92BD-FEE573A52FD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98DAFE-97DE-BB49-B728-085D8E87F887}"/>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33" name="TextBox 32">
            <a:extLst>
              <a:ext uri="{FF2B5EF4-FFF2-40B4-BE49-F238E27FC236}">
                <a16:creationId xmlns:a16="http://schemas.microsoft.com/office/drawing/2014/main" id="{7B002CD6-3BFE-FF4A-B014-488CEBD0A35A}"/>
              </a:ext>
            </a:extLst>
          </p:cNvPr>
          <p:cNvSpPr txBox="1"/>
          <p:nvPr/>
        </p:nvSpPr>
        <p:spPr>
          <a:xfrm>
            <a:off x="2495600" y="1700808"/>
            <a:ext cx="241925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 part of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B984C22-3E76-C24E-A7F4-BE3A4AD7D9C4}"/>
              </a:ext>
            </a:extLst>
          </p:cNvPr>
          <p:cNvSpPr txBox="1"/>
          <p:nvPr/>
        </p:nvSpPr>
        <p:spPr>
          <a:xfrm>
            <a:off x="6960096" y="1602232"/>
            <a:ext cx="1754006"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uses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671EEEB-07DB-4743-B659-641ABFC8A62C}"/>
              </a:ext>
            </a:extLst>
          </p:cNvPr>
          <p:cNvSpPr txBox="1"/>
          <p:nvPr/>
        </p:nvSpPr>
        <p:spPr>
          <a:xfrm>
            <a:off x="7871962" y="2780928"/>
            <a:ext cx="83016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calls</a:t>
            </a:r>
            <a:endParaRPr lang="en-US" sz="2400" dirty="0">
              <a:solidFill>
                <a:schemeClr val="accent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DAD4FA20-DC09-1A44-90B1-A63540BDB8BF}"/>
              </a:ext>
            </a:extLst>
          </p:cNvPr>
          <p:cNvGrpSpPr/>
          <p:nvPr/>
        </p:nvGrpSpPr>
        <p:grpSpPr>
          <a:xfrm>
            <a:off x="7400693" y="3356992"/>
            <a:ext cx="819143" cy="640080"/>
            <a:chOff x="7092280" y="3556930"/>
            <a:chExt cx="819143" cy="640080"/>
          </a:xfrm>
        </p:grpSpPr>
        <p:sp>
          <p:nvSpPr>
            <p:cNvPr id="37" name="Rounded Rectangle 36">
              <a:extLst>
                <a:ext uri="{FF2B5EF4-FFF2-40B4-BE49-F238E27FC236}">
                  <a16:creationId xmlns:a16="http://schemas.microsoft.com/office/drawing/2014/main" id="{0E9B3178-D2C2-F046-8FF4-A1DBAF9833A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0823F4D-84B1-3B4D-9B27-132F7955BBB8}"/>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1EC427D9-1687-154B-9ED3-A03C8CF71353}"/>
              </a:ext>
            </a:extLst>
          </p:cNvPr>
          <p:cNvGrpSpPr/>
          <p:nvPr/>
        </p:nvGrpSpPr>
        <p:grpSpPr>
          <a:xfrm>
            <a:off x="8880606" y="5426372"/>
            <a:ext cx="819143" cy="640080"/>
            <a:chOff x="7092280" y="3556930"/>
            <a:chExt cx="819143" cy="640080"/>
          </a:xfrm>
        </p:grpSpPr>
        <p:sp>
          <p:nvSpPr>
            <p:cNvPr id="40" name="Rounded Rectangle 39">
              <a:extLst>
                <a:ext uri="{FF2B5EF4-FFF2-40B4-BE49-F238E27FC236}">
                  <a16:creationId xmlns:a16="http://schemas.microsoft.com/office/drawing/2014/main" id="{27AD7A43-5414-6749-85FB-79129B7C8D66}"/>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6FB9EE0-271B-6D45-BE9D-1A48F1BD537B}"/>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AA2934F4-1B8D-8049-AAFC-7EB228A1EC57}"/>
              </a:ext>
            </a:extLst>
          </p:cNvPr>
          <p:cNvGrpSpPr/>
          <p:nvPr/>
        </p:nvGrpSpPr>
        <p:grpSpPr>
          <a:xfrm>
            <a:off x="6168008" y="5426372"/>
            <a:ext cx="822960" cy="640080"/>
            <a:chOff x="5998859" y="3574815"/>
            <a:chExt cx="822960" cy="640080"/>
          </a:xfrm>
        </p:grpSpPr>
        <p:sp>
          <p:nvSpPr>
            <p:cNvPr id="43" name="Rounded Rectangle 42">
              <a:extLst>
                <a:ext uri="{FF2B5EF4-FFF2-40B4-BE49-F238E27FC236}">
                  <a16:creationId xmlns:a16="http://schemas.microsoft.com/office/drawing/2014/main" id="{2CE39FDF-4A99-044F-8095-C22824BA787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13D4048-7E2F-D54B-96A0-BC2841D26831}"/>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45" name="Rounded Rectangle 44">
            <a:extLst>
              <a:ext uri="{FF2B5EF4-FFF2-40B4-BE49-F238E27FC236}">
                <a16:creationId xmlns:a16="http://schemas.microsoft.com/office/drawing/2014/main" id="{378D6BA9-DD33-FD4B-9B5A-520B5F4EDF5A}"/>
              </a:ext>
            </a:extLst>
          </p:cNvPr>
          <p:cNvSpPr>
            <a:spLocks noChangeArrowheads="1"/>
          </p:cNvSpPr>
          <p:nvPr/>
        </p:nvSpPr>
        <p:spPr bwMode="auto">
          <a:xfrm>
            <a:off x="7406477" y="5301209"/>
            <a:ext cx="1058621" cy="890409"/>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Data</a:t>
            </a:r>
          </a:p>
        </p:txBody>
      </p:sp>
      <p:cxnSp>
        <p:nvCxnSpPr>
          <p:cNvPr id="46" name="Straight Arrow Connector 45">
            <a:extLst>
              <a:ext uri="{FF2B5EF4-FFF2-40B4-BE49-F238E27FC236}">
                <a16:creationId xmlns:a16="http://schemas.microsoft.com/office/drawing/2014/main" id="{9B63D5B5-6356-2E49-9913-146FB2F94DED}"/>
              </a:ext>
            </a:extLst>
          </p:cNvPr>
          <p:cNvCxnSpPr>
            <a:cxnSpLocks/>
          </p:cNvCxnSpPr>
          <p:nvPr/>
        </p:nvCxnSpPr>
        <p:spPr>
          <a:xfrm>
            <a:off x="6989060" y="5746413"/>
            <a:ext cx="417417" cy="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B084F1-C020-8C4A-835F-AD457B70C5FA}"/>
              </a:ext>
            </a:extLst>
          </p:cNvPr>
          <p:cNvCxnSpPr>
            <a:cxnSpLocks/>
          </p:cNvCxnSpPr>
          <p:nvPr/>
        </p:nvCxnSpPr>
        <p:spPr>
          <a:xfrm flipV="1">
            <a:off x="8465098" y="5742641"/>
            <a:ext cx="412191" cy="7542"/>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298CA2-D583-CA47-9A15-BABFD2C124A1}"/>
              </a:ext>
            </a:extLst>
          </p:cNvPr>
          <p:cNvCxnSpPr>
            <a:cxnSpLocks/>
            <a:stCxn id="17" idx="2"/>
            <a:endCxn id="37" idx="0"/>
          </p:cNvCxnSpPr>
          <p:nvPr/>
        </p:nvCxnSpPr>
        <p:spPr>
          <a:xfrm>
            <a:off x="7810264" y="2801922"/>
            <a:ext cx="1" cy="55507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E4A4DE-74BE-5446-A187-36CA499B0232}"/>
              </a:ext>
            </a:extLst>
          </p:cNvPr>
          <p:cNvSpPr txBox="1"/>
          <p:nvPr/>
        </p:nvSpPr>
        <p:spPr>
          <a:xfrm>
            <a:off x="2129584" y="4489956"/>
            <a:ext cx="3318345"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is-located-with C2</a:t>
            </a:r>
            <a:endParaRPr lang="en-US" sz="2400" dirty="0">
              <a:solidFill>
                <a:schemeClr val="accent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91ACB40-8CAF-D340-B336-B03C85CC5C8D}"/>
              </a:ext>
            </a:extLst>
          </p:cNvPr>
          <p:cNvSpPr txBox="1"/>
          <p:nvPr/>
        </p:nvSpPr>
        <p:spPr>
          <a:xfrm>
            <a:off x="6168009" y="4489956"/>
            <a:ext cx="366670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shared-data-with C2</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39EA7099-65C7-A241-8507-401E0174AC15}"/>
              </a:ext>
            </a:extLst>
          </p:cNvPr>
          <p:cNvCxnSpPr/>
          <p:nvPr/>
        </p:nvCxnSpPr>
        <p:spPr>
          <a:xfrm>
            <a:off x="5807968"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CBED73-3CFD-7A40-BA9B-1815594F8FAF}"/>
              </a:ext>
            </a:extLst>
          </p:cNvPr>
          <p:cNvCxnSpPr>
            <a:cxnSpLocks/>
          </p:cNvCxnSpPr>
          <p:nvPr/>
        </p:nvCxnSpPr>
        <p:spPr>
          <a:xfrm flipH="1">
            <a:off x="1973754" y="4149080"/>
            <a:ext cx="815469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Footer Placeholder 4">
            <a:extLst>
              <a:ext uri="{FF2B5EF4-FFF2-40B4-BE49-F238E27FC236}">
                <a16:creationId xmlns:a16="http://schemas.microsoft.com/office/drawing/2014/main" id="{835F9374-4475-9A4D-AB10-C848C469192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2622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4FE-C838-7A4A-8D34-77F9AD050FCD}"/>
              </a:ext>
            </a:extLst>
          </p:cNvPr>
          <p:cNvSpPr>
            <a:spLocks noGrp="1"/>
          </p:cNvSpPr>
          <p:nvPr>
            <p:ph type="title"/>
          </p:nvPr>
        </p:nvSpPr>
        <p:spPr>
          <a:xfrm>
            <a:off x="1923247" y="-9175"/>
            <a:ext cx="8229600" cy="845887"/>
          </a:xfrm>
        </p:spPr>
        <p:txBody>
          <a:bodyPr/>
          <a:lstStyle/>
          <a:p>
            <a:r>
              <a:rPr lang="en-US" dirty="0">
                <a:solidFill>
                  <a:schemeClr val="accent1"/>
                </a:solidFill>
              </a:rPr>
              <a:t>Architectural design guidelines</a:t>
            </a:r>
          </a:p>
        </p:txBody>
      </p:sp>
      <p:sp>
        <p:nvSpPr>
          <p:cNvPr id="4" name="Slide Number Placeholder 3">
            <a:extLst>
              <a:ext uri="{FF2B5EF4-FFF2-40B4-BE49-F238E27FC236}">
                <a16:creationId xmlns:a16="http://schemas.microsoft.com/office/drawing/2014/main" id="{C41ED5AC-085D-2A44-BD3B-728472847019}"/>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6" name="Triangle 5">
            <a:extLst>
              <a:ext uri="{FF2B5EF4-FFF2-40B4-BE49-F238E27FC236}">
                <a16:creationId xmlns:a16="http://schemas.microsoft.com/office/drawing/2014/main" id="{71398785-E4F7-5448-8EDC-BBD312D7C1FE}"/>
              </a:ext>
            </a:extLst>
          </p:cNvPr>
          <p:cNvSpPr/>
          <p:nvPr/>
        </p:nvSpPr>
        <p:spPr>
          <a:xfrm>
            <a:off x="4705899" y="249289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rgbClr val="C00000"/>
                </a:solidFill>
              </a:rPr>
              <a:t>Design </a:t>
            </a:r>
          </a:p>
          <a:p>
            <a:pPr algn="ctr"/>
            <a:r>
              <a:rPr lang="en-US" sz="3200" b="1" dirty="0">
                <a:solidFill>
                  <a:srgbClr val="C00000"/>
                </a:solidFill>
              </a:rPr>
              <a:t>guidelines</a:t>
            </a:r>
          </a:p>
        </p:txBody>
      </p:sp>
      <p:sp>
        <p:nvSpPr>
          <p:cNvPr id="8" name="TextBox 7">
            <a:extLst>
              <a:ext uri="{FF2B5EF4-FFF2-40B4-BE49-F238E27FC236}">
                <a16:creationId xmlns:a16="http://schemas.microsoft.com/office/drawing/2014/main" id="{1488CE22-04A3-CD40-A22B-5511E0925DBC}"/>
              </a:ext>
            </a:extLst>
          </p:cNvPr>
          <p:cNvSpPr txBox="1"/>
          <p:nvPr/>
        </p:nvSpPr>
        <p:spPr>
          <a:xfrm>
            <a:off x="4239382" y="876919"/>
            <a:ext cx="3597331"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Separation of concerns</a:t>
            </a:r>
          </a:p>
          <a:p>
            <a:pPr algn="ctr"/>
            <a:r>
              <a:rPr lang="en-US" sz="2400" dirty="0">
                <a:solidFill>
                  <a:schemeClr val="accent1"/>
                </a:solidFill>
                <a:latin typeface="Calibri" panose="020F0502020204030204" pitchFamily="34" charset="0"/>
                <a:cs typeface="Calibri" panose="020F0502020204030204" pitchFamily="34" charset="0"/>
              </a:rPr>
              <a:t>Organize your architecture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into components that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focus on a single concern</a:t>
            </a:r>
          </a:p>
        </p:txBody>
      </p:sp>
      <p:sp>
        <p:nvSpPr>
          <p:cNvPr id="9" name="TextBox 8">
            <a:extLst>
              <a:ext uri="{FF2B5EF4-FFF2-40B4-BE49-F238E27FC236}">
                <a16:creationId xmlns:a16="http://schemas.microsoft.com/office/drawing/2014/main" id="{703AB8F8-6967-4048-963F-1B5EAF055158}"/>
              </a:ext>
            </a:extLst>
          </p:cNvPr>
          <p:cNvSpPr txBox="1"/>
          <p:nvPr/>
        </p:nvSpPr>
        <p:spPr>
          <a:xfrm>
            <a:off x="1775520" y="4788196"/>
            <a:ext cx="3897156"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Stable interfaces</a:t>
            </a:r>
          </a:p>
          <a:p>
            <a:pPr algn="ctr"/>
            <a:r>
              <a:rPr lang="en-US" sz="2400" dirty="0">
                <a:solidFill>
                  <a:schemeClr val="accent1"/>
                </a:solidFill>
                <a:latin typeface="Calibri" panose="020F0502020204030204" pitchFamily="34" charset="0"/>
                <a:cs typeface="Calibri" panose="020F0502020204030204" pitchFamily="34" charset="0"/>
              </a:rPr>
              <a:t>Design component interfaces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are coherent and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changes slowly</a:t>
            </a:r>
          </a:p>
        </p:txBody>
      </p:sp>
      <p:sp>
        <p:nvSpPr>
          <p:cNvPr id="10" name="TextBox 9">
            <a:extLst>
              <a:ext uri="{FF2B5EF4-FFF2-40B4-BE49-F238E27FC236}">
                <a16:creationId xmlns:a16="http://schemas.microsoft.com/office/drawing/2014/main" id="{72E5A25E-D0F5-1749-B753-5799FD4631AA}"/>
              </a:ext>
            </a:extLst>
          </p:cNvPr>
          <p:cNvSpPr txBox="1"/>
          <p:nvPr/>
        </p:nvSpPr>
        <p:spPr>
          <a:xfrm>
            <a:off x="6452236" y="4822120"/>
            <a:ext cx="3492238"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Implement once</a:t>
            </a:r>
          </a:p>
          <a:p>
            <a:pPr algn="ctr"/>
            <a:r>
              <a:rPr lang="en-US" sz="2400" dirty="0">
                <a:solidFill>
                  <a:schemeClr val="accent1"/>
                </a:solidFill>
                <a:latin typeface="Calibri" panose="020F0502020204030204" pitchFamily="34" charset="0"/>
                <a:cs typeface="Calibri" panose="020F0502020204030204" pitchFamily="34" charset="0"/>
              </a:rPr>
              <a:t>Avoid duplicating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functionality at different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places in your architecture</a:t>
            </a:r>
          </a:p>
        </p:txBody>
      </p:sp>
      <p:sp>
        <p:nvSpPr>
          <p:cNvPr id="11" name="Footer Placeholder 4">
            <a:extLst>
              <a:ext uri="{FF2B5EF4-FFF2-40B4-BE49-F238E27FC236}">
                <a16:creationId xmlns:a16="http://schemas.microsoft.com/office/drawing/2014/main" id="{C5B32478-8EC8-8D4D-B1B0-166D9D2FFE4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72628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4F7C044-9A56-3848-AF10-1170BAB7D0C6}"/>
              </a:ext>
            </a:extLst>
          </p:cNvPr>
          <p:cNvSpPr>
            <a:spLocks noChangeArrowheads="1"/>
          </p:cNvSpPr>
          <p:nvPr/>
        </p:nvSpPr>
        <p:spPr bwMode="auto">
          <a:xfrm>
            <a:off x="4832288" y="2313180"/>
            <a:ext cx="5349612" cy="4068149"/>
          </a:xfrm>
          <a:prstGeom prst="roundRect">
            <a:avLst>
              <a:gd name="adj" fmla="val 2454"/>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3600" b="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2A8DFE-9AE4-3444-9E23-377B45BACDE1}"/>
              </a:ext>
            </a:extLst>
          </p:cNvPr>
          <p:cNvSpPr>
            <a:spLocks noGrp="1"/>
          </p:cNvSpPr>
          <p:nvPr>
            <p:ph type="title"/>
          </p:nvPr>
        </p:nvSpPr>
        <p:spPr>
          <a:xfrm>
            <a:off x="1991544" y="0"/>
            <a:ext cx="8229600" cy="1025750"/>
          </a:xfrm>
        </p:spPr>
        <p:txBody>
          <a:bodyPr/>
          <a:lstStyle/>
          <a:p>
            <a:r>
              <a:rPr lang="en-US" dirty="0">
                <a:solidFill>
                  <a:schemeClr val="accent1"/>
                </a:solidFill>
              </a:rPr>
              <a:t>Cross-cutting concerns</a:t>
            </a:r>
          </a:p>
        </p:txBody>
      </p:sp>
      <p:sp>
        <p:nvSpPr>
          <p:cNvPr id="4" name="Slide Number Placeholder 3">
            <a:extLst>
              <a:ext uri="{FF2B5EF4-FFF2-40B4-BE49-F238E27FC236}">
                <a16:creationId xmlns:a16="http://schemas.microsoft.com/office/drawing/2014/main" id="{9590FC57-67CB-2049-B69D-842169629E8C}"/>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6" name="Footer Placeholder 4">
            <a:extLst>
              <a:ext uri="{FF2B5EF4-FFF2-40B4-BE49-F238E27FC236}">
                <a16:creationId xmlns:a16="http://schemas.microsoft.com/office/drawing/2014/main" id="{CE766625-11EB-E54D-BEF5-A3F8866FA1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9" name="TextBox 8">
            <a:extLst>
              <a:ext uri="{FF2B5EF4-FFF2-40B4-BE49-F238E27FC236}">
                <a16:creationId xmlns:a16="http://schemas.microsoft.com/office/drawing/2014/main" id="{8E80DE64-0452-D145-B5BC-94CA5BAFB961}"/>
              </a:ext>
            </a:extLst>
          </p:cNvPr>
          <p:cNvSpPr txBox="1"/>
          <p:nvPr/>
        </p:nvSpPr>
        <p:spPr>
          <a:xfrm>
            <a:off x="4871864" y="1402016"/>
            <a:ext cx="139012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Security</a:t>
            </a:r>
            <a:endParaRPr lang="en-US" sz="2800"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67A4C7E-ACF1-3244-BE26-951D5700F13D}"/>
              </a:ext>
            </a:extLst>
          </p:cNvPr>
          <p:cNvSpPr txBox="1"/>
          <p:nvPr/>
        </p:nvSpPr>
        <p:spPr>
          <a:xfrm>
            <a:off x="2189289" y="2492896"/>
            <a:ext cx="2277548"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interface</a:t>
            </a:r>
          </a:p>
        </p:txBody>
      </p:sp>
      <p:sp>
        <p:nvSpPr>
          <p:cNvPr id="13" name="Rounded Rectangle 12">
            <a:extLst>
              <a:ext uri="{FF2B5EF4-FFF2-40B4-BE49-F238E27FC236}">
                <a16:creationId xmlns:a16="http://schemas.microsoft.com/office/drawing/2014/main" id="{444D49F1-59DB-1B40-BDBB-6605B6987172}"/>
              </a:ext>
            </a:extLst>
          </p:cNvPr>
          <p:cNvSpPr>
            <a:spLocks noChangeArrowheads="1"/>
          </p:cNvSpPr>
          <p:nvPr/>
        </p:nvSpPr>
        <p:spPr bwMode="auto">
          <a:xfrm>
            <a:off x="5087888" y="25649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2EA41964-38C9-444D-AC3F-DE68AADE210F}"/>
              </a:ext>
            </a:extLst>
          </p:cNvPr>
          <p:cNvSpPr>
            <a:spLocks noChangeArrowheads="1"/>
          </p:cNvSpPr>
          <p:nvPr/>
        </p:nvSpPr>
        <p:spPr bwMode="auto">
          <a:xfrm>
            <a:off x="5087888" y="33428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469DA7CE-F874-0046-B38C-866E95BFF123}"/>
              </a:ext>
            </a:extLst>
          </p:cNvPr>
          <p:cNvSpPr>
            <a:spLocks noChangeArrowheads="1"/>
          </p:cNvSpPr>
          <p:nvPr/>
        </p:nvSpPr>
        <p:spPr bwMode="auto">
          <a:xfrm>
            <a:off x="5087888" y="41207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BD3BE9F9-490A-6D48-AA11-4A8320700CBE}"/>
              </a:ext>
            </a:extLst>
          </p:cNvPr>
          <p:cNvSpPr>
            <a:spLocks noChangeArrowheads="1"/>
          </p:cNvSpPr>
          <p:nvPr/>
        </p:nvSpPr>
        <p:spPr bwMode="auto">
          <a:xfrm>
            <a:off x="5087888" y="48986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6D651F36-A1C3-3244-BC7F-F68A95D8100A}"/>
              </a:ext>
            </a:extLst>
          </p:cNvPr>
          <p:cNvSpPr>
            <a:spLocks noChangeArrowheads="1"/>
          </p:cNvSpPr>
          <p:nvPr/>
        </p:nvSpPr>
        <p:spPr bwMode="auto">
          <a:xfrm>
            <a:off x="5087888" y="5676506"/>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CC29E1F-A98C-7648-A8EF-ED623081E592}"/>
              </a:ext>
            </a:extLst>
          </p:cNvPr>
          <p:cNvSpPr txBox="1"/>
          <p:nvPr/>
        </p:nvSpPr>
        <p:spPr>
          <a:xfrm>
            <a:off x="6347011" y="1402016"/>
            <a:ext cx="2101857"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Performance</a:t>
            </a:r>
            <a:endParaRPr lang="en-US" sz="2800" dirty="0">
              <a:solidFill>
                <a:srgbClr val="C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07A989C-F0A4-A44D-A5CA-7C059026B7F4}"/>
              </a:ext>
            </a:extLst>
          </p:cNvPr>
          <p:cNvSpPr txBox="1"/>
          <p:nvPr/>
        </p:nvSpPr>
        <p:spPr>
          <a:xfrm>
            <a:off x="8531858" y="1402016"/>
            <a:ext cx="166859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Reliability</a:t>
            </a:r>
            <a:endParaRPr lang="en-US" sz="2800" dirty="0">
              <a:solidFill>
                <a:srgbClr val="C00000"/>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E26212DE-FD8B-0C49-A56C-DEA61F05D2CA}"/>
              </a:ext>
            </a:extLst>
          </p:cNvPr>
          <p:cNvCxnSpPr>
            <a:cxnSpLocks/>
          </p:cNvCxnSpPr>
          <p:nvPr/>
        </p:nvCxnSpPr>
        <p:spPr>
          <a:xfrm>
            <a:off x="5587513"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6AE157-1277-5B4D-A857-A46C3808C358}"/>
              </a:ext>
            </a:extLst>
          </p:cNvPr>
          <p:cNvCxnSpPr>
            <a:cxnSpLocks/>
          </p:cNvCxnSpPr>
          <p:nvPr/>
        </p:nvCxnSpPr>
        <p:spPr>
          <a:xfrm>
            <a:off x="7397938"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9A9C9D-6771-2046-93C1-C9E055A3B6CB}"/>
              </a:ext>
            </a:extLst>
          </p:cNvPr>
          <p:cNvCxnSpPr>
            <a:cxnSpLocks/>
          </p:cNvCxnSpPr>
          <p:nvPr/>
        </p:nvCxnSpPr>
        <p:spPr>
          <a:xfrm>
            <a:off x="9363207"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FD7550-9C94-0C45-B6C2-D5BB32F6408F}"/>
              </a:ext>
            </a:extLst>
          </p:cNvPr>
          <p:cNvSpPr txBox="1"/>
          <p:nvPr/>
        </p:nvSpPr>
        <p:spPr>
          <a:xfrm>
            <a:off x="2385659" y="3275587"/>
            <a:ext cx="1884811"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Application</a:t>
            </a:r>
          </a:p>
        </p:txBody>
      </p:sp>
      <p:sp>
        <p:nvSpPr>
          <p:cNvPr id="25" name="TextBox 24">
            <a:extLst>
              <a:ext uri="{FF2B5EF4-FFF2-40B4-BE49-F238E27FC236}">
                <a16:creationId xmlns:a16="http://schemas.microsoft.com/office/drawing/2014/main" id="{2CB594AF-9640-4F4E-9988-285D2934CA14}"/>
              </a:ext>
            </a:extLst>
          </p:cNvPr>
          <p:cNvSpPr txBox="1"/>
          <p:nvPr/>
        </p:nvSpPr>
        <p:spPr>
          <a:xfrm>
            <a:off x="2207533" y="4058278"/>
            <a:ext cx="2241063"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Infrastructure</a:t>
            </a:r>
          </a:p>
        </p:txBody>
      </p:sp>
      <p:sp>
        <p:nvSpPr>
          <p:cNvPr id="26" name="TextBox 25">
            <a:extLst>
              <a:ext uri="{FF2B5EF4-FFF2-40B4-BE49-F238E27FC236}">
                <a16:creationId xmlns:a16="http://schemas.microsoft.com/office/drawing/2014/main" id="{C4A294A9-6D41-DB4B-BD33-85015F6F5281}"/>
              </a:ext>
            </a:extLst>
          </p:cNvPr>
          <p:cNvSpPr txBox="1"/>
          <p:nvPr/>
        </p:nvSpPr>
        <p:spPr>
          <a:xfrm>
            <a:off x="1919536" y="4840969"/>
            <a:ext cx="281705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Operating System</a:t>
            </a:r>
          </a:p>
        </p:txBody>
      </p:sp>
      <p:sp>
        <p:nvSpPr>
          <p:cNvPr id="27" name="TextBox 26">
            <a:extLst>
              <a:ext uri="{FF2B5EF4-FFF2-40B4-BE49-F238E27FC236}">
                <a16:creationId xmlns:a16="http://schemas.microsoft.com/office/drawing/2014/main" id="{F24A218F-2580-0E41-A0C2-20F27E95794A}"/>
              </a:ext>
            </a:extLst>
          </p:cNvPr>
          <p:cNvSpPr txBox="1"/>
          <p:nvPr/>
        </p:nvSpPr>
        <p:spPr>
          <a:xfrm>
            <a:off x="2502067" y="5623661"/>
            <a:ext cx="165199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Hardware</a:t>
            </a:r>
          </a:p>
        </p:txBody>
      </p:sp>
    </p:spTree>
    <p:extLst>
      <p:ext uri="{BB962C8B-B14F-4D97-AF65-F5344CB8AC3E}">
        <p14:creationId xmlns:p14="http://schemas.microsoft.com/office/powerpoint/2010/main" val="31752433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B66-B5E0-2140-8F50-8D38AE4E4539}"/>
              </a:ext>
            </a:extLst>
          </p:cNvPr>
          <p:cNvSpPr>
            <a:spLocks noGrp="1"/>
          </p:cNvSpPr>
          <p:nvPr>
            <p:ph type="title"/>
          </p:nvPr>
        </p:nvSpPr>
        <p:spPr>
          <a:xfrm>
            <a:off x="1981200" y="197768"/>
            <a:ext cx="8229600" cy="1143000"/>
          </a:xfrm>
        </p:spPr>
        <p:txBody>
          <a:bodyPr>
            <a:normAutofit fontScale="90000"/>
          </a:bodyPr>
          <a:lstStyle/>
          <a:p>
            <a:r>
              <a:rPr lang="en-US" dirty="0">
                <a:solidFill>
                  <a:schemeClr val="accent1"/>
                </a:solidFill>
              </a:rPr>
              <a:t>A generic layered architecture for a web-based application</a:t>
            </a:r>
          </a:p>
        </p:txBody>
      </p:sp>
      <p:sp>
        <p:nvSpPr>
          <p:cNvPr id="4" name="Slide Number Placeholder 3">
            <a:extLst>
              <a:ext uri="{FF2B5EF4-FFF2-40B4-BE49-F238E27FC236}">
                <a16:creationId xmlns:a16="http://schemas.microsoft.com/office/drawing/2014/main" id="{520EB7F4-913E-7742-9935-EC565DCD2B96}"/>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6" name="Footer Placeholder 4">
            <a:extLst>
              <a:ext uri="{FF2B5EF4-FFF2-40B4-BE49-F238E27FC236}">
                <a16:creationId xmlns:a16="http://schemas.microsoft.com/office/drawing/2014/main" id="{120B679C-10C5-2B4D-A8C7-46B2A3C753A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B38D5E31-20F0-9C4E-AEAF-F80FB902DB69}"/>
              </a:ext>
            </a:extLst>
          </p:cNvPr>
          <p:cNvSpPr>
            <a:spLocks noChangeArrowheads="1"/>
          </p:cNvSpPr>
          <p:nvPr/>
        </p:nvSpPr>
        <p:spPr bwMode="auto">
          <a:xfrm>
            <a:off x="2423593" y="1844825"/>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Browser-based or mobile user interface</a:t>
            </a:r>
          </a:p>
        </p:txBody>
      </p:sp>
      <p:sp>
        <p:nvSpPr>
          <p:cNvPr id="12" name="Rounded Rectangle 11">
            <a:extLst>
              <a:ext uri="{FF2B5EF4-FFF2-40B4-BE49-F238E27FC236}">
                <a16:creationId xmlns:a16="http://schemas.microsoft.com/office/drawing/2014/main" id="{388824E9-515B-6548-B755-964083747B6F}"/>
              </a:ext>
            </a:extLst>
          </p:cNvPr>
          <p:cNvSpPr>
            <a:spLocks noChangeArrowheads="1"/>
          </p:cNvSpPr>
          <p:nvPr/>
        </p:nvSpPr>
        <p:spPr bwMode="auto">
          <a:xfrm>
            <a:off x="2423593" y="2782247"/>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Authentication and user interaction management</a:t>
            </a:r>
          </a:p>
        </p:txBody>
      </p:sp>
      <p:sp>
        <p:nvSpPr>
          <p:cNvPr id="13" name="Rounded Rectangle 12">
            <a:extLst>
              <a:ext uri="{FF2B5EF4-FFF2-40B4-BE49-F238E27FC236}">
                <a16:creationId xmlns:a16="http://schemas.microsoft.com/office/drawing/2014/main" id="{C3F9AC32-3520-4148-85C4-CB8B25AA5551}"/>
              </a:ext>
            </a:extLst>
          </p:cNvPr>
          <p:cNvSpPr>
            <a:spLocks noChangeArrowheads="1"/>
          </p:cNvSpPr>
          <p:nvPr/>
        </p:nvSpPr>
        <p:spPr bwMode="auto">
          <a:xfrm>
            <a:off x="2423593" y="3719669"/>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Application-specific functionality</a:t>
            </a:r>
          </a:p>
        </p:txBody>
      </p:sp>
      <p:sp>
        <p:nvSpPr>
          <p:cNvPr id="14" name="Rounded Rectangle 13">
            <a:extLst>
              <a:ext uri="{FF2B5EF4-FFF2-40B4-BE49-F238E27FC236}">
                <a16:creationId xmlns:a16="http://schemas.microsoft.com/office/drawing/2014/main" id="{48DD7B75-DE6D-CE43-8651-E6E6E7C1DC8D}"/>
              </a:ext>
            </a:extLst>
          </p:cNvPr>
          <p:cNvSpPr>
            <a:spLocks noChangeArrowheads="1"/>
          </p:cNvSpPr>
          <p:nvPr/>
        </p:nvSpPr>
        <p:spPr bwMode="auto">
          <a:xfrm>
            <a:off x="2423593" y="4657091"/>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Basic shared services</a:t>
            </a:r>
          </a:p>
        </p:txBody>
      </p:sp>
      <p:sp>
        <p:nvSpPr>
          <p:cNvPr id="15" name="Rounded Rectangle 14">
            <a:extLst>
              <a:ext uri="{FF2B5EF4-FFF2-40B4-BE49-F238E27FC236}">
                <a16:creationId xmlns:a16="http://schemas.microsoft.com/office/drawing/2014/main" id="{95D99A0B-5E8D-FC42-AFA6-63713E404429}"/>
              </a:ext>
            </a:extLst>
          </p:cNvPr>
          <p:cNvSpPr>
            <a:spLocks noChangeArrowheads="1"/>
          </p:cNvSpPr>
          <p:nvPr/>
        </p:nvSpPr>
        <p:spPr bwMode="auto">
          <a:xfrm>
            <a:off x="2423593" y="5594514"/>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Transaction and database management</a:t>
            </a:r>
          </a:p>
        </p:txBody>
      </p:sp>
    </p:spTree>
    <p:extLst>
      <p:ext uri="{BB962C8B-B14F-4D97-AF65-F5344CB8AC3E}">
        <p14:creationId xmlns:p14="http://schemas.microsoft.com/office/powerpoint/2010/main" val="3182339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EF48-850A-9D48-B3E9-B6F4DFE31DD8}"/>
              </a:ext>
            </a:extLst>
          </p:cNvPr>
          <p:cNvSpPr>
            <a:spLocks noGrp="1"/>
          </p:cNvSpPr>
          <p:nvPr>
            <p:ph type="title"/>
          </p:nvPr>
        </p:nvSpPr>
        <p:spPr>
          <a:xfrm>
            <a:off x="1981200" y="116632"/>
            <a:ext cx="8229600" cy="980728"/>
          </a:xfrm>
        </p:spPr>
        <p:txBody>
          <a:bodyPr>
            <a:normAutofit fontScale="90000"/>
          </a:bodyPr>
          <a:lstStyle/>
          <a:p>
            <a:r>
              <a:rPr lang="en-US" dirty="0">
                <a:solidFill>
                  <a:schemeClr val="accent1"/>
                </a:solidFill>
              </a:rPr>
              <a:t>A layered architectural model of the </a:t>
            </a:r>
            <a:r>
              <a:rPr lang="en-US" dirty="0" err="1">
                <a:solidFill>
                  <a:schemeClr val="accent1"/>
                </a:solidFill>
              </a:rPr>
              <a:t>iLearn</a:t>
            </a:r>
            <a:r>
              <a:rPr lang="en-US" dirty="0">
                <a:solidFill>
                  <a:schemeClr val="accent1"/>
                </a:solidFill>
              </a:rPr>
              <a:t> system</a:t>
            </a:r>
          </a:p>
        </p:txBody>
      </p:sp>
      <p:sp>
        <p:nvSpPr>
          <p:cNvPr id="4" name="Slide Number Placeholder 3">
            <a:extLst>
              <a:ext uri="{FF2B5EF4-FFF2-40B4-BE49-F238E27FC236}">
                <a16:creationId xmlns:a16="http://schemas.microsoft.com/office/drawing/2014/main" id="{4BE39481-8AAB-7D4C-BFB3-05E218360A67}"/>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6" name="Footer Placeholder 4">
            <a:extLst>
              <a:ext uri="{FF2B5EF4-FFF2-40B4-BE49-F238E27FC236}">
                <a16:creationId xmlns:a16="http://schemas.microsoft.com/office/drawing/2014/main" id="{FC41F3DE-BACF-D742-8DA6-7097C0CEBC2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FB700129-DCF6-5E4D-A750-BB9ED701E93D}"/>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ACB4D22A-19E1-7D40-8D6C-8DBAB2DD1FE2}"/>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B2644DD-BF35-4A48-9E9F-48B7E7964B5A}"/>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54C579DE-DDDE-264F-B93B-0ACEFA9F1E98}"/>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B7B0AECB-1E1A-2F41-85C5-1B986D7480B3}"/>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82C78AB-7A26-E24B-82EA-59DB221BF62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4256AD6-E6FF-A94A-A614-71CE6CC0CA31}"/>
              </a:ext>
            </a:extLst>
          </p:cNvPr>
          <p:cNvSpPr txBox="1"/>
          <p:nvPr/>
        </p:nvSpPr>
        <p:spPr>
          <a:xfrm>
            <a:off x="4266400" y="5816269"/>
            <a:ext cx="6033670" cy="353943"/>
          </a:xfrm>
          <a:prstGeom prst="rect">
            <a:avLst/>
          </a:prstGeom>
          <a:noFill/>
        </p:spPr>
        <p:txBody>
          <a:bodyPr wrap="square" rtlCol="0">
            <a:spAutoFit/>
          </a:bodyPr>
          <a:lstStyle/>
          <a:p>
            <a:pPr algn="ctr"/>
            <a:r>
              <a:rPr lang="en-US" sz="1700" dirty="0">
                <a:solidFill>
                  <a:schemeClr val="tx2">
                    <a:lumMod val="75000"/>
                  </a:schemeClr>
                </a:solidFill>
                <a:latin typeface="Calibri" panose="020F0502020204030204" pitchFamily="34" charset="0"/>
                <a:cs typeface="Calibri" panose="020F0502020204030204" pitchFamily="34" charset="0"/>
              </a:rPr>
              <a:t>Authentication    Logging and monitoring    Application interfacing  </a:t>
            </a:r>
          </a:p>
        </p:txBody>
      </p:sp>
      <p:sp>
        <p:nvSpPr>
          <p:cNvPr id="18" name="TextBox 17">
            <a:extLst>
              <a:ext uri="{FF2B5EF4-FFF2-40B4-BE49-F238E27FC236}">
                <a16:creationId xmlns:a16="http://schemas.microsoft.com/office/drawing/2014/main" id="{7CA21540-4A17-6041-895D-0AD2DE25ED50}"/>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Resource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discovery</a:t>
            </a:r>
          </a:p>
        </p:txBody>
      </p:sp>
      <p:sp>
        <p:nvSpPr>
          <p:cNvPr id="19" name="TextBox 18">
            <a:extLst>
              <a:ext uri="{FF2B5EF4-FFF2-40B4-BE49-F238E27FC236}">
                <a16:creationId xmlns:a16="http://schemas.microsoft.com/office/drawing/2014/main" id="{C9377D9D-F9ED-FD4C-B912-2F13BBE3F259}"/>
              </a:ext>
            </a:extLst>
          </p:cNvPr>
          <p:cNvSpPr txBox="1"/>
          <p:nvPr/>
        </p:nvSpPr>
        <p:spPr>
          <a:xfrm>
            <a:off x="5519936" y="4881354"/>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analytics</a:t>
            </a:r>
          </a:p>
        </p:txBody>
      </p:sp>
      <p:sp>
        <p:nvSpPr>
          <p:cNvPr id="20" name="TextBox 19">
            <a:extLst>
              <a:ext uri="{FF2B5EF4-FFF2-40B4-BE49-F238E27FC236}">
                <a16:creationId xmlns:a16="http://schemas.microsoft.com/office/drawing/2014/main" id="{E5A3DB4B-54D3-504F-9827-BE4B795C3929}"/>
              </a:ext>
            </a:extLst>
          </p:cNvPr>
          <p:cNvSpPr txBox="1"/>
          <p:nvPr/>
        </p:nvSpPr>
        <p:spPr>
          <a:xfrm>
            <a:off x="7032104" y="4941169"/>
            <a:ext cx="154182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Virtual Learning environment</a:t>
            </a:r>
          </a:p>
        </p:txBody>
      </p:sp>
      <p:sp>
        <p:nvSpPr>
          <p:cNvPr id="25" name="TextBox 24">
            <a:extLst>
              <a:ext uri="{FF2B5EF4-FFF2-40B4-BE49-F238E27FC236}">
                <a16:creationId xmlns:a16="http://schemas.microsoft.com/office/drawing/2014/main" id="{9135AE4C-91F2-FA4B-B8AD-03C6B44C8EE0}"/>
              </a:ext>
            </a:extLst>
          </p:cNvPr>
          <p:cNvSpPr txBox="1"/>
          <p:nvPr/>
        </p:nvSpPr>
        <p:spPr>
          <a:xfrm>
            <a:off x="4218037" y="3075206"/>
            <a:ext cx="1559269"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Group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26" name="TextBox 25">
            <a:extLst>
              <a:ext uri="{FF2B5EF4-FFF2-40B4-BE49-F238E27FC236}">
                <a16:creationId xmlns:a16="http://schemas.microsoft.com/office/drawing/2014/main" id="{286246F0-7ACE-C542-AC3D-412849CDA23B}"/>
              </a:ext>
            </a:extLst>
          </p:cNvPr>
          <p:cNvSpPr txBox="1"/>
          <p:nvPr/>
        </p:nvSpPr>
        <p:spPr>
          <a:xfrm>
            <a:off x="5521486"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Application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30" name="TextBox 29">
            <a:extLst>
              <a:ext uri="{FF2B5EF4-FFF2-40B4-BE49-F238E27FC236}">
                <a16:creationId xmlns:a16="http://schemas.microsoft.com/office/drawing/2014/main" id="{70F7E089-EBFD-664F-8174-5261FDDAC3F0}"/>
              </a:ext>
            </a:extLst>
          </p:cNvPr>
          <p:cNvSpPr txBox="1"/>
          <p:nvPr/>
        </p:nvSpPr>
        <p:spPr>
          <a:xfrm>
            <a:off x="4295801" y="2149283"/>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1" name="TextBox 30">
            <a:extLst>
              <a:ext uri="{FF2B5EF4-FFF2-40B4-BE49-F238E27FC236}">
                <a16:creationId xmlns:a16="http://schemas.microsoft.com/office/drawing/2014/main" id="{D616EF6D-8417-4A4A-9809-1BBBBA980E22}"/>
              </a:ext>
            </a:extLst>
          </p:cNvPr>
          <p:cNvSpPr txBox="1"/>
          <p:nvPr/>
        </p:nvSpPr>
        <p:spPr>
          <a:xfrm>
            <a:off x="5616291" y="2118671"/>
            <a:ext cx="157753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Forms  management</a:t>
            </a:r>
          </a:p>
        </p:txBody>
      </p:sp>
      <p:sp>
        <p:nvSpPr>
          <p:cNvPr id="32" name="TextBox 31">
            <a:extLst>
              <a:ext uri="{FF2B5EF4-FFF2-40B4-BE49-F238E27FC236}">
                <a16:creationId xmlns:a16="http://schemas.microsoft.com/office/drawing/2014/main" id="{5546B973-71A3-A741-949E-2633C482D2F6}"/>
              </a:ext>
            </a:extLst>
          </p:cNvPr>
          <p:cNvSpPr txBox="1"/>
          <p:nvPr/>
        </p:nvSpPr>
        <p:spPr>
          <a:xfrm>
            <a:off x="9173190" y="2325400"/>
            <a:ext cx="11459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Login</a:t>
            </a:r>
          </a:p>
        </p:txBody>
      </p:sp>
      <p:sp>
        <p:nvSpPr>
          <p:cNvPr id="33" name="TextBox 32">
            <a:extLst>
              <a:ext uri="{FF2B5EF4-FFF2-40B4-BE49-F238E27FC236}">
                <a16:creationId xmlns:a16="http://schemas.microsoft.com/office/drawing/2014/main" id="{6C3ED8E2-6087-F741-B041-CDC82BCF84D1}"/>
              </a:ext>
            </a:extLst>
          </p:cNvPr>
          <p:cNvSpPr txBox="1"/>
          <p:nvPr/>
        </p:nvSpPr>
        <p:spPr>
          <a:xfrm>
            <a:off x="4917104"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browser</a:t>
            </a:r>
          </a:p>
        </p:txBody>
      </p:sp>
      <p:sp>
        <p:nvSpPr>
          <p:cNvPr id="35" name="TextBox 34">
            <a:extLst>
              <a:ext uri="{FF2B5EF4-FFF2-40B4-BE49-F238E27FC236}">
                <a16:creationId xmlns:a16="http://schemas.microsoft.com/office/drawing/2014/main" id="{DC150144-03CA-324F-8062-E54B1903B06F}"/>
              </a:ext>
            </a:extLst>
          </p:cNvPr>
          <p:cNvSpPr txBox="1"/>
          <p:nvPr/>
        </p:nvSpPr>
        <p:spPr>
          <a:xfrm>
            <a:off x="8370530" y="1445464"/>
            <a:ext cx="1757919" cy="400110"/>
          </a:xfrm>
          <a:prstGeom prst="rect">
            <a:avLst/>
          </a:prstGeom>
          <a:noFill/>
        </p:spPr>
        <p:txBody>
          <a:bodyPr wrap="square" rtlCol="0">
            <a:spAutoFit/>
          </a:bodyPr>
          <a:lstStyle/>
          <a:p>
            <a:pPr algn="ctr"/>
            <a:r>
              <a:rPr lang="en-US" sz="2000" dirty="0" err="1">
                <a:solidFill>
                  <a:schemeClr val="tx2">
                    <a:lumMod val="75000"/>
                  </a:schemeClr>
                </a:solidFill>
                <a:latin typeface="Calibri" panose="020F0502020204030204" pitchFamily="34" charset="0"/>
                <a:cs typeface="Calibri" panose="020F0502020204030204" pitchFamily="34" charset="0"/>
              </a:rPr>
              <a:t>iLearn</a:t>
            </a:r>
            <a:r>
              <a:rPr lang="en-US" sz="2000" dirty="0">
                <a:solidFill>
                  <a:schemeClr val="tx2">
                    <a:lumMod val="75000"/>
                  </a:schemeClr>
                </a:solidFill>
                <a:latin typeface="Calibri" panose="020F0502020204030204" pitchFamily="34" charset="0"/>
                <a:cs typeface="Calibri" panose="020F0502020204030204" pitchFamily="34" charset="0"/>
              </a:rPr>
              <a:t> app</a:t>
            </a:r>
          </a:p>
        </p:txBody>
      </p:sp>
      <p:sp>
        <p:nvSpPr>
          <p:cNvPr id="36" name="Rounded Rectangle 35">
            <a:extLst>
              <a:ext uri="{FF2B5EF4-FFF2-40B4-BE49-F238E27FC236}">
                <a16:creationId xmlns:a16="http://schemas.microsoft.com/office/drawing/2014/main" id="{AEE31049-C18E-CB41-AE7E-F34F6D975D68}"/>
              </a:ext>
            </a:extLst>
          </p:cNvPr>
          <p:cNvSpPr>
            <a:spLocks noChangeArrowheads="1"/>
          </p:cNvSpPr>
          <p:nvPr/>
        </p:nvSpPr>
        <p:spPr bwMode="auto">
          <a:xfrm>
            <a:off x="1782050" y="1241493"/>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a:t>
            </a:r>
          </a:p>
        </p:txBody>
      </p:sp>
      <p:sp>
        <p:nvSpPr>
          <p:cNvPr id="37" name="Rounded Rectangle 36">
            <a:extLst>
              <a:ext uri="{FF2B5EF4-FFF2-40B4-BE49-F238E27FC236}">
                <a16:creationId xmlns:a16="http://schemas.microsoft.com/office/drawing/2014/main" id="{653D20B3-6D65-0240-8BC1-CE81AAE8BF11}"/>
              </a:ext>
            </a:extLst>
          </p:cNvPr>
          <p:cNvSpPr>
            <a:spLocks noChangeArrowheads="1"/>
          </p:cNvSpPr>
          <p:nvPr/>
        </p:nvSpPr>
        <p:spPr bwMode="auto">
          <a:xfrm>
            <a:off x="1782050" y="2146520"/>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38" name="Rounded Rectangle 37">
            <a:extLst>
              <a:ext uri="{FF2B5EF4-FFF2-40B4-BE49-F238E27FC236}">
                <a16:creationId xmlns:a16="http://schemas.microsoft.com/office/drawing/2014/main" id="{659C2497-6559-3444-B03F-1079A9184136}"/>
              </a:ext>
            </a:extLst>
          </p:cNvPr>
          <p:cNvSpPr>
            <a:spLocks noChangeArrowheads="1"/>
          </p:cNvSpPr>
          <p:nvPr/>
        </p:nvSpPr>
        <p:spPr bwMode="auto">
          <a:xfrm>
            <a:off x="1782050" y="3051547"/>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Configuration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39" name="Rounded Rectangle 38">
            <a:extLst>
              <a:ext uri="{FF2B5EF4-FFF2-40B4-BE49-F238E27FC236}">
                <a16:creationId xmlns:a16="http://schemas.microsoft.com/office/drawing/2014/main" id="{1698DBE3-1547-4441-A7E3-B5C358A08D2B}"/>
              </a:ext>
            </a:extLst>
          </p:cNvPr>
          <p:cNvSpPr>
            <a:spLocks noChangeArrowheads="1"/>
          </p:cNvSpPr>
          <p:nvPr/>
        </p:nvSpPr>
        <p:spPr bwMode="auto">
          <a:xfrm>
            <a:off x="1782050" y="3956574"/>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Application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0" name="Rounded Rectangle 39">
            <a:extLst>
              <a:ext uri="{FF2B5EF4-FFF2-40B4-BE49-F238E27FC236}">
                <a16:creationId xmlns:a16="http://schemas.microsoft.com/office/drawing/2014/main" id="{71184C69-5015-FF4E-94C4-241C7D95620F}"/>
              </a:ext>
            </a:extLst>
          </p:cNvPr>
          <p:cNvSpPr>
            <a:spLocks noChangeArrowheads="1"/>
          </p:cNvSpPr>
          <p:nvPr/>
        </p:nvSpPr>
        <p:spPr bwMode="auto">
          <a:xfrm>
            <a:off x="1782050" y="4861601"/>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Integrated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1" name="Rounded Rectangle 40">
            <a:extLst>
              <a:ext uri="{FF2B5EF4-FFF2-40B4-BE49-F238E27FC236}">
                <a16:creationId xmlns:a16="http://schemas.microsoft.com/office/drawing/2014/main" id="{87ED695D-6511-B349-BBF6-74339648AA39}"/>
              </a:ext>
            </a:extLst>
          </p:cNvPr>
          <p:cNvSpPr>
            <a:spLocks noChangeArrowheads="1"/>
          </p:cNvSpPr>
          <p:nvPr/>
        </p:nvSpPr>
        <p:spPr bwMode="auto">
          <a:xfrm>
            <a:off x="1782050" y="5766626"/>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000" b="1" dirty="0">
                <a:solidFill>
                  <a:schemeClr val="bg1"/>
                </a:solidFill>
                <a:latin typeface="Calibri" panose="020F0502020204030204" pitchFamily="34" charset="0"/>
                <a:cs typeface="Calibri" panose="020F0502020204030204" pitchFamily="34" charset="0"/>
              </a:rPr>
              <a:t>Shared infrastructure services</a:t>
            </a:r>
          </a:p>
        </p:txBody>
      </p:sp>
      <p:sp>
        <p:nvSpPr>
          <p:cNvPr id="42" name="TextBox 41">
            <a:extLst>
              <a:ext uri="{FF2B5EF4-FFF2-40B4-BE49-F238E27FC236}">
                <a16:creationId xmlns:a16="http://schemas.microsoft.com/office/drawing/2014/main" id="{CC5B445A-CFDA-4642-BF39-E4D07FFC00B4}"/>
              </a:ext>
            </a:extLst>
          </p:cNvPr>
          <p:cNvSpPr txBox="1"/>
          <p:nvPr/>
        </p:nvSpPr>
        <p:spPr>
          <a:xfrm>
            <a:off x="7680176" y="2160604"/>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delivery</a:t>
            </a:r>
          </a:p>
        </p:txBody>
      </p:sp>
      <p:sp>
        <p:nvSpPr>
          <p:cNvPr id="43" name="TextBox 42">
            <a:extLst>
              <a:ext uri="{FF2B5EF4-FFF2-40B4-BE49-F238E27FC236}">
                <a16:creationId xmlns:a16="http://schemas.microsoft.com/office/drawing/2014/main" id="{430FF4CF-F07F-3E4F-835F-BA1A5C5CCF15}"/>
              </a:ext>
            </a:extLst>
          </p:cNvPr>
          <p:cNvSpPr txBox="1"/>
          <p:nvPr/>
        </p:nvSpPr>
        <p:spPr>
          <a:xfrm>
            <a:off x="6791389"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Security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44" name="TextBox 43">
            <a:extLst>
              <a:ext uri="{FF2B5EF4-FFF2-40B4-BE49-F238E27FC236}">
                <a16:creationId xmlns:a16="http://schemas.microsoft.com/office/drawing/2014/main" id="{023DAE9B-3A5A-894A-A492-63739C0E62C1}"/>
              </a:ext>
            </a:extLst>
          </p:cNvPr>
          <p:cNvSpPr txBox="1"/>
          <p:nvPr/>
        </p:nvSpPr>
        <p:spPr>
          <a:xfrm>
            <a:off x="8061292"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User interface configuration</a:t>
            </a:r>
          </a:p>
        </p:txBody>
      </p:sp>
      <p:sp>
        <p:nvSpPr>
          <p:cNvPr id="45" name="TextBox 44">
            <a:extLst>
              <a:ext uri="{FF2B5EF4-FFF2-40B4-BE49-F238E27FC236}">
                <a16:creationId xmlns:a16="http://schemas.microsoft.com/office/drawing/2014/main" id="{1962DFEA-61FE-1D43-AF00-52B504AC4229}"/>
              </a:ext>
            </a:extLst>
          </p:cNvPr>
          <p:cNvSpPr txBox="1"/>
          <p:nvPr/>
        </p:nvSpPr>
        <p:spPr>
          <a:xfrm>
            <a:off x="9331194" y="3075206"/>
            <a:ext cx="113794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Setup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service</a:t>
            </a:r>
          </a:p>
        </p:txBody>
      </p:sp>
      <p:sp>
        <p:nvSpPr>
          <p:cNvPr id="46" name="TextBox 45">
            <a:extLst>
              <a:ext uri="{FF2B5EF4-FFF2-40B4-BE49-F238E27FC236}">
                <a16:creationId xmlns:a16="http://schemas.microsoft.com/office/drawing/2014/main" id="{1EE5066E-2F3C-0B41-958B-F925642CBD99}"/>
              </a:ext>
            </a:extLst>
          </p:cNvPr>
          <p:cNvSpPr txBox="1"/>
          <p:nvPr/>
        </p:nvSpPr>
        <p:spPr>
          <a:xfrm>
            <a:off x="4151785" y="4044248"/>
            <a:ext cx="3997881"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Archive access    Word processor    Video conf.</a:t>
            </a:r>
          </a:p>
        </p:txBody>
      </p:sp>
      <p:sp>
        <p:nvSpPr>
          <p:cNvPr id="47" name="TextBox 46">
            <a:extLst>
              <a:ext uri="{FF2B5EF4-FFF2-40B4-BE49-F238E27FC236}">
                <a16:creationId xmlns:a16="http://schemas.microsoft.com/office/drawing/2014/main" id="{01BF80D5-2010-164A-A4CC-985F317B0A63}"/>
              </a:ext>
            </a:extLst>
          </p:cNvPr>
          <p:cNvSpPr txBox="1"/>
          <p:nvPr/>
        </p:nvSpPr>
        <p:spPr>
          <a:xfrm>
            <a:off x="8065520" y="4059583"/>
            <a:ext cx="112682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Email and </a:t>
            </a:r>
            <a:br>
              <a:rPr lang="en-US" sz="1500" dirty="0">
                <a:solidFill>
                  <a:schemeClr val="tx2">
                    <a:lumMod val="75000"/>
                  </a:schemeClr>
                </a:solidFill>
                <a:latin typeface="Calibri" panose="020F0502020204030204" pitchFamily="34" charset="0"/>
                <a:cs typeface="Calibri" panose="020F0502020204030204" pitchFamily="34" charset="0"/>
              </a:rPr>
            </a:br>
            <a:r>
              <a:rPr lang="en-US" sz="1500" dirty="0">
                <a:solidFill>
                  <a:schemeClr val="tx2">
                    <a:lumMod val="75000"/>
                  </a:schemeClr>
                </a:solidFill>
                <a:latin typeface="Calibri" panose="020F0502020204030204" pitchFamily="34" charset="0"/>
                <a:cs typeface="Calibri" panose="020F0502020204030204" pitchFamily="34" charset="0"/>
              </a:rPr>
              <a:t>messaging</a:t>
            </a:r>
          </a:p>
        </p:txBody>
      </p:sp>
      <p:sp>
        <p:nvSpPr>
          <p:cNvPr id="48" name="TextBox 47">
            <a:extLst>
              <a:ext uri="{FF2B5EF4-FFF2-40B4-BE49-F238E27FC236}">
                <a16:creationId xmlns:a16="http://schemas.microsoft.com/office/drawing/2014/main" id="{A1A42DFE-2061-8D45-B43D-CA386F44B644}"/>
              </a:ext>
            </a:extLst>
          </p:cNvPr>
          <p:cNvSpPr txBox="1"/>
          <p:nvPr/>
        </p:nvSpPr>
        <p:spPr>
          <a:xfrm>
            <a:off x="9052385" y="4047602"/>
            <a:ext cx="131954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User installed application </a:t>
            </a:r>
          </a:p>
        </p:txBody>
      </p:sp>
      <p:sp>
        <p:nvSpPr>
          <p:cNvPr id="49" name="TextBox 48">
            <a:extLst>
              <a:ext uri="{FF2B5EF4-FFF2-40B4-BE49-F238E27FC236}">
                <a16:creationId xmlns:a16="http://schemas.microsoft.com/office/drawing/2014/main" id="{BF83226B-E5B7-D54A-A77E-5AD2BF2AB1D9}"/>
              </a:ext>
            </a:extLst>
          </p:cNvPr>
          <p:cNvSpPr txBox="1"/>
          <p:nvPr/>
        </p:nvSpPr>
        <p:spPr>
          <a:xfrm>
            <a:off x="4151784" y="4293097"/>
            <a:ext cx="4186986"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Blog   Wiki  Spreadsheet   Presentation  Drawing </a:t>
            </a:r>
          </a:p>
        </p:txBody>
      </p:sp>
      <p:sp>
        <p:nvSpPr>
          <p:cNvPr id="50" name="TextBox 49">
            <a:extLst>
              <a:ext uri="{FF2B5EF4-FFF2-40B4-BE49-F238E27FC236}">
                <a16:creationId xmlns:a16="http://schemas.microsoft.com/office/drawing/2014/main" id="{2447B47D-A9E0-5E4F-8CFE-1FEADF9C0A56}"/>
              </a:ext>
            </a:extLst>
          </p:cNvPr>
          <p:cNvSpPr txBox="1"/>
          <p:nvPr/>
        </p:nvSpPr>
        <p:spPr>
          <a:xfrm>
            <a:off x="8544272" y="4952630"/>
            <a:ext cx="1755798"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51" name="TextBox 50">
            <a:extLst>
              <a:ext uri="{FF2B5EF4-FFF2-40B4-BE49-F238E27FC236}">
                <a16:creationId xmlns:a16="http://schemas.microsoft.com/office/drawing/2014/main" id="{263AACA0-08F8-8C4A-A891-99AA03BF82DF}"/>
              </a:ext>
            </a:extLst>
          </p:cNvPr>
          <p:cNvSpPr txBox="1"/>
          <p:nvPr/>
        </p:nvSpPr>
        <p:spPr>
          <a:xfrm>
            <a:off x="4441036" y="6111163"/>
            <a:ext cx="5687413"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storage        Application storage        Search   </a:t>
            </a:r>
          </a:p>
        </p:txBody>
      </p:sp>
    </p:spTree>
    <p:extLst>
      <p:ext uri="{BB962C8B-B14F-4D97-AF65-F5344CB8AC3E}">
        <p14:creationId xmlns:p14="http://schemas.microsoft.com/office/powerpoint/2010/main" val="764843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5DFD-59E7-CC42-B319-6877231C15DC}"/>
              </a:ext>
            </a:extLst>
          </p:cNvPr>
          <p:cNvSpPr>
            <a:spLocks noGrp="1"/>
          </p:cNvSpPr>
          <p:nvPr>
            <p:ph type="title"/>
          </p:nvPr>
        </p:nvSpPr>
        <p:spPr>
          <a:xfrm>
            <a:off x="1981200" y="166151"/>
            <a:ext cx="8229600" cy="850106"/>
          </a:xfrm>
        </p:spPr>
        <p:txBody>
          <a:bodyPr/>
          <a:lstStyle/>
          <a:p>
            <a:r>
              <a:rPr lang="en-US" dirty="0">
                <a:solidFill>
                  <a:schemeClr val="accent1"/>
                </a:solidFill>
              </a:rPr>
              <a:t>Distribution architecture</a:t>
            </a:r>
          </a:p>
        </p:txBody>
      </p:sp>
      <p:sp>
        <p:nvSpPr>
          <p:cNvPr id="3" name="Content Placeholder 2">
            <a:extLst>
              <a:ext uri="{FF2B5EF4-FFF2-40B4-BE49-F238E27FC236}">
                <a16:creationId xmlns:a16="http://schemas.microsoft.com/office/drawing/2014/main" id="{E1C8CBF6-85E0-F348-879B-B588C261F4B9}"/>
              </a:ext>
            </a:extLst>
          </p:cNvPr>
          <p:cNvSpPr>
            <a:spLocks noGrp="1"/>
          </p:cNvSpPr>
          <p:nvPr>
            <p:ph idx="1"/>
          </p:nvPr>
        </p:nvSpPr>
        <p:spPr>
          <a:xfrm>
            <a:off x="728420" y="1124745"/>
            <a:ext cx="10678333" cy="5395119"/>
          </a:xfrm>
        </p:spPr>
        <p:txBody>
          <a:bodyPr>
            <a:normAutofit/>
          </a:bodyPr>
          <a:lstStyle/>
          <a:p>
            <a:r>
              <a:rPr lang="en-US" sz="3000" dirty="0"/>
              <a:t>The </a:t>
            </a:r>
            <a:r>
              <a:rPr lang="en-US" sz="3000" dirty="0">
                <a:solidFill>
                  <a:srgbClr val="C00000"/>
                </a:solidFill>
              </a:rPr>
              <a:t>distribution architecture </a:t>
            </a:r>
            <a:r>
              <a:rPr lang="en-US" sz="3000" dirty="0"/>
              <a:t>of a software system </a:t>
            </a:r>
            <a:r>
              <a:rPr lang="en-US" sz="3000" dirty="0">
                <a:solidFill>
                  <a:schemeClr val="accent1"/>
                </a:solidFill>
              </a:rPr>
              <a:t>defines the servers in the system</a:t>
            </a:r>
            <a:r>
              <a:rPr lang="en-US" sz="3000" dirty="0"/>
              <a:t> and the </a:t>
            </a:r>
            <a:r>
              <a:rPr lang="en-US" sz="3000" dirty="0">
                <a:solidFill>
                  <a:schemeClr val="accent1"/>
                </a:solidFill>
              </a:rPr>
              <a:t>allocation of components to these servers</a:t>
            </a:r>
            <a:r>
              <a:rPr lang="en-US" sz="3000" dirty="0"/>
              <a:t>. </a:t>
            </a:r>
          </a:p>
          <a:p>
            <a:r>
              <a:rPr lang="en-US" sz="3000" dirty="0">
                <a:solidFill>
                  <a:srgbClr val="C00000"/>
                </a:solidFill>
              </a:rPr>
              <a:t>Client-server architectures </a:t>
            </a:r>
            <a:r>
              <a:rPr lang="en-US" sz="3000" dirty="0"/>
              <a:t>are a type of </a:t>
            </a:r>
            <a:r>
              <a:rPr lang="en-US" sz="3000" dirty="0">
                <a:solidFill>
                  <a:srgbClr val="C00000"/>
                </a:solidFill>
              </a:rPr>
              <a:t>distribution architecture </a:t>
            </a:r>
            <a:r>
              <a:rPr lang="en-US" sz="3000" dirty="0"/>
              <a:t>that is suited to applications where clients access a </a:t>
            </a:r>
            <a:r>
              <a:rPr lang="en-US" sz="3000" dirty="0">
                <a:solidFill>
                  <a:schemeClr val="accent1"/>
                </a:solidFill>
              </a:rPr>
              <a:t>shared database </a:t>
            </a:r>
            <a:r>
              <a:rPr lang="en-US" sz="3000" dirty="0"/>
              <a:t>and </a:t>
            </a:r>
            <a:r>
              <a:rPr lang="en-US" sz="3000" dirty="0">
                <a:solidFill>
                  <a:schemeClr val="accent1"/>
                </a:solidFill>
              </a:rPr>
              <a:t>business logic operations </a:t>
            </a:r>
            <a:r>
              <a:rPr lang="en-US" sz="3000" dirty="0"/>
              <a:t>on that data. </a:t>
            </a:r>
          </a:p>
          <a:p>
            <a:r>
              <a:rPr lang="en-US" sz="3000" dirty="0"/>
              <a:t>In this architecture, the </a:t>
            </a:r>
            <a:r>
              <a:rPr lang="en-US" sz="3000" dirty="0">
                <a:solidFill>
                  <a:schemeClr val="accent1"/>
                </a:solidFill>
              </a:rPr>
              <a:t>user interface </a:t>
            </a:r>
            <a:r>
              <a:rPr lang="en-US" sz="3000" dirty="0"/>
              <a:t>is implemented on the </a:t>
            </a:r>
            <a:r>
              <a:rPr lang="en-US" sz="3000" dirty="0">
                <a:solidFill>
                  <a:schemeClr val="accent1"/>
                </a:solidFill>
              </a:rPr>
              <a:t>user’s own computer </a:t>
            </a:r>
            <a:r>
              <a:rPr lang="en-US" sz="3000" dirty="0"/>
              <a:t>or </a:t>
            </a:r>
            <a:r>
              <a:rPr lang="en-US" sz="3000" dirty="0">
                <a:solidFill>
                  <a:schemeClr val="accent1"/>
                </a:solidFill>
              </a:rPr>
              <a:t>mobile device</a:t>
            </a:r>
            <a:r>
              <a:rPr lang="en-US" sz="3000" dirty="0"/>
              <a:t>. </a:t>
            </a:r>
          </a:p>
          <a:p>
            <a:pPr lvl="1"/>
            <a:r>
              <a:rPr lang="en-US" sz="3000" dirty="0">
                <a:solidFill>
                  <a:schemeClr val="accent1"/>
                </a:solidFill>
              </a:rPr>
              <a:t>Functionality is distributed </a:t>
            </a:r>
            <a:r>
              <a:rPr lang="en-US" sz="3000" dirty="0"/>
              <a:t>between the client and one or more server computers. </a:t>
            </a:r>
          </a:p>
          <a:p>
            <a:endParaRPr lang="en-US" sz="3000" dirty="0"/>
          </a:p>
          <a:p>
            <a:endParaRPr lang="en-US" sz="3000" dirty="0"/>
          </a:p>
        </p:txBody>
      </p:sp>
      <p:sp>
        <p:nvSpPr>
          <p:cNvPr id="4" name="Slide Number Placeholder 3">
            <a:extLst>
              <a:ext uri="{FF2B5EF4-FFF2-40B4-BE49-F238E27FC236}">
                <a16:creationId xmlns:a16="http://schemas.microsoft.com/office/drawing/2014/main" id="{050634FD-4CE5-DE46-BB7D-BE0D99C868BE}"/>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D2B308CF-5064-2A40-9FDB-75C217D9579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786283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CEA8-0108-F142-B382-7E5C427AD281}"/>
              </a:ext>
            </a:extLst>
          </p:cNvPr>
          <p:cNvSpPr>
            <a:spLocks noGrp="1"/>
          </p:cNvSpPr>
          <p:nvPr>
            <p:ph type="title"/>
          </p:nvPr>
        </p:nvSpPr>
        <p:spPr>
          <a:xfrm>
            <a:off x="2107767" y="116632"/>
            <a:ext cx="8229600" cy="854968"/>
          </a:xfrm>
        </p:spPr>
        <p:txBody>
          <a:bodyPr/>
          <a:lstStyle/>
          <a:p>
            <a:r>
              <a:rPr lang="en-US" dirty="0">
                <a:solidFill>
                  <a:schemeClr val="accent1"/>
                </a:solidFill>
              </a:rPr>
              <a:t>Client-server architecture</a:t>
            </a:r>
          </a:p>
        </p:txBody>
      </p:sp>
      <p:sp>
        <p:nvSpPr>
          <p:cNvPr id="4" name="Slide Number Placeholder 3">
            <a:extLst>
              <a:ext uri="{FF2B5EF4-FFF2-40B4-BE49-F238E27FC236}">
                <a16:creationId xmlns:a16="http://schemas.microsoft.com/office/drawing/2014/main" id="{1D8C281F-7605-3B40-AC10-EA75ABC35044}"/>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6" name="Footer Placeholder 4">
            <a:extLst>
              <a:ext uri="{FF2B5EF4-FFF2-40B4-BE49-F238E27FC236}">
                <a16:creationId xmlns:a16="http://schemas.microsoft.com/office/drawing/2014/main" id="{1A7CAE9A-AE36-E547-AE0C-A0E39766629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1C94AC5D-0ACF-C446-A174-C3B8B997D287}"/>
              </a:ext>
            </a:extLst>
          </p:cNvPr>
          <p:cNvSpPr>
            <a:spLocks noChangeArrowheads="1"/>
          </p:cNvSpPr>
          <p:nvPr/>
        </p:nvSpPr>
        <p:spPr bwMode="auto">
          <a:xfrm>
            <a:off x="2123880"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2AFE3E06-9463-C440-AFEC-E8D357B5DC94}"/>
              </a:ext>
            </a:extLst>
          </p:cNvPr>
          <p:cNvSpPr>
            <a:spLocks noChangeArrowheads="1"/>
          </p:cNvSpPr>
          <p:nvPr/>
        </p:nvSpPr>
        <p:spPr bwMode="auto">
          <a:xfrm>
            <a:off x="2123880"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28B3A7B6-37AB-E545-A46C-6908A809F28D}"/>
              </a:ext>
            </a:extLst>
          </p:cNvPr>
          <p:cNvSpPr>
            <a:spLocks noChangeArrowheads="1"/>
          </p:cNvSpPr>
          <p:nvPr/>
        </p:nvSpPr>
        <p:spPr bwMode="auto">
          <a:xfrm>
            <a:off x="2123880"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5FC2FDD5-EED8-B240-BF91-1E604684A4C8}"/>
              </a:ext>
            </a:extLst>
          </p:cNvPr>
          <p:cNvSpPr>
            <a:spLocks noChangeArrowheads="1"/>
          </p:cNvSpPr>
          <p:nvPr/>
        </p:nvSpPr>
        <p:spPr bwMode="auto">
          <a:xfrm>
            <a:off x="2123880"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1" name="Rounded Rectangle 10">
            <a:extLst>
              <a:ext uri="{FF2B5EF4-FFF2-40B4-BE49-F238E27FC236}">
                <a16:creationId xmlns:a16="http://schemas.microsoft.com/office/drawing/2014/main" id="{21BD8C46-2E19-4745-90D8-795A60A4E6EA}"/>
              </a:ext>
            </a:extLst>
          </p:cNvPr>
          <p:cNvSpPr>
            <a:spLocks noChangeArrowheads="1"/>
          </p:cNvSpPr>
          <p:nvPr/>
        </p:nvSpPr>
        <p:spPr bwMode="auto">
          <a:xfrm>
            <a:off x="7680177" y="3148042"/>
            <a:ext cx="2585183" cy="13610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F8B2A859-D8D3-7745-871F-71983DCCA2F7}"/>
              </a:ext>
            </a:extLst>
          </p:cNvPr>
          <p:cNvSpPr>
            <a:spLocks noChangeArrowheads="1"/>
          </p:cNvSpPr>
          <p:nvPr/>
        </p:nvSpPr>
        <p:spPr bwMode="auto">
          <a:xfrm>
            <a:off x="7910291"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6FEAA571-9AC3-5046-A8C7-58380E88767B}"/>
              </a:ext>
            </a:extLst>
          </p:cNvPr>
          <p:cNvSpPr>
            <a:spLocks noChangeArrowheads="1"/>
          </p:cNvSpPr>
          <p:nvPr/>
        </p:nvSpPr>
        <p:spPr bwMode="auto">
          <a:xfrm>
            <a:off x="8695333"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794E077-50CD-DC46-A969-64ABA3E4B6C3}"/>
              </a:ext>
            </a:extLst>
          </p:cNvPr>
          <p:cNvSpPr>
            <a:spLocks noChangeArrowheads="1"/>
          </p:cNvSpPr>
          <p:nvPr/>
        </p:nvSpPr>
        <p:spPr bwMode="auto">
          <a:xfrm>
            <a:off x="9480376"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DEC6A3C5-E0F5-B34D-9678-FB6B738B2380}"/>
              </a:ext>
            </a:extLst>
          </p:cNvPr>
          <p:cNvSpPr>
            <a:spLocks noChangeArrowheads="1"/>
          </p:cNvSpPr>
          <p:nvPr/>
        </p:nvSpPr>
        <p:spPr bwMode="auto">
          <a:xfrm>
            <a:off x="7910291"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561C97F2-7CAC-4B48-A3EF-F210F8482583}"/>
              </a:ext>
            </a:extLst>
          </p:cNvPr>
          <p:cNvSpPr>
            <a:spLocks noChangeArrowheads="1"/>
          </p:cNvSpPr>
          <p:nvPr/>
        </p:nvSpPr>
        <p:spPr bwMode="auto">
          <a:xfrm>
            <a:off x="8695333"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9D472E46-1B25-504E-BD66-BD920031D9E2}"/>
              </a:ext>
            </a:extLst>
          </p:cNvPr>
          <p:cNvSpPr>
            <a:spLocks noChangeArrowheads="1"/>
          </p:cNvSpPr>
          <p:nvPr/>
        </p:nvSpPr>
        <p:spPr bwMode="auto">
          <a:xfrm>
            <a:off x="9480376"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52876EA-E872-4444-9788-ACED2BD09CAE}"/>
              </a:ext>
            </a:extLst>
          </p:cNvPr>
          <p:cNvSpPr txBox="1"/>
          <p:nvPr/>
        </p:nvSpPr>
        <p:spPr>
          <a:xfrm>
            <a:off x="8332079" y="4690768"/>
            <a:ext cx="1281376"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Servers</a:t>
            </a:r>
          </a:p>
        </p:txBody>
      </p:sp>
      <p:sp>
        <p:nvSpPr>
          <p:cNvPr id="22" name="TextBox 21">
            <a:extLst>
              <a:ext uri="{FF2B5EF4-FFF2-40B4-BE49-F238E27FC236}">
                <a16:creationId xmlns:a16="http://schemas.microsoft.com/office/drawing/2014/main" id="{64A77175-4C41-524B-AA40-9F3775BC8ECE}"/>
              </a:ext>
            </a:extLst>
          </p:cNvPr>
          <p:cNvSpPr txBox="1"/>
          <p:nvPr/>
        </p:nvSpPr>
        <p:spPr>
          <a:xfrm>
            <a:off x="5740860" y="5355214"/>
            <a:ext cx="147348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Load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balancer</a:t>
            </a:r>
          </a:p>
        </p:txBody>
      </p:sp>
      <p:sp>
        <p:nvSpPr>
          <p:cNvPr id="23" name="Rounded Rectangle 22">
            <a:extLst>
              <a:ext uri="{FF2B5EF4-FFF2-40B4-BE49-F238E27FC236}">
                <a16:creationId xmlns:a16="http://schemas.microsoft.com/office/drawing/2014/main" id="{E38ED639-4D86-C047-871F-F839E236F238}"/>
              </a:ext>
            </a:extLst>
          </p:cNvPr>
          <p:cNvSpPr>
            <a:spLocks noChangeArrowheads="1"/>
          </p:cNvSpPr>
          <p:nvPr/>
        </p:nvSpPr>
        <p:spPr bwMode="auto">
          <a:xfrm>
            <a:off x="6261576" y="2153685"/>
            <a:ext cx="432048" cy="3145207"/>
          </a:xfrm>
          <a:prstGeom prst="roundRect">
            <a:avLst>
              <a:gd name="adj" fmla="val 3899"/>
            </a:avLst>
          </a:prstGeom>
          <a:solidFill>
            <a:schemeClr val="accent5">
              <a:lumMod val="40000"/>
              <a:lumOff val="60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94CEDF85-D300-6444-A1E0-6912709AEDFB}"/>
              </a:ext>
            </a:extLst>
          </p:cNvPr>
          <p:cNvCxnSpPr>
            <a:cxnSpLocks/>
            <a:stCxn id="7" idx="3"/>
          </p:cNvCxnSpPr>
          <p:nvPr/>
        </p:nvCxnSpPr>
        <p:spPr>
          <a:xfrm>
            <a:off x="3564040" y="1821978"/>
            <a:ext cx="2697536" cy="886943"/>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323EC6-A51C-0B47-AE3E-725AD1B232D7}"/>
              </a:ext>
            </a:extLst>
          </p:cNvPr>
          <p:cNvCxnSpPr>
            <a:cxnSpLocks/>
            <a:stCxn id="8" idx="3"/>
          </p:cNvCxnSpPr>
          <p:nvPr/>
        </p:nvCxnSpPr>
        <p:spPr>
          <a:xfrm>
            <a:off x="3564041" y="3183362"/>
            <a:ext cx="2698443" cy="18155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7A46F4-C68E-BD44-8C0B-096D9726B749}"/>
              </a:ext>
            </a:extLst>
          </p:cNvPr>
          <p:cNvCxnSpPr>
            <a:cxnSpLocks/>
            <a:stCxn id="9" idx="3"/>
          </p:cNvCxnSpPr>
          <p:nvPr/>
        </p:nvCxnSpPr>
        <p:spPr>
          <a:xfrm flipV="1">
            <a:off x="3564040" y="4057527"/>
            <a:ext cx="2697536" cy="40529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28D615-21F4-044B-86E3-55E959A78EAF}"/>
              </a:ext>
            </a:extLst>
          </p:cNvPr>
          <p:cNvCxnSpPr>
            <a:cxnSpLocks/>
          </p:cNvCxnSpPr>
          <p:nvPr/>
        </p:nvCxnSpPr>
        <p:spPr>
          <a:xfrm flipV="1">
            <a:off x="3547928" y="4732721"/>
            <a:ext cx="2713649" cy="89787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6EE31B-C67A-0741-973A-AB33E39193B1}"/>
              </a:ext>
            </a:extLst>
          </p:cNvPr>
          <p:cNvCxnSpPr>
            <a:cxnSpLocks/>
          </p:cNvCxnSpPr>
          <p:nvPr/>
        </p:nvCxnSpPr>
        <p:spPr>
          <a:xfrm>
            <a:off x="6693624" y="2895031"/>
            <a:ext cx="986552" cy="37229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C2AF45-8625-A448-AFBC-44DF23C5FEA7}"/>
              </a:ext>
            </a:extLst>
          </p:cNvPr>
          <p:cNvCxnSpPr>
            <a:cxnSpLocks/>
          </p:cNvCxnSpPr>
          <p:nvPr/>
        </p:nvCxnSpPr>
        <p:spPr>
          <a:xfrm>
            <a:off x="6707926" y="3419729"/>
            <a:ext cx="972250" cy="10082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E897EC-0661-2A4A-9E42-02294FC8539E}"/>
              </a:ext>
            </a:extLst>
          </p:cNvPr>
          <p:cNvCxnSpPr>
            <a:cxnSpLocks/>
            <a:endCxn id="11" idx="1"/>
          </p:cNvCxnSpPr>
          <p:nvPr/>
        </p:nvCxnSpPr>
        <p:spPr>
          <a:xfrm flipV="1">
            <a:off x="6707926" y="3828581"/>
            <a:ext cx="972250" cy="180096"/>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A6546E-3207-594A-95BE-5D56882378DF}"/>
              </a:ext>
            </a:extLst>
          </p:cNvPr>
          <p:cNvCxnSpPr>
            <a:cxnSpLocks/>
          </p:cNvCxnSpPr>
          <p:nvPr/>
        </p:nvCxnSpPr>
        <p:spPr>
          <a:xfrm flipV="1">
            <a:off x="6693624" y="4234381"/>
            <a:ext cx="1008112" cy="35252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EA5F32-7060-824B-AFB9-0BA4BE3D65C1}"/>
              </a:ext>
            </a:extLst>
          </p:cNvPr>
          <p:cNvCxnSpPr>
            <a:cxnSpLocks/>
          </p:cNvCxnSpPr>
          <p:nvPr/>
        </p:nvCxnSpPr>
        <p:spPr>
          <a:xfrm flipH="1" flipV="1">
            <a:off x="3486326" y="1964214"/>
            <a:ext cx="4193850" cy="1455517"/>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B8C85C4-D177-BD40-B7B6-7F5A16B61C22}"/>
              </a:ext>
            </a:extLst>
          </p:cNvPr>
          <p:cNvCxnSpPr>
            <a:cxnSpLocks/>
          </p:cNvCxnSpPr>
          <p:nvPr/>
        </p:nvCxnSpPr>
        <p:spPr>
          <a:xfrm flipH="1" flipV="1">
            <a:off x="3513956" y="3343802"/>
            <a:ext cx="4154664" cy="27413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15A6DA9-BB46-6441-9627-DB894EE6D6F9}"/>
              </a:ext>
            </a:extLst>
          </p:cNvPr>
          <p:cNvCxnSpPr>
            <a:cxnSpLocks/>
          </p:cNvCxnSpPr>
          <p:nvPr/>
        </p:nvCxnSpPr>
        <p:spPr>
          <a:xfrm flipH="1">
            <a:off x="3486326" y="3994994"/>
            <a:ext cx="4193850" cy="65270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FE7FDC9-3229-9D45-8C8D-F18D977C3D77}"/>
              </a:ext>
            </a:extLst>
          </p:cNvPr>
          <p:cNvCxnSpPr>
            <a:cxnSpLocks/>
          </p:cNvCxnSpPr>
          <p:nvPr/>
        </p:nvCxnSpPr>
        <p:spPr>
          <a:xfrm flipH="1">
            <a:off x="3486326" y="4394597"/>
            <a:ext cx="4193850" cy="145188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6541ACA-3F07-2645-8EB5-438483333759}"/>
              </a:ext>
            </a:extLst>
          </p:cNvPr>
          <p:cNvSpPr txBox="1"/>
          <p:nvPr/>
        </p:nvSpPr>
        <p:spPr>
          <a:xfrm>
            <a:off x="3702533" y="5673289"/>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7" name="TextBox 66">
            <a:extLst>
              <a:ext uri="{FF2B5EF4-FFF2-40B4-BE49-F238E27FC236}">
                <a16:creationId xmlns:a16="http://schemas.microsoft.com/office/drawing/2014/main" id="{BBEFDDF4-3453-8646-ADAA-32C2DF227F6B}"/>
              </a:ext>
            </a:extLst>
          </p:cNvPr>
          <p:cNvSpPr txBox="1"/>
          <p:nvPr/>
        </p:nvSpPr>
        <p:spPr>
          <a:xfrm>
            <a:off x="3584629" y="4479504"/>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8" name="TextBox 67">
            <a:extLst>
              <a:ext uri="{FF2B5EF4-FFF2-40B4-BE49-F238E27FC236}">
                <a16:creationId xmlns:a16="http://schemas.microsoft.com/office/drawing/2014/main" id="{AD023DF7-A824-D243-A41C-3DA3801101F2}"/>
              </a:ext>
            </a:extLst>
          </p:cNvPr>
          <p:cNvSpPr txBox="1"/>
          <p:nvPr/>
        </p:nvSpPr>
        <p:spPr>
          <a:xfrm>
            <a:off x="3528484" y="3287480"/>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9" name="TextBox 68">
            <a:extLst>
              <a:ext uri="{FF2B5EF4-FFF2-40B4-BE49-F238E27FC236}">
                <a16:creationId xmlns:a16="http://schemas.microsoft.com/office/drawing/2014/main" id="{BC330C49-B093-4649-802D-4EA25B9D1E3A}"/>
              </a:ext>
            </a:extLst>
          </p:cNvPr>
          <p:cNvSpPr txBox="1"/>
          <p:nvPr/>
        </p:nvSpPr>
        <p:spPr>
          <a:xfrm>
            <a:off x="3431704" y="2247256"/>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75" name="TextBox 74">
            <a:extLst>
              <a:ext uri="{FF2B5EF4-FFF2-40B4-BE49-F238E27FC236}">
                <a16:creationId xmlns:a16="http://schemas.microsoft.com/office/drawing/2014/main" id="{A43BF1DC-5240-5344-9DC4-D931D2CF31B3}"/>
              </a:ext>
            </a:extLst>
          </p:cNvPr>
          <p:cNvSpPr txBox="1"/>
          <p:nvPr/>
        </p:nvSpPr>
        <p:spPr>
          <a:xfrm>
            <a:off x="4655840" y="1772817"/>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6" name="TextBox 75">
            <a:extLst>
              <a:ext uri="{FF2B5EF4-FFF2-40B4-BE49-F238E27FC236}">
                <a16:creationId xmlns:a16="http://schemas.microsoft.com/office/drawing/2014/main" id="{7779D6E4-F2E1-CA48-B7D4-52C37490742F}"/>
              </a:ext>
            </a:extLst>
          </p:cNvPr>
          <p:cNvSpPr txBox="1"/>
          <p:nvPr/>
        </p:nvSpPr>
        <p:spPr>
          <a:xfrm>
            <a:off x="4853648" y="2819673"/>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7" name="TextBox 76">
            <a:extLst>
              <a:ext uri="{FF2B5EF4-FFF2-40B4-BE49-F238E27FC236}">
                <a16:creationId xmlns:a16="http://schemas.microsoft.com/office/drawing/2014/main" id="{EB425265-D744-EF40-8C7D-86F3A640886D}"/>
              </a:ext>
            </a:extLst>
          </p:cNvPr>
          <p:cNvSpPr txBox="1"/>
          <p:nvPr/>
        </p:nvSpPr>
        <p:spPr>
          <a:xfrm>
            <a:off x="4814538" y="3747629"/>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8" name="TextBox 77">
            <a:extLst>
              <a:ext uri="{FF2B5EF4-FFF2-40B4-BE49-F238E27FC236}">
                <a16:creationId xmlns:a16="http://schemas.microsoft.com/office/drawing/2014/main" id="{926B3963-8090-BD48-B4A0-A2A5685C33D9}"/>
              </a:ext>
            </a:extLst>
          </p:cNvPr>
          <p:cNvSpPr txBox="1"/>
          <p:nvPr/>
        </p:nvSpPr>
        <p:spPr>
          <a:xfrm>
            <a:off x="4957034" y="4479504"/>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Tree>
    <p:extLst>
      <p:ext uri="{BB962C8B-B14F-4D97-AF65-F5344CB8AC3E}">
        <p14:creationId xmlns:p14="http://schemas.microsoft.com/office/powerpoint/2010/main" val="3607963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8BAE-1D9A-B14E-8E75-DD11794FE0D6}"/>
              </a:ext>
            </a:extLst>
          </p:cNvPr>
          <p:cNvSpPr>
            <a:spLocks noGrp="1"/>
          </p:cNvSpPr>
          <p:nvPr>
            <p:ph type="title"/>
          </p:nvPr>
        </p:nvSpPr>
        <p:spPr>
          <a:xfrm>
            <a:off x="1524001" y="116632"/>
            <a:ext cx="9109074" cy="1334532"/>
          </a:xfrm>
        </p:spPr>
        <p:txBody>
          <a:bodyPr>
            <a:normAutofit fontScale="90000"/>
          </a:bodyPr>
          <a:lstStyle/>
          <a:p>
            <a:r>
              <a:rPr lang="en-US" dirty="0">
                <a:solidFill>
                  <a:schemeClr val="accent1"/>
                </a:solidFill>
              </a:rPr>
              <a:t>The Model-View-Controller (MVC) pattern</a:t>
            </a:r>
          </a:p>
        </p:txBody>
      </p:sp>
      <p:sp>
        <p:nvSpPr>
          <p:cNvPr id="4" name="Slide Number Placeholder 3">
            <a:extLst>
              <a:ext uri="{FF2B5EF4-FFF2-40B4-BE49-F238E27FC236}">
                <a16:creationId xmlns:a16="http://schemas.microsoft.com/office/drawing/2014/main" id="{B05EAEC2-4001-AC4D-9A29-EB5941E8370D}"/>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6" name="Footer Placeholder 4">
            <a:extLst>
              <a:ext uri="{FF2B5EF4-FFF2-40B4-BE49-F238E27FC236}">
                <a16:creationId xmlns:a16="http://schemas.microsoft.com/office/drawing/2014/main" id="{1163838C-12E9-AB4E-9D6A-131827029EB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D9F09755-555F-B94C-9D18-CF2756F4FFC5}"/>
              </a:ext>
            </a:extLst>
          </p:cNvPr>
          <p:cNvSpPr>
            <a:spLocks noChangeArrowheads="1"/>
          </p:cNvSpPr>
          <p:nvPr/>
        </p:nvSpPr>
        <p:spPr bwMode="auto">
          <a:xfrm>
            <a:off x="3359696" y="1766301"/>
            <a:ext cx="5040560" cy="2592288"/>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99287F7-EF53-B148-9EBC-41D4D5D61A43}"/>
              </a:ext>
            </a:extLst>
          </p:cNvPr>
          <p:cNvSpPr>
            <a:spLocks noChangeArrowheads="1"/>
          </p:cNvSpPr>
          <p:nvPr/>
        </p:nvSpPr>
        <p:spPr bwMode="auto">
          <a:xfrm>
            <a:off x="4636064" y="5000934"/>
            <a:ext cx="2540056" cy="1308386"/>
          </a:xfrm>
          <a:prstGeom prst="roundRect">
            <a:avLst>
              <a:gd name="adj" fmla="val 8671"/>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8D85C33-F4B8-824B-BC7D-547972533994}"/>
              </a:ext>
            </a:extLst>
          </p:cNvPr>
          <p:cNvSpPr/>
          <p:nvPr/>
        </p:nvSpPr>
        <p:spPr>
          <a:xfrm>
            <a:off x="4802465" y="5242662"/>
            <a:ext cx="2157632"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Model</a:t>
            </a:r>
          </a:p>
        </p:txBody>
      </p:sp>
      <p:sp>
        <p:nvSpPr>
          <p:cNvPr id="13" name="Oval 12">
            <a:extLst>
              <a:ext uri="{FF2B5EF4-FFF2-40B4-BE49-F238E27FC236}">
                <a16:creationId xmlns:a16="http://schemas.microsoft.com/office/drawing/2014/main" id="{A41D41B0-47D5-D14E-A844-065239755BD5}"/>
              </a:ext>
            </a:extLst>
          </p:cNvPr>
          <p:cNvSpPr/>
          <p:nvPr/>
        </p:nvSpPr>
        <p:spPr>
          <a:xfrm>
            <a:off x="6365259" y="3216815"/>
            <a:ext cx="1489993"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View</a:t>
            </a:r>
          </a:p>
        </p:txBody>
      </p:sp>
      <p:sp>
        <p:nvSpPr>
          <p:cNvPr id="14" name="Oval 13">
            <a:extLst>
              <a:ext uri="{FF2B5EF4-FFF2-40B4-BE49-F238E27FC236}">
                <a16:creationId xmlns:a16="http://schemas.microsoft.com/office/drawing/2014/main" id="{C33170B4-9AA8-5241-81FA-5AFD954D5025}"/>
              </a:ext>
            </a:extLst>
          </p:cNvPr>
          <p:cNvSpPr/>
          <p:nvPr/>
        </p:nvSpPr>
        <p:spPr>
          <a:xfrm>
            <a:off x="3774729" y="3216815"/>
            <a:ext cx="1722671"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Controller</a:t>
            </a:r>
          </a:p>
        </p:txBody>
      </p:sp>
      <p:sp>
        <p:nvSpPr>
          <p:cNvPr id="16" name="Rounded Rectangle 15">
            <a:extLst>
              <a:ext uri="{FF2B5EF4-FFF2-40B4-BE49-F238E27FC236}">
                <a16:creationId xmlns:a16="http://schemas.microsoft.com/office/drawing/2014/main" id="{A2B46FD0-F9FB-504F-9AFE-1929C4BE406F}"/>
              </a:ext>
            </a:extLst>
          </p:cNvPr>
          <p:cNvSpPr>
            <a:spLocks noChangeArrowheads="1"/>
          </p:cNvSpPr>
          <p:nvPr/>
        </p:nvSpPr>
        <p:spPr bwMode="auto">
          <a:xfrm>
            <a:off x="4997106" y="2098236"/>
            <a:ext cx="1368152" cy="615548"/>
          </a:xfrm>
          <a:prstGeom prst="roundRect">
            <a:avLst>
              <a:gd name="adj" fmla="val 50000"/>
            </a:avLst>
          </a:prstGeom>
          <a:solidFill>
            <a:schemeClr val="accent2">
              <a:lumMod val="40000"/>
              <a:lumOff val="60000"/>
              <a:alpha val="50196"/>
            </a:schemeClr>
          </a:solidFill>
          <a:ln w="28575">
            <a:solidFill>
              <a:schemeClr val="accent2">
                <a:lumMod val="50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Browser</a:t>
            </a:r>
          </a:p>
        </p:txBody>
      </p:sp>
      <p:sp>
        <p:nvSpPr>
          <p:cNvPr id="17" name="TextBox 16">
            <a:extLst>
              <a:ext uri="{FF2B5EF4-FFF2-40B4-BE49-F238E27FC236}">
                <a16:creationId xmlns:a16="http://schemas.microsoft.com/office/drawing/2014/main" id="{AA5EDC9C-15B8-064A-AF17-A84AFBDC638E}"/>
              </a:ext>
            </a:extLst>
          </p:cNvPr>
          <p:cNvSpPr txBox="1"/>
          <p:nvPr/>
        </p:nvSpPr>
        <p:spPr>
          <a:xfrm>
            <a:off x="1845117" y="2522461"/>
            <a:ext cx="1055097"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CLIENT</a:t>
            </a:r>
          </a:p>
        </p:txBody>
      </p:sp>
      <p:sp>
        <p:nvSpPr>
          <p:cNvPr id="18" name="TextBox 17">
            <a:extLst>
              <a:ext uri="{FF2B5EF4-FFF2-40B4-BE49-F238E27FC236}">
                <a16:creationId xmlns:a16="http://schemas.microsoft.com/office/drawing/2014/main" id="{9A6434E1-6E51-D44C-A15D-1999C465FB65}"/>
              </a:ext>
            </a:extLst>
          </p:cNvPr>
          <p:cNvSpPr txBox="1"/>
          <p:nvPr/>
        </p:nvSpPr>
        <p:spPr>
          <a:xfrm>
            <a:off x="1845117" y="5666593"/>
            <a:ext cx="1157113"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SERVER</a:t>
            </a:r>
          </a:p>
        </p:txBody>
      </p:sp>
      <p:cxnSp>
        <p:nvCxnSpPr>
          <p:cNvPr id="19" name="Straight Arrow Connector 18">
            <a:extLst>
              <a:ext uri="{FF2B5EF4-FFF2-40B4-BE49-F238E27FC236}">
                <a16:creationId xmlns:a16="http://schemas.microsoft.com/office/drawing/2014/main" id="{DC8C77B9-9A4E-6B44-8578-91B4855A8D4C}"/>
              </a:ext>
            </a:extLst>
          </p:cNvPr>
          <p:cNvCxnSpPr>
            <a:cxnSpLocks/>
            <a:endCxn id="14" idx="0"/>
          </p:cNvCxnSpPr>
          <p:nvPr/>
        </p:nvCxnSpPr>
        <p:spPr>
          <a:xfrm flipH="1">
            <a:off x="4636064" y="2713785"/>
            <a:ext cx="584748" cy="50303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3BDD3-3B58-F547-B293-D9C5A5A46D67}"/>
              </a:ext>
            </a:extLst>
          </p:cNvPr>
          <p:cNvCxnSpPr>
            <a:cxnSpLocks/>
            <a:stCxn id="14" idx="4"/>
            <a:endCxn id="12" idx="1"/>
          </p:cNvCxnSpPr>
          <p:nvPr/>
        </p:nvCxnSpPr>
        <p:spPr>
          <a:xfrm>
            <a:off x="4636065" y="4041746"/>
            <a:ext cx="482379"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93B995-E276-1B43-9539-27077B4C8BA2}"/>
              </a:ext>
            </a:extLst>
          </p:cNvPr>
          <p:cNvCxnSpPr>
            <a:cxnSpLocks/>
          </p:cNvCxnSpPr>
          <p:nvPr/>
        </p:nvCxnSpPr>
        <p:spPr>
          <a:xfrm flipV="1">
            <a:off x="6358735" y="3995843"/>
            <a:ext cx="518452" cy="126686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5D00FD-64AD-3C45-B541-4C196111D3D8}"/>
              </a:ext>
            </a:extLst>
          </p:cNvPr>
          <p:cNvCxnSpPr>
            <a:cxnSpLocks/>
            <a:stCxn id="13" idx="4"/>
            <a:endCxn id="12" idx="7"/>
          </p:cNvCxnSpPr>
          <p:nvPr/>
        </p:nvCxnSpPr>
        <p:spPr>
          <a:xfrm flipH="1">
            <a:off x="6644119" y="4041746"/>
            <a:ext cx="466136"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79B965-2C80-FD4C-8CD6-64EB4903F362}"/>
              </a:ext>
            </a:extLst>
          </p:cNvPr>
          <p:cNvCxnSpPr>
            <a:cxnSpLocks/>
            <a:stCxn id="13" idx="0"/>
            <a:endCxn id="16" idx="3"/>
          </p:cNvCxnSpPr>
          <p:nvPr/>
        </p:nvCxnSpPr>
        <p:spPr>
          <a:xfrm flipH="1" flipV="1">
            <a:off x="6365259" y="2406011"/>
            <a:ext cx="744997" cy="810805"/>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CC6D472-7612-F94F-9DA4-7C4326588ED6}"/>
              </a:ext>
            </a:extLst>
          </p:cNvPr>
          <p:cNvCxnSpPr>
            <a:cxnSpLocks/>
            <a:endCxn id="14" idx="6"/>
          </p:cNvCxnSpPr>
          <p:nvPr/>
        </p:nvCxnSpPr>
        <p:spPr>
          <a:xfrm flipH="1">
            <a:off x="5497399" y="3617902"/>
            <a:ext cx="867860" cy="11379"/>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71325-0194-7C47-B001-2B88985AB777}"/>
              </a:ext>
            </a:extLst>
          </p:cNvPr>
          <p:cNvSpPr txBox="1"/>
          <p:nvPr/>
        </p:nvSpPr>
        <p:spPr>
          <a:xfrm>
            <a:off x="3534545" y="2659116"/>
            <a:ext cx="146732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inputs</a:t>
            </a:r>
          </a:p>
        </p:txBody>
      </p:sp>
      <p:sp>
        <p:nvSpPr>
          <p:cNvPr id="45" name="TextBox 44">
            <a:extLst>
              <a:ext uri="{FF2B5EF4-FFF2-40B4-BE49-F238E27FC236}">
                <a16:creationId xmlns:a16="http://schemas.microsoft.com/office/drawing/2014/main" id="{B46EB447-E4CE-B34B-87F8-A91048CFEB57}"/>
              </a:ext>
            </a:extLst>
          </p:cNvPr>
          <p:cNvSpPr txBox="1"/>
          <p:nvPr/>
        </p:nvSpPr>
        <p:spPr>
          <a:xfrm>
            <a:off x="5194403" y="2878624"/>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changes</a:t>
            </a:r>
          </a:p>
        </p:txBody>
      </p:sp>
      <p:sp>
        <p:nvSpPr>
          <p:cNvPr id="47" name="TextBox 46">
            <a:extLst>
              <a:ext uri="{FF2B5EF4-FFF2-40B4-BE49-F238E27FC236}">
                <a16:creationId xmlns:a16="http://schemas.microsoft.com/office/drawing/2014/main" id="{DB81B5E6-5533-8D46-A601-40F176009E9D}"/>
              </a:ext>
            </a:extLst>
          </p:cNvPr>
          <p:cNvSpPr txBox="1"/>
          <p:nvPr/>
        </p:nvSpPr>
        <p:spPr>
          <a:xfrm>
            <a:off x="6578606" y="2565189"/>
            <a:ext cx="203499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Page to display</a:t>
            </a:r>
          </a:p>
        </p:txBody>
      </p:sp>
      <p:sp>
        <p:nvSpPr>
          <p:cNvPr id="48" name="TextBox 47">
            <a:extLst>
              <a:ext uri="{FF2B5EF4-FFF2-40B4-BE49-F238E27FC236}">
                <a16:creationId xmlns:a16="http://schemas.microsoft.com/office/drawing/2014/main" id="{9CD15C58-2B7F-064B-AB30-D4DF45FE70CE}"/>
              </a:ext>
            </a:extLst>
          </p:cNvPr>
          <p:cNvSpPr txBox="1"/>
          <p:nvPr/>
        </p:nvSpPr>
        <p:spPr>
          <a:xfrm>
            <a:off x="5087888" y="4306561"/>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Change notification</a:t>
            </a:r>
          </a:p>
        </p:txBody>
      </p:sp>
      <p:sp>
        <p:nvSpPr>
          <p:cNvPr id="49" name="TextBox 48">
            <a:extLst>
              <a:ext uri="{FF2B5EF4-FFF2-40B4-BE49-F238E27FC236}">
                <a16:creationId xmlns:a16="http://schemas.microsoft.com/office/drawing/2014/main" id="{9FF83529-6ADA-BD4B-BDB6-D5650AADC1BF}"/>
              </a:ext>
            </a:extLst>
          </p:cNvPr>
          <p:cNvSpPr txBox="1"/>
          <p:nvPr/>
        </p:nvSpPr>
        <p:spPr>
          <a:xfrm>
            <a:off x="3079561" y="4370783"/>
            <a:ext cx="1623015"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update request</a:t>
            </a:r>
          </a:p>
        </p:txBody>
      </p:sp>
      <p:sp>
        <p:nvSpPr>
          <p:cNvPr id="50" name="TextBox 49">
            <a:extLst>
              <a:ext uri="{FF2B5EF4-FFF2-40B4-BE49-F238E27FC236}">
                <a16:creationId xmlns:a16="http://schemas.microsoft.com/office/drawing/2014/main" id="{B31BD5AC-4DE8-E643-8564-67EE5ACA55A2}"/>
              </a:ext>
            </a:extLst>
          </p:cNvPr>
          <p:cNvSpPr txBox="1"/>
          <p:nvPr/>
        </p:nvSpPr>
        <p:spPr>
          <a:xfrm>
            <a:off x="6661731" y="4390880"/>
            <a:ext cx="2082040"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refresh request</a:t>
            </a:r>
          </a:p>
        </p:txBody>
      </p:sp>
    </p:spTree>
    <p:extLst>
      <p:ext uri="{BB962C8B-B14F-4D97-AF65-F5344CB8AC3E}">
        <p14:creationId xmlns:p14="http://schemas.microsoft.com/office/powerpoint/2010/main" val="2128522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8953"/>
            <a:ext cx="8229600" cy="740287"/>
          </a:xfrm>
        </p:spPr>
        <p:txBody>
          <a:bodyPr>
            <a:normAutofit fontScale="90000"/>
          </a:bodyPr>
          <a:lstStyle/>
          <a:p>
            <a:r>
              <a:rPr lang="en-US" b="1" dirty="0">
                <a:solidFill>
                  <a:schemeClr val="accent1"/>
                </a:solidFill>
              </a:rPr>
              <a:t>Mobile Web App</a:t>
            </a:r>
          </a:p>
        </p:txBody>
      </p:sp>
      <p:sp>
        <p:nvSpPr>
          <p:cNvPr id="4" name="Slide Number Placeholder 3"/>
          <p:cNvSpPr>
            <a:spLocks noGrp="1"/>
          </p:cNvSpPr>
          <p:nvPr>
            <p:ph type="sldNum" sz="quarter" idx="12"/>
          </p:nvPr>
        </p:nvSpPr>
        <p:spPr/>
        <p:txBody>
          <a:bodyPr/>
          <a:lstStyle/>
          <a:p>
            <a:fld id="{5424488C-161F-514B-8FF5-CF5173A03E8D}" type="slidenum">
              <a:rPr lang="en-US" smtClean="0"/>
              <a:t>78</a:t>
            </a:fld>
            <a:endParaRPr lang="en-US"/>
          </a:p>
        </p:txBody>
      </p:sp>
      <p:sp>
        <p:nvSpPr>
          <p:cNvPr id="8" name="Rounded Rectangle 7"/>
          <p:cNvSpPr/>
          <p:nvPr/>
        </p:nvSpPr>
        <p:spPr>
          <a:xfrm>
            <a:off x="4107164" y="1366781"/>
            <a:ext cx="1515762" cy="1123037"/>
          </a:xfrm>
          <a:prstGeom prst="roundRect">
            <a:avLst>
              <a:gd name="adj" fmla="val 91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a:t>HTML</a:t>
            </a:r>
          </a:p>
        </p:txBody>
      </p:sp>
      <p:sp>
        <p:nvSpPr>
          <p:cNvPr id="9" name="Rounded Rectangle 8"/>
          <p:cNvSpPr/>
          <p:nvPr/>
        </p:nvSpPr>
        <p:spPr>
          <a:xfrm>
            <a:off x="5969544" y="3244937"/>
            <a:ext cx="1515762" cy="1123037"/>
          </a:xfrm>
          <a:prstGeom prst="roundRect">
            <a:avLst>
              <a:gd name="adj" fmla="val 9172"/>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JavaScript</a:t>
            </a:r>
          </a:p>
        </p:txBody>
      </p:sp>
      <p:sp>
        <p:nvSpPr>
          <p:cNvPr id="10" name="Rounded Rectangle 9"/>
          <p:cNvSpPr/>
          <p:nvPr/>
        </p:nvSpPr>
        <p:spPr>
          <a:xfrm>
            <a:off x="4107164" y="3256010"/>
            <a:ext cx="1515762" cy="1123037"/>
          </a:xfrm>
          <a:prstGeom prst="roundRect">
            <a:avLst>
              <a:gd name="adj" fmla="val 91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CSS</a:t>
            </a:r>
          </a:p>
        </p:txBody>
      </p:sp>
      <p:sp>
        <p:nvSpPr>
          <p:cNvPr id="11" name="Rounded Rectangle 10"/>
          <p:cNvSpPr/>
          <p:nvPr/>
        </p:nvSpPr>
        <p:spPr>
          <a:xfrm>
            <a:off x="8068702" y="2339821"/>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Phone Data</a:t>
            </a:r>
          </a:p>
        </p:txBody>
      </p:sp>
      <p:sp>
        <p:nvSpPr>
          <p:cNvPr id="12" name="Rounded Rectangle 11"/>
          <p:cNvSpPr/>
          <p:nvPr/>
        </p:nvSpPr>
        <p:spPr>
          <a:xfrm>
            <a:off x="8068702" y="4202398"/>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External Data</a:t>
            </a:r>
          </a:p>
        </p:txBody>
      </p:sp>
      <p:sp>
        <p:nvSpPr>
          <p:cNvPr id="13" name="Rounded Rectangle 12"/>
          <p:cNvSpPr/>
          <p:nvPr/>
        </p:nvSpPr>
        <p:spPr>
          <a:xfrm>
            <a:off x="2202963" y="3244937"/>
            <a:ext cx="1515762" cy="1123037"/>
          </a:xfrm>
          <a:prstGeom prst="roundRect">
            <a:avLst>
              <a:gd name="adj" fmla="val 9172"/>
            </a:avLst>
          </a:prstGeom>
          <a:solidFill>
            <a:srgbClr val="D883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a:t>Templates</a:t>
            </a:r>
          </a:p>
        </p:txBody>
      </p:sp>
      <p:sp>
        <p:nvSpPr>
          <p:cNvPr id="14" name="Rounded Rectangle 13"/>
          <p:cNvSpPr/>
          <p:nvPr/>
        </p:nvSpPr>
        <p:spPr>
          <a:xfrm>
            <a:off x="4107164" y="5132663"/>
            <a:ext cx="3378142" cy="1330802"/>
          </a:xfrm>
          <a:prstGeom prst="roundRect">
            <a:avLst>
              <a:gd name="adj" fmla="val 917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Mobile frameworks </a:t>
            </a:r>
            <a:br>
              <a:rPr lang="en-US" sz="2200" b="1" dirty="0"/>
            </a:br>
            <a:r>
              <a:rPr lang="en-US" sz="2200" b="1" dirty="0"/>
              <a:t>and </a:t>
            </a:r>
            <a:br>
              <a:rPr lang="en-US" sz="2200" b="1" dirty="0"/>
            </a:br>
            <a:r>
              <a:rPr lang="en-US" sz="2200" b="1" dirty="0"/>
              <a:t>Libraries</a:t>
            </a:r>
          </a:p>
        </p:txBody>
      </p:sp>
      <p:cxnSp>
        <p:nvCxnSpPr>
          <p:cNvPr id="18" name="Elbow Connector 17"/>
          <p:cNvCxnSpPr>
            <a:stCxn id="9" idx="0"/>
            <a:endCxn id="8" idx="3"/>
          </p:cNvCxnSpPr>
          <p:nvPr/>
        </p:nvCxnSpPr>
        <p:spPr>
          <a:xfrm rot="16200000" flipV="1">
            <a:off x="5516859" y="2034369"/>
            <a:ext cx="1316637" cy="1104499"/>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a:endCxn id="8" idx="1"/>
          </p:cNvCxnSpPr>
          <p:nvPr/>
        </p:nvCxnSpPr>
        <p:spPr>
          <a:xfrm rot="5400000" flipH="1" flipV="1">
            <a:off x="2875687" y="2013458"/>
            <a:ext cx="1316637" cy="114632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4843376" y="2489818"/>
            <a:ext cx="0" cy="7551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12" idx="1"/>
            <a:endCxn id="9" idx="3"/>
          </p:cNvCxnSpPr>
          <p:nvPr/>
        </p:nvCxnSpPr>
        <p:spPr>
          <a:xfrm rot="10800000">
            <a:off x="7485306" y="3806457"/>
            <a:ext cx="583396" cy="95746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11" idx="1"/>
            <a:endCxn id="9" idx="3"/>
          </p:cNvCxnSpPr>
          <p:nvPr/>
        </p:nvCxnSpPr>
        <p:spPr>
          <a:xfrm rot="10800000" flipV="1">
            <a:off x="7485306" y="2901339"/>
            <a:ext cx="583396" cy="905116"/>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14" idx="0"/>
            <a:endCxn id="9" idx="2"/>
          </p:cNvCxnSpPr>
          <p:nvPr/>
        </p:nvCxnSpPr>
        <p:spPr>
          <a:xfrm rot="5400000" flipH="1" flipV="1">
            <a:off x="5879485" y="4284723"/>
            <a:ext cx="764690"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14" idx="0"/>
            <a:endCxn id="10" idx="2"/>
          </p:cNvCxnSpPr>
          <p:nvPr/>
        </p:nvCxnSpPr>
        <p:spPr>
          <a:xfrm rot="16200000" flipV="1">
            <a:off x="4953833" y="4290260"/>
            <a:ext cx="753617"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pic>
        <p:nvPicPr>
          <p:cNvPr id="53" name="Picture 52"/>
          <p:cNvPicPr>
            <a:picLocks noChangeAspect="1"/>
          </p:cNvPicPr>
          <p:nvPr/>
        </p:nvPicPr>
        <p:blipFill>
          <a:blip r:embed="rId2"/>
          <a:stretch>
            <a:fillRect/>
          </a:stretch>
        </p:blipFill>
        <p:spPr>
          <a:xfrm>
            <a:off x="3437446" y="1012771"/>
            <a:ext cx="626562" cy="890378"/>
          </a:xfrm>
          <a:prstGeom prst="rect">
            <a:avLst/>
          </a:prstGeom>
        </p:spPr>
      </p:pic>
      <p:pic>
        <p:nvPicPr>
          <p:cNvPr id="54" name="Picture 53"/>
          <p:cNvPicPr>
            <a:picLocks noChangeAspect="1"/>
          </p:cNvPicPr>
          <p:nvPr/>
        </p:nvPicPr>
        <p:blipFill>
          <a:blip r:embed="rId3"/>
          <a:stretch>
            <a:fillRect/>
          </a:stretch>
        </p:blipFill>
        <p:spPr>
          <a:xfrm>
            <a:off x="6062995" y="2590083"/>
            <a:ext cx="449706" cy="635112"/>
          </a:xfrm>
          <a:prstGeom prst="rect">
            <a:avLst/>
          </a:prstGeom>
        </p:spPr>
      </p:pic>
      <p:pic>
        <p:nvPicPr>
          <p:cNvPr id="55" name="Picture 54"/>
          <p:cNvPicPr>
            <a:picLocks noChangeAspect="1"/>
          </p:cNvPicPr>
          <p:nvPr/>
        </p:nvPicPr>
        <p:blipFill>
          <a:blip r:embed="rId4"/>
          <a:stretch>
            <a:fillRect/>
          </a:stretch>
        </p:blipFill>
        <p:spPr>
          <a:xfrm>
            <a:off x="4064009" y="2623349"/>
            <a:ext cx="438997" cy="621589"/>
          </a:xfrm>
          <a:prstGeom prst="rect">
            <a:avLst/>
          </a:prstGeom>
        </p:spPr>
      </p:pic>
      <p:pic>
        <p:nvPicPr>
          <p:cNvPr id="56" name="Picture 55"/>
          <p:cNvPicPr>
            <a:picLocks noChangeAspect="1"/>
          </p:cNvPicPr>
          <p:nvPr/>
        </p:nvPicPr>
        <p:blipFill>
          <a:blip r:embed="rId5"/>
          <a:stretch>
            <a:fillRect/>
          </a:stretch>
        </p:blipFill>
        <p:spPr>
          <a:xfrm>
            <a:off x="2177610" y="5595801"/>
            <a:ext cx="1886398" cy="535051"/>
          </a:xfrm>
          <a:prstGeom prst="rect">
            <a:avLst/>
          </a:prstGeom>
        </p:spPr>
      </p:pic>
      <p:sp>
        <p:nvSpPr>
          <p:cNvPr id="57" name="Rectangle 56"/>
          <p:cNvSpPr/>
          <p:nvPr/>
        </p:nvSpPr>
        <p:spPr>
          <a:xfrm>
            <a:off x="1847528" y="6639164"/>
            <a:ext cx="8229600" cy="246221"/>
          </a:xfrm>
          <a:prstGeom prst="rect">
            <a:avLst/>
          </a:prstGeom>
        </p:spPr>
        <p:txBody>
          <a:bodyPr wrap="square">
            <a:spAutoFit/>
          </a:bodyPr>
          <a:lstStyle/>
          <a:p>
            <a:pPr algn="ctr"/>
            <a:r>
              <a:rPr lang="en-US" sz="1000" dirty="0">
                <a:solidFill>
                  <a:srgbClr val="A6A6A6"/>
                </a:solidFill>
              </a:rPr>
              <a:t>Source: Scott Preston, Learn HTML5 and JavaScript for </a:t>
            </a:r>
            <a:r>
              <a:rPr lang="en-US" sz="1000" dirty="0" err="1">
                <a:solidFill>
                  <a:srgbClr val="A6A6A6"/>
                </a:solidFill>
              </a:rPr>
              <a:t>iOS</a:t>
            </a:r>
            <a:r>
              <a:rPr lang="en-US" sz="1000" dirty="0">
                <a:solidFill>
                  <a:srgbClr val="A6A6A6"/>
                </a:solidFill>
              </a:rPr>
              <a:t>: Web Standards-based Apps for iPhone, </a:t>
            </a:r>
            <a:r>
              <a:rPr lang="en-US" sz="1000" dirty="0" err="1">
                <a:solidFill>
                  <a:srgbClr val="A6A6A6"/>
                </a:solidFill>
              </a:rPr>
              <a:t>iPad</a:t>
            </a:r>
            <a:r>
              <a:rPr lang="en-US" sz="1000" dirty="0">
                <a:solidFill>
                  <a:srgbClr val="A6A6A6"/>
                </a:solidFill>
              </a:rPr>
              <a:t>, and iPod touch, </a:t>
            </a:r>
            <a:r>
              <a:rPr lang="en-US" sz="1000" dirty="0" err="1">
                <a:solidFill>
                  <a:srgbClr val="A6A6A6"/>
                </a:solidFill>
              </a:rPr>
              <a:t>Apress</a:t>
            </a:r>
            <a:r>
              <a:rPr lang="en-US" sz="1000" dirty="0">
                <a:solidFill>
                  <a:srgbClr val="A6A6A6"/>
                </a:solidFill>
              </a:rPr>
              <a:t>, 2012</a:t>
            </a:r>
          </a:p>
        </p:txBody>
      </p:sp>
    </p:spTree>
    <p:extLst>
      <p:ext uri="{BB962C8B-B14F-4D97-AF65-F5344CB8AC3E}">
        <p14:creationId xmlns:p14="http://schemas.microsoft.com/office/powerpoint/2010/main" val="30733412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024"/>
            <a:ext cx="8229600" cy="1060369"/>
          </a:xfrm>
        </p:spPr>
        <p:txBody>
          <a:bodyPr>
            <a:normAutofit fontScale="90000"/>
          </a:bodyPr>
          <a:lstStyle/>
          <a:p>
            <a:r>
              <a:rPr lang="en-US" b="1" dirty="0">
                <a:solidFill>
                  <a:schemeClr val="accent1"/>
                </a:solidFill>
              </a:rPr>
              <a:t>MVC Framework of Mobile Apps</a:t>
            </a:r>
            <a:br>
              <a:rPr lang="en-US" b="1" dirty="0">
                <a:solidFill>
                  <a:schemeClr val="accent1"/>
                </a:solidFill>
              </a:rPr>
            </a:br>
            <a:r>
              <a:rPr lang="en-US" b="1" dirty="0">
                <a:solidFill>
                  <a:schemeClr val="accent1"/>
                </a:solidFill>
              </a:rPr>
              <a:t>(HTML5, CSS3, JavaScript)</a:t>
            </a:r>
          </a:p>
        </p:txBody>
      </p:sp>
      <p:sp>
        <p:nvSpPr>
          <p:cNvPr id="4" name="Slide Number Placeholder 3"/>
          <p:cNvSpPr>
            <a:spLocks noGrp="1"/>
          </p:cNvSpPr>
          <p:nvPr>
            <p:ph type="sldNum" sz="quarter" idx="12"/>
          </p:nvPr>
        </p:nvSpPr>
        <p:spPr/>
        <p:txBody>
          <a:bodyPr/>
          <a:lstStyle/>
          <a:p>
            <a:fld id="{5424488C-161F-514B-8FF5-CF5173A03E8D}" type="slidenum">
              <a:rPr lang="en-US" smtClean="0"/>
              <a:t>79</a:t>
            </a:fld>
            <a:endParaRPr lang="en-US"/>
          </a:p>
        </p:txBody>
      </p:sp>
      <p:pic>
        <p:nvPicPr>
          <p:cNvPr id="5" name="Picture 4"/>
          <p:cNvPicPr>
            <a:picLocks noChangeAspect="1"/>
          </p:cNvPicPr>
          <p:nvPr/>
        </p:nvPicPr>
        <p:blipFill>
          <a:blip r:embed="rId2"/>
          <a:stretch>
            <a:fillRect/>
          </a:stretch>
        </p:blipFill>
        <p:spPr>
          <a:xfrm>
            <a:off x="2467010" y="1160968"/>
            <a:ext cx="7286641" cy="5457864"/>
          </a:xfrm>
          <a:prstGeom prst="rect">
            <a:avLst/>
          </a:prstGeom>
        </p:spPr>
      </p:pic>
      <p:sp>
        <p:nvSpPr>
          <p:cNvPr id="6" name="Rectangle 5"/>
          <p:cNvSpPr/>
          <p:nvPr/>
        </p:nvSpPr>
        <p:spPr>
          <a:xfrm>
            <a:off x="3070920" y="6546256"/>
            <a:ext cx="6050160" cy="276999"/>
          </a:xfrm>
          <a:prstGeom prst="rect">
            <a:avLst/>
          </a:prstGeom>
        </p:spPr>
        <p:txBody>
          <a:bodyPr wrap="square">
            <a:spAutoFit/>
          </a:bodyPr>
          <a:lstStyle/>
          <a:p>
            <a:pPr algn="ctr"/>
            <a:r>
              <a:rPr lang="en-US" sz="1200" dirty="0"/>
              <a:t>Source: </a:t>
            </a:r>
            <a:r>
              <a:rPr lang="en-US" sz="1200" dirty="0">
                <a:hlinkClick r:id="rId3"/>
              </a:rPr>
              <a:t>http://sc5.io/blog/2012/02/anatomy-of-a-html5-app/</a:t>
            </a:r>
            <a:endParaRPr lang="en-US" sz="1200" dirty="0"/>
          </a:p>
        </p:txBody>
      </p:sp>
      <p:sp>
        <p:nvSpPr>
          <p:cNvPr id="7" name="Rounded Rectangle 6">
            <a:extLst>
              <a:ext uri="{FF2B5EF4-FFF2-40B4-BE49-F238E27FC236}">
                <a16:creationId xmlns:a16="http://schemas.microsoft.com/office/drawing/2014/main" id="{847E3D2C-645A-774E-8555-D0E837A92C77}"/>
              </a:ext>
            </a:extLst>
          </p:cNvPr>
          <p:cNvSpPr>
            <a:spLocks noChangeArrowheads="1"/>
          </p:cNvSpPr>
          <p:nvPr/>
        </p:nvSpPr>
        <p:spPr bwMode="auto">
          <a:xfrm>
            <a:off x="5375920" y="2924944"/>
            <a:ext cx="3312368" cy="648072"/>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8FA706BF-DAF7-E941-A777-D0BCDD49EA29}"/>
              </a:ext>
            </a:extLst>
          </p:cNvPr>
          <p:cNvSpPr>
            <a:spLocks noChangeArrowheads="1"/>
          </p:cNvSpPr>
          <p:nvPr/>
        </p:nvSpPr>
        <p:spPr bwMode="auto">
          <a:xfrm>
            <a:off x="6744072" y="4869160"/>
            <a:ext cx="2520280"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6944BE1-A273-A847-818B-3ECB794BA8E0}"/>
              </a:ext>
            </a:extLst>
          </p:cNvPr>
          <p:cNvSpPr>
            <a:spLocks noChangeArrowheads="1"/>
          </p:cNvSpPr>
          <p:nvPr/>
        </p:nvSpPr>
        <p:spPr bwMode="auto">
          <a:xfrm>
            <a:off x="2863134" y="4813733"/>
            <a:ext cx="2296763"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40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1217817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611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13BC-ADE0-A140-9CA1-D3A0D4685C56}"/>
              </a:ext>
            </a:extLst>
          </p:cNvPr>
          <p:cNvSpPr>
            <a:spLocks noGrp="1"/>
          </p:cNvSpPr>
          <p:nvPr>
            <p:ph type="title"/>
          </p:nvPr>
        </p:nvSpPr>
        <p:spPr>
          <a:xfrm>
            <a:off x="1981200" y="274638"/>
            <a:ext cx="8229600" cy="782662"/>
          </a:xfrm>
        </p:spPr>
        <p:txBody>
          <a:bodyPr>
            <a:normAutofit fontScale="90000"/>
          </a:bodyPr>
          <a:lstStyle/>
          <a:p>
            <a:r>
              <a:rPr lang="en-US" dirty="0">
                <a:solidFill>
                  <a:schemeClr val="accent1"/>
                </a:solidFill>
              </a:rPr>
              <a:t>Service-oriented Architecture</a:t>
            </a:r>
          </a:p>
        </p:txBody>
      </p:sp>
      <p:sp>
        <p:nvSpPr>
          <p:cNvPr id="3" name="Content Placeholder 2">
            <a:extLst>
              <a:ext uri="{FF2B5EF4-FFF2-40B4-BE49-F238E27FC236}">
                <a16:creationId xmlns:a16="http://schemas.microsoft.com/office/drawing/2014/main" id="{8F7C83C6-53F3-1F4E-B5F1-E7759597C6F9}"/>
              </a:ext>
            </a:extLst>
          </p:cNvPr>
          <p:cNvSpPr>
            <a:spLocks noGrp="1"/>
          </p:cNvSpPr>
          <p:nvPr>
            <p:ph idx="1"/>
          </p:nvPr>
        </p:nvSpPr>
        <p:spPr>
          <a:xfrm>
            <a:off x="929897" y="1417638"/>
            <a:ext cx="10399363" cy="4819674"/>
          </a:xfrm>
        </p:spPr>
        <p:txBody>
          <a:bodyPr>
            <a:normAutofit/>
          </a:bodyPr>
          <a:lstStyle/>
          <a:p>
            <a:r>
              <a:rPr lang="en-US" sz="3600" dirty="0"/>
              <a:t>Services in a </a:t>
            </a:r>
            <a:r>
              <a:rPr lang="en-US" sz="3600" dirty="0">
                <a:solidFill>
                  <a:srgbClr val="C00000"/>
                </a:solidFill>
              </a:rPr>
              <a:t>service-oriented architecture </a:t>
            </a:r>
            <a:r>
              <a:rPr lang="en-US" sz="3600" dirty="0"/>
              <a:t>are </a:t>
            </a:r>
            <a:r>
              <a:rPr lang="en-US" sz="3600" dirty="0">
                <a:solidFill>
                  <a:srgbClr val="C00000"/>
                </a:solidFill>
              </a:rPr>
              <a:t>stateless components</a:t>
            </a:r>
            <a:r>
              <a:rPr lang="en-US" sz="3600" dirty="0"/>
              <a:t>, which means that they can be replicated and can migrate from one computer to another. </a:t>
            </a:r>
          </a:p>
          <a:p>
            <a:r>
              <a:rPr lang="en-US" sz="3600" dirty="0"/>
              <a:t>Many servers may be involved in providing services</a:t>
            </a:r>
          </a:p>
          <a:p>
            <a:r>
              <a:rPr lang="en-US" sz="3600" dirty="0"/>
              <a:t>A </a:t>
            </a:r>
            <a:r>
              <a:rPr lang="en-US" sz="3600" dirty="0">
                <a:solidFill>
                  <a:srgbClr val="C00000"/>
                </a:solidFill>
              </a:rPr>
              <a:t>service-oriented architecture </a:t>
            </a:r>
            <a:r>
              <a:rPr lang="en-US" sz="3600" dirty="0"/>
              <a:t>is usually </a:t>
            </a:r>
            <a:r>
              <a:rPr lang="en-US" sz="3600" dirty="0">
                <a:solidFill>
                  <a:srgbClr val="C00000"/>
                </a:solidFill>
              </a:rPr>
              <a:t>easier to scale</a:t>
            </a:r>
            <a:r>
              <a:rPr lang="en-US" sz="3600" dirty="0"/>
              <a:t> as demand increases and is resilient to failure.</a:t>
            </a:r>
          </a:p>
          <a:p>
            <a:endParaRPr lang="en-US" sz="3600" dirty="0"/>
          </a:p>
          <a:p>
            <a:endParaRPr lang="en-US" sz="3600" dirty="0"/>
          </a:p>
        </p:txBody>
      </p:sp>
      <p:sp>
        <p:nvSpPr>
          <p:cNvPr id="4" name="Slide Number Placeholder 3">
            <a:extLst>
              <a:ext uri="{FF2B5EF4-FFF2-40B4-BE49-F238E27FC236}">
                <a16:creationId xmlns:a16="http://schemas.microsoft.com/office/drawing/2014/main" id="{590D3C1D-2AEB-BF47-A32F-E2795BB23A06}"/>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
        <p:nvSpPr>
          <p:cNvPr id="5" name="Footer Placeholder 4">
            <a:extLst>
              <a:ext uri="{FF2B5EF4-FFF2-40B4-BE49-F238E27FC236}">
                <a16:creationId xmlns:a16="http://schemas.microsoft.com/office/drawing/2014/main" id="{39E02E48-649E-BE44-B5A8-9A8C26DE767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07813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2367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sz="3600" dirty="0">
                <a:solidFill>
                  <a:srgbClr val="C00000"/>
                </a:solidFill>
              </a:rPr>
              <a:t>Data type and data updates</a:t>
            </a:r>
          </a:p>
          <a:p>
            <a:r>
              <a:rPr lang="en-US" sz="3600" dirty="0">
                <a:solidFill>
                  <a:srgbClr val="C00000"/>
                </a:solidFill>
              </a:rPr>
              <a:t>Change frequency</a:t>
            </a:r>
          </a:p>
          <a:p>
            <a:r>
              <a:rPr lang="en-US" sz="3600" dirty="0">
                <a:solidFill>
                  <a:srgbClr val="C00000"/>
                </a:solidFill>
              </a:rPr>
              <a:t>The system execution platform</a:t>
            </a:r>
          </a:p>
          <a:p>
            <a:endParaRPr lang="en-US" sz="3600" dirty="0"/>
          </a:p>
          <a:p>
            <a:endParaRPr lang="en-US" sz="3600"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88378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Data type and data updates</a:t>
            </a:r>
          </a:p>
          <a:p>
            <a:pPr lvl="1"/>
            <a:r>
              <a:rPr lang="en-US" sz="3200" dirty="0"/>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28313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Change frequency</a:t>
            </a:r>
          </a:p>
          <a:p>
            <a:pPr lvl="1"/>
            <a:r>
              <a:rPr lang="en-US" sz="3200" dirty="0"/>
              <a:t>If you anticipate that system components will be regularly changed or replaced, then isolating these components as separate services simplifies those changes.</a:t>
            </a:r>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77153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The system execution platform</a:t>
            </a:r>
          </a:p>
          <a:p>
            <a:pPr lvl="1"/>
            <a:r>
              <a:rPr lang="en-US" sz="3200" dirty="0"/>
              <a:t>If you plan to run your system on the cloud with users accessing it over the Internet, it is usually best to implement it as a service-oriented architecture because scaling the system is simpler. </a:t>
            </a:r>
          </a:p>
          <a:p>
            <a:pPr lvl="1"/>
            <a:r>
              <a:rPr lang="en-US" sz="3200" dirty="0"/>
              <a:t>If your product is a business system that runs on local servers, a multi-tier architecture may be more appropriate.</a:t>
            </a:r>
          </a:p>
          <a:p>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62394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A85-93F3-8F49-B246-B44B2781B35E}"/>
              </a:ext>
            </a:extLst>
          </p:cNvPr>
          <p:cNvSpPr>
            <a:spLocks noGrp="1"/>
          </p:cNvSpPr>
          <p:nvPr>
            <p:ph type="title"/>
          </p:nvPr>
        </p:nvSpPr>
        <p:spPr>
          <a:xfrm>
            <a:off x="1981200" y="116633"/>
            <a:ext cx="8229600" cy="752649"/>
          </a:xfrm>
        </p:spPr>
        <p:txBody>
          <a:bodyPr>
            <a:normAutofit fontScale="90000"/>
          </a:bodyPr>
          <a:lstStyle/>
          <a:p>
            <a:r>
              <a:rPr lang="en-US" dirty="0">
                <a:solidFill>
                  <a:schemeClr val="accent1"/>
                </a:solidFill>
              </a:rPr>
              <a:t>Technology choices</a:t>
            </a:r>
          </a:p>
        </p:txBody>
      </p:sp>
      <p:sp>
        <p:nvSpPr>
          <p:cNvPr id="3" name="Content Placeholder 2">
            <a:extLst>
              <a:ext uri="{FF2B5EF4-FFF2-40B4-BE49-F238E27FC236}">
                <a16:creationId xmlns:a16="http://schemas.microsoft.com/office/drawing/2014/main" id="{2CAFA59C-23A5-9C4D-A0FA-3F0962ABCEFD}"/>
              </a:ext>
            </a:extLst>
          </p:cNvPr>
          <p:cNvSpPr>
            <a:spLocks noGrp="1"/>
          </p:cNvSpPr>
          <p:nvPr>
            <p:ph idx="1"/>
          </p:nvPr>
        </p:nvSpPr>
        <p:spPr>
          <a:xfrm>
            <a:off x="759417" y="1053884"/>
            <a:ext cx="10631837" cy="5360311"/>
          </a:xfrm>
        </p:spPr>
        <p:txBody>
          <a:bodyPr>
            <a:normAutofit lnSpcReduction="10000"/>
          </a:bodyPr>
          <a:lstStyle/>
          <a:p>
            <a:r>
              <a:rPr lang="en-US" sz="2800" dirty="0">
                <a:solidFill>
                  <a:srgbClr val="C00000"/>
                </a:solidFill>
              </a:rPr>
              <a:t>Database</a:t>
            </a:r>
            <a:br>
              <a:rPr lang="en-US" sz="2200" dirty="0"/>
            </a:br>
            <a:r>
              <a:rPr lang="en-US" sz="2200" dirty="0"/>
              <a:t>Should you use a relational SQL database or an unstructured NOSQL database?</a:t>
            </a:r>
          </a:p>
          <a:p>
            <a:r>
              <a:rPr lang="en-US" sz="2800" dirty="0">
                <a:solidFill>
                  <a:srgbClr val="C00000"/>
                </a:solidFill>
              </a:rPr>
              <a:t>Platform</a:t>
            </a:r>
            <a:br>
              <a:rPr lang="en-US" sz="2200" dirty="0"/>
            </a:br>
            <a:r>
              <a:rPr lang="en-US" sz="2200" dirty="0"/>
              <a:t>Should you deliver your product on a mobile app and/or a web platform?</a:t>
            </a:r>
          </a:p>
          <a:p>
            <a:r>
              <a:rPr lang="en-US" sz="2800" dirty="0">
                <a:solidFill>
                  <a:srgbClr val="C00000"/>
                </a:solidFill>
              </a:rPr>
              <a:t>Server</a:t>
            </a:r>
            <a:br>
              <a:rPr lang="en-US" sz="2200" dirty="0"/>
            </a:br>
            <a:r>
              <a:rPr lang="en-US" sz="2200" dirty="0"/>
              <a:t>Should you use dedicated in-house servers or design your system to run on a public cloud? If a public cloud, should you use Amazon, Google, Microsoft, or some other option?</a:t>
            </a:r>
          </a:p>
          <a:p>
            <a:r>
              <a:rPr lang="en-US" sz="2800" dirty="0">
                <a:solidFill>
                  <a:srgbClr val="C00000"/>
                </a:solidFill>
              </a:rPr>
              <a:t>Open source</a:t>
            </a:r>
            <a:br>
              <a:rPr lang="en-US" sz="2200" dirty="0"/>
            </a:br>
            <a:r>
              <a:rPr lang="en-US" sz="2200" dirty="0"/>
              <a:t>Are there suitable open-source components that you could incorporate into your products?</a:t>
            </a:r>
          </a:p>
          <a:p>
            <a:r>
              <a:rPr lang="en-US" sz="2800" dirty="0">
                <a:solidFill>
                  <a:srgbClr val="C00000"/>
                </a:solidFill>
              </a:rPr>
              <a:t>Development tools</a:t>
            </a:r>
            <a:br>
              <a:rPr lang="en-US" sz="2200" dirty="0"/>
            </a:br>
            <a:r>
              <a:rPr lang="en-US" sz="2200" dirty="0"/>
              <a:t>Do your development tools embed architectural assumptions about the software being developed that limit your architectural choices</a:t>
            </a:r>
          </a:p>
        </p:txBody>
      </p:sp>
      <p:sp>
        <p:nvSpPr>
          <p:cNvPr id="4" name="Slide Number Placeholder 3">
            <a:extLst>
              <a:ext uri="{FF2B5EF4-FFF2-40B4-BE49-F238E27FC236}">
                <a16:creationId xmlns:a16="http://schemas.microsoft.com/office/drawing/2014/main" id="{EAC4E51D-12F0-1D44-BCA4-EA66EAE63B0D}"/>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5ACF3317-F09D-9449-BF8D-1C3E0D929EE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752321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33587" y="1000001"/>
            <a:ext cx="10724826" cy="5506368"/>
          </a:xfrm>
        </p:spPr>
        <p:txBody>
          <a:bodyPr>
            <a:noAutofit/>
          </a:bodyPr>
          <a:lstStyle/>
          <a:p>
            <a:r>
              <a:rPr lang="en-US" dirty="0">
                <a:solidFill>
                  <a:srgbClr val="C00000"/>
                </a:solidFill>
              </a:rPr>
              <a:t>Software architecture </a:t>
            </a:r>
            <a:r>
              <a:rPr lang="en-US" dirty="0"/>
              <a:t>is the fundamental organization of a system embodied in its components, their relationships to each other, and to the environment, and the principles guiding its design and evolution.</a:t>
            </a:r>
          </a:p>
          <a:p>
            <a:r>
              <a:rPr lang="en-US" dirty="0">
                <a:solidFill>
                  <a:srgbClr val="C00000"/>
                </a:solidFill>
              </a:rPr>
              <a:t>The architecture of a software system </a:t>
            </a:r>
            <a:r>
              <a:rPr lang="en-US" dirty="0"/>
              <a:t>has a significant influence on </a:t>
            </a:r>
            <a:r>
              <a:rPr lang="en-US" dirty="0">
                <a:solidFill>
                  <a:srgbClr val="C00000"/>
                </a:solidFill>
              </a:rPr>
              <a:t>non-functional system properties</a:t>
            </a:r>
            <a:r>
              <a:rPr lang="en-US" dirty="0"/>
              <a:t> such as reliability, efficiency and security.</a:t>
            </a:r>
          </a:p>
          <a:p>
            <a:r>
              <a:rPr lang="en-US" dirty="0">
                <a:solidFill>
                  <a:srgbClr val="C00000"/>
                </a:solidFill>
              </a:rPr>
              <a:t>Architectural design </a:t>
            </a:r>
            <a:r>
              <a:rPr lang="en-US" dirty="0"/>
              <a:t>involves understanding the issues that are critical for your product and creating system descriptions that shows components and their relationships.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26091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45397" y="986508"/>
            <a:ext cx="10430359" cy="5506368"/>
          </a:xfrm>
        </p:spPr>
        <p:txBody>
          <a:bodyPr>
            <a:normAutofit/>
          </a:bodyPr>
          <a:lstStyle/>
          <a:p>
            <a:r>
              <a:rPr lang="en-US" dirty="0"/>
              <a:t>The principal role of </a:t>
            </a:r>
            <a:r>
              <a:rPr lang="en-US" dirty="0">
                <a:solidFill>
                  <a:srgbClr val="C00000"/>
                </a:solidFill>
              </a:rPr>
              <a:t>architectural descriptions </a:t>
            </a:r>
            <a:r>
              <a:rPr lang="en-US" dirty="0"/>
              <a:t>is to provide a basis for the development team to discuss the system organization. Informal architectural diagrams are effective in architectural description because they are fast and easy to draw and share.</a:t>
            </a:r>
          </a:p>
          <a:p>
            <a:r>
              <a:rPr lang="en-US" dirty="0">
                <a:solidFill>
                  <a:srgbClr val="C00000"/>
                </a:solidFill>
              </a:rPr>
              <a:t>System decomposition </a:t>
            </a:r>
            <a:r>
              <a:rPr lang="en-US" dirty="0"/>
              <a:t>involves analyzing </a:t>
            </a:r>
            <a:r>
              <a:rPr lang="en-US" dirty="0">
                <a:solidFill>
                  <a:srgbClr val="C00000"/>
                </a:solidFill>
              </a:rPr>
              <a:t>architectural components </a:t>
            </a:r>
            <a:r>
              <a:rPr lang="en-US" dirty="0"/>
              <a:t>and representing them as a set of </a:t>
            </a:r>
            <a:r>
              <a:rPr lang="en-US" dirty="0">
                <a:solidFill>
                  <a:srgbClr val="C00000"/>
                </a:solidFill>
              </a:rPr>
              <a:t>finer-grain components</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214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7730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29897" y="986508"/>
            <a:ext cx="10492353" cy="5506368"/>
          </a:xfrm>
        </p:spPr>
        <p:txBody>
          <a:bodyPr>
            <a:normAutofit/>
          </a:bodyPr>
          <a:lstStyle/>
          <a:p>
            <a:r>
              <a:rPr lang="en-US" dirty="0"/>
              <a:t>To</a:t>
            </a:r>
            <a:r>
              <a:rPr lang="en-US" dirty="0">
                <a:solidFill>
                  <a:srgbClr val="C00000"/>
                </a:solidFill>
              </a:rPr>
              <a:t> minimize complexity</a:t>
            </a:r>
            <a:r>
              <a:rPr lang="en-US" dirty="0"/>
              <a:t>, you should separate concerns, avoid functional duplication and focus on component interfaces.</a:t>
            </a:r>
          </a:p>
          <a:p>
            <a:r>
              <a:rPr lang="en-US" dirty="0">
                <a:solidFill>
                  <a:srgbClr val="C00000"/>
                </a:solidFill>
              </a:rPr>
              <a:t>Web-based systems </a:t>
            </a:r>
            <a:r>
              <a:rPr lang="en-US" dirty="0"/>
              <a:t>often have a common layered structure including </a:t>
            </a:r>
            <a:r>
              <a:rPr lang="en-US" dirty="0">
                <a:solidFill>
                  <a:srgbClr val="C00000"/>
                </a:solidFill>
              </a:rPr>
              <a:t>user interface layers</a:t>
            </a:r>
            <a:r>
              <a:rPr lang="en-US" dirty="0"/>
              <a:t>, </a:t>
            </a:r>
            <a:r>
              <a:rPr lang="en-US" dirty="0">
                <a:solidFill>
                  <a:srgbClr val="C00000"/>
                </a:solidFill>
              </a:rPr>
              <a:t>application-specific layers </a:t>
            </a:r>
            <a:r>
              <a:rPr lang="en-US" dirty="0"/>
              <a:t>and a </a:t>
            </a:r>
            <a:r>
              <a:rPr lang="en-US" dirty="0">
                <a:solidFill>
                  <a:srgbClr val="C00000"/>
                </a:solidFill>
              </a:rPr>
              <a:t>database layer</a:t>
            </a:r>
            <a:r>
              <a:rPr lang="en-US" dirty="0"/>
              <a:t>.</a:t>
            </a:r>
          </a:p>
          <a:p>
            <a:r>
              <a:rPr lang="en-US" dirty="0"/>
              <a:t>The </a:t>
            </a:r>
            <a:r>
              <a:rPr lang="en-US" dirty="0">
                <a:solidFill>
                  <a:srgbClr val="C00000"/>
                </a:solidFill>
              </a:rPr>
              <a:t>distribution architecture </a:t>
            </a:r>
            <a:r>
              <a:rPr lang="en-US" dirty="0"/>
              <a:t>in a system defines the organization of the servers in that system and the allocation of components to these servers.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94144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83403" y="986508"/>
            <a:ext cx="10507851" cy="5506368"/>
          </a:xfrm>
        </p:spPr>
        <p:txBody>
          <a:bodyPr>
            <a:normAutofit/>
          </a:bodyPr>
          <a:lstStyle/>
          <a:p>
            <a:r>
              <a:rPr lang="en-US" dirty="0">
                <a:solidFill>
                  <a:srgbClr val="C00000"/>
                </a:solidFill>
              </a:rPr>
              <a:t>Multi-tier client-server </a:t>
            </a:r>
            <a:r>
              <a:rPr lang="en-US" dirty="0"/>
              <a:t>and </a:t>
            </a:r>
            <a:br>
              <a:rPr lang="en-US" dirty="0"/>
            </a:br>
            <a:r>
              <a:rPr lang="en-US" dirty="0">
                <a:solidFill>
                  <a:srgbClr val="C00000"/>
                </a:solidFill>
              </a:rPr>
              <a:t>service-oriented architectures</a:t>
            </a:r>
            <a:r>
              <a:rPr lang="en-US" dirty="0"/>
              <a:t> are the most commonly used architectures for web-based systems.</a:t>
            </a:r>
          </a:p>
          <a:p>
            <a:r>
              <a:rPr lang="en-US" dirty="0"/>
              <a:t>Making decisions on technologies such as </a:t>
            </a:r>
            <a:r>
              <a:rPr lang="en-US" dirty="0">
                <a:solidFill>
                  <a:srgbClr val="C00000"/>
                </a:solidFill>
              </a:rPr>
              <a:t>database</a:t>
            </a:r>
            <a:r>
              <a:rPr lang="en-US" dirty="0"/>
              <a:t> and </a:t>
            </a:r>
            <a:r>
              <a:rPr lang="en-US" dirty="0">
                <a:solidFill>
                  <a:srgbClr val="C00000"/>
                </a:solidFill>
              </a:rPr>
              <a:t>cloud technologies </a:t>
            </a:r>
            <a:r>
              <a:rPr lang="en-US" dirty="0"/>
              <a:t>are an important part of the </a:t>
            </a:r>
            <a:r>
              <a:rPr lang="en-US" dirty="0">
                <a:solidFill>
                  <a:srgbClr val="C00000"/>
                </a:solidFill>
              </a:rPr>
              <a:t>architectural design process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370069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Tree>
    <p:extLst>
      <p:ext uri="{BB962C8B-B14F-4D97-AF65-F5344CB8AC3E}">
        <p14:creationId xmlns:p14="http://schemas.microsoft.com/office/powerpoint/2010/main" val="1046518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12354</TotalTime>
  <Words>5975</Words>
  <Application>Microsoft Macintosh PowerPoint</Application>
  <PresentationFormat>Widescreen</PresentationFormat>
  <Paragraphs>970</Paragraphs>
  <Slides>92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92</vt:i4>
      </vt:variant>
    </vt:vector>
  </HeadingPairs>
  <TitlesOfParts>
    <vt:vector size="95" baseType="lpstr">
      <vt:lpstr>Arial</vt:lpstr>
      <vt:lpstr>Calibri</vt:lpstr>
      <vt:lpstr>Office Theme</vt:lpstr>
      <vt:lpstr>Software Architecture:  Architectural design, System decomposition, and Distribution architecture</vt:lpstr>
      <vt:lpstr>Syllabus</vt:lpstr>
      <vt:lpstr>Syllabus</vt:lpstr>
      <vt:lpstr>Syllabus</vt:lpstr>
      <vt:lpstr>Software Architecture:  Architectural design,  System decomposition, and Distribution architecture</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Software Architecture:  Architectural design,  System decomposition, and Distribution architecture</vt:lpstr>
      <vt:lpstr> LLM-powered Multimodal Agents Large Multimodal Agents (LMAs)</vt:lpstr>
      <vt:lpstr> Large Language Model (LLM) Based Agents</vt:lpstr>
      <vt:lpstr> Taxonomy on LLM-Agent planning</vt:lpstr>
      <vt:lpstr> Taxonomy on LLM-Agent planning</vt:lpstr>
      <vt:lpstr>Large Multimodal Agents (LMAs) (a) Type I: Closed-source LLMs as Planners w/o Longterm Memory. </vt:lpstr>
      <vt:lpstr>Large Multimodal Agents (LMAs) (b) Type II: Finetuned LLMs as Planners w/o long-term Memory. </vt:lpstr>
      <vt:lpstr>Large Multimodal Agents (LMAs) (c) Type III: Planners with Indirect Long-term Memory</vt:lpstr>
      <vt:lpstr>Large Multimodal Agents (LMAs) (d) Type IV: Planners with Native Long-term Memory</vt:lpstr>
      <vt:lpstr>Multi-Agent Frameworks</vt:lpstr>
      <vt:lpstr>Applications of Large Multimodal Agents (LMAs) </vt:lpstr>
      <vt:lpstr>CodeActAgent:  General Agent Multi-turn Interaction Framework </vt:lpstr>
      <vt:lpstr>Software architecture</vt:lpstr>
      <vt:lpstr>Software architecture</vt:lpstr>
      <vt:lpstr>The IEEE definition of  software architecture</vt:lpstr>
      <vt:lpstr>Software architecture and components</vt:lpstr>
      <vt:lpstr>Access to services provided by software components</vt:lpstr>
      <vt:lpstr>Why is architecture important?</vt:lpstr>
      <vt:lpstr>Non-functional system quality attributes</vt:lpstr>
      <vt:lpstr>Non-functional system quality attributes</vt:lpstr>
      <vt:lpstr>Centralized security architectures</vt:lpstr>
      <vt:lpstr>Shared database architecture</vt:lpstr>
      <vt:lpstr>Multiple database architecture</vt:lpstr>
      <vt:lpstr>Maintainability and performance</vt:lpstr>
      <vt:lpstr>Issues that influence  architectural decisions</vt:lpstr>
      <vt:lpstr>The importance of  architectural design issues</vt:lpstr>
      <vt:lpstr>The importance of  architectural design issues</vt:lpstr>
      <vt:lpstr>The importance of  architectural design issues</vt:lpstr>
      <vt:lpstr>The importance of  architectural design issues</vt:lpstr>
      <vt:lpstr>The importance of  architectural design issues</vt:lpstr>
      <vt:lpstr>Trade off:  Maintainability vs performance</vt:lpstr>
      <vt:lpstr>Trade off:  Security vs usability</vt:lpstr>
      <vt:lpstr>Authentication layers</vt:lpstr>
      <vt:lpstr>Usability issues</vt:lpstr>
      <vt:lpstr>An architectural model of a document retrieval system</vt:lpstr>
      <vt:lpstr>Examples of  component relationships</vt:lpstr>
      <vt:lpstr>Architectural design guidelines</vt:lpstr>
      <vt:lpstr>Cross-cutting concerns</vt:lpstr>
      <vt:lpstr>A generic layered architecture for a web-based application</vt:lpstr>
      <vt:lpstr>A layered architectural model of the iLearn system</vt:lpstr>
      <vt:lpstr>Distribution architecture</vt:lpstr>
      <vt:lpstr>Client-server architecture</vt:lpstr>
      <vt:lpstr>The Model-View-Controller (MVC) pattern</vt:lpstr>
      <vt:lpstr>Mobile Web App</vt:lpstr>
      <vt:lpstr>MVC Framework of Mobile Apps (HTML5, CSS3, JavaScript)</vt:lpstr>
      <vt:lpstr>Multi-tier client-server architecture</vt:lpstr>
      <vt:lpstr>Service-oriented Architecture</vt:lpstr>
      <vt:lpstr>Service-oriented Architecture</vt:lpstr>
      <vt:lpstr>Issues in architectural choice</vt:lpstr>
      <vt:lpstr>Issues in architectural choice</vt:lpstr>
      <vt:lpstr>Issues in architectural choice</vt:lpstr>
      <vt:lpstr>Issues in architectural choice</vt:lpstr>
      <vt:lpstr>Technology choices</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747</cp:revision>
  <cp:lastPrinted>2020-12-23T14:44:17Z</cp:lastPrinted>
  <dcterms:created xsi:type="dcterms:W3CDTF">2019-09-12T03:09:52Z</dcterms:created>
  <dcterms:modified xsi:type="dcterms:W3CDTF">2024-04-17T00:16:51Z</dcterms:modified>
  <cp:category/>
</cp:coreProperties>
</file>