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8"/>
  </p:notesMasterIdLst>
  <p:sldIdLst>
    <p:sldId id="3462" r:id="rId2"/>
    <p:sldId id="3463" r:id="rId3"/>
    <p:sldId id="3464" r:id="rId4"/>
    <p:sldId id="3778" r:id="rId5"/>
    <p:sldId id="3472" r:id="rId6"/>
    <p:sldId id="4276" r:id="rId7"/>
    <p:sldId id="4277" r:id="rId8"/>
    <p:sldId id="4278" r:id="rId9"/>
    <p:sldId id="4279" r:id="rId10"/>
    <p:sldId id="3786" r:id="rId11"/>
    <p:sldId id="3787" r:id="rId12"/>
    <p:sldId id="3788" r:id="rId13"/>
    <p:sldId id="4280" r:id="rId14"/>
    <p:sldId id="4281" r:id="rId15"/>
    <p:sldId id="3797" r:id="rId16"/>
    <p:sldId id="3799" r:id="rId17"/>
    <p:sldId id="3879" r:id="rId18"/>
    <p:sldId id="4273" r:id="rId19"/>
    <p:sldId id="4274" r:id="rId20"/>
    <p:sldId id="4275" r:id="rId21"/>
    <p:sldId id="3880" r:id="rId22"/>
    <p:sldId id="3865" r:id="rId23"/>
    <p:sldId id="3882" r:id="rId24"/>
    <p:sldId id="3793" r:id="rId25"/>
    <p:sldId id="5340" r:id="rId26"/>
    <p:sldId id="3222" r:id="rId27"/>
    <p:sldId id="3164" r:id="rId28"/>
    <p:sldId id="5204" r:id="rId29"/>
    <p:sldId id="1413" r:id="rId30"/>
    <p:sldId id="1414" r:id="rId31"/>
    <p:sldId id="1415" r:id="rId32"/>
    <p:sldId id="1416" r:id="rId33"/>
    <p:sldId id="1498" r:id="rId34"/>
    <p:sldId id="1625" r:id="rId35"/>
    <p:sldId id="1626" r:id="rId36"/>
    <p:sldId id="3228" r:id="rId37"/>
    <p:sldId id="3877" r:id="rId38"/>
    <p:sldId id="3229" r:id="rId39"/>
    <p:sldId id="3230" r:id="rId40"/>
    <p:sldId id="3458" r:id="rId41"/>
    <p:sldId id="3459" r:id="rId42"/>
    <p:sldId id="3460" r:id="rId43"/>
    <p:sldId id="3878" r:id="rId44"/>
    <p:sldId id="1418" r:id="rId45"/>
    <p:sldId id="3810" r:id="rId46"/>
    <p:sldId id="1937" r:id="rId47"/>
    <p:sldId id="2841" r:id="rId48"/>
    <p:sldId id="1938" r:id="rId49"/>
    <p:sldId id="2716" r:id="rId50"/>
    <p:sldId id="5115" r:id="rId51"/>
    <p:sldId id="5219" r:id="rId52"/>
    <p:sldId id="5212" r:id="rId53"/>
    <p:sldId id="5106" r:id="rId54"/>
    <p:sldId id="5339" r:id="rId55"/>
    <p:sldId id="5337" r:id="rId56"/>
    <p:sldId id="5098" r:id="rId57"/>
    <p:sldId id="5079" r:id="rId58"/>
    <p:sldId id="5080" r:id="rId59"/>
    <p:sldId id="5305" r:id="rId60"/>
    <p:sldId id="5306" r:id="rId61"/>
    <p:sldId id="5307" r:id="rId62"/>
    <p:sldId id="5282" r:id="rId63"/>
    <p:sldId id="5516" r:id="rId64"/>
    <p:sldId id="5077" r:id="rId65"/>
    <p:sldId id="4242" r:id="rId66"/>
    <p:sldId id="4243" r:id="rId67"/>
    <p:sldId id="3101" r:id="rId68"/>
    <p:sldId id="3129" r:id="rId69"/>
    <p:sldId id="3102" r:id="rId70"/>
    <p:sldId id="3103" r:id="rId71"/>
    <p:sldId id="3153" r:id="rId72"/>
    <p:sldId id="4244" r:id="rId73"/>
    <p:sldId id="4854" r:id="rId74"/>
    <p:sldId id="5517" r:id="rId75"/>
    <p:sldId id="5518" r:id="rId76"/>
    <p:sldId id="5519" r:id="rId77"/>
    <p:sldId id="5522" r:id="rId78"/>
    <p:sldId id="4272" r:id="rId79"/>
    <p:sldId id="3175" r:id="rId80"/>
    <p:sldId id="3173" r:id="rId81"/>
    <p:sldId id="4245" r:id="rId82"/>
    <p:sldId id="4246" r:id="rId83"/>
    <p:sldId id="3814" r:id="rId84"/>
    <p:sldId id="3815" r:id="rId85"/>
    <p:sldId id="3176" r:id="rId86"/>
    <p:sldId id="3030" r:id="rId87"/>
    <p:sldId id="3178" r:id="rId88"/>
    <p:sldId id="3179" r:id="rId89"/>
    <p:sldId id="3180" r:id="rId90"/>
    <p:sldId id="3033" r:id="rId91"/>
    <p:sldId id="3824" r:id="rId92"/>
    <p:sldId id="3501" r:id="rId93"/>
    <p:sldId id="4282" r:id="rId94"/>
    <p:sldId id="5218" r:id="rId95"/>
    <p:sldId id="4283" r:id="rId96"/>
    <p:sldId id="3466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10"/>
    <p:restoredTop sz="95288"/>
  </p:normalViewPr>
  <p:slideViewPr>
    <p:cSldViewPr snapToGrid="0" snapToObjects="1">
      <p:cViewPr varScale="1">
        <p:scale>
          <a:sx n="87" d="100"/>
          <a:sy n="87" d="100"/>
        </p:scale>
        <p:origin x="22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amazon.com/Introduction-Generative-AI-Numa-Dhamani/dp/1633437191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amazon.com/Transformers-Natural-Language-Processing-Computer/dp/180512872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8.tiff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amazon.com/Generative-AI-LangChain-language-ChatGPT/dp/1835083463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3" TargetMode="External"/><Relationship Id="rId2" Type="http://schemas.openxmlformats.org/officeDocument/2006/relationships/hyperlink" Target="https://www.amazon.com/Hands-Machine-Learning-Scikit-Learn-TensorFlow/dp/10981259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amazon.com/Artificial-Intelligence-Deep-Learning-Python/dp/B09QNZBZMN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amazon.com/Fundamentals-Deep-Learning-Next-Generation-Intelligence/dp/149208218X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oogle/technology/ai/google-gemini-ai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lmarena.ai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72.jpe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8.tiff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Artificial Intelligence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1131AI01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2024-09-10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C45650-BA88-8643-B3F2-2E4C34D88A8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B6C01E-6C31-110C-337F-375D435FF5AB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2024/09/10 Introduction to Artificial Intelligence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2 2024/09/17 Mid-Autumn Festival (Day off)</a:t>
            </a:r>
          </a:p>
          <a:p>
            <a:pPr marL="0" indent="0">
              <a:buNone/>
            </a:pPr>
            <a:r>
              <a:rPr lang="en-US" sz="2800" dirty="0"/>
              <a:t>3 2024/09/24 Artificial Intelligence and Intelligent Agents; Problem Solving</a:t>
            </a:r>
          </a:p>
          <a:p>
            <a:pPr marL="0" indent="0">
              <a:buNone/>
            </a:pPr>
            <a:r>
              <a:rPr lang="en-US" sz="2800" dirty="0"/>
              <a:t>4 2024/10/01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2024/10/08 Case Study on Artificial Intelligence I</a:t>
            </a:r>
          </a:p>
          <a:p>
            <a:pPr marL="0" indent="0">
              <a:buNone/>
            </a:pPr>
            <a:r>
              <a:rPr lang="en-US" sz="2800" dirty="0"/>
              <a:t>6 2024/10/15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2024/10/22 The Theory of Learning and Ensemble 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2024/10/29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2024/11/05 Self-Learning</a:t>
            </a:r>
          </a:p>
          <a:p>
            <a:pPr marL="0" indent="0">
              <a:buNone/>
            </a:pPr>
            <a:r>
              <a:rPr lang="en-US" sz="2800" dirty="0"/>
              <a:t>10 2024/11/12 Deep Learning, Reinforcement Learning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2024/11/19 Case Study on Artificial Intelligence II</a:t>
            </a:r>
          </a:p>
          <a:p>
            <a:pPr marL="0" indent="0">
              <a:buNone/>
            </a:pPr>
            <a:r>
              <a:rPr lang="en-US" sz="2800" dirty="0"/>
              <a:t>12 2024/11/26 Deep Learning for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2024/12/03 Computer Vision and Robotics</a:t>
            </a:r>
          </a:p>
          <a:p>
            <a:pPr marL="0" indent="0">
              <a:buNone/>
            </a:pPr>
            <a:r>
              <a:rPr lang="en-US" sz="2800" dirty="0"/>
              <a:t>14 2024/12/10 Generative AI, </a:t>
            </a:r>
            <a:br>
              <a:rPr lang="en-US" sz="2800" dirty="0"/>
            </a:br>
            <a:r>
              <a:rPr lang="en-US" sz="2800" dirty="0"/>
              <a:t>                            Philosophy and Ethics of AI and the Future of AI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2024/12/17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2024/12/24 Final Project Report II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4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60 %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10 %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03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16180"/>
          </a:xfrm>
        </p:spPr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51284"/>
            <a:ext cx="11222181" cy="51020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Stuart Russell and Peter Norvig (2020),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4th Edition, Pearson.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E64FFC-1130-9DCD-397C-5FF2AECA7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269" y="3117164"/>
            <a:ext cx="2739461" cy="3445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B8A769-0726-F328-38DB-E85A2C8CB4F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5904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473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Reference Books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71550"/>
            <a:ext cx="11467111" cy="5590694"/>
          </a:xfrm>
        </p:spPr>
        <p:txBody>
          <a:bodyPr>
            <a:noAutofit/>
          </a:bodyPr>
          <a:lstStyle/>
          <a:p>
            <a:r>
              <a:rPr lang="en-US" sz="2400" b="0" dirty="0" err="1"/>
              <a:t>Numa</a:t>
            </a:r>
            <a:r>
              <a:rPr lang="en-US" sz="2400" b="0" dirty="0"/>
              <a:t> </a:t>
            </a:r>
            <a:r>
              <a:rPr lang="en-US" sz="2400" b="0" dirty="0" err="1"/>
              <a:t>Dhamani</a:t>
            </a:r>
            <a:r>
              <a:rPr lang="en-US" sz="2400" b="0" dirty="0"/>
              <a:t> and Maggie Engler (2024), Introduction to Generative AI, Manning</a:t>
            </a:r>
          </a:p>
          <a:p>
            <a:r>
              <a:rPr lang="en-US" sz="24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sz="2400" b="0" dirty="0" err="1"/>
              <a:t>ChatGPT</a:t>
            </a:r>
            <a:r>
              <a:rPr lang="en-US" sz="2400" b="0" dirty="0"/>
              <a:t>, GPT-4V, and DALL-E 3, 3rd ed. Edition, </a:t>
            </a:r>
            <a:r>
              <a:rPr lang="en-US" sz="2400" b="0" dirty="0" err="1"/>
              <a:t>Packt</a:t>
            </a:r>
            <a:r>
              <a:rPr lang="en-US" sz="2400" b="0" dirty="0"/>
              <a:t> Publishing</a:t>
            </a:r>
          </a:p>
          <a:p>
            <a:r>
              <a:rPr lang="en-US" sz="2400" b="0" dirty="0"/>
              <a:t>Ben </a:t>
            </a:r>
            <a:r>
              <a:rPr lang="en-US" sz="2400" b="0" dirty="0" err="1"/>
              <a:t>Auffarth</a:t>
            </a:r>
            <a:r>
              <a:rPr lang="en-US" sz="2400" b="0" dirty="0"/>
              <a:t> (2023), Generative AI with </a:t>
            </a:r>
            <a:r>
              <a:rPr lang="en-US" sz="2400" b="0" dirty="0" err="1"/>
              <a:t>LangChain</a:t>
            </a:r>
            <a:r>
              <a:rPr lang="en-US" sz="2400" b="0" dirty="0"/>
              <a:t>: Build large language model (LLM) apps with Python, </a:t>
            </a:r>
            <a:r>
              <a:rPr lang="en-US" sz="2400" b="0" dirty="0" err="1"/>
              <a:t>ChatGPT</a:t>
            </a:r>
            <a:r>
              <a:rPr lang="en-US" sz="2400" b="0" dirty="0"/>
              <a:t> and other LLMs, </a:t>
            </a:r>
            <a:r>
              <a:rPr lang="en-US" sz="2400" b="0" dirty="0" err="1"/>
              <a:t>Packt</a:t>
            </a:r>
            <a:r>
              <a:rPr lang="en-US" sz="2400" b="0" dirty="0"/>
              <a:t> Publishing.</a:t>
            </a:r>
          </a:p>
          <a:p>
            <a:r>
              <a:rPr lang="en-US" sz="2400" b="0" dirty="0" err="1"/>
              <a:t>Aurélien</a:t>
            </a:r>
            <a:r>
              <a:rPr lang="en-US" sz="2400" b="0" dirty="0"/>
              <a:t> </a:t>
            </a:r>
            <a:r>
              <a:rPr lang="en-US" sz="2400" b="0" dirty="0" err="1"/>
              <a:t>Géron</a:t>
            </a:r>
            <a:r>
              <a:rPr lang="en-US" sz="2400" b="0" dirty="0"/>
              <a:t> (2022), Hands-On Machine Learning with Scikit-Learn, </a:t>
            </a:r>
            <a:r>
              <a:rPr lang="en-US" sz="2400" b="0" dirty="0" err="1"/>
              <a:t>Keras</a:t>
            </a:r>
            <a:r>
              <a:rPr lang="en-US" sz="2400" b="0" dirty="0"/>
              <a:t>, and TensorFlow: Concepts, Tools, and Techniques to Build Intelligent Systems, 3rd Edition, O’Reilly Media.</a:t>
            </a:r>
          </a:p>
          <a:p>
            <a:r>
              <a:rPr lang="en-US" sz="2400" b="0" dirty="0"/>
              <a:t>Steven </a:t>
            </a:r>
            <a:r>
              <a:rPr lang="en-US" sz="2400" b="0" dirty="0" err="1"/>
              <a:t>D'Ascoli</a:t>
            </a:r>
            <a:r>
              <a:rPr lang="en-US" sz="2400" b="0" dirty="0"/>
              <a:t> (2022), Artificial Intelligence and Deep Learning with Python: Every Line of Code Explained For Readers New to AI and New to Python, Independently published.</a:t>
            </a:r>
          </a:p>
          <a:p>
            <a:r>
              <a:rPr lang="en-US" sz="2400" b="0" dirty="0" err="1"/>
              <a:t>Nithin</a:t>
            </a:r>
            <a:r>
              <a:rPr lang="en-US" sz="2400" b="0" dirty="0"/>
              <a:t> </a:t>
            </a:r>
            <a:r>
              <a:rPr lang="en-US" sz="2400" b="0" dirty="0" err="1"/>
              <a:t>Buduma</a:t>
            </a:r>
            <a:r>
              <a:rPr lang="en-US" sz="2400" b="0" dirty="0"/>
              <a:t>, Nikhil </a:t>
            </a:r>
            <a:r>
              <a:rPr lang="en-US" sz="2400" b="0" dirty="0" err="1"/>
              <a:t>Buduma</a:t>
            </a:r>
            <a:r>
              <a:rPr lang="en-US" sz="2400" b="0" dirty="0"/>
              <a:t>, Joe Papa (2022), Fundamentals of Deep Learning: Designing Next-Generation Machine Intelligence Algorithms, 2nd Edition, ‎O'Reilly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53752"/>
            <a:ext cx="1046747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52446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25192"/>
            <a:ext cx="10467474" cy="114300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Numa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Dhamani</a:t>
            </a:r>
            <a:r>
              <a:rPr lang="en-US" sz="2400" dirty="0">
                <a:solidFill>
                  <a:schemeClr val="accent1"/>
                </a:solidFill>
              </a:rPr>
              <a:t> and Maggie Engler (2024),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Introduction to Generative AI</a:t>
            </a:r>
            <a:r>
              <a:rPr lang="en-US" sz="2400" dirty="0">
                <a:solidFill>
                  <a:schemeClr val="accent1"/>
                </a:solidFill>
              </a:rPr>
              <a:t>,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Manning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603612" y="6443602"/>
            <a:ext cx="6984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Numa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Dhamani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Maggie Engler (2024), Introduction to Generative AI, Manning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https://www.amazon.com/Introduction-Generative-AI-Numa-Dhamani/dp/1633437191/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33F78-F0A6-87BF-BA44-F90B0D9A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884" y="1406115"/>
            <a:ext cx="3904632" cy="48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16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550821"/>
          </a:xfrm>
        </p:spPr>
        <p:txBody>
          <a:bodyPr>
            <a:noAutofit/>
          </a:bodyPr>
          <a:lstStyle/>
          <a:p>
            <a:r>
              <a:rPr lang="en-US" sz="2400" dirty="0"/>
              <a:t>Denis Rothman (2024), </a:t>
            </a:r>
            <a:br>
              <a:rPr lang="en-US" sz="2400" dirty="0"/>
            </a:br>
            <a:r>
              <a:rPr lang="en-US" sz="3000" dirty="0">
                <a:solidFill>
                  <a:srgbClr val="C00000"/>
                </a:solidFill>
              </a:rPr>
              <a:t>Transformers for Natural Language Processing and Computer Vision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Explore Generative AI and Large Language Models with Hugging Face, </a:t>
            </a:r>
            <a:r>
              <a:rPr lang="en-US" sz="2000" dirty="0" err="1">
                <a:solidFill>
                  <a:srgbClr val="C00000"/>
                </a:solidFill>
              </a:rPr>
              <a:t>ChatGPT</a:t>
            </a:r>
            <a:r>
              <a:rPr lang="en-US" sz="2000" dirty="0">
                <a:solidFill>
                  <a:srgbClr val="C00000"/>
                </a:solidFill>
              </a:rPr>
              <a:t>, GPT-4V, and DALL-E 3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3rd Edition, </a:t>
            </a:r>
            <a:r>
              <a:rPr lang="en-US" sz="2000" dirty="0" err="1"/>
              <a:t>Packt</a:t>
            </a:r>
            <a:r>
              <a:rPr lang="en-US" sz="2000" dirty="0"/>
              <a:t>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https://www.amazon.com/Transformers-Natural-Language-Processing-Computer/dp/1805128728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1BD5C-4054-67E8-8EB3-0473E083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12" y="1786590"/>
            <a:ext cx="3855776" cy="47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9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Min-</a:t>
            </a:r>
            <a:r>
              <a:rPr lang="en-US" altLang="zh-TW" sz="54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 Day, Ph.D.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70455" cy="356144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500" dirty="0">
                <a:solidFill>
                  <a:srgbClr val="C00000"/>
                </a:solidFill>
              </a:rPr>
              <a:t>Professor, Information Management, NTPU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5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500" dirty="0" err="1">
                <a:solidFill>
                  <a:schemeClr val="tx2"/>
                </a:solidFill>
              </a:rPr>
              <a:t>Sinica</a:t>
            </a:r>
            <a:endParaRPr lang="en-US" altLang="zh-TW" sz="35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5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20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  <a:t>Director, Fintech and Green Finance Research Center, NTPU</a:t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2000" dirty="0">
                <a:solidFill>
                  <a:schemeClr val="accent6">
                    <a:lumMod val="50000"/>
                  </a:schemeClr>
                </a:solidFill>
              </a:rPr>
              <a:t>Division Director, Sustainable Development, Sustainability Office, NTPU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Financial Technology, Big Data Analytics, 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 and Text Mining, Electronic Commerce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18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Ben </a:t>
            </a:r>
            <a:r>
              <a:rPr lang="en-US" sz="2400" dirty="0" err="1"/>
              <a:t>Auffarth</a:t>
            </a:r>
            <a:r>
              <a:rPr lang="en-US" sz="2400" dirty="0"/>
              <a:t> (2023), </a:t>
            </a:r>
            <a:br>
              <a:rPr lang="en-US" sz="2400" dirty="0"/>
            </a:br>
            <a:r>
              <a:rPr lang="en-US" sz="3600" dirty="0">
                <a:solidFill>
                  <a:srgbClr val="C00000"/>
                </a:solidFill>
              </a:rPr>
              <a:t>Generative AI with </a:t>
            </a:r>
            <a:r>
              <a:rPr lang="en-US" sz="3600" dirty="0" err="1">
                <a:solidFill>
                  <a:srgbClr val="C00000"/>
                </a:solidFill>
              </a:rPr>
              <a:t>LangChain</a:t>
            </a:r>
            <a:r>
              <a:rPr lang="en-US" sz="3600" dirty="0">
                <a:solidFill>
                  <a:srgbClr val="C00000"/>
                </a:solidFill>
              </a:rPr>
              <a:t>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Build large language model (LLM) apps with Python, </a:t>
            </a:r>
            <a:r>
              <a:rPr lang="en-US" sz="2400" dirty="0" err="1">
                <a:solidFill>
                  <a:srgbClr val="C00000"/>
                </a:solidFill>
              </a:rPr>
              <a:t>ChatGPT</a:t>
            </a:r>
            <a:r>
              <a:rPr lang="en-US" sz="2400" dirty="0">
                <a:solidFill>
                  <a:srgbClr val="C00000"/>
                </a:solidFill>
              </a:rPr>
              <a:t> and other LLMs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 err="1"/>
              <a:t>Packt</a:t>
            </a:r>
            <a:r>
              <a:rPr lang="en-US" sz="24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https://www.amazon.com/Generative-AI-LangChain-language-ChatGPT/dp/1835083463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DED75-2458-AF11-08EF-C249882D6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098" y="1843510"/>
            <a:ext cx="3814762" cy="47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09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https://www.amazon.com/Hands-Machine-Learning-Scikit-Learn-TensorFlow/dp/1098125975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90" y="76198"/>
            <a:ext cx="11309684" cy="163830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(2022),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rgbClr val="C00000"/>
                </a:solidFill>
              </a:rPr>
              <a:t>Hands-On Machine Learning with Scikit-Learn, </a:t>
            </a:r>
            <a:r>
              <a:rPr lang="en-US" sz="3000" dirty="0" err="1">
                <a:solidFill>
                  <a:srgbClr val="C00000"/>
                </a:solidFill>
              </a:rPr>
              <a:t>Keras</a:t>
            </a:r>
            <a:r>
              <a:rPr lang="en-US" sz="3000" dirty="0">
                <a:solidFill>
                  <a:srgbClr val="C00000"/>
                </a:solidFill>
              </a:rPr>
              <a:t>, and TensorFlow: </a:t>
            </a:r>
            <a:r>
              <a:rPr lang="en-US" sz="2800" b="0" dirty="0">
                <a:solidFill>
                  <a:srgbClr val="C00000"/>
                </a:solidFill>
              </a:rPr>
              <a:t>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3rd Edition, O’Reilly Media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62231-570F-1D27-EFD5-0161EFC2ACE6}"/>
              </a:ext>
            </a:extLst>
          </p:cNvPr>
          <p:cNvSpPr txBox="1"/>
          <p:nvPr/>
        </p:nvSpPr>
        <p:spPr>
          <a:xfrm>
            <a:off x="3870721" y="6192912"/>
            <a:ext cx="445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https://github.com/ageron/handson-ml3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36F97-BAE8-77C4-56BD-C27D8641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187" y="1828923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7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Steven </a:t>
            </a:r>
            <a:r>
              <a:rPr lang="en-US" sz="2400" dirty="0" err="1"/>
              <a:t>D'Ascoli</a:t>
            </a:r>
            <a:r>
              <a:rPr lang="en-US" sz="2400" dirty="0"/>
              <a:t> (2022), </a:t>
            </a:r>
            <a:br>
              <a:rPr lang="en-US" sz="2400" dirty="0"/>
            </a:br>
            <a:r>
              <a:rPr lang="en-US" sz="3600" dirty="0">
                <a:solidFill>
                  <a:srgbClr val="C00000"/>
                </a:solidFill>
              </a:rPr>
              <a:t>Artificial Intelligence and Deep Learning with Python: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Every Line of Code Explained For Readers New to AI and New to Python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Independently published.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https://www.amazon.com/Artificial-Intelligence-Deep-Learning-Python/dp/B09QNZBZMN/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13CB6-4E4C-3CA1-A0C4-A26DF60FD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989" y="2025660"/>
            <a:ext cx="3564021" cy="44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6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 err="1"/>
              <a:t>Nithin</a:t>
            </a:r>
            <a:r>
              <a:rPr lang="en-US" sz="2400" dirty="0"/>
              <a:t> </a:t>
            </a:r>
            <a:r>
              <a:rPr lang="en-US" sz="2400" dirty="0" err="1"/>
              <a:t>Buduma</a:t>
            </a:r>
            <a:r>
              <a:rPr lang="en-US" sz="2400" dirty="0"/>
              <a:t>, Nikhil </a:t>
            </a:r>
            <a:r>
              <a:rPr lang="en-US" sz="2400" dirty="0" err="1"/>
              <a:t>Buduma</a:t>
            </a:r>
            <a:r>
              <a:rPr lang="en-US" sz="2400" dirty="0"/>
              <a:t>, Joe Papa (2022), </a:t>
            </a:r>
            <a:br>
              <a:rPr lang="en-US" sz="2400" dirty="0"/>
            </a:br>
            <a:r>
              <a:rPr lang="en-US" sz="3200" dirty="0">
                <a:solidFill>
                  <a:srgbClr val="C00000"/>
                </a:solidFill>
              </a:rPr>
              <a:t>Fundamentals of Deep Learning: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Designing Next-Generation Machine Intelligence Algorithms, </a:t>
            </a:r>
            <a:br>
              <a:rPr lang="en-US" sz="2400" dirty="0"/>
            </a:br>
            <a:r>
              <a:rPr lang="en-US" sz="2400" dirty="0"/>
              <a:t>2nd Edition, ‎O'Reilly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https://www.amazon.com/Fundamentals-Deep-Learning-Next-Generation-Intelligence/dp/149208218X/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9743E-3A94-2ED4-43FE-86893A2C5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176" y="1932672"/>
            <a:ext cx="3532605" cy="46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7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826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2639599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47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2257927"/>
          </a:xfrm>
        </p:spPr>
        <p:txBody>
          <a:bodyPr>
            <a:normAutofit/>
          </a:bodyPr>
          <a:lstStyle/>
          <a:p>
            <a:r>
              <a:rPr lang="en-US" sz="4000" dirty="0"/>
              <a:t>The Development of LM-based Dialogue Systems</a:t>
            </a:r>
            <a:br>
              <a:rPr lang="en-US" sz="2400" dirty="0"/>
            </a:br>
            <a:r>
              <a:rPr lang="en-US" sz="2400" b="0" dirty="0"/>
              <a:t>1) Early Stage (1966 - 2015) </a:t>
            </a:r>
            <a:br>
              <a:rPr lang="en-US" sz="2400" b="0" dirty="0"/>
            </a:br>
            <a:r>
              <a:rPr lang="en-US" sz="2400" b="0" dirty="0"/>
              <a:t>2) The Independent Development of TOD and ODD (2015 - 2019)</a:t>
            </a:r>
            <a:br>
              <a:rPr lang="en-US" sz="2400" b="0" dirty="0"/>
            </a:br>
            <a:r>
              <a:rPr lang="en-US" sz="2400" b="0" dirty="0"/>
              <a:t>3) Fusions of Dialogue Systems (2019 - 2022)</a:t>
            </a:r>
            <a:br>
              <a:rPr lang="en-US" sz="2400" b="0" dirty="0"/>
            </a:br>
            <a:r>
              <a:rPr lang="en-US" sz="2400" b="0" dirty="0"/>
              <a:t>4) LLM-based DS (2022 - Now)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60145-65B1-5E6B-0056-BF8D25B80DF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Hongru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Lingzhi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Du, Liang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Jingyan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Kam-Fai Wong. "A Survey of the Evolution of Language Model-Based Dialogue Systems."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arXiv:2311.16789 (2023).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0D9FF-21B5-FCC5-6135-6726D7F3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8" y="2379723"/>
            <a:ext cx="11599744" cy="382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317DCB-0C08-89EA-D172-F18B9E2B32D0}"/>
              </a:ext>
            </a:extLst>
          </p:cNvPr>
          <p:cNvSpPr txBox="1"/>
          <p:nvPr/>
        </p:nvSpPr>
        <p:spPr>
          <a:xfrm>
            <a:off x="296128" y="6210123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Task-oriented DS (TOD), Open-domain DS (ODD)</a:t>
            </a:r>
          </a:p>
        </p:txBody>
      </p:sp>
    </p:spTree>
    <p:extLst>
      <p:ext uri="{BB962C8B-B14F-4D97-AF65-F5344CB8AC3E}">
        <p14:creationId xmlns:p14="http://schemas.microsoft.com/office/powerpoint/2010/main" val="679607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61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113, 1</a:t>
            </a:r>
            <a:r>
              <a:rPr lang="en-US" altLang="zh-TW" baseline="30000" dirty="0">
                <a:ea typeface="Heiti TC Medium" pitchFamily="2" charset="-128"/>
              </a:rPr>
              <a:t>st</a:t>
            </a:r>
            <a:r>
              <a:rPr lang="en-US" altLang="zh-TW" dirty="0">
                <a:ea typeface="Heiti TC Medium" pitchFamily="2" charset="-128"/>
              </a:rPr>
              <a:t> Semester (Fall 2024)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Artificial Intelligence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Min-Yuh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MBA, IM,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In-Class and Distance Learning 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(M5276)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Tue, 2, 3, 4, (9:10-12:00) (B3F17)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2400" b="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AE0D3-6F36-63B4-54D1-0EE15187F2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F0A506-A06A-9686-F09D-4F3D925AE734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801570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038283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130566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92954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209087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26035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1694841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3111640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700808"/>
            <a:ext cx="10491537" cy="4425356"/>
          </a:xfrm>
        </p:spPr>
        <p:txBody>
          <a:bodyPr>
            <a:normAutofit/>
          </a:bodyPr>
          <a:lstStyle/>
          <a:p>
            <a:r>
              <a:rPr lang="en-US" sz="4400" dirty="0"/>
              <a:t>Solving Problems by Searching</a:t>
            </a:r>
          </a:p>
          <a:p>
            <a:r>
              <a:rPr lang="en-US" sz="4400" dirty="0"/>
              <a:t>Search in Complex Environments</a:t>
            </a:r>
          </a:p>
          <a:p>
            <a:r>
              <a:rPr lang="en-US" sz="4400" dirty="0"/>
              <a:t>Adversarial Search and Games</a:t>
            </a:r>
          </a:p>
          <a:p>
            <a:r>
              <a:rPr lang="en-US" sz="4400" dirty="0"/>
              <a:t>Constraint Satisfaction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3065085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11" y="1700808"/>
            <a:ext cx="10751075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Logical Agents</a:t>
            </a:r>
          </a:p>
          <a:p>
            <a:r>
              <a:rPr lang="en-US" sz="4400" dirty="0"/>
              <a:t>First-Order Logic</a:t>
            </a:r>
          </a:p>
          <a:p>
            <a:r>
              <a:rPr lang="en-US" sz="4400" dirty="0"/>
              <a:t>Inference in First-Order Logic</a:t>
            </a:r>
          </a:p>
          <a:p>
            <a:r>
              <a:rPr lang="en-US" sz="4400" dirty="0"/>
              <a:t>Knowledge Representation</a:t>
            </a:r>
          </a:p>
          <a:p>
            <a:r>
              <a:rPr lang="en-US" sz="4400" dirty="0"/>
              <a:t>Automated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2228617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</a:t>
            </a:r>
            <a:r>
              <a:rPr lang="en-US" altLang="zh-TW" sz="36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1700808"/>
            <a:ext cx="10482942" cy="4759602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Quantifying Uncertainty</a:t>
            </a:r>
          </a:p>
          <a:p>
            <a:r>
              <a:rPr lang="en-US" sz="3600" dirty="0"/>
              <a:t>Probabilistic Reasoning</a:t>
            </a:r>
          </a:p>
          <a:p>
            <a:r>
              <a:rPr lang="en-US" sz="3600" dirty="0"/>
              <a:t>Probabilistic Reasoning over Time</a:t>
            </a:r>
          </a:p>
          <a:p>
            <a:r>
              <a:rPr lang="en-US" sz="3600" dirty="0"/>
              <a:t>Probabilistic Programming</a:t>
            </a:r>
          </a:p>
          <a:p>
            <a:r>
              <a:rPr lang="en-US" sz="3600" dirty="0"/>
              <a:t>Making Simple Decisions</a:t>
            </a:r>
          </a:p>
          <a:p>
            <a:r>
              <a:rPr lang="en-US" sz="3600" dirty="0"/>
              <a:t>Making Complex Decisions</a:t>
            </a:r>
          </a:p>
          <a:p>
            <a:r>
              <a:rPr lang="en-US" sz="3600" dirty="0"/>
              <a:t>Multiagent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568953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</a:t>
            </a:r>
            <a:r>
              <a:rPr lang="en-US" sz="4000" dirty="0">
                <a:solidFill>
                  <a:schemeClr val="accent1"/>
                </a:solidFill>
              </a:rPr>
              <a:t>Uncertain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770164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3" y="1700808"/>
            <a:ext cx="10180083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/>
              <a:t>Deep Learning</a:t>
            </a:r>
          </a:p>
          <a:p>
            <a:r>
              <a:rPr lang="en-US" sz="44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732079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1652431"/>
            <a:ext cx="10180083" cy="4556292"/>
          </a:xfrm>
        </p:spPr>
        <p:txBody>
          <a:bodyPr>
            <a:normAutofit/>
          </a:bodyPr>
          <a:lstStyle/>
          <a:p>
            <a:r>
              <a:rPr lang="en-US" sz="4400" dirty="0"/>
              <a:t>Natural Language Processing</a:t>
            </a:r>
          </a:p>
          <a:p>
            <a:r>
              <a:rPr lang="en-US" sz="4400" dirty="0"/>
              <a:t>Deep Learning for Natural Language Processing</a:t>
            </a:r>
          </a:p>
          <a:p>
            <a:r>
              <a:rPr lang="en-US" sz="4400" dirty="0"/>
              <a:t>Computer Vision</a:t>
            </a:r>
          </a:p>
          <a:p>
            <a:r>
              <a:rPr lang="en-US" sz="4400" dirty="0"/>
              <a:t>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6. Communicating, Perceiving, and Acting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88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Philosophy and Ethics of AI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30480348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177380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307551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3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9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9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51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1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51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51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40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40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0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40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40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215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215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447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447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447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447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464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464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464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464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464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464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040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16157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3215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7317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for Text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49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13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200" dirty="0"/>
              <a:t>This course introduces the </a:t>
            </a:r>
            <a:r>
              <a:rPr lang="en-US" sz="2200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sz="2200" dirty="0"/>
              <a:t> of </a:t>
            </a:r>
            <a:r>
              <a:rPr lang="en-US" sz="2200" dirty="0">
                <a:solidFill>
                  <a:srgbClr val="FF0000"/>
                </a:solidFill>
              </a:rPr>
              <a:t>Artificial Intelligence</a:t>
            </a:r>
            <a:r>
              <a:rPr lang="en-US" sz="2200" dirty="0"/>
              <a:t>. </a:t>
            </a:r>
          </a:p>
          <a:p>
            <a:pPr>
              <a:spcAft>
                <a:spcPts val="300"/>
              </a:spcAft>
            </a:pPr>
            <a:r>
              <a:rPr lang="en-US" sz="2200" dirty="0"/>
              <a:t>Topics include: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Introduction to Artificial Intelligence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Artificial Intelligence and Intelligent Agents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Problem Solving, 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Knowledge, Reasoning and Knowledge Representation 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Uncertain Knowledge and Reasoning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Machine Learning: Supervised and Unsupervised Learning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The Theory of Learning and Ensemble Learning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Deep Learning and Reinforcement Learning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Deep Learning for Natural Language Processing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Computer Vision and Robotics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Generative AI, Philosophy and Ethics of AI and the Future of AI 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Case Study on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 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Hadi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Muhammad Usman, Rizwan Qureshi, Abbas Shah, Muhammad Irfan, Anas Zafar, Muhammad Bilal Shaikh, Naveed Akhtar, Jia Wu,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Seyedali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Mirjalili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"Large language models: a comprehensive survey of its applications, challenges, limitations, and future prospects."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Authorea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Preprints (2023).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C11FC9-FB75-777C-DEE0-1FE94A89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0" y="742123"/>
            <a:ext cx="10997855" cy="58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1401763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45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741099"/>
              </p:ext>
            </p:extLst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and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9564767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Generative AI: The Art of Creation</a:t>
            </a:r>
          </a:p>
          <a:p>
            <a:pPr marL="320040" indent="-320040"/>
            <a:r>
              <a:rPr lang="en-US" altLang="zh-TW" sz="3600" dirty="0"/>
              <a:t>Definition: AI systems capable of creating new content</a:t>
            </a:r>
          </a:p>
          <a:p>
            <a:pPr marL="320040" indent="-320040"/>
            <a:r>
              <a:rPr lang="en-US" altLang="zh-TW" sz="3600" dirty="0"/>
              <a:t>Characteristics: Creativity, interactivity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418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929736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800" dirty="0"/>
              <a:t>Popular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85838"/>
            <a:ext cx="11222181" cy="557640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OpenAI</a:t>
            </a:r>
            <a:r>
              <a:rPr lang="en-US" altLang="zh-TW" sz="3600" dirty="0"/>
              <a:t> </a:t>
            </a:r>
            <a:r>
              <a:rPr lang="en-US" altLang="zh-TW" sz="3600" dirty="0" err="1"/>
              <a:t>ChatGPT</a:t>
            </a:r>
            <a:r>
              <a:rPr lang="en-US" altLang="zh-TW" sz="3600" dirty="0"/>
              <a:t> (GPT-4o, GPT-4)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Claude.ai</a:t>
            </a:r>
            <a:r>
              <a:rPr lang="en-US" altLang="zh-TW" sz="3600" dirty="0"/>
              <a:t> (Claude 3.5)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Google Gemini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Chat.LMSys.org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Perplexity.ai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ChatPDF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Stable Diffusion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Video: D-ID, </a:t>
            </a:r>
            <a:r>
              <a:rPr lang="en-US" altLang="zh-TW" sz="3600" dirty="0" err="1"/>
              <a:t>Synthesia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Audio: Speechify</a:t>
            </a:r>
          </a:p>
          <a:p>
            <a:pPr marL="320040" indent="-320040">
              <a:spcAft>
                <a:spcPts val="600"/>
              </a:spcAft>
            </a:pP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203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(GPT-4o, GPT-4)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D8EB0-3155-DBA3-973A-1DFC342A93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652" y="890784"/>
            <a:ext cx="7840707" cy="55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544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(GPT-4) DALL·E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19DA3-4FE0-1019-04E9-F4F18B30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519" y="806198"/>
            <a:ext cx="6112398" cy="5683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7CB3B-895D-C0C2-FFBC-304BD3B57E22}"/>
              </a:ext>
            </a:extLst>
          </p:cNvPr>
          <p:cNvSpPr txBox="1"/>
          <p:nvPr/>
        </p:nvSpPr>
        <p:spPr>
          <a:xfrm>
            <a:off x="435286" y="1124889"/>
            <a:ext cx="54118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Vector graphic of a flowchart depicting the integration of </a:t>
            </a:r>
            <a:br>
              <a:rPr lang="en-US" sz="3600" dirty="0"/>
            </a:br>
            <a:r>
              <a:rPr lang="en-US" sz="3600" dirty="0"/>
              <a:t>generative AI in the education process, </a:t>
            </a:r>
            <a:br>
              <a:rPr lang="en-US" sz="3600" dirty="0"/>
            </a:br>
            <a:r>
              <a:rPr lang="en-US" sz="3600" dirty="0"/>
              <a:t>from content creation to </a:t>
            </a:r>
            <a:br>
              <a:rPr lang="en-US" sz="3600" dirty="0"/>
            </a:br>
            <a:r>
              <a:rPr lang="en-US" sz="3600" dirty="0"/>
              <a:t>virtual experiments, </a:t>
            </a:r>
            <a:br>
              <a:rPr lang="en-US" sz="3600" dirty="0"/>
            </a:br>
            <a:r>
              <a:rPr lang="en-US" sz="3600" dirty="0"/>
              <a:t>personalized learning, and innovative learning.</a:t>
            </a:r>
          </a:p>
        </p:txBody>
      </p:sp>
    </p:spTree>
    <p:extLst>
      <p:ext uri="{BB962C8B-B14F-4D97-AF65-F5344CB8AC3E}">
        <p14:creationId xmlns:p14="http://schemas.microsoft.com/office/powerpoint/2010/main" val="38287869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92EDE-492B-9552-E48B-C08559B8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59" y="1030310"/>
            <a:ext cx="7254307" cy="55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67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</a:rPr>
              <a:t>Exploring new knowledge in information technology, system development and application  </a:t>
            </a:r>
            <a:r>
              <a:rPr lang="en-US" altLang="zh-TW" sz="3600" dirty="0"/>
              <a:t>80 %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Internet marketing planning ability  10 %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Thesis writing and independent research skills 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556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3.5, GPT-4o, Gemini 1.5 Pro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6BC31-9CD4-BF15-BE43-3C853AFD9D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500" y="996443"/>
            <a:ext cx="6443170" cy="55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525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 </a:t>
            </a:r>
            <a:r>
              <a:rPr lang="en-US" sz="3600" dirty="0"/>
              <a:t>State-of-the-art vision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2CA2A-ACFF-EE60-34E1-C6737F508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55" y="937784"/>
            <a:ext cx="11143848" cy="56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18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7429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Google Gemini</a:t>
            </a:r>
            <a:br>
              <a:rPr lang="en-US" dirty="0"/>
            </a:br>
            <a:r>
              <a:rPr lang="en-US" sz="4000" dirty="0"/>
              <a:t>Largest and most capable AI model</a:t>
            </a:r>
            <a:br>
              <a:rPr lang="en-US" sz="4000" dirty="0"/>
            </a:br>
            <a:r>
              <a:rPr lang="en-US" sz="4000" dirty="0"/>
              <a:t>Making AI more helpful for everyone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F22FA-CCEF-0283-AFCF-C0570450A2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7" y="1998546"/>
            <a:ext cx="11222180" cy="4602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https://blog.google/technology/ai/google-gemini-ai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43362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/>
              <a:t>LMSYS Chatbot Arena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288B00-22E6-E0D0-8FFB-78F9201BEF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922" y="716631"/>
            <a:ext cx="9510959" cy="5834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3045724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https://lmarena.ai/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AD436-1D63-0211-56CA-07CDD84CA924}"/>
              </a:ext>
            </a:extLst>
          </p:cNvPr>
          <p:cNvSpPr txBox="1"/>
          <p:nvPr/>
        </p:nvSpPr>
        <p:spPr>
          <a:xfrm>
            <a:off x="134790" y="3863335"/>
            <a:ext cx="2092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Claude 3.5 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8BC4C4-9D1A-1A66-BF7D-AD29952950C4}"/>
              </a:ext>
            </a:extLst>
          </p:cNvPr>
          <p:cNvSpPr/>
          <p:nvPr/>
        </p:nvSpPr>
        <p:spPr>
          <a:xfrm>
            <a:off x="2254921" y="1296379"/>
            <a:ext cx="9452167" cy="56488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39452EC-BB80-2E11-2FDF-1CF4E48C669D}"/>
              </a:ext>
            </a:extLst>
          </p:cNvPr>
          <p:cNvSpPr/>
          <p:nvPr/>
        </p:nvSpPr>
        <p:spPr>
          <a:xfrm>
            <a:off x="2254921" y="3955390"/>
            <a:ext cx="9452168" cy="36933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6BC27-B402-E564-C59D-262360765975}"/>
              </a:ext>
            </a:extLst>
          </p:cNvPr>
          <p:cNvSpPr txBox="1"/>
          <p:nvPr/>
        </p:nvSpPr>
        <p:spPr>
          <a:xfrm>
            <a:off x="162087" y="1318779"/>
            <a:ext cx="1871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GPT-4o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DC73923-33CA-C04E-3E62-BD293EC84B33}"/>
              </a:ext>
            </a:extLst>
          </p:cNvPr>
          <p:cNvSpPr/>
          <p:nvPr/>
        </p:nvSpPr>
        <p:spPr>
          <a:xfrm>
            <a:off x="2284317" y="5294306"/>
            <a:ext cx="9452168" cy="56488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953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Perplexity.ai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https://www.perplexity.ai/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D18C1-08C5-37EF-90C0-5E9AD418BA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15" y="779566"/>
            <a:ext cx="10087311" cy="57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093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65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6638117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743" y="790260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4" y="122627"/>
            <a:ext cx="10926305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32714955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68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195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Sentiment Analysis: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A33A5-5F7A-AD45-B8DF-5A41E6DF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560" y="1484784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043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998" y="1484784"/>
            <a:ext cx="8325475" cy="48965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122627"/>
            <a:ext cx="8674308" cy="122362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Question Answering (QA)</a:t>
            </a:r>
          </a:p>
        </p:txBody>
      </p:sp>
    </p:spTree>
    <p:extLst>
      <p:ext uri="{BB962C8B-B14F-4D97-AF65-F5344CB8AC3E}">
        <p14:creationId xmlns:p14="http://schemas.microsoft.com/office/powerpoint/2010/main" val="4008605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/>
          </a:bodyPr>
          <a:lstStyle/>
          <a:p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Professionalism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Creative thinking and Problem-solving 40 %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Comprehensive Integration 40 %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Interpersonal Relationship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Communication and Coordination 10 %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Teamwork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Ethics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Honesty and Integrity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Self-Esteem and Self-reflection 0 %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International Vision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Caring for Diversity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Interdisciplinary Vision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03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544" y="1171950"/>
            <a:ext cx="8280920" cy="53278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87" y="56101"/>
            <a:ext cx="10662834" cy="114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Intent Detection (ID;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20423050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6"/>
          <a:stretch/>
        </p:blipFill>
        <p:spPr>
          <a:xfrm>
            <a:off x="2140215" y="1377301"/>
            <a:ext cx="7992888" cy="51425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-27384"/>
            <a:ext cx="8674308" cy="127778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Slot Filling (SF)</a:t>
            </a:r>
          </a:p>
        </p:txBody>
      </p:sp>
    </p:spTree>
    <p:extLst>
      <p:ext uri="{BB962C8B-B14F-4D97-AF65-F5344CB8AC3E}">
        <p14:creationId xmlns:p14="http://schemas.microsoft.com/office/powerpoint/2010/main" val="17804834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Task-Oriented Dialogue (</a:t>
            </a:r>
            <a:r>
              <a:rPr lang="en-US" dirty="0" err="1"/>
              <a:t>ToD</a:t>
            </a:r>
            <a:r>
              <a:rPr lang="en-US" dirty="0"/>
              <a:t>) System</a:t>
            </a:r>
            <a:br>
              <a:rPr lang="en-US" dirty="0"/>
            </a:br>
            <a:r>
              <a:rPr lang="en-US" b="0" dirty="0"/>
              <a:t>Speech, Text, NLP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A86A6-346C-BFD1-9492-5353D72BF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53" y="1460667"/>
            <a:ext cx="10039493" cy="4958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99782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Razumovskaia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Evgeniia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Goran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Glavas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Olga Majewska,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Edoardo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M. Ponti, Anna Korhonen, and Ivan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Vulic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"Crossing the conversational chasm: A primer on natural language processing for multilingual task-oriented dialogue systems." Journal of Artificial Intelligence Research 74 (2022): 1351-1402.</a:t>
            </a:r>
          </a:p>
        </p:txBody>
      </p:sp>
    </p:spTree>
    <p:extLst>
      <p:ext uri="{BB962C8B-B14F-4D97-AF65-F5344CB8AC3E}">
        <p14:creationId xmlns:p14="http://schemas.microsoft.com/office/powerpoint/2010/main" val="16174519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28461737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Technological Integration for Multimodal AI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3A127-FBBC-9E3C-26A4-88A0B24E8D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218" y="882429"/>
            <a:ext cx="8171502" cy="5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480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Large Language Model (LLM) based Agents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957264" y="6584254"/>
            <a:ext cx="102025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Source: 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Xi, Z., Chen, W., Guo, X., He, W., Ding, Y., Hong, B., ... &amp;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Gui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T. (2023). The rise and potential of large language model based agents: A survey.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arXiv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preprint arXiv:2309.07864.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0E3DEFC-CB99-83EB-5B53-2271173E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4" y="1017981"/>
            <a:ext cx="10202533" cy="545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66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3" name="Picture 2" descr="參見標題">
            <a:extLst>
              <a:ext uri="{FF2B5EF4-FFF2-40B4-BE49-F238E27FC236}">
                <a16:creationId xmlns:a16="http://schemas.microsoft.com/office/drawing/2014/main" id="{ED7BA131-A712-29F6-7386-C0A1415C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386" y="1108268"/>
            <a:ext cx="8912268" cy="54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4570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3942A8-5E00-2527-EED8-77A578FB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1" y="1715387"/>
            <a:ext cx="11543038" cy="42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5262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25823747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3" y="75612"/>
            <a:ext cx="10780294" cy="2129252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chemeClr val="accent1"/>
                </a:solidFill>
              </a:rPr>
              <a:t>Computer Vision: </a:t>
            </a:r>
            <a:br>
              <a:rPr lang="en-US" sz="5300" dirty="0">
                <a:solidFill>
                  <a:schemeClr val="accent1"/>
                </a:solidFill>
              </a:rPr>
            </a:br>
            <a:r>
              <a:rPr lang="en-US" sz="4900" dirty="0">
                <a:solidFill>
                  <a:schemeClr val="accent1"/>
                </a:solidFill>
              </a:rPr>
              <a:t>Image Classification, Object Detection, </a:t>
            </a:r>
            <a:br>
              <a:rPr lang="en-US" sz="4900" dirty="0">
                <a:solidFill>
                  <a:schemeClr val="accent1"/>
                </a:solidFill>
              </a:rPr>
            </a:br>
            <a:r>
              <a:rPr lang="en-US" sz="4900" dirty="0">
                <a:solidFill>
                  <a:schemeClr val="accent1"/>
                </a:solidFill>
              </a:rPr>
              <a:t>Object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26FA4-C119-154F-A314-06CA29E8C4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345" y="2425349"/>
            <a:ext cx="9353309" cy="39164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8A56-4DF4-EE4F-918E-D77EAC6C7551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</p:spTree>
    <p:extLst>
      <p:ext uri="{BB962C8B-B14F-4D97-AF65-F5344CB8AC3E}">
        <p14:creationId xmlns:p14="http://schemas.microsoft.com/office/powerpoint/2010/main" val="99666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584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75613"/>
            <a:ext cx="8651875" cy="7920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Computer Vision: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D2339-C731-2843-BD4B-5A131AF7081B}"/>
              </a:ext>
            </a:extLst>
          </p:cNvPr>
          <p:cNvSpPr/>
          <p:nvPr/>
        </p:nvSpPr>
        <p:spPr>
          <a:xfrm>
            <a:off x="2135560" y="644626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Li Liu,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Wanli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Ouyang,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Xiaogang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Wang, Paul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Fieguth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Xinwang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Liu, and Matti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Pietikäinen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"Deep learning for generic object detection: A survey." International journal of computer vision 128, no. 2 (2020): 261-318.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07D4-39BD-7344-95E6-7AF2BF4C91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784" y="995276"/>
            <a:ext cx="8460432" cy="53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559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42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14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600" dirty="0">
                <a:solidFill>
                  <a:srgbClr val="C00000"/>
                </a:solidFill>
              </a:rPr>
              <a:t>Deep learning for financial applications: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 survey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41894576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0530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Financial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time series forecasting with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deep learning: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 systematic literature review: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2005–2019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A systematic literature review: 2005–2019." Applied Soft Computing 90 (2020): 106181.</a:t>
            </a:r>
          </a:p>
        </p:txBody>
      </p:sp>
    </p:spTree>
    <p:extLst>
      <p:ext uri="{BB962C8B-B14F-4D97-AF65-F5344CB8AC3E}">
        <p14:creationId xmlns:p14="http://schemas.microsoft.com/office/powerpoint/2010/main" val="6852490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Department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034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89" y="56101"/>
            <a:ext cx="10371221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9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207149"/>
            <a:ext cx="11292113" cy="5400985"/>
          </a:xfrm>
        </p:spPr>
        <p:txBody>
          <a:bodyPr>
            <a:noAutofit/>
          </a:bodyPr>
          <a:lstStyle/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2021, Fall 2022, Fall 2024</a:t>
            </a:r>
          </a:p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Sustainability and ESG Data Analytics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2024, Fall 2024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Big Data Analytics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Spring 2023, Spring 2024</a:t>
            </a:r>
          </a:p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Fall, 2021, Spring 2022, Spring 2023, Spring 2024</a:t>
            </a:r>
            <a:endParaRPr lang="en-US" altLang="zh-TW" sz="1800" dirty="0">
              <a:solidFill>
                <a:srgbClr val="C00000"/>
              </a:solidFill>
            </a:endParaRPr>
          </a:p>
          <a:p>
            <a:pPr>
              <a:spcAft>
                <a:spcPts val="2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2400" dirty="0">
              <a:solidFill>
                <a:srgbClr val="C00000"/>
              </a:solidFill>
            </a:endParaRP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2021, Fall 2022, Fall 2023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2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2022, Fall 2023</a:t>
            </a:r>
          </a:p>
          <a:p>
            <a:pPr>
              <a:spcAft>
                <a:spcPts val="20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 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2023, Fall 2024</a:t>
            </a:r>
            <a:endParaRPr lang="en-US" sz="1800" b="1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2023, Spring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01590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1295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086CA-D823-9C15-DA48-D0E6C2BB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br>
              <a:rPr lang="en-US" altLang="zh-TW" sz="2000" dirty="0">
                <a:solidFill>
                  <a:schemeClr val="accent1"/>
                </a:solidFill>
              </a:rPr>
            </a:br>
            <a:r>
              <a:rPr lang="en-US" altLang="zh-TW" sz="20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113-NTPU_ORDA-F-003, 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Digital Support, Unimpeded Communication: The Development, Support and Promotion of AI-assisted Communication Assistive Devices for Speech Impairment (2/3). </a:t>
            </a:r>
            <a:br>
              <a:rPr lang="en-US" altLang="zh-TW" sz="1800" dirty="0"/>
            </a:br>
            <a:r>
              <a:rPr lang="en-US" altLang="zh-TW" sz="200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113-2425-H-305-002-, 3 Years (2023/05/01-2026/04/30) Year 1: 2024/05/01~2025/04/30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Research on speech processing, synthesis, recognition, and sentence construction of people with language disabilities. </a:t>
            </a:r>
            <a:r>
              <a:rPr lang="en-US" altLang="zh-TW" sz="180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113-NTPU_ORDA-F-004,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2023/01/01~2025/12/31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Metaverse AI Multimodal Cross-Language Task-Oriented Dialogue System</a:t>
            </a:r>
            <a:endParaRPr lang="en-US" altLang="zh-TW" sz="2000" b="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altLang="zh-TW" sz="1600" b="0" dirty="0"/>
              <a:t>ATEC Group, Fintech and Green Finance Center (FGFC, NTPU), NTPU-112A413E01, 3 Years (2023/05/01~2026/04/30)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Generative AI-Driven ESG Report Generation Technology</a:t>
            </a:r>
          </a:p>
          <a:p>
            <a:pPr lvl="1">
              <a:spcAft>
                <a:spcPts val="0"/>
              </a:spcAft>
            </a:pPr>
            <a:r>
              <a:rPr lang="en-US" altLang="zh-TW" sz="1400" b="0" dirty="0"/>
              <a:t>Industrial Technology Research Institute (ITRI), Fintech and Green Finance Center (FGFC, NTPU), NTPU-113A513E01, 2024/03/01~2024/12/31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Establishment and Implement of Smart Assistive Technology for Dementia Care and Its Socio-Economic Impacts (3/3). </a:t>
            </a:r>
            <a:r>
              <a:rPr lang="en-US" altLang="zh-TW" sz="180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NSTC, 113-2627-M-038-001-, 2024/08/01~2025/07/31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>
                <a:solidFill>
                  <a:schemeClr val="accent1"/>
                </a:solidFill>
              </a:rPr>
              <a:t>Prospective longitudinal study on peri-implant bone loss associated with peri-implantitis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USTP (NTPU, TMU), USTP-NTPU-TMU-113-03, 2024/01/01~2024/12/31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70B01-86A2-90D0-029A-E626AA26AE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61608"/>
            <a:ext cx="962066" cy="62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5AC93-1719-B192-7A12-9F55357D9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735285"/>
            <a:ext cx="964282" cy="235043"/>
          </a:xfrm>
          <a:prstGeom prst="rect">
            <a:avLst/>
          </a:prstGeom>
        </p:spPr>
      </p:pic>
      <p:pic>
        <p:nvPicPr>
          <p:cNvPr id="10" name="Picture 4" descr="http://mail.tku.edu.tw/myday/images/Myday_Photo.jpg">
            <a:extLst>
              <a:ext uri="{FF2B5EF4-FFF2-40B4-BE49-F238E27FC236}">
                <a16:creationId xmlns:a16="http://schemas.microsoft.com/office/drawing/2014/main" id="{2A0917E5-EE0B-E694-C965-91897965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8742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200" dirty="0"/>
              <a:t>This course introduces the </a:t>
            </a:r>
            <a:r>
              <a:rPr lang="en-US" sz="2200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sz="2200" dirty="0"/>
              <a:t> of </a:t>
            </a:r>
            <a:r>
              <a:rPr lang="en-US" sz="2200" dirty="0">
                <a:solidFill>
                  <a:srgbClr val="FF0000"/>
                </a:solidFill>
              </a:rPr>
              <a:t>Artificial Intelligence</a:t>
            </a:r>
            <a:r>
              <a:rPr lang="en-US" sz="2200" dirty="0"/>
              <a:t>. </a:t>
            </a:r>
          </a:p>
          <a:p>
            <a:pPr>
              <a:spcAft>
                <a:spcPts val="300"/>
              </a:spcAft>
            </a:pPr>
            <a:r>
              <a:rPr lang="en-US" sz="2200" dirty="0"/>
              <a:t>Topics include: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Introduction to Artificial Intelligence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Artificial Intelligence and Intelligent Agents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Problem Solving, 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Knowledge, Reasoning and Knowledge Representation 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Uncertain Knowledge and Reasoning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Machine Learning: Supervised and Unsupervised Learning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The Theory of Learning and Ensemble Learning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Deep Learning and Reinforcement Learning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Deep Learning for Natural Language Processing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Computer Vision and Robotics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Generative AI, Philosophy and Ethics of AI and the Future of AI 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Case Study on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712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266237"/>
          </a:xfrm>
        </p:spPr>
        <p:txBody>
          <a:bodyPr>
            <a:normAutofit/>
          </a:bodyPr>
          <a:lstStyle/>
          <a:p>
            <a:pPr algn="l"/>
            <a:r>
              <a:rPr lang="en-US" altLang="zh-TW" sz="6000" dirty="0">
                <a:solidFill>
                  <a:srgbClr val="C00000"/>
                </a:solidFill>
                <a:ea typeface="Heiti TC Medium" pitchFamily="2" charset="-128"/>
              </a:rPr>
              <a:t>Artificial Intelligence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Professor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93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25977</TotalTime>
  <Words>4943</Words>
  <Application>Microsoft Macintosh PowerPoint</Application>
  <PresentationFormat>Widescreen</PresentationFormat>
  <Paragraphs>580</Paragraphs>
  <Slides>96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9" baseType="lpstr">
      <vt:lpstr>Arial</vt:lpstr>
      <vt:lpstr>Calibri</vt:lpstr>
      <vt:lpstr>Office Theme</vt:lpstr>
      <vt:lpstr>Introduction to  Artificial Intelligence</vt:lpstr>
      <vt:lpstr>Min-Yuh Day, Ph.D.</vt:lpstr>
      <vt:lpstr>Course Syllabus National Taipei University Academic Year 113, 1st Semester (Fall 2024)</vt:lpstr>
      <vt:lpstr>Course Objectives</vt:lpstr>
      <vt:lpstr>Course Outline</vt:lpstr>
      <vt:lpstr>Core Competence</vt:lpstr>
      <vt:lpstr>Four Fundamental Qualities</vt:lpstr>
      <vt:lpstr>College Learning Goals</vt:lpstr>
      <vt:lpstr>Department Learning Goals</vt:lpstr>
      <vt:lpstr>Syllabus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Stuart Russell and Peter Norvig (2020),  Artificial Intelligence: A Modern Approach,  4th Edition, Pearson</vt:lpstr>
      <vt:lpstr>Numa Dhamani and Maggie Engler (2024),  Introduction to Generative AI,  Manning</vt:lpstr>
      <vt:lpstr>Denis Rothman (2024),  Transformers for Natural Language Processing and Computer Vision:  Explore Generative AI and Large Language Models with Hugging Face, ChatGPT, GPT-4V, and DALL-E 3,  3rd Edition, Packt Publishing</vt:lpstr>
      <vt:lpstr>Ben Auffarth (2023),  Generative AI with LangChain:  Build large language model (LLM) apps with Python, ChatGPT and other LLMs,  Packt Publishing.</vt:lpstr>
      <vt:lpstr> Aurélien Géron (2022),  Hands-On Machine Learning with Scikit-Learn, Keras, and TensorFlow: Concepts, Tools, and Techniques to Build Intelligent Systems,  3rd Edition, O’Reilly Media</vt:lpstr>
      <vt:lpstr>Steven D'Ascoli (2022),  Artificial Intelligence and Deep Learning with Python:  Every Line of Code Explained For Readers New to AI and New to Python,  Independently published.</vt:lpstr>
      <vt:lpstr>Nithin Buduma, Nikhil Buduma, Joe Papa (2022),  Fundamentals of Deep Learning:  Designing Next-Generation Machine Intelligence Algorithms,  2nd Edition, ‎O'Reilly Media.</vt:lpstr>
      <vt:lpstr>Artificial Intelligence  (AI) </vt:lpstr>
      <vt:lpstr>AI, ML, DL, Generative AI</vt:lpstr>
      <vt:lpstr>AI, Big Data, Cloud Computing Evolution of Decision Support, Business Intelligence, and Analytics</vt:lpstr>
      <vt:lpstr>The Rise of AI</vt:lpstr>
      <vt:lpstr>The Development of LM-based Dialogue Systems 1) Early Stage (1966 - 2015)  2) The Independent Development of TOD and ODD (2015 - 2019) 3) Fusions of Dialogue Systems (2019 - 2022) 4) LLM-based DS (2022 - Now)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Artificial Intelligence:  A Modern Approach </vt:lpstr>
      <vt:lpstr>Artificial Intelligence:  Intelligent Agents</vt:lpstr>
      <vt:lpstr>Artificial Intelligence:  2. Problem Solving</vt:lpstr>
      <vt:lpstr>Artificial Intelligence:  3. Knowledge and Reasoning</vt:lpstr>
      <vt:lpstr>Artificial Intelligence:  4. Uncertain Knowledge and Reasoning</vt:lpstr>
      <vt:lpstr>Artificial Intelligence:  5. Machine Learning</vt:lpstr>
      <vt:lpstr>Artificial Intelligence:  6. Communicating, Perceiving, and Acting</vt:lpstr>
      <vt:lpstr>Artificial Intelligence:  Philosophy and Ethics of AI The Future of AI</vt:lpstr>
      <vt:lpstr>Artificial Intelligence Machine Learning &amp; Deep Learning</vt:lpstr>
      <vt:lpstr>AI, ML, DL</vt:lpstr>
      <vt:lpstr>3 Machine Learning Algorithms</vt:lpstr>
      <vt:lpstr>Machine Learning (ML)</vt:lpstr>
      <vt:lpstr>Machine Learning (ML) / Deep Learning (DL)</vt:lpstr>
      <vt:lpstr>AI for Text Analytics</vt:lpstr>
      <vt:lpstr>Transformer Models</vt:lpstr>
      <vt:lpstr> Large Language Models (LLMs)</vt:lpstr>
      <vt:lpstr>Four Paradigms in NLP (LM)</vt:lpstr>
      <vt:lpstr>Generative AI Text, Image, Video, Audio Applications</vt:lpstr>
      <vt:lpstr>Comparison of Generative AI and Traditional AI</vt:lpstr>
      <vt:lpstr>Generative AI</vt:lpstr>
      <vt:lpstr>Popular Generative AI</vt:lpstr>
      <vt:lpstr>OpenAI ChatGPT (GPT-4o, GPT-4)</vt:lpstr>
      <vt:lpstr>OpenAI ChatGPT (GPT-4) DALL·E 3</vt:lpstr>
      <vt:lpstr>Claude 3.5 Sonnet</vt:lpstr>
      <vt:lpstr>Claude 3.5, GPT-4o, Gemini 1.5 Pro</vt:lpstr>
      <vt:lpstr>Claude 3.5 Sonnet State-of-the-art vision </vt:lpstr>
      <vt:lpstr>Google Gemini Largest and most capable AI model Making AI more helpful for everyone</vt:lpstr>
      <vt:lpstr>LMSYS Chatbot Arena Leaderboard</vt:lpstr>
      <vt:lpstr>Perplexity.ai</vt:lpstr>
      <vt:lpstr>Transformer (Attention is All You Need)  (Vaswani et al., 2017)</vt:lpstr>
      <vt:lpstr>BERT: Pre-training of Deep Bidirectional Transformers for Language Understanding</vt:lpstr>
      <vt:lpstr>Fine-tuning BERT on Different Tasks</vt:lpstr>
      <vt:lpstr>Sentiment Analysis:  Single Sentence Classification</vt:lpstr>
      <vt:lpstr>Fine-tuning BERT on  Question Answering (QA)</vt:lpstr>
      <vt:lpstr>Fine-tuning BERT on Dialogue Intent Detection (ID; Classification)</vt:lpstr>
      <vt:lpstr>Fine-tuning BERT on Dialogue Slot Filling (SF)</vt:lpstr>
      <vt:lpstr>Task-Oriented Dialogue (ToD) System Speech, Text, NLP</vt:lpstr>
      <vt:lpstr>Conversational AI  to deliver contextual and personal experience to users</vt:lpstr>
      <vt:lpstr>Technological Integration for Multimodal AI</vt:lpstr>
      <vt:lpstr>Large Language Model (LLM) based Agents</vt:lpstr>
      <vt:lpstr>Large Multimodal Agents (LMA) </vt:lpstr>
      <vt:lpstr>Large Multimodal Agents (LMA) </vt:lpstr>
      <vt:lpstr>wav2vec 2.0:  A framework for self-supervised learning of speech representations</vt:lpstr>
      <vt:lpstr>Computer Vision:  Image Classification, Object Detection,  Object Instance Segmentation</vt:lpstr>
      <vt:lpstr>Computer Vision: Object Detection</vt:lpstr>
      <vt:lpstr>NLG from a Multilingual,  Multimodal and Multi-task perspective</vt:lpstr>
      <vt:lpstr>Text-and-Video Dialog Generation Models  with Hierarchical Attention</vt:lpstr>
      <vt:lpstr>FinBrain: when Finance meets AI 2.0 (Zheng et al., 2019)</vt:lpstr>
      <vt:lpstr>Technology-driven  Financial Industry Development</vt:lpstr>
      <vt:lpstr>Deep learning for financial applications:  A survey Applied Soft Computing (2020)</vt:lpstr>
      <vt:lpstr>Financial  time series forecasting with  deep learning:  A systematic literature review:  2005–2019 Applied Soft Computing (2020)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Financial time series forecasting with deep learning: Topic-model heatmap</vt:lpstr>
      <vt:lpstr>Papers with Code State-of-the-Art (SOTA)</vt:lpstr>
      <vt:lpstr>PowerPoint Presentation</vt:lpstr>
      <vt:lpstr>Teaching</vt:lpstr>
      <vt:lpstr>Research Projects</vt:lpstr>
      <vt:lpstr>Summary</vt:lpstr>
      <vt:lpstr>Artificial Intelligence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MY DAY</cp:lastModifiedBy>
  <cp:revision>1367</cp:revision>
  <cp:lastPrinted>2020-12-23T14:44:17Z</cp:lastPrinted>
  <dcterms:created xsi:type="dcterms:W3CDTF">2019-09-12T03:09:52Z</dcterms:created>
  <dcterms:modified xsi:type="dcterms:W3CDTF">2024-09-10T09:43:07Z</dcterms:modified>
  <cp:category/>
</cp:coreProperties>
</file>