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1"/>
  </p:notesMasterIdLst>
  <p:sldIdLst>
    <p:sldId id="3462" r:id="rId2"/>
    <p:sldId id="3786" r:id="rId3"/>
    <p:sldId id="3787" r:id="rId4"/>
    <p:sldId id="3788" r:id="rId5"/>
    <p:sldId id="4387" r:id="rId6"/>
    <p:sldId id="3418" r:id="rId7"/>
    <p:sldId id="4388" r:id="rId8"/>
    <p:sldId id="3737" r:id="rId9"/>
    <p:sldId id="3738" r:id="rId10"/>
    <p:sldId id="3736" r:id="rId11"/>
    <p:sldId id="4415" r:id="rId12"/>
    <p:sldId id="4416" r:id="rId13"/>
    <p:sldId id="5589" r:id="rId14"/>
    <p:sldId id="5590" r:id="rId15"/>
    <p:sldId id="5591" r:id="rId16"/>
    <p:sldId id="3756" r:id="rId17"/>
    <p:sldId id="3779" r:id="rId18"/>
    <p:sldId id="4390" r:id="rId19"/>
    <p:sldId id="4411" r:id="rId20"/>
    <p:sldId id="4412" r:id="rId21"/>
    <p:sldId id="4413" r:id="rId22"/>
    <p:sldId id="4391" r:id="rId23"/>
    <p:sldId id="4392" r:id="rId24"/>
    <p:sldId id="3780" r:id="rId25"/>
    <p:sldId id="4395" r:id="rId26"/>
    <p:sldId id="4396" r:id="rId27"/>
    <p:sldId id="4397" r:id="rId28"/>
    <p:sldId id="2841" r:id="rId29"/>
    <p:sldId id="4398" r:id="rId30"/>
    <p:sldId id="1936" r:id="rId31"/>
    <p:sldId id="5592" r:id="rId32"/>
    <p:sldId id="1822" r:id="rId33"/>
    <p:sldId id="3739" r:id="rId34"/>
    <p:sldId id="2788" r:id="rId35"/>
    <p:sldId id="2370" r:id="rId36"/>
    <p:sldId id="2610" r:id="rId37"/>
    <p:sldId id="2719" r:id="rId38"/>
    <p:sldId id="2789" r:id="rId39"/>
    <p:sldId id="2790" r:id="rId40"/>
    <p:sldId id="5594" r:id="rId41"/>
    <p:sldId id="3757" r:id="rId42"/>
    <p:sldId id="3758" r:id="rId43"/>
    <p:sldId id="3759" r:id="rId44"/>
    <p:sldId id="3777" r:id="rId45"/>
    <p:sldId id="3776" r:id="rId46"/>
    <p:sldId id="3778" r:id="rId47"/>
    <p:sldId id="3760" r:id="rId48"/>
    <p:sldId id="4394" r:id="rId49"/>
    <p:sldId id="3761" r:id="rId50"/>
    <p:sldId id="3762" r:id="rId51"/>
    <p:sldId id="3763" r:id="rId52"/>
    <p:sldId id="3764" r:id="rId53"/>
    <p:sldId id="3765" r:id="rId54"/>
    <p:sldId id="3766" r:id="rId55"/>
    <p:sldId id="3767" r:id="rId56"/>
    <p:sldId id="3768" r:id="rId57"/>
    <p:sldId id="3769" r:id="rId58"/>
    <p:sldId id="3770" r:id="rId59"/>
    <p:sldId id="3771" r:id="rId60"/>
    <p:sldId id="2791" r:id="rId61"/>
    <p:sldId id="4410" r:id="rId62"/>
    <p:sldId id="3773" r:id="rId63"/>
    <p:sldId id="2793" r:id="rId64"/>
    <p:sldId id="2794" r:id="rId65"/>
    <p:sldId id="2795" r:id="rId66"/>
    <p:sldId id="2796" r:id="rId67"/>
    <p:sldId id="2797" r:id="rId68"/>
    <p:sldId id="2798" r:id="rId69"/>
    <p:sldId id="2799" r:id="rId70"/>
    <p:sldId id="2800" r:id="rId71"/>
    <p:sldId id="2801" r:id="rId72"/>
    <p:sldId id="2802" r:id="rId73"/>
    <p:sldId id="2803" r:id="rId74"/>
    <p:sldId id="2804" r:id="rId75"/>
    <p:sldId id="2805" r:id="rId76"/>
    <p:sldId id="2806" r:id="rId77"/>
    <p:sldId id="2807" r:id="rId78"/>
    <p:sldId id="2808" r:id="rId79"/>
    <p:sldId id="2809" r:id="rId80"/>
    <p:sldId id="942" r:id="rId81"/>
    <p:sldId id="3740" r:id="rId82"/>
    <p:sldId id="2782" r:id="rId83"/>
    <p:sldId id="2783" r:id="rId84"/>
    <p:sldId id="2784" r:id="rId85"/>
    <p:sldId id="2785" r:id="rId86"/>
    <p:sldId id="2786" r:id="rId87"/>
    <p:sldId id="3741" r:id="rId88"/>
    <p:sldId id="2787" r:id="rId89"/>
    <p:sldId id="3742" r:id="rId90"/>
    <p:sldId id="3743" r:id="rId91"/>
    <p:sldId id="3744" r:id="rId92"/>
    <p:sldId id="3745" r:id="rId93"/>
    <p:sldId id="3746" r:id="rId94"/>
    <p:sldId id="3747" r:id="rId95"/>
    <p:sldId id="3748" r:id="rId96"/>
    <p:sldId id="3749" r:id="rId97"/>
    <p:sldId id="3750" r:id="rId98"/>
    <p:sldId id="3751" r:id="rId99"/>
    <p:sldId id="292" r:id="rId100"/>
    <p:sldId id="291" r:id="rId101"/>
    <p:sldId id="294" r:id="rId102"/>
    <p:sldId id="293" r:id="rId103"/>
    <p:sldId id="290" r:id="rId104"/>
    <p:sldId id="5593" r:id="rId105"/>
    <p:sldId id="4399" r:id="rId106"/>
    <p:sldId id="4400" r:id="rId107"/>
    <p:sldId id="851" r:id="rId108"/>
    <p:sldId id="852" r:id="rId109"/>
    <p:sldId id="853" r:id="rId110"/>
    <p:sldId id="854" r:id="rId111"/>
    <p:sldId id="855" r:id="rId112"/>
    <p:sldId id="856" r:id="rId113"/>
    <p:sldId id="860" r:id="rId114"/>
    <p:sldId id="861" r:id="rId115"/>
    <p:sldId id="862" r:id="rId116"/>
    <p:sldId id="863" r:id="rId117"/>
    <p:sldId id="864" r:id="rId118"/>
    <p:sldId id="865" r:id="rId119"/>
    <p:sldId id="866" r:id="rId120"/>
    <p:sldId id="867" r:id="rId121"/>
    <p:sldId id="868" r:id="rId122"/>
    <p:sldId id="869" r:id="rId123"/>
    <p:sldId id="870" r:id="rId124"/>
    <p:sldId id="871" r:id="rId125"/>
    <p:sldId id="872" r:id="rId126"/>
    <p:sldId id="873" r:id="rId127"/>
    <p:sldId id="874" r:id="rId128"/>
    <p:sldId id="875" r:id="rId129"/>
    <p:sldId id="876" r:id="rId130"/>
    <p:sldId id="877" r:id="rId131"/>
    <p:sldId id="2810" r:id="rId132"/>
    <p:sldId id="3282" r:id="rId133"/>
    <p:sldId id="3283" r:id="rId134"/>
    <p:sldId id="3284" r:id="rId135"/>
    <p:sldId id="2811" r:id="rId136"/>
    <p:sldId id="2812" r:id="rId137"/>
    <p:sldId id="2813" r:id="rId138"/>
    <p:sldId id="4408" r:id="rId139"/>
    <p:sldId id="4409" r:id="rId140"/>
    <p:sldId id="2814" r:id="rId141"/>
    <p:sldId id="2815" r:id="rId142"/>
    <p:sldId id="3289" r:id="rId143"/>
    <p:sldId id="3290" r:id="rId144"/>
    <p:sldId id="3288" r:id="rId145"/>
    <p:sldId id="3286" r:id="rId146"/>
    <p:sldId id="1408" r:id="rId147"/>
    <p:sldId id="3281" r:id="rId148"/>
    <p:sldId id="850" r:id="rId149"/>
    <p:sldId id="879" r:id="rId150"/>
    <p:sldId id="882" r:id="rId151"/>
    <p:sldId id="3278" r:id="rId152"/>
    <p:sldId id="3279" r:id="rId153"/>
    <p:sldId id="3277" r:id="rId154"/>
    <p:sldId id="2725" r:id="rId155"/>
    <p:sldId id="2726" r:id="rId156"/>
    <p:sldId id="2727" r:id="rId157"/>
    <p:sldId id="2728" r:id="rId158"/>
    <p:sldId id="2729" r:id="rId159"/>
    <p:sldId id="2730" r:id="rId160"/>
    <p:sldId id="2731" r:id="rId161"/>
    <p:sldId id="2733" r:id="rId162"/>
    <p:sldId id="3775" r:id="rId163"/>
    <p:sldId id="4389" r:id="rId164"/>
    <p:sldId id="3176" r:id="rId165"/>
    <p:sldId id="3522" r:id="rId166"/>
    <p:sldId id="4344" r:id="rId167"/>
    <p:sldId id="2823" r:id="rId168"/>
    <p:sldId id="4414" r:id="rId169"/>
    <p:sldId id="3225" r:id="rId1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1"/>
    <p:restoredTop sz="91862"/>
  </p:normalViewPr>
  <p:slideViewPr>
    <p:cSldViewPr snapToGrid="0" snapToObjects="1">
      <p:cViewPr varScale="1">
        <p:scale>
          <a:sx n="93" d="100"/>
          <a:sy n="93" d="100"/>
        </p:scale>
        <p:origin x="4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8C-7441-BA76-A0E841B45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2803472"/>
        <c:axId val="-402492592"/>
      </c:scatterChart>
      <c:valAx>
        <c:axId val="-46280347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492592"/>
        <c:crosses val="autoZero"/>
        <c:crossBetween val="midCat"/>
        <c:majorUnit val="1"/>
      </c:valAx>
      <c:valAx>
        <c:axId val="-4024925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6280347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F6-AE4D-8302-4A3CB443C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9328880"/>
        <c:axId val="-429431808"/>
      </c:scatterChart>
      <c:valAx>
        <c:axId val="-42932888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431808"/>
        <c:crosses val="autoZero"/>
        <c:crossBetween val="midCat"/>
        <c:majorUnit val="1"/>
      </c:valAx>
      <c:valAx>
        <c:axId val="-42943180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32888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C-C449-8030-9D1B1284D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4809856"/>
        <c:axId val="-395261056"/>
      </c:scatterChart>
      <c:valAx>
        <c:axId val="-394809856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261056"/>
        <c:crosses val="autoZero"/>
        <c:crossBetween val="midCat"/>
        <c:majorUnit val="1"/>
      </c:valAx>
      <c:valAx>
        <c:axId val="-39526105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4809856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32-C547-8BCB-2B8540D4C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8890432"/>
        <c:axId val="-430915936"/>
      </c:scatterChart>
      <c:valAx>
        <c:axId val="-42889043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30915936"/>
        <c:crosses val="autoZero"/>
        <c:crossBetween val="midCat"/>
        <c:majorUnit val="1"/>
      </c:valAx>
      <c:valAx>
        <c:axId val="-43091593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889043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80-7448-9F5A-788BE50FC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02352688"/>
        <c:axId val="-309640448"/>
      </c:scatterChart>
      <c:valAx>
        <c:axId val="-402352688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40448"/>
        <c:crosses val="autoZero"/>
        <c:crossBetween val="midCat"/>
        <c:majorUnit val="1"/>
      </c:valAx>
      <c:valAx>
        <c:axId val="-30964044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352688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04-6F4F-8778-7A93AF054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875440"/>
        <c:axId val="-305890080"/>
      </c:scatterChart>
      <c:valAx>
        <c:axId val="-30587544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90080"/>
        <c:crosses val="autoZero"/>
        <c:crossBetween val="midCat"/>
        <c:majorUnit val="1"/>
      </c:valAx>
      <c:valAx>
        <c:axId val="-305890080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7544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2B-5243-95FD-B3D213E2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726592"/>
        <c:axId val="-429095792"/>
      </c:scatterChart>
      <c:valAx>
        <c:axId val="-30572659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095792"/>
        <c:crosses val="autoZero"/>
        <c:crossBetween val="midCat"/>
        <c:majorUnit val="1"/>
      </c:valAx>
      <c:valAx>
        <c:axId val="-4290957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72659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34-0C4A-9DE9-F5F7C110A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5903520"/>
        <c:axId val="-309658832"/>
      </c:scatterChart>
      <c:valAx>
        <c:axId val="-39590352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58832"/>
        <c:crosses val="autoZero"/>
        <c:crossBetween val="midCat"/>
        <c:majorUnit val="1"/>
      </c:valAx>
      <c:valAx>
        <c:axId val="-30965883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90352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50D5E-0737-0440-9378-F568BCCB17A8}" type="slidenum">
              <a:rPr lang="en-US" altLang="zh-TW" sz="1300"/>
              <a:pPr eaLnBrk="1" hangingPunct="1">
                <a:spcBef>
                  <a:spcPct val="0"/>
                </a:spcBef>
              </a:pPr>
              <a:t>109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55437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3B3FA6-6447-8F4C-9088-1F40206D18E6}" type="slidenum">
              <a:rPr lang="en-US" altLang="zh-TW" sz="1300"/>
              <a:pPr eaLnBrk="1" hangingPunct="1">
                <a:spcBef>
                  <a:spcPct val="0"/>
                </a:spcBef>
              </a:pPr>
              <a:t>110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42931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F3EF424-140D-3040-8FF3-22C025B605A8}" type="slidenum">
              <a:rPr lang="en-US" altLang="zh-TW" sz="1300"/>
              <a:pPr eaLnBrk="1" hangingPunct="1">
                <a:spcBef>
                  <a:spcPct val="0"/>
                </a:spcBef>
              </a:pPr>
              <a:t>112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26389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490D13-DA65-6C43-9899-BD8A9CE9A0B8}" type="slidenum">
              <a:rPr lang="en-US" altLang="zh-TW" sz="1300"/>
              <a:pPr eaLnBrk="1" hangingPunct="1">
                <a:spcBef>
                  <a:spcPct val="0"/>
                </a:spcBef>
              </a:pPr>
              <a:t>113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6081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ECBB0-0D06-E245-A4BB-116EA6FD3CA1}" type="slidenum">
              <a:rPr lang="en-US" altLang="zh-TW" sz="1300"/>
              <a:pPr eaLnBrk="1" hangingPunct="1">
                <a:spcBef>
                  <a:spcPct val="0"/>
                </a:spcBef>
              </a:pPr>
              <a:t>114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3457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D0B71-3C63-DD43-88FC-589C35FC05CC}" type="slidenum">
              <a:rPr lang="zh-TW" altLang="en-US" sz="1300"/>
              <a:pPr eaLnBrk="1" hangingPunct="1">
                <a:spcBef>
                  <a:spcPct val="0"/>
                </a:spcBef>
              </a:pPr>
              <a:t>118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77278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F09685-C9FF-A540-8F91-CD668D87CF94}" type="slidenum">
              <a:rPr lang="zh-TW" altLang="en-US" sz="1300"/>
              <a:pPr eaLnBrk="1" hangingPunct="1">
                <a:spcBef>
                  <a:spcPct val="0"/>
                </a:spcBef>
              </a:pPr>
              <a:t>126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276213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5B61-44A2-4480-9C15-24562A284272}" type="datetime4">
              <a:rPr lang="en-US" altLang="zh-TW"/>
              <a:pPr>
                <a:defRPr/>
              </a:pPr>
              <a:t>October 15, 2024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Data Mining: Concepts and Techniques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fld id="{313778F6-7095-E846-99AF-342894466C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650406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5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0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89.emf"/><Relationship Id="rId4" Type="http://schemas.openxmlformats.org/officeDocument/2006/relationships/oleObject" Target="../embeddings/oleObject3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1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tinyurl.com/imtkupython101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9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tinyurl.com/imtkupython101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1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tinyurl.com/imtkupython101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cikit-learn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tinyurl.com/imtkupython101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0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65.wmf"/><Relationship Id="rId18" Type="http://schemas.openxmlformats.org/officeDocument/2006/relationships/image" Target="../media/image68.wmf"/><Relationship Id="rId3" Type="http://schemas.openxmlformats.org/officeDocument/2006/relationships/image" Target="../media/image64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9.wmf"/><Relationship Id="rId14" Type="http://schemas.openxmlformats.org/officeDocument/2006/relationships/image" Target="../media/image66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4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1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6.emf"/><Relationship Id="rId9" Type="http://schemas.openxmlformats.org/officeDocument/2006/relationships/hyperlink" Target="http://en.wikipedia.org/wiki/Receiver_operating_characteristic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59.wmf"/><Relationship Id="rId7" Type="http://schemas.openxmlformats.org/officeDocument/2006/relationships/image" Target="../media/image73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2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2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58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9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0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0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56645"/>
            <a:ext cx="11672156" cy="2104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Machine Learning: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Supervised and Unsupervised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1131AI04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2024-10-15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3213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9530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676059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18536"/>
            <a:ext cx="11362267" cy="54186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Medicare Fraud Detection Through Machine Learning: Addressing Class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100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B4B14-E7B6-1D7A-D8A1-DD2E0820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4" y="728133"/>
            <a:ext cx="11082866" cy="58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86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101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296333" y="1125119"/>
            <a:ext cx="3418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SMOTE-ENN process</a:t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Synthetic Minority Over-sampling technique with </a:t>
            </a:r>
            <a:r>
              <a:rPr lang="en-US" sz="2400" dirty="0">
                <a:solidFill>
                  <a:srgbClr val="C00000"/>
                </a:solidFill>
              </a:rPr>
              <a:t>Edited Nearest Neighbors </a:t>
            </a:r>
            <a:r>
              <a:rPr lang="en-US" sz="2400" dirty="0">
                <a:solidFill>
                  <a:srgbClr val="0070C0"/>
                </a:solidFill>
              </a:rPr>
              <a:t>(SMOTE-</a:t>
            </a:r>
            <a:r>
              <a:rPr lang="en-US" sz="2400" dirty="0">
                <a:solidFill>
                  <a:srgbClr val="C00000"/>
                </a:solidFill>
              </a:rPr>
              <a:t>ENN</a:t>
            </a:r>
            <a:r>
              <a:rPr lang="en-US" sz="2400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5A5F89-FA4D-256C-A867-D0B715632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066" y="991499"/>
            <a:ext cx="3115733" cy="5541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11A55-19C8-039F-E6AF-C167802C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104" y="2433234"/>
            <a:ext cx="5151734" cy="314687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3B28981-3DA2-239E-DFBD-5E0A6BFF3012}"/>
              </a:ext>
            </a:extLst>
          </p:cNvPr>
          <p:cNvSpPr/>
          <p:nvPr/>
        </p:nvSpPr>
        <p:spPr>
          <a:xfrm>
            <a:off x="3822700" y="4076054"/>
            <a:ext cx="2959100" cy="1379349"/>
          </a:xfrm>
          <a:prstGeom prst="roundRect">
            <a:avLst>
              <a:gd name="adj" fmla="val 5431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A4F319-245C-0609-634E-A193FC8132F9}"/>
              </a:ext>
            </a:extLst>
          </p:cNvPr>
          <p:cNvSpPr/>
          <p:nvPr/>
        </p:nvSpPr>
        <p:spPr>
          <a:xfrm>
            <a:off x="6963831" y="2387240"/>
            <a:ext cx="4931835" cy="3192866"/>
          </a:xfrm>
          <a:prstGeom prst="roundRect">
            <a:avLst>
              <a:gd name="adj" fmla="val 5431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102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156633" y="1180126"/>
            <a:ext cx="11819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Synthetic Minority Over-sampling technique with Edited Nearest Neighbors (SMOTE-ENN)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B855A-8DA4-B489-AB09-68E47526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2" y="2521330"/>
            <a:ext cx="12085567" cy="3506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766ED-CDA7-8930-667A-0B3B4E8E95F9}"/>
              </a:ext>
            </a:extLst>
          </p:cNvPr>
          <p:cNvSpPr txBox="1"/>
          <p:nvPr/>
        </p:nvSpPr>
        <p:spPr>
          <a:xfrm>
            <a:off x="389466" y="1924508"/>
            <a:ext cx="109727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/>
              <a:t>Classification results using SMOTE-ENN and cross-validation</a:t>
            </a:r>
          </a:p>
        </p:txBody>
      </p:sp>
    </p:spTree>
    <p:extLst>
      <p:ext uri="{BB962C8B-B14F-4D97-AF65-F5344CB8AC3E}">
        <p14:creationId xmlns:p14="http://schemas.microsoft.com/office/powerpoint/2010/main" val="33397178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103</a:t>
            </a:fld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38C4B-3075-BE1D-ECE0-B92CEC2CE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49" y="4488353"/>
            <a:ext cx="8832850" cy="196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FBFB2-EA78-84B8-FD28-E7B76A426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49" y="1066800"/>
            <a:ext cx="7522633" cy="3275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B7AC0-87C3-A424-E06D-358674474F7F}"/>
              </a:ext>
            </a:extLst>
          </p:cNvPr>
          <p:cNvSpPr txBox="1"/>
          <p:nvPr/>
        </p:nvSpPr>
        <p:spPr>
          <a:xfrm>
            <a:off x="8193616" y="4119021"/>
            <a:ext cx="1549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SMOTE-ENN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DF54B-1708-379C-D01E-32C185D4B83A}"/>
              </a:ext>
            </a:extLst>
          </p:cNvPr>
          <p:cNvSpPr txBox="1"/>
          <p:nvPr/>
        </p:nvSpPr>
        <p:spPr>
          <a:xfrm>
            <a:off x="533401" y="5947820"/>
            <a:ext cx="1549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SMOTE-ENN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</p:spTree>
    <p:extLst>
      <p:ext uri="{BB962C8B-B14F-4D97-AF65-F5344CB8AC3E}">
        <p14:creationId xmlns:p14="http://schemas.microsoft.com/office/powerpoint/2010/main" val="42629395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0"/>
            <a:ext cx="11742124" cy="1246227"/>
          </a:xfrm>
        </p:spPr>
        <p:txBody>
          <a:bodyPr>
            <a:normAutofit fontScale="90000"/>
          </a:bodyPr>
          <a:lstStyle/>
          <a:p>
            <a:r>
              <a:rPr lang="en-US" dirty="0"/>
              <a:t>ML Evaluation of Imbalanced Dataset:</a:t>
            </a:r>
            <a:br>
              <a:rPr lang="en-US" dirty="0"/>
            </a:br>
            <a:r>
              <a:rPr lang="en-US" dirty="0"/>
              <a:t>Ensemble Learning and Data Augmentations (DA)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0D45-0F1B-5EA9-6838-7E09E7C5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6" y="2299856"/>
            <a:ext cx="11592147" cy="429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C5FAB-8B67-BE0E-4BA7-424562EE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6" y="1333822"/>
            <a:ext cx="11592148" cy="10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65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274638"/>
            <a:ext cx="967626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Cluster Analysis,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Market Segmentation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1100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95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04" y="5157192"/>
            <a:ext cx="5545967" cy="151140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25" y="5157192"/>
            <a:ext cx="3727106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Segmentation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255591" y="2375463"/>
            <a:ext cx="3868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Analysis,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Segmentation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6DE9B6-549B-39B6-580D-E17E7C7D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421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D4E9C92-E28F-8443-874E-C2E7C3BBDBF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5379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29712095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92442CFE-A270-0A08-8E59-C52B2B65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4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048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Used for automatic identification of 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natural groupings</a:t>
            </a:r>
            <a:r>
              <a:rPr lang="en-US" altLang="zh-TW">
                <a:latin typeface="Calibri" charset="0"/>
                <a:ea typeface="新細明體" charset="-120"/>
              </a:rPr>
              <a:t> of things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Part of the machine-learning family 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Employ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unsupervised learning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Learns the clusters of things from past data, then assigns new instances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There is not an output variable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Also known 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segmentation</a:t>
            </a:r>
          </a:p>
        </p:txBody>
      </p:sp>
      <p:sp>
        <p:nvSpPr>
          <p:cNvPr id="1331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BFD08CEE-9C97-2347-8B1C-2809CE68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467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chemeClr val="accent1"/>
                </a:solidFill>
              </a:rPr>
              <a:t>Cluster Analysis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84" y="1568451"/>
            <a:ext cx="11038505" cy="38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7"/>
          <p:cNvSpPr>
            <a:spLocks noChangeArrowheads="1"/>
          </p:cNvSpPr>
          <p:nvPr/>
        </p:nvSpPr>
        <p:spPr bwMode="auto">
          <a:xfrm>
            <a:off x="2208214" y="5373688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Clustering of a set of objects based on the </a:t>
            </a:r>
            <a:r>
              <a:rPr lang="en-US" altLang="zh-TW" sz="1800" i="1">
                <a:latin typeface="Arial" charset="0"/>
              </a:rPr>
              <a:t>k-means method. </a:t>
            </a:r>
            <a:br>
              <a:rPr lang="en-US" altLang="zh-TW" sz="1800" i="1">
                <a:latin typeface="Arial" charset="0"/>
              </a:rPr>
            </a:br>
            <a:r>
              <a:rPr lang="en-US" altLang="zh-TW" sz="1800" i="1">
                <a:latin typeface="Arial" charset="0"/>
              </a:rPr>
              <a:t>(The mean of each cluster is </a:t>
            </a:r>
            <a:r>
              <a:rPr lang="en-US" altLang="zh-TW" sz="1800">
                <a:latin typeface="Arial" charset="0"/>
              </a:rPr>
              <a:t>marked by a “+”.)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4342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0F40748E-EE0C-A246-12C5-6AA9824C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111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57508"/>
      </p:ext>
    </p:extLst>
  </p:cSld>
  <p:clrMapOvr>
    <a:masterClrMapping/>
  </p:clrMapOvr>
  <p:transition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4525" y="1341438"/>
            <a:ext cx="9962866" cy="50403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latin typeface="Calibri" charset="0"/>
                <a:ea typeface="新細明體" charset="-120"/>
              </a:rPr>
              <a:t>Clustering results may be used to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natural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groupings of customers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rules for assigning new cases to classes for targeting/diagnostic purposes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Provide characterization, definition, labeling of populations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Decrease the size and complexity of problems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for other data mining methods 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outliers</a:t>
            </a:r>
            <a:r>
              <a:rPr lang="en-US" altLang="zh-TW" dirty="0">
                <a:latin typeface="Calibri" charset="0"/>
                <a:ea typeface="新細明體" charset="-120"/>
              </a:rPr>
              <a:t> in a specific domain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(e.g., rare-event detection)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4EDB2FB1-7D92-4FD3-B2DF-794588E7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118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i="1">
                <a:solidFill>
                  <a:srgbClr val="FF3300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91821" y="1484313"/>
            <a:ext cx="9921922" cy="4824412"/>
          </a:xfrm>
        </p:spPr>
        <p:txBody>
          <a:bodyPr/>
          <a:lstStyle/>
          <a:p>
            <a:pPr eaLnBrk="1" hangingPunct="1"/>
            <a:r>
              <a:rPr lang="en-US" altLang="zh-TW" sz="2800" i="1" dirty="0">
                <a:latin typeface="Calibri" charset="0"/>
                <a:ea typeface="新細明體" charset="-120"/>
              </a:rPr>
              <a:t>k </a:t>
            </a:r>
            <a:r>
              <a:rPr lang="en-US" altLang="zh-TW" sz="2800" dirty="0">
                <a:latin typeface="Calibri" charset="0"/>
                <a:ea typeface="新細明體" charset="-120"/>
              </a:rPr>
              <a:t>: pre-determined number of clusters</a:t>
            </a:r>
          </a:p>
          <a:p>
            <a:pPr eaLnBrk="1" hangingPunct="1"/>
            <a:r>
              <a:rPr lang="en-US" altLang="zh-TW" sz="2800" dirty="0">
                <a:latin typeface="Calibri" charset="0"/>
                <a:ea typeface="新細明體" charset="-120"/>
              </a:rPr>
              <a:t>Algorithm (</a:t>
            </a: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0: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determine value of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)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1: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Randomly generate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 points as initial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2: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Assign each point to the nearest cluster center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3: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Re-compute the new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Repetition step: </a:t>
            </a:r>
            <a:r>
              <a:rPr lang="en-US" altLang="zh-TW" sz="2800" dirty="0">
                <a:latin typeface="Calibri" charset="0"/>
                <a:ea typeface="新細明體" charset="-120"/>
              </a:rPr>
              <a:t>Repeat steps 2 and 3 until some convergence criterion is met (usually that the assignment of points to clusters becomes stable)</a:t>
            </a:r>
          </a:p>
        </p:txBody>
      </p:sp>
      <p:sp>
        <p:nvSpPr>
          <p:cNvPr id="19460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1402F1C2-7F39-13C8-783F-BD4FE378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113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544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Cluster Analysis for Data Mining - </a:t>
            </a:r>
            <a:b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D9032F65-4AFE-1F83-99E3-C85CE5AD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384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78550"/>
          </a:xfrm>
        </p:spPr>
        <p:txBody>
          <a:bodyPr/>
          <a:lstStyle/>
          <a:p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Similarity</a:t>
            </a: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Distance</a:t>
            </a:r>
            <a:endParaRPr lang="zh-TW" altLang="en-US" sz="12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00278B9-71D0-0C4F-85FD-F56957775E2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1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52400"/>
            <a:ext cx="8083550" cy="1066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695" y="1600200"/>
            <a:ext cx="10304059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Distances</a:t>
            </a:r>
            <a:r>
              <a:rPr lang="en-US" altLang="zh-TW" sz="2400" dirty="0">
                <a:latin typeface="Calibri" charset="0"/>
                <a:ea typeface="新細明體" charset="-120"/>
              </a:rPr>
              <a:t> are normally used to measure the </a:t>
            </a: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or </a:t>
            </a:r>
            <a:r>
              <a:rPr lang="en-US" altLang="zh-TW" sz="2400" u="sng" dirty="0">
                <a:latin typeface="Calibri" charset="0"/>
                <a:ea typeface="新細明體" charset="-120"/>
              </a:rPr>
              <a:t>dissimilarity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between two data objects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Some popular ones include: </a:t>
            </a:r>
            <a:r>
              <a:rPr lang="en-US" altLang="zh-TW" sz="2400" i="1" dirty="0" err="1">
                <a:solidFill>
                  <a:srgbClr val="FF0000"/>
                </a:solidFill>
                <a:latin typeface="Calibri" charset="0"/>
                <a:ea typeface="新細明體" charset="-120"/>
              </a:rPr>
              <a:t>Minkowski</a:t>
            </a:r>
            <a:r>
              <a:rPr lang="en-US" altLang="zh-TW" sz="2400" i="1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 distance</a:t>
            </a:r>
            <a:r>
              <a:rPr lang="en-US" altLang="zh-TW" sz="2400" dirty="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20000"/>
              </a:lnSpc>
            </a:pPr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r>
              <a:rPr lang="en-US" altLang="zh-TW" sz="2400" dirty="0">
                <a:latin typeface="Calibri" charset="0"/>
                <a:ea typeface="新細明體" charset="-120"/>
              </a:rPr>
              <a:t>where 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i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ip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and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 j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jp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are two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p</a:t>
            </a:r>
            <a:r>
              <a:rPr lang="en-US" altLang="zh-TW" sz="2400" dirty="0">
                <a:latin typeface="Calibri" charset="0"/>
                <a:ea typeface="新細明體" charset="-120"/>
              </a:rPr>
              <a:t>-dimensional data objects, and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a positive integer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If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d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Manhattan distance</a:t>
            </a:r>
            <a:endParaRPr lang="en-US" altLang="zh-TW" sz="2400" i="1" dirty="0">
              <a:solidFill>
                <a:srgbClr val="FF0000"/>
              </a:solidFill>
              <a:latin typeface="Calibri" charset="0"/>
              <a:ea typeface="新細明體" charset="-120"/>
            </a:endParaRPr>
          </a:p>
          <a:p>
            <a:pPr>
              <a:lnSpc>
                <a:spcPct val="120000"/>
              </a:lnSpc>
            </a:pPr>
            <a:endParaRPr lang="en-US" altLang="zh-TW" sz="2400" i="1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3429000" y="3124200"/>
          <a:ext cx="518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81600" imgH="596900" progId="Equation.3">
                  <p:embed/>
                </p:oleObj>
              </mc:Choice>
              <mc:Fallback>
                <p:oleObj name="Equation" r:id="rId2" imgW="5181600" imgH="596900" progId="Equation.3">
                  <p:embed/>
                  <p:pic>
                    <p:nvPicPr>
                      <p:cNvPr id="22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124200"/>
                        <a:ext cx="5181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4038600" y="5562600"/>
          <a:ext cx="452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600" imgH="431800" progId="Equation.3">
                  <p:embed/>
                </p:oleObj>
              </mc:Choice>
              <mc:Fallback>
                <p:oleObj name="Equation" r:id="rId4" imgW="4292600" imgH="431800" progId="Equation.3">
                  <p:embed/>
                  <p:pic>
                    <p:nvPicPr>
                      <p:cNvPr id="225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452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1245754" y="6561931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9EC976-2559-8A42-A413-DE297064680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5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91496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28600"/>
            <a:ext cx="8443912" cy="990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 (Cont.)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001000" cy="4953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sz="2400" i="1">
                <a:latin typeface="Calibri" charset="0"/>
                <a:ea typeface="新細明體" charset="-120"/>
              </a:rPr>
              <a:t>If q</a:t>
            </a:r>
            <a:r>
              <a:rPr lang="en-US" altLang="zh-TW" sz="2400">
                <a:latin typeface="Calibri" charset="0"/>
                <a:ea typeface="新細明體" charset="-120"/>
              </a:rPr>
              <a:t> = </a:t>
            </a:r>
            <a:r>
              <a:rPr lang="en-US" altLang="zh-TW" sz="2400" i="1">
                <a:latin typeface="Calibri" charset="0"/>
                <a:ea typeface="新細明體" charset="-120"/>
              </a:rPr>
              <a:t>2</a:t>
            </a:r>
            <a:r>
              <a:rPr lang="en-US" altLang="zh-TW" sz="2400">
                <a:latin typeface="Calibri" charset="0"/>
                <a:ea typeface="新細明體" charset="-120"/>
              </a:rPr>
              <a:t>,</a:t>
            </a:r>
            <a:r>
              <a:rPr lang="en-US" altLang="zh-TW" sz="2400" i="1">
                <a:latin typeface="Calibri" charset="0"/>
                <a:ea typeface="新細明體" charset="-120"/>
              </a:rPr>
              <a:t> d </a:t>
            </a:r>
            <a:r>
              <a:rPr lang="en-US" altLang="zh-TW" sz="2400">
                <a:latin typeface="Calibri" charset="0"/>
                <a:ea typeface="新細明體" charset="-120"/>
              </a:rPr>
              <a:t>is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Euclidean distance</a:t>
            </a:r>
            <a:r>
              <a:rPr lang="en-US" altLang="zh-TW" sz="240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zh-TW" sz="2400">
              <a:latin typeface="Calibri" charset="0"/>
              <a:ea typeface="新細明體" charset="-120"/>
            </a:endParaRPr>
          </a:p>
          <a:p>
            <a:pPr lvl="1"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Properties</a:t>
            </a: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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d(i,i)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</a:t>
            </a:r>
            <a:r>
              <a:rPr lang="en-US" altLang="zh-TW" i="1">
                <a:latin typeface="Calibri" charset="0"/>
                <a:ea typeface="新細明體" charset="-120"/>
              </a:rPr>
              <a:t>d(j,i)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 </a:t>
            </a:r>
            <a:r>
              <a:rPr lang="en-US" altLang="zh-TW" i="1">
                <a:latin typeface="Calibri" charset="0"/>
                <a:ea typeface="新細明體" charset="-120"/>
              </a:rPr>
              <a:t>d(i,k)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+ </a:t>
            </a:r>
            <a:r>
              <a:rPr lang="en-US" altLang="zh-TW" i="1">
                <a:latin typeface="Calibri" charset="0"/>
                <a:ea typeface="新細明體" charset="-120"/>
              </a:rPr>
              <a:t>d(k,j)</a:t>
            </a:r>
            <a:endParaRPr lang="en-US" altLang="zh-TW">
              <a:latin typeface="Calibri" charset="0"/>
              <a:ea typeface="新細明體" charset="-120"/>
              <a:sym typeface="Symbol" charset="2"/>
            </a:endParaRP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Also, one can use weighted distance, parametric Pearson product moment correlation, or other disimilarity measures</a:t>
            </a: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3505200" y="2133601"/>
          <a:ext cx="5170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68900" imgH="584200" progId="Equation.3">
                  <p:embed/>
                </p:oleObj>
              </mc:Choice>
              <mc:Fallback>
                <p:oleObj name="Equation" r:id="rId2" imgW="5168900" imgH="584200" progId="Equation.3">
                  <p:embed/>
                  <p:pic>
                    <p:nvPicPr>
                      <p:cNvPr id="235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1"/>
                        <a:ext cx="51704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4988E06-FD97-6DCF-0D88-B87D91B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11221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C00000"/>
                </a:solidFill>
                <a:latin typeface="Calibri" charset="0"/>
                <a:ea typeface="新細明體" charset="-120"/>
              </a:rPr>
              <a:t>Euclidean distance </a:t>
            </a:r>
            <a:r>
              <a:rPr lang="en-US" altLang="zh-TW">
                <a:latin typeface="Calibri" charset="0"/>
                <a:ea typeface="新細明體" charset="-120"/>
              </a:rPr>
              <a:t>vs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00B050"/>
                </a:solidFill>
                <a:latin typeface="Calibri" charset="0"/>
                <a:ea typeface="新細明體" charset="-120"/>
              </a:rPr>
              <a:t> Manhattan distance </a:t>
            </a:r>
            <a:endParaRPr lang="zh-TW" altLang="en-US">
              <a:solidFill>
                <a:srgbClr val="00B05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7493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Distance of two point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1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= (1, 2)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2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(3, 5)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2855913" y="5514975"/>
            <a:ext cx="3744912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5400000" flipH="1" flipV="1">
            <a:off x="1450976" y="4103688"/>
            <a:ext cx="2808287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10"/>
          <p:cNvSpPr txBox="1">
            <a:spLocks noChangeArrowheads="1"/>
          </p:cNvSpPr>
          <p:nvPr/>
        </p:nvSpPr>
        <p:spPr bwMode="auto">
          <a:xfrm>
            <a:off x="3143250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4" name="文字方塊 11"/>
          <p:cNvSpPr txBox="1">
            <a:spLocks noChangeArrowheads="1"/>
          </p:cNvSpPr>
          <p:nvPr/>
        </p:nvSpPr>
        <p:spPr bwMode="auto">
          <a:xfrm>
            <a:off x="3575050" y="5580064"/>
            <a:ext cx="43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5" name="文字方塊 12"/>
          <p:cNvSpPr txBox="1">
            <a:spLocks noChangeArrowheads="1"/>
          </p:cNvSpPr>
          <p:nvPr/>
        </p:nvSpPr>
        <p:spPr bwMode="auto">
          <a:xfrm>
            <a:off x="4008438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6" name="文字方塊 13"/>
          <p:cNvSpPr txBox="1">
            <a:spLocks noChangeArrowheads="1"/>
          </p:cNvSpPr>
          <p:nvPr/>
        </p:nvSpPr>
        <p:spPr bwMode="auto">
          <a:xfrm>
            <a:off x="2495550" y="48593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7" name="文字方塊 14"/>
          <p:cNvSpPr txBox="1">
            <a:spLocks noChangeArrowheads="1"/>
          </p:cNvSpPr>
          <p:nvPr/>
        </p:nvSpPr>
        <p:spPr bwMode="auto">
          <a:xfrm>
            <a:off x="2495550" y="44275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8" name="文字方塊 15"/>
          <p:cNvSpPr txBox="1">
            <a:spLocks noChangeArrowheads="1"/>
          </p:cNvSpPr>
          <p:nvPr/>
        </p:nvSpPr>
        <p:spPr bwMode="auto">
          <a:xfrm>
            <a:off x="2495550" y="39957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9" name="文字方塊 16"/>
          <p:cNvSpPr txBox="1">
            <a:spLocks noChangeArrowheads="1"/>
          </p:cNvSpPr>
          <p:nvPr/>
        </p:nvSpPr>
        <p:spPr bwMode="auto">
          <a:xfrm>
            <a:off x="2495550" y="35639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4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90" name="文字方塊 17"/>
          <p:cNvSpPr txBox="1">
            <a:spLocks noChangeArrowheads="1"/>
          </p:cNvSpPr>
          <p:nvPr/>
        </p:nvSpPr>
        <p:spPr bwMode="auto">
          <a:xfrm>
            <a:off x="2495550" y="3132138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5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877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877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877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32877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32877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37195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37195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37195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7195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37195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41513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41513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1513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1513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613" name="文字方塊 45"/>
          <p:cNvSpPr txBox="1">
            <a:spLocks noChangeArrowheads="1"/>
          </p:cNvSpPr>
          <p:nvPr/>
        </p:nvSpPr>
        <p:spPr bwMode="auto">
          <a:xfrm>
            <a:off x="4295776" y="30686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376092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376092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376092"/>
                </a:solidFill>
                <a:latin typeface="Arial" charset="0"/>
              </a:rPr>
              <a:t> (3, 5)</a:t>
            </a:r>
            <a:endParaRPr lang="zh-TW" altLang="en-US" sz="1800" b="1">
              <a:solidFill>
                <a:srgbClr val="376092"/>
              </a:solidFill>
              <a:latin typeface="Arial" charset="0"/>
            </a:endParaRPr>
          </a:p>
        </p:txBody>
      </p:sp>
      <p:cxnSp>
        <p:nvCxnSpPr>
          <p:cNvPr id="47" name="直線單箭頭接點 46"/>
          <p:cNvCxnSpPr>
            <a:stCxn id="43" idx="4"/>
            <a:endCxn id="19" idx="0"/>
          </p:cNvCxnSpPr>
          <p:nvPr/>
        </p:nvCxnSpPr>
        <p:spPr>
          <a:xfrm rot="5400000">
            <a:off x="2927351" y="5049839"/>
            <a:ext cx="792163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44" idx="4"/>
            <a:endCxn id="37" idx="0"/>
          </p:cNvCxnSpPr>
          <p:nvPr/>
        </p:nvCxnSpPr>
        <p:spPr>
          <a:xfrm rot="5400000">
            <a:off x="3142457" y="4401345"/>
            <a:ext cx="2089150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/>
          <p:cNvSpPr/>
          <p:nvPr/>
        </p:nvSpPr>
        <p:spPr>
          <a:xfrm>
            <a:off x="28559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28559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" name="橢圓 66"/>
          <p:cNvSpPr/>
          <p:nvPr/>
        </p:nvSpPr>
        <p:spPr>
          <a:xfrm>
            <a:off x="28559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28559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28559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28559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1" name="直線單箭頭接點 70"/>
          <p:cNvCxnSpPr>
            <a:stCxn id="67" idx="6"/>
            <a:endCxn id="43" idx="2"/>
          </p:cNvCxnSpPr>
          <p:nvPr/>
        </p:nvCxnSpPr>
        <p:spPr>
          <a:xfrm>
            <a:off x="2927351" y="4616450"/>
            <a:ext cx="3603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70" idx="6"/>
            <a:endCxn id="44" idx="2"/>
          </p:cNvCxnSpPr>
          <p:nvPr/>
        </p:nvCxnSpPr>
        <p:spPr>
          <a:xfrm>
            <a:off x="2927351" y="3321050"/>
            <a:ext cx="12239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44" idx="3"/>
            <a:endCxn id="43" idx="7"/>
          </p:cNvCxnSpPr>
          <p:nvPr/>
        </p:nvCxnSpPr>
        <p:spPr>
          <a:xfrm rot="5400000">
            <a:off x="3133725" y="3562350"/>
            <a:ext cx="1244600" cy="8128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43" idx="6"/>
            <a:endCxn id="39" idx="2"/>
          </p:cNvCxnSpPr>
          <p:nvPr/>
        </p:nvCxnSpPr>
        <p:spPr>
          <a:xfrm>
            <a:off x="3359151" y="4616450"/>
            <a:ext cx="792163" cy="1588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4" idx="4"/>
            <a:endCxn id="39" idx="0"/>
          </p:cNvCxnSpPr>
          <p:nvPr/>
        </p:nvCxnSpPr>
        <p:spPr>
          <a:xfrm rot="5400000">
            <a:off x="3575051" y="3968751"/>
            <a:ext cx="1223962" cy="1587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>
            <a:spLocks noChangeArrowheads="1"/>
          </p:cNvSpPr>
          <p:nvPr/>
        </p:nvSpPr>
        <p:spPr bwMode="auto">
          <a:xfrm>
            <a:off x="3648075" y="4437064"/>
            <a:ext cx="287338" cy="36988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2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4628" name="文字方塊 44"/>
          <p:cNvSpPr txBox="1">
            <a:spLocks noChangeArrowheads="1"/>
          </p:cNvSpPr>
          <p:nvPr/>
        </p:nvSpPr>
        <p:spPr bwMode="auto">
          <a:xfrm>
            <a:off x="3143251" y="46434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(1, 2)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90" name="文字方塊 89"/>
          <p:cNvSpPr txBox="1">
            <a:spLocks noChangeArrowheads="1"/>
          </p:cNvSpPr>
          <p:nvPr/>
        </p:nvSpPr>
        <p:spPr bwMode="auto">
          <a:xfrm>
            <a:off x="4079875" y="3860800"/>
            <a:ext cx="28733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3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1" name="文字方塊 90"/>
          <p:cNvSpPr txBox="1">
            <a:spLocks noChangeArrowheads="1"/>
          </p:cNvSpPr>
          <p:nvPr/>
        </p:nvSpPr>
        <p:spPr bwMode="auto">
          <a:xfrm>
            <a:off x="3359150" y="3860800"/>
            <a:ext cx="64928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C00000"/>
                </a:solidFill>
                <a:latin typeface="Arial" charset="0"/>
              </a:rPr>
              <a:t>3.61</a:t>
            </a:r>
            <a:endParaRPr lang="zh-TW" altLang="en-US" sz="1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2" name="文字方塊 91"/>
          <p:cNvSpPr txBox="1">
            <a:spLocks noChangeArrowheads="1"/>
          </p:cNvSpPr>
          <p:nvPr/>
        </p:nvSpPr>
        <p:spPr bwMode="auto">
          <a:xfrm>
            <a:off x="6888163" y="2349501"/>
            <a:ext cx="3384550" cy="230822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+ 3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+ 9)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(13)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3.61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3" name="文字方塊 92"/>
          <p:cNvSpPr txBox="1">
            <a:spLocks noChangeArrowheads="1"/>
          </p:cNvSpPr>
          <p:nvPr/>
        </p:nvSpPr>
        <p:spPr bwMode="auto">
          <a:xfrm>
            <a:off x="6959600" y="4797425"/>
            <a:ext cx="3384550" cy="157003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Manhattan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(3-1) + (5-2)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2 + 3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5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A321CD97-A52D-26C5-8C30-A6A7C190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2763" y="188913"/>
            <a:ext cx="8705850" cy="792162"/>
          </a:xfrm>
        </p:spPr>
        <p:txBody>
          <a:bodyPr>
            <a:normAutofit fontScale="90000"/>
          </a:bodyPr>
          <a:lstStyle/>
          <a:p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The </a:t>
            </a:r>
            <a:r>
              <a:rPr lang="en-US" altLang="ko-KR" i="1">
                <a:solidFill>
                  <a:schemeClr val="accent1"/>
                </a:solidFill>
                <a:latin typeface="Calibri" charset="0"/>
                <a:ea typeface="Gulim" charset="-127"/>
              </a:rPr>
              <a:t>K-Means</a:t>
            </a:r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 Clustering Method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153400" cy="647700"/>
          </a:xfrm>
        </p:spPr>
        <p:txBody>
          <a:bodyPr/>
          <a:lstStyle/>
          <a:p>
            <a:r>
              <a:rPr lang="en-US" altLang="ko-KR">
                <a:solidFill>
                  <a:srgbClr val="000000"/>
                </a:solidFill>
                <a:latin typeface="Calibri" charset="0"/>
                <a:ea typeface="Gulim" charset="-127"/>
              </a:rPr>
              <a:t>Example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24401" y="1981201"/>
            <a:ext cx="2047875" cy="1870075"/>
            <a:chOff x="528" y="240"/>
            <a:chExt cx="1919" cy="1702"/>
          </a:xfrm>
        </p:grpSpPr>
        <p:graphicFrame>
          <p:nvGraphicFramePr>
            <p:cNvPr id="25793" name="Object 4"/>
            <p:cNvGraphicFramePr>
              <a:graphicFrameLocks noChangeAspect="1"/>
            </p:cNvGraphicFramePr>
            <p:nvPr/>
          </p:nvGraphicFramePr>
          <p:xfrm>
            <a:off x="528" y="240"/>
            <a:ext cx="1919" cy="1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3047902" imgH="2648048" progId="Excel.Sheet.8">
                    <p:embed/>
                  </p:oleObj>
                </mc:Choice>
                <mc:Fallback>
                  <p:oleObj name="Worksheet" r:id="rId2" imgW="3047902" imgH="2648048" progId="Excel.Sheet.8">
                    <p:embed/>
                    <p:pic>
                      <p:nvPicPr>
                        <p:cNvPr id="2579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1919" cy="1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189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94" name="Freeform 6"/>
            <p:cNvSpPr>
              <a:spLocks/>
            </p:cNvSpPr>
            <p:nvPr/>
          </p:nvSpPr>
          <p:spPr bwMode="auto">
            <a:xfrm>
              <a:off x="1008" y="1019"/>
              <a:ext cx="173" cy="336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5" name="Freeform 7"/>
            <p:cNvSpPr>
              <a:spLocks/>
            </p:cNvSpPr>
            <p:nvPr/>
          </p:nvSpPr>
          <p:spPr bwMode="auto">
            <a:xfrm>
              <a:off x="1587" y="1036"/>
              <a:ext cx="173" cy="336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8102600" y="2008189"/>
            <a:ext cx="2222500" cy="1990725"/>
            <a:chOff x="4144" y="1265"/>
            <a:chExt cx="1400" cy="1254"/>
          </a:xfrm>
        </p:grpSpPr>
        <p:sp>
          <p:nvSpPr>
            <p:cNvPr id="25709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0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1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5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6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2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9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0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1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32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3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4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5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9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0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8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9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0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1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2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60"/>
                <a:gd name="T17" fmla="*/ 56 w 56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3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4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5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6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7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8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69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0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1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2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3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4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5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6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7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8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9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0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1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2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3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4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5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6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7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8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9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90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91" name="Freeform 91"/>
            <p:cNvSpPr>
              <a:spLocks/>
            </p:cNvSpPr>
            <p:nvPr/>
          </p:nvSpPr>
          <p:spPr bwMode="auto">
            <a:xfrm>
              <a:off x="4426" y="1767"/>
              <a:ext cx="116" cy="233"/>
            </a:xfrm>
            <a:custGeom>
              <a:avLst/>
              <a:gdLst>
                <a:gd name="T0" fmla="*/ 1 w 852"/>
                <a:gd name="T1" fmla="*/ 1 h 1260"/>
                <a:gd name="T2" fmla="*/ 1 w 852"/>
                <a:gd name="T3" fmla="*/ 1 h 1260"/>
                <a:gd name="T4" fmla="*/ 1 w 852"/>
                <a:gd name="T5" fmla="*/ 1 h 1260"/>
                <a:gd name="T6" fmla="*/ 1 w 852"/>
                <a:gd name="T7" fmla="*/ 1 h 1260"/>
                <a:gd name="T8" fmla="*/ 0 w 852"/>
                <a:gd name="T9" fmla="*/ 1 h 1260"/>
                <a:gd name="T10" fmla="*/ 1 w 852"/>
                <a:gd name="T11" fmla="*/ 1 h 1260"/>
                <a:gd name="T12" fmla="*/ 1 w 852"/>
                <a:gd name="T13" fmla="*/ 1 h 1260"/>
                <a:gd name="T14" fmla="*/ 1 w 852"/>
                <a:gd name="T15" fmla="*/ 1 h 1260"/>
                <a:gd name="T16" fmla="*/ 1 w 852"/>
                <a:gd name="T17" fmla="*/ 1 h 1260"/>
                <a:gd name="T18" fmla="*/ 1 w 852"/>
                <a:gd name="T19" fmla="*/ 1 h 1260"/>
                <a:gd name="T20" fmla="*/ 1 w 852"/>
                <a:gd name="T21" fmla="*/ 1 h 1260"/>
                <a:gd name="T22" fmla="*/ 1 w 852"/>
                <a:gd name="T23" fmla="*/ 1 h 1260"/>
                <a:gd name="T24" fmla="*/ 1 w 852"/>
                <a:gd name="T25" fmla="*/ 1 h 1260"/>
                <a:gd name="T26" fmla="*/ 1 w 852"/>
                <a:gd name="T27" fmla="*/ 1 h 1260"/>
                <a:gd name="T28" fmla="*/ 1 w 852"/>
                <a:gd name="T29" fmla="*/ 1 h 1260"/>
                <a:gd name="T30" fmla="*/ 1 w 852"/>
                <a:gd name="T31" fmla="*/ 1 h 1260"/>
                <a:gd name="T32" fmla="*/ 1 w 852"/>
                <a:gd name="T33" fmla="*/ 1 h 1260"/>
                <a:gd name="T34" fmla="*/ 1 w 852"/>
                <a:gd name="T35" fmla="*/ 1 h 1260"/>
                <a:gd name="T36" fmla="*/ 1 w 852"/>
                <a:gd name="T37" fmla="*/ 1 h 1260"/>
                <a:gd name="T38" fmla="*/ 1 w 852"/>
                <a:gd name="T39" fmla="*/ 1 h 1260"/>
                <a:gd name="T40" fmla="*/ 1 w 852"/>
                <a:gd name="T41" fmla="*/ 1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2" name="Freeform 92"/>
            <p:cNvSpPr>
              <a:spLocks/>
            </p:cNvSpPr>
            <p:nvPr/>
          </p:nvSpPr>
          <p:spPr bwMode="auto">
            <a:xfrm>
              <a:off x="4846" y="1815"/>
              <a:ext cx="116" cy="233"/>
            </a:xfrm>
            <a:custGeom>
              <a:avLst/>
              <a:gdLst>
                <a:gd name="T0" fmla="*/ 1 w 768"/>
                <a:gd name="T1" fmla="*/ 1 h 630"/>
                <a:gd name="T2" fmla="*/ 1 w 768"/>
                <a:gd name="T3" fmla="*/ 1 h 630"/>
                <a:gd name="T4" fmla="*/ 1 w 768"/>
                <a:gd name="T5" fmla="*/ 1 h 630"/>
                <a:gd name="T6" fmla="*/ 1 w 768"/>
                <a:gd name="T7" fmla="*/ 1 h 630"/>
                <a:gd name="T8" fmla="*/ 1 w 768"/>
                <a:gd name="T9" fmla="*/ 1 h 630"/>
                <a:gd name="T10" fmla="*/ 1 w 768"/>
                <a:gd name="T11" fmla="*/ 1 h 630"/>
                <a:gd name="T12" fmla="*/ 1 w 768"/>
                <a:gd name="T13" fmla="*/ 1 h 630"/>
                <a:gd name="T14" fmla="*/ 1 w 768"/>
                <a:gd name="T15" fmla="*/ 1 h 630"/>
                <a:gd name="T16" fmla="*/ 1 w 768"/>
                <a:gd name="T17" fmla="*/ 1 h 630"/>
                <a:gd name="T18" fmla="*/ 1 w 768"/>
                <a:gd name="T19" fmla="*/ 1 h 630"/>
                <a:gd name="T20" fmla="*/ 1 w 768"/>
                <a:gd name="T21" fmla="*/ 1 h 630"/>
                <a:gd name="T22" fmla="*/ 1 w 768"/>
                <a:gd name="T23" fmla="*/ 1 h 630"/>
                <a:gd name="T24" fmla="*/ 1 w 768"/>
                <a:gd name="T25" fmla="*/ 1 h 630"/>
                <a:gd name="T26" fmla="*/ 1 w 768"/>
                <a:gd name="T27" fmla="*/ 1 h 630"/>
                <a:gd name="T28" fmla="*/ 1 w 768"/>
                <a:gd name="T29" fmla="*/ 1 h 630"/>
                <a:gd name="T30" fmla="*/ 1 w 768"/>
                <a:gd name="T31" fmla="*/ 1 h 630"/>
                <a:gd name="T32" fmla="*/ 1 w 768"/>
                <a:gd name="T33" fmla="*/ 1 h 630"/>
                <a:gd name="T34" fmla="*/ 1 w 768"/>
                <a:gd name="T35" fmla="*/ 1 h 630"/>
                <a:gd name="T36" fmla="*/ 1 w 768"/>
                <a:gd name="T37" fmla="*/ 1 h 630"/>
                <a:gd name="T38" fmla="*/ 1 w 768"/>
                <a:gd name="T39" fmla="*/ 0 h 630"/>
                <a:gd name="T40" fmla="*/ 1 w 768"/>
                <a:gd name="T41" fmla="*/ 1 h 630"/>
                <a:gd name="T42" fmla="*/ 1 w 768"/>
                <a:gd name="T43" fmla="*/ 1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06" name="Line 93"/>
          <p:cNvSpPr>
            <a:spLocks noChangeShapeType="1"/>
          </p:cNvSpPr>
          <p:nvPr/>
        </p:nvSpPr>
        <p:spPr bwMode="auto">
          <a:xfrm>
            <a:off x="7162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7" name="Group 94"/>
          <p:cNvGrpSpPr>
            <a:grpSpLocks/>
          </p:cNvGrpSpPr>
          <p:nvPr/>
        </p:nvGrpSpPr>
        <p:grpSpPr bwMode="auto">
          <a:xfrm>
            <a:off x="8153400" y="4114800"/>
            <a:ext cx="2286000" cy="2286000"/>
            <a:chOff x="3312" y="2640"/>
            <a:chExt cx="1440" cy="1440"/>
          </a:xfrm>
        </p:grpSpPr>
        <p:graphicFrame>
          <p:nvGraphicFramePr>
            <p:cNvPr id="25707" name="Object 3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4038840" imgH="3465000" progId="Excel.Sheet.8">
                    <p:embed/>
                  </p:oleObj>
                </mc:Choice>
                <mc:Fallback>
                  <p:oleObj name="Worksheet" r:id="rId4" imgW="4038840" imgH="3465000" progId="Excel.Sheet.8">
                    <p:embed/>
                    <p:pic>
                      <p:nvPicPr>
                        <p:cNvPr id="257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08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8" name="Group 97"/>
          <p:cNvGrpSpPr>
            <a:grpSpLocks/>
          </p:cNvGrpSpPr>
          <p:nvPr/>
        </p:nvGrpSpPr>
        <p:grpSpPr bwMode="auto">
          <a:xfrm>
            <a:off x="4800600" y="4419601"/>
            <a:ext cx="3200400" cy="1903413"/>
            <a:chOff x="1200" y="2832"/>
            <a:chExt cx="2016" cy="1199"/>
          </a:xfrm>
        </p:grpSpPr>
        <p:grpSp>
          <p:nvGrpSpPr>
            <p:cNvPr id="25702" name="Group 98"/>
            <p:cNvGrpSpPr>
              <a:grpSpLocks/>
            </p:cNvGrpSpPr>
            <p:nvPr/>
          </p:nvGrpSpPr>
          <p:grpSpPr bwMode="auto">
            <a:xfrm>
              <a:off x="1200" y="2832"/>
              <a:ext cx="1408" cy="1199"/>
              <a:chOff x="3108" y="2256"/>
              <a:chExt cx="2100" cy="1799"/>
            </a:xfrm>
          </p:grpSpPr>
          <p:graphicFrame>
            <p:nvGraphicFramePr>
              <p:cNvPr id="25704" name="Object 2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00" cy="17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Worksheet" r:id="rId6" imgW="3333770" imgH="2810009" progId="Excel.Sheet.8">
                      <p:embed/>
                    </p:oleObj>
                  </mc:Choice>
                  <mc:Fallback>
                    <p:oleObj name="Worksheet" r:id="rId6" imgW="3333770" imgH="2810009" progId="Excel.Sheet.8">
                      <p:embed/>
                      <p:pic>
                        <p:nvPicPr>
                          <p:cNvPr id="2570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00" cy="17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5" name="Freeform 100"/>
              <p:cNvSpPr>
                <a:spLocks/>
              </p:cNvSpPr>
              <p:nvPr/>
            </p:nvSpPr>
            <p:spPr bwMode="auto">
              <a:xfrm>
                <a:off x="3638" y="2844"/>
                <a:ext cx="174" cy="349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28"/>
                  <a:gd name="T64" fmla="*/ 0 h 896"/>
                  <a:gd name="T65" fmla="*/ 728 w 728"/>
                  <a:gd name="T66" fmla="*/ 896 h 8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706" name="Freeform 101"/>
              <p:cNvSpPr>
                <a:spLocks/>
              </p:cNvSpPr>
              <p:nvPr/>
            </p:nvSpPr>
            <p:spPr bwMode="auto">
              <a:xfrm>
                <a:off x="4090" y="3204"/>
                <a:ext cx="174" cy="34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02"/>
                  <a:gd name="T79" fmla="*/ 0 h 889"/>
                  <a:gd name="T80" fmla="*/ 802 w 802"/>
                  <a:gd name="T81" fmla="*/ 889 h 8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703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9" name="Rectangle 103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0" name="Rectangle 104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1" name="Line 105"/>
          <p:cNvSpPr>
            <a:spLocks noChangeShapeType="1"/>
          </p:cNvSpPr>
          <p:nvPr/>
        </p:nvSpPr>
        <p:spPr bwMode="auto">
          <a:xfrm>
            <a:off x="1838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06"/>
          <p:cNvSpPr>
            <a:spLocks noChangeShapeType="1"/>
          </p:cNvSpPr>
          <p:nvPr/>
        </p:nvSpPr>
        <p:spPr bwMode="auto">
          <a:xfrm>
            <a:off x="1838325" y="35099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07"/>
          <p:cNvSpPr>
            <a:spLocks noChangeShapeType="1"/>
          </p:cNvSpPr>
          <p:nvPr/>
        </p:nvSpPr>
        <p:spPr bwMode="auto">
          <a:xfrm>
            <a:off x="1838325" y="33480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08"/>
          <p:cNvSpPr>
            <a:spLocks noChangeShapeType="1"/>
          </p:cNvSpPr>
          <p:nvPr/>
        </p:nvSpPr>
        <p:spPr bwMode="auto">
          <a:xfrm>
            <a:off x="1838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09"/>
          <p:cNvSpPr>
            <a:spLocks noChangeShapeType="1"/>
          </p:cNvSpPr>
          <p:nvPr/>
        </p:nvSpPr>
        <p:spPr bwMode="auto">
          <a:xfrm>
            <a:off x="1838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10"/>
          <p:cNvSpPr>
            <a:spLocks noChangeShapeType="1"/>
          </p:cNvSpPr>
          <p:nvPr/>
        </p:nvSpPr>
        <p:spPr bwMode="auto">
          <a:xfrm>
            <a:off x="1838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11"/>
          <p:cNvSpPr>
            <a:spLocks noChangeShapeType="1"/>
          </p:cNvSpPr>
          <p:nvPr/>
        </p:nvSpPr>
        <p:spPr bwMode="auto">
          <a:xfrm>
            <a:off x="1838325" y="27098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112"/>
          <p:cNvSpPr>
            <a:spLocks noChangeShapeType="1"/>
          </p:cNvSpPr>
          <p:nvPr/>
        </p:nvSpPr>
        <p:spPr bwMode="auto">
          <a:xfrm>
            <a:off x="1838325" y="25479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13"/>
          <p:cNvSpPr>
            <a:spLocks noChangeShapeType="1"/>
          </p:cNvSpPr>
          <p:nvPr/>
        </p:nvSpPr>
        <p:spPr bwMode="auto">
          <a:xfrm>
            <a:off x="1838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114"/>
          <p:cNvSpPr>
            <a:spLocks noChangeShapeType="1"/>
          </p:cNvSpPr>
          <p:nvPr/>
        </p:nvSpPr>
        <p:spPr bwMode="auto">
          <a:xfrm>
            <a:off x="1838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115"/>
          <p:cNvSpPr>
            <a:spLocks noChangeShapeType="1"/>
          </p:cNvSpPr>
          <p:nvPr/>
        </p:nvSpPr>
        <p:spPr bwMode="auto">
          <a:xfrm>
            <a:off x="2030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116"/>
          <p:cNvSpPr>
            <a:spLocks noChangeShapeType="1"/>
          </p:cNvSpPr>
          <p:nvPr/>
        </p:nvSpPr>
        <p:spPr bwMode="auto">
          <a:xfrm>
            <a:off x="2216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Line 117"/>
          <p:cNvSpPr>
            <a:spLocks noChangeShapeType="1"/>
          </p:cNvSpPr>
          <p:nvPr/>
        </p:nvSpPr>
        <p:spPr bwMode="auto">
          <a:xfrm>
            <a:off x="2409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4" name="Line 118"/>
          <p:cNvSpPr>
            <a:spLocks noChangeShapeType="1"/>
          </p:cNvSpPr>
          <p:nvPr/>
        </p:nvSpPr>
        <p:spPr bwMode="auto">
          <a:xfrm>
            <a:off x="2601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5" name="Line 119"/>
          <p:cNvSpPr>
            <a:spLocks noChangeShapeType="1"/>
          </p:cNvSpPr>
          <p:nvPr/>
        </p:nvSpPr>
        <p:spPr bwMode="auto">
          <a:xfrm>
            <a:off x="2794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6" name="Line 120"/>
          <p:cNvSpPr>
            <a:spLocks noChangeShapeType="1"/>
          </p:cNvSpPr>
          <p:nvPr/>
        </p:nvSpPr>
        <p:spPr bwMode="auto">
          <a:xfrm>
            <a:off x="2981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Line 121"/>
          <p:cNvSpPr>
            <a:spLocks noChangeShapeType="1"/>
          </p:cNvSpPr>
          <p:nvPr/>
        </p:nvSpPr>
        <p:spPr bwMode="auto">
          <a:xfrm>
            <a:off x="3173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8" name="Line 122"/>
          <p:cNvSpPr>
            <a:spLocks noChangeShapeType="1"/>
          </p:cNvSpPr>
          <p:nvPr/>
        </p:nvSpPr>
        <p:spPr bwMode="auto">
          <a:xfrm>
            <a:off x="3365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23"/>
          <p:cNvSpPr>
            <a:spLocks noChangeShapeType="1"/>
          </p:cNvSpPr>
          <p:nvPr/>
        </p:nvSpPr>
        <p:spPr bwMode="auto">
          <a:xfrm>
            <a:off x="3552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Line 124"/>
          <p:cNvSpPr>
            <a:spLocks noChangeShapeType="1"/>
          </p:cNvSpPr>
          <p:nvPr/>
        </p:nvSpPr>
        <p:spPr bwMode="auto">
          <a:xfrm>
            <a:off x="3744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1" name="Rectangle 125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32" name="Line 126"/>
          <p:cNvSpPr>
            <a:spLocks noChangeShapeType="1"/>
          </p:cNvSpPr>
          <p:nvPr/>
        </p:nvSpPr>
        <p:spPr bwMode="auto">
          <a:xfrm>
            <a:off x="1838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3" name="Line 127"/>
          <p:cNvSpPr>
            <a:spLocks noChangeShapeType="1"/>
          </p:cNvSpPr>
          <p:nvPr/>
        </p:nvSpPr>
        <p:spPr bwMode="auto">
          <a:xfrm>
            <a:off x="1819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4" name="Line 128"/>
          <p:cNvSpPr>
            <a:spLocks noChangeShapeType="1"/>
          </p:cNvSpPr>
          <p:nvPr/>
        </p:nvSpPr>
        <p:spPr bwMode="auto">
          <a:xfrm>
            <a:off x="1819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5" name="Line 129"/>
          <p:cNvSpPr>
            <a:spLocks noChangeShapeType="1"/>
          </p:cNvSpPr>
          <p:nvPr/>
        </p:nvSpPr>
        <p:spPr bwMode="auto">
          <a:xfrm>
            <a:off x="1819275" y="35099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Line 130"/>
          <p:cNvSpPr>
            <a:spLocks noChangeShapeType="1"/>
          </p:cNvSpPr>
          <p:nvPr/>
        </p:nvSpPr>
        <p:spPr bwMode="auto">
          <a:xfrm>
            <a:off x="1819275" y="33480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Line 131"/>
          <p:cNvSpPr>
            <a:spLocks noChangeShapeType="1"/>
          </p:cNvSpPr>
          <p:nvPr/>
        </p:nvSpPr>
        <p:spPr bwMode="auto">
          <a:xfrm>
            <a:off x="1819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8" name="Line 132"/>
          <p:cNvSpPr>
            <a:spLocks noChangeShapeType="1"/>
          </p:cNvSpPr>
          <p:nvPr/>
        </p:nvSpPr>
        <p:spPr bwMode="auto">
          <a:xfrm>
            <a:off x="1819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9" name="Line 133"/>
          <p:cNvSpPr>
            <a:spLocks noChangeShapeType="1"/>
          </p:cNvSpPr>
          <p:nvPr/>
        </p:nvSpPr>
        <p:spPr bwMode="auto">
          <a:xfrm>
            <a:off x="1819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0" name="Line 134"/>
          <p:cNvSpPr>
            <a:spLocks noChangeShapeType="1"/>
          </p:cNvSpPr>
          <p:nvPr/>
        </p:nvSpPr>
        <p:spPr bwMode="auto">
          <a:xfrm>
            <a:off x="1819275" y="27098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Line 135"/>
          <p:cNvSpPr>
            <a:spLocks noChangeShapeType="1"/>
          </p:cNvSpPr>
          <p:nvPr/>
        </p:nvSpPr>
        <p:spPr bwMode="auto">
          <a:xfrm>
            <a:off x="1819275" y="25479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2" name="Line 136"/>
          <p:cNvSpPr>
            <a:spLocks noChangeShapeType="1"/>
          </p:cNvSpPr>
          <p:nvPr/>
        </p:nvSpPr>
        <p:spPr bwMode="auto">
          <a:xfrm>
            <a:off x="1819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137"/>
          <p:cNvSpPr>
            <a:spLocks noChangeShapeType="1"/>
          </p:cNvSpPr>
          <p:nvPr/>
        </p:nvSpPr>
        <p:spPr bwMode="auto">
          <a:xfrm>
            <a:off x="1819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138"/>
          <p:cNvSpPr>
            <a:spLocks noChangeShapeType="1"/>
          </p:cNvSpPr>
          <p:nvPr/>
        </p:nvSpPr>
        <p:spPr bwMode="auto">
          <a:xfrm>
            <a:off x="1838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Line 139"/>
          <p:cNvSpPr>
            <a:spLocks noChangeShapeType="1"/>
          </p:cNvSpPr>
          <p:nvPr/>
        </p:nvSpPr>
        <p:spPr bwMode="auto">
          <a:xfrm flipV="1">
            <a:off x="1838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6" name="Line 140"/>
          <p:cNvSpPr>
            <a:spLocks noChangeShapeType="1"/>
          </p:cNvSpPr>
          <p:nvPr/>
        </p:nvSpPr>
        <p:spPr bwMode="auto">
          <a:xfrm flipV="1">
            <a:off x="2030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Line 141"/>
          <p:cNvSpPr>
            <a:spLocks noChangeShapeType="1"/>
          </p:cNvSpPr>
          <p:nvPr/>
        </p:nvSpPr>
        <p:spPr bwMode="auto">
          <a:xfrm flipV="1">
            <a:off x="2216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8" name="Line 142"/>
          <p:cNvSpPr>
            <a:spLocks noChangeShapeType="1"/>
          </p:cNvSpPr>
          <p:nvPr/>
        </p:nvSpPr>
        <p:spPr bwMode="auto">
          <a:xfrm flipV="1">
            <a:off x="2409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9" name="Line 143"/>
          <p:cNvSpPr>
            <a:spLocks noChangeShapeType="1"/>
          </p:cNvSpPr>
          <p:nvPr/>
        </p:nvSpPr>
        <p:spPr bwMode="auto">
          <a:xfrm flipV="1">
            <a:off x="2601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0" name="Line 144"/>
          <p:cNvSpPr>
            <a:spLocks noChangeShapeType="1"/>
          </p:cNvSpPr>
          <p:nvPr/>
        </p:nvSpPr>
        <p:spPr bwMode="auto">
          <a:xfrm flipV="1">
            <a:off x="2794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1" name="Line 145"/>
          <p:cNvSpPr>
            <a:spLocks noChangeShapeType="1"/>
          </p:cNvSpPr>
          <p:nvPr/>
        </p:nvSpPr>
        <p:spPr bwMode="auto">
          <a:xfrm flipV="1">
            <a:off x="2981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2" name="Line 146"/>
          <p:cNvSpPr>
            <a:spLocks noChangeShapeType="1"/>
          </p:cNvSpPr>
          <p:nvPr/>
        </p:nvSpPr>
        <p:spPr bwMode="auto">
          <a:xfrm flipV="1">
            <a:off x="3173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Line 147"/>
          <p:cNvSpPr>
            <a:spLocks noChangeShapeType="1"/>
          </p:cNvSpPr>
          <p:nvPr/>
        </p:nvSpPr>
        <p:spPr bwMode="auto">
          <a:xfrm flipV="1">
            <a:off x="3365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4" name="Line 148"/>
          <p:cNvSpPr>
            <a:spLocks noChangeShapeType="1"/>
          </p:cNvSpPr>
          <p:nvPr/>
        </p:nvSpPr>
        <p:spPr bwMode="auto">
          <a:xfrm flipV="1">
            <a:off x="3552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Line 149"/>
          <p:cNvSpPr>
            <a:spLocks noChangeShapeType="1"/>
          </p:cNvSpPr>
          <p:nvPr/>
        </p:nvSpPr>
        <p:spPr bwMode="auto">
          <a:xfrm flipV="1">
            <a:off x="3744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6" name="Freeform 150"/>
          <p:cNvSpPr>
            <a:spLocks/>
          </p:cNvSpPr>
          <p:nvPr/>
        </p:nvSpPr>
        <p:spPr bwMode="auto">
          <a:xfrm>
            <a:off x="2363789" y="2824163"/>
            <a:ext cx="90487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7" name="Freeform 151"/>
          <p:cNvSpPr>
            <a:spLocks/>
          </p:cNvSpPr>
          <p:nvPr/>
        </p:nvSpPr>
        <p:spPr bwMode="auto">
          <a:xfrm>
            <a:off x="3128963" y="33020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8" name="Freeform 152"/>
          <p:cNvSpPr>
            <a:spLocks/>
          </p:cNvSpPr>
          <p:nvPr/>
        </p:nvSpPr>
        <p:spPr bwMode="auto">
          <a:xfrm>
            <a:off x="2557463" y="2662238"/>
            <a:ext cx="88900" cy="93662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9" name="Freeform 153"/>
          <p:cNvSpPr>
            <a:spLocks/>
          </p:cNvSpPr>
          <p:nvPr/>
        </p:nvSpPr>
        <p:spPr bwMode="auto">
          <a:xfrm>
            <a:off x="2363789" y="2501901"/>
            <a:ext cx="90487" cy="93663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0" name="Freeform 154"/>
          <p:cNvSpPr>
            <a:spLocks/>
          </p:cNvSpPr>
          <p:nvPr/>
        </p:nvSpPr>
        <p:spPr bwMode="auto">
          <a:xfrm>
            <a:off x="33210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Freeform 155"/>
          <p:cNvSpPr>
            <a:spLocks/>
          </p:cNvSpPr>
          <p:nvPr/>
        </p:nvSpPr>
        <p:spPr bwMode="auto">
          <a:xfrm>
            <a:off x="2557463" y="29845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2" name="Freeform 156"/>
          <p:cNvSpPr>
            <a:spLocks/>
          </p:cNvSpPr>
          <p:nvPr/>
        </p:nvSpPr>
        <p:spPr bwMode="auto">
          <a:xfrm>
            <a:off x="2749550" y="3624263"/>
            <a:ext cx="90488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3" name="Freeform 157"/>
          <p:cNvSpPr>
            <a:spLocks/>
          </p:cNvSpPr>
          <p:nvPr/>
        </p:nvSpPr>
        <p:spPr bwMode="auto">
          <a:xfrm>
            <a:off x="27495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4" name="Rectangle 158"/>
          <p:cNvSpPr>
            <a:spLocks noChangeArrowheads="1"/>
          </p:cNvSpPr>
          <p:nvPr/>
        </p:nvSpPr>
        <p:spPr bwMode="auto">
          <a:xfrm>
            <a:off x="1747838" y="37846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5" name="Rectangle 159"/>
          <p:cNvSpPr>
            <a:spLocks noChangeArrowheads="1"/>
          </p:cNvSpPr>
          <p:nvPr/>
        </p:nvSpPr>
        <p:spPr bwMode="auto">
          <a:xfrm>
            <a:off x="1747838" y="36242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6" name="Rectangle 160"/>
          <p:cNvSpPr>
            <a:spLocks noChangeArrowheads="1"/>
          </p:cNvSpPr>
          <p:nvPr/>
        </p:nvSpPr>
        <p:spPr bwMode="auto">
          <a:xfrm>
            <a:off x="1747838" y="34623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7" name="Rectangle 161"/>
          <p:cNvSpPr>
            <a:spLocks noChangeArrowheads="1"/>
          </p:cNvSpPr>
          <p:nvPr/>
        </p:nvSpPr>
        <p:spPr bwMode="auto">
          <a:xfrm>
            <a:off x="1747838" y="33020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8" name="Rectangle 162"/>
          <p:cNvSpPr>
            <a:spLocks noChangeArrowheads="1"/>
          </p:cNvSpPr>
          <p:nvPr/>
        </p:nvSpPr>
        <p:spPr bwMode="auto">
          <a:xfrm>
            <a:off x="1747838" y="31400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9" name="Rectangle 163"/>
          <p:cNvSpPr>
            <a:spLocks noChangeArrowheads="1"/>
          </p:cNvSpPr>
          <p:nvPr/>
        </p:nvSpPr>
        <p:spPr bwMode="auto">
          <a:xfrm>
            <a:off x="1747838" y="29781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0" name="Rectangle 164"/>
          <p:cNvSpPr>
            <a:spLocks noChangeArrowheads="1"/>
          </p:cNvSpPr>
          <p:nvPr/>
        </p:nvSpPr>
        <p:spPr bwMode="auto">
          <a:xfrm>
            <a:off x="1747838" y="28241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1" name="Rectangle 165"/>
          <p:cNvSpPr>
            <a:spLocks noChangeArrowheads="1"/>
          </p:cNvSpPr>
          <p:nvPr/>
        </p:nvSpPr>
        <p:spPr bwMode="auto">
          <a:xfrm>
            <a:off x="1747838" y="26622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2" name="Rectangle 166"/>
          <p:cNvSpPr>
            <a:spLocks noChangeArrowheads="1"/>
          </p:cNvSpPr>
          <p:nvPr/>
        </p:nvSpPr>
        <p:spPr bwMode="auto">
          <a:xfrm>
            <a:off x="1747838" y="25019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3" name="Rectangle 167"/>
          <p:cNvSpPr>
            <a:spLocks noChangeArrowheads="1"/>
          </p:cNvSpPr>
          <p:nvPr/>
        </p:nvSpPr>
        <p:spPr bwMode="auto">
          <a:xfrm>
            <a:off x="1747838" y="23399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4" name="Rectangle 168"/>
          <p:cNvSpPr>
            <a:spLocks noChangeArrowheads="1"/>
          </p:cNvSpPr>
          <p:nvPr/>
        </p:nvSpPr>
        <p:spPr bwMode="auto">
          <a:xfrm>
            <a:off x="1709738" y="21780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5" name="Rectangle 169"/>
          <p:cNvSpPr>
            <a:spLocks noChangeArrowheads="1"/>
          </p:cNvSpPr>
          <p:nvPr/>
        </p:nvSpPr>
        <p:spPr bwMode="auto">
          <a:xfrm>
            <a:off x="1819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6" name="Rectangle 170"/>
          <p:cNvSpPr>
            <a:spLocks noChangeArrowheads="1"/>
          </p:cNvSpPr>
          <p:nvPr/>
        </p:nvSpPr>
        <p:spPr bwMode="auto">
          <a:xfrm>
            <a:off x="2011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7" name="Rectangle 171"/>
          <p:cNvSpPr>
            <a:spLocks noChangeArrowheads="1"/>
          </p:cNvSpPr>
          <p:nvPr/>
        </p:nvSpPr>
        <p:spPr bwMode="auto">
          <a:xfrm>
            <a:off x="219710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8" name="Rectangle 172"/>
          <p:cNvSpPr>
            <a:spLocks noChangeArrowheads="1"/>
          </p:cNvSpPr>
          <p:nvPr/>
        </p:nvSpPr>
        <p:spPr bwMode="auto">
          <a:xfrm>
            <a:off x="2390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9" name="Rectangle 173"/>
          <p:cNvSpPr>
            <a:spLocks noChangeArrowheads="1"/>
          </p:cNvSpPr>
          <p:nvPr/>
        </p:nvSpPr>
        <p:spPr bwMode="auto">
          <a:xfrm>
            <a:off x="25828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0" name="Rectangle 174"/>
          <p:cNvSpPr>
            <a:spLocks noChangeArrowheads="1"/>
          </p:cNvSpPr>
          <p:nvPr/>
        </p:nvSpPr>
        <p:spPr bwMode="auto">
          <a:xfrm>
            <a:off x="27749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1" name="Rectangle 175"/>
          <p:cNvSpPr>
            <a:spLocks noChangeArrowheads="1"/>
          </p:cNvSpPr>
          <p:nvPr/>
        </p:nvSpPr>
        <p:spPr bwMode="auto">
          <a:xfrm>
            <a:off x="2962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2" name="Rectangle 176"/>
          <p:cNvSpPr>
            <a:spLocks noChangeArrowheads="1"/>
          </p:cNvSpPr>
          <p:nvPr/>
        </p:nvSpPr>
        <p:spPr bwMode="auto">
          <a:xfrm>
            <a:off x="3154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3" name="Rectangle 177"/>
          <p:cNvSpPr>
            <a:spLocks noChangeArrowheads="1"/>
          </p:cNvSpPr>
          <p:nvPr/>
        </p:nvSpPr>
        <p:spPr bwMode="auto">
          <a:xfrm>
            <a:off x="33464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4" name="Rectangle 178"/>
          <p:cNvSpPr>
            <a:spLocks noChangeArrowheads="1"/>
          </p:cNvSpPr>
          <p:nvPr/>
        </p:nvSpPr>
        <p:spPr bwMode="auto">
          <a:xfrm>
            <a:off x="3533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5" name="Rectangle 179"/>
          <p:cNvSpPr>
            <a:spLocks noChangeArrowheads="1"/>
          </p:cNvSpPr>
          <p:nvPr/>
        </p:nvSpPr>
        <p:spPr bwMode="auto">
          <a:xfrm>
            <a:off x="3706813" y="38925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6" name="Rectangle 180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87" name="Text Box 181"/>
          <p:cNvSpPr txBox="1">
            <a:spLocks noChangeArrowheads="1"/>
          </p:cNvSpPr>
          <p:nvPr/>
        </p:nvSpPr>
        <p:spPr bwMode="auto">
          <a:xfrm>
            <a:off x="1752600" y="4572001"/>
            <a:ext cx="1905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K=2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Arbitrarily choose K object as initial cluster center</a:t>
            </a:r>
          </a:p>
        </p:txBody>
      </p:sp>
      <p:sp>
        <p:nvSpPr>
          <p:cNvPr id="25688" name="Line 182"/>
          <p:cNvSpPr>
            <a:spLocks noChangeShapeType="1"/>
          </p:cNvSpPr>
          <p:nvPr/>
        </p:nvSpPr>
        <p:spPr bwMode="auto">
          <a:xfrm flipV="1">
            <a:off x="2590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89" name="Line 183"/>
          <p:cNvSpPr>
            <a:spLocks noChangeShapeType="1"/>
          </p:cNvSpPr>
          <p:nvPr/>
        </p:nvSpPr>
        <p:spPr bwMode="auto">
          <a:xfrm>
            <a:off x="3962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0" name="Text Box 184"/>
          <p:cNvSpPr txBox="1">
            <a:spLocks noChangeArrowheads="1"/>
          </p:cNvSpPr>
          <p:nvPr/>
        </p:nvSpPr>
        <p:spPr bwMode="auto">
          <a:xfrm>
            <a:off x="3886200" y="3124201"/>
            <a:ext cx="83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Assign each objects to most similar center</a:t>
            </a:r>
          </a:p>
        </p:txBody>
      </p:sp>
      <p:sp>
        <p:nvSpPr>
          <p:cNvPr id="25691" name="Text Box 185"/>
          <p:cNvSpPr txBox="1">
            <a:spLocks noChangeArrowheads="1"/>
          </p:cNvSpPr>
          <p:nvPr/>
        </p:nvSpPr>
        <p:spPr bwMode="auto">
          <a:xfrm>
            <a:off x="7162800" y="3048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2" name="Freeform 186"/>
          <p:cNvSpPr>
            <a:spLocks/>
          </p:cNvSpPr>
          <p:nvPr/>
        </p:nvSpPr>
        <p:spPr bwMode="auto">
          <a:xfrm>
            <a:off x="2362200" y="31369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3" name="Freeform 187"/>
          <p:cNvSpPr>
            <a:spLocks/>
          </p:cNvSpPr>
          <p:nvPr/>
        </p:nvSpPr>
        <p:spPr bwMode="auto">
          <a:xfrm>
            <a:off x="3124200" y="29718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4" name="Oval 188"/>
          <p:cNvSpPr>
            <a:spLocks noChangeArrowheads="1"/>
          </p:cNvSpPr>
          <p:nvPr/>
        </p:nvSpPr>
        <p:spPr bwMode="auto">
          <a:xfrm>
            <a:off x="1981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5" name="Oval 189"/>
          <p:cNvSpPr>
            <a:spLocks noChangeArrowheads="1"/>
          </p:cNvSpPr>
          <p:nvPr/>
        </p:nvSpPr>
        <p:spPr bwMode="auto">
          <a:xfrm>
            <a:off x="3497264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6" name="Text Box 190"/>
          <p:cNvSpPr txBox="1">
            <a:spLocks noChangeArrowheads="1"/>
          </p:cNvSpPr>
          <p:nvPr/>
        </p:nvSpPr>
        <p:spPr bwMode="auto">
          <a:xfrm>
            <a:off x="7162800" y="5334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7" name="Text Box 191"/>
          <p:cNvSpPr txBox="1">
            <a:spLocks noChangeArrowheads="1"/>
          </p:cNvSpPr>
          <p:nvPr/>
        </p:nvSpPr>
        <p:spPr bwMode="auto">
          <a:xfrm>
            <a:off x="9372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698" name="Line 192"/>
          <p:cNvSpPr>
            <a:spLocks noChangeShapeType="1"/>
          </p:cNvSpPr>
          <p:nvPr/>
        </p:nvSpPr>
        <p:spPr bwMode="auto">
          <a:xfrm flipV="1">
            <a:off x="5791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9" name="Text Box 193"/>
          <p:cNvSpPr txBox="1">
            <a:spLocks noChangeArrowheads="1"/>
          </p:cNvSpPr>
          <p:nvPr/>
        </p:nvSpPr>
        <p:spPr bwMode="auto">
          <a:xfrm>
            <a:off x="5943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701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35D179E-E05A-78E8-1ED6-AF3A0915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366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06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C5AB76-8538-1A44-93E8-1F6660CF2C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919288" y="188914"/>
            <a:ext cx="820896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72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7200" b="1">
                <a:solidFill>
                  <a:schemeClr val="accent1"/>
                </a:solidFill>
                <a:ea typeface="Gulim" charset="-127"/>
              </a:rPr>
              <a:t> Clustering</a:t>
            </a:r>
            <a:endParaRPr lang="en-US" altLang="ko-KR" sz="72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7752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D98D50-DFEF-4F4B-8A5E-37B97163942E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72298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582BB1-793D-3445-9971-F3A31DC0F03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719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  <a:br>
              <a:rPr lang="en-US" altLang="ko-KR" sz="4400" b="1">
                <a:solidFill>
                  <a:schemeClr val="accent1"/>
                </a:solidFill>
                <a:ea typeface="Gulim" charset="-127"/>
              </a:rPr>
            </a:br>
            <a:r>
              <a:rPr lang="en-US" altLang="ko-KR" b="1">
                <a:ea typeface="Gulim" charset="-127"/>
              </a:rPr>
              <a:t>Step by Step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6625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FD96C4-E996-5B4D-AC3C-689066B6AD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橢圓 8"/>
          <p:cNvSpPr/>
          <p:nvPr/>
        </p:nvSpPr>
        <p:spPr>
          <a:xfrm>
            <a:off x="3863976" y="393382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4" name="矩形 9"/>
          <p:cNvSpPr>
            <a:spLocks noChangeArrowheads="1"/>
          </p:cNvSpPr>
          <p:nvPr/>
        </p:nvSpPr>
        <p:spPr bwMode="auto">
          <a:xfrm>
            <a:off x="3719513" y="4149725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9745" name="矩形 10"/>
          <p:cNvSpPr>
            <a:spLocks noChangeArrowheads="1"/>
          </p:cNvSpPr>
          <p:nvPr/>
        </p:nvSpPr>
        <p:spPr bwMode="auto">
          <a:xfrm>
            <a:off x="6240463" y="2997200"/>
            <a:ext cx="126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311901" y="35004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7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29748" name="Text Box 181"/>
          <p:cNvSpPr txBox="1">
            <a:spLocks noChangeArrowheads="1"/>
          </p:cNvSpPr>
          <p:nvPr/>
        </p:nvSpPr>
        <p:spPr bwMode="auto">
          <a:xfrm>
            <a:off x="1919288" y="765175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1: K=2, Arbitrarily choose K object as initial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5794476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9A6016-C08E-2848-BB0A-63487995B0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4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7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0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07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graphicFrame>
        <p:nvGraphicFramePr>
          <p:cNvPr id="24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3151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696772-2C36-A646-B6F6-62A62DACDF6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833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6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9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1850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600826" y="2852738"/>
            <a:ext cx="3382963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m2(8,5)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((8-3)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5.10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2640013" y="4005263"/>
            <a:ext cx="3384550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m1(3,4)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(4-6)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2.00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rot="5400000">
            <a:off x="3107532" y="3177382"/>
            <a:ext cx="504825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stCxn id="27" idx="6"/>
            <a:endCxn id="10" idx="1"/>
          </p:cNvCxnSpPr>
          <p:nvPr/>
        </p:nvCxnSpPr>
        <p:spPr>
          <a:xfrm>
            <a:off x="3432176" y="2852739"/>
            <a:ext cx="1604963" cy="236537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729DAA-8805-AF4F-825B-45A4BCC81B3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4.64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2.99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5.68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0.20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1.87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1.15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2.42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3.80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0.75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(3.86, 5.14)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(7.33, 4.33)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66CC"/>
              </a:solidFill>
              <a:latin typeface="Calibri" pitchFamily="34" charset="0"/>
            </a:endParaRPr>
          </a:p>
        </p:txBody>
      </p:sp>
      <p:sp>
        <p:nvSpPr>
          <p:cNvPr id="32866" name="矩形 20"/>
          <p:cNvSpPr>
            <a:spLocks noChangeArrowheads="1"/>
          </p:cNvSpPr>
          <p:nvPr/>
        </p:nvSpPr>
        <p:spPr bwMode="auto">
          <a:xfrm>
            <a:off x="2809875" y="2708275"/>
            <a:ext cx="191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(3.86, 5.14)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575051" y="299720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868" name="矩形 22"/>
          <p:cNvSpPr>
            <a:spLocks noChangeArrowheads="1"/>
          </p:cNvSpPr>
          <p:nvPr/>
        </p:nvSpPr>
        <p:spPr bwMode="auto">
          <a:xfrm>
            <a:off x="4224338" y="342900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(7.33, 4.33)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00601" y="32845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直線單箭頭接點 24"/>
          <p:cNvCxnSpPr>
            <a:stCxn id="22" idx="4"/>
            <a:endCxn id="7" idx="7"/>
          </p:cNvCxnSpPr>
          <p:nvPr/>
        </p:nvCxnSpPr>
        <p:spPr>
          <a:xfrm rot="5400000">
            <a:off x="3375026" y="3176589"/>
            <a:ext cx="307975" cy="23812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24" idx="7"/>
            <a:endCxn id="10" idx="2"/>
          </p:cNvCxnSpPr>
          <p:nvPr/>
        </p:nvCxnSpPr>
        <p:spPr>
          <a:xfrm rot="5400000" flipH="1" flipV="1">
            <a:off x="4887119" y="3177382"/>
            <a:ext cx="165100" cy="936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875" name="矩形 25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287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83148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12EB6B-A12E-4648-9F10-CF0C21E751C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88" name="矩形 22"/>
          <p:cNvSpPr>
            <a:spLocks noChangeArrowheads="1"/>
          </p:cNvSpPr>
          <p:nvPr/>
        </p:nvSpPr>
        <p:spPr bwMode="auto">
          <a:xfrm>
            <a:off x="4151313" y="3284539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(6.75., 3.50)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893" name="矩形 40"/>
          <p:cNvSpPr>
            <a:spLocks noChangeArrowheads="1"/>
          </p:cNvSpPr>
          <p:nvPr/>
        </p:nvSpPr>
        <p:spPr bwMode="auto">
          <a:xfrm>
            <a:off x="2782888" y="2636839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(3.67, 5.83)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95" name="矩形 42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389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3191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FE238A-9792-A641-AE94-61B955472B6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917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4918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8796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altLang="ko-KR" i="1">
                <a:latin typeface="Calibri" charset="0"/>
                <a:ea typeface="Gulim" charset="-127"/>
              </a:rPr>
              <a:t>K-Means</a:t>
            </a:r>
            <a:r>
              <a:rPr lang="en-US" altLang="ko-KR">
                <a:latin typeface="Calibri" charset="0"/>
                <a:ea typeface="Gulim" charset="-127"/>
              </a:rPr>
              <a:t> Clustering 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(</a:t>
            </a:r>
            <a:r>
              <a:rPr lang="en-US" altLang="ko-KR" sz="3200" i="1">
                <a:solidFill>
                  <a:schemeClr val="accent1"/>
                </a:solidFill>
                <a:latin typeface="Calibri" charset="0"/>
                <a:ea typeface="Gulim" charset="-127"/>
              </a:rPr>
              <a:t>K=2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, two clusters)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F9C88-D6D8-7F46-8A8F-087A4CD03ED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39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3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614664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EA54A-4C86-0845-B1AA-CB83BB5205D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69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32997893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04" y="274638"/>
            <a:ext cx="10399595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Machine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Unsupervised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Cluster Analysis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K-Means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352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E8D1A-D011-4543-BF8C-7A49032B0F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96753"/>
            <a:ext cx="9144000" cy="502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788A-7C5F-1342-A12A-27D9A37458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94" y="3894276"/>
            <a:ext cx="4446115" cy="25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28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B1B19-0B2F-A548-BA79-E41089C3E4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32128"/>
            <a:ext cx="9144000" cy="19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39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99838-9A06-0946-89E0-8F42054FA2C6}"/>
              </a:ext>
            </a:extLst>
          </p:cNvPr>
          <p:cNvSpPr/>
          <p:nvPr/>
        </p:nvSpPr>
        <p:spPr>
          <a:xfrm>
            <a:off x="1774702" y="2006445"/>
            <a:ext cx="87137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sklearn.cluster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plotly.express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px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data = {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(data, columns =[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n_clusters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cluster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kmeans.fit_predict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(df[[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]])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 = cluster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px.scatter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data_frame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=df, x=df[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y=df[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color=df[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'K-Means Clustering'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69552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8A7B4-1954-F340-BC10-E9129E7F3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49896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E0DACF1-A90D-1F44-B1B6-D86F8CD4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1AAD-AD8F-FD4C-B56D-61A37B4F94D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7072690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#importing the libraries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#importing the Iris dataset with pandas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EC75F-93DB-DA41-A205-4DC5FC1AD966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2230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000" b="1" dirty="0">
                <a:latin typeface="Courier" charset="0"/>
                <a:ea typeface="標楷體" charset="-120"/>
              </a:rPr>
              <a:t>#Finding the optimum number of clusters for k-means classification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[]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for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in range(1, 8):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'k-means++',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(X)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wcss.append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kmeans.inertia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_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#Plotting the results onto a line graph, allowing us to observe 'The elbow'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plt.plot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(range(1, 8),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plt.title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('The elbow method')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plt.xlabel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('Number of clusters')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plt.ylabel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('WCSS') #within cluster sum of squares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F7F84-2B74-AA4D-9501-3FD6D0083ED0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5944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40A68-573F-7848-9CBA-C72D5700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20" y="1439496"/>
            <a:ext cx="6213682" cy="50422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926EBBB-5A72-4D4B-B1DD-4F151FCB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11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The elbow method (</a:t>
            </a:r>
            <a:r>
              <a:rPr lang="en-US" altLang="ko-KR" i="1" dirty="0">
                <a:solidFill>
                  <a:schemeClr val="accent1"/>
                </a:solidFill>
                <a:ea typeface="Gulim" charset="-127"/>
              </a:rPr>
              <a:t>k=3</a:t>
            </a: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432E79-DE8D-AE47-ACBE-2777F0B75755}"/>
              </a:ext>
            </a:extLst>
          </p:cNvPr>
          <p:cNvSpPr/>
          <p:nvPr/>
        </p:nvSpPr>
        <p:spPr>
          <a:xfrm>
            <a:off x="5319387" y="5498927"/>
            <a:ext cx="225468" cy="2254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DC5AA-08D2-0740-8396-5CDF9EF51F1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29033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335575"/>
            <a:ext cx="8713788" cy="220156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3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init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'k-means++'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.fit_predict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2546F-A24C-2842-8EDD-C8CDAB8EA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375" y="2936083"/>
            <a:ext cx="8834907" cy="51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088B6-298B-0E4D-97B4-6559C107923E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999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757596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A57B-2B3E-2543-9BE4-B90C997F4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18" y="4597107"/>
            <a:ext cx="9002332" cy="129017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6CD6E27-AF22-7C40-8C82-B4786D92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258301"/>
            <a:ext cx="8713788" cy="4020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#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Visualising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1], s = 100, c = 'red',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setosa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1], s = 100, c = 'blue',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versicolour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1], s = 100, c = 'green', label = 'Iris-virginica')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#Plotting the centroids of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 0],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_[:,1], s = 100, c = 'yellow', label = 'Centroids')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plt.legend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75BF4-8EB8-0843-89FD-6E48A217EA2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814266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96655-B90E-5347-9106-E304F205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26" y="2614595"/>
            <a:ext cx="5079517" cy="399166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5887571-6C07-EF45-8CA8-0E4423AE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527"/>
            <a:ext cx="7488238" cy="6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B199-B12A-8642-8046-9C389C714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71" y="1357111"/>
            <a:ext cx="8834907" cy="126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92B5E-F9EA-E148-8CC2-ADD81C068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72" y="753078"/>
            <a:ext cx="8834907" cy="514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6A5A4-6E01-874F-87D5-7F3949B7BE4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sz="12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3886811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1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Market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4A88-00C4-FE46-A01A-7B3BA80205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46460"/>
            <a:ext cx="9144000" cy="4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7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7F60-E507-F949-B379-263FCB00E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91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D5E0-8448-ED4A-B340-48EFE70F85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143" y="1294444"/>
            <a:ext cx="9144000" cy="49397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BD5B6A-EC5C-4D46-B2CF-68746F0D76A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50110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4716-CBEC-F240-82AC-E744D3C003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50963"/>
            <a:ext cx="9144000" cy="48734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B43E7A-D2D1-A848-BB85-FBA014F2E96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6673315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16" y="274638"/>
            <a:ext cx="933902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Association Analysis, </a:t>
            </a:r>
            <a:r>
              <a:rPr lang="en-US" sz="6600" dirty="0">
                <a:solidFill>
                  <a:srgbClr val="C00000"/>
                </a:solidFill>
              </a:rPr>
              <a:t>Market Basket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440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207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427216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675" y="3376081"/>
            <a:ext cx="3658868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Association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78677" y="1038216"/>
            <a:ext cx="36588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 Analysis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Market-basket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083EB5-8C64-43F9-33E1-F0A61B92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81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C6FDB1-4995-D448-9565-65185C9BE91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73425" y="946150"/>
          <a:ext cx="5905500" cy="5608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Transaction ID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Items bought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T01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T02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D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T03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T04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T05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C, E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T06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T07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T08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T09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T10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B, 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305" name="矩形 6"/>
          <p:cNvSpPr>
            <a:spLocks noChangeArrowheads="1"/>
          </p:cNvSpPr>
          <p:nvPr/>
        </p:nvSpPr>
        <p:spPr bwMode="auto">
          <a:xfrm>
            <a:off x="3216275" y="115889"/>
            <a:ext cx="6019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Transaction Database</a:t>
            </a:r>
            <a:endParaRPr lang="zh-TW" altLang="zh-TW" sz="4400" b="1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572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Association Analysis</a:t>
            </a:r>
            <a:endParaRPr lang="zh-TW" altLang="en-US" sz="9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06EE0F-05F8-674B-A13A-16D5517C7DF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149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9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6009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D1F054-C61A-B04B-932B-889DCA1ADD1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4035" name="Picture 2" descr="C:\Users\myday\Documents\My Dropbox\MydayDoc\TKU\TKU992\992_Myday\992_Data_Warehouse\References\Ch5\Ch5Fig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9" y="836614"/>
            <a:ext cx="748823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7793038" cy="765175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Market  Basket Analysis</a:t>
            </a:r>
          </a:p>
        </p:txBody>
      </p:sp>
      <p:sp>
        <p:nvSpPr>
          <p:cNvPr id="44037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069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3BD2-947C-8442-B60B-A7F54031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A702-F7D7-C24A-8F59-143A4B94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BA368-D5CA-3542-87B9-252FAE0CFD3C}"/>
              </a:ext>
            </a:extLst>
          </p:cNvPr>
          <p:cNvSpPr/>
          <p:nvPr/>
        </p:nvSpPr>
        <p:spPr>
          <a:xfrm>
            <a:off x="1857872" y="1010661"/>
            <a:ext cx="85586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</a:rPr>
              <a:t># !pip install </a:t>
            </a:r>
            <a:r>
              <a:rPr lang="en-US" b="1" dirty="0" err="1">
                <a:solidFill>
                  <a:srgbClr val="008000"/>
                </a:solidFill>
                <a:latin typeface="Courier New" panose="02070309020205020404" pitchFamily="49" charset="0"/>
              </a:rPr>
              <a:t>mlxtend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mlxtend.preprocessing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dataset = [[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]]</a:t>
            </a: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te.fit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(dataset).transform(dataset)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columns=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te.columns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_)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(df,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min_support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0.2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use_colnames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000FF"/>
                </a:solidFill>
                <a:latin typeface="Courier New" panose="02070309020205020404" pitchFamily="49" charset="0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metric=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"confidence"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min_threshold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0.8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BD1F6-910F-0647-BBF6-D46D067C26D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145641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8BBF5-50A7-A34C-AB91-F4E66B4E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1F246-1107-E441-8BB9-B38F3AA4C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095144"/>
            <a:ext cx="8856984" cy="5286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617CCE-0F46-9C43-BBFA-D7CE8C8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5499D-D03D-AF46-A1CE-E472786EF21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5186576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4AA2F-DDB8-BF44-A680-E5C1853FC6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26876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91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FFBF6-3BEA-CE43-AACA-1FE657F9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57" y="2779718"/>
            <a:ext cx="8540968" cy="344328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599"/>
            <a:ext cx="8713788" cy="252204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52564168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CEB5627-157A-4E4D-87E8-54E1EC26F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930" y="542926"/>
            <a:ext cx="8713788" cy="59293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4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mlxtend.preprocessing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dataset = </a:t>
            </a:r>
            <a:r>
              <a:rPr lang="en-US" altLang="en-US" sz="1400" b="1" dirty="0">
                <a:latin typeface="Courier" charset="0"/>
                <a:ea typeface="標楷體" charset="-120"/>
              </a:rPr>
              <a:t>[['Milk',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['Dill',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'Apple', 'Kidney Beans', 'Eggs'],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'Unicorn', 'Corn', 'Kidney Beans',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['Corn', 'Onion', 'Onion', 'Kidney Beans', 'Ice cream', 'Eggs']]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te.fit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(dataset).transform(dataset)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columns=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te.columns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_)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frequent_itemsets</a:t>
            </a:r>
            <a:endParaRPr lang="en-US" alt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84117-83ED-4047-8D96-838DCBE37927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2158262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4784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=True)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4E8E1-4995-E048-A072-05FC64F9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724028"/>
            <a:ext cx="3886200" cy="461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CA2E1-903C-E44F-9863-6EDF5B5AAB0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2839322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119270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metric="confidence",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=0.7)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9AB4B-73ED-6440-94BE-C8978A305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6450"/>
            <a:ext cx="9144000" cy="3705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BB5FC-726F-D64C-81E2-590149DDB1D8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623301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200708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 = 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metric="lift"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=1.2)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rules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DD61C-6083-504B-8EB1-6D8344EF0D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71130"/>
            <a:ext cx="9144000" cy="2315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1698E-663E-1C4E-A71C-9460B6AC0B91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9030290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921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rules["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b="1" dirty="0">
                <a:latin typeface="Courier" charset="0"/>
                <a:ea typeface="標楷體" charset="-120"/>
              </a:rPr>
              <a:t>"] = rules["antecedents"].apply(lambda x: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len</a:t>
            </a:r>
            <a:r>
              <a:rPr lang="en-US" altLang="en-US" b="1" dirty="0">
                <a:latin typeface="Courier" charset="0"/>
                <a:ea typeface="標楷體" charset="-120"/>
              </a:rPr>
              <a:t>(x))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34A16-EF84-6746-9282-936B60C12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05397"/>
            <a:ext cx="9144000" cy="3333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10B3A-EBEE-6548-A71D-9F05617692D3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9193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2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499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rules[ (rules['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'] &gt;= 2)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(rules['confidence'] &gt; 0.75)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(rules['lift'] &gt; 1.2) ]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12D44-8BE4-0E4F-B198-B2D226509F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603317"/>
            <a:ext cx="9144000" cy="1651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A45D4-C4B4-894B-AC3E-98D03E8A2ABB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6978248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DE4A5-F591-124B-896E-E9A36269B4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16823"/>
            <a:ext cx="9144000" cy="142435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D9C862D-4B12-D643-92A6-40C340066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642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rules[rules['antecedents'] == {'Eggs', 'Kidney Beans’}]</a:t>
            </a:r>
            <a:endParaRPr lang="en-US" altLang="en-US" sz="3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B793B-BE6C-8B47-9A7E-1E7EF7725C3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54052960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92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30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853074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73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45" y="1234392"/>
            <a:ext cx="10163510" cy="5030217"/>
          </a:xfrm>
        </p:spPr>
        <p:txBody>
          <a:bodyPr/>
          <a:lstStyle/>
          <a:p>
            <a:r>
              <a:rPr lang="en-US" sz="4400" dirty="0"/>
              <a:t>Machine Learning</a:t>
            </a:r>
          </a:p>
          <a:p>
            <a:r>
              <a:rPr lang="en-US" sz="4400" dirty="0"/>
              <a:t>Supervised Learning</a:t>
            </a:r>
          </a:p>
          <a:p>
            <a:r>
              <a:rPr lang="en-US" sz="4400" dirty="0"/>
              <a:t>Unsupervised Learning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3591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Numa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Dhamani</a:t>
            </a:r>
            <a:r>
              <a:rPr lang="en-US" altLang="zh-TW" sz="18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, GPT-4V, and DALL-E 3, 3rd ed. Edition,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Ben </a:t>
            </a:r>
            <a:r>
              <a:rPr lang="en-US" altLang="zh-TW" sz="1800" b="0" dirty="0" err="1"/>
              <a:t>Auffarth</a:t>
            </a:r>
            <a:r>
              <a:rPr lang="en-US" altLang="zh-TW" sz="1800" b="0" dirty="0"/>
              <a:t> (2023), Generative AI with </a:t>
            </a:r>
            <a:r>
              <a:rPr lang="en-US" altLang="zh-TW" sz="1800" b="0" dirty="0" err="1"/>
              <a:t>LangChain</a:t>
            </a:r>
            <a:r>
              <a:rPr lang="en-US" altLang="zh-TW" sz="1800" b="0" dirty="0"/>
              <a:t>: Build large language model (LLM) apps with Python,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 and other LLMs,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(2022),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Steven </a:t>
            </a:r>
            <a:r>
              <a:rPr lang="en-US" altLang="zh-TW" sz="1800" b="0" dirty="0" err="1"/>
              <a:t>D'Ascoli</a:t>
            </a:r>
            <a:r>
              <a:rPr lang="en-US" altLang="zh-TW" sz="18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Nithin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Nikhil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/>
              <a:t>Aske </a:t>
            </a:r>
            <a:r>
              <a:rPr lang="en-US" sz="1800" b="0" dirty="0" err="1"/>
              <a:t>Plaat</a:t>
            </a:r>
            <a:r>
              <a:rPr lang="en-US" sz="1800" b="0" dirty="0"/>
              <a:t>, Annie Wong, Suzan Verberne, Joost </a:t>
            </a:r>
            <a:r>
              <a:rPr lang="en-US" sz="1800" b="0" dirty="0" err="1"/>
              <a:t>Broekens</a:t>
            </a:r>
            <a:r>
              <a:rPr lang="en-US" sz="1800" b="0" dirty="0"/>
              <a:t>, Niki van Stein, and Thomas Back. (2024) "Reasoning with Large Language Models, a Survey." </a:t>
            </a:r>
            <a:r>
              <a:rPr lang="en-US" sz="1800" b="0" dirty="0" err="1"/>
              <a:t>arXiv</a:t>
            </a:r>
            <a:r>
              <a:rPr lang="en-US" sz="18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 err="1"/>
              <a:t>Madaan</a:t>
            </a:r>
            <a:r>
              <a:rPr lang="en-US" sz="1800" b="0" dirty="0"/>
              <a:t>, Aman, </a:t>
            </a:r>
            <a:r>
              <a:rPr lang="en-US" sz="1800" b="0" dirty="0" err="1"/>
              <a:t>Niket</a:t>
            </a:r>
            <a:r>
              <a:rPr lang="en-US" sz="1800" b="0" dirty="0"/>
              <a:t> Tandon, Prakhar Gupta, Skyler Hallinan, </a:t>
            </a:r>
            <a:r>
              <a:rPr lang="en-US" sz="1800" b="0" dirty="0" err="1"/>
              <a:t>Luyu</a:t>
            </a:r>
            <a:r>
              <a:rPr lang="en-US" sz="1800" b="0" dirty="0"/>
              <a:t> Gao, Sarah </a:t>
            </a:r>
            <a:r>
              <a:rPr lang="en-US" sz="1800" b="0" dirty="0" err="1"/>
              <a:t>Wiegreffe</a:t>
            </a:r>
            <a:r>
              <a:rPr lang="en-US" sz="18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2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86736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9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/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/>
              <a:t>4 2024/10/01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03823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78087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522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1663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3439676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46550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/>
              <a:t>10 2024/11/12 Deep Learning, 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 and Data Augmentations (DA)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C8BEC-885C-06B5-0067-18DDAA4E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096" y="727173"/>
            <a:ext cx="10665102" cy="58666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</p:spTree>
    <p:extLst>
      <p:ext uri="{BB962C8B-B14F-4D97-AF65-F5344CB8AC3E}">
        <p14:creationId xmlns:p14="http://schemas.microsoft.com/office/powerpoint/2010/main" val="1067332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8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417638"/>
            <a:ext cx="10235820" cy="5144606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Supervised Learning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Unsupervised Learning</a:t>
            </a:r>
          </a:p>
          <a:p>
            <a:pPr lvl="1"/>
            <a:r>
              <a:rPr lang="en-US" sz="4000" dirty="0"/>
              <a:t>Clustering</a:t>
            </a:r>
          </a:p>
          <a:p>
            <a:pPr lvl="1"/>
            <a:r>
              <a:rPr lang="en-US" sz="36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5529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15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5004194" y="6597353"/>
            <a:ext cx="2091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AC622-018B-F2ED-50A1-66845A7A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2" y="790065"/>
            <a:ext cx="10626436" cy="57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2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45B6C-5FC2-2E8B-F94F-40B9B839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823178"/>
            <a:ext cx="10689170" cy="57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78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D67EA-0976-ACA8-9CC6-A53DBA5C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4" y="969818"/>
            <a:ext cx="11827411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5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B7DCC-ECB1-1CD2-C51C-C5A980EA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00" y="786513"/>
            <a:ext cx="9974400" cy="57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CFFA-3E7C-E246-1D91-F1FF3B43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56" y="768411"/>
            <a:ext cx="11444255" cy="57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7AC13-F1FB-1980-B132-6B47115B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9" y="1717963"/>
            <a:ext cx="11693241" cy="4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758600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847528" y="39323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806422" y="370156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5010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3710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5534" y="306387"/>
            <a:ext cx="10340931" cy="6245225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</a:rPr>
              <a:t>Machine Learning:  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Supervised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Unsupervised Learning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80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3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45" y="1234392"/>
            <a:ext cx="10163510" cy="5030217"/>
          </a:xfrm>
        </p:spPr>
        <p:txBody>
          <a:bodyPr/>
          <a:lstStyle/>
          <a:p>
            <a:r>
              <a:rPr lang="en-US" sz="4400" dirty="0"/>
              <a:t>Machine Learning</a:t>
            </a:r>
          </a:p>
          <a:p>
            <a:r>
              <a:rPr lang="en-US" sz="4400" dirty="0"/>
              <a:t>Supervised Learning</a:t>
            </a:r>
          </a:p>
          <a:p>
            <a:r>
              <a:rPr lang="en-US" sz="4400" dirty="0"/>
              <a:t>Unsupervised Learning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4" y="274638"/>
            <a:ext cx="9498842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Learning: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34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901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10" y="1196752"/>
            <a:ext cx="5545967" cy="201622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26" y="1340768"/>
            <a:ext cx="3385911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Prediction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Classification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92326" y="3284984"/>
            <a:ext cx="34611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8EDD7-92F7-4BC1-AEB6-623A77C8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35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77516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sz="2200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sz="16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GaussianNB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1460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88346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04901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54559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6171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243856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60382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1294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5730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1209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1239"/>
            <a:ext cx="9144000" cy="4315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79388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688081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845620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042462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043174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3275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698033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56" y="659953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25781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8131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184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0219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102443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74929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022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99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118532" y="1532373"/>
            <a:ext cx="118194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Architecture for healthcare fraud detection based on SMOTE-ENN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Synthetic Minority Over-sampling technique with Edited Nearest Neighbors (SMOTE-ENN)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783D9-C4C3-0E69-88EA-F69686659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52" y="2556931"/>
            <a:ext cx="11960827" cy="37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26587</TotalTime>
  <Words>9948</Words>
  <Application>Microsoft Macintosh PowerPoint</Application>
  <PresentationFormat>Widescreen</PresentationFormat>
  <Paragraphs>1959</Paragraphs>
  <Slides>169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169</vt:i4>
      </vt:variant>
    </vt:vector>
  </HeadingPairs>
  <TitlesOfParts>
    <vt:vector size="181" baseType="lpstr">
      <vt:lpstr>Arial Unicode MS</vt:lpstr>
      <vt:lpstr>system-ui</vt:lpstr>
      <vt:lpstr>Arial</vt:lpstr>
      <vt:lpstr>Calibri</vt:lpstr>
      <vt:lpstr>Courier</vt:lpstr>
      <vt:lpstr>Courier New</vt:lpstr>
      <vt:lpstr>Times New Roman</vt:lpstr>
      <vt:lpstr>Wingdings</vt:lpstr>
      <vt:lpstr>Office Theme</vt:lpstr>
      <vt:lpstr>Equation</vt:lpstr>
      <vt:lpstr>方程式</vt:lpstr>
      <vt:lpstr>Worksheet</vt:lpstr>
      <vt:lpstr>Machine Learning:  Supervised and Unsupervised Learning</vt:lpstr>
      <vt:lpstr>Syllabus</vt:lpstr>
      <vt:lpstr>Syllabus</vt:lpstr>
      <vt:lpstr>Syllabus</vt:lpstr>
      <vt:lpstr>Machine Learning:    Supervised  and  Unsupervised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 Aurélien Géron (2022),  Hands-On Machine Learning with Scikit-Learn, Keras, and TensorFlow: Concepts, Tools, and Techniques to Build Intelligent Systems,  3rd Edition, O’Reilly Media</vt:lpstr>
      <vt:lpstr>Hands-On Machine Learning with  Scikit-Learn, Keras, and TensorFlow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Machine Learning Models</vt:lpstr>
      <vt:lpstr>Ensemble Learning and Data Augmentations (DA)</vt:lpstr>
      <vt:lpstr>Machine Learning: Data Mining Tasks &amp; Methods</vt:lpstr>
      <vt:lpstr>Data Mining Methods 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Scikit-Learn Machine Learning Map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Iris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 Supervised Learning: Classification  and  Prediction</vt:lpstr>
      <vt:lpstr>Machine Learning: Data Mining Tasks &amp;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Enhancing Medicare Fraud Detection Through Machine Learning: Addressing Class Imbalance With SMOTE-ENN</vt:lpstr>
      <vt:lpstr>Medicare Fraud Detection Through Machine Learning: Addressing Class Imbalance</vt:lpstr>
      <vt:lpstr>Enhancing Medicare Fraud Detection Through Machine Learning: Addressing Class Imbalance With SMOTE-ENN</vt:lpstr>
      <vt:lpstr>Enhancing Medicare Fraud Detection Through Machine Learning: Addressing Class Imbalance With SMOTE-ENN</vt:lpstr>
      <vt:lpstr>Enhancing Medicare Fraud Detection Through Machine Learning: Addressing Class Imbalance With SMOTE-ENN</vt:lpstr>
      <vt:lpstr>ML Evaluation of Imbalanced Dataset: Ensemble Learning and Data Augmentations (DA)</vt:lpstr>
      <vt:lpstr>Machine Learning: Unsupervised Learning:  Cluster Analysis,  Market Segmentation</vt:lpstr>
      <vt:lpstr>Machine Learning: Data Mining Tasks &amp; Methods</vt:lpstr>
      <vt:lpstr>PowerPoint Presentation</vt:lpstr>
      <vt:lpstr>PowerPoint Presentation</vt:lpstr>
      <vt:lpstr>Cluster Analysis</vt:lpstr>
      <vt:lpstr>Cluster Analysis</vt:lpstr>
      <vt:lpstr>Cluster Analysis</vt:lpstr>
      <vt:lpstr>Cluster Analysis</vt:lpstr>
      <vt:lpstr>k-Means Clustering Algorithm</vt:lpstr>
      <vt:lpstr>Cluster Analysis for Data Mining -  k-Means Clustering Algorithm</vt:lpstr>
      <vt:lpstr>Similarity  Distance</vt:lpstr>
      <vt:lpstr>Similarity and Dissimilarity Between Objects</vt:lpstr>
      <vt:lpstr>Similarity and Dissimilarity Between Objects (Cont.)</vt:lpstr>
      <vt:lpstr>Euclidean distance vs  Manhattan distance </vt:lpstr>
      <vt:lpstr>The K-Means Clustering Method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 (K=2, two clusters)</vt:lpstr>
      <vt:lpstr>PowerPoint Presentation</vt:lpstr>
      <vt:lpstr>Machine Learning: Unsupervised Learning: Cluster Analysis 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Unsupervised Learning:  Association Analysis, Market Basket Analysis</vt:lpstr>
      <vt:lpstr>Machine Learning: Data Mining Tasks &amp; Methods</vt:lpstr>
      <vt:lpstr>PowerPoint Presentation</vt:lpstr>
      <vt:lpstr>Association Analysis</vt:lpstr>
      <vt:lpstr>Market  Basket Analysis</vt:lpstr>
      <vt:lpstr>Python mlxtend Association Rules</vt:lpstr>
      <vt:lpstr>Python mlxtend Association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Hands-On Machine Learning with  Scikit-Learn, Keras, and TensorFlow</vt:lpstr>
      <vt:lpstr>PowerPoint Presentation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1412</cp:revision>
  <cp:lastPrinted>2020-12-23T14:44:17Z</cp:lastPrinted>
  <dcterms:created xsi:type="dcterms:W3CDTF">2019-09-12T03:09:52Z</dcterms:created>
  <dcterms:modified xsi:type="dcterms:W3CDTF">2024-10-14T22:45:36Z</dcterms:modified>
  <cp:category/>
</cp:coreProperties>
</file>