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1"/>
  </p:notesMasterIdLst>
  <p:sldIdLst>
    <p:sldId id="3462" r:id="rId2"/>
    <p:sldId id="3786" r:id="rId3"/>
    <p:sldId id="3787" r:id="rId4"/>
    <p:sldId id="3788" r:id="rId5"/>
    <p:sldId id="3024" r:id="rId6"/>
    <p:sldId id="5592" r:id="rId7"/>
    <p:sldId id="4450" r:id="rId8"/>
    <p:sldId id="4451" r:id="rId9"/>
    <p:sldId id="4452" r:id="rId10"/>
    <p:sldId id="4453" r:id="rId11"/>
    <p:sldId id="5593" r:id="rId12"/>
    <p:sldId id="5594" r:id="rId13"/>
    <p:sldId id="5595" r:id="rId14"/>
    <p:sldId id="5596" r:id="rId15"/>
    <p:sldId id="5597" r:id="rId16"/>
    <p:sldId id="4457" r:id="rId17"/>
    <p:sldId id="4458" r:id="rId18"/>
    <p:sldId id="4459" r:id="rId19"/>
    <p:sldId id="4463" r:id="rId20"/>
    <p:sldId id="4464" r:id="rId21"/>
    <p:sldId id="4465" r:id="rId22"/>
    <p:sldId id="4466" r:id="rId23"/>
    <p:sldId id="4467" r:id="rId24"/>
    <p:sldId id="3785" r:id="rId25"/>
    <p:sldId id="4427" r:id="rId26"/>
    <p:sldId id="5613" r:id="rId27"/>
    <p:sldId id="4481" r:id="rId28"/>
    <p:sldId id="4428" r:id="rId29"/>
    <p:sldId id="4429" r:id="rId30"/>
    <p:sldId id="5614" r:id="rId31"/>
    <p:sldId id="3805" r:id="rId32"/>
    <p:sldId id="3803" r:id="rId33"/>
    <p:sldId id="5612" r:id="rId34"/>
    <p:sldId id="5615" r:id="rId35"/>
    <p:sldId id="5628" r:id="rId36"/>
    <p:sldId id="5626" r:id="rId37"/>
    <p:sldId id="5627" r:id="rId38"/>
    <p:sldId id="2783" r:id="rId39"/>
    <p:sldId id="2784" r:id="rId40"/>
    <p:sldId id="2785" r:id="rId41"/>
    <p:sldId id="2786" r:id="rId42"/>
    <p:sldId id="5616" r:id="rId43"/>
    <p:sldId id="3783" r:id="rId44"/>
    <p:sldId id="3789" r:id="rId45"/>
    <p:sldId id="1832" r:id="rId46"/>
    <p:sldId id="5602" r:id="rId47"/>
    <p:sldId id="3790" r:id="rId48"/>
    <p:sldId id="3791" r:id="rId49"/>
    <p:sldId id="3793" r:id="rId50"/>
    <p:sldId id="5617" r:id="rId51"/>
    <p:sldId id="5618" r:id="rId52"/>
    <p:sldId id="5604" r:id="rId53"/>
    <p:sldId id="5603" r:id="rId54"/>
    <p:sldId id="3794" r:id="rId55"/>
    <p:sldId id="3795" r:id="rId56"/>
    <p:sldId id="3796" r:id="rId57"/>
    <p:sldId id="3798" r:id="rId58"/>
    <p:sldId id="3802" r:id="rId59"/>
    <p:sldId id="3799" r:id="rId60"/>
    <p:sldId id="3797" r:id="rId61"/>
    <p:sldId id="3800" r:id="rId62"/>
    <p:sldId id="5598" r:id="rId63"/>
    <p:sldId id="5599" r:id="rId64"/>
    <p:sldId id="5622" r:id="rId65"/>
    <p:sldId id="5625" r:id="rId66"/>
    <p:sldId id="5620" r:id="rId67"/>
    <p:sldId id="5621" r:id="rId68"/>
    <p:sldId id="5624" r:id="rId69"/>
    <p:sldId id="4503" r:id="rId70"/>
    <p:sldId id="3095" r:id="rId71"/>
    <p:sldId id="4051" r:id="rId72"/>
    <p:sldId id="4483" r:id="rId73"/>
    <p:sldId id="4485" r:id="rId74"/>
    <p:sldId id="4488" r:id="rId75"/>
    <p:sldId id="4506" r:id="rId76"/>
    <p:sldId id="4509" r:id="rId77"/>
    <p:sldId id="4510" r:id="rId78"/>
    <p:sldId id="4489" r:id="rId79"/>
    <p:sldId id="4504" r:id="rId80"/>
    <p:sldId id="4505" r:id="rId81"/>
    <p:sldId id="4500" r:id="rId82"/>
    <p:sldId id="4486" r:id="rId83"/>
    <p:sldId id="4263" r:id="rId84"/>
    <p:sldId id="3213" r:id="rId85"/>
    <p:sldId id="4247" r:id="rId86"/>
    <p:sldId id="4484" r:id="rId87"/>
    <p:sldId id="4508" r:id="rId88"/>
    <p:sldId id="4511" r:id="rId89"/>
    <p:sldId id="4482" r:id="rId90"/>
    <p:sldId id="4490" r:id="rId91"/>
    <p:sldId id="4491" r:id="rId92"/>
    <p:sldId id="4492" r:id="rId93"/>
    <p:sldId id="4493" r:id="rId94"/>
    <p:sldId id="4494" r:id="rId95"/>
    <p:sldId id="4495" r:id="rId96"/>
    <p:sldId id="4496" r:id="rId97"/>
    <p:sldId id="4497" r:id="rId98"/>
    <p:sldId id="4498" r:id="rId99"/>
    <p:sldId id="4499" r:id="rId100"/>
    <p:sldId id="4501" r:id="rId101"/>
    <p:sldId id="4487" r:id="rId102"/>
    <p:sldId id="4246" r:id="rId103"/>
    <p:sldId id="4209" r:id="rId104"/>
    <p:sldId id="4250" r:id="rId105"/>
    <p:sldId id="4235" r:id="rId106"/>
    <p:sldId id="4237" r:id="rId107"/>
    <p:sldId id="4236" r:id="rId108"/>
    <p:sldId id="4239" r:id="rId109"/>
    <p:sldId id="4264" r:id="rId110"/>
    <p:sldId id="4238" r:id="rId111"/>
    <p:sldId id="4227" r:id="rId112"/>
    <p:sldId id="4228" r:id="rId113"/>
    <p:sldId id="4226" r:id="rId114"/>
    <p:sldId id="4229" r:id="rId115"/>
    <p:sldId id="4230" r:id="rId116"/>
    <p:sldId id="4231" r:id="rId117"/>
    <p:sldId id="4232" r:id="rId118"/>
    <p:sldId id="4233" r:id="rId119"/>
    <p:sldId id="4234" r:id="rId120"/>
    <p:sldId id="4251" r:id="rId121"/>
    <p:sldId id="4252" r:id="rId122"/>
    <p:sldId id="4253" r:id="rId123"/>
    <p:sldId id="4254" r:id="rId124"/>
    <p:sldId id="4255" r:id="rId125"/>
    <p:sldId id="4256" r:id="rId126"/>
    <p:sldId id="4257" r:id="rId127"/>
    <p:sldId id="4258" r:id="rId128"/>
    <p:sldId id="4259" r:id="rId129"/>
    <p:sldId id="4260" r:id="rId130"/>
    <p:sldId id="4261" r:id="rId131"/>
    <p:sldId id="4265" r:id="rId132"/>
    <p:sldId id="4266" r:id="rId133"/>
    <p:sldId id="4267" r:id="rId134"/>
    <p:sldId id="4268" r:id="rId135"/>
    <p:sldId id="4269" r:id="rId136"/>
    <p:sldId id="4270" r:id="rId137"/>
    <p:sldId id="4272" r:id="rId138"/>
    <p:sldId id="4271" r:id="rId139"/>
    <p:sldId id="4273" r:id="rId140"/>
    <p:sldId id="3097" r:id="rId141"/>
    <p:sldId id="3098" r:id="rId142"/>
    <p:sldId id="3801" r:id="rId143"/>
    <p:sldId id="4430" r:id="rId144"/>
    <p:sldId id="4476" r:id="rId145"/>
    <p:sldId id="4477" r:id="rId146"/>
    <p:sldId id="4478" r:id="rId147"/>
    <p:sldId id="4479" r:id="rId148"/>
    <p:sldId id="5619" r:id="rId149"/>
    <p:sldId id="3225" r:id="rId1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  <a:srgbClr val="FFD579"/>
    <a:srgbClr val="A9D18E"/>
    <a:srgbClr val="D883FF"/>
    <a:srgbClr val="FF8AD8"/>
    <a:srgbClr val="FF2600"/>
    <a:srgbClr val="FF7E79"/>
    <a:srgbClr val="C00000"/>
    <a:srgbClr val="F8CBA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9"/>
    <p:restoredTop sz="91826"/>
  </p:normalViewPr>
  <p:slideViewPr>
    <p:cSldViewPr snapToGrid="0" snapToObjects="1">
      <p:cViewPr varScale="1">
        <p:scale>
          <a:sx n="90" d="100"/>
          <a:sy n="90" d="100"/>
        </p:scale>
        <p:origin x="9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nlp-with-transformers/notebooks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3" TargetMode="External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geron/handson-ml3/blob/9bd4f4c23a55a50f3f4b511158ac257e477343fd/07_ensemble_learning_and_random_forests.ipynb" TargetMode="External"/><Relationship Id="rId13" Type="http://schemas.openxmlformats.org/officeDocument/2006/relationships/hyperlink" Target="https://github.com/ageron/handson-ml3/blob/9bd4f4c23a55a50f3f4b511158ac257e477343fd/12_custom_models_and_training_with_tensorflow.ipynb" TargetMode="External"/><Relationship Id="rId18" Type="http://schemas.openxmlformats.org/officeDocument/2006/relationships/hyperlink" Target="https://github.com/ageron/handson-ml3/blob/9bd4f4c23a55a50f3f4b511158ac257e477343fd/17_autoencoders_gans_and_diffusion_models.ipynb" TargetMode="External"/><Relationship Id="rId3" Type="http://schemas.openxmlformats.org/officeDocument/2006/relationships/hyperlink" Target="https://github.com/ageron/handson-ml3/blob/9bd4f4c23a55a50f3f4b511158ac257e477343fd/02_end_to_end_machine_learning_project.ipynb" TargetMode="External"/><Relationship Id="rId21" Type="http://schemas.openxmlformats.org/officeDocument/2006/relationships/hyperlink" Target="https://github.com/ageron/handson-ml3" TargetMode="External"/><Relationship Id="rId7" Type="http://schemas.openxmlformats.org/officeDocument/2006/relationships/hyperlink" Target="https://github.com/ageron/handson-ml3/blob/9bd4f4c23a55a50f3f4b511158ac257e477343fd/06_decision_trees.ipynb" TargetMode="External"/><Relationship Id="rId12" Type="http://schemas.openxmlformats.org/officeDocument/2006/relationships/hyperlink" Target="https://github.com/ageron/handson-ml3/blob/9bd4f4c23a55a50f3f4b511158ac257e477343fd/11_training_deep_neural_networks.ipynb" TargetMode="External"/><Relationship Id="rId17" Type="http://schemas.openxmlformats.org/officeDocument/2006/relationships/hyperlink" Target="https://github.com/ageron/handson-ml3/blob/9bd4f4c23a55a50f3f4b511158ac257e477343fd/16_nlp_with_rnns_and_attention.ipynb" TargetMode="External"/><Relationship Id="rId2" Type="http://schemas.openxmlformats.org/officeDocument/2006/relationships/hyperlink" Target="https://github.com/ageron/handson-ml3/blob/9bd4f4c23a55a50f3f4b511158ac257e477343fd/01_the_machine_learning_landscape.ipynb" TargetMode="External"/><Relationship Id="rId16" Type="http://schemas.openxmlformats.org/officeDocument/2006/relationships/hyperlink" Target="https://github.com/ageron/handson-ml3/blob/9bd4f4c23a55a50f3f4b511158ac257e477343fd/15_processing_sequences_using_rnns_and_cnns.ipynb" TargetMode="External"/><Relationship Id="rId20" Type="http://schemas.openxmlformats.org/officeDocument/2006/relationships/hyperlink" Target="https://github.com/ageron/handson-ml3/blob/9bd4f4c23a55a50f3f4b511158ac257e477343fd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ageron/handson-ml3/blob/9bd4f4c23a55a50f3f4b511158ac257e477343fd/05_support_vector_machines.ipynb" TargetMode="External"/><Relationship Id="rId11" Type="http://schemas.openxmlformats.org/officeDocument/2006/relationships/hyperlink" Target="https://github.com/ageron/handson-ml3/blob/9bd4f4c23a55a50f3f4b511158ac257e477343fd/10_neural_nets_with_keras.ipynb" TargetMode="External"/><Relationship Id="rId5" Type="http://schemas.openxmlformats.org/officeDocument/2006/relationships/hyperlink" Target="https://github.com/ageron/handson-ml3/blob/9bd4f4c23a55a50f3f4b511158ac257e477343fd/04_training_linear_models.ipynb" TargetMode="External"/><Relationship Id="rId15" Type="http://schemas.openxmlformats.org/officeDocument/2006/relationships/hyperlink" Target="https://github.com/ageron/handson-ml3/blob/9bd4f4c23a55a50f3f4b511158ac257e477343fd/14_deep_computer_vision_with_cnns.ipynb" TargetMode="External"/><Relationship Id="rId10" Type="http://schemas.openxmlformats.org/officeDocument/2006/relationships/hyperlink" Target="https://github.com/ageron/handson-ml3/blob/9bd4f4c23a55a50f3f4b511158ac257e477343fd/09_unsupervised_learning.ipynb" TargetMode="External"/><Relationship Id="rId19" Type="http://schemas.openxmlformats.org/officeDocument/2006/relationships/hyperlink" Target="https://github.com/ageron/handson-ml3/blob/9bd4f4c23a55a50f3f4b511158ac257e477343fd/18_reinforcement_learning.ipynb" TargetMode="External"/><Relationship Id="rId4" Type="http://schemas.openxmlformats.org/officeDocument/2006/relationships/hyperlink" Target="https://github.com/ageron/handson-ml3/blob/9bd4f4c23a55a50f3f4b511158ac257e477343fd/03_classification.ipynb" TargetMode="External"/><Relationship Id="rId9" Type="http://schemas.openxmlformats.org/officeDocument/2006/relationships/hyperlink" Target="https://github.com/ageron/handson-ml3/blob/9bd4f4c23a55a50f3f4b511158ac257e477343fd/08_dimensionality_reduction.ipynb" TargetMode="External"/><Relationship Id="rId14" Type="http://schemas.openxmlformats.org/officeDocument/2006/relationships/hyperlink" Target="https://github.com/ageron/handson-ml3/blob/9bd4f4c23a55a50f3f4b511158ac257e477343fd/13_loading_and_preprocessing_data.ipynb" TargetMode="External"/><Relationship Id="rId22" Type="http://schemas.openxmlformats.org/officeDocument/2006/relationships/image" Target="../media/image11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ima.cs.berkeley.edu/python/learning.html" TargetMode="External"/><Relationship Id="rId4" Type="http://schemas.openxmlformats.org/officeDocument/2006/relationships/hyperlink" Target="https://github.com/aimacode/aima-python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kaggle.com/datasets?search=ESG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kaggle.com/datasets?search=credit+card&amp;sort=votes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kaggle.com/datasets/mlg-ulb/creditcardfraud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kaggle.com/datasets/mlg-ulb/creditcardfraud/code?datasetId=310&amp;sortBy=voteCount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kaggle.com/code/janiobachmann/credit-fraud-dealing-with-imbalanced-datasets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56645"/>
            <a:ext cx="11672156" cy="21041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The Theory of Learning and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Ensemble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1131AI05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2024-10-22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3213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9530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39" y="1700808"/>
            <a:ext cx="10331355" cy="442535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/>
              <a:t>Deep Learning</a:t>
            </a:r>
          </a:p>
          <a:p>
            <a:r>
              <a:rPr lang="en-US" sz="44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0407440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rmAutofit/>
          </a:bodyPr>
          <a:lstStyle/>
          <a:p>
            <a:r>
              <a:rPr lang="en-US" dirty="0"/>
              <a:t>Latent Embedding Optimization (LEO)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90BE6-280C-69A2-166F-8B7B3CC2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91" y="1853546"/>
            <a:ext cx="11581618" cy="396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806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dirty="0"/>
              <a:t>Overall Architecture of Meta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Tian, Yingjie,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Xiaoxi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and Wei Huang. "Meta-learning approaches for learning-to-learn in deep learning: A survey." Neurocomputing 494 (2022): 203-223.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86E94-4212-1332-DD20-F32C96F6C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806" y="900886"/>
            <a:ext cx="7416007" cy="56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77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4811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ULMFiT</a:t>
            </a:r>
            <a:r>
              <a:rPr lang="en-US" dirty="0"/>
              <a:t>: 3 Steps </a:t>
            </a:r>
            <a:br>
              <a:rPr lang="en-US" dirty="0"/>
            </a:br>
            <a:r>
              <a:rPr lang="en-US" dirty="0"/>
              <a:t>Transfer Learning in NLP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246E6-6171-524C-86A0-56538360E1ED}"/>
              </a:ext>
            </a:extLst>
          </p:cNvPr>
          <p:cNvSpPr txBox="1"/>
          <p:nvPr/>
        </p:nvSpPr>
        <p:spPr>
          <a:xfrm>
            <a:off x="1005109" y="5562070"/>
            <a:ext cx="2193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Pretraining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76794-E78E-F146-9B86-39E31135B57D}"/>
              </a:ext>
            </a:extLst>
          </p:cNvPr>
          <p:cNvSpPr txBox="1"/>
          <p:nvPr/>
        </p:nvSpPr>
        <p:spPr>
          <a:xfrm>
            <a:off x="4387029" y="5575035"/>
            <a:ext cx="3428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Domain adaptation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D6532D-F831-9749-A486-6B65C7CF3B46}"/>
              </a:ext>
            </a:extLst>
          </p:cNvPr>
          <p:cNvSpPr txBox="1"/>
          <p:nvPr/>
        </p:nvSpPr>
        <p:spPr>
          <a:xfrm>
            <a:off x="9006394" y="5575035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Fine-tuning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440136-309C-024F-A4BE-55B4D592B65A}"/>
              </a:ext>
            </a:extLst>
          </p:cNvPr>
          <p:cNvGrpSpPr/>
          <p:nvPr/>
        </p:nvGrpSpPr>
        <p:grpSpPr>
          <a:xfrm>
            <a:off x="400047" y="2281367"/>
            <a:ext cx="3572237" cy="2767895"/>
            <a:chOff x="661311" y="2312542"/>
            <a:chExt cx="3572237" cy="2767895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A6046199-D474-6F45-8225-9C0175676C98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39AC0F-2C7B-A442-B4A3-136E646FE102}"/>
                </a:ext>
              </a:extLst>
            </p:cNvPr>
            <p:cNvSpPr txBox="1"/>
            <p:nvPr/>
          </p:nvSpPr>
          <p:spPr>
            <a:xfrm>
              <a:off x="2032911" y="3294043"/>
              <a:ext cx="1724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Language </a:t>
              </a:r>
              <a:b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41D631-4AFA-A843-8EEB-64A463E54308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Wikitet</a:t>
              </a:r>
              <a:endPara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B6BFF0-3520-AB4A-9F08-2BEFCC57FC30}"/>
              </a:ext>
            </a:extLst>
          </p:cNvPr>
          <p:cNvGrpSpPr/>
          <p:nvPr/>
        </p:nvGrpSpPr>
        <p:grpSpPr>
          <a:xfrm>
            <a:off x="4353038" y="2281367"/>
            <a:ext cx="3572237" cy="2767895"/>
            <a:chOff x="661311" y="2312542"/>
            <a:chExt cx="3572237" cy="2767895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0AF2B301-D9D9-F448-A2EE-C94E8D819845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E464F8-486A-CB4F-BFBE-EE3BE559DF88}"/>
                </a:ext>
              </a:extLst>
            </p:cNvPr>
            <p:cNvSpPr txBox="1"/>
            <p:nvPr/>
          </p:nvSpPr>
          <p:spPr>
            <a:xfrm>
              <a:off x="2032911" y="3294043"/>
              <a:ext cx="1724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Language </a:t>
              </a:r>
              <a:b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BFE41B-19CF-C345-82DD-EC7F93BADEE2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IMDB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72DFEF-3A33-FF4F-A38F-AB9E4B7659A0}"/>
              </a:ext>
            </a:extLst>
          </p:cNvPr>
          <p:cNvGrpSpPr/>
          <p:nvPr/>
        </p:nvGrpSpPr>
        <p:grpSpPr>
          <a:xfrm>
            <a:off x="8367656" y="2281367"/>
            <a:ext cx="3572237" cy="2767895"/>
            <a:chOff x="661311" y="2312542"/>
            <a:chExt cx="3572237" cy="276789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458D07B1-C79D-1746-9906-EE1B58740E29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B60023-A2CF-8946-9A47-62FA749EC98C}"/>
                </a:ext>
              </a:extLst>
            </p:cNvPr>
            <p:cNvSpPr txBox="1"/>
            <p:nvPr/>
          </p:nvSpPr>
          <p:spPr>
            <a:xfrm>
              <a:off x="2032911" y="3473662"/>
              <a:ext cx="1724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Classifier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657D9AC-BC44-7940-8C68-CA2B83928D54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IMDB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FF11003-91E0-C548-B6CC-9C7065D430AE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7016371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2045388"/>
          </a:xfrm>
        </p:spPr>
        <p:txBody>
          <a:bodyPr>
            <a:normAutofit/>
          </a:bodyPr>
          <a:lstStyle/>
          <a:p>
            <a:r>
              <a:rPr lang="en-US" dirty="0"/>
              <a:t>A typical pipeline for </a:t>
            </a:r>
            <a:br>
              <a:rPr lang="en-US" dirty="0"/>
            </a:br>
            <a:r>
              <a:rPr lang="en-US" dirty="0"/>
              <a:t>training transformer models </a:t>
            </a:r>
            <a:br>
              <a:rPr lang="en-US" dirty="0"/>
            </a:br>
            <a:r>
              <a:rPr lang="en-US" sz="3200" b="0" dirty="0"/>
              <a:t>with the  Datasets,  Tokenizers, and  Transformers libraries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01789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  <a:p>
            <a:pPr algn="ctr"/>
            <a:r>
              <a:rPr lang="en-US" sz="1000" dirty="0">
                <a:hlinkClick r:id="rId2"/>
              </a:rPr>
              <a:t>https://github.com/nlp-with-transformers/notebooks</a:t>
            </a:r>
            <a:endParaRPr lang="en-US" sz="1000" dirty="0"/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BA227ACC-1119-4646-A0D3-7E16A0B722E5}"/>
              </a:ext>
            </a:extLst>
          </p:cNvPr>
          <p:cNvSpPr/>
          <p:nvPr/>
        </p:nvSpPr>
        <p:spPr>
          <a:xfrm>
            <a:off x="446643" y="3042075"/>
            <a:ext cx="2869809" cy="83428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Datasets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BE2A63E8-AEEB-3845-B472-ACFD048F020C}"/>
              </a:ext>
            </a:extLst>
          </p:cNvPr>
          <p:cNvSpPr/>
          <p:nvPr/>
        </p:nvSpPr>
        <p:spPr>
          <a:xfrm>
            <a:off x="3315577" y="3042075"/>
            <a:ext cx="2869809" cy="834281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Tokenizers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8EB767EA-F52A-C347-9DCD-5F10C7300D90}"/>
              </a:ext>
            </a:extLst>
          </p:cNvPr>
          <p:cNvSpPr/>
          <p:nvPr/>
        </p:nvSpPr>
        <p:spPr>
          <a:xfrm>
            <a:off x="6184511" y="3042075"/>
            <a:ext cx="2869809" cy="834281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Transformers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97C96DB7-D3F4-3C45-8686-888DCDC374D6}"/>
              </a:ext>
            </a:extLst>
          </p:cNvPr>
          <p:cNvSpPr/>
          <p:nvPr/>
        </p:nvSpPr>
        <p:spPr>
          <a:xfrm>
            <a:off x="9052570" y="3042075"/>
            <a:ext cx="2869809" cy="83428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Datasets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E9D85-F109-8043-892A-D7B8A12CFAD4}"/>
              </a:ext>
            </a:extLst>
          </p:cNvPr>
          <p:cNvSpPr txBox="1"/>
          <p:nvPr/>
        </p:nvSpPr>
        <p:spPr>
          <a:xfrm>
            <a:off x="446643" y="4044468"/>
            <a:ext cx="2868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and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datasets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499D8-3911-0547-905F-FD83DA9BBFD9}"/>
              </a:ext>
            </a:extLst>
          </p:cNvPr>
          <p:cNvSpPr txBox="1"/>
          <p:nvPr/>
        </p:nvSpPr>
        <p:spPr>
          <a:xfrm>
            <a:off x="3314701" y="3985791"/>
            <a:ext cx="2869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Tokenize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texts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A7988-62CD-4946-8826-4D405D63E93D}"/>
              </a:ext>
            </a:extLst>
          </p:cNvPr>
          <p:cNvSpPr txBox="1"/>
          <p:nvPr/>
        </p:nvSpPr>
        <p:spPr>
          <a:xfrm>
            <a:off x="6182757" y="4030849"/>
            <a:ext cx="2869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models,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 and infer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FABEB2-B500-A44A-BDD4-4E70D6141951}"/>
              </a:ext>
            </a:extLst>
          </p:cNvPr>
          <p:cNvSpPr txBox="1"/>
          <p:nvPr/>
        </p:nvSpPr>
        <p:spPr>
          <a:xfrm>
            <a:off x="9051691" y="4030848"/>
            <a:ext cx="2868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metrics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models</a:t>
            </a:r>
          </a:p>
        </p:txBody>
      </p:sp>
    </p:spTree>
    <p:extLst>
      <p:ext uri="{BB962C8B-B14F-4D97-AF65-F5344CB8AC3E}">
        <p14:creationId xmlns:p14="http://schemas.microsoft.com/office/powerpoint/2010/main" val="11232814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dirty="0"/>
              <a:t>Typical Scenarios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0224"/>
            <a:ext cx="11222181" cy="4553075"/>
          </a:xfrm>
        </p:spPr>
        <p:txBody>
          <a:bodyPr>
            <a:normAutofit/>
          </a:bodyPr>
          <a:lstStyle/>
          <a:p>
            <a:r>
              <a:rPr lang="en-US" dirty="0"/>
              <a:t>Acting as a test bed for learning like human</a:t>
            </a:r>
          </a:p>
          <a:p>
            <a:r>
              <a:rPr lang="en-US" dirty="0"/>
              <a:t>Learning for rare cases</a:t>
            </a:r>
          </a:p>
          <a:p>
            <a:r>
              <a:rPr lang="en-US" dirty="0"/>
              <a:t>Reducing data gathering effort and computational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3438745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Few-Shot Learning (FSL) </a:t>
            </a:r>
            <a:r>
              <a:rPr lang="en-US" dirty="0"/>
              <a:t>is a sub-area in machine learning.</a:t>
            </a:r>
          </a:p>
          <a:p>
            <a:r>
              <a:rPr lang="en-US" dirty="0">
                <a:solidFill>
                  <a:srgbClr val="C00000"/>
                </a:solidFill>
              </a:rPr>
              <a:t>Machine Learning </a:t>
            </a:r>
            <a:r>
              <a:rPr lang="en-US" dirty="0"/>
              <a:t>Definition </a:t>
            </a:r>
          </a:p>
          <a:p>
            <a:pPr lvl="1"/>
            <a:r>
              <a:rPr lang="en-US" dirty="0"/>
              <a:t>A computer program is said to learn from </a:t>
            </a:r>
            <a:r>
              <a:rPr lang="en-US" dirty="0">
                <a:solidFill>
                  <a:srgbClr val="C00000"/>
                </a:solidFill>
              </a:rPr>
              <a:t>experience E </a:t>
            </a:r>
            <a:r>
              <a:rPr lang="en-US" dirty="0"/>
              <a:t>with respect to some classes of </a:t>
            </a:r>
            <a:r>
              <a:rPr lang="en-US" dirty="0">
                <a:solidFill>
                  <a:srgbClr val="C00000"/>
                </a:solidFill>
              </a:rPr>
              <a:t>task T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performance measure P </a:t>
            </a:r>
            <a:r>
              <a:rPr lang="en-US" dirty="0"/>
              <a:t>if its performance can improve with E on T measured by P.</a:t>
            </a:r>
          </a:p>
          <a:p>
            <a:pPr lvl="2"/>
            <a:r>
              <a:rPr lang="en-US" sz="2800" dirty="0"/>
              <a:t>Example: </a:t>
            </a:r>
            <a:r>
              <a:rPr lang="en-US" sz="2800" dirty="0">
                <a:solidFill>
                  <a:srgbClr val="C00000"/>
                </a:solidFill>
              </a:rPr>
              <a:t>Image classification task (T )</a:t>
            </a:r>
            <a:r>
              <a:rPr lang="en-US" sz="2800" dirty="0"/>
              <a:t>, a machine learning program can improve its </a:t>
            </a:r>
            <a:r>
              <a:rPr lang="en-US" sz="2800" dirty="0">
                <a:solidFill>
                  <a:srgbClr val="C00000"/>
                </a:solidFill>
              </a:rPr>
              <a:t>classification accuracy (P)</a:t>
            </a:r>
            <a:r>
              <a:rPr lang="en-US" sz="2800" dirty="0"/>
              <a:t> through </a:t>
            </a:r>
            <a:r>
              <a:rPr lang="en-US" sz="2800" dirty="0">
                <a:solidFill>
                  <a:srgbClr val="C00000"/>
                </a:solidFill>
              </a:rPr>
              <a:t>E</a:t>
            </a:r>
            <a:r>
              <a:rPr lang="en-US" sz="2800" dirty="0"/>
              <a:t> obtained by training on a large number of </a:t>
            </a:r>
            <a:r>
              <a:rPr lang="en-US" sz="2800" dirty="0">
                <a:solidFill>
                  <a:srgbClr val="C00000"/>
                </a:solidFill>
              </a:rPr>
              <a:t>labeled images </a:t>
            </a:r>
            <a:r>
              <a:rPr lang="en-US" sz="2800" dirty="0"/>
              <a:t>(e.g., the ImageNet data set).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37449934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AB75B-C958-9B35-2778-10073DB71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8" y="1301605"/>
            <a:ext cx="10687228" cy="212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119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Few-shot Learning (FSL) </a:t>
            </a:r>
            <a:r>
              <a:rPr lang="en-US" dirty="0"/>
              <a:t>is a type of machine learning problems (specified by E, T, and P), </a:t>
            </a:r>
            <a:br>
              <a:rPr lang="en-US" dirty="0"/>
            </a:br>
            <a:r>
              <a:rPr lang="en-US" dirty="0"/>
              <a:t>where </a:t>
            </a:r>
            <a:r>
              <a:rPr lang="en-US" dirty="0">
                <a:solidFill>
                  <a:srgbClr val="C00000"/>
                </a:solidFill>
              </a:rPr>
              <a:t>E contains only a limited number of examples</a:t>
            </a:r>
            <a:r>
              <a:rPr lang="en-US" dirty="0"/>
              <a:t> with supervised information for the target T.</a:t>
            </a:r>
          </a:p>
          <a:p>
            <a:pPr lvl="1"/>
            <a:r>
              <a:rPr lang="en-US" dirty="0"/>
              <a:t>Existing FSL problems are mainly supervised learning problems. </a:t>
            </a:r>
          </a:p>
          <a:p>
            <a:pPr lvl="1"/>
            <a:r>
              <a:rPr lang="en-US" dirty="0"/>
              <a:t>Few-shot classification learns classifiers given only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a few labeled examples of each class</a:t>
            </a:r>
            <a:r>
              <a:rPr lang="en-US" dirty="0"/>
              <a:t>. </a:t>
            </a:r>
          </a:p>
          <a:p>
            <a:pPr lvl="2"/>
            <a:r>
              <a:rPr lang="en-US" sz="2800" dirty="0"/>
              <a:t>image classification </a:t>
            </a:r>
          </a:p>
          <a:p>
            <a:pPr lvl="2"/>
            <a:r>
              <a:rPr lang="en-US" sz="2800" dirty="0"/>
              <a:t>sentiment classification from short text </a:t>
            </a:r>
          </a:p>
          <a:p>
            <a:pPr lvl="2"/>
            <a:r>
              <a:rPr lang="en-US" sz="2800" dirty="0"/>
              <a:t>object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8365816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/>
          </a:bodyPr>
          <a:lstStyle/>
          <a:p>
            <a:r>
              <a:rPr lang="en-US" dirty="0"/>
              <a:t>Few-shot classification learns a classifier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which predicts label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for each input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.</a:t>
            </a:r>
          </a:p>
          <a:p>
            <a:r>
              <a:rPr lang="en-US" dirty="0"/>
              <a:t>Usually, one considers the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N-way-K-shot</a:t>
            </a:r>
            <a:r>
              <a:rPr lang="en-US" dirty="0"/>
              <a:t> classification, </a:t>
            </a:r>
            <a:br>
              <a:rPr lang="en-US" dirty="0"/>
            </a:br>
            <a:r>
              <a:rPr lang="en-US" dirty="0"/>
              <a:t>in which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en-US" dirty="0"/>
              <a:t> contains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= KN </a:t>
            </a:r>
            <a:r>
              <a:rPr lang="en-US" dirty="0"/>
              <a:t>examples </a:t>
            </a:r>
            <a:br>
              <a:rPr lang="en-US" dirty="0"/>
            </a:br>
            <a:r>
              <a:rPr lang="en-US" dirty="0"/>
              <a:t>from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C00000"/>
                </a:solidFill>
              </a:rPr>
              <a:t> classes </a:t>
            </a:r>
            <a:r>
              <a:rPr lang="en-US" dirty="0"/>
              <a:t>each with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solidFill>
                  <a:srgbClr val="C00000"/>
                </a:solidFill>
              </a:rPr>
              <a:t>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15057539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Few-Shot Learning (FSL)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55ED94-65AB-ED4B-8969-AA65A4D6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21" y="1285461"/>
            <a:ext cx="11222181" cy="5437435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Few-Shot Learning (FSL)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10 ~ 100 </a:t>
            </a:r>
            <a:r>
              <a:rPr lang="en-US" sz="4000" dirty="0"/>
              <a:t>examples</a:t>
            </a:r>
          </a:p>
          <a:p>
            <a:pPr marL="320040" indent="-320040"/>
            <a:r>
              <a:rPr lang="en-US" sz="4400" dirty="0"/>
              <a:t>One-Shot Learning (1SL)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1 </a:t>
            </a:r>
            <a:r>
              <a:rPr lang="en-US" sz="4000" dirty="0"/>
              <a:t>example</a:t>
            </a:r>
          </a:p>
          <a:p>
            <a:pPr marL="320040" indent="-320040"/>
            <a:r>
              <a:rPr lang="en-US" sz="4400" dirty="0"/>
              <a:t>Zero-Shot Learning (0SL)(ZSL)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0</a:t>
            </a:r>
            <a:endParaRPr lang="en-US" sz="4000" dirty="0"/>
          </a:p>
          <a:p>
            <a:pPr marL="320040" indent="-320040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79408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90" y="76198"/>
            <a:ext cx="11309684" cy="163830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(2022),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rgbClr val="C00000"/>
                </a:solidFill>
              </a:rPr>
              <a:t>Hands-On Machine Learning with Scikit-Learn, </a:t>
            </a:r>
            <a:r>
              <a:rPr lang="en-US" sz="3000" dirty="0" err="1">
                <a:solidFill>
                  <a:srgbClr val="C00000"/>
                </a:solidFill>
              </a:rPr>
              <a:t>Keras</a:t>
            </a:r>
            <a:r>
              <a:rPr lang="en-US" sz="3000" dirty="0">
                <a:solidFill>
                  <a:srgbClr val="C00000"/>
                </a:solidFill>
              </a:rPr>
              <a:t>, and TensorFlow: </a:t>
            </a:r>
            <a:r>
              <a:rPr lang="en-US" sz="2800" b="0" dirty="0">
                <a:solidFill>
                  <a:srgbClr val="C00000"/>
                </a:solidFill>
              </a:rPr>
              <a:t>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3rd Edition, O’Reilly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62231-570F-1D27-EFD5-0161EFC2ACE6}"/>
              </a:ext>
            </a:extLst>
          </p:cNvPr>
          <p:cNvSpPr txBox="1"/>
          <p:nvPr/>
        </p:nvSpPr>
        <p:spPr>
          <a:xfrm>
            <a:off x="3870721" y="6192912"/>
            <a:ext cx="445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https://github.com/ageron/handson-ml3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36F97-BAE8-77C4-56BD-C27D8641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87" y="1828923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275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81D2F-5BBA-38F4-94A3-85856E96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1" y="2134340"/>
            <a:ext cx="11364238" cy="25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0998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6920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Comparison of learning with sufficient and few training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D9FFB-3E78-2669-9E27-21B6824FD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01" y="1454093"/>
            <a:ext cx="10541660" cy="50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3041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27242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100" dirty="0"/>
              <a:t>Different perspectives on how FSL methods solve the few-shot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01187-915B-C3CA-5475-217DA2EA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96" y="1567614"/>
            <a:ext cx="11690808" cy="49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7960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4AD13-DDFA-6D4C-4CB0-9EC63B0C0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229" y="932821"/>
            <a:ext cx="6712526" cy="5582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7F95A9-897C-F9AB-644D-C9AFA55B2D20}"/>
              </a:ext>
            </a:extLst>
          </p:cNvPr>
          <p:cNvSpPr txBox="1"/>
          <p:nvPr/>
        </p:nvSpPr>
        <p:spPr>
          <a:xfrm>
            <a:off x="352548" y="2689861"/>
            <a:ext cx="27231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 taxonomy of FSL methods</a:t>
            </a:r>
          </a:p>
        </p:txBody>
      </p:sp>
    </p:spTree>
    <p:extLst>
      <p:ext uri="{BB962C8B-B14F-4D97-AF65-F5344CB8AC3E}">
        <p14:creationId xmlns:p14="http://schemas.microsoft.com/office/powerpoint/2010/main" val="36185600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34AAB-3E52-4B8F-A20D-6300B8AB4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12" y="1603432"/>
            <a:ext cx="10231944" cy="39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9957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5F900-CBF5-EF9D-60DD-FFA94FE2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948418"/>
            <a:ext cx="9232644" cy="56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81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88F63-4A64-C8DE-4EFB-BCE2AB3E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58" y="2119362"/>
            <a:ext cx="10834688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442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7075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4000" dirty="0"/>
              <a:t>Solving the FSL problem by data augmentation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34C4E-34CA-466E-72AC-F702EAB4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3" y="1362204"/>
            <a:ext cx="8515350" cy="52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290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4153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Focusing on the Data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97595-C56C-EF48-6926-ACD59E49F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62" y="2250449"/>
            <a:ext cx="11576476" cy="28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73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D4BD9-B109-55A0-2989-20D8E360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2" y="2079625"/>
            <a:ext cx="11831715" cy="26987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DC5512A-08B4-0069-E282-A1BD863A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65" y="84677"/>
            <a:ext cx="11477468" cy="14153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Focusing on the Model Perspective</a:t>
            </a:r>
          </a:p>
        </p:txBody>
      </p:sp>
    </p:spTree>
    <p:extLst>
      <p:ext uri="{BB962C8B-B14F-4D97-AF65-F5344CB8AC3E}">
        <p14:creationId xmlns:p14="http://schemas.microsoft.com/office/powerpoint/2010/main" val="2322236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38CE7-48A8-1804-9AED-B02B1FF1550B}"/>
              </a:ext>
            </a:extLst>
          </p:cNvPr>
          <p:cNvSpPr txBox="1"/>
          <p:nvPr/>
        </p:nvSpPr>
        <p:spPr>
          <a:xfrm>
            <a:off x="762003" y="1049760"/>
            <a:ext cx="68211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system-ui"/>
              </a:rPr>
              <a:t>Notebooks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C00000"/>
                </a:solidFill>
                <a:effectLst/>
                <a:latin typeface="system-u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Ensemble Learning and Random Forests</a:t>
            </a:r>
            <a:endParaRPr lang="en-US" b="1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Dimensionality Reduction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1"/>
              </a:rPr>
              <a:t>Artificial Neural Nets with Keras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2"/>
              </a:rPr>
              <a:t>Training Deep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3"/>
              </a:rPr>
              <a:t>Custom Models and Training with TensorFlow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4"/>
              </a:rPr>
              <a:t>Loading and Preprocessing Data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5"/>
              </a:rPr>
              <a:t>Deep Computer Vision Using Convolutional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6"/>
              </a:rPr>
              <a:t>Processing Sequences Using RNNs and CNNs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7"/>
              </a:rPr>
              <a:t>Natural Language Processing with RNNs and Attention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8"/>
              </a:rPr>
              <a:t>Autoencoders, GANs, and Diffusion Models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9"/>
              </a:rPr>
              <a:t>Reinforcement Learning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20"/>
              </a:rPr>
              <a:t>Training and Deploying TensorFlow Models at Scale</a:t>
            </a:r>
            <a:endParaRPr lang="en-US" b="0" i="0" dirty="0">
              <a:effectLst/>
              <a:latin typeface="system-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A0084-C24A-0653-079C-CE387BDC1F4E}"/>
              </a:ext>
            </a:extLst>
          </p:cNvPr>
          <p:cNvSpPr txBox="1"/>
          <p:nvPr/>
        </p:nvSpPr>
        <p:spPr>
          <a:xfrm>
            <a:off x="3870721" y="6550223"/>
            <a:ext cx="4450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1"/>
              </a:rPr>
              <a:t>https://github.com/ageron/handson-ml3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91E2E-6AAD-1556-61C4-BD661FEBD0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34182" y="1642150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673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E29C5-956D-EB35-FD67-0E8DA90C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192" y="1209192"/>
            <a:ext cx="7112572" cy="5281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0251D0-9B4D-72B7-25C6-D59CEE1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09015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300" dirty="0"/>
              <a:t>Solving the FSL problem by multitask learning with parameter sharing</a:t>
            </a:r>
          </a:p>
        </p:txBody>
      </p:sp>
    </p:spTree>
    <p:extLst>
      <p:ext uri="{BB962C8B-B14F-4D97-AF65-F5344CB8AC3E}">
        <p14:creationId xmlns:p14="http://schemas.microsoft.com/office/powerpoint/2010/main" val="38131671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09015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300" dirty="0"/>
              <a:t>Solving the FSL problem by multitask learning with parameter tying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24838-EE7A-28E0-D3F9-B7821141E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99" y="1175040"/>
            <a:ext cx="9892402" cy="518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635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of Embedding Learning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9384B-6331-D78F-7EF5-B077A3ED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42" y="1114425"/>
            <a:ext cx="8333770" cy="54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69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task-invariant embedding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B7DAB-E5F9-AD57-A32C-307EA5127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71" y="1471612"/>
            <a:ext cx="9643122" cy="50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835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A24E0-79C1-E11A-B0AE-7CCBD8F05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22" y="1536664"/>
            <a:ext cx="10100312" cy="49539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CDF391-D475-311E-0484-5F816927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hybrid embedding model</a:t>
            </a:r>
          </a:p>
        </p:txBody>
      </p:sp>
    </p:spTree>
    <p:extLst>
      <p:ext uri="{BB962C8B-B14F-4D97-AF65-F5344CB8AC3E}">
        <p14:creationId xmlns:p14="http://schemas.microsoft.com/office/powerpoint/2010/main" val="132505251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10097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learning with external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DD620-5618-A2C0-077C-D9020C264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84" y="1415665"/>
            <a:ext cx="10173678" cy="503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0272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7582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of FSL Methods </a:t>
            </a:r>
            <a:br>
              <a:rPr lang="en-US" sz="3600" dirty="0"/>
            </a:br>
            <a:r>
              <a:rPr lang="en-US" sz="3600" dirty="0"/>
              <a:t>Based on Learning with External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952B0-F2D9-3640-B8A7-408F88D57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65" y="1974908"/>
            <a:ext cx="11319256" cy="36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419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17574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generative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9D617-6613-CECB-AE02-87713523A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39" y="1514475"/>
            <a:ext cx="10330523" cy="48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6301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65819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fine-tuning existing parameter </a:t>
            </a:r>
            <a:r>
              <a:rPr lang="el-G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3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3600" dirty="0"/>
              <a:t> </a:t>
            </a:r>
            <a:br>
              <a:rPr lang="en-US" sz="3600" dirty="0"/>
            </a:br>
            <a:r>
              <a:rPr lang="en-US" sz="3600" dirty="0"/>
              <a:t>by 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1569E-E150-B89C-F04B-8F0F97DE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83" y="1846426"/>
            <a:ext cx="11365789" cy="46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9073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743915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</a:t>
            </a:r>
            <a:br>
              <a:rPr lang="en-US" sz="3600" dirty="0"/>
            </a:br>
            <a:r>
              <a:rPr lang="en-US" sz="3600" dirty="0"/>
              <a:t>Focusing on the Algorithm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97989-43F9-DA7B-3BB7-047A83E41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4" y="2875589"/>
            <a:ext cx="11604952" cy="15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53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10219873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20099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63C6D-03D7-2683-09D8-F191718D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01" y="1404233"/>
            <a:ext cx="10528832" cy="51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23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15835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200" dirty="0"/>
              <a:t>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DD94A-6CE8-660E-D019-1CBFB9F2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68" y="1642748"/>
            <a:ext cx="10437662" cy="4919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C6BFE-085E-FD86-A0FC-5B829359E3BB}"/>
              </a:ext>
            </a:extLst>
          </p:cNvPr>
          <p:cNvSpPr txBox="1"/>
          <p:nvPr/>
        </p:nvSpPr>
        <p:spPr>
          <a:xfrm>
            <a:off x="1202485" y="1272351"/>
            <a:ext cx="104376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Each task mimics the few-shot scenario, and can be completely non-overlapping.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Support sets are used to train; query sets are used to evaluate the model</a:t>
            </a:r>
          </a:p>
        </p:txBody>
      </p:sp>
    </p:spTree>
    <p:extLst>
      <p:ext uri="{BB962C8B-B14F-4D97-AF65-F5344CB8AC3E}">
        <p14:creationId xmlns:p14="http://schemas.microsoft.com/office/powerpoint/2010/main" val="262565190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Matching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0F71E1-6A7E-9B0C-2DBD-86A1D7A27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" y="1763715"/>
            <a:ext cx="10866805" cy="44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489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1299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Prototypical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9685D-8658-5F1B-735D-330A3786F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9" y="1319046"/>
            <a:ext cx="8890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8684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for medical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78218-26C9-6453-3C0C-05A1A07C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06" y="962517"/>
            <a:ext cx="10136187" cy="55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31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for medical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08EBC-604B-2B62-CA46-87ABFCF1D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527" y="872892"/>
            <a:ext cx="8331175" cy="56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2182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29893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DC0D9-7389-23CA-E17C-7ECCC887B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1488312"/>
            <a:ext cx="5937910" cy="4562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6E5AA-F30D-E607-1BED-25670F5594A8}"/>
              </a:ext>
            </a:extLst>
          </p:cNvPr>
          <p:cNvSpPr txBox="1"/>
          <p:nvPr/>
        </p:nvSpPr>
        <p:spPr>
          <a:xfrm>
            <a:off x="1344284" y="6052722"/>
            <a:ext cx="9815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Gradients through a frozen language model’s self attention layers are used to train the vision encoder.</a:t>
            </a:r>
          </a:p>
        </p:txBody>
      </p:sp>
    </p:spTree>
    <p:extLst>
      <p:ext uri="{BB962C8B-B14F-4D97-AF65-F5344CB8AC3E}">
        <p14:creationId xmlns:p14="http://schemas.microsoft.com/office/powerpoint/2010/main" val="134911843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871889-C140-9798-646F-26BDFBE3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17221C-7148-65BF-3C47-7FB37301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9" y="2000309"/>
            <a:ext cx="11984241" cy="37004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4C59B2-5853-6A9E-51E9-66B9BBDEF12D}"/>
              </a:ext>
            </a:extLst>
          </p:cNvPr>
          <p:cNvSpPr txBox="1"/>
          <p:nvPr/>
        </p:nvSpPr>
        <p:spPr>
          <a:xfrm>
            <a:off x="787058" y="5864921"/>
            <a:ext cx="10992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Inference-Time interface for </a:t>
            </a:r>
            <a:r>
              <a:rPr lang="en-US" sz="1800" i="1" dirty="0">
                <a:solidFill>
                  <a:schemeClr val="accent1"/>
                </a:solidFill>
                <a:effectLst/>
                <a:latin typeface="NimbusRomNo9L"/>
              </a:rPr>
              <a:t>Frozen</a:t>
            </a:r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. The figure demonstrates how we can support (a) visual question answering, </a:t>
            </a:r>
            <a:b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</a:br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(b) outside-knowledge question answering and (c) few-shot image classification via in-context learning.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7544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004B1-24AD-27BB-B35E-A7CF88EF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67" y="1308705"/>
            <a:ext cx="10935854" cy="49082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DCC3B4-CF3D-7EB4-57ED-A184600F8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2978E-9C89-9FD5-4F03-697007BA0972}"/>
              </a:ext>
            </a:extLst>
          </p:cNvPr>
          <p:cNvSpPr txBox="1"/>
          <p:nvPr/>
        </p:nvSpPr>
        <p:spPr>
          <a:xfrm>
            <a:off x="391509" y="6074270"/>
            <a:ext cx="11452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Examples of (a) the Open-Ended </a:t>
            </a:r>
            <a:r>
              <a:rPr lang="en-US" sz="2400" dirty="0" err="1">
                <a:solidFill>
                  <a:schemeClr val="accent1"/>
                </a:solidFill>
              </a:rPr>
              <a:t>miniImageNet</a:t>
            </a:r>
            <a:r>
              <a:rPr lang="en-US" sz="2400" dirty="0">
                <a:solidFill>
                  <a:schemeClr val="accent1"/>
                </a:solidFill>
              </a:rPr>
              <a:t> evaluation (b) the Fast VQA evaluation.</a:t>
            </a:r>
          </a:p>
        </p:txBody>
      </p:sp>
    </p:spTree>
    <p:extLst>
      <p:ext uri="{BB962C8B-B14F-4D97-AF65-F5344CB8AC3E}">
        <p14:creationId xmlns:p14="http://schemas.microsoft.com/office/powerpoint/2010/main" val="2397321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590892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88" y="44394"/>
            <a:ext cx="9996407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45" y="1204271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1906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387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229670680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91D57-91C9-6344-9243-52BBA0C56A55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F947F-FF4C-324A-8DEA-292330D0E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1339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C7934D-2D92-6B43-A050-461B73099871}"/>
              </a:ext>
            </a:extLst>
          </p:cNvPr>
          <p:cNvSpPr txBox="1">
            <a:spLocks/>
          </p:cNvSpPr>
          <p:nvPr/>
        </p:nvSpPr>
        <p:spPr bwMode="auto">
          <a:xfrm>
            <a:off x="1775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Machine Learning: Ensemble Learning</a:t>
            </a:r>
          </a:p>
          <a:p>
            <a:r>
              <a:rPr lang="en-US" dirty="0">
                <a:solidFill>
                  <a:schemeClr val="accent1"/>
                </a:solidFill>
              </a:rPr>
              <a:t>Random Forest</a:t>
            </a:r>
          </a:p>
        </p:txBody>
      </p:sp>
    </p:spTree>
    <p:extLst>
      <p:ext uri="{BB962C8B-B14F-4D97-AF65-F5344CB8AC3E}">
        <p14:creationId xmlns:p14="http://schemas.microsoft.com/office/powerpoint/2010/main" val="235219925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DEF6-2B87-3A47-8C72-534A5CF4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143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4C997B-0677-244D-9790-59F46A9B5B87}"/>
              </a:ext>
            </a:extLst>
          </p:cNvPr>
          <p:cNvSpPr txBox="1">
            <a:spLocks/>
          </p:cNvSpPr>
          <p:nvPr/>
        </p:nvSpPr>
        <p:spPr bwMode="auto">
          <a:xfrm>
            <a:off x="1775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Machine Learning: Supervised Learning</a:t>
            </a:r>
          </a:p>
          <a:p>
            <a:r>
              <a:rPr lang="en-US" dirty="0">
                <a:solidFill>
                  <a:schemeClr val="accent1"/>
                </a:solidFill>
              </a:rPr>
              <a:t>Classification and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EE35E-FC2D-694E-9A83-4B107F74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7840"/>
            <a:ext cx="9144000" cy="4901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26CA41-0D9C-404F-B3EB-D5D78C357D59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57049910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9162580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55" y="960972"/>
            <a:ext cx="10426890" cy="539511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Learning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5"/>
              </a:rPr>
              <a:t>http://aima.cs.berkeley.edu/python/learning.html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276442060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222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395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24" y="1023938"/>
            <a:ext cx="11160751" cy="55383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The Theory of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Computational Learning Theory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Probably Approximately Correct (PAC)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Ensemble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Bagging: Random Forests (RF)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Boosting: Gradient Boosting, </a:t>
            </a:r>
            <a:r>
              <a:rPr lang="en-US" sz="3200" dirty="0" err="1"/>
              <a:t>XGBoost</a:t>
            </a:r>
            <a:r>
              <a:rPr lang="en-US" sz="3200" dirty="0"/>
              <a:t>, </a:t>
            </a:r>
            <a:r>
              <a:rPr lang="en-US" sz="3200" dirty="0" err="1"/>
              <a:t>LightGBM</a:t>
            </a:r>
            <a:r>
              <a:rPr lang="en-US" sz="3200" dirty="0"/>
              <a:t>, </a:t>
            </a:r>
            <a:r>
              <a:rPr lang="en-US" sz="3200" dirty="0" err="1"/>
              <a:t>CatBoost</a:t>
            </a:r>
            <a:endParaRPr lang="en-US" sz="3200" dirty="0"/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Stacking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Online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Meta Learning: Learning to Learn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AF86E0-4728-DE17-9040-537EF5FEB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88910"/>
            <a:ext cx="10388272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20363721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3" y="939855"/>
            <a:ext cx="11345333" cy="563446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Stuart Russell and Peter Norvig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Numa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Dhamani</a:t>
            </a:r>
            <a:r>
              <a:rPr lang="en-US" altLang="zh-TW" sz="1800" b="0" dirty="0"/>
              <a:t> and Maggie Engler (2024), Introduction to Generative AI, Manning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800" b="0" dirty="0" err="1"/>
              <a:t>ChatGPT</a:t>
            </a:r>
            <a:r>
              <a:rPr lang="en-US" altLang="zh-TW" sz="1800" b="0" dirty="0"/>
              <a:t>, GPT-4V, and DALL-E 3, 3rd ed. Edition, </a:t>
            </a:r>
            <a:r>
              <a:rPr lang="en-US" altLang="zh-TW" sz="1800" b="0" dirty="0" err="1"/>
              <a:t>Packt</a:t>
            </a:r>
            <a:r>
              <a:rPr lang="en-US" altLang="zh-TW" sz="1800" b="0" dirty="0"/>
              <a:t> Publishing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Ben </a:t>
            </a:r>
            <a:r>
              <a:rPr lang="en-US" altLang="zh-TW" sz="1800" b="0" dirty="0" err="1"/>
              <a:t>Auffarth</a:t>
            </a:r>
            <a:r>
              <a:rPr lang="en-US" altLang="zh-TW" sz="1800" b="0" dirty="0"/>
              <a:t> (2023), Generative AI with </a:t>
            </a:r>
            <a:r>
              <a:rPr lang="en-US" altLang="zh-TW" sz="1800" b="0" dirty="0" err="1"/>
              <a:t>LangChain</a:t>
            </a:r>
            <a:r>
              <a:rPr lang="en-US" altLang="zh-TW" sz="1800" b="0" dirty="0"/>
              <a:t>: Build large language model (LLM) apps with Python, </a:t>
            </a:r>
            <a:r>
              <a:rPr lang="en-US" altLang="zh-TW" sz="1800" b="0" dirty="0" err="1"/>
              <a:t>ChatGPT</a:t>
            </a:r>
            <a:r>
              <a:rPr lang="en-US" altLang="zh-TW" sz="1800" b="0" dirty="0"/>
              <a:t> and other LLMs, </a:t>
            </a:r>
            <a:r>
              <a:rPr lang="en-US" altLang="zh-TW" sz="1800" b="0" dirty="0" err="1"/>
              <a:t>Packt</a:t>
            </a:r>
            <a:r>
              <a:rPr lang="en-US" altLang="zh-TW" sz="1800" b="0" dirty="0"/>
              <a:t> Publishing.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Aurélien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Géron</a:t>
            </a:r>
            <a:r>
              <a:rPr lang="en-US" altLang="zh-TW" sz="1800" b="0" dirty="0"/>
              <a:t> (2022), Hands-On Machine Learning with Scikit-Learn, </a:t>
            </a:r>
            <a:r>
              <a:rPr lang="en-US" altLang="zh-TW" sz="1800" b="0" dirty="0" err="1"/>
              <a:t>Keras</a:t>
            </a:r>
            <a:r>
              <a:rPr lang="en-US" altLang="zh-TW" sz="18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Steven </a:t>
            </a:r>
            <a:r>
              <a:rPr lang="en-US" altLang="zh-TW" sz="1800" b="0" dirty="0" err="1"/>
              <a:t>D'Ascoli</a:t>
            </a:r>
            <a:r>
              <a:rPr lang="en-US" altLang="zh-TW" sz="1800" b="0" dirty="0"/>
              <a:t> (2022), Artificial Intelligence and Deep Learning with Python: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Nithin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Buduma</a:t>
            </a:r>
            <a:r>
              <a:rPr lang="en-US" altLang="zh-TW" sz="1800" b="0" dirty="0"/>
              <a:t>, Nikhil </a:t>
            </a:r>
            <a:r>
              <a:rPr lang="en-US" altLang="zh-TW" sz="1800" b="0" dirty="0" err="1"/>
              <a:t>Buduma</a:t>
            </a:r>
            <a:r>
              <a:rPr lang="en-US" altLang="zh-TW" sz="18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800" b="0" dirty="0"/>
              <a:t>Aske </a:t>
            </a:r>
            <a:r>
              <a:rPr lang="en-US" sz="1800" b="0" dirty="0" err="1"/>
              <a:t>Plaat</a:t>
            </a:r>
            <a:r>
              <a:rPr lang="en-US" sz="1800" b="0" dirty="0"/>
              <a:t>, Annie Wong, Suzan Verberne, Joost </a:t>
            </a:r>
            <a:r>
              <a:rPr lang="en-US" sz="1800" b="0" dirty="0" err="1"/>
              <a:t>Broekens</a:t>
            </a:r>
            <a:r>
              <a:rPr lang="en-US" sz="1800" b="0" dirty="0"/>
              <a:t>, Niki van Stein, and Thomas Back. (2024) "Reasoning with Large Language Models, a Survey." </a:t>
            </a:r>
            <a:r>
              <a:rPr lang="en-US" sz="1800" b="0" dirty="0" err="1"/>
              <a:t>arXiv</a:t>
            </a:r>
            <a:r>
              <a:rPr lang="en-US" sz="1800" b="0" dirty="0"/>
              <a:t> preprint arXiv:2407.11511.</a:t>
            </a:r>
          </a:p>
          <a:p>
            <a:pPr marL="228600" indent="-228600">
              <a:spcAft>
                <a:spcPts val="300"/>
              </a:spcAft>
            </a:pPr>
            <a:r>
              <a:rPr lang="en-US" sz="1800" b="0" dirty="0" err="1"/>
              <a:t>Madaan</a:t>
            </a:r>
            <a:r>
              <a:rPr lang="en-US" sz="1800" b="0" dirty="0"/>
              <a:t>, Aman, </a:t>
            </a:r>
            <a:r>
              <a:rPr lang="en-US" sz="1800" b="0" dirty="0" err="1"/>
              <a:t>Niket</a:t>
            </a:r>
            <a:r>
              <a:rPr lang="en-US" sz="1800" b="0" dirty="0"/>
              <a:t> Tandon, Prakhar Gupta, Skyler Hallinan, </a:t>
            </a:r>
            <a:r>
              <a:rPr lang="en-US" sz="1800" b="0" dirty="0" err="1"/>
              <a:t>Luyu</a:t>
            </a:r>
            <a:r>
              <a:rPr lang="en-US" sz="1800" b="0" dirty="0"/>
              <a:t> Gao, Sarah </a:t>
            </a:r>
            <a:r>
              <a:rPr lang="en-US" sz="1800" b="0" dirty="0" err="1"/>
              <a:t>Wiegreffe</a:t>
            </a:r>
            <a:r>
              <a:rPr lang="en-US" sz="1800" b="0" dirty="0"/>
              <a:t>, Uri Alon et al. (2024) "Self-refine: Iterative refinement with self-feedback." Advances in Neural Information Processing Systems 36.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922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32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95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064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058119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5BA4-0099-D97F-BB49-AD1872F9D692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1560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2024/09/10 Introduction to Artificial Intelligence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2 2024/09/17 Mid-Autumn Festival (Day off)</a:t>
            </a:r>
          </a:p>
          <a:p>
            <a:pPr marL="0" indent="0">
              <a:buNone/>
            </a:pPr>
            <a:r>
              <a:rPr lang="en-US" sz="2800" dirty="0"/>
              <a:t>3 2024/09/24 Artificial Intelligence and Intelligent Agents; Problem Solving</a:t>
            </a:r>
          </a:p>
          <a:p>
            <a:pPr marL="0" indent="0">
              <a:buNone/>
            </a:pPr>
            <a:r>
              <a:rPr lang="en-US" sz="2800" dirty="0"/>
              <a:t>4 2024/10/01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2024/10/08 Case Study on Artificial Intelligence I</a:t>
            </a:r>
          </a:p>
          <a:p>
            <a:pPr marL="0" indent="0">
              <a:buNone/>
            </a:pPr>
            <a:r>
              <a:rPr lang="en-US" sz="2800" dirty="0"/>
              <a:t>6 2024/10/15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1801F0-B477-6EA9-EC9F-925E90A9B8AC}"/>
              </a:ext>
            </a:extLst>
          </p:cNvPr>
          <p:cNvSpPr/>
          <p:nvPr/>
        </p:nvSpPr>
        <p:spPr>
          <a:xfrm>
            <a:off x="368491" y="2483018"/>
            <a:ext cx="9062112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63041-F70A-3434-1C48-B8C7A1116014}"/>
              </a:ext>
            </a:extLst>
          </p:cNvPr>
          <p:cNvSpPr txBox="1"/>
          <p:nvPr/>
        </p:nvSpPr>
        <p:spPr>
          <a:xfrm>
            <a:off x="415737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4B35A-DFB6-7673-A916-EF1D7E83E53A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8013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8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07963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88409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The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Theory of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14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59" y="1472228"/>
            <a:ext cx="10797434" cy="4988183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Computational Learning Theory</a:t>
            </a:r>
          </a:p>
          <a:p>
            <a:pPr lvl="1"/>
            <a:r>
              <a:rPr lang="en-US" sz="3600" dirty="0"/>
              <a:t>Probably Approximately Correct (PAC) Learning</a:t>
            </a:r>
          </a:p>
          <a:p>
            <a:pPr lvl="1"/>
            <a:r>
              <a:rPr lang="en-US" sz="3600" dirty="0" err="1"/>
              <a:t>Vapnik-Chervonenkis</a:t>
            </a:r>
            <a:r>
              <a:rPr lang="en-US" sz="3600" dirty="0"/>
              <a:t> (VC) Dimension</a:t>
            </a:r>
          </a:p>
          <a:p>
            <a:pPr lvl="1"/>
            <a:r>
              <a:rPr lang="en-US" sz="4000" dirty="0"/>
              <a:t>Bias-Variance Trade-off</a:t>
            </a:r>
          </a:p>
          <a:p>
            <a:r>
              <a:rPr lang="en-US" sz="4400" dirty="0"/>
              <a:t>Overfitting and Underfitting</a:t>
            </a:r>
          </a:p>
          <a:p>
            <a:pPr lvl="1"/>
            <a:r>
              <a:rPr lang="en-US" sz="4000" dirty="0"/>
              <a:t>Avoid overfitting: </a:t>
            </a:r>
            <a:br>
              <a:rPr lang="en-US" sz="4000" dirty="0"/>
            </a:br>
            <a:r>
              <a:rPr lang="en-US" sz="4000" dirty="0"/>
              <a:t>Regularization, Cross-Validation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58" y="125760"/>
            <a:ext cx="10797435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Theory of Learning</a:t>
            </a:r>
          </a:p>
        </p:txBody>
      </p:sp>
    </p:spTree>
    <p:extLst>
      <p:ext uri="{BB962C8B-B14F-4D97-AF65-F5344CB8AC3E}">
        <p14:creationId xmlns:p14="http://schemas.microsoft.com/office/powerpoint/2010/main" val="2893333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A7F8-EE17-FB13-80BF-D6A1EE86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62631"/>
          </a:xfrm>
        </p:spPr>
        <p:txBody>
          <a:bodyPr/>
          <a:lstStyle/>
          <a:p>
            <a:r>
              <a:rPr lang="en-US" dirty="0"/>
              <a:t>What is Learning in Machine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B448E-872A-3A8F-5EE5-B11918065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97735"/>
            <a:ext cx="11222181" cy="5155565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Learning</a:t>
            </a:r>
            <a:r>
              <a:rPr lang="en-US" sz="3600" dirty="0"/>
              <a:t> involves </a:t>
            </a:r>
            <a:r>
              <a:rPr lang="en-US" sz="3600" dirty="0">
                <a:solidFill>
                  <a:srgbClr val="C00000"/>
                </a:solidFill>
              </a:rPr>
              <a:t>finding patterns </a:t>
            </a:r>
            <a:r>
              <a:rPr lang="en-US" sz="3600" dirty="0"/>
              <a:t>from </a:t>
            </a:r>
            <a:r>
              <a:rPr lang="en-US" sz="3600" dirty="0">
                <a:solidFill>
                  <a:srgbClr val="C00000"/>
                </a:solidFill>
              </a:rPr>
              <a:t>data</a:t>
            </a:r>
            <a:r>
              <a:rPr lang="en-US" sz="3600" dirty="0"/>
              <a:t> to make </a:t>
            </a:r>
            <a:r>
              <a:rPr lang="en-US" sz="3600" dirty="0">
                <a:solidFill>
                  <a:srgbClr val="C00000"/>
                </a:solidFill>
              </a:rPr>
              <a:t>predictions</a:t>
            </a:r>
            <a:r>
              <a:rPr lang="en-US" sz="3600" dirty="0"/>
              <a:t>.</a:t>
            </a:r>
          </a:p>
          <a:p>
            <a:r>
              <a:rPr lang="en-US" sz="3600" dirty="0"/>
              <a:t>Performance is measured through </a:t>
            </a:r>
            <a:r>
              <a:rPr lang="en-US" sz="3600" dirty="0">
                <a:solidFill>
                  <a:srgbClr val="C00000"/>
                </a:solidFill>
              </a:rPr>
              <a:t>generalization</a:t>
            </a:r>
            <a:r>
              <a:rPr lang="en-US" sz="3600" dirty="0"/>
              <a:t> to unseen data.</a:t>
            </a:r>
          </a:p>
          <a:p>
            <a:r>
              <a:rPr lang="en-US" sz="3600" dirty="0"/>
              <a:t>Three paradigms of learning: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Supervised Learning </a:t>
            </a:r>
            <a:r>
              <a:rPr lang="en-US" sz="3600" dirty="0"/>
              <a:t>(e.g., classification, regression)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Unsupervised Learning </a:t>
            </a:r>
            <a:r>
              <a:rPr lang="en-US" sz="3600" dirty="0"/>
              <a:t>(e.g., clustering, dimensionality reduction)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Reinforcement Learning </a:t>
            </a:r>
            <a:r>
              <a:rPr lang="en-US" sz="3600" dirty="0"/>
              <a:t>(e.g., learning through </a:t>
            </a:r>
            <a:r>
              <a:rPr lang="en-US" sz="3600" dirty="0">
                <a:solidFill>
                  <a:srgbClr val="C00000"/>
                </a:solidFill>
              </a:rPr>
              <a:t>rewards</a:t>
            </a:r>
            <a:r>
              <a:rPr lang="en-US" sz="36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7E505-3C15-45EC-3770-3B7B82A9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DC037B-8F0F-22E2-39D4-7882DFA7187E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60149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BD64-1226-BFE6-2A9C-339A3867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47248"/>
          </a:xfrm>
        </p:spPr>
        <p:txBody>
          <a:bodyPr/>
          <a:lstStyle/>
          <a:p>
            <a:r>
              <a:rPr lang="en-US" dirty="0"/>
              <a:t>The Theory of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AC162-BE80-D93B-0AA8-CA6FD5BE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68962"/>
            <a:ext cx="11222181" cy="52932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can we be sure that our </a:t>
            </a:r>
            <a:r>
              <a:rPr lang="en-US" dirty="0">
                <a:solidFill>
                  <a:srgbClr val="C00000"/>
                </a:solidFill>
              </a:rPr>
              <a:t>learned hypothesis </a:t>
            </a:r>
            <a:r>
              <a:rPr lang="en-US" dirty="0"/>
              <a:t>will </a:t>
            </a:r>
            <a:r>
              <a:rPr lang="en-US" dirty="0">
                <a:solidFill>
                  <a:srgbClr val="C00000"/>
                </a:solidFill>
              </a:rPr>
              <a:t>predict</a:t>
            </a:r>
            <a:r>
              <a:rPr lang="en-US" dirty="0"/>
              <a:t> well for previously unseen inputs? </a:t>
            </a:r>
          </a:p>
          <a:p>
            <a:pPr lvl="1"/>
            <a:r>
              <a:rPr lang="en-US" dirty="0"/>
              <a:t>How do we know that the </a:t>
            </a:r>
            <a:r>
              <a:rPr lang="en-US" dirty="0">
                <a:solidFill>
                  <a:srgbClr val="C00000"/>
                </a:solidFill>
              </a:rPr>
              <a:t>hypothesis</a:t>
            </a:r>
            <a:r>
              <a:rPr lang="en-US" dirty="0"/>
              <a:t>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is close to the </a:t>
            </a:r>
            <a:r>
              <a:rPr lang="en-US" dirty="0">
                <a:solidFill>
                  <a:srgbClr val="C00000"/>
                </a:solidFill>
              </a:rPr>
              <a:t>target function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b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>if we don’t know what is? </a:t>
            </a:r>
          </a:p>
          <a:p>
            <a:r>
              <a:rPr lang="en-US" dirty="0"/>
              <a:t>How many </a:t>
            </a:r>
            <a:r>
              <a:rPr lang="en-US" dirty="0">
                <a:solidFill>
                  <a:srgbClr val="C00000"/>
                </a:solidFill>
              </a:rPr>
              <a:t>examples</a:t>
            </a:r>
            <a:r>
              <a:rPr lang="en-US" dirty="0"/>
              <a:t> do we need to get a good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?</a:t>
            </a:r>
          </a:p>
          <a:p>
            <a:r>
              <a:rPr lang="en-US" dirty="0"/>
              <a:t>What </a:t>
            </a:r>
            <a:r>
              <a:rPr lang="en-US" dirty="0">
                <a:solidFill>
                  <a:srgbClr val="C00000"/>
                </a:solidFill>
              </a:rPr>
              <a:t>hypothesis space</a:t>
            </a:r>
            <a:r>
              <a:rPr lang="en-US" dirty="0"/>
              <a:t> should we use? </a:t>
            </a:r>
          </a:p>
          <a:p>
            <a:r>
              <a:rPr lang="en-US" dirty="0"/>
              <a:t>If the hypothesis space is very complex, </a:t>
            </a:r>
            <a:br>
              <a:rPr lang="en-US" dirty="0"/>
            </a:br>
            <a:r>
              <a:rPr lang="en-US" dirty="0"/>
              <a:t>can we even find the best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or do we have to settle for a </a:t>
            </a:r>
            <a:r>
              <a:rPr lang="en-US" dirty="0">
                <a:solidFill>
                  <a:srgbClr val="C00000"/>
                </a:solidFill>
              </a:rPr>
              <a:t>local maximum</a:t>
            </a:r>
            <a:r>
              <a:rPr lang="en-US" dirty="0"/>
              <a:t>? </a:t>
            </a:r>
          </a:p>
          <a:p>
            <a:r>
              <a:rPr lang="en-US" dirty="0"/>
              <a:t>How </a:t>
            </a:r>
            <a:r>
              <a:rPr lang="en-US" dirty="0">
                <a:solidFill>
                  <a:srgbClr val="C00000"/>
                </a:solidFill>
              </a:rPr>
              <a:t>complex</a:t>
            </a:r>
            <a:r>
              <a:rPr lang="en-US" dirty="0"/>
              <a:t> should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/>
              <a:t>be? </a:t>
            </a:r>
          </a:p>
          <a:p>
            <a:r>
              <a:rPr lang="en-US" dirty="0"/>
              <a:t>How do we avoid </a:t>
            </a:r>
            <a:r>
              <a:rPr lang="en-US" dirty="0">
                <a:solidFill>
                  <a:srgbClr val="C00000"/>
                </a:solidFill>
              </a:rPr>
              <a:t>overfitting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0BFDA-38E8-2AC6-F712-63E24457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36ACF6-312E-F220-ACDB-FF25AB7C02EF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22705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607" y="1472228"/>
            <a:ext cx="10145189" cy="4988183"/>
          </a:xfrm>
        </p:spPr>
        <p:txBody>
          <a:bodyPr>
            <a:normAutofit/>
          </a:bodyPr>
          <a:lstStyle/>
          <a:p>
            <a:r>
              <a:rPr lang="en-US" sz="3600" dirty="0"/>
              <a:t>Intersection of </a:t>
            </a:r>
            <a:r>
              <a:rPr lang="en-US" sz="3600" dirty="0">
                <a:solidFill>
                  <a:srgbClr val="C00000"/>
                </a:solidFill>
              </a:rPr>
              <a:t>AI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statistics</a:t>
            </a:r>
            <a:r>
              <a:rPr lang="en-US" sz="3600" dirty="0"/>
              <a:t>, and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theoretical computer science</a:t>
            </a:r>
            <a:r>
              <a:rPr lang="en-US" sz="3600" dirty="0"/>
              <a:t>.</a:t>
            </a:r>
          </a:p>
          <a:p>
            <a:r>
              <a:rPr lang="en-US" sz="3600" dirty="0"/>
              <a:t>Any </a:t>
            </a:r>
            <a:r>
              <a:rPr lang="en-US" sz="3600" dirty="0">
                <a:solidFill>
                  <a:srgbClr val="C00000"/>
                </a:solidFill>
              </a:rPr>
              <a:t>hypothesis</a:t>
            </a:r>
            <a:r>
              <a:rPr lang="en-US" sz="3600" dirty="0"/>
              <a:t> that is seriously wrong will almost certainly be “found out” with high probability after a small number of examples.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Computational Learning Theory</a:t>
            </a:r>
          </a:p>
        </p:txBody>
      </p:sp>
    </p:spTree>
    <p:extLst>
      <p:ext uri="{BB962C8B-B14F-4D97-AF65-F5344CB8AC3E}">
        <p14:creationId xmlns:p14="http://schemas.microsoft.com/office/powerpoint/2010/main" val="3216424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1" y="1472228"/>
            <a:ext cx="10559441" cy="4988183"/>
          </a:xfrm>
        </p:spPr>
        <p:txBody>
          <a:bodyPr>
            <a:noAutofit/>
          </a:bodyPr>
          <a:lstStyle/>
          <a:p>
            <a:r>
              <a:rPr lang="en-US" sz="4000" dirty="0"/>
              <a:t>Any </a:t>
            </a:r>
            <a:r>
              <a:rPr lang="en-US" sz="4000" dirty="0">
                <a:solidFill>
                  <a:srgbClr val="C00000"/>
                </a:solidFill>
              </a:rPr>
              <a:t>hypothesis</a:t>
            </a:r>
            <a:r>
              <a:rPr lang="en-US" sz="4000" dirty="0"/>
              <a:t> that is consistent with a sufficiently large set of training examples is unlikely to be seriously wrong.</a:t>
            </a:r>
          </a:p>
          <a:p>
            <a:r>
              <a:rPr lang="en-US" sz="4000" dirty="0">
                <a:solidFill>
                  <a:srgbClr val="C00000"/>
                </a:solidFill>
              </a:rPr>
              <a:t>PAC learning algorithm</a:t>
            </a:r>
            <a:r>
              <a:rPr lang="en-US" sz="4000" dirty="0"/>
              <a:t>:</a:t>
            </a:r>
          </a:p>
          <a:p>
            <a:pPr lvl="1"/>
            <a:r>
              <a:rPr lang="en-US" sz="4000" dirty="0"/>
              <a:t>Any learning algorithm that returns hypotheses that are probably approximately correct.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97" y="125760"/>
            <a:ext cx="11281893" cy="9303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Probably Approximately Correct (PAC) Learning</a:t>
            </a:r>
          </a:p>
        </p:txBody>
      </p:sp>
    </p:spTree>
    <p:extLst>
      <p:ext uri="{BB962C8B-B14F-4D97-AF65-F5344CB8AC3E}">
        <p14:creationId xmlns:p14="http://schemas.microsoft.com/office/powerpoint/2010/main" val="2502255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7 2024/10/22 The Theory of Learning and Ensemble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2024/10/29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9 2024/11/05 Self-Learning</a:t>
            </a:r>
          </a:p>
          <a:p>
            <a:pPr marL="0" indent="0">
              <a:buNone/>
            </a:pPr>
            <a:r>
              <a:rPr lang="en-US" sz="2800" dirty="0"/>
              <a:t>10 2024/11/12 Deep Learning, Reinforcement Learning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2024/11/19 Case Study on Artificial Intelligence II</a:t>
            </a:r>
          </a:p>
          <a:p>
            <a:pPr marL="0" indent="0">
              <a:buNone/>
            </a:pPr>
            <a:r>
              <a:rPr lang="en-US" sz="2800" dirty="0"/>
              <a:t>12 2024/11/26 Deep Learning for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1" y="1275008"/>
            <a:ext cx="10559441" cy="518540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PAC Learning </a:t>
            </a:r>
            <a:r>
              <a:rPr lang="en-US" sz="4000" dirty="0"/>
              <a:t>provides a way to understand </a:t>
            </a:r>
            <a:r>
              <a:rPr lang="en-US" sz="4000" dirty="0">
                <a:solidFill>
                  <a:srgbClr val="C00000"/>
                </a:solidFill>
              </a:rPr>
              <a:t>generalization</a:t>
            </a:r>
          </a:p>
          <a:p>
            <a:r>
              <a:rPr lang="en-US" sz="4000" dirty="0"/>
              <a:t>Key Components:</a:t>
            </a:r>
          </a:p>
          <a:p>
            <a:pPr lvl="1"/>
            <a:r>
              <a:rPr lang="en-US" sz="3600" dirty="0"/>
              <a:t>Error threshold (</a:t>
            </a:r>
            <a:r>
              <a:rPr lang="el-GR" sz="3600" dirty="0"/>
              <a:t>ε)</a:t>
            </a:r>
            <a:endParaRPr lang="en-US" sz="4000" dirty="0"/>
          </a:p>
          <a:p>
            <a:pPr lvl="1"/>
            <a:r>
              <a:rPr lang="en-US" sz="4000" dirty="0"/>
              <a:t>Confidence level (1 - </a:t>
            </a:r>
            <a:r>
              <a:rPr lang="el-GR" sz="4000" dirty="0"/>
              <a:t>δ)</a:t>
            </a:r>
            <a:endParaRPr lang="en-US" sz="4000" dirty="0"/>
          </a:p>
          <a:p>
            <a:r>
              <a:rPr lang="en-US" sz="4400" dirty="0"/>
              <a:t>Example: Linear models are PAC-learnable with enough data</a:t>
            </a:r>
            <a:endParaRPr lang="el-GR" sz="4400" dirty="0"/>
          </a:p>
          <a:p>
            <a:endParaRPr lang="el-GR" sz="4000" dirty="0">
              <a:solidFill>
                <a:srgbClr val="C00000"/>
              </a:solidFill>
            </a:endParaRP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B53B56-122E-80F7-1570-5F837A06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97" y="125760"/>
            <a:ext cx="11281893" cy="9303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Probably Approximately Correct (PAC) Learning</a:t>
            </a:r>
          </a:p>
        </p:txBody>
      </p:sp>
    </p:spTree>
    <p:extLst>
      <p:ext uri="{BB962C8B-B14F-4D97-AF65-F5344CB8AC3E}">
        <p14:creationId xmlns:p14="http://schemas.microsoft.com/office/powerpoint/2010/main" val="3127497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Regression Weight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A7BB-22E0-194D-AF10-63B0C2D7D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1" y="2734296"/>
            <a:ext cx="8703630" cy="321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EF7E-8B1A-1A48-96A9-762574F83312}"/>
              </a:ext>
            </a:extLst>
          </p:cNvPr>
          <p:cNvSpPr txBox="1"/>
          <p:nvPr/>
        </p:nvSpPr>
        <p:spPr>
          <a:xfrm>
            <a:off x="2054197" y="943560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307DD-91E1-2D43-85AA-AFB818609DDD}"/>
              </a:ext>
            </a:extLst>
          </p:cNvPr>
          <p:cNvSpPr txBox="1"/>
          <p:nvPr/>
        </p:nvSpPr>
        <p:spPr>
          <a:xfrm>
            <a:off x="5992657" y="5984774"/>
            <a:ext cx="450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 for Weights (w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20028-7E1A-0B42-98D9-3F1BC5A03D3D}"/>
              </a:ext>
            </a:extLst>
          </p:cNvPr>
          <p:cNvSpPr txBox="1"/>
          <p:nvPr/>
        </p:nvSpPr>
        <p:spPr>
          <a:xfrm>
            <a:off x="2652734" y="5991672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0.232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+ 246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39CF-4A62-9245-AA36-3CF5D2F15CDB}"/>
              </a:ext>
            </a:extLst>
          </p:cNvPr>
          <p:cNvSpPr txBox="1"/>
          <p:nvPr/>
        </p:nvSpPr>
        <p:spPr>
          <a:xfrm>
            <a:off x="6254891" y="245638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argmin</a:t>
            </a:r>
            <a:r>
              <a:rPr lang="en-US" sz="3200" b="1" i="1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Loss(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baseline="-25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baseline="-25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55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1" y="1300766"/>
            <a:ext cx="10559441" cy="5159645"/>
          </a:xfrm>
        </p:spPr>
        <p:txBody>
          <a:bodyPr>
            <a:noAutofit/>
          </a:bodyPr>
          <a:lstStyle/>
          <a:p>
            <a:r>
              <a:rPr lang="en-US" sz="4000" dirty="0"/>
              <a:t>VC Dimension measures a model's capacity to </a:t>
            </a:r>
            <a:r>
              <a:rPr lang="en-US" sz="4000" dirty="0">
                <a:solidFill>
                  <a:srgbClr val="C00000"/>
                </a:solidFill>
              </a:rPr>
              <a:t>fit various patterns</a:t>
            </a:r>
          </a:p>
          <a:p>
            <a:r>
              <a:rPr lang="en-US" sz="4000" dirty="0"/>
              <a:t>Higher </a:t>
            </a:r>
            <a:r>
              <a:rPr lang="en-US" sz="4000" dirty="0">
                <a:solidFill>
                  <a:srgbClr val="C00000"/>
                </a:solidFill>
              </a:rPr>
              <a:t>VC Dimension</a:t>
            </a:r>
            <a:br>
              <a:rPr lang="en-US" sz="4000" dirty="0"/>
            </a:br>
            <a:r>
              <a:rPr lang="en-US" sz="4000" dirty="0"/>
              <a:t>Higher </a:t>
            </a:r>
            <a:r>
              <a:rPr lang="en-US" sz="4000" dirty="0">
                <a:solidFill>
                  <a:srgbClr val="C00000"/>
                </a:solidFill>
              </a:rPr>
              <a:t>model complexity</a:t>
            </a:r>
          </a:p>
          <a:p>
            <a:r>
              <a:rPr lang="en-US" sz="4000" dirty="0">
                <a:solidFill>
                  <a:srgbClr val="C00000"/>
                </a:solidFill>
              </a:rPr>
              <a:t>Balancing model complexity </a:t>
            </a:r>
            <a:r>
              <a:rPr lang="en-US" sz="4000" dirty="0"/>
              <a:t>helps improve </a:t>
            </a:r>
            <a:r>
              <a:rPr lang="en-US" sz="4000" dirty="0">
                <a:solidFill>
                  <a:srgbClr val="C00000"/>
                </a:solidFill>
              </a:rPr>
              <a:t>generalization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60" y="125760"/>
            <a:ext cx="10775031" cy="917429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Vapnik-Chervonenkis</a:t>
            </a:r>
            <a:r>
              <a:rPr lang="en-US" dirty="0">
                <a:solidFill>
                  <a:schemeClr val="accent1"/>
                </a:solidFill>
              </a:rPr>
              <a:t> (VC) Dimension</a:t>
            </a:r>
          </a:p>
        </p:txBody>
      </p:sp>
    </p:spTree>
    <p:extLst>
      <p:ext uri="{BB962C8B-B14F-4D97-AF65-F5344CB8AC3E}">
        <p14:creationId xmlns:p14="http://schemas.microsoft.com/office/powerpoint/2010/main" val="1063169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1" y="1210614"/>
            <a:ext cx="10559441" cy="524979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Bias</a:t>
            </a:r>
            <a:r>
              <a:rPr lang="en-US" sz="3600" dirty="0"/>
              <a:t>: Error due to simple models </a:t>
            </a:r>
            <a:br>
              <a:rPr lang="en-US" sz="3600" dirty="0"/>
            </a:br>
            <a:r>
              <a:rPr lang="en-US" sz="3600" dirty="0"/>
              <a:t>(e.g., linear models)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Variance</a:t>
            </a:r>
            <a:r>
              <a:rPr lang="en-US" sz="3600" dirty="0"/>
              <a:t>: Error from models too sensitive to noise (e.g., deep trees)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Bias-Variance Trade-off: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Low bias-high variance: Risk of </a:t>
            </a:r>
            <a:r>
              <a:rPr lang="en-US" sz="3600" dirty="0">
                <a:solidFill>
                  <a:srgbClr val="C00000"/>
                </a:solidFill>
              </a:rPr>
              <a:t>overfitting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High bias-low variance: Risk of </a:t>
            </a:r>
            <a:r>
              <a:rPr lang="en-US" sz="3600" dirty="0">
                <a:solidFill>
                  <a:srgbClr val="C00000"/>
                </a:solidFill>
              </a:rPr>
              <a:t>underfitting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Selecting the right model </a:t>
            </a:r>
            <a:r>
              <a:rPr lang="en-US" sz="3600" dirty="0">
                <a:solidFill>
                  <a:srgbClr val="C00000"/>
                </a:solidFill>
              </a:rPr>
              <a:t>balances bias and variance</a:t>
            </a:r>
            <a:endParaRPr lang="en-US" sz="3600" dirty="0"/>
          </a:p>
          <a:p>
            <a:pPr>
              <a:spcAft>
                <a:spcPts val="600"/>
              </a:spcAft>
            </a:pPr>
            <a:endParaRPr lang="en-US" sz="36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60" y="125760"/>
            <a:ext cx="10775031" cy="9174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Bias-Variance Trade-off</a:t>
            </a:r>
          </a:p>
        </p:txBody>
      </p:sp>
    </p:spTree>
    <p:extLst>
      <p:ext uri="{BB962C8B-B14F-4D97-AF65-F5344CB8AC3E}">
        <p14:creationId xmlns:p14="http://schemas.microsoft.com/office/powerpoint/2010/main" val="324238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66" name="Title 65">
            <a:extLst>
              <a:ext uri="{FF2B5EF4-FFF2-40B4-BE49-F238E27FC236}">
                <a16:creationId xmlns:a16="http://schemas.microsoft.com/office/drawing/2014/main" id="{9F7C5A1F-B780-D3CE-6C33-31438B766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 vs. Underfitting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9D7AD5D-7069-6BFB-7E0D-53B485106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39" y="1758255"/>
            <a:ext cx="11690722" cy="334149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2FC316F8-7C72-BECB-F949-DA9595DD8928}"/>
              </a:ext>
            </a:extLst>
          </p:cNvPr>
          <p:cNvSpPr txBox="1"/>
          <p:nvPr/>
        </p:nvSpPr>
        <p:spPr>
          <a:xfrm>
            <a:off x="4360896" y="5099745"/>
            <a:ext cx="321627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Underfitting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F8BEE5D-597A-4774-990B-C6A17C89FD8A}"/>
              </a:ext>
            </a:extLst>
          </p:cNvPr>
          <p:cNvSpPr txBox="1"/>
          <p:nvPr/>
        </p:nvSpPr>
        <p:spPr>
          <a:xfrm>
            <a:off x="251917" y="5099745"/>
            <a:ext cx="321627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Overfitting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D72409C-7925-1F18-1071-701E45AF2114}"/>
              </a:ext>
            </a:extLst>
          </p:cNvPr>
          <p:cNvSpPr txBox="1"/>
          <p:nvPr/>
        </p:nvSpPr>
        <p:spPr>
          <a:xfrm>
            <a:off x="8423871" y="5099745"/>
            <a:ext cx="351621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Balance</a:t>
            </a:r>
          </a:p>
        </p:txBody>
      </p:sp>
    </p:spTree>
    <p:extLst>
      <p:ext uri="{BB962C8B-B14F-4D97-AF65-F5344CB8AC3E}">
        <p14:creationId xmlns:p14="http://schemas.microsoft.com/office/powerpoint/2010/main" val="4153016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64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3" name="文字方塊 47">
            <a:extLst>
              <a:ext uri="{FF2B5EF4-FFF2-40B4-BE49-F238E27FC236}">
                <a16:creationId xmlns:a16="http://schemas.microsoft.com/office/drawing/2014/main" id="{A116C9ED-917D-229E-B62E-9433CA7C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" name="文字方塊 47">
            <a:extLst>
              <a:ext uri="{FF2B5EF4-FFF2-40B4-BE49-F238E27FC236}">
                <a16:creationId xmlns:a16="http://schemas.microsoft.com/office/drawing/2014/main" id="{CD567FBD-E45C-9677-2AE8-F85E09E32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054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" name="文字方塊 47">
            <a:extLst>
              <a:ext uri="{FF2B5EF4-FFF2-40B4-BE49-F238E27FC236}">
                <a16:creationId xmlns:a16="http://schemas.microsoft.com/office/drawing/2014/main" id="{132528FA-34E0-CC7B-C427-379C115B7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68" y="1635264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2" name="文字方塊 47">
            <a:extLst>
              <a:ext uri="{FF2B5EF4-FFF2-40B4-BE49-F238E27FC236}">
                <a16:creationId xmlns:a16="http://schemas.microsoft.com/office/drawing/2014/main" id="{1C9A340F-05A0-C402-8C77-55B4AD9B6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9" y="4925079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9" name="文字方塊 47">
            <a:extLst>
              <a:ext uri="{FF2B5EF4-FFF2-40B4-BE49-F238E27FC236}">
                <a16:creationId xmlns:a16="http://schemas.microsoft.com/office/drawing/2014/main" id="{CA0F7A5B-AAD9-2486-F4E7-5D48A1686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736" y="6555354"/>
            <a:ext cx="15024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6" name="文字方塊 47">
            <a:extLst>
              <a:ext uri="{FF2B5EF4-FFF2-40B4-BE49-F238E27FC236}">
                <a16:creationId xmlns:a16="http://schemas.microsoft.com/office/drawing/2014/main" id="{FC692CA9-C123-1BE1-C0E0-3F685CD8E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868" y="6530946"/>
            <a:ext cx="1502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3" name="文字方塊 47">
            <a:extLst>
              <a:ext uri="{FF2B5EF4-FFF2-40B4-BE49-F238E27FC236}">
                <a16:creationId xmlns:a16="http://schemas.microsoft.com/office/drawing/2014/main" id="{1BFBC54F-BCA1-7904-03B0-CAA0B341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/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  <p:sp>
        <p:nvSpPr>
          <p:cNvPr id="62" name="文字方塊 47">
            <a:extLst>
              <a:ext uri="{FF2B5EF4-FFF2-40B4-BE49-F238E27FC236}">
                <a16:creationId xmlns:a16="http://schemas.microsoft.com/office/drawing/2014/main" id="{BFFD5794-7D63-9F7B-132E-DD99783FA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2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C65E2C0D-CF57-5AF3-9008-BFE903CE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Bias vs. Variance</a:t>
            </a:r>
          </a:p>
        </p:txBody>
      </p:sp>
    </p:spTree>
    <p:extLst>
      <p:ext uri="{BB962C8B-B14F-4D97-AF65-F5344CB8AC3E}">
        <p14:creationId xmlns:p14="http://schemas.microsoft.com/office/powerpoint/2010/main" val="2995099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3" name="文字方塊 47">
            <a:extLst>
              <a:ext uri="{FF2B5EF4-FFF2-40B4-BE49-F238E27FC236}">
                <a16:creationId xmlns:a16="http://schemas.microsoft.com/office/drawing/2014/main" id="{A116C9ED-917D-229E-B62E-9433CA7C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" name="文字方塊 47">
            <a:extLst>
              <a:ext uri="{FF2B5EF4-FFF2-40B4-BE49-F238E27FC236}">
                <a16:creationId xmlns:a16="http://schemas.microsoft.com/office/drawing/2014/main" id="{CD567FBD-E45C-9677-2AE8-F85E09E32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054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" name="文字方塊 47">
            <a:extLst>
              <a:ext uri="{FF2B5EF4-FFF2-40B4-BE49-F238E27FC236}">
                <a16:creationId xmlns:a16="http://schemas.microsoft.com/office/drawing/2014/main" id="{132528FA-34E0-CC7B-C427-379C115B7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68" y="1635264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2" name="文字方塊 47">
            <a:extLst>
              <a:ext uri="{FF2B5EF4-FFF2-40B4-BE49-F238E27FC236}">
                <a16:creationId xmlns:a16="http://schemas.microsoft.com/office/drawing/2014/main" id="{1C9A340F-05A0-C402-8C77-55B4AD9B6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9" y="4925079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9" name="文字方塊 47">
            <a:extLst>
              <a:ext uri="{FF2B5EF4-FFF2-40B4-BE49-F238E27FC236}">
                <a16:creationId xmlns:a16="http://schemas.microsoft.com/office/drawing/2014/main" id="{CA0F7A5B-AAD9-2486-F4E7-5D48A1686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736" y="6555354"/>
            <a:ext cx="15024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6" name="文字方塊 47">
            <a:extLst>
              <a:ext uri="{FF2B5EF4-FFF2-40B4-BE49-F238E27FC236}">
                <a16:creationId xmlns:a16="http://schemas.microsoft.com/office/drawing/2014/main" id="{FC692CA9-C123-1BE1-C0E0-3F685CD8E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868" y="6530946"/>
            <a:ext cx="1502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3" name="文字方塊 47">
            <a:extLst>
              <a:ext uri="{FF2B5EF4-FFF2-40B4-BE49-F238E27FC236}">
                <a16:creationId xmlns:a16="http://schemas.microsoft.com/office/drawing/2014/main" id="{1BFBC54F-BCA1-7904-03B0-CAA0B341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/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  <p:sp>
        <p:nvSpPr>
          <p:cNvPr id="62" name="文字方塊 47">
            <a:extLst>
              <a:ext uri="{FF2B5EF4-FFF2-40B4-BE49-F238E27FC236}">
                <a16:creationId xmlns:a16="http://schemas.microsoft.com/office/drawing/2014/main" id="{BFFD5794-7D63-9F7B-132E-DD99783FA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2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C65E2C0D-CF57-5AF3-9008-BFE903CE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Bias vs. Variance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69177A4-D54B-B568-F076-36F69D76478F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7664833" y="763023"/>
            <a:ext cx="1110867" cy="1352732"/>
          </a:xfrm>
          <a:prstGeom prst="straightConnector1">
            <a:avLst/>
          </a:prstGeom>
          <a:ln w="762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9D05609-40A2-3C09-F56B-365D3AB8B1F5}"/>
              </a:ext>
            </a:extLst>
          </p:cNvPr>
          <p:cNvSpPr txBox="1"/>
          <p:nvPr/>
        </p:nvSpPr>
        <p:spPr>
          <a:xfrm>
            <a:off x="8732728" y="228696"/>
            <a:ext cx="1436548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08B32A0-2B84-BF2D-EC06-DC4F2F695535}"/>
              </a:ext>
            </a:extLst>
          </p:cNvPr>
          <p:cNvCxnSpPr>
            <a:cxnSpLocks/>
            <a:stCxn id="71" idx="1"/>
          </p:cNvCxnSpPr>
          <p:nvPr/>
        </p:nvCxnSpPr>
        <p:spPr>
          <a:xfrm flipH="1">
            <a:off x="8277225" y="2987738"/>
            <a:ext cx="626996" cy="0"/>
          </a:xfrm>
          <a:prstGeom prst="straightConnector1">
            <a:avLst/>
          </a:prstGeom>
          <a:ln w="762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5DB3DE8E-F132-0BD6-3E05-8AE168A74AB5}"/>
              </a:ext>
            </a:extLst>
          </p:cNvPr>
          <p:cNvSpPr txBox="1"/>
          <p:nvPr/>
        </p:nvSpPr>
        <p:spPr>
          <a:xfrm>
            <a:off x="8904221" y="2603017"/>
            <a:ext cx="321627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Underfitting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C6ABD2B-601B-86B1-A7F0-6D515FEB6CEB}"/>
              </a:ext>
            </a:extLst>
          </p:cNvPr>
          <p:cNvCxnSpPr>
            <a:cxnSpLocks/>
          </p:cNvCxnSpPr>
          <p:nvPr/>
        </p:nvCxnSpPr>
        <p:spPr>
          <a:xfrm flipV="1">
            <a:off x="2544762" y="5627688"/>
            <a:ext cx="1122364" cy="463550"/>
          </a:xfrm>
          <a:prstGeom prst="straightConnector1">
            <a:avLst/>
          </a:prstGeom>
          <a:ln w="762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66CC550-6962-9D25-8BF7-D25D24AE9F73}"/>
              </a:ext>
            </a:extLst>
          </p:cNvPr>
          <p:cNvSpPr txBox="1"/>
          <p:nvPr/>
        </p:nvSpPr>
        <p:spPr>
          <a:xfrm>
            <a:off x="-26988" y="5985968"/>
            <a:ext cx="321627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Overfitting</a:t>
            </a:r>
          </a:p>
        </p:txBody>
      </p:sp>
    </p:spTree>
    <p:extLst>
      <p:ext uri="{BB962C8B-B14F-4D97-AF65-F5344CB8AC3E}">
        <p14:creationId xmlns:p14="http://schemas.microsoft.com/office/powerpoint/2010/main" val="2490978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Bias vs. Variance</a:t>
            </a: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57E3B52-ECAF-CB28-152C-5D325E56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3" name="文字方塊 47">
            <a:extLst>
              <a:ext uri="{FF2B5EF4-FFF2-40B4-BE49-F238E27FC236}">
                <a16:creationId xmlns:a16="http://schemas.microsoft.com/office/drawing/2014/main" id="{04C3D816-D5B2-19D4-C4B8-405EC6CD1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" name="文字方塊 47">
            <a:extLst>
              <a:ext uri="{FF2B5EF4-FFF2-40B4-BE49-F238E27FC236}">
                <a16:creationId xmlns:a16="http://schemas.microsoft.com/office/drawing/2014/main" id="{AFB2E7C9-B283-9931-CA65-D147C3B0A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054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" name="文字方塊 47">
            <a:extLst>
              <a:ext uri="{FF2B5EF4-FFF2-40B4-BE49-F238E27FC236}">
                <a16:creationId xmlns:a16="http://schemas.microsoft.com/office/drawing/2014/main" id="{157C7C9E-0C29-2586-783A-2049CB860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68" y="1635264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2" name="文字方塊 47">
            <a:extLst>
              <a:ext uri="{FF2B5EF4-FFF2-40B4-BE49-F238E27FC236}">
                <a16:creationId xmlns:a16="http://schemas.microsoft.com/office/drawing/2014/main" id="{808F6E2E-385C-2C04-DF42-7582770F7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9" y="4925079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9" name="文字方塊 47">
            <a:extLst>
              <a:ext uri="{FF2B5EF4-FFF2-40B4-BE49-F238E27FC236}">
                <a16:creationId xmlns:a16="http://schemas.microsoft.com/office/drawing/2014/main" id="{3A473728-F89C-E14F-F6CB-DC22BCB3C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736" y="6555354"/>
            <a:ext cx="15024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6" name="文字方塊 47">
            <a:extLst>
              <a:ext uri="{FF2B5EF4-FFF2-40B4-BE49-F238E27FC236}">
                <a16:creationId xmlns:a16="http://schemas.microsoft.com/office/drawing/2014/main" id="{A47F346A-286C-36AE-E21A-B6D61C6F8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868" y="6530946"/>
            <a:ext cx="1502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3" name="文字方塊 47">
            <a:extLst>
              <a:ext uri="{FF2B5EF4-FFF2-40B4-BE49-F238E27FC236}">
                <a16:creationId xmlns:a16="http://schemas.microsoft.com/office/drawing/2014/main" id="{1A01ED68-2634-53D1-927F-886B5CEB3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/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  <p:sp>
        <p:nvSpPr>
          <p:cNvPr id="62" name="文字方塊 47">
            <a:extLst>
              <a:ext uri="{FF2B5EF4-FFF2-40B4-BE49-F238E27FC236}">
                <a16:creationId xmlns:a16="http://schemas.microsoft.com/office/drawing/2014/main" id="{445C332C-C2C7-1D07-B83F-7E8BBF37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2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01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2024/12/03 Computer Vision and Robotics</a:t>
            </a:r>
          </a:p>
          <a:p>
            <a:pPr marL="0" indent="0">
              <a:buNone/>
            </a:pPr>
            <a:r>
              <a:rPr lang="en-US" sz="2800" dirty="0"/>
              <a:t>14 2024/12/10 Generative AI, </a:t>
            </a:r>
            <a:br>
              <a:rPr lang="en-US" sz="2800" dirty="0"/>
            </a:br>
            <a:r>
              <a:rPr lang="en-US" sz="2800" dirty="0"/>
              <a:t>                            Philosophy and Ethics of AI and the Future of AI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2024/12/17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2024/12/24 Final Project Report II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 dirty="0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632147-9411-F630-ADCB-F8F10A59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37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86871" y="1"/>
            <a:ext cx="11438964" cy="70167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1F497D"/>
                </a:solidFill>
                <a:latin typeface="Calibri" charset="0"/>
                <a:ea typeface="標楷體" charset="-120"/>
              </a:rPr>
              <a:t>Accuracy (Validity) vs. Precision (Reliability)</a:t>
            </a: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571F66-CFBE-B72D-FD34-E4871041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47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1" y="1210614"/>
            <a:ext cx="10559441" cy="524979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PAC Learning</a:t>
            </a:r>
            <a:r>
              <a:rPr lang="en-US" sz="4000" dirty="0"/>
              <a:t>: </a:t>
            </a:r>
          </a:p>
          <a:p>
            <a:pPr lvl="1"/>
            <a:r>
              <a:rPr lang="en-US" sz="4000" dirty="0"/>
              <a:t>Focuses on </a:t>
            </a:r>
            <a:r>
              <a:rPr lang="en-US" sz="4000" dirty="0">
                <a:solidFill>
                  <a:srgbClr val="C00000"/>
                </a:solidFill>
              </a:rPr>
              <a:t>generalization</a:t>
            </a:r>
            <a:r>
              <a:rPr lang="en-US" sz="4000" dirty="0"/>
              <a:t> </a:t>
            </a:r>
          </a:p>
          <a:p>
            <a:r>
              <a:rPr lang="en-US" sz="4400" dirty="0">
                <a:solidFill>
                  <a:srgbClr val="C00000"/>
                </a:solidFill>
              </a:rPr>
              <a:t>VC Dimension</a:t>
            </a:r>
            <a:r>
              <a:rPr lang="en-US" sz="4400" dirty="0"/>
              <a:t>: </a:t>
            </a:r>
          </a:p>
          <a:p>
            <a:pPr lvl="1"/>
            <a:r>
              <a:rPr lang="en-US" sz="4000" dirty="0"/>
              <a:t>Measures model capacity and impacts </a:t>
            </a:r>
            <a:r>
              <a:rPr lang="en-US" sz="4000" dirty="0">
                <a:solidFill>
                  <a:srgbClr val="C00000"/>
                </a:solidFill>
              </a:rPr>
              <a:t>generalization</a:t>
            </a:r>
          </a:p>
          <a:p>
            <a:r>
              <a:rPr lang="en-US" sz="4000" dirty="0">
                <a:solidFill>
                  <a:srgbClr val="C00000"/>
                </a:solidFill>
              </a:rPr>
              <a:t>Bias-Variance Trade-off</a:t>
            </a:r>
            <a:r>
              <a:rPr lang="en-US" sz="4000" dirty="0"/>
              <a:t>: </a:t>
            </a:r>
          </a:p>
          <a:p>
            <a:pPr lvl="1"/>
            <a:r>
              <a:rPr lang="en-US" sz="4000" dirty="0"/>
              <a:t>Helps in </a:t>
            </a:r>
            <a:r>
              <a:rPr lang="en-US" sz="4000" dirty="0">
                <a:solidFill>
                  <a:srgbClr val="C00000"/>
                </a:solidFill>
              </a:rPr>
              <a:t>model selection </a:t>
            </a:r>
            <a:r>
              <a:rPr lang="en-US" sz="4000" dirty="0"/>
              <a:t>and </a:t>
            </a:r>
            <a:r>
              <a:rPr lang="en-US" sz="4000" dirty="0">
                <a:solidFill>
                  <a:srgbClr val="C00000"/>
                </a:solidFill>
              </a:rPr>
              <a:t>tuning</a:t>
            </a:r>
          </a:p>
          <a:p>
            <a:pPr>
              <a:spcAft>
                <a:spcPts val="600"/>
              </a:spcAft>
            </a:pPr>
            <a:endParaRPr lang="en-US" sz="3600" dirty="0">
              <a:solidFill>
                <a:srgbClr val="C00000"/>
              </a:solidFill>
            </a:endParaRP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60" y="125760"/>
            <a:ext cx="10775031" cy="9174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Learning Theory</a:t>
            </a:r>
          </a:p>
        </p:txBody>
      </p:sp>
    </p:spTree>
    <p:extLst>
      <p:ext uri="{BB962C8B-B14F-4D97-AF65-F5344CB8AC3E}">
        <p14:creationId xmlns:p14="http://schemas.microsoft.com/office/powerpoint/2010/main" val="2842111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Ensemble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480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769" y="1472228"/>
            <a:ext cx="10396603" cy="498818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Select a collection</a:t>
            </a:r>
            <a:r>
              <a:rPr lang="en-US" sz="4400" dirty="0"/>
              <a:t>, or </a:t>
            </a:r>
            <a:r>
              <a:rPr lang="en-US" sz="4400" dirty="0">
                <a:solidFill>
                  <a:srgbClr val="C00000"/>
                </a:solidFill>
              </a:rPr>
              <a:t>ensemble</a:t>
            </a:r>
            <a:r>
              <a:rPr lang="en-US" sz="4400" dirty="0"/>
              <a:t>, </a:t>
            </a:r>
            <a:br>
              <a:rPr lang="en-US" sz="4400" dirty="0"/>
            </a:br>
            <a:r>
              <a:rPr lang="en-US" sz="4400" dirty="0"/>
              <a:t>of hypotheses,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br>
              <a:rPr lang="en-US" sz="4400" dirty="0"/>
            </a:br>
            <a:r>
              <a:rPr lang="en-US" sz="4400" dirty="0"/>
              <a:t>, and </a:t>
            </a:r>
            <a:r>
              <a:rPr lang="en-US" sz="4400" dirty="0">
                <a:solidFill>
                  <a:srgbClr val="C00000"/>
                </a:solidFill>
              </a:rPr>
              <a:t>combine </a:t>
            </a:r>
            <a:r>
              <a:rPr lang="en-US" sz="4400" dirty="0"/>
              <a:t>their predictions </a:t>
            </a:r>
            <a:br>
              <a:rPr lang="en-US" sz="4400" dirty="0"/>
            </a:br>
            <a:r>
              <a:rPr lang="en-US" sz="4400" dirty="0"/>
              <a:t>by </a:t>
            </a:r>
            <a:r>
              <a:rPr lang="en-US" sz="4400" dirty="0">
                <a:solidFill>
                  <a:srgbClr val="C00000"/>
                </a:solidFill>
              </a:rPr>
              <a:t>averaging, voting</a:t>
            </a:r>
            <a:r>
              <a:rPr lang="en-US" sz="4400" dirty="0"/>
              <a:t>, or </a:t>
            </a:r>
            <a:br>
              <a:rPr lang="en-US" sz="4400" dirty="0"/>
            </a:br>
            <a:r>
              <a:rPr lang="en-US" sz="4400" dirty="0"/>
              <a:t>by another level of machine learning.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13866616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Models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Heterogeneous Ensemble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E12D6-D8AA-4644-9688-BFB76B9C5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"/>
          <a:stretch/>
        </p:blipFill>
        <p:spPr>
          <a:xfrm>
            <a:off x="2823704" y="1294053"/>
            <a:ext cx="6554115" cy="5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984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715D-FABC-8B11-BEE9-4AB61E4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3587"/>
            <a:ext cx="11222181" cy="1350855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Learning: </a:t>
            </a:r>
            <a:br>
              <a:rPr lang="en-US" dirty="0"/>
            </a:br>
            <a:r>
              <a:rPr lang="en-US" dirty="0"/>
              <a:t>Bagging, Boosting, Stacking, Voting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C966-8F08-2C1B-B856-3D7E04A2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484922BE-35C9-9ED6-EB32-F865591BA187}"/>
              </a:ext>
            </a:extLst>
          </p:cNvPr>
          <p:cNvCxnSpPr>
            <a:cxnSpLocks/>
            <a:stCxn id="11" idx="2"/>
            <a:endCxn id="30" idx="0"/>
          </p:cNvCxnSpPr>
          <p:nvPr/>
        </p:nvCxnSpPr>
        <p:spPr>
          <a:xfrm rot="16200000" flipH="1">
            <a:off x="7845367" y="1315631"/>
            <a:ext cx="843447" cy="434218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96AF96D-A769-BFF9-F8A2-0331AC758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072" y="1607379"/>
            <a:ext cx="3181855" cy="1457620"/>
          </a:xfrm>
          <a:prstGeom prst="roundRect">
            <a:avLst>
              <a:gd name="adj" fmla="val 602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Ensemble 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69468E9-7A31-DB3A-A677-255CAB54C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27" y="3908446"/>
            <a:ext cx="2457681" cy="898860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Bagging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9D93BD4-4A45-3C12-9165-7C3A3558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398" y="3908446"/>
            <a:ext cx="2457681" cy="898860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Boosting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9B17B46-6168-F1AC-806C-435FBE94A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869" y="3908446"/>
            <a:ext cx="2457681" cy="898860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Stacking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6137192-119A-D3AD-5A49-5903BCDD2049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rot="5400000">
            <a:off x="3557661" y="1370106"/>
            <a:ext cx="843447" cy="423323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556AEB9-E635-1EE7-36CB-A0617ED88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340" y="3908446"/>
            <a:ext cx="2457681" cy="898860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Voting</a:t>
            </a:r>
          </a:p>
        </p:txBody>
      </p: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B622B4B2-252F-8446-71B1-5AE8CA3576B8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rot="16200000" flipH="1">
            <a:off x="6416132" y="2744867"/>
            <a:ext cx="843447" cy="148371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F624C7DB-563B-2274-1165-4EC9F1907010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 rot="5400000">
            <a:off x="4986897" y="2799342"/>
            <a:ext cx="843447" cy="137476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50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239" y="1472228"/>
            <a:ext cx="10082558" cy="4988183"/>
          </a:xfrm>
        </p:spPr>
        <p:txBody>
          <a:bodyPr>
            <a:normAutofit/>
          </a:bodyPr>
          <a:lstStyle/>
          <a:p>
            <a:r>
              <a:rPr lang="en-US" sz="4400" dirty="0"/>
              <a:t>Base model</a:t>
            </a:r>
          </a:p>
          <a:p>
            <a:pPr lvl="1"/>
            <a:r>
              <a:rPr lang="en-US" sz="4400" dirty="0"/>
              <a:t>individual hypotheses</a:t>
            </a:r>
          </a:p>
          <a:p>
            <a:pPr lvl="1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400" dirty="0"/>
          </a:p>
          <a:p>
            <a:r>
              <a:rPr lang="en-US" sz="4400" dirty="0"/>
              <a:t>Ensemble model</a:t>
            </a:r>
          </a:p>
          <a:p>
            <a:pPr lvl="1"/>
            <a:r>
              <a:rPr lang="en-US" sz="4400" dirty="0"/>
              <a:t>hypotheses combination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986180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472228"/>
            <a:ext cx="10095086" cy="4988183"/>
          </a:xfrm>
        </p:spPr>
        <p:txBody>
          <a:bodyPr>
            <a:normAutofit/>
          </a:bodyPr>
          <a:lstStyle/>
          <a:p>
            <a:r>
              <a:rPr lang="en-US" sz="4400" dirty="0"/>
              <a:t>Reduce bias</a:t>
            </a:r>
          </a:p>
          <a:p>
            <a:r>
              <a:rPr lang="en-US" sz="4400" dirty="0"/>
              <a:t>Reduce variance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Why 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994549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07" y="1472228"/>
            <a:ext cx="11204620" cy="4988183"/>
          </a:xfrm>
        </p:spPr>
        <p:txBody>
          <a:bodyPr/>
          <a:lstStyle/>
          <a:p>
            <a:r>
              <a:rPr lang="en-US" sz="4000" dirty="0"/>
              <a:t>Bagging</a:t>
            </a:r>
          </a:p>
          <a:p>
            <a:pPr lvl="1"/>
            <a:r>
              <a:rPr lang="en-US" sz="3600" dirty="0"/>
              <a:t>Random Forests (RF)</a:t>
            </a:r>
          </a:p>
          <a:p>
            <a:r>
              <a:rPr lang="en-US" sz="4000" dirty="0"/>
              <a:t>Boosting</a:t>
            </a:r>
          </a:p>
          <a:p>
            <a:pPr lvl="1"/>
            <a:r>
              <a:rPr lang="en-US" sz="3600" dirty="0"/>
              <a:t>Gradient Boosting, </a:t>
            </a:r>
            <a:r>
              <a:rPr lang="en-US" sz="3600" dirty="0" err="1"/>
              <a:t>XGBoost</a:t>
            </a:r>
            <a:r>
              <a:rPr lang="en-US" sz="3600" dirty="0"/>
              <a:t>, </a:t>
            </a:r>
            <a:r>
              <a:rPr lang="en-US" sz="3600" dirty="0" err="1"/>
              <a:t>LightGBM</a:t>
            </a:r>
            <a:r>
              <a:rPr lang="en-US" sz="3600" dirty="0"/>
              <a:t>, </a:t>
            </a:r>
            <a:r>
              <a:rPr lang="en-US" sz="3600" dirty="0" err="1"/>
              <a:t>CatBoost</a:t>
            </a:r>
            <a:endParaRPr lang="en-US" sz="3600" dirty="0"/>
          </a:p>
          <a:p>
            <a:r>
              <a:rPr lang="en-US" sz="4000" dirty="0"/>
              <a:t>Stacking</a:t>
            </a:r>
          </a:p>
          <a:p>
            <a:r>
              <a:rPr lang="en-US" sz="4000" dirty="0"/>
              <a:t>Online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2204116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altLang="zh-TW" sz="7200" dirty="0">
                <a:solidFill>
                  <a:srgbClr val="C00000"/>
                </a:solidFill>
              </a:rPr>
              <a:t>The Theory of Learning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and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Ensemble Learning</a:t>
            </a:r>
            <a:endParaRPr lang="zh-TW" altLang="en-US" sz="88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95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715D-FABC-8B11-BEE9-4AB61E4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3587"/>
            <a:ext cx="11222181" cy="1421013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Learning: </a:t>
            </a:r>
            <a:br>
              <a:rPr lang="en-US" dirty="0"/>
            </a:br>
            <a:r>
              <a:rPr lang="en-US" dirty="0"/>
              <a:t>Bagging (Bootstrap Aggregation)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C966-8F08-2C1B-B856-3D7E04A2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EA938E-D8B2-16F6-F028-DB8B5BB5F2F2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2224562" y="2424077"/>
            <a:ext cx="818124" cy="1216779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8CF79C-F81B-1EC2-C53E-EE7D0CC2E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89" y="2808595"/>
            <a:ext cx="1537773" cy="1664521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Input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D32D2DB-C561-0C9B-B752-25BC8687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2151026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AB2824-07D0-2962-4834-501C63FDD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3367805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825CC4-0100-849B-48F2-1DFF6D454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4636365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037535-39A5-DE4C-07FD-2F0C24932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653" y="2007946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3CD4A5-127E-D67E-EB31-439CB3F96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711" y="3269904"/>
            <a:ext cx="1854200" cy="741903"/>
          </a:xfrm>
          <a:prstGeom prst="roundRect">
            <a:avLst>
              <a:gd name="adj" fmla="val 6029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Aggregation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29D058-6383-7B52-5D09-D753AC83796C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2224562" y="3640856"/>
            <a:ext cx="818124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5A46BA-1DBA-DA8C-04D8-7B3745151041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2224562" y="3640856"/>
            <a:ext cx="818124" cy="126856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EC7F6A7-CA2D-A09A-96E9-3076D9B63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2007946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1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2C2EA9-4930-1DA7-1398-38EB29346E34}"/>
              </a:ext>
            </a:extLst>
          </p:cNvPr>
          <p:cNvCxnSpPr>
            <a:cxnSpLocks/>
            <a:stCxn id="26" idx="3"/>
            <a:endCxn id="12" idx="1"/>
          </p:cNvCxnSpPr>
          <p:nvPr/>
        </p:nvCxnSpPr>
        <p:spPr>
          <a:xfrm>
            <a:off x="6787547" y="2424077"/>
            <a:ext cx="715106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6BBCF37-E875-80E5-194F-D72E1A3F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322472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8359662-05F0-DA01-5E8D-D752D4DEE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449328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B0FFB7-592D-453E-3D27-6C3BF3F5FA36}"/>
              </a:ext>
            </a:extLst>
          </p:cNvPr>
          <p:cNvCxnSpPr>
            <a:cxnSpLocks/>
            <a:stCxn id="9" idx="3"/>
            <a:endCxn id="26" idx="1"/>
          </p:cNvCxnSpPr>
          <p:nvPr/>
        </p:nvCxnSpPr>
        <p:spPr>
          <a:xfrm>
            <a:off x="4534616" y="2424077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1B97105-00AB-F39B-8568-7E942A15F514}"/>
              </a:ext>
            </a:extLst>
          </p:cNvPr>
          <p:cNvCxnSpPr>
            <a:cxnSpLocks/>
            <a:stCxn id="10" idx="3"/>
            <a:endCxn id="24" idx="1"/>
          </p:cNvCxnSpPr>
          <p:nvPr/>
        </p:nvCxnSpPr>
        <p:spPr>
          <a:xfrm>
            <a:off x="4534616" y="3640856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E53BED1-BE58-F640-13B9-2E2C9E24E146}"/>
              </a:ext>
            </a:extLst>
          </p:cNvPr>
          <p:cNvCxnSpPr>
            <a:cxnSpLocks/>
            <a:stCxn id="11" idx="3"/>
            <a:endCxn id="25" idx="1"/>
          </p:cNvCxnSpPr>
          <p:nvPr/>
        </p:nvCxnSpPr>
        <p:spPr>
          <a:xfrm>
            <a:off x="4534616" y="4909416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DA47152-6CFA-DA1D-61AA-521532B16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653" y="322472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FA69B3F-40D2-4BB3-E10E-DDBD65DAF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653" y="449328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D9B81F9-5AC1-3248-74DC-7C7095AFED82}"/>
              </a:ext>
            </a:extLst>
          </p:cNvPr>
          <p:cNvCxnSpPr>
            <a:cxnSpLocks/>
            <a:stCxn id="24" idx="3"/>
            <a:endCxn id="49" idx="1"/>
          </p:cNvCxnSpPr>
          <p:nvPr/>
        </p:nvCxnSpPr>
        <p:spPr>
          <a:xfrm>
            <a:off x="6787547" y="3640856"/>
            <a:ext cx="715106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ABFA0C7-7CEA-2A8B-6FCF-067E46FF77D6}"/>
              </a:ext>
            </a:extLst>
          </p:cNvPr>
          <p:cNvCxnSpPr>
            <a:cxnSpLocks/>
            <a:stCxn id="25" idx="3"/>
            <a:endCxn id="50" idx="1"/>
          </p:cNvCxnSpPr>
          <p:nvPr/>
        </p:nvCxnSpPr>
        <p:spPr>
          <a:xfrm>
            <a:off x="6787547" y="4909416"/>
            <a:ext cx="715106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389495C-A948-D6A5-B381-54EEF4E71DDF}"/>
              </a:ext>
            </a:extLst>
          </p:cNvPr>
          <p:cNvCxnSpPr>
            <a:cxnSpLocks/>
            <a:stCxn id="49" idx="3"/>
            <a:endCxn id="13" idx="1"/>
          </p:cNvCxnSpPr>
          <p:nvPr/>
        </p:nvCxnSpPr>
        <p:spPr>
          <a:xfrm>
            <a:off x="9040426" y="3640856"/>
            <a:ext cx="756285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97EBACF1-34E4-E49D-EE20-C7E34403381D}"/>
              </a:ext>
            </a:extLst>
          </p:cNvPr>
          <p:cNvCxnSpPr>
            <a:cxnSpLocks/>
            <a:stCxn id="50" idx="3"/>
            <a:endCxn id="13" idx="1"/>
          </p:cNvCxnSpPr>
          <p:nvPr/>
        </p:nvCxnSpPr>
        <p:spPr>
          <a:xfrm flipV="1">
            <a:off x="9040426" y="3640856"/>
            <a:ext cx="756285" cy="126856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DE9473F7-2D49-ED26-D00E-17B0CB5F0A0D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9040426" y="2424077"/>
            <a:ext cx="756285" cy="1216779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DB58DCA-FD47-B8CD-EBE1-2FDFFA7DBCB6}"/>
              </a:ext>
            </a:extLst>
          </p:cNvPr>
          <p:cNvSpPr txBox="1"/>
          <p:nvPr/>
        </p:nvSpPr>
        <p:spPr>
          <a:xfrm>
            <a:off x="3032965" y="5503085"/>
            <a:ext cx="1511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Bootstrap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Samples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DF1E6F-3624-4146-841A-B5E8EDDC4A86}"/>
              </a:ext>
            </a:extLst>
          </p:cNvPr>
          <p:cNvSpPr txBox="1"/>
          <p:nvPr/>
        </p:nvSpPr>
        <p:spPr>
          <a:xfrm>
            <a:off x="5757106" y="3993055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573609-675A-82AF-AFCC-35DF76571BD8}"/>
              </a:ext>
            </a:extLst>
          </p:cNvPr>
          <p:cNvSpPr txBox="1"/>
          <p:nvPr/>
        </p:nvSpPr>
        <p:spPr>
          <a:xfrm>
            <a:off x="8009985" y="3971291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BE9428E-41DB-76C3-18F9-076C81CB5C56}"/>
              </a:ext>
            </a:extLst>
          </p:cNvPr>
          <p:cNvSpPr txBox="1"/>
          <p:nvPr/>
        </p:nvSpPr>
        <p:spPr>
          <a:xfrm>
            <a:off x="3527097" y="4003692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3C15978-F355-8937-D838-3CB960BD8505}"/>
              </a:ext>
            </a:extLst>
          </p:cNvPr>
          <p:cNvSpPr txBox="1"/>
          <p:nvPr/>
        </p:nvSpPr>
        <p:spPr>
          <a:xfrm>
            <a:off x="7313263" y="5786029"/>
            <a:ext cx="1916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</a:t>
            </a:r>
          </a:p>
        </p:txBody>
      </p:sp>
    </p:spTree>
    <p:extLst>
      <p:ext uri="{BB962C8B-B14F-4D97-AF65-F5344CB8AC3E}">
        <p14:creationId xmlns:p14="http://schemas.microsoft.com/office/powerpoint/2010/main" val="282960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715D-FABC-8B11-BEE9-4AB61E4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109881"/>
            <a:ext cx="11222181" cy="1421013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Learning: </a:t>
            </a:r>
            <a:br>
              <a:rPr lang="en-US" dirty="0"/>
            </a:br>
            <a:r>
              <a:rPr lang="en-US" dirty="0"/>
              <a:t>Boosting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C966-8F08-2C1B-B856-3D7E04A2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EA938E-D8B2-16F6-F028-DB8B5BB5F2F2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2224562" y="2424077"/>
            <a:ext cx="818124" cy="1216779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8CF79C-F81B-1EC2-C53E-EE7D0CC2E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89" y="2808595"/>
            <a:ext cx="1537773" cy="1664521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Input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D32D2DB-C561-0C9B-B752-25BC8687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2151026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AB2824-07D0-2962-4834-501C63FDD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3367805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825CC4-0100-849B-48F2-1DFF6D454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4971219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037535-39A5-DE4C-07FD-2F0C24932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653" y="2007946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3CD4A5-127E-D67E-EB31-439CB3F96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711" y="4873317"/>
            <a:ext cx="1854200" cy="741903"/>
          </a:xfrm>
          <a:prstGeom prst="roundRect">
            <a:avLst>
              <a:gd name="adj" fmla="val 6029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Overall Prediction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29D058-6383-7B52-5D09-D753AC83796C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2224562" y="3640856"/>
            <a:ext cx="818124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5A46BA-1DBA-DA8C-04D8-7B3745151041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2224562" y="3640856"/>
            <a:ext cx="818124" cy="1603414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EC7F6A7-CA2D-A09A-96E9-3076D9B63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2007946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1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2C2EA9-4930-1DA7-1398-38EB29346E34}"/>
              </a:ext>
            </a:extLst>
          </p:cNvPr>
          <p:cNvCxnSpPr>
            <a:cxnSpLocks/>
            <a:stCxn id="26" idx="3"/>
            <a:endCxn id="12" idx="1"/>
          </p:cNvCxnSpPr>
          <p:nvPr/>
        </p:nvCxnSpPr>
        <p:spPr>
          <a:xfrm>
            <a:off x="6787547" y="2424077"/>
            <a:ext cx="715106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6BBCF37-E875-80E5-194F-D72E1A3F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322472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8359662-05F0-DA01-5E8D-D752D4DEE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4828139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B0FFB7-592D-453E-3D27-6C3BF3F5FA36}"/>
              </a:ext>
            </a:extLst>
          </p:cNvPr>
          <p:cNvCxnSpPr>
            <a:cxnSpLocks/>
            <a:stCxn id="9" idx="3"/>
            <a:endCxn id="26" idx="1"/>
          </p:cNvCxnSpPr>
          <p:nvPr/>
        </p:nvCxnSpPr>
        <p:spPr>
          <a:xfrm>
            <a:off x="4534616" y="2424077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1B97105-00AB-F39B-8568-7E942A15F514}"/>
              </a:ext>
            </a:extLst>
          </p:cNvPr>
          <p:cNvCxnSpPr>
            <a:cxnSpLocks/>
            <a:stCxn id="10" idx="3"/>
            <a:endCxn id="24" idx="1"/>
          </p:cNvCxnSpPr>
          <p:nvPr/>
        </p:nvCxnSpPr>
        <p:spPr>
          <a:xfrm>
            <a:off x="4534616" y="3640856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E53BED1-BE58-F640-13B9-2E2C9E24E146}"/>
              </a:ext>
            </a:extLst>
          </p:cNvPr>
          <p:cNvCxnSpPr>
            <a:cxnSpLocks/>
            <a:stCxn id="11" idx="3"/>
            <a:endCxn id="25" idx="1"/>
          </p:cNvCxnSpPr>
          <p:nvPr/>
        </p:nvCxnSpPr>
        <p:spPr>
          <a:xfrm>
            <a:off x="4534616" y="5244270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DA47152-6CFA-DA1D-61AA-521532B16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653" y="322472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D9B81F9-5AC1-3248-74DC-7C7095AFED82}"/>
              </a:ext>
            </a:extLst>
          </p:cNvPr>
          <p:cNvCxnSpPr>
            <a:cxnSpLocks/>
            <a:stCxn id="24" idx="3"/>
            <a:endCxn id="49" idx="1"/>
          </p:cNvCxnSpPr>
          <p:nvPr/>
        </p:nvCxnSpPr>
        <p:spPr>
          <a:xfrm>
            <a:off x="6787547" y="3640856"/>
            <a:ext cx="715106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ABFA0C7-7CEA-2A8B-6FCF-067E46FF77D6}"/>
              </a:ext>
            </a:extLst>
          </p:cNvPr>
          <p:cNvCxnSpPr>
            <a:cxnSpLocks/>
            <a:stCxn id="25" idx="3"/>
            <a:endCxn id="13" idx="1"/>
          </p:cNvCxnSpPr>
          <p:nvPr/>
        </p:nvCxnSpPr>
        <p:spPr>
          <a:xfrm flipV="1">
            <a:off x="6787547" y="5244269"/>
            <a:ext cx="3009164" cy="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DE9473F7-2D49-ED26-D00E-17B0CB5F0A0D}"/>
              </a:ext>
            </a:extLst>
          </p:cNvPr>
          <p:cNvCxnSpPr>
            <a:cxnSpLocks/>
            <a:stCxn id="12" idx="3"/>
            <a:endCxn id="10" idx="0"/>
          </p:cNvCxnSpPr>
          <p:nvPr/>
        </p:nvCxnSpPr>
        <p:spPr>
          <a:xfrm flipH="1">
            <a:off x="3788651" y="2424077"/>
            <a:ext cx="5251775" cy="943728"/>
          </a:xfrm>
          <a:prstGeom prst="bentConnector4">
            <a:avLst>
              <a:gd name="adj1" fmla="val -4353"/>
              <a:gd name="adj2" fmla="val 63859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9DF1E6F-3624-4146-841A-B5E8EDDC4A86}"/>
              </a:ext>
            </a:extLst>
          </p:cNvPr>
          <p:cNvSpPr txBox="1"/>
          <p:nvPr/>
        </p:nvSpPr>
        <p:spPr>
          <a:xfrm>
            <a:off x="5757106" y="4057450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573609-675A-82AF-AFCC-35DF76571BD8}"/>
              </a:ext>
            </a:extLst>
          </p:cNvPr>
          <p:cNvSpPr txBox="1"/>
          <p:nvPr/>
        </p:nvSpPr>
        <p:spPr>
          <a:xfrm>
            <a:off x="8009985" y="4035686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BE9428E-41DB-76C3-18F9-076C81CB5C56}"/>
              </a:ext>
            </a:extLst>
          </p:cNvPr>
          <p:cNvSpPr txBox="1"/>
          <p:nvPr/>
        </p:nvSpPr>
        <p:spPr>
          <a:xfrm>
            <a:off x="3527097" y="4068087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B0F29852-3580-991E-CD37-FC602C64FACA}"/>
              </a:ext>
            </a:extLst>
          </p:cNvPr>
          <p:cNvCxnSpPr>
            <a:cxnSpLocks/>
            <a:stCxn id="49" idx="3"/>
            <a:endCxn id="11" idx="0"/>
          </p:cNvCxnSpPr>
          <p:nvPr/>
        </p:nvCxnSpPr>
        <p:spPr>
          <a:xfrm flipH="1">
            <a:off x="3788651" y="3640856"/>
            <a:ext cx="5251775" cy="1330363"/>
          </a:xfrm>
          <a:prstGeom prst="bentConnector4">
            <a:avLst>
              <a:gd name="adj1" fmla="val -4353"/>
              <a:gd name="adj2" fmla="val 6564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E5464A5-0852-8BD5-2BE6-3C9AEC836515}"/>
              </a:ext>
            </a:extLst>
          </p:cNvPr>
          <p:cNvSpPr txBox="1"/>
          <p:nvPr/>
        </p:nvSpPr>
        <p:spPr>
          <a:xfrm>
            <a:off x="6912834" y="5773150"/>
            <a:ext cx="2717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Sequential</a:t>
            </a:r>
          </a:p>
        </p:txBody>
      </p:sp>
    </p:spTree>
    <p:extLst>
      <p:ext uri="{BB962C8B-B14F-4D97-AF65-F5344CB8AC3E}">
        <p14:creationId xmlns:p14="http://schemas.microsoft.com/office/powerpoint/2010/main" val="13901695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715D-FABC-8B11-BEE9-4AB61E4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3588"/>
            <a:ext cx="11222181" cy="1163968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Learning: </a:t>
            </a:r>
            <a:br>
              <a:rPr lang="en-US" dirty="0"/>
            </a:br>
            <a:r>
              <a:rPr lang="en-US" dirty="0"/>
              <a:t>Stacking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C966-8F08-2C1B-B856-3D7E04A2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EA938E-D8B2-16F6-F028-DB8B5BB5F2F2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2224562" y="2546350"/>
            <a:ext cx="818124" cy="109450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8CF79C-F81B-1EC2-C53E-EE7D0CC2E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89" y="2808595"/>
            <a:ext cx="1537773" cy="1664521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Input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D32D2DB-C561-0C9B-B752-25BC8687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2273299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AB2824-07D0-2962-4834-501C63FDD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3367805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825CC4-0100-849B-48F2-1DFF6D454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4509960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3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037535-39A5-DE4C-07FD-2F0C24932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868" y="3046924"/>
            <a:ext cx="1537773" cy="1187863"/>
          </a:xfrm>
          <a:prstGeom prst="roundRect">
            <a:avLst>
              <a:gd name="adj" fmla="val 6029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Meta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3CD4A5-127E-D67E-EB31-439CB3F96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373" y="3269904"/>
            <a:ext cx="1854200" cy="741903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29D058-6383-7B52-5D09-D753AC83796C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2224562" y="3640856"/>
            <a:ext cx="818124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5A46BA-1DBA-DA8C-04D8-7B3745151041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2224562" y="3640856"/>
            <a:ext cx="818124" cy="1142155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F25739-62EE-C591-E32A-F74ABD1C2ED0}"/>
              </a:ext>
            </a:extLst>
          </p:cNvPr>
          <p:cNvCxnSpPr>
            <a:cxnSpLocks/>
            <a:stCxn id="9" idx="3"/>
            <a:endCxn id="26" idx="1"/>
          </p:cNvCxnSpPr>
          <p:nvPr/>
        </p:nvCxnSpPr>
        <p:spPr>
          <a:xfrm>
            <a:off x="4534616" y="2546350"/>
            <a:ext cx="754397" cy="1094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390ED9-4EF5-FA73-D23F-06C6A9E4F480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8994641" y="3640856"/>
            <a:ext cx="518732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EC7F6A7-CA2D-A09A-96E9-3076D9B63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013" y="2808595"/>
            <a:ext cx="1537773" cy="166452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Dataset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2C2EA9-4930-1DA7-1398-38EB29346E34}"/>
              </a:ext>
            </a:extLst>
          </p:cNvPr>
          <p:cNvCxnSpPr>
            <a:cxnSpLocks/>
            <a:stCxn id="26" idx="3"/>
            <a:endCxn id="12" idx="1"/>
          </p:cNvCxnSpPr>
          <p:nvPr/>
        </p:nvCxnSpPr>
        <p:spPr>
          <a:xfrm>
            <a:off x="6826786" y="3640856"/>
            <a:ext cx="630082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8E52382-252E-183E-5C7D-7B8413C58CF2}"/>
              </a:ext>
            </a:extLst>
          </p:cNvPr>
          <p:cNvCxnSpPr>
            <a:cxnSpLocks/>
            <a:stCxn id="10" idx="3"/>
            <a:endCxn id="26" idx="1"/>
          </p:cNvCxnSpPr>
          <p:nvPr/>
        </p:nvCxnSpPr>
        <p:spPr>
          <a:xfrm>
            <a:off x="4534616" y="3640856"/>
            <a:ext cx="75439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1B82AE1-820F-E5A9-2A30-DF4890526C0E}"/>
              </a:ext>
            </a:extLst>
          </p:cNvPr>
          <p:cNvCxnSpPr>
            <a:cxnSpLocks/>
            <a:stCxn id="11" idx="3"/>
            <a:endCxn id="26" idx="1"/>
          </p:cNvCxnSpPr>
          <p:nvPr/>
        </p:nvCxnSpPr>
        <p:spPr>
          <a:xfrm flipV="1">
            <a:off x="4534616" y="3640856"/>
            <a:ext cx="754397" cy="11421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893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715D-FABC-8B11-BEE9-4AB61E4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280790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Learning: </a:t>
            </a:r>
            <a:br>
              <a:rPr lang="en-US" dirty="0"/>
            </a:br>
            <a:r>
              <a:rPr lang="en-US" dirty="0"/>
              <a:t>Voting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C966-8F08-2C1B-B856-3D7E04A2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8D2BDE-B7AA-941E-93EF-630538B1223B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2352835" y="2546350"/>
            <a:ext cx="1736565" cy="1077472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E4D3AB-5BC9-68E6-4259-A0C33E573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427" y="2780478"/>
            <a:ext cx="1537773" cy="1664521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Input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762E34D-23D7-3A7E-3EE7-AFC35DBE3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2273299"/>
            <a:ext cx="185420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E534EA8-36C5-6EC4-6273-2F9D7B90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670" y="3339688"/>
            <a:ext cx="185420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A9D8B38-21BD-57F5-5488-EFF0FFF37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670" y="4509960"/>
            <a:ext cx="185420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200A3C-1D11-140D-3094-88BCAC0B6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3018807"/>
            <a:ext cx="1130300" cy="1187863"/>
          </a:xfrm>
          <a:prstGeom prst="roundRect">
            <a:avLst>
              <a:gd name="adj" fmla="val 6029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Voting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CB7F3A3-2CBF-FB74-A817-D078047DA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373" y="3241787"/>
            <a:ext cx="1854200" cy="741903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EADE4D-1E3A-34B2-18AD-5948A134C1B2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2362200" y="3612739"/>
            <a:ext cx="1708470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DBCAF8-0F6E-BC0E-63F4-0448DD332EC8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>
            <a:off x="2362200" y="3612739"/>
            <a:ext cx="1708470" cy="1170272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71C14E2-410D-DDCC-FFAC-50ABDCAE194F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8458200" y="3612739"/>
            <a:ext cx="1055173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5AEDA1-A334-7F37-76B2-E058573FCA92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>
            <a:off x="5943600" y="2546350"/>
            <a:ext cx="1384300" cy="106638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413405C-91A6-EAB3-F1FD-1F21F2F6B4C6}"/>
              </a:ext>
            </a:extLst>
          </p:cNvPr>
          <p:cNvCxnSpPr>
            <a:cxnSpLocks/>
            <a:stCxn id="11" idx="3"/>
            <a:endCxn id="15" idx="1"/>
          </p:cNvCxnSpPr>
          <p:nvPr/>
        </p:nvCxnSpPr>
        <p:spPr>
          <a:xfrm>
            <a:off x="5924870" y="3612739"/>
            <a:ext cx="140303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B2AAC9C-0F4C-FBC9-814D-2E2B85B39EDA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5924870" y="3612739"/>
            <a:ext cx="1403030" cy="11702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5720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077" y="1196753"/>
            <a:ext cx="9707671" cy="5263658"/>
          </a:xfrm>
        </p:spPr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Bagging</a:t>
            </a:r>
          </a:p>
          <a:p>
            <a:pPr lvl="1"/>
            <a:r>
              <a:rPr lang="en-US" sz="3600" dirty="0"/>
              <a:t>Generate distinct training sets by sampling with replacement from the original training set.</a:t>
            </a:r>
          </a:p>
          <a:p>
            <a:r>
              <a:rPr lang="en-US" sz="4000" dirty="0"/>
              <a:t>Classification:</a:t>
            </a:r>
          </a:p>
          <a:p>
            <a:pPr lvl="1"/>
            <a:r>
              <a:rPr lang="en-US" sz="3600" dirty="0"/>
              <a:t>Plurality Vote (Majority Vote)</a:t>
            </a:r>
          </a:p>
          <a:p>
            <a:r>
              <a:rPr lang="en-US" sz="4000" dirty="0"/>
              <a:t>Regression:</a:t>
            </a:r>
          </a:p>
          <a:p>
            <a:pPr lvl="1"/>
            <a:r>
              <a:rPr lang="en-US" sz="3600" dirty="0"/>
              <a:t>Average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Bagging</a:t>
            </a:r>
          </a:p>
        </p:txBody>
      </p:sp>
    </p:spTree>
    <p:extLst>
      <p:ext uri="{BB962C8B-B14F-4D97-AF65-F5344CB8AC3E}">
        <p14:creationId xmlns:p14="http://schemas.microsoft.com/office/powerpoint/2010/main" val="13282309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129" y="1196753"/>
            <a:ext cx="9657567" cy="5263658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Random forest </a:t>
            </a:r>
            <a:r>
              <a:rPr lang="en-US" sz="4000" dirty="0"/>
              <a:t>model is a form of </a:t>
            </a:r>
            <a:r>
              <a:rPr lang="en-US" sz="4000" dirty="0">
                <a:solidFill>
                  <a:srgbClr val="C00000"/>
                </a:solidFill>
              </a:rPr>
              <a:t>decision tree bagging </a:t>
            </a:r>
            <a:r>
              <a:rPr lang="en-US" sz="4000" dirty="0"/>
              <a:t>in which we take extra steps to make the ensemble of trees more diverse, to reduce variance.</a:t>
            </a:r>
          </a:p>
          <a:p>
            <a:r>
              <a:rPr lang="en-US" sz="4000" dirty="0"/>
              <a:t>The key idea is to randomly vary the </a:t>
            </a:r>
            <a:r>
              <a:rPr lang="en-US" sz="4000" dirty="0">
                <a:solidFill>
                  <a:srgbClr val="C00000"/>
                </a:solidFill>
              </a:rPr>
              <a:t>attribute</a:t>
            </a:r>
            <a:r>
              <a:rPr lang="en-US" sz="4000" dirty="0"/>
              <a:t> choices (rather than the training </a:t>
            </a:r>
            <a:r>
              <a:rPr lang="en-US" sz="4000" dirty="0">
                <a:solidFill>
                  <a:srgbClr val="C00000"/>
                </a:solidFill>
              </a:rPr>
              <a:t>examples</a:t>
            </a:r>
            <a:r>
              <a:rPr lang="en-US" sz="4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Random forests</a:t>
            </a:r>
          </a:p>
        </p:txBody>
      </p:sp>
    </p:spTree>
    <p:extLst>
      <p:ext uri="{BB962C8B-B14F-4D97-AF65-F5344CB8AC3E}">
        <p14:creationId xmlns:p14="http://schemas.microsoft.com/office/powerpoint/2010/main" val="8738402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979" y="1196753"/>
            <a:ext cx="10083452" cy="5263658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Extremely randomized trees (</a:t>
            </a:r>
            <a:r>
              <a:rPr lang="en-US" sz="4000" dirty="0" err="1">
                <a:solidFill>
                  <a:srgbClr val="C00000"/>
                </a:solidFill>
              </a:rPr>
              <a:t>ExtraTrees</a:t>
            </a:r>
            <a:r>
              <a:rPr lang="en-US" sz="40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sz="3600" dirty="0"/>
              <a:t>Use randomness in selecting the split point </a:t>
            </a:r>
            <a:r>
              <a:rPr lang="en-US" sz="3600" dirty="0">
                <a:solidFill>
                  <a:srgbClr val="C00000"/>
                </a:solidFill>
              </a:rPr>
              <a:t>value</a:t>
            </a:r>
          </a:p>
          <a:p>
            <a:pPr lvl="1"/>
            <a:r>
              <a:rPr lang="en-US" sz="3600" dirty="0"/>
              <a:t>for each selected attribute, we randomly sample several candidate values from a uniform distribution over the attribute’s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Random forests</a:t>
            </a:r>
          </a:p>
        </p:txBody>
      </p:sp>
    </p:spTree>
    <p:extLst>
      <p:ext uri="{BB962C8B-B14F-4D97-AF65-F5344CB8AC3E}">
        <p14:creationId xmlns:p14="http://schemas.microsoft.com/office/powerpoint/2010/main" val="6100460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556" y="1052737"/>
            <a:ext cx="10170241" cy="5407675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Boosting</a:t>
            </a:r>
            <a:endParaRPr lang="en-US" sz="4000" dirty="0"/>
          </a:p>
          <a:p>
            <a:pPr lvl="1"/>
            <a:r>
              <a:rPr lang="en-US" sz="3600" dirty="0"/>
              <a:t>The most popular ensemble method</a:t>
            </a:r>
          </a:p>
          <a:p>
            <a:r>
              <a:rPr lang="en-US" sz="4000" dirty="0">
                <a:solidFill>
                  <a:srgbClr val="C00000"/>
                </a:solidFill>
              </a:rPr>
              <a:t>Weighted training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Boosting</a:t>
            </a:r>
          </a:p>
        </p:txBody>
      </p:sp>
    </p:spTree>
    <p:extLst>
      <p:ext uri="{BB962C8B-B14F-4D97-AF65-F5344CB8AC3E}">
        <p14:creationId xmlns:p14="http://schemas.microsoft.com/office/powerpoint/2010/main" val="25148843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Boosting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562961-8E16-FA44-B07B-694C6C1DD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124744"/>
            <a:ext cx="6410718" cy="520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986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133" y="1340768"/>
            <a:ext cx="10132663" cy="523854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Gradient boosting</a:t>
            </a:r>
          </a:p>
          <a:p>
            <a:pPr lvl="1"/>
            <a:r>
              <a:rPr lang="en-US" sz="3600" dirty="0"/>
              <a:t>Gradient boosting is a form of boosting using gradient descent</a:t>
            </a:r>
          </a:p>
          <a:p>
            <a:r>
              <a:rPr lang="en-US" sz="4000" dirty="0">
                <a:solidFill>
                  <a:srgbClr val="C00000"/>
                </a:solidFill>
              </a:rPr>
              <a:t>Gradient boosting machines (GBM) </a:t>
            </a:r>
          </a:p>
          <a:p>
            <a:r>
              <a:rPr lang="en-US" sz="4000" dirty="0">
                <a:solidFill>
                  <a:srgbClr val="C00000"/>
                </a:solidFill>
              </a:rPr>
              <a:t>Gradient boosted regression trees (GBRT)</a:t>
            </a:r>
          </a:p>
          <a:p>
            <a:r>
              <a:rPr lang="en-US" sz="4000" dirty="0"/>
              <a:t>Popular method for regression and classification of factored tabular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Gradient boosting</a:t>
            </a:r>
          </a:p>
        </p:txBody>
      </p:sp>
    </p:spTree>
    <p:extLst>
      <p:ext uri="{BB962C8B-B14F-4D97-AF65-F5344CB8AC3E}">
        <p14:creationId xmlns:p14="http://schemas.microsoft.com/office/powerpoint/2010/main" val="241169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88910"/>
            <a:ext cx="10388272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24" y="1023938"/>
            <a:ext cx="11160751" cy="55383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The Theory of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Computational Learning Theory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Probably Approximately Correct (PAC)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Ensemble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Bagging: Random Forests (RF)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Boosting: Gradient Boosting, </a:t>
            </a:r>
            <a:r>
              <a:rPr lang="en-US" sz="3200" dirty="0" err="1"/>
              <a:t>XGBoost</a:t>
            </a:r>
            <a:r>
              <a:rPr lang="en-US" sz="3200" dirty="0"/>
              <a:t>, </a:t>
            </a:r>
            <a:r>
              <a:rPr lang="en-US" sz="3200" dirty="0" err="1"/>
              <a:t>LightGBM</a:t>
            </a:r>
            <a:r>
              <a:rPr lang="en-US" sz="3200" dirty="0"/>
              <a:t>, </a:t>
            </a:r>
            <a:r>
              <a:rPr lang="en-US" sz="3200" dirty="0" err="1"/>
              <a:t>CatBoost</a:t>
            </a:r>
            <a:endParaRPr lang="en-US" sz="3200" dirty="0"/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Stacking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Online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Meta Learning: Learning to Learn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50780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556" y="1052737"/>
            <a:ext cx="10170241" cy="54076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Staking</a:t>
            </a:r>
          </a:p>
          <a:p>
            <a:pPr lvl="1"/>
            <a:r>
              <a:rPr lang="en-US" sz="3600" dirty="0"/>
              <a:t>Stacked generalization combines </a:t>
            </a:r>
            <a:r>
              <a:rPr lang="en-US" sz="3600" dirty="0">
                <a:solidFill>
                  <a:srgbClr val="C00000"/>
                </a:solidFill>
              </a:rPr>
              <a:t>multiple base models </a:t>
            </a:r>
            <a:r>
              <a:rPr lang="en-US" sz="3600" dirty="0"/>
              <a:t>from </a:t>
            </a:r>
            <a:r>
              <a:rPr lang="en-US" sz="3600" dirty="0">
                <a:solidFill>
                  <a:srgbClr val="C00000"/>
                </a:solidFill>
              </a:rPr>
              <a:t>different model classes </a:t>
            </a:r>
            <a:r>
              <a:rPr lang="en-US" sz="3600" dirty="0"/>
              <a:t>trained on the </a:t>
            </a:r>
            <a:r>
              <a:rPr lang="en-US" sz="3600" dirty="0">
                <a:solidFill>
                  <a:srgbClr val="C00000"/>
                </a:solidFill>
              </a:rPr>
              <a:t>same data</a:t>
            </a:r>
            <a:r>
              <a:rPr lang="en-US" sz="3600" dirty="0"/>
              <a:t>.</a:t>
            </a:r>
          </a:p>
          <a:p>
            <a:r>
              <a:rPr lang="en-US" sz="4000" dirty="0"/>
              <a:t>Bagging</a:t>
            </a:r>
          </a:p>
          <a:p>
            <a:pPr lvl="1"/>
            <a:r>
              <a:rPr lang="en-US" sz="3600" dirty="0"/>
              <a:t>Combines multiple base models of the </a:t>
            </a:r>
            <a:r>
              <a:rPr lang="en-US" sz="3600" dirty="0">
                <a:solidFill>
                  <a:srgbClr val="C00000"/>
                </a:solidFill>
              </a:rPr>
              <a:t>same model class </a:t>
            </a:r>
            <a:r>
              <a:rPr lang="en-US" sz="3600" dirty="0"/>
              <a:t>trained on </a:t>
            </a:r>
            <a:r>
              <a:rPr lang="en-US" sz="3600" dirty="0">
                <a:solidFill>
                  <a:srgbClr val="C00000"/>
                </a:solidFill>
              </a:rPr>
              <a:t>different data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Stacking</a:t>
            </a:r>
          </a:p>
        </p:txBody>
      </p:sp>
    </p:spTree>
    <p:extLst>
      <p:ext uri="{BB962C8B-B14F-4D97-AF65-F5344CB8AC3E}">
        <p14:creationId xmlns:p14="http://schemas.microsoft.com/office/powerpoint/2010/main" val="11472634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85" y="1340768"/>
            <a:ext cx="10107611" cy="5238546"/>
          </a:xfrm>
        </p:spPr>
        <p:txBody>
          <a:bodyPr>
            <a:normAutofit/>
          </a:bodyPr>
          <a:lstStyle/>
          <a:p>
            <a:r>
              <a:rPr lang="en-US" sz="4000" dirty="0"/>
              <a:t>Online learning</a:t>
            </a:r>
          </a:p>
          <a:p>
            <a:pPr lvl="1"/>
            <a:r>
              <a:rPr lang="en-US" sz="4000" dirty="0"/>
              <a:t>Data are not </a:t>
            </a:r>
            <a:r>
              <a:rPr lang="en-US" sz="4000" dirty="0" err="1"/>
              <a:t>i.i.d</a:t>
            </a:r>
            <a:r>
              <a:rPr lang="en-US" sz="4000" dirty="0"/>
              <a:t>. </a:t>
            </a:r>
            <a:br>
              <a:rPr lang="en-US" sz="4000" dirty="0"/>
            </a:br>
            <a:r>
              <a:rPr lang="en-US" sz="4000" dirty="0"/>
              <a:t>(independent and identically distributed)</a:t>
            </a:r>
          </a:p>
          <a:p>
            <a:pPr lvl="1"/>
            <a:r>
              <a:rPr lang="en-US" sz="4000" dirty="0"/>
              <a:t>An agent receives an input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/>
              <a:t> from nature, predicts the corresponding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/>
              <a:t> and then is told the correct answer.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18792477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 and Data Augmentations (DA)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CC8BEC-885C-06B5-0067-18DDAA4EA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096" y="727173"/>
            <a:ext cx="10665102" cy="58666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Khan, A. A., Chaudhari, O., &amp; Chandra, R. (2023). A review of ensemble learning and data augmentation models for class imbalanced problems: combination, implementation and evaluation. Expert Systems with Applications, 122778.</a:t>
            </a:r>
          </a:p>
        </p:txBody>
      </p:sp>
    </p:spTree>
    <p:extLst>
      <p:ext uri="{BB962C8B-B14F-4D97-AF65-F5344CB8AC3E}">
        <p14:creationId xmlns:p14="http://schemas.microsoft.com/office/powerpoint/2010/main" val="41416367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0"/>
            <a:ext cx="11742124" cy="1246227"/>
          </a:xfrm>
        </p:spPr>
        <p:txBody>
          <a:bodyPr>
            <a:normAutofit fontScale="90000"/>
          </a:bodyPr>
          <a:lstStyle/>
          <a:p>
            <a:r>
              <a:rPr lang="en-US" dirty="0"/>
              <a:t>ML Evaluation of Imbalanced Dataset:</a:t>
            </a:r>
            <a:br>
              <a:rPr lang="en-US" dirty="0"/>
            </a:br>
            <a:r>
              <a:rPr lang="en-US" dirty="0"/>
              <a:t>Ensemble Learning and Data Augmentations (DA)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Khan, A. A., Chaudhari, O., &amp; Chandra, R. (2023). A review of ensemble learning and data augmentation models for class imbalanced problems: combination, implementation and evaluation. Expert Systems with Applications, 122778.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E0D45-0F1B-5EA9-6838-7E09E7C5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6" y="2299856"/>
            <a:ext cx="11592147" cy="4293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C5FAB-8B67-BE0E-4BA7-424562EEE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26" y="1333822"/>
            <a:ext cx="11592148" cy="10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737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 for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https://www.kaggle.com/datasets?search=ESG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EB658-5AC7-F4B9-C937-ACD6550ED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81" y="834960"/>
            <a:ext cx="10210635" cy="572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1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 for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https://www.kaggle.com/datasets?search=credit+card&amp;sort=votes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E2C3B-A34B-4839-28D0-6DCE10EA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13" y="730648"/>
            <a:ext cx="10195371" cy="586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03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https://www.kaggle.com/datasets/mlg-ulb/creditcardfraud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7647B-4875-F7EB-D87E-04E5D4725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97" y="962865"/>
            <a:ext cx="10892403" cy="5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664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Code: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https://www.kaggle.com/datasets/mlg-ulb/creditcardfraud/code?datasetId=310&amp;sortBy=voteCount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F6E67-B54B-F357-2D70-C7886CCBF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01" y="1140931"/>
            <a:ext cx="11450795" cy="53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431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Code: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https://www.kaggle.com/code/janiobachmann/credit-fraud-dealing-with-imbalanced-datasets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641B-CDDE-1135-C702-F620CFD80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132" y="675997"/>
            <a:ext cx="9131120" cy="588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92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74638"/>
            <a:ext cx="10358437" cy="62452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Meta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Learning to 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9963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869655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867905" y="274639"/>
            <a:ext cx="10291892" cy="6034087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Transfer Learning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Few-Shot Learning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Meta Learning </a:t>
            </a:r>
            <a:endParaRPr lang="en-US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851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 fontScale="90000"/>
          </a:bodyPr>
          <a:lstStyle/>
          <a:p>
            <a:r>
              <a:rPr lang="en-US" altLang="zh-TW" sz="5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Deep Learning, Transfer Learning, </a:t>
            </a:r>
            <a:br>
              <a:rPr lang="en-US" altLang="zh-TW" sz="56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5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Few-Shot Learning, Meta Learning </a:t>
            </a:r>
            <a:endParaRPr lang="en-US" sz="5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55ED94-65AB-ED4B-8969-AA65A4D6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21" y="1557338"/>
            <a:ext cx="11222181" cy="5165558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Deep Learning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4000" dirty="0">
                <a:solidFill>
                  <a:schemeClr val="accent1"/>
                </a:solidFill>
              </a:rPr>
              <a:t>Transfer Learning</a:t>
            </a:r>
          </a:p>
          <a:p>
            <a:pPr marL="1234440" lvl="2" indent="-320040">
              <a:spcAft>
                <a:spcPts val="600"/>
              </a:spcAft>
            </a:pPr>
            <a:r>
              <a:rPr lang="en-US" sz="3600" b="1" dirty="0">
                <a:solidFill>
                  <a:schemeClr val="accent1"/>
                </a:solidFill>
              </a:rPr>
              <a:t>Pre-training, Fine-Tuning (FT)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Meta Learning: Learning to Learn</a:t>
            </a:r>
            <a:endParaRPr lang="en-US" sz="4000" dirty="0">
              <a:solidFill>
                <a:schemeClr val="accent1"/>
              </a:solidFill>
            </a:endParaRPr>
          </a:p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Few-Shot Learning (FSL)</a:t>
            </a:r>
          </a:p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One-Shot Learning (1SL)</a:t>
            </a:r>
          </a:p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Zero-Shot Learning (0SL)(ZSL)</a:t>
            </a:r>
          </a:p>
          <a:p>
            <a:pPr marL="320040" indent="-320040">
              <a:spcAft>
                <a:spcPts val="600"/>
              </a:spcAft>
            </a:pP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069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Machine Learning, Deep Learning, 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771525" y="6611779"/>
            <a:ext cx="101798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Luo, Shuai,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Yichuan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Seiichi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Serikawa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"Meta-seg: A survey of meta-learning for image segmentation." Pattern Recognition (2022): 108586.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51777-2BEE-9769-7FDC-7FCE556FB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12" y="905202"/>
            <a:ext cx="10904376" cy="570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02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Machine Learning, Deep Learning, 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417965" y="6619311"/>
            <a:ext cx="112221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Feng, Yong,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Jinglong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Jingsong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Tianci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Haixin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Pan. "Meta-learning as a promising approach for few-shot cross-domain fault diagnosis: Algorithms, applications, and prospects." Knowledge-Based Systems 235 (2022): 107646.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5A4F0-0D08-6A0E-1836-BF910A3BE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205" y="929226"/>
            <a:ext cx="5597590" cy="56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561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 and Meta Learning</a:t>
            </a:r>
            <a:br>
              <a:rPr lang="en-US" dirty="0"/>
            </a:br>
            <a:r>
              <a:rPr lang="en-US" sz="3300" dirty="0"/>
              <a:t>Machine learning from few training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581A7-5B7C-1114-61B4-BCCA116C2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94" y="1214439"/>
            <a:ext cx="8549969" cy="533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987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0016"/>
            <a:ext cx="11222181" cy="172325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Meta Learning, Transfer Learning, </a:t>
            </a:r>
            <a:br>
              <a:rPr lang="en-US" sz="4000" dirty="0"/>
            </a:br>
            <a:r>
              <a:rPr lang="en-US" sz="4000" dirty="0"/>
              <a:t>Ensemble Learning, Continual Learning, </a:t>
            </a:r>
            <a:br>
              <a:rPr lang="en-US" sz="4000" dirty="0"/>
            </a:br>
            <a:r>
              <a:rPr lang="en-US" sz="4000" dirty="0"/>
              <a:t>Multi-Task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694FD-FBE5-E546-B3BC-9EEEC2F8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24" y="1894714"/>
            <a:ext cx="11057581" cy="3977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7FAC2C-2308-A9A7-6844-92353B6755F1}"/>
              </a:ext>
            </a:extLst>
          </p:cNvPr>
          <p:cNvSpPr txBox="1"/>
          <p:nvPr/>
        </p:nvSpPr>
        <p:spPr>
          <a:xfrm>
            <a:off x="771525" y="6611779"/>
            <a:ext cx="101798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Luo, Shuai,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Yichuan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Seiichi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Serikawa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"Meta-seg: A survey of meta-learning for image segmentation." Pattern Recognition (2022): 108586.</a:t>
            </a:r>
          </a:p>
        </p:txBody>
      </p:sp>
    </p:spTree>
    <p:extLst>
      <p:ext uri="{BB962C8B-B14F-4D97-AF65-F5344CB8AC3E}">
        <p14:creationId xmlns:p14="http://schemas.microsoft.com/office/powerpoint/2010/main" val="13089497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00025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Meta-Learning and Few-shot Learning </a:t>
            </a:r>
            <a:br>
              <a:rPr lang="en-US" dirty="0"/>
            </a:br>
            <a:r>
              <a:rPr lang="en-US" dirty="0"/>
              <a:t>Notations and Terms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B45CD-1EF8-993C-D00C-ACADBCD10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1"/>
          <a:stretch/>
        </p:blipFill>
        <p:spPr>
          <a:xfrm>
            <a:off x="534389" y="3079968"/>
            <a:ext cx="10886333" cy="2566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A7F992-3C5D-F416-46A0-C544BB01A661}"/>
              </a:ext>
            </a:extLst>
          </p:cNvPr>
          <p:cNvSpPr txBox="1"/>
          <p:nvPr/>
        </p:nvSpPr>
        <p:spPr>
          <a:xfrm>
            <a:off x="6383466" y="1967120"/>
            <a:ext cx="4757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Metric-based </a:t>
            </a:r>
            <a:b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Meta-learning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4A4EC-12F6-CBEE-FC08-48065BC88596}"/>
              </a:ext>
            </a:extLst>
          </p:cNvPr>
          <p:cNvSpPr txBox="1"/>
          <p:nvPr/>
        </p:nvSpPr>
        <p:spPr>
          <a:xfrm>
            <a:off x="534389" y="1967120"/>
            <a:ext cx="53006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Optimization-based 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Meta-learning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72C9647-C533-3898-CAA1-4112BA94D820}"/>
              </a:ext>
            </a:extLst>
          </p:cNvPr>
          <p:cNvSpPr/>
          <p:nvPr/>
        </p:nvSpPr>
        <p:spPr>
          <a:xfrm>
            <a:off x="488942" y="1971675"/>
            <a:ext cx="5488613" cy="3814763"/>
          </a:xfrm>
          <a:prstGeom prst="roundRect">
            <a:avLst>
              <a:gd name="adj" fmla="val 3344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6EA7BE-9F0A-2C2B-4599-29CED53B4669}"/>
              </a:ext>
            </a:extLst>
          </p:cNvPr>
          <p:cNvSpPr/>
          <p:nvPr/>
        </p:nvSpPr>
        <p:spPr>
          <a:xfrm>
            <a:off x="6023613" y="1971675"/>
            <a:ext cx="5488613" cy="3844421"/>
          </a:xfrm>
          <a:prstGeom prst="roundRect">
            <a:avLst>
              <a:gd name="adj" fmla="val 3344"/>
            </a:avLst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683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962914"/>
          </a:xfrm>
        </p:spPr>
        <p:txBody>
          <a:bodyPr>
            <a:normAutofit/>
          </a:bodyPr>
          <a:lstStyle/>
          <a:p>
            <a:r>
              <a:rPr lang="en-US" dirty="0"/>
              <a:t>Meta-Learning Symbols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AEC84-5C2B-A200-156A-859D5D0AD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57" y="908074"/>
            <a:ext cx="10011277" cy="570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191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7250"/>
          </a:xfrm>
        </p:spPr>
        <p:txBody>
          <a:bodyPr>
            <a:normAutofit/>
          </a:bodyPr>
          <a:lstStyle/>
          <a:p>
            <a:r>
              <a:rPr lang="en-US" dirty="0"/>
              <a:t>Meta-Learning Example Setup</a:t>
            </a:r>
            <a:endParaRPr lang="en-US" sz="3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6B5B9-B733-429D-AAE2-CDC32CBBE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766" y="841279"/>
            <a:ext cx="8488468" cy="57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588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20099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63C6D-03D7-2683-09D8-F191718D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01" y="1404233"/>
            <a:ext cx="10528832" cy="51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3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40834414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15835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200" dirty="0"/>
              <a:t>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DD94A-6CE8-660E-D019-1CBFB9F2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68" y="1642748"/>
            <a:ext cx="10437662" cy="4919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C6BFE-085E-FD86-A0FC-5B829359E3BB}"/>
              </a:ext>
            </a:extLst>
          </p:cNvPr>
          <p:cNvSpPr txBox="1"/>
          <p:nvPr/>
        </p:nvSpPr>
        <p:spPr>
          <a:xfrm>
            <a:off x="1202485" y="1272351"/>
            <a:ext cx="104376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Each task mimics the few-shot scenario, and can be completely non-overlapping.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Support sets are used to train; query sets are used to evaluate the model</a:t>
            </a:r>
          </a:p>
        </p:txBody>
      </p:sp>
    </p:spTree>
    <p:extLst>
      <p:ext uri="{BB962C8B-B14F-4D97-AF65-F5344CB8AC3E}">
        <p14:creationId xmlns:p14="http://schemas.microsoft.com/office/powerpoint/2010/main" val="32664025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rmAutofit fontScale="90000"/>
          </a:bodyPr>
          <a:lstStyle/>
          <a:p>
            <a:r>
              <a:rPr lang="en-US" dirty="0"/>
              <a:t>Meta-Task Learning (MTL) </a:t>
            </a:r>
            <a:br>
              <a:rPr lang="en-US" dirty="0"/>
            </a:br>
            <a:r>
              <a:rPr lang="en-US" sz="3300" dirty="0"/>
              <a:t>Transfer Learning Strategy for 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84BE8-60E6-11B0-DDA1-7046A4EB3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03" y="1189028"/>
            <a:ext cx="10420351" cy="53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208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832775" y="6617485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Lee, Hung-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Shang-Wen Li, and Ngoc Thang Vu. "Meta Learning for Natural Language Processing: A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arXiv:2205.01500 (2022).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C8C539-DE38-EA16-4D16-3692E4B3E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30" y="1509718"/>
            <a:ext cx="11250540" cy="49954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4349CB-3030-21DB-D1B5-9FD7FEB4DCE5}"/>
              </a:ext>
            </a:extLst>
          </p:cNvPr>
          <p:cNvSpPr txBox="1"/>
          <p:nvPr/>
        </p:nvSpPr>
        <p:spPr>
          <a:xfrm>
            <a:off x="267721" y="924691"/>
            <a:ext cx="11656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task construction of cross-domain transfer and domain generalization</a:t>
            </a:r>
          </a:p>
        </p:txBody>
      </p:sp>
    </p:spTree>
    <p:extLst>
      <p:ext uri="{BB962C8B-B14F-4D97-AF65-F5344CB8AC3E}">
        <p14:creationId xmlns:p14="http://schemas.microsoft.com/office/powerpoint/2010/main" val="9941074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9" y="84885"/>
            <a:ext cx="11399382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Transfer Learning, Fine-tuning, Few-shot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4DCC2-3F0B-9314-EF9D-D8D0E186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53" y="1106735"/>
            <a:ext cx="8937093" cy="5334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5A50B-43DE-E682-9E56-9BA356FC3CB8}"/>
              </a:ext>
            </a:extLst>
          </p:cNvPr>
          <p:cNvSpPr txBox="1"/>
          <p:nvPr/>
        </p:nvSpPr>
        <p:spPr>
          <a:xfrm>
            <a:off x="9440598" y="5579079"/>
            <a:ext cx="26798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Unsupervised Data Augmentation 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(UDA)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Uncertainty-aware Self-Training 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(UST)</a:t>
            </a:r>
          </a:p>
        </p:txBody>
      </p:sp>
    </p:spTree>
    <p:extLst>
      <p:ext uri="{BB962C8B-B14F-4D97-AF65-F5344CB8AC3E}">
        <p14:creationId xmlns:p14="http://schemas.microsoft.com/office/powerpoint/2010/main" val="13613948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D45F7-2593-484C-9BF5-6F5E4FB7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716457-177B-4141-9E83-37DA8BC3DBE1}"/>
              </a:ext>
            </a:extLst>
          </p:cNvPr>
          <p:cNvSpPr/>
          <p:nvPr/>
        </p:nvSpPr>
        <p:spPr>
          <a:xfrm>
            <a:off x="748582" y="2267873"/>
            <a:ext cx="3655280" cy="3918614"/>
          </a:xfrm>
          <a:prstGeom prst="roundRect">
            <a:avLst>
              <a:gd name="adj" fmla="val 739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07424-C50A-414B-8A3F-C9A532534E8E}"/>
              </a:ext>
            </a:extLst>
          </p:cNvPr>
          <p:cNvSpPr/>
          <p:nvPr/>
        </p:nvSpPr>
        <p:spPr>
          <a:xfrm>
            <a:off x="7788140" y="2267872"/>
            <a:ext cx="3655280" cy="3918615"/>
          </a:xfrm>
          <a:prstGeom prst="roundRect">
            <a:avLst>
              <a:gd name="adj" fmla="val 3876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Fine-Tuning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5E3560-308E-8146-8A75-3FE9A4A246C5}"/>
              </a:ext>
            </a:extLst>
          </p:cNvPr>
          <p:cNvSpPr txBox="1"/>
          <p:nvPr/>
        </p:nvSpPr>
        <p:spPr>
          <a:xfrm>
            <a:off x="4268360" y="3537897"/>
            <a:ext cx="365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Transfer Learning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A07228-67D8-1A4B-A643-06E45275B1F6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>
            <a:off x="4403862" y="4227180"/>
            <a:ext cx="3384278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DC5C42E1-16A4-2071-37E7-FCFC3B1F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237173"/>
            <a:ext cx="11222181" cy="868680"/>
          </a:xfrm>
        </p:spPr>
        <p:txBody>
          <a:bodyPr>
            <a:normAutofit/>
          </a:bodyPr>
          <a:lstStyle/>
          <a:p>
            <a:r>
              <a:rPr lang="en-US" dirty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4333148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3484463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832775" y="6617485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Weixiao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Yaoman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and Irwin King. "Multimodality in meta-learning: A comprehensive survey." Knowledge-Based Systems (2022): 108976.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CDFFE-AB37-C285-7F90-DDBB06209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09" y="1356480"/>
            <a:ext cx="11242537" cy="4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76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832775" y="6617485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Weixiao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Yaoman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and Irwin King. "Multimodality in meta-learning: A comprehensive survey." Knowledge-Based Systems (2022): 108976.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FFD52-FAC0-FBBA-FB8E-F2DBC9966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0" y="1021708"/>
            <a:ext cx="11434620" cy="54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607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8577"/>
            <a:ext cx="11222181" cy="908820"/>
          </a:xfrm>
        </p:spPr>
        <p:txBody>
          <a:bodyPr>
            <a:normAutofit/>
          </a:bodyPr>
          <a:lstStyle/>
          <a:p>
            <a:r>
              <a:rPr lang="en-US" dirty="0"/>
              <a:t>Meta-learning Approaches</a:t>
            </a:r>
            <a:endParaRPr lang="en-US" sz="3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178D2-8DC3-0C88-3CFD-55AAB6340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923108"/>
            <a:ext cx="10870745" cy="570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827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dirty="0"/>
              <a:t>Meta Learning: Learning to 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C98AC-78C2-B084-C86B-B25E62DEC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50" y="960967"/>
            <a:ext cx="10154499" cy="5601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Tian, Yingjie,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Xiaoxi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and Wei Huang. "Meta-learning approaches for learning-to-learn in deep learning: A survey." Neurocomputing 494 (2022): 203-223.</a:t>
            </a:r>
          </a:p>
        </p:txBody>
      </p:sp>
    </p:spTree>
    <p:extLst>
      <p:ext uri="{BB962C8B-B14F-4D97-AF65-F5344CB8AC3E}">
        <p14:creationId xmlns:p14="http://schemas.microsoft.com/office/powerpoint/2010/main" val="415777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3301105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Metric-based Meta-learning</a:t>
            </a:r>
            <a:br>
              <a:rPr lang="en-US" dirty="0"/>
            </a:br>
            <a:r>
              <a:rPr lang="en-US" b="0" dirty="0"/>
              <a:t>M-Way K-Shot Task </a:t>
            </a:r>
            <a:r>
              <a:rPr lang="en-US" sz="3600" b="0" dirty="0"/>
              <a:t>(4-way-1-shot classification task)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32B11-AC33-07AA-5F5A-62E0A7B0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978" y="1246826"/>
            <a:ext cx="9082448" cy="53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540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/>
          </a:bodyPr>
          <a:lstStyle/>
          <a:p>
            <a:r>
              <a:rPr lang="en-US" dirty="0"/>
              <a:t>Metric-based Meta-Learning Methods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001F4-C1CD-AAC7-42DA-65B071E86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94" y="1257303"/>
            <a:ext cx="11029517" cy="51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97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/>
          </a:bodyPr>
          <a:lstStyle/>
          <a:p>
            <a:r>
              <a:rPr lang="en-US" dirty="0"/>
              <a:t>Convolutional Siamese Network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3A690-3CD2-A99E-5FD5-7B8AB56E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27" y="1136516"/>
            <a:ext cx="10728145" cy="54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534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rmAutofit/>
          </a:bodyPr>
          <a:lstStyle/>
          <a:p>
            <a:r>
              <a:rPr lang="en-US" dirty="0"/>
              <a:t>Meta Learning: Matching Networks 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2D545-E129-21BE-B691-A269273B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15" y="1056127"/>
            <a:ext cx="10083169" cy="55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249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Prototypes</a:t>
            </a:r>
            <a:br>
              <a:rPr lang="en-US" dirty="0"/>
            </a:b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7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dirty="0"/>
              <a:t> are computed as the mean of embedded support examples for each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CF966-37C6-1786-2294-0E7CF8D5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05" y="1757366"/>
            <a:ext cx="11539190" cy="45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716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/>
          </a:bodyPr>
          <a:lstStyle/>
          <a:p>
            <a:r>
              <a:rPr lang="en-US" dirty="0"/>
              <a:t>Meta Learning: Relation Network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A333A-B4CA-A760-B96A-F4D02086D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48" y="1113431"/>
            <a:ext cx="10531661" cy="54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47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Meta Learning: Category Traversal Module (CTM) 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00887-9E0C-56FB-8644-7CC9F49C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0" y="1185863"/>
            <a:ext cx="11222181" cy="522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01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31891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Optimization-based Meta-Learning Methods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D66A1-8261-DFB2-F37B-E8B854AF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013" y="831891"/>
            <a:ext cx="5819408" cy="577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940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86505"/>
          </a:xfrm>
        </p:spPr>
        <p:txBody>
          <a:bodyPr>
            <a:normAutofit/>
          </a:bodyPr>
          <a:lstStyle/>
          <a:p>
            <a:r>
              <a:rPr lang="en-US" sz="3200" dirty="0"/>
              <a:t>Computational Graph for the Forward Pass of the Meta-learner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9FAB7-BCE6-678D-6673-82A32B6BA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64" y="907464"/>
            <a:ext cx="10515272" cy="56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729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Autofit/>
          </a:bodyPr>
          <a:lstStyle/>
          <a:p>
            <a:r>
              <a:rPr lang="en-US" sz="4000" dirty="0"/>
              <a:t>Model-Agnostic Meta-Learning (MAML)</a:t>
            </a:r>
            <a:br>
              <a:rPr lang="en-US" sz="4000" dirty="0"/>
            </a:br>
            <a:r>
              <a:rPr lang="en-US" sz="4000" dirty="0"/>
              <a:t>Hierarchically Structured Meta-Learning (HSML)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CF417-FA91-4D94-3036-A797D5AFD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81" y="1378745"/>
            <a:ext cx="10959989" cy="508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14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29315</TotalTime>
  <Words>7761</Words>
  <Application>Microsoft Macintosh PowerPoint</Application>
  <PresentationFormat>Widescreen</PresentationFormat>
  <Paragraphs>872</Paragraphs>
  <Slides>149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6" baseType="lpstr">
      <vt:lpstr>NimbusRomNo9L</vt:lpstr>
      <vt:lpstr>system-ui</vt:lpstr>
      <vt:lpstr>Arial</vt:lpstr>
      <vt:lpstr>Calibri</vt:lpstr>
      <vt:lpstr>Courier</vt:lpstr>
      <vt:lpstr>Times New Roman</vt:lpstr>
      <vt:lpstr>Office Theme</vt:lpstr>
      <vt:lpstr>The Theory of Learning and  Ensemble Learning</vt:lpstr>
      <vt:lpstr>Syllabus</vt:lpstr>
      <vt:lpstr>Syllabus</vt:lpstr>
      <vt:lpstr>Syllabus</vt:lpstr>
      <vt:lpstr>The Theory of Learning  and  Ensemble Learning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Machine Learning</vt:lpstr>
      <vt:lpstr>Artificial Intelligence:  5. Machine Learning</vt:lpstr>
      <vt:lpstr> Aurélien Géron (2022),  Hands-On Machine Learning with Scikit-Learn, Keras, and TensorFlow: Concepts, Tools, and Techniques to Build Intelligent Systems,  3rd Edition, O’Reilly Media</vt:lpstr>
      <vt:lpstr>Hands-On Machine Learning with  Scikit-Learn, Keras, and TensorFlow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Artificial Intelligence Machine Learning &amp; Deep Learning</vt:lpstr>
      <vt:lpstr>AI, ML, DL</vt:lpstr>
      <vt:lpstr>The  Theory of Learning</vt:lpstr>
      <vt:lpstr>The Theory of Learning</vt:lpstr>
      <vt:lpstr>What is Learning in Machine Learning?</vt:lpstr>
      <vt:lpstr>The Theory of Learning</vt:lpstr>
      <vt:lpstr>Computational Learning Theory</vt:lpstr>
      <vt:lpstr>Probably Approximately Correct (PAC) Learning</vt:lpstr>
      <vt:lpstr>Probably Approximately Correct (PAC) Learning</vt:lpstr>
      <vt:lpstr>Linear function</vt:lpstr>
      <vt:lpstr>Linear Regression Weight Space</vt:lpstr>
      <vt:lpstr>Vapnik-Chervonenkis (VC) Dimension</vt:lpstr>
      <vt:lpstr>Bias-Variance Trade-off</vt:lpstr>
      <vt:lpstr>Overfitting vs. Underfitting</vt:lpstr>
      <vt:lpstr>PowerPoint Presentation</vt:lpstr>
      <vt:lpstr>Bias vs. Variance</vt:lpstr>
      <vt:lpstr>Bias vs. Variance</vt:lpstr>
      <vt:lpstr>Bias vs. Variance</vt:lpstr>
      <vt:lpstr>Accuracy vs. Precision</vt:lpstr>
      <vt:lpstr>Accuracy (Validity) vs. Precision (Reliability)</vt:lpstr>
      <vt:lpstr>Learning Theory</vt:lpstr>
      <vt:lpstr>Ensemble Learning</vt:lpstr>
      <vt:lpstr>Ensemble Learning</vt:lpstr>
      <vt:lpstr>Ensemble Models Heterogeneous Ensemble</vt:lpstr>
      <vt:lpstr>Ensemble Learning:  Bagging, Boosting, Stacking, Voting</vt:lpstr>
      <vt:lpstr>Ensemble Learning</vt:lpstr>
      <vt:lpstr>Why Ensemble Learning</vt:lpstr>
      <vt:lpstr>Ensemble Learning</vt:lpstr>
      <vt:lpstr>Ensemble Learning:  Bagging (Bootstrap Aggregation)</vt:lpstr>
      <vt:lpstr>Ensemble Learning:  Boosting</vt:lpstr>
      <vt:lpstr>Ensemble Learning:  Stacking</vt:lpstr>
      <vt:lpstr>Ensemble Learning:  Voting</vt:lpstr>
      <vt:lpstr>Ensemble Learning: Bagging</vt:lpstr>
      <vt:lpstr>Ensemble Learning: Random forests</vt:lpstr>
      <vt:lpstr>Ensemble Learning: Random forests</vt:lpstr>
      <vt:lpstr>Ensemble Learning: Boosting</vt:lpstr>
      <vt:lpstr>Ensemble Learning: Boosting</vt:lpstr>
      <vt:lpstr>Ensemble Learning:  Gradient boosting</vt:lpstr>
      <vt:lpstr>Ensemble Learning: Stacking</vt:lpstr>
      <vt:lpstr>Ensemble Learning:  Online learning</vt:lpstr>
      <vt:lpstr>Ensemble Learning and Data Augmentations (DA)</vt:lpstr>
      <vt:lpstr>ML Evaluation of Imbalanced Dataset: Ensemble Learning and Data Augmentations (DA)</vt:lpstr>
      <vt:lpstr>Kaggle Datasets for Machine Learning</vt:lpstr>
      <vt:lpstr>Kaggle Datasets for Machine Learning</vt:lpstr>
      <vt:lpstr>Kaggle Datasets: Credit Card Fraud Detection</vt:lpstr>
      <vt:lpstr>Kaggle Code: Credit Card Fraud Detection</vt:lpstr>
      <vt:lpstr>Kaggle Code: Credit Card Fraud Detection</vt:lpstr>
      <vt:lpstr>Meta Learning: Learning to Learn</vt:lpstr>
      <vt:lpstr>Deep Learning  Transfer Learning  Few-Shot Learning Meta Learning </vt:lpstr>
      <vt:lpstr>Deep Learning, Transfer Learning,  Few-Shot Learning, Meta Learning </vt:lpstr>
      <vt:lpstr>Machine Learning, Deep Learning, Meta Learning</vt:lpstr>
      <vt:lpstr>Machine Learning, Deep Learning, Meta Learning</vt:lpstr>
      <vt:lpstr>Few-Shot Learning (FSL) and Meta Learning Machine learning from few training examples</vt:lpstr>
      <vt:lpstr>Meta Learning, Transfer Learning,  Ensemble Learning, Continual Learning,  Multi-Task Learning</vt:lpstr>
      <vt:lpstr>Meta-Learning and Few-shot Learning  Notations and Terms</vt:lpstr>
      <vt:lpstr>Meta-Learning Symbols</vt:lpstr>
      <vt:lpstr>Meta-Learning Example Setup</vt:lpstr>
      <vt:lpstr>Few-Shot Learning (FSL) Solving the FSL problem by meta-learning</vt:lpstr>
      <vt:lpstr>Few-Shot Learning (FSL) Meta-learning</vt:lpstr>
      <vt:lpstr>Meta-Task Learning (MTL)  Transfer Learning Strategy for Meta-Learning</vt:lpstr>
      <vt:lpstr>Meta Learning</vt:lpstr>
      <vt:lpstr>Transfer Learning, Fine-tuning, Few-shot learning</vt:lpstr>
      <vt:lpstr>Transfer Learning</vt:lpstr>
      <vt:lpstr>BERT: Pre-training of Deep Bidirectional Transformers for Language Understanding</vt:lpstr>
      <vt:lpstr>Meta Learning</vt:lpstr>
      <vt:lpstr>Meta Learning</vt:lpstr>
      <vt:lpstr>Meta-learning Approaches</vt:lpstr>
      <vt:lpstr>Meta Learning: Learning to Learn</vt:lpstr>
      <vt:lpstr>Metric-based Meta-learning M-Way K-Shot Task (4-way-1-shot classification task)</vt:lpstr>
      <vt:lpstr>Metric-based Meta-Learning Methods</vt:lpstr>
      <vt:lpstr>Convolutional Siamese Network</vt:lpstr>
      <vt:lpstr>Meta Learning: Matching Networks </vt:lpstr>
      <vt:lpstr>Few-shot Prototypes vc are computed as the mean of embedded support examples for each class</vt:lpstr>
      <vt:lpstr>Meta Learning: Relation Network</vt:lpstr>
      <vt:lpstr>Meta Learning: Category Traversal Module (CTM) </vt:lpstr>
      <vt:lpstr>Optimization-based Meta-Learning Methods</vt:lpstr>
      <vt:lpstr>Computational Graph for the Forward Pass of the Meta-learner</vt:lpstr>
      <vt:lpstr>Model-Agnostic Meta-Learning (MAML) Hierarchically Structured Meta-Learning (HSML)</vt:lpstr>
      <vt:lpstr>Latent Embedding Optimization (LEO)</vt:lpstr>
      <vt:lpstr>Overall Architecture of Meta Networks</vt:lpstr>
      <vt:lpstr>ULMFiT: 3 Steps  Transfer Learning in NLP </vt:lpstr>
      <vt:lpstr>A typical pipeline for  training transformer models  with the  Datasets,  Tokenizers, and  Transformers libraries</vt:lpstr>
      <vt:lpstr>Few-Shot Learning (FSL) Typical Scenarios </vt:lpstr>
      <vt:lpstr>Few-Shot Learning (FSL) </vt:lpstr>
      <vt:lpstr>Machine Learning</vt:lpstr>
      <vt:lpstr>Few-Shot Learning (FSL) </vt:lpstr>
      <vt:lpstr>Few-Shot Learning (FSL) </vt:lpstr>
      <vt:lpstr>Few-Shot Learning (FSL) </vt:lpstr>
      <vt:lpstr>Few-Shot Learning (FSL) </vt:lpstr>
      <vt:lpstr>Few-Shot Learning (FSL) Comparison of learning with sufficient and few training samples</vt:lpstr>
      <vt:lpstr>Few-Shot Learning (FSL) Different perspectives on how FSL methods solve the few-shot problem</vt:lpstr>
      <vt:lpstr>Few-Shot Learning (FSL)</vt:lpstr>
      <vt:lpstr>Few-Shot Learning (FSL)</vt:lpstr>
      <vt:lpstr>Few-Shot Learning (FSL)</vt:lpstr>
      <vt:lpstr>Few-Shot Learning (FSL)</vt:lpstr>
      <vt:lpstr>Few-Shot Learning (FSL) Solving the FSL problem by data augmentation</vt:lpstr>
      <vt:lpstr>Few-Shot Learning (FSL) Characteristics for FSL Methods Focusing on the Data Perspective</vt:lpstr>
      <vt:lpstr>Few-Shot Learning (FSL) Characteristics for FSL Methods Focusing on the Model Perspective</vt:lpstr>
      <vt:lpstr>Few-Shot Learning (FSL) Solving the FSL problem by multitask learning with parameter sharing</vt:lpstr>
      <vt:lpstr>Few-Shot Learning (FSL) Solving the FSL problem by multitask learning with parameter tying</vt:lpstr>
      <vt:lpstr>Few-Shot Learning (FSL) Characteristics of Embedding Learning Methods</vt:lpstr>
      <vt:lpstr>Few-Shot Learning (FSL) Solving the FSL problem by task-invariant embedding model</vt:lpstr>
      <vt:lpstr>Few-Shot Learning (FSL) Solving the FSL problem by hybrid embedding model</vt:lpstr>
      <vt:lpstr>Few-Shot Learning (FSL) Solving the FSL problem by learning with external memory</vt:lpstr>
      <vt:lpstr>Few-Shot Learning (FSL) Characteristics of FSL Methods  Based on Learning with External Memory</vt:lpstr>
      <vt:lpstr>Few-Shot Learning (FSL) Solving the FSL problem by generative modeling</vt:lpstr>
      <vt:lpstr>Few-Shot Learning (FSL) Solving the FSL problem by fine-tuning existing parameter θ0  by regularization</vt:lpstr>
      <vt:lpstr>Few-Shot Learning (FSL) Characteristics for FSL Methods  Focusing on the Algorithm Perspective</vt:lpstr>
      <vt:lpstr>Few-Shot Learning (FSL) Solving the FSL problem by meta-learning</vt:lpstr>
      <vt:lpstr>Few-Shot Learning (FSL) Meta-learning</vt:lpstr>
      <vt:lpstr>Few-Shot Learning (FSL) Matching networks</vt:lpstr>
      <vt:lpstr>Few-Shot Learning (FSL) Prototypical network</vt:lpstr>
      <vt:lpstr>Few-Shot Learning (FSL) for medical text</vt:lpstr>
      <vt:lpstr>Few-Shot Learning (FSL) for medical text</vt:lpstr>
      <vt:lpstr>Multimodal Few-Shot Learning with  Frozen Language Models</vt:lpstr>
      <vt:lpstr>Multimodal Few-Shot Learning with  Frozen Language Models</vt:lpstr>
      <vt:lpstr>Multimodal Few-Shot Learning with  Frozen Language Models</vt:lpstr>
      <vt:lpstr>Multimodal Few-Shot Learning with  Frozen Language Models</vt:lpstr>
      <vt:lpstr>Transformer (Attention is All You Need)  (Vaswani et al., 2017)</vt:lpstr>
      <vt:lpstr>BERT: Pre-training of Deep Bidirectional Transformers for Language Understanding</vt:lpstr>
      <vt:lpstr>PowerPoint Presentation</vt:lpstr>
      <vt:lpstr>PowerPoint Presentation</vt:lpstr>
      <vt:lpstr>Stuart Russell and Peter Norvig (2020),  Artificial Intelligence: A Modern Approach,  4th Edition, Pearson</vt:lpstr>
      <vt:lpstr>Artificial Intelligence: A Modern Approach (AIMA)</vt:lpstr>
      <vt:lpstr>Artificial Intelligence: A Modern Approach (AIMA)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MY DAY</cp:lastModifiedBy>
  <cp:revision>1456</cp:revision>
  <cp:lastPrinted>2020-12-23T14:44:17Z</cp:lastPrinted>
  <dcterms:created xsi:type="dcterms:W3CDTF">2019-09-12T03:09:52Z</dcterms:created>
  <dcterms:modified xsi:type="dcterms:W3CDTF">2024-10-22T07:05:47Z</dcterms:modified>
  <cp:category/>
</cp:coreProperties>
</file>