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3"/>
  </p:notesMasterIdLst>
  <p:sldIdLst>
    <p:sldId id="3462" r:id="rId2"/>
    <p:sldId id="3786" r:id="rId3"/>
    <p:sldId id="3787" r:id="rId4"/>
    <p:sldId id="3788" r:id="rId5"/>
    <p:sldId id="4512" r:id="rId6"/>
    <p:sldId id="3418" r:id="rId7"/>
    <p:sldId id="4514" r:id="rId8"/>
    <p:sldId id="4515" r:id="rId9"/>
    <p:sldId id="4516" r:id="rId10"/>
    <p:sldId id="4517" r:id="rId11"/>
    <p:sldId id="3858" r:id="rId12"/>
    <p:sldId id="5641" r:id="rId13"/>
    <p:sldId id="5642" r:id="rId14"/>
    <p:sldId id="5856" r:id="rId15"/>
    <p:sldId id="5857" r:id="rId16"/>
    <p:sldId id="5858" r:id="rId17"/>
    <p:sldId id="4521" r:id="rId18"/>
    <p:sldId id="1626" r:id="rId19"/>
    <p:sldId id="4466" r:id="rId20"/>
    <p:sldId id="4467" r:id="rId21"/>
    <p:sldId id="4397" r:id="rId22"/>
    <p:sldId id="5860" r:id="rId23"/>
    <p:sldId id="5819" r:id="rId24"/>
    <p:sldId id="5815" r:id="rId25"/>
    <p:sldId id="5817" r:id="rId26"/>
    <p:sldId id="5818" r:id="rId27"/>
    <p:sldId id="5814" r:id="rId28"/>
    <p:sldId id="5813" r:id="rId29"/>
    <p:sldId id="5811" r:id="rId30"/>
    <p:sldId id="5810" r:id="rId31"/>
    <p:sldId id="5725" r:id="rId32"/>
    <p:sldId id="5820" r:id="rId33"/>
    <p:sldId id="5821" r:id="rId34"/>
    <p:sldId id="5822" r:id="rId35"/>
    <p:sldId id="5823" r:id="rId36"/>
    <p:sldId id="5755" r:id="rId37"/>
    <p:sldId id="5756" r:id="rId38"/>
    <p:sldId id="5757" r:id="rId39"/>
    <p:sldId id="5809" r:id="rId40"/>
    <p:sldId id="5730" r:id="rId41"/>
    <p:sldId id="5728" r:id="rId42"/>
    <p:sldId id="5729" r:id="rId43"/>
    <p:sldId id="5726" r:id="rId44"/>
    <p:sldId id="5727" r:id="rId45"/>
    <p:sldId id="5824" r:id="rId46"/>
    <p:sldId id="5825" r:id="rId47"/>
    <p:sldId id="5806" r:id="rId48"/>
    <p:sldId id="5826" r:id="rId49"/>
    <p:sldId id="5807" r:id="rId50"/>
    <p:sldId id="5833" r:id="rId51"/>
    <p:sldId id="5834" r:id="rId52"/>
    <p:sldId id="5835" r:id="rId53"/>
    <p:sldId id="5836" r:id="rId54"/>
    <p:sldId id="5837" r:id="rId55"/>
    <p:sldId id="4549" r:id="rId56"/>
    <p:sldId id="4555" r:id="rId57"/>
    <p:sldId id="4556" r:id="rId58"/>
    <p:sldId id="5631" r:id="rId59"/>
    <p:sldId id="5632" r:id="rId60"/>
    <p:sldId id="2812" r:id="rId61"/>
    <p:sldId id="2977" r:id="rId62"/>
    <p:sldId id="5633" r:id="rId63"/>
    <p:sldId id="5634" r:id="rId64"/>
    <p:sldId id="4563" r:id="rId65"/>
    <p:sldId id="3820" r:id="rId66"/>
    <p:sldId id="4574" r:id="rId67"/>
    <p:sldId id="4577" r:id="rId68"/>
    <p:sldId id="4578" r:id="rId69"/>
    <p:sldId id="4579" r:id="rId70"/>
    <p:sldId id="4580" r:id="rId71"/>
    <p:sldId id="4581" r:id="rId72"/>
    <p:sldId id="1726" r:id="rId73"/>
    <p:sldId id="5838" r:id="rId74"/>
    <p:sldId id="1931" r:id="rId75"/>
    <p:sldId id="3821" r:id="rId76"/>
    <p:sldId id="3822" r:id="rId77"/>
    <p:sldId id="2824" r:id="rId78"/>
    <p:sldId id="1896" r:id="rId79"/>
    <p:sldId id="4587" r:id="rId80"/>
    <p:sldId id="1898" r:id="rId81"/>
    <p:sldId id="1899" r:id="rId82"/>
    <p:sldId id="2831" r:id="rId83"/>
    <p:sldId id="2832" r:id="rId84"/>
    <p:sldId id="2833" r:id="rId85"/>
    <p:sldId id="2834" r:id="rId86"/>
    <p:sldId id="2836" r:id="rId87"/>
    <p:sldId id="2837" r:id="rId88"/>
    <p:sldId id="4597" r:id="rId89"/>
    <p:sldId id="4598" r:id="rId90"/>
    <p:sldId id="3805" r:id="rId91"/>
    <p:sldId id="2840" r:id="rId92"/>
    <p:sldId id="2841" r:id="rId93"/>
    <p:sldId id="2842" r:id="rId94"/>
    <p:sldId id="2843" r:id="rId95"/>
    <p:sldId id="2844" r:id="rId96"/>
    <p:sldId id="2845" r:id="rId97"/>
    <p:sldId id="2846" r:id="rId98"/>
    <p:sldId id="2847" r:id="rId99"/>
    <p:sldId id="2848" r:id="rId100"/>
    <p:sldId id="5839" r:id="rId101"/>
    <p:sldId id="2850" r:id="rId102"/>
    <p:sldId id="2851" r:id="rId103"/>
    <p:sldId id="2852" r:id="rId104"/>
    <p:sldId id="5840" r:id="rId105"/>
    <p:sldId id="2854" r:id="rId106"/>
    <p:sldId id="5841" r:id="rId107"/>
    <p:sldId id="5842" r:id="rId108"/>
    <p:sldId id="4624" r:id="rId109"/>
    <p:sldId id="1927" r:id="rId110"/>
    <p:sldId id="1928" r:id="rId111"/>
    <p:sldId id="2857" r:id="rId112"/>
    <p:sldId id="5843" r:id="rId113"/>
    <p:sldId id="4621" r:id="rId114"/>
    <p:sldId id="4622" r:id="rId115"/>
    <p:sldId id="4623" r:id="rId116"/>
    <p:sldId id="3827" r:id="rId117"/>
    <p:sldId id="4627" r:id="rId118"/>
    <p:sldId id="2867" r:id="rId119"/>
    <p:sldId id="2868" r:id="rId120"/>
    <p:sldId id="2869" r:id="rId121"/>
    <p:sldId id="2870" r:id="rId122"/>
    <p:sldId id="2871" r:id="rId123"/>
    <p:sldId id="2872" r:id="rId124"/>
    <p:sldId id="5845" r:id="rId125"/>
    <p:sldId id="2828" r:id="rId126"/>
    <p:sldId id="2874" r:id="rId127"/>
    <p:sldId id="2875" r:id="rId128"/>
    <p:sldId id="5846" r:id="rId129"/>
    <p:sldId id="3828" r:id="rId130"/>
    <p:sldId id="5847" r:id="rId131"/>
    <p:sldId id="3829" r:id="rId132"/>
    <p:sldId id="4646" r:id="rId133"/>
    <p:sldId id="2879" r:id="rId134"/>
    <p:sldId id="5848" r:id="rId135"/>
    <p:sldId id="2882" r:id="rId136"/>
    <p:sldId id="3830" r:id="rId137"/>
    <p:sldId id="3831" r:id="rId138"/>
    <p:sldId id="3832" r:id="rId139"/>
    <p:sldId id="3833" r:id="rId140"/>
    <p:sldId id="3834" r:id="rId141"/>
    <p:sldId id="1961" r:id="rId142"/>
    <p:sldId id="3835" r:id="rId143"/>
    <p:sldId id="3836" r:id="rId144"/>
    <p:sldId id="3837" r:id="rId145"/>
    <p:sldId id="3838" r:id="rId146"/>
    <p:sldId id="3839" r:id="rId147"/>
    <p:sldId id="3840" r:id="rId148"/>
    <p:sldId id="3841" r:id="rId149"/>
    <p:sldId id="3842" r:id="rId150"/>
    <p:sldId id="3844" r:id="rId151"/>
    <p:sldId id="3845" r:id="rId152"/>
    <p:sldId id="3852" r:id="rId153"/>
    <p:sldId id="3853" r:id="rId154"/>
    <p:sldId id="5849" r:id="rId155"/>
    <p:sldId id="5850" r:id="rId156"/>
    <p:sldId id="4712" r:id="rId157"/>
    <p:sldId id="5851" r:id="rId158"/>
    <p:sldId id="5852" r:id="rId159"/>
    <p:sldId id="3753" r:id="rId160"/>
    <p:sldId id="3754" r:id="rId161"/>
    <p:sldId id="3755" r:id="rId162"/>
    <p:sldId id="5853" r:id="rId163"/>
    <p:sldId id="2914" r:id="rId164"/>
    <p:sldId id="2887" r:id="rId165"/>
    <p:sldId id="2888" r:id="rId166"/>
    <p:sldId id="2917" r:id="rId167"/>
    <p:sldId id="2918" r:id="rId168"/>
    <p:sldId id="2919" r:id="rId169"/>
    <p:sldId id="2921" r:id="rId170"/>
    <p:sldId id="2884" r:id="rId171"/>
    <p:sldId id="2897" r:id="rId172"/>
    <p:sldId id="2898" r:id="rId173"/>
    <p:sldId id="2899" r:id="rId174"/>
    <p:sldId id="2900" r:id="rId175"/>
    <p:sldId id="2891" r:id="rId176"/>
    <p:sldId id="2892" r:id="rId177"/>
    <p:sldId id="2922" r:id="rId178"/>
    <p:sldId id="2925" r:id="rId179"/>
    <p:sldId id="2927" r:id="rId180"/>
    <p:sldId id="2926" r:id="rId181"/>
    <p:sldId id="2893" r:id="rId182"/>
    <p:sldId id="2894" r:id="rId183"/>
    <p:sldId id="3860" r:id="rId184"/>
    <p:sldId id="2896" r:id="rId185"/>
    <p:sldId id="2931" r:id="rId186"/>
    <p:sldId id="2932" r:id="rId187"/>
    <p:sldId id="3859" r:id="rId188"/>
    <p:sldId id="2933" r:id="rId189"/>
    <p:sldId id="2944" r:id="rId190"/>
    <p:sldId id="2956" r:id="rId191"/>
    <p:sldId id="2865" r:id="rId192"/>
    <p:sldId id="2954" r:id="rId193"/>
    <p:sldId id="2951" r:id="rId194"/>
    <p:sldId id="2952" r:id="rId195"/>
    <p:sldId id="2957" r:id="rId196"/>
    <p:sldId id="2861" r:id="rId197"/>
    <p:sldId id="2860" r:id="rId198"/>
    <p:sldId id="2863" r:id="rId199"/>
    <p:sldId id="2950" r:id="rId200"/>
    <p:sldId id="2855" r:id="rId201"/>
    <p:sldId id="2856" r:id="rId202"/>
    <p:sldId id="2906" r:id="rId203"/>
    <p:sldId id="2910" r:id="rId204"/>
    <p:sldId id="2911" r:id="rId205"/>
    <p:sldId id="2912" r:id="rId206"/>
    <p:sldId id="2913" r:id="rId207"/>
    <p:sldId id="2853" r:id="rId208"/>
    <p:sldId id="2858" r:id="rId209"/>
    <p:sldId id="2941" r:id="rId210"/>
    <p:sldId id="2859" r:id="rId211"/>
    <p:sldId id="2943" r:id="rId212"/>
    <p:sldId id="2880" r:id="rId213"/>
    <p:sldId id="2945" r:id="rId214"/>
    <p:sldId id="2946" r:id="rId215"/>
    <p:sldId id="2948" r:id="rId216"/>
    <p:sldId id="2949" r:id="rId217"/>
    <p:sldId id="5854" r:id="rId218"/>
    <p:sldId id="5855" r:id="rId219"/>
    <p:sldId id="2938" r:id="rId220"/>
    <p:sldId id="2876" r:id="rId221"/>
    <p:sldId id="2877" r:id="rId222"/>
    <p:sldId id="3866" r:id="rId223"/>
    <p:sldId id="3870" r:id="rId224"/>
    <p:sldId id="3871" r:id="rId225"/>
    <p:sldId id="2936" r:id="rId226"/>
    <p:sldId id="2937" r:id="rId227"/>
    <p:sldId id="3872" r:id="rId228"/>
    <p:sldId id="5859" r:id="rId229"/>
    <p:sldId id="5638" r:id="rId230"/>
    <p:sldId id="4714" r:id="rId231"/>
    <p:sldId id="4393" r:id="rId2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FFD579"/>
    <a:srgbClr val="A9D18E"/>
    <a:srgbClr val="D883FF"/>
    <a:srgbClr val="FF8AD8"/>
    <a:srgbClr val="FF2600"/>
    <a:srgbClr val="FF7E79"/>
    <a:srgbClr val="C00000"/>
    <a:srgbClr val="F8CBA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7"/>
    <p:restoredTop sz="91918"/>
  </p:normalViewPr>
  <p:slideViewPr>
    <p:cSldViewPr snapToGrid="0" snapToObjects="1">
      <p:cViewPr varScale="1">
        <p:scale>
          <a:sx n="71" d="100"/>
          <a:sy n="71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notesMaster" Target="notesMasters/notes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3" TargetMode="External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1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dopamine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colab.research.google.com/github/google/dopamine/blob/master/dopamine/colab/agents.ipynb" TargetMode="Externa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s://docs.ray.io/en/master/rllib.html" TargetMode="Externa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1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2.bin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56645"/>
            <a:ext cx="11672156" cy="21041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Deep Learning and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Reinforcement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2593116" y="4699887"/>
            <a:ext cx="7072807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Ph.D.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1131AI06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2024-11-12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3213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9530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>
                <a:solidFill>
                  <a:srgbClr val="FF0000"/>
                </a:solidFill>
              </a:rPr>
              <a:t>Deep Learning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1387244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472312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2852937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411597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9426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2231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102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4871865" y="6597353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56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81815" y="1447118"/>
            <a:ext cx="22340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03778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354" y="1492261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6705" y="1475933"/>
            <a:ext cx="103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07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4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968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33014" y="5868562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2318" y="583270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7928" y="5868562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4025659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31" y="2342773"/>
            <a:ext cx="11148839" cy="3260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638768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58287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9469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279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0636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12" y="135437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31994533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748146" y="1816967"/>
            <a:ext cx="10480870" cy="41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 sz="3600" dirty="0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 sz="3600" dirty="0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34889865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304471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" y="1700808"/>
            <a:ext cx="10579505" cy="47596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Learning from Rewards</a:t>
            </a:r>
          </a:p>
          <a:p>
            <a:r>
              <a:rPr lang="en-US" dirty="0"/>
              <a:t>Passive Reinforcement Learning</a:t>
            </a:r>
          </a:p>
          <a:p>
            <a:r>
              <a:rPr lang="en-US" dirty="0"/>
              <a:t>Active Reinforcement Learning</a:t>
            </a:r>
          </a:p>
          <a:p>
            <a:r>
              <a:rPr lang="en-US" dirty="0"/>
              <a:t>Generalization in Reinforcement Learning</a:t>
            </a:r>
          </a:p>
          <a:p>
            <a:r>
              <a:rPr lang="en-US" dirty="0"/>
              <a:t>Policy Search</a:t>
            </a:r>
          </a:p>
          <a:p>
            <a:r>
              <a:rPr lang="en-US" dirty="0"/>
              <a:t>Apprenticeship and Inverse Reinforcement Learning</a:t>
            </a:r>
          </a:p>
          <a:p>
            <a:r>
              <a:rPr lang="en-US" dirty="0"/>
              <a:t>Applications of Reinforcement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488352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4801413" y="46958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2251075" y="4445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2208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4827904" y="2205039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4806175" y="318293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4879236" y="50133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872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43476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24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2208214" y="1336676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4605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658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99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5288126" y="609329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2135561" y="3212977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5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0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44072" y="3140970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07282" y="4306008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30016" y="4885710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37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6043659" y="314767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7583864" y="3332344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4339884" y="4488657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6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39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25501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41329636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03" y="15075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9127" y="63813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922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25216" y="6351712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90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657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871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43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01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Convolution</a:t>
            </a:r>
          </a:p>
          <a:p>
            <a:r>
              <a:rPr lang="en-US" sz="4400" dirty="0"/>
              <a:t>Pooling</a:t>
            </a:r>
          </a:p>
          <a:p>
            <a:r>
              <a:rPr lang="en-US" sz="4400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50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0" y="2361097"/>
            <a:ext cx="11390480" cy="29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08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6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2616200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7592207" y="1185640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217843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8"/>
            <a:ext cx="11309684" cy="16383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(2022),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TensorFlow: </a:t>
            </a:r>
            <a:r>
              <a:rPr lang="en-US" sz="2800" b="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3rd Edition, O’Reilly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2231-570F-1D27-EFD5-0161EFC2ACE6}"/>
              </a:ext>
            </a:extLst>
          </p:cNvPr>
          <p:cNvSpPr txBox="1"/>
          <p:nvPr/>
        </p:nvSpPr>
        <p:spPr>
          <a:xfrm>
            <a:off x="3870721" y="6192912"/>
            <a:ext cx="44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https://github.com/ageron/handson-ml3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36F97-BAE8-77C4-56BD-C27D8641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87" y="1828923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19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91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2616201" y="1446227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634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10" y="1942526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3065377" y="1478311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891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74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2292576" y="5786138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79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17" y="1479557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4226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6095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5428338" y="5836233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26043812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134" y="1707912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  <a:latin typeface="+mn-lt"/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19640164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30" y="1629944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6428474" y="1168279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80781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1847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0174625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3" y="2138610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1991545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716301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529932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2395301" y="955453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42100339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77" y="2277036"/>
            <a:ext cx="10750356" cy="39258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5341386" y="1533005"/>
            <a:ext cx="32354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03505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Autoencoders, GANs, and Diffusion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02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1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38160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5069201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374072" y="2210573"/>
            <a:ext cx="11443855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model = Sequential()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(Conv2D(32,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name='conv_1', </a:t>
            </a:r>
          </a:p>
          <a:p>
            <a:r>
              <a:rPr lang="en-US" dirty="0">
                <a:latin typeface="Courier" pitchFamily="2" charset="0"/>
              </a:rPr>
              <a:t>                 </a:t>
            </a:r>
            <a:r>
              <a:rPr lang="en-US" dirty="0" err="1">
                <a:latin typeface="Courier" pitchFamily="2" charset="0"/>
              </a:rPr>
              <a:t>input_shape</a:t>
            </a:r>
            <a:r>
              <a:rPr lang="en-US" dirty="0">
                <a:latin typeface="Courier" pitchFamily="2" charset="0"/>
              </a:rPr>
              <a:t>=(150, 150, 3)))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(Conv2D(64,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name='conv_2'))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(Conv2D(128,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name='conv_3'))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(Conv2D(128,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name='conv_4'))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(Flatten())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(Dropout(0.5))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(Dense(512,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name='dense_1'))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(Dense(128,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name='dense_2'))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2049379" y="1701521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33573055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07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45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716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9433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2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1752137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182357" y="5997965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8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58234750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092335" y="599796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030" y="1424909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02470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318" y="1639961"/>
            <a:ext cx="10684321" cy="43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34219829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924945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60924343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06" y="3869095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0848282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144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2" y="1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132" y="1357282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83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145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7919311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113562404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6" y="5890382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42692306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268600828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149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3839156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1600327" y="208144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1607995" y="5182250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21688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412258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150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4752110" y="1888262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5546221" y="188826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6258003" y="187556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9978965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4968009" y="1669255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6020955" y="1669005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2854560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6611938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22922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03513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3008101" y="5426640"/>
            <a:ext cx="102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4736294" y="5426640"/>
            <a:ext cx="11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6626847" y="5426640"/>
            <a:ext cx="106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9075540" y="5426640"/>
            <a:ext cx="101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7752086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153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870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6730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861068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23" y="274638"/>
            <a:ext cx="10603523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Reinforcement Learning 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86772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5740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4593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3481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3466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4566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5733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4616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3483268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3450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5342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7223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7154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5116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5515069" y="2847784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6366917" y="3163748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5876219" y="4074489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5445339" y="4595644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4683531" y="4092831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4750922" y="3132028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5085161" y="358219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1979398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09795644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6808610" y="289338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510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243235" y="518618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3805771" y="288371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3581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1862093" y="1669466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8134562" y="1460809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7900644" y="5518014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53078934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82299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2153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472019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40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494249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6611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7231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4767943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691A-A83C-0F4A-9241-2CBAB3EB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9943"/>
            <a:ext cx="1024539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David Silver (2015),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Introduction to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5284-5B5E-B349-9B24-1CC68356D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22" y="1389929"/>
            <a:ext cx="10779369" cy="5199626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400" dirty="0"/>
              <a:t>Elementary Reinforcement Learning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1: Introduction to Reinforcement Learning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2: Markov Decision Processes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3: Planning by Dynamic Programming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4: Model-Free Prediction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5: Model-Free Control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Reinforcement Learning in Practice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6: Value Function Approximation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7: Policy Gradient Methods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8: Integrating Learning and Planning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9: Exploration and Exploitation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10: Case Study: RL in Classic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37C13-6962-7541-956F-13D3624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1A726C-B706-394D-B891-0FD7BD7711FE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2197855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Reinforcement learning is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learning what to do</a:t>
            </a:r>
            <a:br>
              <a:rPr lang="en-US" sz="4000" dirty="0"/>
            </a:br>
            <a:r>
              <a:rPr lang="en-US" sz="4000" dirty="0"/>
              <a:t>—how to map </a:t>
            </a:r>
            <a:r>
              <a:rPr lang="en-US" sz="4000" dirty="0">
                <a:solidFill>
                  <a:srgbClr val="C00000"/>
                </a:solidFill>
              </a:rPr>
              <a:t>situations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br>
              <a:rPr lang="en-US" sz="4000" dirty="0"/>
            </a:br>
            <a:r>
              <a:rPr lang="en-US" sz="4000" dirty="0"/>
              <a:t>—so as to maximize a numerical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88206415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most important distinguishing features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trial-and-error search </a:t>
            </a:r>
          </a:p>
          <a:p>
            <a:r>
              <a:rPr lang="en-US" sz="4000" dirty="0"/>
              <a:t>delayed reward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12329745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5366"/>
            <a:ext cx="8229600" cy="8370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History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4" y="1348366"/>
            <a:ext cx="9765792" cy="52138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history</a:t>
            </a:r>
            <a:r>
              <a:rPr lang="en-US" dirty="0"/>
              <a:t> is the sequence of observations, actions, rewards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1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en-US" dirty="0"/>
          </a:p>
          <a:p>
            <a:r>
              <a:rPr lang="en-US" dirty="0"/>
              <a:t>i.e. all observable variables up to time t</a:t>
            </a:r>
          </a:p>
          <a:p>
            <a:r>
              <a:rPr lang="en-US" dirty="0"/>
              <a:t>i.e. the sensorimotor stream of a robot or embodied agent </a:t>
            </a:r>
          </a:p>
          <a:p>
            <a:r>
              <a:rPr lang="en-US" dirty="0"/>
              <a:t>What happens next depends on the history:</a:t>
            </a:r>
          </a:p>
          <a:p>
            <a:pPr lvl="1"/>
            <a:r>
              <a:rPr lang="en-US" dirty="0"/>
              <a:t>The agent selects actions</a:t>
            </a:r>
          </a:p>
          <a:p>
            <a:pPr lvl="1"/>
            <a:r>
              <a:rPr lang="en-US" dirty="0"/>
              <a:t>The environment selects observations/rewards</a:t>
            </a:r>
          </a:p>
          <a:p>
            <a:r>
              <a:rPr lang="en-US" dirty="0">
                <a:solidFill>
                  <a:srgbClr val="C00000"/>
                </a:solidFill>
              </a:rPr>
              <a:t>State</a:t>
            </a:r>
            <a:r>
              <a:rPr lang="en-US" dirty="0"/>
              <a:t> is the information used to determine what happens next </a:t>
            </a:r>
          </a:p>
          <a:p>
            <a:r>
              <a:rPr lang="en-US" dirty="0"/>
              <a:t>Formally, state is a function of the history: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=f(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166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9600601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6622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Information State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163783"/>
            <a:ext cx="10153957" cy="53062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information state </a:t>
            </a:r>
            <a:r>
              <a:rPr lang="en-US" dirty="0"/>
              <a:t>(a.k.a. </a:t>
            </a:r>
            <a:r>
              <a:rPr lang="en-US" dirty="0">
                <a:solidFill>
                  <a:srgbClr val="C00000"/>
                </a:solidFill>
              </a:rPr>
              <a:t>Markov state</a:t>
            </a:r>
            <a:r>
              <a:rPr lang="en-US" dirty="0"/>
              <a:t>) contains all useful information from the history.</a:t>
            </a:r>
          </a:p>
          <a:p>
            <a:r>
              <a:rPr lang="en-US" dirty="0"/>
              <a:t>Definition</a:t>
            </a:r>
          </a:p>
          <a:p>
            <a:pPr marL="800100" lvl="2" indent="0">
              <a:buNone/>
            </a:pPr>
            <a:r>
              <a:rPr lang="en-US" sz="2600" dirty="0"/>
              <a:t>A state </a:t>
            </a:r>
            <a:r>
              <a:rPr lang="en-US" sz="2600" i="1" dirty="0"/>
              <a:t>S</a:t>
            </a:r>
            <a:r>
              <a:rPr lang="en-US" sz="2600" i="1" baseline="-25000" dirty="0"/>
              <a:t>t</a:t>
            </a:r>
            <a:r>
              <a:rPr lang="en-US" sz="2600" dirty="0"/>
              <a:t> is </a:t>
            </a:r>
            <a:r>
              <a:rPr lang="en-US" sz="2600" dirty="0">
                <a:solidFill>
                  <a:srgbClr val="C00000"/>
                </a:solidFill>
              </a:rPr>
              <a:t>Markov</a:t>
            </a:r>
            <a:r>
              <a:rPr lang="en-US" sz="2600" dirty="0"/>
              <a:t> if and only if</a:t>
            </a:r>
          </a:p>
          <a:p>
            <a:pPr marL="800100" lvl="2" indent="0">
              <a:buNone/>
            </a:pPr>
            <a:r>
              <a:rPr lang="en-US" sz="2600" i="1" dirty="0"/>
              <a:t>		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/>
              <a:t>“The future is independent of the past given the present”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t+1:∞</a:t>
            </a:r>
          </a:p>
          <a:p>
            <a:r>
              <a:rPr lang="en-US" dirty="0"/>
              <a:t>Once the state is known, the history may be thrown away i.e. The state is a sufficient statistic of the future</a:t>
            </a:r>
          </a:p>
          <a:p>
            <a:r>
              <a:rPr lang="en-US" dirty="0"/>
              <a:t>The environment state </a:t>
            </a:r>
            <a:r>
              <a:rPr lang="en-US" i="1" dirty="0"/>
              <a:t>S</a:t>
            </a:r>
            <a:r>
              <a:rPr lang="en-US" i="1" baseline="-25000" dirty="0"/>
              <a:t>t</a:t>
            </a:r>
            <a:r>
              <a:rPr lang="en-US" i="1" baseline="30000" dirty="0"/>
              <a:t>e</a:t>
            </a:r>
            <a:r>
              <a:rPr lang="en-US" dirty="0"/>
              <a:t> is Markov</a:t>
            </a:r>
          </a:p>
          <a:p>
            <a:r>
              <a:rPr lang="en-US" dirty="0"/>
              <a:t>The history </a:t>
            </a:r>
            <a:r>
              <a:rPr lang="en-US" i="1" dirty="0" err="1"/>
              <a:t>H</a:t>
            </a:r>
            <a:r>
              <a:rPr lang="en-US" i="1" baseline="-25000" dirty="0" err="1"/>
              <a:t>t</a:t>
            </a:r>
            <a:r>
              <a:rPr lang="en-US" dirty="0"/>
              <a:t> is Markov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167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29074864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291" y="1422604"/>
            <a:ext cx="4735214" cy="5052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observability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agent </a:t>
            </a:r>
            <a:r>
              <a:rPr lang="en-US" dirty="0">
                <a:solidFill>
                  <a:srgbClr val="C00000"/>
                </a:solidFill>
              </a:rPr>
              <a:t>directly</a:t>
            </a:r>
            <a:r>
              <a:rPr lang="en-US" dirty="0"/>
              <a:t> observes environment state</a:t>
            </a:r>
          </a:p>
          <a:p>
            <a:pPr lvl="1"/>
            <a:r>
              <a:rPr lang="en-US" dirty="0"/>
              <a:t>Agent state = environment state = information state </a:t>
            </a:r>
          </a:p>
          <a:p>
            <a:pPr lvl="1"/>
            <a:r>
              <a:rPr lang="en-US" dirty="0"/>
              <a:t>Formally, this is a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168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21C275-F3F7-E442-BDE5-03633660A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DB0A76-2276-4D40-ABC7-B250B00D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935A828-8620-3F4F-9BEB-73A36034730F}"/>
              </a:ext>
            </a:extLst>
          </p:cNvPr>
          <p:cNvCxnSpPr>
            <a:cxnSpLocks/>
            <a:stCxn id="6" idx="3"/>
            <a:endCxn id="7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C8219A72-85E3-8248-9ED8-B0D94FDF3BA3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4C9568-D253-B141-AE7F-3D9AE264DC39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352710-D1F3-6449-B7AF-1B7708134AF9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5E8B-DB97-F44D-9DA7-A48F5E17EEE6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44642-6D1C-2149-8564-30747CBD556C}"/>
              </a:ext>
            </a:extLst>
          </p:cNvPr>
          <p:cNvSpPr txBox="1"/>
          <p:nvPr/>
        </p:nvSpPr>
        <p:spPr>
          <a:xfrm>
            <a:off x="7041654" y="246332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0DE0D-5F3C-9E46-90E3-4D6C7B4C503B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EBCBF-A63B-6B4C-9746-20D546E7F37D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F6B16-4C0B-224D-9BDD-6E20264DE913}"/>
              </a:ext>
            </a:extLst>
          </p:cNvPr>
          <p:cNvSpPr txBox="1"/>
          <p:nvPr/>
        </p:nvSpPr>
        <p:spPr>
          <a:xfrm>
            <a:off x="7231301" y="290708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8459907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Partially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82071"/>
            <a:ext cx="10405872" cy="530629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Partial observability</a:t>
            </a:r>
            <a:r>
              <a:rPr lang="en-US" dirty="0"/>
              <a:t>: agent </a:t>
            </a:r>
            <a:r>
              <a:rPr lang="en-US" dirty="0">
                <a:solidFill>
                  <a:srgbClr val="C00000"/>
                </a:solidFill>
              </a:rPr>
              <a:t>indirectly</a:t>
            </a:r>
            <a:r>
              <a:rPr lang="en-US" dirty="0"/>
              <a:t> observes environment</a:t>
            </a:r>
          </a:p>
          <a:p>
            <a:pPr lvl="1"/>
            <a:r>
              <a:rPr lang="en-US" dirty="0"/>
              <a:t>A robot with camera vision isn’t told its absolute location</a:t>
            </a:r>
          </a:p>
          <a:p>
            <a:pPr lvl="1"/>
            <a:r>
              <a:rPr lang="en-US" dirty="0"/>
              <a:t>A trading agent only observes current prices</a:t>
            </a:r>
          </a:p>
          <a:p>
            <a:pPr lvl="1"/>
            <a:r>
              <a:rPr lang="en-US" dirty="0"/>
              <a:t>A poker playing agent only observes public cards</a:t>
            </a:r>
          </a:p>
          <a:p>
            <a:r>
              <a:rPr lang="en-US" dirty="0"/>
              <a:t>Now agent state ≠ environment state</a:t>
            </a:r>
          </a:p>
          <a:p>
            <a:r>
              <a:rPr lang="en-US" dirty="0"/>
              <a:t>Formally this is a </a:t>
            </a:r>
            <a:r>
              <a:rPr lang="en-US" dirty="0">
                <a:solidFill>
                  <a:srgbClr val="C00000"/>
                </a:solidFill>
              </a:rPr>
              <a:t>partially observable Markov decision process (POMDP)</a:t>
            </a:r>
          </a:p>
          <a:p>
            <a:r>
              <a:rPr lang="en-US" dirty="0"/>
              <a:t>Agent must construct its own state representation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e.g.</a:t>
            </a:r>
          </a:p>
          <a:p>
            <a:pPr lvl="1"/>
            <a:r>
              <a:rPr lang="en-US" dirty="0"/>
              <a:t>Complete history: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Beliefs</a:t>
            </a:r>
            <a:r>
              <a:rPr lang="en-US" dirty="0"/>
              <a:t> of environment state: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],...,P[S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  <a:p>
            <a:pPr lvl="1"/>
            <a:r>
              <a:rPr lang="en-US" dirty="0"/>
              <a:t>Recurrent neural network: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169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77625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97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Agent-Environment Interaction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a 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7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4062751" y="2757357"/>
            <a:ext cx="1472384" cy="2025441"/>
          </a:xfrm>
          <a:prstGeom prst="bentConnector3">
            <a:avLst>
              <a:gd name="adj1" fmla="val -64274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</p:cNvCxnSpPr>
          <p:nvPr/>
        </p:nvCxnSpPr>
        <p:spPr>
          <a:xfrm flipH="1">
            <a:off x="4108173" y="4776161"/>
            <a:ext cx="838042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5BFD19-DCD3-4B49-8FA3-5D12B440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75993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EF91A7-F316-A542-9641-AE460E4A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361735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B58F88-CA01-FD46-B389-019D3A68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301962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8BA462-382F-DB45-9181-9A5153CD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273449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1055E4-971C-D140-8082-F8511E4EDE8C}"/>
              </a:ext>
            </a:extLst>
          </p:cNvPr>
          <p:cNvCxnSpPr/>
          <p:nvPr/>
        </p:nvCxnSpPr>
        <p:spPr>
          <a:xfrm>
            <a:off x="4081989" y="4138657"/>
            <a:ext cx="0" cy="88085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9D3074-8B58-C640-A42E-A6EAC33D38E8}"/>
              </a:ext>
            </a:extLst>
          </p:cNvPr>
          <p:cNvCxnSpPr>
            <a:cxnSpLocks/>
          </p:cNvCxnSpPr>
          <p:nvPr/>
        </p:nvCxnSpPr>
        <p:spPr>
          <a:xfrm flipH="1">
            <a:off x="4108173" y="4397025"/>
            <a:ext cx="83804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5CA5AB06-FA01-7C40-92B5-E93323C33B0B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4043516" y="3065348"/>
            <a:ext cx="1510856" cy="1319246"/>
          </a:xfrm>
          <a:prstGeom prst="bentConnector3">
            <a:avLst>
              <a:gd name="adj1" fmla="val -41812"/>
            </a:avLst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8967020" y="3440074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C20AC-E433-244F-98C3-A2DD10F2C381}"/>
              </a:ext>
            </a:extLst>
          </p:cNvPr>
          <p:cNvSpPr txBox="1"/>
          <p:nvPr/>
        </p:nvSpPr>
        <p:spPr>
          <a:xfrm>
            <a:off x="8967019" y="3747954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CF2DF-0F52-624A-8A01-C33BB4FCFCA0}"/>
              </a:ext>
            </a:extLst>
          </p:cNvPr>
          <p:cNvSpPr txBox="1"/>
          <p:nvPr/>
        </p:nvSpPr>
        <p:spPr>
          <a:xfrm>
            <a:off x="3417863" y="3665838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5F200B-D103-3241-AF8A-C797CB9EB0B5}"/>
              </a:ext>
            </a:extLst>
          </p:cNvPr>
          <p:cNvSpPr txBox="1"/>
          <p:nvPr/>
        </p:nvSpPr>
        <p:spPr>
          <a:xfrm>
            <a:off x="2537875" y="3660926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13643" y="332703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386123" y="332486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2BBFA-128E-744F-AB14-C41026716A04}"/>
              </a:ext>
            </a:extLst>
          </p:cNvPr>
          <p:cNvSpPr txBox="1"/>
          <p:nvPr/>
        </p:nvSpPr>
        <p:spPr>
          <a:xfrm>
            <a:off x="4302283" y="4355106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5E518F-A199-574F-A69F-7059380BC701}"/>
              </a:ext>
            </a:extLst>
          </p:cNvPr>
          <p:cNvSpPr txBox="1"/>
          <p:nvPr/>
        </p:nvSpPr>
        <p:spPr>
          <a:xfrm>
            <a:off x="4317374" y="3989897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3784231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Characteristics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 supervisor, only a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</a:t>
            </a:r>
          </a:p>
          <a:p>
            <a:r>
              <a:rPr lang="en-US" sz="4000" dirty="0"/>
              <a:t>Feedback is </a:t>
            </a:r>
            <a:r>
              <a:rPr lang="en-US" sz="4000" dirty="0">
                <a:solidFill>
                  <a:srgbClr val="C00000"/>
                </a:solidFill>
              </a:rPr>
              <a:t>delayed</a:t>
            </a:r>
            <a:r>
              <a:rPr lang="en-US" sz="4000" dirty="0"/>
              <a:t>, not instantaneous</a:t>
            </a:r>
          </a:p>
          <a:p>
            <a:r>
              <a:rPr lang="en-US" sz="4000" dirty="0">
                <a:solidFill>
                  <a:srgbClr val="C00000"/>
                </a:solidFill>
              </a:rPr>
              <a:t>Time</a:t>
            </a:r>
            <a:r>
              <a:rPr lang="en-US" sz="4000" dirty="0"/>
              <a:t> really matters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olidFill>
                  <a:srgbClr val="C00000"/>
                </a:solidFill>
              </a:rPr>
              <a:t>sequential</a:t>
            </a:r>
            <a:r>
              <a:rPr lang="en-US" sz="4000" dirty="0"/>
              <a:t>, non </a:t>
            </a:r>
            <a:r>
              <a:rPr lang="en-US" sz="4000" dirty="0" err="1"/>
              <a:t>i.i.d</a:t>
            </a:r>
            <a:r>
              <a:rPr lang="en-US" sz="4000" dirty="0"/>
              <a:t> data)</a:t>
            </a:r>
          </a:p>
          <a:p>
            <a:r>
              <a:rPr lang="en-US" sz="4000" dirty="0"/>
              <a:t>Agent’s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r>
              <a:rPr lang="en-US" sz="4000" dirty="0"/>
              <a:t> affect the subsequent data it receives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B757D-B0B4-6E48-B54F-42E603D70A95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48503387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00201"/>
            <a:ext cx="10245397" cy="4800599"/>
          </a:xfrm>
        </p:spPr>
        <p:txBody>
          <a:bodyPr>
            <a:normAutofit/>
          </a:bodyPr>
          <a:lstStyle/>
          <a:p>
            <a:r>
              <a:rPr lang="en-US" sz="3600" dirty="0"/>
              <a:t>Make a humanoid robot walk</a:t>
            </a:r>
          </a:p>
          <a:p>
            <a:r>
              <a:rPr lang="en-US" sz="3600" dirty="0"/>
              <a:t>Play may different Atari games better than humans</a:t>
            </a:r>
          </a:p>
          <a:p>
            <a:r>
              <a:rPr lang="en-US" sz="3600" dirty="0"/>
              <a:t>Manage an investment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40364-E24D-4C48-A15E-066A30B224E3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83718575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316737"/>
            <a:ext cx="10588752" cy="5245508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pPr lvl="1"/>
            <a:r>
              <a:rPr lang="en-US" sz="3200" dirty="0"/>
              <a:t>+</a:t>
            </a:r>
            <a:r>
              <a:rPr lang="en-US" sz="3200" dirty="0" err="1"/>
              <a:t>ve</a:t>
            </a:r>
            <a:r>
              <a:rPr lang="en-US" sz="3200" dirty="0"/>
              <a:t> reward for forward motion</a:t>
            </a:r>
          </a:p>
          <a:p>
            <a:pPr lvl="1"/>
            <a:r>
              <a:rPr lang="en-US" sz="3200" dirty="0"/>
              <a:t>-</a:t>
            </a:r>
            <a:r>
              <a:rPr lang="en-US" sz="3200" dirty="0" err="1"/>
              <a:t>ve</a:t>
            </a:r>
            <a:r>
              <a:rPr lang="en-US" sz="3200" dirty="0"/>
              <a:t> reward for falling over</a:t>
            </a:r>
          </a:p>
          <a:p>
            <a:r>
              <a:rPr lang="en-US" dirty="0"/>
              <a:t>Play may different Atari games better than humans</a:t>
            </a:r>
          </a:p>
          <a:p>
            <a:pPr lvl="1"/>
            <a:r>
              <a:rPr lang="en-US" sz="3200" dirty="0"/>
              <a:t>+/-</a:t>
            </a:r>
            <a:r>
              <a:rPr lang="en-US" sz="3200" dirty="0" err="1"/>
              <a:t>ve</a:t>
            </a:r>
            <a:r>
              <a:rPr lang="en-US" sz="3200" dirty="0"/>
              <a:t> reward for increasing/decreasing score</a:t>
            </a:r>
          </a:p>
          <a:p>
            <a:r>
              <a:rPr lang="en-US" dirty="0"/>
              <a:t>Manage an investment portfolio</a:t>
            </a:r>
          </a:p>
          <a:p>
            <a:pPr lvl="1"/>
            <a:r>
              <a:rPr lang="en-US" sz="3200" dirty="0"/>
              <a:t>+</a:t>
            </a:r>
            <a:r>
              <a:rPr lang="en-US" sz="3200" dirty="0" err="1"/>
              <a:t>ve</a:t>
            </a:r>
            <a:r>
              <a:rPr lang="en-US" sz="3200" dirty="0"/>
              <a:t> reward for each $ in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FBE88-E35B-1542-9D93-E8A0327DD619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60170939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170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Sequential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152145"/>
            <a:ext cx="10208821" cy="51755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Goal: </a:t>
            </a:r>
            <a:r>
              <a:rPr lang="en-US" dirty="0">
                <a:solidFill>
                  <a:srgbClr val="C00000"/>
                </a:solidFill>
              </a:rPr>
              <a:t>select actions to maximize total future reward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Actions</a:t>
            </a:r>
            <a:r>
              <a:rPr lang="en-US" dirty="0"/>
              <a:t> may have long term consequence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may be delayed</a:t>
            </a:r>
          </a:p>
          <a:p>
            <a:pPr>
              <a:spcAft>
                <a:spcPts val="600"/>
              </a:spcAft>
            </a:pPr>
            <a:r>
              <a:rPr lang="en-US" dirty="0"/>
              <a:t>It may be better to sacrifice immediate reward to gain more long-term reward</a:t>
            </a:r>
          </a:p>
          <a:p>
            <a:pPr>
              <a:spcAft>
                <a:spcPts val="600"/>
              </a:spcAft>
            </a:pPr>
            <a:r>
              <a:rPr lang="en-US" dirty="0"/>
              <a:t>Examples: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 financial investment (may take months to mature)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Blocking opponent moves (might help winning chances many moves from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734AE-89A7-BD44-AFA8-68C9A572710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331425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Agent</a:t>
            </a:r>
          </a:p>
          <a:p>
            <a:r>
              <a:rPr lang="en-US" sz="3600" dirty="0"/>
              <a:t>Environment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Reward signal</a:t>
            </a:r>
          </a:p>
          <a:p>
            <a:r>
              <a:rPr lang="en-US" sz="3600" dirty="0">
                <a:solidFill>
                  <a:srgbClr val="C00000"/>
                </a:solidFill>
              </a:rPr>
              <a:t>Value function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FEE3C-6258-2943-ACBA-B0141A333F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40152498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451890"/>
            <a:ext cx="10661904" cy="51103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Agent’s </a:t>
            </a:r>
            <a:r>
              <a:rPr lang="en-US" dirty="0">
                <a:solidFill>
                  <a:srgbClr val="C00000"/>
                </a:solidFill>
              </a:rPr>
              <a:t>behavior</a:t>
            </a:r>
            <a:endParaRPr lang="en-US" dirty="0"/>
          </a:p>
          <a:p>
            <a:pPr lvl="1"/>
            <a:r>
              <a:rPr lang="en-US" dirty="0"/>
              <a:t>It is a map from state to action</a:t>
            </a:r>
          </a:p>
          <a:p>
            <a:r>
              <a:rPr lang="en-US" dirty="0"/>
              <a:t>Reward signal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goal</a:t>
            </a:r>
            <a:r>
              <a:rPr lang="en-US" dirty="0"/>
              <a:t> of a reinforcement learning problem</a:t>
            </a:r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action</a:t>
            </a:r>
          </a:p>
          <a:p>
            <a:pPr lvl="1"/>
            <a:r>
              <a:rPr lang="en-US" dirty="0"/>
              <a:t>A prediction of future reward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C063-FEE0-D240-BBEF-05BCB732B065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13496082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Major Components of an RL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Policy</a:t>
            </a:r>
            <a:r>
              <a:rPr lang="en-US" sz="3600" dirty="0"/>
              <a:t>: agent’s </a:t>
            </a:r>
            <a:r>
              <a:rPr lang="en-US" sz="3600" dirty="0" err="1"/>
              <a:t>behaviour</a:t>
            </a:r>
            <a:r>
              <a:rPr lang="en-US" sz="3600" dirty="0"/>
              <a:t>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Value</a:t>
            </a:r>
            <a:r>
              <a:rPr lang="en-US" sz="3600" dirty="0"/>
              <a:t> function: how good is each state and/or action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Model</a:t>
            </a:r>
            <a:r>
              <a:rPr lang="en-US" sz="3600" dirty="0"/>
              <a:t>: 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0902498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policy</a:t>
            </a:r>
            <a:r>
              <a:rPr lang="en-US" dirty="0"/>
              <a:t> is the agent’s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It is a map from state to action, e.g.</a:t>
            </a:r>
          </a:p>
          <a:p>
            <a:pPr lvl="1"/>
            <a:r>
              <a:rPr lang="en-US" sz="3200" dirty="0"/>
              <a:t>Deterministic policy: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  <a:p>
            <a:pPr lvl="1"/>
            <a:r>
              <a:rPr lang="en-US" sz="3200" dirty="0"/>
              <a:t>Stochastic policy: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P[A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11527045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Value function </a:t>
            </a:r>
            <a:r>
              <a:rPr lang="en-US" dirty="0"/>
              <a:t>is a prediction of future reward </a:t>
            </a:r>
          </a:p>
          <a:p>
            <a:r>
              <a:rPr lang="en-US" dirty="0"/>
              <a:t>Used to evaluate the goodness/badness of states </a:t>
            </a:r>
          </a:p>
          <a:p>
            <a:r>
              <a:rPr lang="en-US" dirty="0"/>
              <a:t>And therefore to select between actions, e.g.</a:t>
            </a:r>
          </a:p>
          <a:p>
            <a:pPr marL="1257300" lvl="3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s)=E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+...|S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172731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3" y="2060849"/>
            <a:ext cx="10192643" cy="424847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3639025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 predicts what the environment will do next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predicts the next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predicts the next (immediate) reward, e.g.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ss′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P[S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=s′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=a] 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=a]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68286499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951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3" y="1230289"/>
            <a:ext cx="10281973" cy="5141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Value Based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Policy (Implicit)</a:t>
            </a:r>
          </a:p>
          <a:p>
            <a:pPr lvl="1"/>
            <a:r>
              <a:rPr lang="en-US" dirty="0"/>
              <a:t>Value Function</a:t>
            </a:r>
          </a:p>
          <a:p>
            <a:r>
              <a:rPr lang="en-US" dirty="0"/>
              <a:t>Policy Based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Value Function</a:t>
            </a:r>
          </a:p>
          <a:p>
            <a:r>
              <a:rPr lang="en-US" dirty="0"/>
              <a:t>Actor Critic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Value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BA09C-6453-FD4D-B0E0-6E0C9DDAD14C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580250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71626"/>
            <a:ext cx="10387584" cy="4800600"/>
          </a:xfrm>
        </p:spPr>
        <p:txBody>
          <a:bodyPr>
            <a:normAutofit/>
          </a:bodyPr>
          <a:lstStyle/>
          <a:p>
            <a:r>
              <a:rPr lang="en-US" dirty="0"/>
              <a:t>Model Free</a:t>
            </a:r>
          </a:p>
          <a:p>
            <a:pPr lvl="1"/>
            <a:r>
              <a:rPr lang="en-US" sz="3200" dirty="0"/>
              <a:t>Policy and/or Value Function</a:t>
            </a:r>
          </a:p>
          <a:p>
            <a:pPr lvl="1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No Model</a:t>
            </a:r>
          </a:p>
          <a:p>
            <a:r>
              <a:rPr lang="en-US" dirty="0"/>
              <a:t>Model Based</a:t>
            </a:r>
          </a:p>
          <a:p>
            <a:pPr lvl="1"/>
            <a:r>
              <a:rPr lang="en-US" sz="3200" dirty="0"/>
              <a:t>Policy and/or Value Function</a:t>
            </a:r>
          </a:p>
          <a:p>
            <a:pPr lvl="1"/>
            <a:r>
              <a:rPr lang="en-US" sz="3200" dirty="0"/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3F1D-0B33-CB49-9837-CDC478C5E0B6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80402979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Taxonomy of RL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183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6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spinningup.openai.com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/latest/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/rl_intro2.html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7D1C-0CFB-BC4C-9B4B-903883F6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87" y="1430250"/>
            <a:ext cx="10098410" cy="51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0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Learning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8" y="1251383"/>
            <a:ext cx="10638693" cy="51886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fundamental problems in </a:t>
            </a:r>
            <a:r>
              <a:rPr lang="en-US" dirty="0">
                <a:solidFill>
                  <a:srgbClr val="C00000"/>
                </a:solidFill>
              </a:rPr>
              <a:t>sequential decision making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Reinforcement Learning</a:t>
            </a:r>
          </a:p>
          <a:p>
            <a:pPr lvl="2"/>
            <a:r>
              <a:rPr lang="en-US" sz="2600" dirty="0"/>
              <a:t>The environment is initially unknown</a:t>
            </a:r>
          </a:p>
          <a:p>
            <a:pPr lvl="2"/>
            <a:r>
              <a:rPr lang="en-US" sz="2600" dirty="0"/>
              <a:t>The agent interacts with environment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lvl="2"/>
            <a:r>
              <a:rPr lang="en-US" sz="2600" dirty="0"/>
              <a:t>A model of the environment is known</a:t>
            </a:r>
          </a:p>
          <a:p>
            <a:pPr lvl="2"/>
            <a:r>
              <a:rPr lang="en-US" sz="2600" dirty="0"/>
              <a:t>The agent performs computations with its model </a:t>
            </a:r>
            <a:br>
              <a:rPr lang="en-US" sz="2600" dirty="0"/>
            </a:br>
            <a:r>
              <a:rPr lang="en-US" sz="2600" dirty="0"/>
              <a:t>(without any external interaction)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2"/>
            <a:r>
              <a:rPr lang="en-US" sz="2600" dirty="0" err="1"/>
              <a:t>a.k.a</a:t>
            </a:r>
            <a:r>
              <a:rPr lang="en-US" sz="2600" dirty="0"/>
              <a:t> deliberation, reasoning, introspection, pondering, thought,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26966589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1534205"/>
            <a:ext cx="11170023" cy="5068401"/>
          </a:xfrm>
        </p:spPr>
        <p:txBody>
          <a:bodyPr>
            <a:noAutofit/>
          </a:bodyPr>
          <a:lstStyle/>
          <a:p>
            <a:r>
              <a:rPr lang="en-US" dirty="0"/>
              <a:t>Reinforcement learning is like </a:t>
            </a:r>
            <a:r>
              <a:rPr lang="en-US" dirty="0">
                <a:solidFill>
                  <a:srgbClr val="C00000"/>
                </a:solidFill>
              </a:rPr>
              <a:t>trial-and-error</a:t>
            </a:r>
            <a:r>
              <a:rPr lang="en-US" dirty="0"/>
              <a:t> learning </a:t>
            </a:r>
          </a:p>
          <a:p>
            <a:r>
              <a:rPr lang="en-US" dirty="0"/>
              <a:t>The agent should discover a good </a:t>
            </a:r>
            <a:r>
              <a:rPr lang="en-US" dirty="0">
                <a:solidFill>
                  <a:srgbClr val="C00000"/>
                </a:solidFill>
              </a:rPr>
              <a:t>policy</a:t>
            </a:r>
          </a:p>
          <a:p>
            <a:r>
              <a:rPr lang="en-US" dirty="0"/>
              <a:t>From its </a:t>
            </a:r>
            <a:r>
              <a:rPr lang="en-US" dirty="0">
                <a:solidFill>
                  <a:srgbClr val="C00000"/>
                </a:solidFill>
              </a:rPr>
              <a:t>experiences</a:t>
            </a:r>
            <a:r>
              <a:rPr lang="en-US" dirty="0"/>
              <a:t> of the environment</a:t>
            </a:r>
          </a:p>
          <a:p>
            <a:r>
              <a:rPr lang="en-US" dirty="0"/>
              <a:t>Without losing too much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along the way</a:t>
            </a:r>
          </a:p>
          <a:p>
            <a:r>
              <a:rPr lang="en-US" dirty="0">
                <a:solidFill>
                  <a:srgbClr val="C00000"/>
                </a:solidFill>
              </a:rPr>
              <a:t>Exploration</a:t>
            </a:r>
            <a:r>
              <a:rPr lang="en-US" dirty="0"/>
              <a:t> finds more information about the environment</a:t>
            </a:r>
          </a:p>
          <a:p>
            <a:r>
              <a:rPr lang="en-US" dirty="0">
                <a:solidFill>
                  <a:srgbClr val="C00000"/>
                </a:solidFill>
              </a:rPr>
              <a:t>Exploitation</a:t>
            </a:r>
            <a:r>
              <a:rPr lang="en-US" dirty="0"/>
              <a:t> exploits known information to </a:t>
            </a:r>
            <a:r>
              <a:rPr lang="en-US" dirty="0" err="1"/>
              <a:t>maximise</a:t>
            </a:r>
            <a:r>
              <a:rPr lang="en-US" dirty="0"/>
              <a:t> reward </a:t>
            </a:r>
          </a:p>
          <a:p>
            <a:r>
              <a:rPr lang="en-US" dirty="0"/>
              <a:t>It is usually important to explore as well as exploit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68767358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259" y="1399310"/>
            <a:ext cx="10381129" cy="5203296"/>
          </a:xfrm>
        </p:spPr>
        <p:txBody>
          <a:bodyPr>
            <a:noAutofit/>
          </a:bodyPr>
          <a:lstStyle/>
          <a:p>
            <a:r>
              <a:rPr lang="en-US" dirty="0"/>
              <a:t>Restaurant Selection</a:t>
            </a:r>
          </a:p>
          <a:p>
            <a:pPr lvl="1"/>
            <a:r>
              <a:rPr lang="en-US" sz="3200" dirty="0"/>
              <a:t>Exploitation: Go to your favorite restaurant</a:t>
            </a:r>
          </a:p>
          <a:p>
            <a:pPr lvl="1"/>
            <a:r>
              <a:rPr lang="en-US" sz="3200" dirty="0"/>
              <a:t>Exploration: Try a new restaurant</a:t>
            </a:r>
          </a:p>
          <a:p>
            <a:r>
              <a:rPr lang="en-US" dirty="0"/>
              <a:t> Online Banner Advertisements</a:t>
            </a:r>
          </a:p>
          <a:p>
            <a:pPr lvl="1"/>
            <a:r>
              <a:rPr lang="en-US" sz="3200" dirty="0"/>
              <a:t>Exploitation: Show the most successful advert</a:t>
            </a:r>
          </a:p>
          <a:p>
            <a:pPr lvl="1"/>
            <a:r>
              <a:rPr lang="en-US" sz="3200" dirty="0"/>
              <a:t>Exploration: Show a different advert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8485873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399310"/>
            <a:ext cx="10452846" cy="5203296"/>
          </a:xfrm>
        </p:spPr>
        <p:txBody>
          <a:bodyPr>
            <a:noAutofit/>
          </a:bodyPr>
          <a:lstStyle/>
          <a:p>
            <a:r>
              <a:rPr lang="en-US" dirty="0"/>
              <a:t>Oil Drilling</a:t>
            </a:r>
          </a:p>
          <a:p>
            <a:pPr lvl="1"/>
            <a:r>
              <a:rPr lang="en-US" sz="3200" dirty="0"/>
              <a:t>Exploitation: Drill at the best known location</a:t>
            </a:r>
          </a:p>
          <a:p>
            <a:pPr lvl="1"/>
            <a:r>
              <a:rPr lang="en-US" sz="3200" dirty="0"/>
              <a:t>Exploration: Drill at a new location </a:t>
            </a:r>
          </a:p>
          <a:p>
            <a:r>
              <a:rPr lang="en-US" dirty="0"/>
              <a:t>Game Playing</a:t>
            </a:r>
          </a:p>
          <a:p>
            <a:pPr lvl="1"/>
            <a:r>
              <a:rPr lang="en-US" sz="3200" dirty="0"/>
              <a:t>Exploitation: Play the move you believe is best </a:t>
            </a:r>
          </a:p>
          <a:p>
            <a:pPr lvl="1"/>
            <a:r>
              <a:rPr lang="en-US" sz="3200" dirty="0"/>
              <a:t>Exploration: Play an experimental 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9352950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Prediction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71" y="1399310"/>
            <a:ext cx="10470776" cy="5203296"/>
          </a:xfrm>
        </p:spPr>
        <p:txBody>
          <a:bodyPr>
            <a:noAutofit/>
          </a:bodyPr>
          <a:lstStyle/>
          <a:p>
            <a:r>
              <a:rPr lang="en-US" sz="4000" dirty="0"/>
              <a:t>Prediction: evaluate the future </a:t>
            </a:r>
          </a:p>
          <a:p>
            <a:pPr lvl="1"/>
            <a:r>
              <a:rPr lang="en-US" sz="4000" dirty="0"/>
              <a:t>Given a policy</a:t>
            </a:r>
          </a:p>
          <a:p>
            <a:r>
              <a:rPr lang="en-US" sz="4000" dirty="0"/>
              <a:t>Control: optimize the future </a:t>
            </a:r>
          </a:p>
          <a:p>
            <a:pPr lvl="1"/>
            <a:r>
              <a:rPr lang="en-US" sz="4000" dirty="0"/>
              <a:t>Find the best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52377372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6BDE-0486-5147-8E56-5DFD97C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565"/>
            <a:ext cx="8229600" cy="130549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Markov Decision Processes (MDP)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Example: </a:t>
            </a:r>
            <a:r>
              <a:rPr lang="en-US" sz="4000">
                <a:solidFill>
                  <a:schemeClr val="accent1"/>
                </a:solidFill>
              </a:rPr>
              <a:t>Student MDP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3BD46-88DC-8749-A598-78DAD18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88196-DA7A-2B4B-9092-26863394F3E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DFD8D-D47B-654B-8D41-70C83AB55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865" y="1347055"/>
            <a:ext cx="5756633" cy="52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4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2933675" y="1472338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2714113" y="496241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1913653" y="3135929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5266415" y="31359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2757396" y="4174943"/>
            <a:ext cx="2379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3216062" y="2106533"/>
            <a:ext cx="118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 → v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2267482" y="2057113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2262810" y="2387790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81465C-EF23-BA49-9349-B5A2C0A8E1BE}"/>
              </a:ext>
            </a:extLst>
          </p:cNvPr>
          <p:cNvCxnSpPr>
            <a:cxnSpLocks/>
          </p:cNvCxnSpPr>
          <p:nvPr/>
        </p:nvCxnSpPr>
        <p:spPr>
          <a:xfrm flipH="1">
            <a:off x="3216062" y="6295098"/>
            <a:ext cx="1202748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C16F43-6DFE-FB47-A5E7-402D043B6154}"/>
              </a:ext>
            </a:extLst>
          </p:cNvPr>
          <p:cNvSpPr txBox="1"/>
          <p:nvPr/>
        </p:nvSpPr>
        <p:spPr>
          <a:xfrm>
            <a:off x="4418810" y="5676422"/>
            <a:ext cx="622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F85E0-412C-194A-BF5F-C8B0BD8F61A0}"/>
              </a:ext>
            </a:extLst>
          </p:cNvPr>
          <p:cNvSpPr txBox="1"/>
          <p:nvPr/>
        </p:nvSpPr>
        <p:spPr>
          <a:xfrm>
            <a:off x="2433348" y="5746154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97008-3AAC-5845-9402-FD4E7B6093A7}"/>
              </a:ext>
            </a:extLst>
          </p:cNvPr>
          <p:cNvCxnSpPr>
            <a:cxnSpLocks/>
          </p:cNvCxnSpPr>
          <p:nvPr/>
        </p:nvCxnSpPr>
        <p:spPr>
          <a:xfrm>
            <a:off x="3229222" y="6130873"/>
            <a:ext cx="118958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2867B-E6F9-D94D-AA5F-C1E9D0BD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81" y="2245639"/>
            <a:ext cx="4357357" cy="33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847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22238"/>
            <a:ext cx="10954512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14FCA-DFD4-9643-B635-6E5FF93CEDB9}"/>
              </a:ext>
            </a:extLst>
          </p:cNvPr>
          <p:cNvSpPr txBox="1"/>
          <p:nvPr/>
        </p:nvSpPr>
        <p:spPr>
          <a:xfrm>
            <a:off x="2085430" y="1430844"/>
            <a:ext cx="857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iteration 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evaluation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improvement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of their granularity.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4734772" y="2317467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4515210" y="5807546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3714750" y="3981058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7067513" y="398105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endParaRPr lang="en-US" sz="4400" i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4558492" y="5020072"/>
            <a:ext cx="2509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5017159" y="2951662"/>
            <a:ext cx="13163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→ q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4068579" y="2902242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4063907" y="3232919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544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SARSA: On-policy TD Control </a:t>
            </a:r>
          </a:p>
          <a:p>
            <a:r>
              <a:rPr lang="en-US" sz="4000" dirty="0"/>
              <a:t>Q-learning: Off-policy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122238"/>
            <a:ext cx="10117381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Temporal-Difference (TD)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4356-09B3-1544-A987-E412B4E98759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40481171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22238"/>
            <a:ext cx="10826496" cy="209930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SARSA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(state-action-reward-state-action)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20982-0BC0-8B45-8F78-80DABA1A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594957"/>
            <a:ext cx="8395855" cy="739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4556D8-9CE7-2749-80A1-EC0A347C7044}"/>
              </a:ext>
            </a:extLst>
          </p:cNvPr>
          <p:cNvSpPr/>
          <p:nvPr/>
        </p:nvSpPr>
        <p:spPr>
          <a:xfrm>
            <a:off x="5349720" y="35340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0362C7-8BF0-1245-9FE2-7D9E5C4C8C9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441161" y="37168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2FA5A3-098F-F24D-9E4A-A7A55AD2B3EA}"/>
              </a:ext>
            </a:extLst>
          </p:cNvPr>
          <p:cNvSpPr/>
          <p:nvPr/>
        </p:nvSpPr>
        <p:spPr>
          <a:xfrm>
            <a:off x="5304000" y="43580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6BAF39-1D7D-5B42-B031-1F2C37AC75E6}"/>
              </a:ext>
            </a:extLst>
          </p:cNvPr>
          <p:cNvSpPr/>
          <p:nvPr/>
        </p:nvSpPr>
        <p:spPr>
          <a:xfrm>
            <a:off x="5349720" y="54295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DDA80-E15E-2941-A448-D9E4F95E0C7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41160" y="46323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AB7C6-16FB-D94B-B702-5CDB8727B1E7}"/>
              </a:ext>
            </a:extLst>
          </p:cNvPr>
          <p:cNvSpPr/>
          <p:nvPr/>
        </p:nvSpPr>
        <p:spPr>
          <a:xfrm>
            <a:off x="4852138" y="5864051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E4973-A1A0-744B-A20E-0BB95A63F3BA}"/>
              </a:ext>
            </a:extLst>
          </p:cNvPr>
          <p:cNvSpPr/>
          <p:nvPr/>
        </p:nvSpPr>
        <p:spPr>
          <a:xfrm>
            <a:off x="5657475" y="330317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BBD1F2-48C9-CA45-984A-AE5B7D6626F9}"/>
              </a:ext>
            </a:extLst>
          </p:cNvPr>
          <p:cNvSpPr/>
          <p:nvPr/>
        </p:nvSpPr>
        <p:spPr>
          <a:xfrm>
            <a:off x="5668808" y="37276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5EF01-D0F9-5146-9775-BC7282AE2C16}"/>
              </a:ext>
            </a:extLst>
          </p:cNvPr>
          <p:cNvSpPr/>
          <p:nvPr/>
        </p:nvSpPr>
        <p:spPr>
          <a:xfrm>
            <a:off x="5698988" y="424567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7CFC2-5D37-F743-969C-98EC5FD82600}"/>
              </a:ext>
            </a:extLst>
          </p:cNvPr>
          <p:cNvSpPr/>
          <p:nvPr/>
        </p:nvSpPr>
        <p:spPr>
          <a:xfrm>
            <a:off x="5625751" y="5255593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93484524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5123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Off-policy TD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AD7E-431E-704F-80D8-D99DD5F7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216" y="2045322"/>
            <a:ext cx="8846108" cy="8647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DE6C2-64D3-C24D-AD9C-B8633CA296A9}"/>
              </a:ext>
            </a:extLst>
          </p:cNvPr>
          <p:cNvSpPr/>
          <p:nvPr/>
        </p:nvSpPr>
        <p:spPr>
          <a:xfrm>
            <a:off x="8069574" y="569140"/>
            <a:ext cx="214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(Watkins, 1989)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5349720" y="34578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441161" y="36406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48001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5304000" y="42818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5349720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59048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4891579" y="451600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41160" y="45561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5538147" y="451600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5117876" y="4344302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4698722" y="569736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5657475" y="322697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5668808" y="36514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5698988" y="416947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6127288" y="517048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78096408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74638"/>
            <a:ext cx="10062517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r>
              <a:rPr lang="en-US" dirty="0">
                <a:solidFill>
                  <a:schemeClr val="accent1"/>
                </a:solidFill>
              </a:rPr>
              <a:t> and Expected SARSA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3429480" y="263484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520921" y="281772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28798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3383760" y="345889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3429480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39845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2971339" y="369304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520920" y="373321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3617907" y="369304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3197636" y="3521342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2778482" y="487440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3737235" y="240401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3748568" y="282853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3778748" y="334651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4207048" y="434752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1DBA956-9427-B14A-974A-B14D49D5B25A}"/>
              </a:ext>
            </a:extLst>
          </p:cNvPr>
          <p:cNvSpPr/>
          <p:nvPr/>
        </p:nvSpPr>
        <p:spPr>
          <a:xfrm>
            <a:off x="7986240" y="256962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BDC4A-F58E-F844-9800-C57D49F654FD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8077681" y="275250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310D0FC-7467-2047-B2EE-48F1F0825328}"/>
              </a:ext>
            </a:extLst>
          </p:cNvPr>
          <p:cNvSpPr/>
          <p:nvPr/>
        </p:nvSpPr>
        <p:spPr>
          <a:xfrm>
            <a:off x="74366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825E1A-CBC5-794E-9EFB-70CCFAA5C576}"/>
              </a:ext>
            </a:extLst>
          </p:cNvPr>
          <p:cNvSpPr/>
          <p:nvPr/>
        </p:nvSpPr>
        <p:spPr>
          <a:xfrm>
            <a:off x="7940520" y="339367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275CC4-80CA-3843-A9A9-738A8D3E1F9E}"/>
              </a:ext>
            </a:extLst>
          </p:cNvPr>
          <p:cNvSpPr/>
          <p:nvPr/>
        </p:nvSpPr>
        <p:spPr>
          <a:xfrm>
            <a:off x="7986240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842840-6DAE-E24A-8F27-8555896B3D7A}"/>
              </a:ext>
            </a:extLst>
          </p:cNvPr>
          <p:cNvSpPr/>
          <p:nvPr/>
        </p:nvSpPr>
        <p:spPr>
          <a:xfrm>
            <a:off x="85413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303272-F641-3C4F-932F-5BDD7DC8A19C}"/>
              </a:ext>
            </a:extLst>
          </p:cNvPr>
          <p:cNvCxnSpPr>
            <a:cxnSpLocks/>
            <a:stCxn id="27" idx="3"/>
            <a:endCxn id="26" idx="0"/>
          </p:cNvCxnSpPr>
          <p:nvPr/>
        </p:nvCxnSpPr>
        <p:spPr>
          <a:xfrm flipH="1">
            <a:off x="7528099" y="362782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EE6227-A7C3-7147-B924-E9CE05D0BA4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077680" y="366799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4BF1E7-41B1-E840-ACAC-67F6FFDC4EDF}"/>
              </a:ext>
            </a:extLst>
          </p:cNvPr>
          <p:cNvCxnSpPr>
            <a:cxnSpLocks/>
            <a:stCxn id="27" idx="5"/>
            <a:endCxn id="29" idx="0"/>
          </p:cNvCxnSpPr>
          <p:nvPr/>
        </p:nvCxnSpPr>
        <p:spPr>
          <a:xfrm>
            <a:off x="8174667" y="362782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222AFFA-D511-9F40-A63A-E6657A117C5F}"/>
              </a:ext>
            </a:extLst>
          </p:cNvPr>
          <p:cNvSpPr/>
          <p:nvPr/>
        </p:nvSpPr>
        <p:spPr>
          <a:xfrm>
            <a:off x="6983902" y="4871891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SARSA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0884DC-6E90-0746-BB0A-3291835EC9E2}"/>
              </a:ext>
            </a:extLst>
          </p:cNvPr>
          <p:cNvSpPr/>
          <p:nvPr/>
        </p:nvSpPr>
        <p:spPr>
          <a:xfrm>
            <a:off x="8293995" y="233879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0E512D-6C7F-124B-B258-E2626E4735FA}"/>
              </a:ext>
            </a:extLst>
          </p:cNvPr>
          <p:cNvSpPr/>
          <p:nvPr/>
        </p:nvSpPr>
        <p:spPr>
          <a:xfrm>
            <a:off x="8305328" y="276331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0B3052-9CD5-3140-BE92-3D816C30B73E}"/>
              </a:ext>
            </a:extLst>
          </p:cNvPr>
          <p:cNvSpPr/>
          <p:nvPr/>
        </p:nvSpPr>
        <p:spPr>
          <a:xfrm>
            <a:off x="8335508" y="328129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A2CB60-139C-F34E-8EEB-8371D4AB0AD2}"/>
              </a:ext>
            </a:extLst>
          </p:cNvPr>
          <p:cNvSpPr/>
          <p:nvPr/>
        </p:nvSpPr>
        <p:spPr>
          <a:xfrm>
            <a:off x="8763808" y="428230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87400966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2239"/>
            <a:ext cx="10814538" cy="95042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Q-learning and Double Q-learning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D7C97-9E2C-7E46-8B26-6F09371B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55" y="1468899"/>
            <a:ext cx="8593270" cy="5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224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22238"/>
            <a:ext cx="10826496" cy="7921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n-step methods for sate-action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AC77E-C25B-E74B-87F3-63166017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24" y="1310641"/>
            <a:ext cx="7385239" cy="52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385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CB825-0147-CB4A-AF85-BE915341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8" y="1584649"/>
            <a:ext cx="5037447" cy="4964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424D6F-6760-D944-B055-5998E2A6E7B2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</p:spTree>
    <p:extLst>
      <p:ext uri="{BB962C8B-B14F-4D97-AF65-F5344CB8AC3E}">
        <p14:creationId xmlns:p14="http://schemas.microsoft.com/office/powerpoint/2010/main" val="335496538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4749975-D91A-8041-8A1C-357D7CD1D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939" y="1513010"/>
            <a:ext cx="3079009" cy="2935422"/>
          </a:xfrm>
          <a:prstGeom prst="roundRect">
            <a:avLst>
              <a:gd name="adj" fmla="val 563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73" y="103891"/>
            <a:ext cx="10362254" cy="12452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Learning Methods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74" y="1638688"/>
            <a:ext cx="2462997" cy="992025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409" y="5231792"/>
            <a:ext cx="3893127" cy="984292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7561471" y="2134700"/>
            <a:ext cx="715065" cy="3589238"/>
          </a:xfrm>
          <a:prstGeom prst="bentConnector3">
            <a:avLst>
              <a:gd name="adj1" fmla="val 21146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383408" y="2134700"/>
            <a:ext cx="715065" cy="3589238"/>
          </a:xfrm>
          <a:prstGeom prst="bentConnector3">
            <a:avLst>
              <a:gd name="adj1" fmla="val -14256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V="1">
            <a:off x="6329972" y="4302904"/>
            <a:ext cx="0" cy="928888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919002" y="21347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6425624" y="4559034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579913" y="218563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E26119-8529-A34E-B0A4-35DF6C9A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74" y="3312476"/>
            <a:ext cx="2462997" cy="990429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Value Table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0FF5EC-5FDA-2549-907A-73C177534C2F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6329972" y="2630713"/>
            <a:ext cx="0" cy="681763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5300938-C500-114A-AAA5-D39B55FF7B00}"/>
              </a:ext>
            </a:extLst>
          </p:cNvPr>
          <p:cNvSpPr txBox="1"/>
          <p:nvPr/>
        </p:nvSpPr>
        <p:spPr>
          <a:xfrm>
            <a:off x="4168620" y="4375407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F91FFCB-640D-9B48-9F45-A6339255F1BF}"/>
              </a:ext>
            </a:extLst>
          </p:cNvPr>
          <p:cNvCxnSpPr>
            <a:cxnSpLocks/>
            <a:stCxn id="9" idx="1"/>
            <a:endCxn id="16" idx="1"/>
          </p:cNvCxnSpPr>
          <p:nvPr/>
        </p:nvCxnSpPr>
        <p:spPr>
          <a:xfrm rot="10800000" flipH="1">
            <a:off x="4383408" y="3807690"/>
            <a:ext cx="715065" cy="1916248"/>
          </a:xfrm>
          <a:prstGeom prst="bentConnector3">
            <a:avLst>
              <a:gd name="adj1" fmla="val -31969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4F25EDE-1EE8-A441-86B3-FC67035478E0}"/>
              </a:ext>
            </a:extLst>
          </p:cNvPr>
          <p:cNvSpPr txBox="1"/>
          <p:nvPr/>
        </p:nvSpPr>
        <p:spPr>
          <a:xfrm>
            <a:off x="6434239" y="2731287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Critique</a:t>
            </a:r>
          </a:p>
        </p:txBody>
      </p:sp>
    </p:spTree>
    <p:extLst>
      <p:ext uri="{BB962C8B-B14F-4D97-AF65-F5344CB8AC3E}">
        <p14:creationId xmlns:p14="http://schemas.microsoft.com/office/powerpoint/2010/main" val="3319028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2024/09/10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2024/09/17 Mid-Autumn Festival (Day off)</a:t>
            </a:r>
          </a:p>
          <a:p>
            <a:pPr marL="0" indent="0">
              <a:buNone/>
            </a:pPr>
            <a:r>
              <a:rPr lang="en-US" sz="2800" dirty="0"/>
              <a:t>3 2024/09/24 Artificial Intelligence and Intelligent Agents; Problem Solving</a:t>
            </a:r>
          </a:p>
          <a:p>
            <a:pPr marL="0" indent="0">
              <a:buNone/>
            </a:pPr>
            <a:r>
              <a:rPr lang="en-US" sz="2800" dirty="0"/>
              <a:t>4 2024/10/01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2024/10/08 Case Study on Artificial Intelligence I</a:t>
            </a:r>
          </a:p>
          <a:p>
            <a:pPr marL="0" indent="0">
              <a:buNone/>
            </a:pPr>
            <a:r>
              <a:rPr lang="en-US" sz="2800" dirty="0"/>
              <a:t>6 2024/10/15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238"/>
            <a:ext cx="10111154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53499-C1EE-1043-B448-95ED200CD8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21" y="1274687"/>
            <a:ext cx="6679045" cy="52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58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122238"/>
            <a:ext cx="10867293" cy="8910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15D5-E731-514B-B175-DCD42C3E5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18" y="926757"/>
            <a:ext cx="7256879" cy="55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908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012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268" y="2620031"/>
            <a:ext cx="8845826" cy="2406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0259999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55" y="927671"/>
            <a:ext cx="3130463" cy="4100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642508" y="4950203"/>
            <a:ext cx="8857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a:</a:t>
            </a:r>
            <a:r>
              <a:rPr lang="en-US" sz="2400" dirty="0">
                <a:solidFill>
                  <a:schemeClr val="accent1"/>
                </a:solidFill>
              </a:rPr>
              <a:t> Each simulation traverses the tree by selecting the edge with maximum action value Q, plus an upper confidence bound U that depends on a stored prior probability P and visit count N for that edge (which is incremented once traversed).</a:t>
            </a:r>
          </a:p>
        </p:txBody>
      </p:sp>
    </p:spTree>
    <p:extLst>
      <p:ext uri="{BB962C8B-B14F-4D97-AF65-F5344CB8AC3E}">
        <p14:creationId xmlns:p14="http://schemas.microsoft.com/office/powerpoint/2010/main" val="189509501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807133" y="5217087"/>
            <a:ext cx="8577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b:</a:t>
            </a:r>
            <a:r>
              <a:rPr lang="en-US" sz="2400" dirty="0">
                <a:solidFill>
                  <a:schemeClr val="accent1"/>
                </a:solidFill>
              </a:rPr>
              <a:t> The leaf node is expanded and the associated position s is evaluated by the neural network (P(s, ·),V(s)) =   f</a:t>
            </a:r>
            <a:r>
              <a:rPr lang="el-GR" sz="2400" baseline="-25000" dirty="0">
                <a:solidFill>
                  <a:schemeClr val="accent1"/>
                </a:solidFill>
              </a:rPr>
              <a:t>θ</a:t>
            </a:r>
            <a:r>
              <a:rPr lang="el-GR" sz="2400" dirty="0">
                <a:solidFill>
                  <a:schemeClr val="accent1"/>
                </a:solidFill>
              </a:rPr>
              <a:t>(</a:t>
            </a:r>
            <a:r>
              <a:rPr lang="en-US" sz="2400" dirty="0">
                <a:solidFill>
                  <a:schemeClr val="accent1"/>
                </a:solidFill>
              </a:rPr>
              <a:t>s); the vector of P values are stored in the outgoing edges from 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94C361-5AF4-1D42-975C-9605C84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FF4FE-B96E-E445-9986-591622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29" y="936022"/>
            <a:ext cx="3385752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71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055342" y="5255256"/>
            <a:ext cx="813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</a:t>
            </a:r>
            <a:r>
              <a:rPr lang="en-US" sz="2400" dirty="0">
                <a:solidFill>
                  <a:schemeClr val="accent1"/>
                </a:solidFill>
              </a:rPr>
              <a:t>: Action value Q is updated to track the mean of all evaluations V in the subtree below that action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49E08F-6B91-2645-9D1A-C4BA11E9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03511-76F6-5944-8D29-DAD67049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989" y="1041176"/>
            <a:ext cx="4127157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052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055342" y="5028245"/>
            <a:ext cx="8130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d:</a:t>
            </a:r>
            <a:r>
              <a:rPr lang="en-US" sz="2400" dirty="0">
                <a:solidFill>
                  <a:schemeClr val="accent1"/>
                </a:solidFill>
              </a:rPr>
              <a:t> Once the search is complete, search probabilities </a:t>
            </a:r>
            <a:r>
              <a:rPr lang="el-GR" sz="2400" dirty="0">
                <a:solidFill>
                  <a:schemeClr val="accent1"/>
                </a:solidFill>
              </a:rPr>
              <a:t>π </a:t>
            </a:r>
            <a:r>
              <a:rPr lang="en-US" sz="2400" dirty="0">
                <a:solidFill>
                  <a:schemeClr val="accent1"/>
                </a:solidFill>
              </a:rPr>
              <a:t>are returned, proportional to N</a:t>
            </a:r>
            <a:r>
              <a:rPr lang="en-US" sz="2400" baseline="30000" dirty="0">
                <a:solidFill>
                  <a:schemeClr val="accent1"/>
                </a:solidFill>
              </a:rPr>
              <a:t>1/</a:t>
            </a:r>
            <a:r>
              <a:rPr lang="el-GR" sz="2400" baseline="30000" dirty="0">
                <a:solidFill>
                  <a:schemeClr val="accent1"/>
                </a:solidFill>
              </a:rPr>
              <a:t>τ</a:t>
            </a:r>
            <a:r>
              <a:rPr lang="el-GR" sz="2400" dirty="0">
                <a:solidFill>
                  <a:schemeClr val="accent1"/>
                </a:solidFill>
              </a:rPr>
              <a:t>, </a:t>
            </a:r>
            <a:r>
              <a:rPr lang="en-US" sz="2400" dirty="0">
                <a:solidFill>
                  <a:schemeClr val="accent1"/>
                </a:solidFill>
              </a:rPr>
              <a:t>where N is the visit count of each move from the root state and </a:t>
            </a:r>
            <a:r>
              <a:rPr lang="el-GR" sz="2400" dirty="0">
                <a:solidFill>
                  <a:schemeClr val="accent1"/>
                </a:solidFill>
              </a:rPr>
              <a:t>τ </a:t>
            </a:r>
            <a:r>
              <a:rPr lang="en-US" sz="2400" dirty="0">
                <a:solidFill>
                  <a:schemeClr val="accent1"/>
                </a:solidFill>
              </a:rPr>
              <a:t>is a parameter controlling temperature.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661D45-FB84-2E4B-8A6B-73AA8B9F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01447-0EF4-E24E-BB55-72E179BFF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308" y="927671"/>
            <a:ext cx="2245120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37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 Critic 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B4AE-96D2-604A-BCFD-FF020C9D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971" y="1623478"/>
            <a:ext cx="8749706" cy="49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142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p-Down Arrow 23">
            <a:extLst>
              <a:ext uri="{FF2B5EF4-FFF2-40B4-BE49-F238E27FC236}">
                <a16:creationId xmlns:a16="http://schemas.microsoft.com/office/drawing/2014/main" id="{741A0D3F-E1F4-FF46-A55A-CF1BBD5B8991}"/>
              </a:ext>
            </a:extLst>
          </p:cNvPr>
          <p:cNvSpPr/>
          <p:nvPr/>
        </p:nvSpPr>
        <p:spPr>
          <a:xfrm>
            <a:off x="5632541" y="2850675"/>
            <a:ext cx="415328" cy="246273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General Dyna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2906C5-3237-3849-8657-195A2ED5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563" y="5313406"/>
            <a:ext cx="2371125" cy="616466"/>
          </a:xfrm>
          <a:prstGeom prst="roundRect">
            <a:avLst>
              <a:gd name="adj" fmla="val 25326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4ACCE8-57E6-5F48-A568-E3DE760BEC1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456981" y="4313801"/>
            <a:ext cx="941281" cy="85132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67BC0D-2B64-C94E-A5CB-1C4E9A8B7230}"/>
              </a:ext>
            </a:extLst>
          </p:cNvPr>
          <p:cNvSpPr txBox="1"/>
          <p:nvPr/>
        </p:nvSpPr>
        <p:spPr>
          <a:xfrm>
            <a:off x="8087838" y="399249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0ACE83-E0F4-184E-8C33-261017AD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8262" y="4794422"/>
            <a:ext cx="1379155" cy="741406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6CB777-DD8E-5547-82C2-1F292575810B}"/>
              </a:ext>
            </a:extLst>
          </p:cNvPr>
          <p:cNvCxnSpPr>
            <a:cxnSpLocks/>
            <a:stCxn id="13" idx="0"/>
            <a:endCxn id="22" idx="2"/>
          </p:cNvCxnSpPr>
          <p:nvPr/>
        </p:nvCxnSpPr>
        <p:spPr>
          <a:xfrm flipH="1" flipV="1">
            <a:off x="8087839" y="3836600"/>
            <a:ext cx="1" cy="9578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C9FF19-4FBD-184D-9637-1C8E9465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445" y="31212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experience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A5DD6F-3C2A-C947-803E-C3E54338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723" y="35984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9B3D44-1A50-764A-8225-935BFFCED7C9}"/>
              </a:ext>
            </a:extLst>
          </p:cNvPr>
          <p:cNvSpPr txBox="1"/>
          <p:nvPr/>
        </p:nvSpPr>
        <p:spPr>
          <a:xfrm>
            <a:off x="6759085" y="409963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6D1B87-D298-5D40-972C-2CE42A4D0FDD}"/>
              </a:ext>
            </a:extLst>
          </p:cNvPr>
          <p:cNvSpPr txBox="1"/>
          <p:nvPr/>
        </p:nvSpPr>
        <p:spPr>
          <a:xfrm>
            <a:off x="6682689" y="27553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update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2CC22-5FB9-AB40-9F57-B2E9A65281F8}"/>
              </a:ext>
            </a:extLst>
          </p:cNvPr>
          <p:cNvSpPr txBox="1"/>
          <p:nvPr/>
        </p:nvSpPr>
        <p:spPr>
          <a:xfrm>
            <a:off x="3149222" y="3247281"/>
            <a:ext cx="120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DL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9923AA0-89C3-3A4C-90C0-D2ED29AA5CC0}"/>
              </a:ext>
            </a:extLst>
          </p:cNvPr>
          <p:cNvSpPr/>
          <p:nvPr/>
        </p:nvSpPr>
        <p:spPr>
          <a:xfrm>
            <a:off x="5970166" y="1732923"/>
            <a:ext cx="1272746" cy="1827724"/>
          </a:xfrm>
          <a:custGeom>
            <a:avLst/>
            <a:gdLst>
              <a:gd name="connsiteX0" fmla="*/ 1272746 w 1272746"/>
              <a:gd name="connsiteY0" fmla="*/ 1618735 h 1643479"/>
              <a:gd name="connsiteX1" fmla="*/ 803190 w 1272746"/>
              <a:gd name="connsiteY1" fmla="*/ 1421027 h 1643479"/>
              <a:gd name="connsiteX2" fmla="*/ 0 w 1272746"/>
              <a:gd name="connsiteY2" fmla="*/ 0 h 1643479"/>
              <a:gd name="connsiteX0" fmla="*/ 1272746 w 1272746"/>
              <a:gd name="connsiteY0" fmla="*/ 1618735 h 1637601"/>
              <a:gd name="connsiteX1" fmla="*/ 790833 w 1272746"/>
              <a:gd name="connsiteY1" fmla="*/ 1396314 h 1637601"/>
              <a:gd name="connsiteX2" fmla="*/ 0 w 1272746"/>
              <a:gd name="connsiteY2" fmla="*/ 0 h 1637601"/>
              <a:gd name="connsiteX0" fmla="*/ 1272746 w 1272746"/>
              <a:gd name="connsiteY0" fmla="*/ 1618735 h 1639947"/>
              <a:gd name="connsiteX1" fmla="*/ 790833 w 1272746"/>
              <a:gd name="connsiteY1" fmla="*/ 1396314 h 1639947"/>
              <a:gd name="connsiteX2" fmla="*/ 0 w 1272746"/>
              <a:gd name="connsiteY2" fmla="*/ 0 h 1639947"/>
              <a:gd name="connsiteX0" fmla="*/ 1272746 w 1272746"/>
              <a:gd name="connsiteY0" fmla="*/ 1618735 h 1623565"/>
              <a:gd name="connsiteX1" fmla="*/ 790833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23565"/>
              <a:gd name="connsiteX1" fmla="*/ 889687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18735"/>
              <a:gd name="connsiteX1" fmla="*/ 889687 w 1272746"/>
              <a:gd name="connsiteY1" fmla="*/ 1396314 h 1618735"/>
              <a:gd name="connsiteX2" fmla="*/ 0 w 1272746"/>
              <a:gd name="connsiteY2" fmla="*/ 0 h 16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2746" h="1618735">
                <a:moveTo>
                  <a:pt x="1272746" y="1618735"/>
                </a:moveTo>
                <a:cubicBezTo>
                  <a:pt x="995749" y="1617705"/>
                  <a:pt x="1052385" y="1619539"/>
                  <a:pt x="889687" y="1396314"/>
                </a:cubicBezTo>
                <a:cubicBezTo>
                  <a:pt x="726989" y="1173089"/>
                  <a:pt x="295533" y="575619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C5FCDD2-477A-DD45-8855-C7B207C0A84A}"/>
              </a:ext>
            </a:extLst>
          </p:cNvPr>
          <p:cNvSpPr/>
          <p:nvPr/>
        </p:nvSpPr>
        <p:spPr>
          <a:xfrm>
            <a:off x="4201505" y="1746049"/>
            <a:ext cx="1091306" cy="2229407"/>
          </a:xfrm>
          <a:custGeom>
            <a:avLst/>
            <a:gdLst>
              <a:gd name="connsiteX0" fmla="*/ 957491 w 1241697"/>
              <a:gd name="connsiteY0" fmla="*/ 2075935 h 2075935"/>
              <a:gd name="connsiteX1" fmla="*/ 129589 w 1241697"/>
              <a:gd name="connsiteY1" fmla="*/ 1767016 h 2075935"/>
              <a:gd name="connsiteX2" fmla="*/ 117232 w 1241697"/>
              <a:gd name="connsiteY2" fmla="*/ 1198605 h 2075935"/>
              <a:gd name="connsiteX3" fmla="*/ 1241697 w 1241697"/>
              <a:gd name="connsiteY3" fmla="*/ 0 h 2075935"/>
              <a:gd name="connsiteX0" fmla="*/ 926096 w 1210302"/>
              <a:gd name="connsiteY0" fmla="*/ 2075935 h 2086381"/>
              <a:gd name="connsiteX1" fmla="*/ 172334 w 1210302"/>
              <a:gd name="connsiteY1" fmla="*/ 2026508 h 2086381"/>
              <a:gd name="connsiteX2" fmla="*/ 85837 w 1210302"/>
              <a:gd name="connsiteY2" fmla="*/ 1198605 h 2086381"/>
              <a:gd name="connsiteX3" fmla="*/ 1210302 w 1210302"/>
              <a:gd name="connsiteY3" fmla="*/ 0 h 2086381"/>
              <a:gd name="connsiteX0" fmla="*/ 939123 w 1223329"/>
              <a:gd name="connsiteY0" fmla="*/ 2075935 h 2075935"/>
              <a:gd name="connsiteX1" fmla="*/ 185361 w 1223329"/>
              <a:gd name="connsiteY1" fmla="*/ 2026508 h 2075935"/>
              <a:gd name="connsiteX2" fmla="*/ 98864 w 1223329"/>
              <a:gd name="connsiteY2" fmla="*/ 1198605 h 2075935"/>
              <a:gd name="connsiteX3" fmla="*/ 1223329 w 1223329"/>
              <a:gd name="connsiteY3" fmla="*/ 0 h 2075935"/>
              <a:gd name="connsiteX0" fmla="*/ 890535 w 1174741"/>
              <a:gd name="connsiteY0" fmla="*/ 2075935 h 2075935"/>
              <a:gd name="connsiteX1" fmla="*/ 136773 w 1174741"/>
              <a:gd name="connsiteY1" fmla="*/ 2026508 h 2075935"/>
              <a:gd name="connsiteX2" fmla="*/ 99703 w 1174741"/>
              <a:gd name="connsiteY2" fmla="*/ 1482810 h 2075935"/>
              <a:gd name="connsiteX3" fmla="*/ 1174741 w 1174741"/>
              <a:gd name="connsiteY3" fmla="*/ 0 h 2075935"/>
              <a:gd name="connsiteX0" fmla="*/ 835855 w 1120061"/>
              <a:gd name="connsiteY0" fmla="*/ 2075935 h 2075935"/>
              <a:gd name="connsiteX1" fmla="*/ 82093 w 1120061"/>
              <a:gd name="connsiteY1" fmla="*/ 2026508 h 2075935"/>
              <a:gd name="connsiteX2" fmla="*/ 45023 w 1120061"/>
              <a:gd name="connsiteY2" fmla="*/ 1482810 h 2075935"/>
              <a:gd name="connsiteX3" fmla="*/ 1120061 w 1120061"/>
              <a:gd name="connsiteY3" fmla="*/ 0 h 2075935"/>
              <a:gd name="connsiteX0" fmla="*/ 906493 w 1190699"/>
              <a:gd name="connsiteY0" fmla="*/ 2075935 h 2075935"/>
              <a:gd name="connsiteX1" fmla="*/ 152731 w 1190699"/>
              <a:gd name="connsiteY1" fmla="*/ 2026508 h 2075935"/>
              <a:gd name="connsiteX2" fmla="*/ 115661 w 1190699"/>
              <a:gd name="connsiteY2" fmla="*/ 1482810 h 2075935"/>
              <a:gd name="connsiteX3" fmla="*/ 1190699 w 1190699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54519 w 1138725"/>
              <a:gd name="connsiteY0" fmla="*/ 2075935 h 2075935"/>
              <a:gd name="connsiteX1" fmla="*/ 100757 w 1138725"/>
              <a:gd name="connsiteY1" fmla="*/ 2026508 h 2075935"/>
              <a:gd name="connsiteX2" fmla="*/ 63687 w 1138725"/>
              <a:gd name="connsiteY2" fmla="*/ 1482810 h 2075935"/>
              <a:gd name="connsiteX3" fmla="*/ 1138725 w 1138725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16905 w 1101111"/>
              <a:gd name="connsiteY0" fmla="*/ 2075935 h 2075935"/>
              <a:gd name="connsiteX1" fmla="*/ 63143 w 1101111"/>
              <a:gd name="connsiteY1" fmla="*/ 2026508 h 2075935"/>
              <a:gd name="connsiteX2" fmla="*/ 26073 w 1101111"/>
              <a:gd name="connsiteY2" fmla="*/ 1482810 h 2075935"/>
              <a:gd name="connsiteX3" fmla="*/ 1101111 w 1101111"/>
              <a:gd name="connsiteY3" fmla="*/ 0 h 2075935"/>
              <a:gd name="connsiteX0" fmla="*/ 862797 w 1147003"/>
              <a:gd name="connsiteY0" fmla="*/ 2075935 h 2075935"/>
              <a:gd name="connsiteX1" fmla="*/ 183176 w 1147003"/>
              <a:gd name="connsiteY1" fmla="*/ 2038865 h 2075935"/>
              <a:gd name="connsiteX2" fmla="*/ 71965 w 1147003"/>
              <a:gd name="connsiteY2" fmla="*/ 1482810 h 2075935"/>
              <a:gd name="connsiteX3" fmla="*/ 1147003 w 1147003"/>
              <a:gd name="connsiteY3" fmla="*/ 0 h 2075935"/>
              <a:gd name="connsiteX0" fmla="*/ 847617 w 1131823"/>
              <a:gd name="connsiteY0" fmla="*/ 2075935 h 2118709"/>
              <a:gd name="connsiteX1" fmla="*/ 167996 w 1131823"/>
              <a:gd name="connsiteY1" fmla="*/ 2038865 h 2118709"/>
              <a:gd name="connsiteX2" fmla="*/ 56785 w 1131823"/>
              <a:gd name="connsiteY2" fmla="*/ 1482810 h 2118709"/>
              <a:gd name="connsiteX3" fmla="*/ 1131823 w 1131823"/>
              <a:gd name="connsiteY3" fmla="*/ 0 h 2118709"/>
              <a:gd name="connsiteX0" fmla="*/ 847617 w 1131823"/>
              <a:gd name="connsiteY0" fmla="*/ 2075935 h 2075935"/>
              <a:gd name="connsiteX1" fmla="*/ 167996 w 1131823"/>
              <a:gd name="connsiteY1" fmla="*/ 2038865 h 2075935"/>
              <a:gd name="connsiteX2" fmla="*/ 56785 w 1131823"/>
              <a:gd name="connsiteY2" fmla="*/ 1482810 h 2075935"/>
              <a:gd name="connsiteX3" fmla="*/ 1131823 w 1131823"/>
              <a:gd name="connsiteY3" fmla="*/ 0 h 2075935"/>
              <a:gd name="connsiteX0" fmla="*/ 802910 w 1087116"/>
              <a:gd name="connsiteY0" fmla="*/ 2075935 h 2075935"/>
              <a:gd name="connsiteX1" fmla="*/ 123289 w 1087116"/>
              <a:gd name="connsiteY1" fmla="*/ 2038865 h 2075935"/>
              <a:gd name="connsiteX2" fmla="*/ 12078 w 1087116"/>
              <a:gd name="connsiteY2" fmla="*/ 1482810 h 2075935"/>
              <a:gd name="connsiteX3" fmla="*/ 1087116 w 1087116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7378 w 1121584"/>
              <a:gd name="connsiteY0" fmla="*/ 2075935 h 2157016"/>
              <a:gd name="connsiteX1" fmla="*/ 157757 w 1121584"/>
              <a:gd name="connsiteY1" fmla="*/ 2038865 h 2157016"/>
              <a:gd name="connsiteX2" fmla="*/ 46546 w 1121584"/>
              <a:gd name="connsiteY2" fmla="*/ 1482810 h 2157016"/>
              <a:gd name="connsiteX3" fmla="*/ 1121584 w 1121584"/>
              <a:gd name="connsiteY3" fmla="*/ 0 h 2157016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42160 w 1126366"/>
              <a:gd name="connsiteY0" fmla="*/ 2075935 h 2075935"/>
              <a:gd name="connsiteX1" fmla="*/ 187252 w 1126366"/>
              <a:gd name="connsiteY1" fmla="*/ 2038865 h 2075935"/>
              <a:gd name="connsiteX2" fmla="*/ 51328 w 1126366"/>
              <a:gd name="connsiteY2" fmla="*/ 1482810 h 2075935"/>
              <a:gd name="connsiteX3" fmla="*/ 1126366 w 1126366"/>
              <a:gd name="connsiteY3" fmla="*/ 0 h 2075935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03769 w 1087975"/>
              <a:gd name="connsiteY0" fmla="*/ 2075935 h 2118709"/>
              <a:gd name="connsiteX1" fmla="*/ 148861 w 1087975"/>
              <a:gd name="connsiteY1" fmla="*/ 2038865 h 2118709"/>
              <a:gd name="connsiteX2" fmla="*/ 12937 w 1087975"/>
              <a:gd name="connsiteY2" fmla="*/ 1482810 h 2118709"/>
              <a:gd name="connsiteX3" fmla="*/ 1087975 w 1087975"/>
              <a:gd name="connsiteY3" fmla="*/ 0 h 2118709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14367 w 1098573"/>
              <a:gd name="connsiteY0" fmla="*/ 2075935 h 2118709"/>
              <a:gd name="connsiteX1" fmla="*/ 159459 w 1098573"/>
              <a:gd name="connsiteY1" fmla="*/ 2038865 h 2118709"/>
              <a:gd name="connsiteX2" fmla="*/ 23535 w 1098573"/>
              <a:gd name="connsiteY2" fmla="*/ 1482810 h 2118709"/>
              <a:gd name="connsiteX3" fmla="*/ 1098573 w 1098573"/>
              <a:gd name="connsiteY3" fmla="*/ 0 h 2118709"/>
              <a:gd name="connsiteX0" fmla="*/ 830803 w 1115009"/>
              <a:gd name="connsiteY0" fmla="*/ 2075935 h 2075935"/>
              <a:gd name="connsiteX1" fmla="*/ 175895 w 1115009"/>
              <a:gd name="connsiteY1" fmla="*/ 2038865 h 2075935"/>
              <a:gd name="connsiteX2" fmla="*/ 39971 w 1115009"/>
              <a:gd name="connsiteY2" fmla="*/ 1482810 h 2075935"/>
              <a:gd name="connsiteX3" fmla="*/ 1115009 w 1115009"/>
              <a:gd name="connsiteY3" fmla="*/ 0 h 2075935"/>
              <a:gd name="connsiteX0" fmla="*/ 830803 w 1115009"/>
              <a:gd name="connsiteY0" fmla="*/ 2075935 h 2093624"/>
              <a:gd name="connsiteX1" fmla="*/ 175895 w 1115009"/>
              <a:gd name="connsiteY1" fmla="*/ 2038865 h 2093624"/>
              <a:gd name="connsiteX2" fmla="*/ 39971 w 1115009"/>
              <a:gd name="connsiteY2" fmla="*/ 1482810 h 2093624"/>
              <a:gd name="connsiteX3" fmla="*/ 1115009 w 1115009"/>
              <a:gd name="connsiteY3" fmla="*/ 0 h 2093624"/>
              <a:gd name="connsiteX0" fmla="*/ 847150 w 1131356"/>
              <a:gd name="connsiteY0" fmla="*/ 2075935 h 2090152"/>
              <a:gd name="connsiteX1" fmla="*/ 278739 w 1131356"/>
              <a:gd name="connsiteY1" fmla="*/ 2026508 h 2090152"/>
              <a:gd name="connsiteX2" fmla="*/ 56318 w 1131356"/>
              <a:gd name="connsiteY2" fmla="*/ 1482810 h 2090152"/>
              <a:gd name="connsiteX3" fmla="*/ 1131356 w 1131356"/>
              <a:gd name="connsiteY3" fmla="*/ 0 h 2090152"/>
              <a:gd name="connsiteX0" fmla="*/ 889223 w 1173429"/>
              <a:gd name="connsiteY0" fmla="*/ 2075935 h 2093624"/>
              <a:gd name="connsiteX1" fmla="*/ 197245 w 1173429"/>
              <a:gd name="connsiteY1" fmla="*/ 2038864 h 2093624"/>
              <a:gd name="connsiteX2" fmla="*/ 98391 w 1173429"/>
              <a:gd name="connsiteY2" fmla="*/ 1482810 h 2093624"/>
              <a:gd name="connsiteX3" fmla="*/ 1173429 w 1173429"/>
              <a:gd name="connsiteY3" fmla="*/ 0 h 2093624"/>
              <a:gd name="connsiteX0" fmla="*/ 861568 w 1145774"/>
              <a:gd name="connsiteY0" fmla="*/ 2075935 h 2120120"/>
              <a:gd name="connsiteX1" fmla="*/ 169590 w 1145774"/>
              <a:gd name="connsiteY1" fmla="*/ 2038864 h 2120120"/>
              <a:gd name="connsiteX2" fmla="*/ 70736 w 1145774"/>
              <a:gd name="connsiteY2" fmla="*/ 1482810 h 2120120"/>
              <a:gd name="connsiteX3" fmla="*/ 1145774 w 1145774"/>
              <a:gd name="connsiteY3" fmla="*/ 0 h 2120120"/>
              <a:gd name="connsiteX0" fmla="*/ 861568 w 1145774"/>
              <a:gd name="connsiteY0" fmla="*/ 2075935 h 2097227"/>
              <a:gd name="connsiteX1" fmla="*/ 169590 w 1145774"/>
              <a:gd name="connsiteY1" fmla="*/ 2038864 h 2097227"/>
              <a:gd name="connsiteX2" fmla="*/ 70736 w 1145774"/>
              <a:gd name="connsiteY2" fmla="*/ 1482810 h 2097227"/>
              <a:gd name="connsiteX3" fmla="*/ 1145774 w 1145774"/>
              <a:gd name="connsiteY3" fmla="*/ 0 h 2097227"/>
              <a:gd name="connsiteX0" fmla="*/ 807100 w 1091306"/>
              <a:gd name="connsiteY0" fmla="*/ 2075935 h 2097227"/>
              <a:gd name="connsiteX1" fmla="*/ 115122 w 1091306"/>
              <a:gd name="connsiteY1" fmla="*/ 2038864 h 2097227"/>
              <a:gd name="connsiteX2" fmla="*/ 16268 w 1091306"/>
              <a:gd name="connsiteY2" fmla="*/ 1482810 h 2097227"/>
              <a:gd name="connsiteX3" fmla="*/ 1091306 w 1091306"/>
              <a:gd name="connsiteY3" fmla="*/ 0 h 209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306" h="2097227">
                <a:moveTo>
                  <a:pt x="807100" y="2075935"/>
                </a:moveTo>
                <a:cubicBezTo>
                  <a:pt x="438456" y="2105797"/>
                  <a:pt x="222213" y="2113003"/>
                  <a:pt x="115122" y="2038864"/>
                </a:cubicBezTo>
                <a:cubicBezTo>
                  <a:pt x="8031" y="1964725"/>
                  <a:pt x="-22861" y="1649626"/>
                  <a:pt x="16268" y="1482810"/>
                </a:cubicBezTo>
                <a:cubicBezTo>
                  <a:pt x="55397" y="1315994"/>
                  <a:pt x="646462" y="501478"/>
                  <a:pt x="1091306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34975B-F75C-124A-8EB5-05CF362E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862" y="1989788"/>
            <a:ext cx="2731265" cy="799102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Policy/value functions</a:t>
            </a:r>
          </a:p>
        </p:txBody>
      </p:sp>
    </p:spTree>
    <p:extLst>
      <p:ext uri="{BB962C8B-B14F-4D97-AF65-F5344CB8AC3E}">
        <p14:creationId xmlns:p14="http://schemas.microsoft.com/office/powerpoint/2010/main" val="17149180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Dyna: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Integrated Planning, Acting, and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01425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Model-Based RL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61269328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Model-Free RL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(DQN, A3C)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8650832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26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7CB32-7577-8743-B905-0DF4910B03CC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amitray.com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/deep-learning-past-present-and-future-a-review/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E64153-ECCC-B844-9D6A-247FABED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4" y="3240084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Q-Learning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1E63D-4531-294D-BE9D-5B565F4B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3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 Learning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9EE963-067A-804F-9ED0-10450E20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109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Partially Observable MDP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(POMDP)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B8C693-CB57-234C-8181-6B53582B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059" y="3900485"/>
            <a:ext cx="2629664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Actor-Critic 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BE7BFF-E37D-B546-8151-A55447D5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1" y="1327582"/>
            <a:ext cx="7963693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Reinforcement Learning (DRL)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244AB3-3D39-B347-ADEC-AA6AA8E7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0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Programming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F67369-1863-1149-916B-08370935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426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Markov Decision Process (MDP)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947D82-DE44-ED46-B696-4A33D22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377" y="1993350"/>
            <a:ext cx="2637347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Monte Carlo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DDDC8-6203-F44A-91B5-0BDE0B81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3" y="5152586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Q Network (DQN)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36B1DC-9B4B-4B47-8E09-0C35395C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2" y="5812987"/>
            <a:ext cx="18614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Double DQN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73D5F7-F275-784A-881F-36ABFB68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254" y="5812987"/>
            <a:ext cx="206432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Fitted Q Learning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7FF02F-7661-D145-9BC0-89475612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48" y="5812987"/>
            <a:ext cx="2023344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Recurrent Q Network (DQRN)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0BDDDE-31B2-7546-964B-2B9FF5BC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493" y="5812987"/>
            <a:ext cx="94210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A3C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E513FB0-D077-6840-82BC-686F7ECB16C2}"/>
              </a:ext>
            </a:extLst>
          </p:cNvPr>
          <p:cNvSpPr/>
          <p:nvPr/>
        </p:nvSpPr>
        <p:spPr>
          <a:xfrm>
            <a:off x="5577017" y="2676095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290E47-583F-0A41-B576-1EE0A99E2071}"/>
              </a:ext>
            </a:extLst>
          </p:cNvPr>
          <p:cNvSpPr/>
          <p:nvPr/>
        </p:nvSpPr>
        <p:spPr>
          <a:xfrm>
            <a:off x="5562770" y="4601166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3B279E-038E-244C-8652-5E6FF65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2" y="5812987"/>
            <a:ext cx="1063805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Rainbow</a:t>
            </a:r>
          </a:p>
        </p:txBody>
      </p:sp>
    </p:spTree>
    <p:extLst>
      <p:ext uri="{BB962C8B-B14F-4D97-AF65-F5344CB8AC3E}">
        <p14:creationId xmlns:p14="http://schemas.microsoft.com/office/powerpoint/2010/main" val="254036289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BF9-0DE7-634E-ADA2-EB903E7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180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Deep Q-Network (DQN)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70FCA-C6F5-7E4C-8352-7044AC34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A296A-5484-A949-9B38-C585FBBEC4AD}"/>
              </a:ext>
            </a:extLst>
          </p:cNvPr>
          <p:cNvSpPr/>
          <p:nvPr/>
        </p:nvSpPr>
        <p:spPr>
          <a:xfrm>
            <a:off x="2775030" y="6599657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neuro.cs.ut.ee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/demystifying-deep-reinforcement-learning/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A977CF-68F0-6A40-B77A-DDACE20C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793" y="5084619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E1EF6C-C008-0A4D-A52C-197F3239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0109" y="5084619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9E3D83-370E-6C44-8C19-14035C98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374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60748A-1656-A54B-80C1-D72F3D0B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772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8C698B-B040-6646-9723-817DE62CC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627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190909-EFF7-834C-AF1C-6AAA8898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249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3971E1-2FE7-3048-9E42-3EF067619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971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606426-FC38-7E46-A0BE-D19488C03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65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FB7AC3-925B-AD41-A661-051D1294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559" y="1701229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99B437-8F3D-2A46-B3CB-A41CFA30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182" y="3374161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74C964-9483-9F46-9449-4E0351930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272" y="3374719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44C359-E92D-264B-BE6D-8D5D0E45A4E1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H="1" flipV="1">
            <a:off x="3464011" y="2545493"/>
            <a:ext cx="8426" cy="82866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CD9E01-60D1-D642-A3C7-E0EE6810DBD5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557859" y="4386650"/>
            <a:ext cx="1002769" cy="62327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448759-B655-D848-8365-F733C3C94FB7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3472437" y="4386650"/>
            <a:ext cx="702276" cy="62327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7DB48A-3997-7648-B901-7FA46AF52BE9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7739461" y="4387208"/>
            <a:ext cx="12067" cy="62271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D33E8C-284B-574F-99CA-5A69D17BCFBA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7751527" y="2533693"/>
            <a:ext cx="1853794" cy="84102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969C34-0F2E-644B-A573-711FC2463BCB}"/>
              </a:ext>
            </a:extLst>
          </p:cNvPr>
          <p:cNvCxnSpPr>
            <a:cxnSpLocks/>
            <a:stCxn id="18" idx="0"/>
            <a:endCxn id="14" idx="2"/>
          </p:cNvCxnSpPr>
          <p:nvPr/>
        </p:nvCxnSpPr>
        <p:spPr>
          <a:xfrm flipH="1" flipV="1">
            <a:off x="5897733" y="2545493"/>
            <a:ext cx="1853794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FAF2F3-9C4E-774B-A952-646C7ABCE4E9}"/>
              </a:ext>
            </a:extLst>
          </p:cNvPr>
          <p:cNvCxnSpPr>
            <a:cxnSpLocks/>
            <a:stCxn id="18" idx="0"/>
            <a:endCxn id="15" idx="2"/>
          </p:cNvCxnSpPr>
          <p:nvPr/>
        </p:nvCxnSpPr>
        <p:spPr>
          <a:xfrm flipV="1">
            <a:off x="7751527" y="2545493"/>
            <a:ext cx="0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4498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40A4-BFAA-7449-B315-30EDDA7B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policy represented via DNN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BB5AD-BE93-5246-9252-17A2BE0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D29E4-0EEE-7B46-835A-21A8C077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13" y="1802642"/>
            <a:ext cx="9699931" cy="4291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8EF3FF-DE1A-8B4B-8C9E-17200680ADB3}"/>
              </a:ext>
            </a:extLst>
          </p:cNvPr>
          <p:cNvSpPr/>
          <p:nvPr/>
        </p:nvSpPr>
        <p:spPr>
          <a:xfrm>
            <a:off x="1981201" y="6435665"/>
            <a:ext cx="8074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Hongzi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Mao, Mohammad Alizadeh,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Ishai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Menache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Srikanth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Kandula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(2016) "Resource management with deep reinforcement learning." In Proceedings of the 15th ACM Workshop on Hot Topics in Networks, pp. 50-56. ACM, 2016.</a:t>
            </a:r>
          </a:p>
        </p:txBody>
      </p:sp>
    </p:spTree>
    <p:extLst>
      <p:ext uri="{BB962C8B-B14F-4D97-AF65-F5344CB8AC3E}">
        <p14:creationId xmlns:p14="http://schemas.microsoft.com/office/powerpoint/2010/main" val="270872603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2"/>
            <a:ext cx="8229600" cy="123305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Asynchronous Advantage Actor-Critic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(A3C)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1856509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BE2D4-EAF7-134D-B61D-3ED150E0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0" t="4700" r="7115" b="3465"/>
          <a:stretch/>
        </p:blipFill>
        <p:spPr>
          <a:xfrm>
            <a:off x="3411803" y="1414743"/>
            <a:ext cx="5368394" cy="5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706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3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Training workflow of each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worker agent in A3C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0ED9-84F0-DB46-BF69-D92846F925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768" y="1383093"/>
            <a:ext cx="6008465" cy="52231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214AD1-9363-A24B-AE7B-664B648A5D79}"/>
              </a:ext>
            </a:extLst>
          </p:cNvPr>
          <p:cNvSpPr/>
          <p:nvPr/>
        </p:nvSpPr>
        <p:spPr>
          <a:xfrm>
            <a:off x="1856509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</p:spTree>
    <p:extLst>
      <p:ext uri="{BB962C8B-B14F-4D97-AF65-F5344CB8AC3E}">
        <p14:creationId xmlns:p14="http://schemas.microsoft.com/office/powerpoint/2010/main" val="49106548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334" y="1767354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2085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19" y="1510145"/>
            <a:ext cx="101752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2924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87F4-337F-B742-9EA9-5F7976CE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8" y="110837"/>
            <a:ext cx="8478982" cy="10633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Rainbow</a:t>
            </a:r>
            <a:r>
              <a:rPr lang="en-US" sz="4000" dirty="0">
                <a:solidFill>
                  <a:schemeClr val="accent1"/>
                </a:solidFill>
              </a:rPr>
              <a:t>: Combining improvements in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9387F-9F78-0D41-B503-9AA7D208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CD3E9-C0A4-7B41-A278-8D627CA54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97" y="1265210"/>
            <a:ext cx="5532004" cy="5192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F49A7-ACF0-964D-A669-3E701D3F1F0F}"/>
              </a:ext>
            </a:extLst>
          </p:cNvPr>
          <p:cNvSpPr/>
          <p:nvPr/>
        </p:nvSpPr>
        <p:spPr>
          <a:xfrm>
            <a:off x="2058895" y="6457890"/>
            <a:ext cx="8074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Matteo Hessel, Joseph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Modayil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Hado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Van Hasselt, Tom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Schaul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Georg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Ostrovski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Will Dabney, Dan Horgan, Bilal Piot, Mohammad Azar, and David Silver (2017). "Rainbow: Combining improvements in deep reinforcement learning."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arXiv:1710.02298 (2017).</a:t>
            </a:r>
          </a:p>
        </p:txBody>
      </p:sp>
    </p:spTree>
    <p:extLst>
      <p:ext uri="{BB962C8B-B14F-4D97-AF65-F5344CB8AC3E}">
        <p14:creationId xmlns:p14="http://schemas.microsoft.com/office/powerpoint/2010/main" val="2932600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Strategy Development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C2B1D-D76A-E64D-AB53-8B75ED8F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47" y="2763399"/>
            <a:ext cx="11731505" cy="19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872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in Trading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13BE2-F99C-B641-89E2-945E31E0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2" y="2487168"/>
            <a:ext cx="10726116" cy="29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621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4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Portfolio management system in equity market neutral using reinforcement learning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(Wu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Wu, Jia-Hao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Syu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Jerry Chun-Wei Lin, and Jan-Ming Ho. "Portfolio management system in equity market neutral using reinforcement learning."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Applied Intelligence (2021): 1-13.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E76B8-DC41-6741-97D1-E424833D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366914"/>
            <a:ext cx="8117986" cy="51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53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4824"/>
            <a:ext cx="8229600" cy="4464496"/>
          </a:xfrm>
        </p:spPr>
        <p:txBody>
          <a:bodyPr>
            <a:normAutofit/>
          </a:bodyPr>
          <a:lstStyle/>
          <a:p>
            <a:r>
              <a:rPr lang="en-US" sz="4000" dirty="0" err="1"/>
              <a:t>OpenAI</a:t>
            </a:r>
            <a:r>
              <a:rPr lang="en-US" sz="4000" dirty="0"/>
              <a:t> Gym</a:t>
            </a:r>
          </a:p>
          <a:p>
            <a:r>
              <a:rPr lang="en-US" sz="4000" dirty="0"/>
              <a:t>Google Dopamine</a:t>
            </a:r>
          </a:p>
          <a:p>
            <a:r>
              <a:rPr lang="en-US" sz="4000" dirty="0" err="1"/>
              <a:t>RLlib</a:t>
            </a:r>
            <a:endParaRPr lang="en-US" sz="4000" dirty="0"/>
          </a:p>
          <a:p>
            <a:r>
              <a:rPr lang="en-US" sz="4000" dirty="0"/>
              <a:t>Horizon</a:t>
            </a:r>
          </a:p>
          <a:p>
            <a:r>
              <a:rPr lang="en-US" sz="4000" dirty="0" err="1"/>
              <a:t>FinRL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Reinforcement Learning Library </a:t>
            </a:r>
          </a:p>
        </p:txBody>
      </p:sp>
    </p:spTree>
    <p:extLst>
      <p:ext uri="{BB962C8B-B14F-4D97-AF65-F5344CB8AC3E}">
        <p14:creationId xmlns:p14="http://schemas.microsoft.com/office/powerpoint/2010/main" val="287086966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576"/>
            <a:ext cx="8229600" cy="7431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Open AI Gym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224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778972" y="6476092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https://gym.openai.com/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0F59-BE05-6A40-A70A-B6D309291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451" y="988543"/>
            <a:ext cx="8551430" cy="53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770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Dopamine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225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77492-7F35-FD4F-A300-4201BB96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700808"/>
            <a:ext cx="4130800" cy="3024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7921-6781-9743-87E7-3CD33782CF27}"/>
              </a:ext>
            </a:extLst>
          </p:cNvPr>
          <p:cNvSpPr/>
          <p:nvPr/>
        </p:nvSpPr>
        <p:spPr>
          <a:xfrm>
            <a:off x="1970856" y="486916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Dopamine is a research framework </a:t>
            </a:r>
            <a:br>
              <a:rPr lang="en-US" sz="3200" dirty="0"/>
            </a:br>
            <a:r>
              <a:rPr lang="en-US" sz="3200" dirty="0"/>
              <a:t>for fast prototyping of </a:t>
            </a:r>
            <a:br>
              <a:rPr lang="en-US" sz="3200" dirty="0"/>
            </a:br>
            <a:r>
              <a:rPr lang="en-US" sz="3200" dirty="0"/>
              <a:t>reinforcement learning algorithms.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176244" y="6476092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https://github.com/google/dopamine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837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40C0-2F0F-4C48-BB03-0DDB6BFF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0823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Deep Reinforcement Learning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Dopamine </a:t>
            </a:r>
            <a:r>
              <a:rPr lang="en-US" sz="3200" dirty="0" err="1">
                <a:solidFill>
                  <a:schemeClr val="accent1"/>
                </a:solidFill>
              </a:rPr>
              <a:t>Colab</a:t>
            </a:r>
            <a:r>
              <a:rPr lang="en-US" sz="3200" dirty="0">
                <a:solidFill>
                  <a:schemeClr val="accent1"/>
                </a:solidFill>
              </a:rPr>
              <a:t> Examples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DQN 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5DC8-2330-A445-9756-D997EF6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8F78A-344F-324E-810E-996047C5EE0B}"/>
              </a:ext>
            </a:extLst>
          </p:cNvPr>
          <p:cNvSpPr/>
          <p:nvPr/>
        </p:nvSpPr>
        <p:spPr>
          <a:xfrm>
            <a:off x="2035122" y="6550224"/>
            <a:ext cx="8121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https://colab.research.google.com/github/google/dopamine/blob/master/dopamine/colab/agents.ipynb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46BD4-5D72-A340-B746-6B7F81319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08234"/>
            <a:ext cx="9144000" cy="51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3402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332"/>
            <a:ext cx="8229600" cy="144945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RLlib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Scalable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227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101448" y="6476092"/>
            <a:ext cx="398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https://docs.ray.io/en/master/rllib.html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816C6-0672-934C-81AE-F91415781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16" y="1628800"/>
            <a:ext cx="879677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078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i="0" u="none" strike="noStrike" dirty="0">
                <a:solidFill>
                  <a:srgbClr val="0070C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i="0" dirty="0">
              <a:solidFill>
                <a:srgbClr val="0070C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Autoencoders, GANs, and Diffusion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000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5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100"/>
            <a:ext cx="11292840" cy="6217800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Tristan Lim (2024).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"Environmental, social, and governance (ESG) and artificial intelligence in finance: State-of-the-art and research takeaways."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b="0" dirty="0">
                <a:solidFill>
                  <a:srgbClr val="C00000"/>
                </a:solidFill>
              </a:rPr>
              <a:t>Artificial Intelligence Review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b="0" dirty="0">
                <a:solidFill>
                  <a:srgbClr val="C00000"/>
                </a:solidFill>
              </a:rPr>
              <a:t>57, no. 4 (2024): 1-64.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926106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140677"/>
            <a:ext cx="10650414" cy="88326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023938"/>
            <a:ext cx="10955215" cy="55594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Learning (DL)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Neural Networks (NN)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Convolutional Neural Networks (CNN)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Recurrent Neural Networks (RNN)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Reinforcement Learning (RL)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Markov Decision Processes (MDP)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Reinforcement Learning (DRL) Algorithms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SARSA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Q-Learning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DQN, A3C, Rainbow</a:t>
            </a:r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06971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38" y="951930"/>
            <a:ext cx="11060724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Stuart Russell and Peter </a:t>
            </a:r>
            <a:r>
              <a:rPr lang="en-US" altLang="zh-TW" sz="900" b="0" dirty="0" err="1"/>
              <a:t>Norvig</a:t>
            </a:r>
            <a:r>
              <a:rPr lang="en-US" altLang="zh-TW" sz="9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Tristan Lim (2024). "Environmental, social, and governance (ESG) and artificial intelligence in finance: State-of-the-art and research takeaways.” Artificial Intelligence Review,  57, no. 4 (2024): 1-64.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Min-Yuh Day, Ching-Ying Yang, and </a:t>
            </a:r>
            <a:r>
              <a:rPr lang="en-US" altLang="zh-TW" sz="900" b="0" dirty="0" err="1"/>
              <a:t>Yensen</a:t>
            </a:r>
            <a:r>
              <a:rPr lang="en-US" altLang="zh-TW" sz="900" b="0" dirty="0"/>
              <a:t> Ni (2024), "Portfolio Dynamic Trading Strategies Using Deep Reinforcement Learning", Soft Computing, Volume 28, August 2024, pp. 8715–8730.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 err="1"/>
              <a:t>Numa</a:t>
            </a:r>
            <a:r>
              <a:rPr lang="en-US" altLang="zh-TW" sz="900" b="0" dirty="0"/>
              <a:t> </a:t>
            </a:r>
            <a:r>
              <a:rPr lang="en-US" altLang="zh-TW" sz="900" b="0" dirty="0" err="1"/>
              <a:t>Dhamani</a:t>
            </a:r>
            <a:r>
              <a:rPr lang="en-US" altLang="zh-TW" sz="900" b="0" dirty="0"/>
              <a:t> and Maggie Engler (2024), Introduction to Generative AI, Manning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900" b="0" dirty="0" err="1"/>
              <a:t>ChatGPT</a:t>
            </a:r>
            <a:r>
              <a:rPr lang="en-US" altLang="zh-TW" sz="900" b="0" dirty="0"/>
              <a:t>, GPT-4V, and DALL-E 3, 3rd ed. Edition, </a:t>
            </a:r>
            <a:r>
              <a:rPr lang="en-US" altLang="zh-TW" sz="900" b="0" dirty="0" err="1"/>
              <a:t>Packt</a:t>
            </a:r>
            <a:r>
              <a:rPr lang="en-US" altLang="zh-TW" sz="900" b="0" dirty="0"/>
              <a:t> Publishing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Ben </a:t>
            </a:r>
            <a:r>
              <a:rPr lang="en-US" altLang="zh-TW" sz="900" b="0" dirty="0" err="1"/>
              <a:t>Auffarth</a:t>
            </a:r>
            <a:r>
              <a:rPr lang="en-US" altLang="zh-TW" sz="900" b="0" dirty="0"/>
              <a:t> (2023), Generative AI with </a:t>
            </a:r>
            <a:r>
              <a:rPr lang="en-US" altLang="zh-TW" sz="900" b="0" dirty="0" err="1"/>
              <a:t>LangChain</a:t>
            </a:r>
            <a:r>
              <a:rPr lang="en-US" altLang="zh-TW" sz="900" b="0" dirty="0"/>
              <a:t>: Build large language model (LLM) apps with Python, </a:t>
            </a:r>
            <a:r>
              <a:rPr lang="en-US" altLang="zh-TW" sz="900" b="0" dirty="0" err="1"/>
              <a:t>ChatGPT</a:t>
            </a:r>
            <a:r>
              <a:rPr lang="en-US" altLang="zh-TW" sz="900" b="0" dirty="0"/>
              <a:t> and other LLMs, </a:t>
            </a:r>
            <a:r>
              <a:rPr lang="en-US" altLang="zh-TW" sz="900" b="0" dirty="0" err="1"/>
              <a:t>Packt</a:t>
            </a:r>
            <a:r>
              <a:rPr lang="en-US" altLang="zh-TW" sz="900" b="0" dirty="0"/>
              <a:t> Publishing.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 err="1"/>
              <a:t>Aurélien</a:t>
            </a:r>
            <a:r>
              <a:rPr lang="en-US" altLang="zh-TW" sz="900" b="0" dirty="0"/>
              <a:t> </a:t>
            </a:r>
            <a:r>
              <a:rPr lang="en-US" altLang="zh-TW" sz="900" b="0" dirty="0" err="1"/>
              <a:t>Géron</a:t>
            </a:r>
            <a:r>
              <a:rPr lang="en-US" altLang="zh-TW" sz="900" b="0" dirty="0"/>
              <a:t> (2022), Hands-On Machine Learning with Scikit-Learn, </a:t>
            </a:r>
            <a:r>
              <a:rPr lang="en-US" altLang="zh-TW" sz="900" b="0" dirty="0" err="1"/>
              <a:t>Keras</a:t>
            </a:r>
            <a:r>
              <a:rPr lang="en-US" altLang="zh-TW" sz="9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Steven </a:t>
            </a:r>
            <a:r>
              <a:rPr lang="en-US" altLang="zh-TW" sz="900" b="0" dirty="0" err="1"/>
              <a:t>D'Ascoli</a:t>
            </a:r>
            <a:r>
              <a:rPr lang="en-US" altLang="zh-TW" sz="9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 err="1"/>
              <a:t>Nithin</a:t>
            </a:r>
            <a:r>
              <a:rPr lang="en-US" altLang="zh-TW" sz="900" b="0" dirty="0"/>
              <a:t> </a:t>
            </a:r>
            <a:r>
              <a:rPr lang="en-US" altLang="zh-TW" sz="900" b="0" dirty="0" err="1"/>
              <a:t>Buduma</a:t>
            </a:r>
            <a:r>
              <a:rPr lang="en-US" altLang="zh-TW" sz="900" b="0" dirty="0"/>
              <a:t>, Nikhil </a:t>
            </a:r>
            <a:r>
              <a:rPr lang="en-US" altLang="zh-TW" sz="900" b="0" dirty="0" err="1"/>
              <a:t>Buduma</a:t>
            </a:r>
            <a:r>
              <a:rPr lang="en-US" altLang="zh-TW" sz="9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Aske </a:t>
            </a:r>
            <a:r>
              <a:rPr lang="en-US" altLang="zh-TW" sz="900" b="0" dirty="0" err="1"/>
              <a:t>Plaat</a:t>
            </a:r>
            <a:r>
              <a:rPr lang="en-US" altLang="zh-TW" sz="900" b="0" dirty="0"/>
              <a:t>, Annie Wong, Suzan Verberne, Joost </a:t>
            </a:r>
            <a:r>
              <a:rPr lang="en-US" altLang="zh-TW" sz="900" b="0" dirty="0" err="1"/>
              <a:t>Broekens</a:t>
            </a:r>
            <a:r>
              <a:rPr lang="en-US" altLang="zh-TW" sz="900" b="0" dirty="0"/>
              <a:t>, Niki van Stein, and Thomas Back. (2024) "Reasoning with Large Language Models, a Survey." </a:t>
            </a:r>
            <a:r>
              <a:rPr lang="en-US" altLang="zh-TW" sz="900" b="0" dirty="0" err="1"/>
              <a:t>arXiv</a:t>
            </a:r>
            <a:r>
              <a:rPr lang="en-US" altLang="zh-TW" sz="900" b="0" dirty="0"/>
              <a:t> preprint arXiv:2407.11511.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 err="1"/>
              <a:t>Nithin</a:t>
            </a:r>
            <a:r>
              <a:rPr lang="en-US" sz="900" b="0" dirty="0"/>
              <a:t> </a:t>
            </a:r>
            <a:r>
              <a:rPr lang="en-US" sz="900" b="0" dirty="0" err="1"/>
              <a:t>Buduma</a:t>
            </a:r>
            <a:r>
              <a:rPr lang="en-US" sz="900" b="0" dirty="0"/>
              <a:t>, Nikhil </a:t>
            </a:r>
            <a:r>
              <a:rPr lang="en-US" sz="900" b="0" dirty="0" err="1"/>
              <a:t>Buduma</a:t>
            </a:r>
            <a:r>
              <a:rPr lang="en-US" sz="9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Ahmet Murat </a:t>
            </a:r>
            <a:r>
              <a:rPr lang="en-US" sz="900" b="0" dirty="0" err="1"/>
              <a:t>Ozbayoglu</a:t>
            </a:r>
            <a:r>
              <a:rPr lang="en-US" sz="900" b="0" dirty="0"/>
              <a:t>, Mehmet </a:t>
            </a:r>
            <a:r>
              <a:rPr lang="en-US" sz="900" b="0" dirty="0" err="1"/>
              <a:t>Ugur</a:t>
            </a:r>
            <a:r>
              <a:rPr lang="en-US" sz="900" b="0" dirty="0"/>
              <a:t> </a:t>
            </a:r>
            <a:r>
              <a:rPr lang="en-US" sz="900" b="0" dirty="0" err="1"/>
              <a:t>Gudelek</a:t>
            </a:r>
            <a:r>
              <a:rPr lang="en-US" sz="900" b="0" dirty="0"/>
              <a:t>, and Omer </a:t>
            </a:r>
            <a:r>
              <a:rPr lang="en-US" sz="900" b="0" dirty="0" err="1"/>
              <a:t>Berat</a:t>
            </a:r>
            <a:r>
              <a:rPr lang="en-US" sz="900" b="0" dirty="0"/>
              <a:t> </a:t>
            </a:r>
            <a:r>
              <a:rPr lang="en-US" sz="900" b="0" dirty="0" err="1"/>
              <a:t>Sezer</a:t>
            </a:r>
            <a:r>
              <a:rPr lang="en-US" sz="900" b="0" dirty="0"/>
              <a:t> (2020). "Deep learning for financial applications: A survey." Applied Soft Computing (2020): 106384.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Omer </a:t>
            </a:r>
            <a:r>
              <a:rPr lang="en-US" sz="900" b="0" dirty="0" err="1"/>
              <a:t>Berat</a:t>
            </a:r>
            <a:r>
              <a:rPr lang="en-US" sz="900" b="0" dirty="0"/>
              <a:t> </a:t>
            </a:r>
            <a:r>
              <a:rPr lang="en-US" sz="900" b="0" dirty="0" err="1"/>
              <a:t>Sezer</a:t>
            </a:r>
            <a:r>
              <a:rPr lang="en-US" sz="900" b="0" dirty="0"/>
              <a:t>, Mehmet </a:t>
            </a:r>
            <a:r>
              <a:rPr lang="en-US" sz="900" b="0" dirty="0" err="1"/>
              <a:t>Ugur</a:t>
            </a:r>
            <a:r>
              <a:rPr lang="en-US" sz="900" b="0" dirty="0"/>
              <a:t> </a:t>
            </a:r>
            <a:r>
              <a:rPr lang="en-US" sz="900" b="0" dirty="0" err="1"/>
              <a:t>Gudelek</a:t>
            </a:r>
            <a:r>
              <a:rPr lang="en-US" sz="900" b="0" dirty="0"/>
              <a:t>, and Ahmet Murat </a:t>
            </a:r>
            <a:r>
              <a:rPr lang="en-US" sz="900" b="0" dirty="0" err="1"/>
              <a:t>Ozbayoglu</a:t>
            </a:r>
            <a:r>
              <a:rPr lang="en-US" sz="900" b="0" dirty="0"/>
              <a:t> (2020), "Financial time series forecasting with deep learning: A systematic literature review: 2005–2019." Applied Soft Computing 90 (2020): 106181.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Deep Learning Basics: Neural Networks Demystified,  https://</a:t>
            </a:r>
            <a:r>
              <a:rPr lang="en-US" sz="900" b="0" dirty="0" err="1"/>
              <a:t>www.youtube.com</a:t>
            </a:r>
            <a:r>
              <a:rPr lang="en-US" sz="900" b="0" dirty="0"/>
              <a:t>/</a:t>
            </a:r>
            <a:r>
              <a:rPr lang="en-US" sz="900" b="0" dirty="0" err="1"/>
              <a:t>playlist?list</a:t>
            </a:r>
            <a:r>
              <a:rPr lang="en-US" sz="900" b="0" dirty="0"/>
              <a:t>=PLiaHhY2iBX9hdHaRr6b7XevZtgZRa1PoU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Deep Learning SIMPLIFIED, https://</a:t>
            </a:r>
            <a:r>
              <a:rPr lang="en-US" sz="900" b="0" dirty="0" err="1"/>
              <a:t>www.youtube.com</a:t>
            </a:r>
            <a:r>
              <a:rPr lang="en-US" sz="900" b="0" dirty="0"/>
              <a:t>/</a:t>
            </a:r>
            <a:r>
              <a:rPr lang="en-US" sz="900" b="0" dirty="0" err="1"/>
              <a:t>playlist?list</a:t>
            </a:r>
            <a:r>
              <a:rPr lang="en-US" sz="900" b="0" dirty="0"/>
              <a:t>=PLjJh1vlSEYgvGod9wWiydumYl8hOXixNu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3Blue1Brown (2017), But what *is* a Neural Network? | Chapter 1, deep learning, https://</a:t>
            </a:r>
            <a:r>
              <a:rPr lang="en-US" sz="900" b="0" dirty="0" err="1"/>
              <a:t>www.youtube.com</a:t>
            </a:r>
            <a:r>
              <a:rPr lang="en-US" sz="900" b="0" dirty="0"/>
              <a:t>/</a:t>
            </a:r>
            <a:r>
              <a:rPr lang="en-US" sz="900" b="0" dirty="0" err="1"/>
              <a:t>watch?v</a:t>
            </a:r>
            <a:r>
              <a:rPr lang="en-US" sz="900" b="0" dirty="0"/>
              <a:t>=</a:t>
            </a:r>
            <a:r>
              <a:rPr lang="en-US" sz="900" b="0" dirty="0" err="1"/>
              <a:t>aircAruvnKk</a:t>
            </a:r>
            <a:endParaRPr lang="en-US" sz="900" b="0" dirty="0"/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3Blue1Brown (2017), Gradient descent, how neural networks learn | Chapter 2, deep learning, https://</a:t>
            </a:r>
            <a:r>
              <a:rPr lang="en-US" sz="900" b="0" dirty="0" err="1"/>
              <a:t>www.youtube.com</a:t>
            </a:r>
            <a:r>
              <a:rPr lang="en-US" sz="900" b="0" dirty="0"/>
              <a:t>/</a:t>
            </a:r>
            <a:r>
              <a:rPr lang="en-US" sz="900" b="0" dirty="0" err="1"/>
              <a:t>watch?v</a:t>
            </a:r>
            <a:r>
              <a:rPr lang="en-US" sz="900" b="0" dirty="0"/>
              <a:t>=</a:t>
            </a:r>
            <a:r>
              <a:rPr lang="en-US" sz="900" b="0" dirty="0" err="1"/>
              <a:t>IHZwWFHWa</a:t>
            </a:r>
            <a:r>
              <a:rPr lang="en-US" sz="900" b="0" dirty="0"/>
              <a:t>-w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3Blue1Brown (2017), What is backpropagation really doing? | Chapter 3, deep learning, https://</a:t>
            </a:r>
            <a:r>
              <a:rPr lang="en-US" sz="900" b="0" dirty="0" err="1"/>
              <a:t>www.youtube.com</a:t>
            </a:r>
            <a:r>
              <a:rPr lang="en-US" sz="900" b="0" dirty="0"/>
              <a:t>/</a:t>
            </a:r>
            <a:r>
              <a:rPr lang="en-US" sz="900" b="0" dirty="0" err="1"/>
              <a:t>watch?v</a:t>
            </a:r>
            <a:r>
              <a:rPr lang="en-US" sz="900" b="0" dirty="0"/>
              <a:t>=Ilg3gGewQ5U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Richard S. Sutton &amp; Andrew G. </a:t>
            </a:r>
            <a:r>
              <a:rPr lang="en-US" sz="900" b="0" dirty="0" err="1"/>
              <a:t>Barto</a:t>
            </a:r>
            <a:r>
              <a:rPr lang="en-US" sz="900" b="0" dirty="0"/>
              <a:t> (2018), Reinforcement Learning: An Introduction, 2nd Edition, A Bradford Book.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David Silver (2015), Introduction to reinforcement learning, https://</a:t>
            </a:r>
            <a:r>
              <a:rPr lang="en-US" sz="900" b="0" dirty="0" err="1"/>
              <a:t>www.youtube.com</a:t>
            </a:r>
            <a:r>
              <a:rPr lang="en-US" sz="900" b="0" dirty="0"/>
              <a:t>/</a:t>
            </a:r>
            <a:r>
              <a:rPr lang="en-US" sz="900" b="0" dirty="0" err="1"/>
              <a:t>playlist?list</a:t>
            </a:r>
            <a:r>
              <a:rPr lang="en-US" sz="900" b="0" dirty="0"/>
              <a:t>=PLqYmG7hTraZDM-OYHWgPebj2MfCFzFObQ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David Silver, Thomas Hubert, Julian </a:t>
            </a:r>
            <a:r>
              <a:rPr lang="en-US" sz="900" b="0" dirty="0" err="1"/>
              <a:t>Schrittwieser</a:t>
            </a:r>
            <a:r>
              <a:rPr lang="en-US" sz="900" b="0" dirty="0"/>
              <a:t>, </a:t>
            </a:r>
            <a:r>
              <a:rPr lang="en-US" sz="900" b="0" dirty="0" err="1"/>
              <a:t>Ioannis</a:t>
            </a:r>
            <a:r>
              <a:rPr lang="en-US" sz="900" b="0" dirty="0"/>
              <a:t> </a:t>
            </a:r>
            <a:r>
              <a:rPr lang="en-US" sz="900" b="0" dirty="0" err="1"/>
              <a:t>Antonoglou</a:t>
            </a:r>
            <a:r>
              <a:rPr lang="en-US" sz="900" b="0" dirty="0"/>
              <a:t>, Matthew Lai, Arthur </a:t>
            </a:r>
            <a:r>
              <a:rPr lang="en-US" sz="900" b="0" dirty="0" err="1"/>
              <a:t>Guez</a:t>
            </a:r>
            <a:r>
              <a:rPr lang="en-US" sz="900" b="0" dirty="0"/>
              <a:t>, Marc </a:t>
            </a:r>
            <a:r>
              <a:rPr lang="en-US" sz="900" b="0" dirty="0" err="1"/>
              <a:t>Lanctot</a:t>
            </a:r>
            <a:r>
              <a:rPr lang="en-US" sz="900" b="0" dirty="0"/>
              <a:t>, Laurent </a:t>
            </a:r>
            <a:r>
              <a:rPr lang="en-US" sz="900" b="0" dirty="0" err="1"/>
              <a:t>Sifre</a:t>
            </a:r>
            <a:r>
              <a:rPr lang="en-US" sz="900" b="0" dirty="0"/>
              <a:t>, </a:t>
            </a:r>
            <a:r>
              <a:rPr lang="en-US" sz="900" b="0" dirty="0" err="1"/>
              <a:t>Dharshan</a:t>
            </a:r>
            <a:r>
              <a:rPr lang="en-US" sz="900" b="0" dirty="0"/>
              <a:t> Kumaran, </a:t>
            </a:r>
            <a:r>
              <a:rPr lang="en-US" sz="900" b="0" dirty="0" err="1"/>
              <a:t>Thore</a:t>
            </a:r>
            <a:r>
              <a:rPr lang="en-US" sz="900" b="0" dirty="0"/>
              <a:t> Graepel, Timothy </a:t>
            </a:r>
            <a:r>
              <a:rPr lang="en-US" sz="900" b="0" dirty="0" err="1"/>
              <a:t>Lillicrap</a:t>
            </a:r>
            <a:r>
              <a:rPr lang="en-US" sz="900" b="0" dirty="0"/>
              <a:t>, Karen </a:t>
            </a:r>
            <a:r>
              <a:rPr lang="en-US" sz="900" b="0" dirty="0" err="1"/>
              <a:t>Simonyan</a:t>
            </a:r>
            <a:r>
              <a:rPr lang="en-US" sz="900" b="0" dirty="0"/>
              <a:t>, </a:t>
            </a:r>
            <a:r>
              <a:rPr lang="en-US" sz="900" b="0" dirty="0" err="1"/>
              <a:t>Demis</a:t>
            </a:r>
            <a:r>
              <a:rPr lang="en-US" sz="900" b="0" dirty="0"/>
              <a:t> Hassabis (2018), "A general reinforcement learning algorithm that masters chess, shogi, and Go through self-play." Science 362, no. 6419 (2018): 1140-1144.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David Silver, Julian </a:t>
            </a:r>
            <a:r>
              <a:rPr lang="en-US" sz="900" b="0" dirty="0" err="1"/>
              <a:t>Schrittwieser</a:t>
            </a:r>
            <a:r>
              <a:rPr lang="en-US" sz="900" b="0" dirty="0"/>
              <a:t>, Karen </a:t>
            </a:r>
            <a:r>
              <a:rPr lang="en-US" sz="900" b="0" dirty="0" err="1"/>
              <a:t>Simonyan</a:t>
            </a:r>
            <a:r>
              <a:rPr lang="en-US" sz="900" b="0" dirty="0"/>
              <a:t>, </a:t>
            </a:r>
            <a:r>
              <a:rPr lang="en-US" sz="900" b="0" dirty="0" err="1"/>
              <a:t>Ioannis</a:t>
            </a:r>
            <a:r>
              <a:rPr lang="en-US" sz="900" b="0" dirty="0"/>
              <a:t> </a:t>
            </a:r>
            <a:r>
              <a:rPr lang="en-US" sz="900" b="0" dirty="0" err="1"/>
              <a:t>Antonoglou</a:t>
            </a:r>
            <a:r>
              <a:rPr lang="en-US" sz="900" b="0" dirty="0"/>
              <a:t>, Aja Huang, Arthur </a:t>
            </a:r>
            <a:r>
              <a:rPr lang="en-US" sz="900" b="0" dirty="0" err="1"/>
              <a:t>Guez</a:t>
            </a:r>
            <a:r>
              <a:rPr lang="en-US" sz="900" b="0" dirty="0"/>
              <a:t>, Thomas Hubert, Lucas Baker, Matthew Lai, Adrian Bolton, </a:t>
            </a:r>
            <a:r>
              <a:rPr lang="en-US" sz="900" b="0" dirty="0" err="1"/>
              <a:t>Yutian</a:t>
            </a:r>
            <a:r>
              <a:rPr lang="en-US" sz="900" b="0" dirty="0"/>
              <a:t> Chen, Timothy </a:t>
            </a:r>
            <a:r>
              <a:rPr lang="en-US" sz="900" b="0" dirty="0" err="1"/>
              <a:t>Lillicrap</a:t>
            </a:r>
            <a:r>
              <a:rPr lang="en-US" sz="900" b="0" dirty="0"/>
              <a:t>, Fan Hui, Laurent </a:t>
            </a:r>
            <a:r>
              <a:rPr lang="en-US" sz="900" b="0" dirty="0" err="1"/>
              <a:t>Sifre</a:t>
            </a:r>
            <a:r>
              <a:rPr lang="en-US" sz="900" b="0" dirty="0"/>
              <a:t>, George van den </a:t>
            </a:r>
            <a:r>
              <a:rPr lang="en-US" sz="900" b="0" dirty="0" err="1"/>
              <a:t>Driessche</a:t>
            </a:r>
            <a:r>
              <a:rPr lang="en-US" sz="900" b="0" dirty="0"/>
              <a:t>, </a:t>
            </a:r>
            <a:r>
              <a:rPr lang="en-US" sz="900" b="0" dirty="0" err="1"/>
              <a:t>Thore</a:t>
            </a:r>
            <a:r>
              <a:rPr lang="en-US" sz="900" b="0" dirty="0"/>
              <a:t> Graepel, and </a:t>
            </a:r>
            <a:r>
              <a:rPr lang="en-US" sz="900" b="0" dirty="0" err="1"/>
              <a:t>Demis</a:t>
            </a:r>
            <a:r>
              <a:rPr lang="en-US" sz="900" b="0" dirty="0"/>
              <a:t> Hassabis (2017), "Mastering the game of Go without human knowledge." Nature 550 (2017): 354–359.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 err="1"/>
              <a:t>Hado</a:t>
            </a:r>
            <a:r>
              <a:rPr lang="en-US" sz="900" b="0" dirty="0"/>
              <a:t> Van Hasselt, Arthur </a:t>
            </a:r>
            <a:r>
              <a:rPr lang="en-US" sz="900" b="0" dirty="0" err="1"/>
              <a:t>Guez</a:t>
            </a:r>
            <a:r>
              <a:rPr lang="en-US" sz="900" b="0" dirty="0"/>
              <a:t>, and David Silver (2016). "Deep Reinforcement Learning with Double Q-Learning." In AAAI, vol. 2, p. 5. 2016.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Matteo Hessel, Joseph </a:t>
            </a:r>
            <a:r>
              <a:rPr lang="en-US" sz="900" b="0" dirty="0" err="1"/>
              <a:t>Modayil</a:t>
            </a:r>
            <a:r>
              <a:rPr lang="en-US" sz="900" b="0" dirty="0"/>
              <a:t>, </a:t>
            </a:r>
            <a:r>
              <a:rPr lang="en-US" sz="900" b="0" dirty="0" err="1"/>
              <a:t>Hado</a:t>
            </a:r>
            <a:r>
              <a:rPr lang="en-US" sz="900" b="0" dirty="0"/>
              <a:t> Van Hasselt, Tom </a:t>
            </a:r>
            <a:r>
              <a:rPr lang="en-US" sz="900" b="0" dirty="0" err="1"/>
              <a:t>Schaul</a:t>
            </a:r>
            <a:r>
              <a:rPr lang="en-US" sz="900" b="0" dirty="0"/>
              <a:t>, Georg </a:t>
            </a:r>
            <a:r>
              <a:rPr lang="en-US" sz="900" b="0" dirty="0" err="1"/>
              <a:t>Ostrovski</a:t>
            </a:r>
            <a:r>
              <a:rPr lang="en-US" sz="900" b="0" dirty="0"/>
              <a:t>, Will Dabney, Dan Horgan, Bilal Piot, Mohammad Azar, and David Silver (2017). "Rainbow: Combining improvements in deep reinforcement learning."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arXiv:1710.02298 (2017).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Volodymyr </a:t>
            </a:r>
            <a:r>
              <a:rPr lang="en-US" sz="900" b="0" dirty="0" err="1"/>
              <a:t>Mnih</a:t>
            </a:r>
            <a:r>
              <a:rPr lang="en-US" sz="900" b="0" dirty="0"/>
              <a:t>, </a:t>
            </a:r>
            <a:r>
              <a:rPr lang="en-US" sz="900" b="0" dirty="0" err="1"/>
              <a:t>Koray</a:t>
            </a:r>
            <a:r>
              <a:rPr lang="en-US" sz="900" b="0" dirty="0"/>
              <a:t> </a:t>
            </a:r>
            <a:r>
              <a:rPr lang="en-US" sz="900" b="0" dirty="0" err="1"/>
              <a:t>Kavukcuoglu</a:t>
            </a:r>
            <a:r>
              <a:rPr lang="en-US" sz="900" b="0" dirty="0"/>
              <a:t>, David Silver, Andrei A. </a:t>
            </a:r>
            <a:r>
              <a:rPr lang="en-US" sz="900" b="0" dirty="0" err="1"/>
              <a:t>Rusu</a:t>
            </a:r>
            <a:r>
              <a:rPr lang="en-US" sz="900" b="0" dirty="0"/>
              <a:t>, Joel </a:t>
            </a:r>
            <a:r>
              <a:rPr lang="en-US" sz="900" b="0" dirty="0" err="1"/>
              <a:t>Veness</a:t>
            </a:r>
            <a:r>
              <a:rPr lang="en-US" sz="900" b="0" dirty="0"/>
              <a:t>, Marc G. Bellemare, Alex Graves et al. (2015) "Human-level control through deep reinforcement learning." Nature 518, no. 7540 (2015): 529.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 err="1"/>
              <a:t>Ziyu</a:t>
            </a:r>
            <a:r>
              <a:rPr lang="en-US" sz="900" b="0" dirty="0"/>
              <a:t> Wang, Tom </a:t>
            </a:r>
            <a:r>
              <a:rPr lang="en-US" sz="900" b="0" dirty="0" err="1"/>
              <a:t>Schaul</a:t>
            </a:r>
            <a:r>
              <a:rPr lang="en-US" sz="900" b="0" dirty="0"/>
              <a:t>, Matteo Hessel, </a:t>
            </a:r>
            <a:r>
              <a:rPr lang="en-US" sz="900" b="0" dirty="0" err="1"/>
              <a:t>Hado</a:t>
            </a:r>
            <a:r>
              <a:rPr lang="en-US" sz="900" b="0" dirty="0"/>
              <a:t> Van Hasselt, Marc </a:t>
            </a:r>
            <a:r>
              <a:rPr lang="en-US" sz="900" b="0" dirty="0" err="1"/>
              <a:t>Lanctot</a:t>
            </a:r>
            <a:r>
              <a:rPr lang="en-US" sz="900" b="0" dirty="0"/>
              <a:t>, and Nando De Freitas (2015). "Dueling network architectures for deep reinforcement learning."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arXiv:1511.06581 (2015). 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Xiao-Yang Liu, </a:t>
            </a:r>
            <a:r>
              <a:rPr lang="en-US" sz="900" b="0" dirty="0" err="1"/>
              <a:t>Hongyang</a:t>
            </a:r>
            <a:r>
              <a:rPr lang="en-US" sz="900" b="0" dirty="0"/>
              <a:t> Yang, Qian Chen, </a:t>
            </a:r>
            <a:r>
              <a:rPr lang="en-US" sz="900" b="0" dirty="0" err="1"/>
              <a:t>Runjia</a:t>
            </a:r>
            <a:r>
              <a:rPr lang="en-US" sz="900" b="0" dirty="0"/>
              <a:t> Zhang, </a:t>
            </a:r>
            <a:r>
              <a:rPr lang="en-US" sz="900" b="0" dirty="0" err="1"/>
              <a:t>Liuqing</a:t>
            </a:r>
            <a:r>
              <a:rPr lang="en-US" sz="900" b="0" dirty="0"/>
              <a:t> Yang, Bowen Xiao, and Christina Dan Wang (2020). "</a:t>
            </a:r>
            <a:r>
              <a:rPr lang="en-US" sz="900" b="0" dirty="0" err="1"/>
              <a:t>FinRL</a:t>
            </a:r>
            <a:r>
              <a:rPr lang="en-US" sz="900" b="0" dirty="0"/>
              <a:t>: A Deep Reinforcement Learning Library for Automated Stock Trading in Quantitative Finance."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arXiv:2011.09607 (2020).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Mu-</a:t>
            </a:r>
            <a:r>
              <a:rPr lang="en-US" sz="900" b="0" dirty="0" err="1"/>
              <a:t>En</a:t>
            </a:r>
            <a:r>
              <a:rPr lang="en-US" sz="900" b="0" dirty="0"/>
              <a:t> Wu, Jia-Hao </a:t>
            </a:r>
            <a:r>
              <a:rPr lang="en-US" sz="900" b="0" dirty="0" err="1"/>
              <a:t>Syu</a:t>
            </a:r>
            <a:r>
              <a:rPr lang="en-US" sz="900" b="0" dirty="0"/>
              <a:t>, Jerry Chun-Wei Lin, and Jan-Ming Ho. "Portfolio management system in equity market neutral using reinforcement learning." Applied Intelligence (2021): 1-13.</a:t>
            </a:r>
          </a:p>
          <a:p>
            <a:pPr marL="228600" indent="-228600">
              <a:spcAft>
                <a:spcPts val="200"/>
              </a:spcAft>
            </a:pPr>
            <a:r>
              <a:rPr lang="en-US" sz="900" b="0" dirty="0"/>
              <a:t>Min-Yuh Day (2024), Python 101, </a:t>
            </a:r>
            <a:r>
              <a:rPr lang="en-US" sz="900" b="0" dirty="0">
                <a:hlinkClick r:id="rId2"/>
              </a:rPr>
              <a:t>https://tinyurl.com/aintpupython101</a:t>
            </a:r>
            <a:endParaRPr lang="en-US" sz="9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6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09483"/>
          </a:xfrm>
        </p:spPr>
        <p:txBody>
          <a:bodyPr>
            <a:noAutofit/>
          </a:bodyPr>
          <a:lstStyle/>
          <a:p>
            <a:r>
              <a:rPr lang="en-US" sz="3600" dirty="0"/>
              <a:t>ESG and Artificial Intelligence in Finance</a:t>
            </a:r>
            <a:br>
              <a:rPr lang="en-US" sz="3600" dirty="0"/>
            </a:br>
            <a:r>
              <a:rPr lang="en-US" sz="3600" dirty="0"/>
              <a:t>PRISMA—the systematic mapping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0B57A-4793-C1CB-A359-53165FC6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187449"/>
            <a:ext cx="10891840" cy="53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09483"/>
          </a:xfrm>
        </p:spPr>
        <p:txBody>
          <a:bodyPr>
            <a:noAutofit/>
          </a:bodyPr>
          <a:lstStyle/>
          <a:p>
            <a:r>
              <a:rPr lang="en-US" dirty="0"/>
              <a:t>Network Analysis of ESG and AI in Finance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649A4-3E7B-20ED-DAB5-A2636DD3B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6" y="939800"/>
            <a:ext cx="10625407" cy="56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4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09483"/>
          </a:xfrm>
        </p:spPr>
        <p:txBody>
          <a:bodyPr>
            <a:noAutofit/>
          </a:bodyPr>
          <a:lstStyle/>
          <a:p>
            <a:r>
              <a:rPr lang="en-US" dirty="0"/>
              <a:t>Research Area of ESG and AI in Finance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BC0C-2803-4AA9-D292-9EB2F3F7F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48" y="1187233"/>
            <a:ext cx="11098351" cy="54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28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09483"/>
          </a:xfrm>
        </p:spPr>
        <p:txBody>
          <a:bodyPr>
            <a:noAutofit/>
          </a:bodyPr>
          <a:lstStyle/>
          <a:p>
            <a:r>
              <a:rPr lang="en-US" sz="3600" dirty="0"/>
              <a:t>Total publication count by research thematic areas between 2008 and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5726F-8916-35AD-2AEC-05CCBB82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18" y="1372490"/>
            <a:ext cx="10921011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46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09483"/>
          </a:xfrm>
        </p:spPr>
        <p:txBody>
          <a:bodyPr>
            <a:noAutofit/>
          </a:bodyPr>
          <a:lstStyle/>
          <a:p>
            <a:r>
              <a:rPr lang="en-US" sz="3600" dirty="0"/>
              <a:t>Total citation count by research thematic areas </a:t>
            </a:r>
            <a:br>
              <a:rPr lang="en-US" sz="3600" dirty="0"/>
            </a:br>
            <a:r>
              <a:rPr lang="en-US" sz="3600" dirty="0"/>
              <a:t>between 2008 and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206D7-0F6E-15EB-D085-2DE20047C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94" y="1193800"/>
            <a:ext cx="10870211" cy="536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8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36369"/>
          </a:xfrm>
        </p:spPr>
        <p:txBody>
          <a:bodyPr>
            <a:noAutofit/>
          </a:bodyPr>
          <a:lstStyle/>
          <a:p>
            <a:r>
              <a:rPr lang="en-US" sz="3600" dirty="0"/>
              <a:t>Network Analysis on</a:t>
            </a:r>
            <a:r>
              <a:rPr lang="zh-TW" altLang="en-US" sz="3600" dirty="0"/>
              <a:t> </a:t>
            </a:r>
            <a:r>
              <a:rPr lang="en-US" altLang="zh-TW" sz="3600" dirty="0"/>
              <a:t>R</a:t>
            </a:r>
            <a:r>
              <a:rPr lang="en-US" sz="3600" dirty="0"/>
              <a:t>esearch Domains and AI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A472D7-DEB7-FB4D-0CE7-79FBFE02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43" y="955195"/>
            <a:ext cx="11003114" cy="560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2024/10/22 The Theory of Learning and Ensemble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2024/10/29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2024/11/05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10 2024/11/12 </a:t>
            </a:r>
            <a:r>
              <a:rPr lang="en-US" sz="2800">
                <a:solidFill>
                  <a:srgbClr val="C00000"/>
                </a:solidFill>
              </a:rPr>
              <a:t>Deep Learning and </a:t>
            </a:r>
            <a:r>
              <a:rPr lang="en-US" sz="2800" dirty="0">
                <a:solidFill>
                  <a:srgbClr val="C00000"/>
                </a:solidFill>
              </a:rPr>
              <a:t>Reinforcement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2024/11/19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2024/11/26 Deep Learning for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36369"/>
          </a:xfrm>
        </p:spPr>
        <p:txBody>
          <a:bodyPr>
            <a:noAutofit/>
          </a:bodyPr>
          <a:lstStyle/>
          <a:p>
            <a:r>
              <a:rPr lang="en-US" sz="4000" dirty="0"/>
              <a:t>Bump Graph Analysis of dominant AI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6048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AB1FC-98E0-48F3-1217-31A47F6B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95" y="1170271"/>
            <a:ext cx="10996458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452670" cy="1036369"/>
          </a:xfrm>
        </p:spPr>
        <p:txBody>
          <a:bodyPr>
            <a:noAutofit/>
          </a:bodyPr>
          <a:lstStyle/>
          <a:p>
            <a:r>
              <a:rPr lang="en-US" sz="4000" dirty="0"/>
              <a:t>Environmental, Social, and Governance (ESG) and </a:t>
            </a:r>
            <a:br>
              <a:rPr lang="en-US" sz="4000" dirty="0"/>
            </a:br>
            <a:r>
              <a:rPr lang="en-US" sz="4000" dirty="0"/>
              <a:t>Artificial Intelligence in Finance: Research Takeaways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79490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Tristan Lim (2024). "Environmental, social, and governance (ESG) and artificial intelligence in finance: State-of-the-art and research takeaways." Artificial Intelligence Review 57, no. 4 (2024): 1-64.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92E5AA-FBBE-1937-1A77-B1B6AA9D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9" y="1225296"/>
            <a:ext cx="11691130" cy="53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3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59F7-64B8-1640-A45F-69A20C3B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DL in Financial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D7ADF-D063-78AB-4FF9-53F792C6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Deep learning for financial economics</a:t>
            </a:r>
          </a:p>
          <a:p>
            <a:r>
              <a:rPr lang="en-US" dirty="0"/>
              <a:t>Deep learning for macroeconomics and monetary economics</a:t>
            </a:r>
          </a:p>
          <a:p>
            <a:r>
              <a:rPr lang="en-US" dirty="0"/>
              <a:t>Deep learning for agricultural and natural resource economics</a:t>
            </a:r>
          </a:p>
          <a:p>
            <a:r>
              <a:rPr lang="en-US" dirty="0"/>
              <a:t>Deep learning for industrial organization</a:t>
            </a:r>
          </a:p>
          <a:p>
            <a:r>
              <a:rPr lang="en-US" dirty="0"/>
              <a:t>Deep learning for urban, rural, regional, real estate, and transportation economics</a:t>
            </a:r>
          </a:p>
          <a:p>
            <a:r>
              <a:rPr lang="en-US" dirty="0"/>
              <a:t>Deep learning for health, education, and welfare</a:t>
            </a:r>
          </a:p>
          <a:p>
            <a:r>
              <a:rPr lang="en-US" dirty="0"/>
              <a:t>Deep learning for business administration and microeconomics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69DC3-7E5A-C2FE-FB80-12150730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3E1E5-66BA-248A-3883-F582337103B4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</p:spTree>
    <p:extLst>
      <p:ext uri="{BB962C8B-B14F-4D97-AF65-F5344CB8AC3E}">
        <p14:creationId xmlns:p14="http://schemas.microsoft.com/office/powerpoint/2010/main" val="1283742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and Deep Learning in Finance</a:t>
            </a:r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F316C-329A-42B1-76ED-20EFE25E4A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90" y="871803"/>
            <a:ext cx="9351855" cy="5618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BF4709-E51A-3226-52DE-A2AED4270BF3}"/>
              </a:ext>
            </a:extLst>
          </p:cNvPr>
          <p:cNvSpPr txBox="1"/>
          <p:nvPr/>
        </p:nvSpPr>
        <p:spPr>
          <a:xfrm>
            <a:off x="9715557" y="5190793"/>
            <a:ext cx="250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(2016-2022)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9461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and Deep Learning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59C80-933D-04BF-89CE-32A0AC73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7" y="799587"/>
            <a:ext cx="10593063" cy="57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7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Applications of Machine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44221-2EA0-EF30-2E70-ADA5717C5C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417" y="913259"/>
            <a:ext cx="7457729" cy="5669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27DBD-35AF-A01B-AF60-E2BD0CFBB9DF}"/>
              </a:ext>
            </a:extLst>
          </p:cNvPr>
          <p:cNvSpPr txBox="1"/>
          <p:nvPr/>
        </p:nvSpPr>
        <p:spPr>
          <a:xfrm>
            <a:off x="103965" y="1123582"/>
            <a:ext cx="21122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Application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– Model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Heatmap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F43A4-0B94-3CD5-575B-CD4F72143D3F}"/>
              </a:ext>
            </a:extLst>
          </p:cNvPr>
          <p:cNvSpPr txBox="1"/>
          <p:nvPr/>
        </p:nvSpPr>
        <p:spPr>
          <a:xfrm>
            <a:off x="247973" y="3286610"/>
            <a:ext cx="39344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Stock Market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Portfolio Management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Cryptocurrency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Foreign Exchange Market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Financial Crisis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Bankruptcy and Insolvency</a:t>
            </a:r>
          </a:p>
        </p:txBody>
      </p:sp>
    </p:spTree>
    <p:extLst>
      <p:ext uri="{BB962C8B-B14F-4D97-AF65-F5344CB8AC3E}">
        <p14:creationId xmlns:p14="http://schemas.microsoft.com/office/powerpoint/2010/main" val="1803381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DE63-E283-DB85-EC01-9430E78B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657611" cy="896028"/>
          </a:xfrm>
        </p:spPr>
        <p:txBody>
          <a:bodyPr>
            <a:noAutofit/>
          </a:bodyPr>
          <a:lstStyle/>
          <a:p>
            <a:r>
              <a:rPr lang="en-US" sz="3200" dirty="0"/>
              <a:t>Deep-learning-based stock market prediction </a:t>
            </a:r>
            <a:br>
              <a:rPr lang="en-US" sz="3200" dirty="0"/>
            </a:br>
            <a:r>
              <a:rPr lang="en-US" sz="3200" dirty="0"/>
              <a:t>incorporating ESG sentiment and technical indicators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7415D7-33B4-C5A2-4185-EC74C8F70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117" y="1163941"/>
            <a:ext cx="11056484" cy="54354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EFD6-D984-E79A-28EF-4A676CF0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3DE4-8CCB-7F00-48BF-0A1E2AFE1C9D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Jang Hyun Kim,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Jung. "Deep-learning-based stock market prediction incorporating ESG sentiment and technical indicators." Scientific Reports 14, no. 1 (2024): 10262.</a:t>
            </a:r>
          </a:p>
        </p:txBody>
      </p:sp>
    </p:spTree>
    <p:extLst>
      <p:ext uri="{BB962C8B-B14F-4D97-AF65-F5344CB8AC3E}">
        <p14:creationId xmlns:p14="http://schemas.microsoft.com/office/powerpoint/2010/main" val="270768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DE63-E283-DB85-EC01-9430E78B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195651" cy="896028"/>
          </a:xfrm>
        </p:spPr>
        <p:txBody>
          <a:bodyPr>
            <a:noAutofit/>
          </a:bodyPr>
          <a:lstStyle/>
          <a:p>
            <a:r>
              <a:rPr lang="en-US" sz="4400" dirty="0"/>
              <a:t>Technical indicators in stock market prediction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EFD6-D984-E79A-28EF-4A676CF0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3DE4-8CCB-7F00-48BF-0A1E2AFE1C9D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Jang Hyun Kim,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Jung. "Deep-learning-based stock market prediction incorporating ESG sentiment and technical indicators." Scientific Reports 14, no. 1 (2024): 10262.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2ED5F4-97F9-892C-8807-BC7BBE981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4" y="1163137"/>
            <a:ext cx="11448771" cy="54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2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DE63-E283-DB85-EC01-9430E78B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195651" cy="896028"/>
          </a:xfrm>
        </p:spPr>
        <p:txBody>
          <a:bodyPr>
            <a:noAutofit/>
          </a:bodyPr>
          <a:lstStyle/>
          <a:p>
            <a:r>
              <a:rPr lang="en-US" sz="4400" dirty="0"/>
              <a:t>Technical indicators in stock market prediction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EFD6-D984-E79A-28EF-4A676CF0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3DE4-8CCB-7F00-48BF-0A1E2AFE1C9D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Jang Hyun Kim,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Jung. "Deep-learning-based stock market prediction incorporating ESG sentiment and technical indicators." Scientific Reports 14, no. 1 (2024): 10262.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7E401-4067-5734-4BD0-477905EC1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02" y="955819"/>
            <a:ext cx="10648023" cy="5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6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 System and ESG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C20405-6C54-D1AF-9F9A-D2E61CCD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72767"/>
            <a:ext cx="11128072" cy="56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2024/12/03 Computer Vision and Robotics</a:t>
            </a:r>
          </a:p>
          <a:p>
            <a:pPr marL="0" indent="0">
              <a:buNone/>
            </a:pPr>
            <a:r>
              <a:rPr lang="en-US" sz="2800" dirty="0"/>
              <a:t>14 2024/12/10 Generative AI, </a:t>
            </a:r>
            <a:br>
              <a:rPr lang="en-US" sz="2800" dirty="0"/>
            </a:br>
            <a:r>
              <a:rPr lang="en-US" sz="2800" dirty="0"/>
              <a:t>                           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2024/12/24 Final Project Report 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 Solution for Net Zero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DA821-5F56-A35D-8ADB-5637A6F47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32" y="901066"/>
            <a:ext cx="9844693" cy="56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7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Data Analytics for ESG Ranking &amp; Scoring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8E3EC-5517-30EF-D530-F91521A1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09" y="972767"/>
            <a:ext cx="10449539" cy="56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7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Traditional and AI-Power ESG Rating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07F87-161A-7CA4-6191-24D3DB815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58" y="972767"/>
            <a:ext cx="9670683" cy="55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95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ESG Data Providers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C0094-B8BC-F052-48EC-EAA4A374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31" y="988672"/>
            <a:ext cx="9946105" cy="55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8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ESG Data Providers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1C3DC2-6E50-FF3D-FDCE-A399B321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1" y="1663207"/>
            <a:ext cx="10659497" cy="4448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D3D51-FD8B-93DF-DB39-5E36EA57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51" y="1188848"/>
            <a:ext cx="10566548" cy="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80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B86710-A968-F4C1-BAD7-9C7503E3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5" y="796255"/>
            <a:ext cx="11380908" cy="407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D090E-8626-53C8-A316-709F28A6A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55" y="1153222"/>
            <a:ext cx="11380909" cy="5491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in </a:t>
            </a:r>
            <a:r>
              <a:rPr lang="en-US" sz="4000" dirty="0">
                <a:solidFill>
                  <a:srgbClr val="C00000"/>
                </a:solidFill>
              </a:rPr>
              <a:t>Stock Market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</p:spTree>
    <p:extLst>
      <p:ext uri="{BB962C8B-B14F-4D97-AF65-F5344CB8AC3E}">
        <p14:creationId xmlns:p14="http://schemas.microsoft.com/office/powerpoint/2010/main" val="130348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in </a:t>
            </a:r>
            <a:r>
              <a:rPr lang="en-US" sz="4000" dirty="0">
                <a:solidFill>
                  <a:srgbClr val="C00000"/>
                </a:solidFill>
              </a:rPr>
              <a:t>Portfolio 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F9A32-7578-F8F6-C32F-1F5A0C09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4" y="2718222"/>
            <a:ext cx="11528149" cy="3870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13745-EAFE-E961-0651-E0105226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03" y="750406"/>
            <a:ext cx="11209606" cy="783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924-C762-6E24-A5B7-37735096C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44" y="1503336"/>
            <a:ext cx="11288706" cy="11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2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5" y="116632"/>
            <a:ext cx="11437748" cy="7036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Performance Metrics of Financial Applications of 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3ABB7A-FF32-D0C8-A63C-B8764ADED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005" y="841042"/>
            <a:ext cx="9525990" cy="57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89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5" y="116632"/>
            <a:ext cx="11437748" cy="70363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Deep Reinforcement Learning in Portfolio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0" y="6534907"/>
            <a:ext cx="11159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Min-Yuh Day, Ching-Ying Yang,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Ni (2024), "Portfolio Dynamic Trading Strategies Using Deep Reinforcement Learning", Soft Computing, Volume 28, August 2024, pp. 8715–8730.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4A114-F897-E2FE-62BB-0B50D083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69" y="841042"/>
            <a:ext cx="11622756" cy="56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5" y="80056"/>
            <a:ext cx="11437748" cy="70363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Deep Reinforcement Learning in Portfolio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0" y="6534907"/>
            <a:ext cx="11159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Min-Yuh Day, Ching-Ying Yang,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Ni (2023), "Portfolio Dynamic Trading Strategies Using Deep Reinforcement Learning", Soft Computing, 30 July 2023, pp. 1-16.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2C6E5-0B99-1732-AA9F-E43A15EB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783694"/>
            <a:ext cx="11027664" cy="5741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C4024F-2708-1F15-EE5A-985847CEA286}"/>
              </a:ext>
            </a:extLst>
          </p:cNvPr>
          <p:cNvSpPr txBox="1"/>
          <p:nvPr/>
        </p:nvSpPr>
        <p:spPr>
          <a:xfrm>
            <a:off x="513163" y="5909554"/>
            <a:ext cx="1025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Day et al. 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>
                <a:solidFill>
                  <a:srgbClr val="C00000"/>
                </a:solidFill>
              </a:rPr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3829927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23" y="274638"/>
            <a:ext cx="10603523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Deep Learning and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9600" dirty="0">
                <a:solidFill>
                  <a:srgbClr val="C00000"/>
                </a:solidFill>
              </a:rPr>
              <a:t>Reinforcement Learning 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46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54640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C2864-02CC-AC2F-91CC-504B20A9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7" y="723016"/>
            <a:ext cx="10712826" cy="58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20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Journal Articles of ML and AI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F598F-94FC-0A11-BB3E-A585C3FA1EE3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8A207-3A70-CD06-39CB-E4A6FFA6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03" y="822259"/>
            <a:ext cx="10430360" cy="57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8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Journal Articles of ML and AI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1B8DE-A44E-DE3B-CDB1-22025B51B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56" y="945397"/>
            <a:ext cx="11186887" cy="56168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</p:spTree>
    <p:extLst>
      <p:ext uri="{BB962C8B-B14F-4D97-AF65-F5344CB8AC3E}">
        <p14:creationId xmlns:p14="http://schemas.microsoft.com/office/powerpoint/2010/main" val="1519577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learning: CNN, RNN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52F6A-593D-26DF-72CE-65F85BC0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" y="1190840"/>
            <a:ext cx="10750246" cy="5414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C40B20-AE1C-86EA-9976-AD563EBDB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89" y="769431"/>
            <a:ext cx="10773518" cy="3959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5ABCF-696F-6A19-2B05-B7604414C482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</p:spTree>
    <p:extLst>
      <p:ext uri="{BB962C8B-B14F-4D97-AF65-F5344CB8AC3E}">
        <p14:creationId xmlns:p14="http://schemas.microsoft.com/office/powerpoint/2010/main" val="2534038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learning: AE, Transformer, DRL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D2E8D-C023-6A9B-9379-6817FCF2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5" y="776483"/>
            <a:ext cx="10909972" cy="58220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7F598F-94FC-0A11-BB3E-A585C3FA1EE3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</p:spTree>
    <p:extLst>
      <p:ext uri="{BB962C8B-B14F-4D97-AF65-F5344CB8AC3E}">
        <p14:creationId xmlns:p14="http://schemas.microsoft.com/office/powerpoint/2010/main" val="920226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352019" y="6571720"/>
            <a:ext cx="9559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Pomares-Quimbaya (2020), "Stock Market Movement Forecast: A Systematic Review."  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18" y="56362"/>
            <a:ext cx="9559971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ML 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2" y="1220356"/>
            <a:ext cx="9559972" cy="5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578" y="1034279"/>
            <a:ext cx="9457996" cy="54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62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Machine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945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328845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0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140677"/>
            <a:ext cx="10650414" cy="88326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023938"/>
            <a:ext cx="10955215" cy="55594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Learning (DL)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Neural Networks (NN)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Convolutional Neural Networks (CNN)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Recurrent Neural Networks (RNN)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Reinforcement Learning (RL)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Markov Decision Processes (MDP)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Reinforcement Learning (DRL) Algorithms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SARSA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Q-Learning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DQN, A3C, Rainbow</a:t>
            </a:r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7342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4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Deep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575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569258" y="411956"/>
            <a:ext cx="11053483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926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488" y="332656"/>
            <a:ext cx="2448844" cy="244827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85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792" y="205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(CNN or Deep Convolutional Neural Networks,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366467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4852" y="6471502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2594241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505711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5259" y="6495148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1899991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1624" y="6453337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247484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3093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162" y="6489271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1009325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64" y="6423140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981061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85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3084514" y="1412876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715407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24672707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74826" y="1412876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42764431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649342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0176" y="6581776"/>
            <a:ext cx="3040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26957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27520401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5951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482600" progId="Equation.3">
                  <p:embed/>
                </p:oleObj>
              </mc:Choice>
              <mc:Fallback>
                <p:oleObj name="Equation" r:id="rId2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5880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100" imgH="203200" progId="Equation.3">
                  <p:embed/>
                </p:oleObj>
              </mc:Choice>
              <mc:Fallback>
                <p:oleObj name="Equation" r:id="rId4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6240464" y="5013326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543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15216178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6850721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6639144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86395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840486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4466" y="3213101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5168901" y="24209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7896226" y="35004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88722" y="3357564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4773937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33050903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2635531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52490B-6C98-6C4E-99C4-9455A496F46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439" y="2205039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8751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075" y="42211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513" y="53006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4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87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143251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6024563" y="620714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240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6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608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1548156-0E96-AC45-B7C1-42B1C37188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439" y="2205039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8751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075" y="42211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513" y="53006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4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87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143251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6024563" y="620714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240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6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1524001" y="3141663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Training </a:t>
            </a:r>
          </a:p>
        </p:txBody>
      </p:sp>
      <p:sp>
        <p:nvSpPr>
          <p:cNvPr id="37903" name="TextBox 15"/>
          <p:cNvSpPr txBox="1">
            <a:spLocks noChangeArrowheads="1"/>
          </p:cNvSpPr>
          <p:nvPr/>
        </p:nvSpPr>
        <p:spPr bwMode="auto">
          <a:xfrm>
            <a:off x="1536701" y="5445125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1403799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687925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91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0874136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92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95385" y="4570165"/>
            <a:ext cx="1538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238" y="4540548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74" y="154106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0482" y="15410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5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80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91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99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836" y="5394157"/>
            <a:ext cx="1727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35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8115781" y="5125322"/>
            <a:ext cx="342017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7144025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93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00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94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143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49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95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blipFill>
                <a:blip r:embed="rId3"/>
                <a:stretch>
                  <a:fillRect l="-1194" t="-16364" b="-8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blipFill>
                <a:blip r:embed="rId4"/>
                <a:stretch>
                  <a:fillRect l="-1194" t="-14286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blipFill>
                <a:blip r:embed="rId5"/>
                <a:stretch>
                  <a:fillRect l="-1194" t="-14286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0336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4826663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842168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4178673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4156271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847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32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29406</TotalTime>
  <Words>11735</Words>
  <Application>Microsoft Macintosh PowerPoint</Application>
  <PresentationFormat>Widescreen</PresentationFormat>
  <Paragraphs>1785</Paragraphs>
  <Slides>231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231</vt:i4>
      </vt:variant>
    </vt:vector>
  </HeadingPairs>
  <TitlesOfParts>
    <vt:vector size="240" baseType="lpstr">
      <vt:lpstr>system-ui</vt:lpstr>
      <vt:lpstr>Arial</vt:lpstr>
      <vt:lpstr>Calibri</vt:lpstr>
      <vt:lpstr>Cambria Math</vt:lpstr>
      <vt:lpstr>Courier</vt:lpstr>
      <vt:lpstr>Times</vt:lpstr>
      <vt:lpstr>Times New Roman</vt:lpstr>
      <vt:lpstr>Office Theme</vt:lpstr>
      <vt:lpstr>Equation</vt:lpstr>
      <vt:lpstr>Deep Learning and  Reinforcement Learning</vt:lpstr>
      <vt:lpstr>Syllabus</vt:lpstr>
      <vt:lpstr>Syllabus</vt:lpstr>
      <vt:lpstr>Syllabus</vt:lpstr>
      <vt:lpstr>Deep Learning and  Reinforcement Learning 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Artificial Intelligence:  Reinforcement Learning</vt:lpstr>
      <vt:lpstr> Aurélien Géron (2022),  Hands-On Machine Learning with Scikit-Learn, Keras, and TensorFlow: Concepts, Tools, and Techniques to Build Intelligent Systems,  3rd Edition, O’Reilly Media</vt:lpstr>
      <vt:lpstr>Hands-On Machine Learning with  Scikit-Learn, Keras, and TensorFlow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AI Acting Humanly: The Turing Test Approach (Alan Turing, 1950)</vt:lpstr>
      <vt:lpstr>Artificial Intelligence Machine Learning &amp; Deep Learning</vt:lpstr>
      <vt:lpstr>AI, ML, DL</vt:lpstr>
      <vt:lpstr>3 Machine Learning Algorithms</vt:lpstr>
      <vt:lpstr>Machine Learning (ML)</vt:lpstr>
      <vt:lpstr>Tristan Lim (2024).  "Environmental, social, and governance (ESG) and artificial intelligence in finance: State-of-the-art and research takeaways."  Artificial Intelligence Review  57, no. 4 (2024): 1-64.</vt:lpstr>
      <vt:lpstr>ESG and Artificial Intelligence in Finance PRISMA—the systematic mapping process</vt:lpstr>
      <vt:lpstr>Network Analysis of ESG and AI in Finance</vt:lpstr>
      <vt:lpstr>Research Area of ESG and AI in Finance</vt:lpstr>
      <vt:lpstr>Total publication count by research thematic areas between 2008 and 2022</vt:lpstr>
      <vt:lpstr>Total citation count by research thematic areas  between 2008 and 2022</vt:lpstr>
      <vt:lpstr>Network Analysis on Research Domains and AI Techniques</vt:lpstr>
      <vt:lpstr>Bump Graph Analysis of dominant AI Techniques</vt:lpstr>
      <vt:lpstr>Environmental, Social, and Governance (ESG) and  Artificial Intelligence in Finance: Research Takeaways</vt:lpstr>
      <vt:lpstr>Applications of DL in Financial Economics</vt:lpstr>
      <vt:lpstr>Machine Learning and Deep Learning in Finance</vt:lpstr>
      <vt:lpstr>Machine Learning and Deep Learning in Finance </vt:lpstr>
      <vt:lpstr>Financial Applications of Machine Learning </vt:lpstr>
      <vt:lpstr>Deep-learning-based stock market prediction  incorporating ESG sentiment and technical indicators</vt:lpstr>
      <vt:lpstr>Technical indicators in stock market prediction </vt:lpstr>
      <vt:lpstr>Technical indicators in stock market prediction </vt:lpstr>
      <vt:lpstr>AI System and ESG World</vt:lpstr>
      <vt:lpstr>AI Solution for Net Zero Model</vt:lpstr>
      <vt:lpstr>Data Analytics for ESG Ranking &amp; Scoring</vt:lpstr>
      <vt:lpstr>Traditional and AI-Power ESG Rating</vt:lpstr>
      <vt:lpstr>ESG Data Providers</vt:lpstr>
      <vt:lpstr>ESG Data Providers</vt:lpstr>
      <vt:lpstr>Machine Learning in Stock Market Prediction</vt:lpstr>
      <vt:lpstr>Machine Learning in Portfolio Management </vt:lpstr>
      <vt:lpstr>Performance Metrics of Financial Applications of ML</vt:lpstr>
      <vt:lpstr>Deep Reinforcement Learning in Portfolio Management</vt:lpstr>
      <vt:lpstr>Deep Reinforcement Learning in Portfolio Management</vt:lpstr>
      <vt:lpstr>Deep learning for Financial Economics</vt:lpstr>
      <vt:lpstr>Journal Articles of ML and AI in Finance </vt:lpstr>
      <vt:lpstr>Journal Articles of ML and AI in Finance </vt:lpstr>
      <vt:lpstr>Deep learning: CNN, RNN</vt:lpstr>
      <vt:lpstr>Deep learning: AE, Transformer, DRL</vt:lpstr>
      <vt:lpstr>Stock Market Movement Forecast: ML Phases of the stock market modeling</vt:lpstr>
      <vt:lpstr>Machine Learning Tasks and Methods</vt:lpstr>
      <vt:lpstr>Machine Learning</vt:lpstr>
      <vt:lpstr>Machine Learning Supervised Learning (Classification) Learning from Examples</vt:lpstr>
      <vt:lpstr>Machine Learning Supervised Learning (Classification) Learning from Examples</vt:lpstr>
      <vt:lpstr>Time Series Data</vt:lpstr>
      <vt:lpstr>Time Series Data</vt:lpstr>
      <vt:lpstr>Linear function</vt:lpstr>
      <vt:lpstr>Linear Regression Weight Space</vt:lpstr>
      <vt:lpstr>Deep Learning</vt:lpstr>
      <vt:lpstr>Deep Learning  and  Deep Neural Networks</vt:lpstr>
      <vt:lpstr>Neural Networks (NN)</vt:lpstr>
      <vt:lpstr>Convolutional Neural Networks 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Tensor</vt:lpstr>
      <vt:lpstr>PowerPoint Presentation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PowerPoint Presentation</vt:lpstr>
      <vt:lpstr>Linear function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Convolutional Neural Networks (CNN)</vt:lpstr>
      <vt:lpstr>Convolutional Neural Networks  (CNN)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Gated Recurrent Unit  (GRU)</vt:lpstr>
      <vt:lpstr> LSTM Recurrent Neural Network</vt:lpstr>
      <vt:lpstr>Long Short Term Memory (LSTM)  for Time Series Forecasting</vt:lpstr>
      <vt:lpstr>Time Series Data</vt:lpstr>
      <vt:lpstr>Time Series Data</vt:lpstr>
      <vt:lpstr>Reinforcement Learning </vt:lpstr>
      <vt:lpstr>Reinforcement Learning (RL)</vt:lpstr>
      <vt:lpstr>Branches of Machine Learning (ML) Reinforcement Learning (RL) </vt:lpstr>
      <vt:lpstr>Reinforcement Learning (DL)</vt:lpstr>
      <vt:lpstr>Reinforcement Learning (DL)</vt:lpstr>
      <vt:lpstr>Reinforcement Learning (DL)</vt:lpstr>
      <vt:lpstr>Agent and Environment</vt:lpstr>
      <vt:lpstr>David Silver (2015),  Introduction to reinforcement learning</vt:lpstr>
      <vt:lpstr>Reinforcement learning </vt:lpstr>
      <vt:lpstr>Two most important distinguishing features of reinforcement learning</vt:lpstr>
      <vt:lpstr>History and State</vt:lpstr>
      <vt:lpstr>Information State </vt:lpstr>
      <vt:lpstr>Fully Observable Environments</vt:lpstr>
      <vt:lpstr>Partially Observable Environments</vt:lpstr>
      <vt:lpstr>Reinforcement Learning (DL) The Agent-Environment Interaction in a Markov Decision Process (MDP)</vt:lpstr>
      <vt:lpstr>Characteristics of  Reinforcement Learning</vt:lpstr>
      <vt:lpstr>Examples of Reinforcement Learning</vt:lpstr>
      <vt:lpstr>Examples of Rewards</vt:lpstr>
      <vt:lpstr>Sequential Decision Making</vt:lpstr>
      <vt:lpstr>Elements of Reinforcement Learning</vt:lpstr>
      <vt:lpstr>Elements of Reinforcement Learning</vt:lpstr>
      <vt:lpstr>Major Components of an RL Agent</vt:lpstr>
      <vt:lpstr>Policy</vt:lpstr>
      <vt:lpstr>Value Function</vt:lpstr>
      <vt:lpstr>Model</vt:lpstr>
      <vt:lpstr>Reinforcement Learning</vt:lpstr>
      <vt:lpstr>Reinforcement Learning</vt:lpstr>
      <vt:lpstr>Reinforcement Learning (RL) A Taxonomy of RL Algorithms</vt:lpstr>
      <vt:lpstr>Learning and Planning</vt:lpstr>
      <vt:lpstr>Exploration and Exploitation</vt:lpstr>
      <vt:lpstr>Exploration and Exploitation Examples</vt:lpstr>
      <vt:lpstr>Exploration and Exploitation Examples</vt:lpstr>
      <vt:lpstr>Prediction and Control</vt:lpstr>
      <vt:lpstr>Markov Decision Processes (MDP)  Example: Student MDP</vt:lpstr>
      <vt:lpstr>Generalized Policy Iteration (GPI)</vt:lpstr>
      <vt:lpstr>Generalized Policy Iteration (GPI)</vt:lpstr>
      <vt:lpstr>Temporal-Difference (TD) Learning</vt:lpstr>
      <vt:lpstr>SARSA  (state-action-reward-state-action) On-policy TD Control</vt:lpstr>
      <vt:lpstr>Q-learning Off-policy TD Control</vt:lpstr>
      <vt:lpstr>Q-learning and Expected SARSA</vt:lpstr>
      <vt:lpstr>Q-learning and Double Q-learning</vt:lpstr>
      <vt:lpstr>n-step methods for sate-action value</vt:lpstr>
      <vt:lpstr>Reinforcement Learning Actor-Critic (AC) Architecture</vt:lpstr>
      <vt:lpstr>Reinforcement Learning Actor-Critic (AC) Learning Methods</vt:lpstr>
      <vt:lpstr>Reinforcement Learning Methods</vt:lpstr>
      <vt:lpstr>Monte Carlo Tree Search (MCTS)</vt:lpstr>
      <vt:lpstr>Monte Carlo Tree Search (MCTS) MCTS in AlphaGo Zero</vt:lpstr>
      <vt:lpstr>MCTS in AlphaGo Zero</vt:lpstr>
      <vt:lpstr>MCTS in AlphaGo Zero</vt:lpstr>
      <vt:lpstr>MCTS in AlphaGo Zero</vt:lpstr>
      <vt:lpstr>MCTS in AlphaGo Zero</vt:lpstr>
      <vt:lpstr>Reinforcement Learning Actor Critic ANN</vt:lpstr>
      <vt:lpstr>Reinforcement Learning General Dyna Architecture</vt:lpstr>
      <vt:lpstr>Dyna:  Integrated Planning, Acting, and Learning</vt:lpstr>
      <vt:lpstr>Model-Based RL</vt:lpstr>
      <vt:lpstr>Model-Free RL (DQN, A3C) </vt:lpstr>
      <vt:lpstr>Reinforcement Learning Algorithms</vt:lpstr>
      <vt:lpstr>Deep Q-Network (DQN)</vt:lpstr>
      <vt:lpstr>Reinforcement Learning  with policy represented via DNN</vt:lpstr>
      <vt:lpstr>Asynchronous Advantage Actor-Critic  (A3C)</vt:lpstr>
      <vt:lpstr>Training workflow of each  worker agent in A3C</vt:lpstr>
      <vt:lpstr>FinRL: A Deep Reinforcement Learning Library for  Automated Stock Trading in Quantitative Finance</vt:lpstr>
      <vt:lpstr>FinRL  Deep Reinforcement Learning Algorithms</vt:lpstr>
      <vt:lpstr>Rainbow: Combining improvements in deep reinforcement learning</vt:lpstr>
      <vt:lpstr>A Typical Strategy Development Workflow</vt:lpstr>
      <vt:lpstr>Reinforcement Learning (RL) in Trading Strategies</vt:lpstr>
      <vt:lpstr>Portfolio management system in equity market neutral using reinforcement learning (Wu et al., 2021)</vt:lpstr>
      <vt:lpstr>Deep Reinforcement Learning Library </vt:lpstr>
      <vt:lpstr>Open AI Gym</vt:lpstr>
      <vt:lpstr>Google Dopamine</vt:lpstr>
      <vt:lpstr>Deep Reinforcement Learning  Dopamine Colab Examples DQN Rainbow</vt:lpstr>
      <vt:lpstr>RLlib:  Scalable Reinforcement Learning</vt:lpstr>
      <vt:lpstr>Hands-On Machine Learning with  Scikit-Learn, Keras, and TensorFlow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1479</cp:revision>
  <cp:lastPrinted>2020-12-23T14:44:17Z</cp:lastPrinted>
  <dcterms:created xsi:type="dcterms:W3CDTF">2019-09-12T03:09:52Z</dcterms:created>
  <dcterms:modified xsi:type="dcterms:W3CDTF">2024-11-11T22:58:39Z</dcterms:modified>
  <cp:category/>
</cp:coreProperties>
</file>