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8"/>
  </p:notesMasterIdLst>
  <p:sldIdLst>
    <p:sldId id="3462" r:id="rId2"/>
    <p:sldId id="3786" r:id="rId3"/>
    <p:sldId id="3787" r:id="rId4"/>
    <p:sldId id="3788" r:id="rId5"/>
    <p:sldId id="3024" r:id="rId6"/>
    <p:sldId id="4717" r:id="rId7"/>
    <p:sldId id="4723" r:id="rId8"/>
    <p:sldId id="4735" r:id="rId9"/>
    <p:sldId id="4736" r:id="rId10"/>
    <p:sldId id="4737" r:id="rId11"/>
    <p:sldId id="4738" r:id="rId12"/>
    <p:sldId id="4739" r:id="rId13"/>
    <p:sldId id="5595" r:id="rId14"/>
    <p:sldId id="5596" r:id="rId15"/>
    <p:sldId id="5597" r:id="rId16"/>
    <p:sldId id="4731" r:id="rId17"/>
    <p:sldId id="4732" r:id="rId18"/>
    <p:sldId id="4719" r:id="rId19"/>
    <p:sldId id="4740" r:id="rId20"/>
    <p:sldId id="4741" r:id="rId21"/>
    <p:sldId id="4744" r:id="rId22"/>
    <p:sldId id="4274" r:id="rId23"/>
    <p:sldId id="4275" r:id="rId24"/>
    <p:sldId id="5861" r:id="rId25"/>
    <p:sldId id="5862" r:id="rId26"/>
    <p:sldId id="5863" r:id="rId27"/>
    <p:sldId id="5892" r:id="rId28"/>
    <p:sldId id="5893" r:id="rId29"/>
    <p:sldId id="5894" r:id="rId30"/>
    <p:sldId id="5891" r:id="rId31"/>
    <p:sldId id="4875" r:id="rId32"/>
    <p:sldId id="5115" r:id="rId33"/>
    <p:sldId id="5219" r:id="rId34"/>
    <p:sldId id="5175" r:id="rId35"/>
    <p:sldId id="5204" r:id="rId36"/>
    <p:sldId id="5466" r:id="rId37"/>
    <p:sldId id="308" r:id="rId38"/>
    <p:sldId id="5738" r:id="rId39"/>
    <p:sldId id="5750" r:id="rId40"/>
    <p:sldId id="5520" r:id="rId41"/>
    <p:sldId id="5128" r:id="rId42"/>
    <p:sldId id="5098" r:id="rId43"/>
    <p:sldId id="5519" r:id="rId44"/>
    <p:sldId id="5307" r:id="rId45"/>
    <p:sldId id="5592" r:id="rId46"/>
    <p:sldId id="5590" r:id="rId47"/>
    <p:sldId id="5591" r:id="rId48"/>
    <p:sldId id="310" r:id="rId49"/>
    <p:sldId id="5889" r:id="rId50"/>
    <p:sldId id="5075" r:id="rId51"/>
    <p:sldId id="5077" r:id="rId52"/>
    <p:sldId id="4863" r:id="rId53"/>
    <p:sldId id="4862" r:id="rId54"/>
    <p:sldId id="4864" r:id="rId55"/>
    <p:sldId id="4865" r:id="rId56"/>
    <p:sldId id="4866" r:id="rId57"/>
    <p:sldId id="4867" r:id="rId58"/>
    <p:sldId id="4868" r:id="rId59"/>
    <p:sldId id="4869" r:id="rId60"/>
    <p:sldId id="4969" r:id="rId61"/>
    <p:sldId id="4970" r:id="rId62"/>
    <p:sldId id="4245" r:id="rId63"/>
    <p:sldId id="4792" r:id="rId64"/>
    <p:sldId id="4793" r:id="rId65"/>
    <p:sldId id="4794" r:id="rId66"/>
    <p:sldId id="4304" r:id="rId67"/>
    <p:sldId id="4306" r:id="rId68"/>
    <p:sldId id="4309" r:id="rId69"/>
    <p:sldId id="4308" r:id="rId70"/>
    <p:sldId id="5865" r:id="rId71"/>
    <p:sldId id="5866" r:id="rId72"/>
    <p:sldId id="5868" r:id="rId73"/>
    <p:sldId id="5228" r:id="rId74"/>
    <p:sldId id="5227" r:id="rId75"/>
    <p:sldId id="5229" r:id="rId76"/>
    <p:sldId id="5751" r:id="rId77"/>
    <p:sldId id="5223" r:id="rId78"/>
    <p:sldId id="5221" r:id="rId79"/>
    <p:sldId id="5222" r:id="rId80"/>
    <p:sldId id="5224" r:id="rId81"/>
    <p:sldId id="5225" r:id="rId82"/>
    <p:sldId id="5747" r:id="rId83"/>
    <p:sldId id="5742" r:id="rId84"/>
    <p:sldId id="5737" r:id="rId85"/>
    <p:sldId id="5739" r:id="rId86"/>
    <p:sldId id="5743" r:id="rId87"/>
    <p:sldId id="5744" r:id="rId88"/>
    <p:sldId id="5745" r:id="rId89"/>
    <p:sldId id="5732" r:id="rId90"/>
    <p:sldId id="5869" r:id="rId91"/>
    <p:sldId id="5870" r:id="rId92"/>
    <p:sldId id="5871" r:id="rId93"/>
    <p:sldId id="5220" r:id="rId94"/>
    <p:sldId id="5122" r:id="rId95"/>
    <p:sldId id="4120" r:id="rId96"/>
    <p:sldId id="4121" r:id="rId97"/>
    <p:sldId id="5872" r:id="rId98"/>
    <p:sldId id="5873" r:id="rId99"/>
    <p:sldId id="5874" r:id="rId100"/>
    <p:sldId id="5875" r:id="rId101"/>
    <p:sldId id="5876" r:id="rId102"/>
    <p:sldId id="5010" r:id="rId103"/>
    <p:sldId id="5009" r:id="rId104"/>
    <p:sldId id="5877" r:id="rId105"/>
    <p:sldId id="5878" r:id="rId106"/>
    <p:sldId id="4326" r:id="rId107"/>
    <p:sldId id="4242" r:id="rId108"/>
    <p:sldId id="4243" r:id="rId109"/>
    <p:sldId id="3101" r:id="rId110"/>
    <p:sldId id="4746" r:id="rId111"/>
    <p:sldId id="3102" r:id="rId112"/>
    <p:sldId id="3103" r:id="rId113"/>
    <p:sldId id="3153" r:id="rId114"/>
    <p:sldId id="4244" r:id="rId115"/>
    <p:sldId id="3874" r:id="rId116"/>
    <p:sldId id="5018" r:id="rId117"/>
    <p:sldId id="4876" r:id="rId118"/>
    <p:sldId id="4843" r:id="rId119"/>
    <p:sldId id="4844" r:id="rId120"/>
    <p:sldId id="4845" r:id="rId121"/>
    <p:sldId id="4846" r:id="rId122"/>
    <p:sldId id="4847" r:id="rId123"/>
    <p:sldId id="4848" r:id="rId124"/>
    <p:sldId id="5041" r:id="rId125"/>
    <p:sldId id="4985" r:id="rId126"/>
    <p:sldId id="4983" r:id="rId127"/>
    <p:sldId id="4984" r:id="rId128"/>
    <p:sldId id="5008" r:id="rId129"/>
    <p:sldId id="4907" r:id="rId130"/>
    <p:sldId id="4908" r:id="rId131"/>
    <p:sldId id="4909" r:id="rId132"/>
    <p:sldId id="4910" r:id="rId133"/>
    <p:sldId id="4911" r:id="rId134"/>
    <p:sldId id="4986" r:id="rId135"/>
    <p:sldId id="4904" r:id="rId136"/>
    <p:sldId id="4901" r:id="rId137"/>
    <p:sldId id="4903" r:id="rId138"/>
    <p:sldId id="4893" r:id="rId139"/>
    <p:sldId id="4887" r:id="rId140"/>
    <p:sldId id="4888" r:id="rId141"/>
    <p:sldId id="4889" r:id="rId142"/>
    <p:sldId id="4892" r:id="rId143"/>
    <p:sldId id="4891" r:id="rId144"/>
    <p:sldId id="4890" r:id="rId145"/>
    <p:sldId id="5011" r:id="rId146"/>
    <p:sldId id="5170" r:id="rId147"/>
    <p:sldId id="4123" r:id="rId148"/>
    <p:sldId id="5518" r:id="rId149"/>
    <p:sldId id="5575" r:id="rId150"/>
    <p:sldId id="5576" r:id="rId151"/>
    <p:sldId id="5522" r:id="rId152"/>
    <p:sldId id="3135" r:id="rId153"/>
    <p:sldId id="3136" r:id="rId154"/>
    <p:sldId id="3137" r:id="rId155"/>
    <p:sldId id="3138" r:id="rId156"/>
    <p:sldId id="3139" r:id="rId157"/>
    <p:sldId id="3885" r:id="rId158"/>
    <p:sldId id="1074" r:id="rId159"/>
    <p:sldId id="3914" r:id="rId160"/>
    <p:sldId id="3915" r:id="rId161"/>
    <p:sldId id="1073" r:id="rId162"/>
    <p:sldId id="1075" r:id="rId163"/>
    <p:sldId id="3916" r:id="rId164"/>
    <p:sldId id="3090" r:id="rId165"/>
    <p:sldId id="3091" r:id="rId166"/>
    <p:sldId id="3092" r:id="rId167"/>
    <p:sldId id="3140" r:id="rId168"/>
    <p:sldId id="3141" r:id="rId169"/>
    <p:sldId id="3142" r:id="rId170"/>
    <p:sldId id="3143" r:id="rId171"/>
    <p:sldId id="3886" r:id="rId172"/>
    <p:sldId id="3917" r:id="rId173"/>
    <p:sldId id="3918" r:id="rId174"/>
    <p:sldId id="3887" r:id="rId175"/>
    <p:sldId id="3890" r:id="rId176"/>
    <p:sldId id="3919" r:id="rId177"/>
    <p:sldId id="3920" r:id="rId178"/>
    <p:sldId id="3888" r:id="rId179"/>
    <p:sldId id="4720" r:id="rId180"/>
    <p:sldId id="3891" r:id="rId181"/>
    <p:sldId id="3921" r:id="rId182"/>
    <p:sldId id="3922" r:id="rId183"/>
    <p:sldId id="2986" r:id="rId184"/>
    <p:sldId id="4721" r:id="rId185"/>
    <p:sldId id="2978" r:id="rId186"/>
    <p:sldId id="2979" r:id="rId187"/>
    <p:sldId id="2980" r:id="rId188"/>
    <p:sldId id="2981" r:id="rId189"/>
    <p:sldId id="2982" r:id="rId190"/>
    <p:sldId id="2983" r:id="rId191"/>
    <p:sldId id="2984" r:id="rId192"/>
    <p:sldId id="2985" r:id="rId193"/>
    <p:sldId id="3892" r:id="rId194"/>
    <p:sldId id="3923" r:id="rId195"/>
    <p:sldId id="3924" r:id="rId196"/>
    <p:sldId id="2987" r:id="rId197"/>
    <p:sldId id="2992" r:id="rId198"/>
    <p:sldId id="3005" r:id="rId199"/>
    <p:sldId id="3150" r:id="rId200"/>
    <p:sldId id="3881" r:id="rId201"/>
    <p:sldId id="3046" r:id="rId202"/>
    <p:sldId id="3081" r:id="rId203"/>
    <p:sldId id="3071" r:id="rId204"/>
    <p:sldId id="3047" r:id="rId205"/>
    <p:sldId id="3082" r:id="rId206"/>
    <p:sldId id="3048" r:id="rId207"/>
    <p:sldId id="3049" r:id="rId208"/>
    <p:sldId id="3050" r:id="rId209"/>
    <p:sldId id="3051" r:id="rId210"/>
    <p:sldId id="3052" r:id="rId211"/>
    <p:sldId id="3053" r:id="rId212"/>
    <p:sldId id="3054" r:id="rId213"/>
    <p:sldId id="3055" r:id="rId214"/>
    <p:sldId id="3084" r:id="rId215"/>
    <p:sldId id="3083" r:id="rId216"/>
    <p:sldId id="3056" r:id="rId217"/>
    <p:sldId id="3057" r:id="rId218"/>
    <p:sldId id="3058" r:id="rId219"/>
    <p:sldId id="3059" r:id="rId220"/>
    <p:sldId id="3060" r:id="rId221"/>
    <p:sldId id="3061" r:id="rId222"/>
    <p:sldId id="3062" r:id="rId223"/>
    <p:sldId id="3063" r:id="rId224"/>
    <p:sldId id="3064" r:id="rId225"/>
    <p:sldId id="3065" r:id="rId226"/>
    <p:sldId id="3066" r:id="rId227"/>
    <p:sldId id="3067" r:id="rId228"/>
    <p:sldId id="3045" r:id="rId229"/>
    <p:sldId id="3041" r:id="rId230"/>
    <p:sldId id="3902" r:id="rId231"/>
    <p:sldId id="5890" r:id="rId232"/>
    <p:sldId id="5895" r:id="rId233"/>
    <p:sldId id="3815" r:id="rId234"/>
    <p:sldId id="3806" r:id="rId235"/>
    <p:sldId id="5864" r:id="rId236"/>
    <p:sldId id="5879" r:id="rId237"/>
    <p:sldId id="5880" r:id="rId238"/>
    <p:sldId id="5881" r:id="rId239"/>
    <p:sldId id="5882" r:id="rId240"/>
    <p:sldId id="5883" r:id="rId241"/>
    <p:sldId id="5884" r:id="rId242"/>
    <p:sldId id="5133" r:id="rId243"/>
    <p:sldId id="5885" r:id="rId244"/>
    <p:sldId id="5886" r:id="rId245"/>
    <p:sldId id="5887" r:id="rId246"/>
    <p:sldId id="5888" r:id="rId247"/>
    <p:sldId id="4222" r:id="rId248"/>
    <p:sldId id="4223" r:id="rId249"/>
    <p:sldId id="5134" r:id="rId250"/>
    <p:sldId id="5136" r:id="rId251"/>
    <p:sldId id="5137" r:id="rId252"/>
    <p:sldId id="5135" r:id="rId253"/>
    <p:sldId id="5859" r:id="rId254"/>
    <p:sldId id="5638" r:id="rId255"/>
    <p:sldId id="3856" r:id="rId256"/>
    <p:sldId id="4393" r:id="rId2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FFD579"/>
    <a:srgbClr val="A9D18E"/>
    <a:srgbClr val="D883FF"/>
    <a:srgbClr val="FF8AD8"/>
    <a:srgbClr val="FF2600"/>
    <a:srgbClr val="FF7E79"/>
    <a:srgbClr val="C00000"/>
    <a:srgbClr val="F8CB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53"/>
    <p:restoredTop sz="91933"/>
  </p:normalViewPr>
  <p:slideViewPr>
    <p:cSldViewPr snapToGrid="0" snapToObjects="1">
      <p:cViewPr varScale="1">
        <p:scale>
          <a:sx n="82" d="100"/>
          <a:sy n="82" d="100"/>
        </p:scale>
        <p:origin x="19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05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400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24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169</a:t>
            </a:fld>
            <a:endParaRPr lang="zh-TW" altLang="en-US"/>
          </a:p>
        </p:txBody>
      </p:sp>
    </p:spTree>
    <p:extLst>
      <p:ext uri="{BB962C8B-B14F-4D97-AF65-F5344CB8AC3E}">
        <p14:creationId xmlns:p14="http://schemas.microsoft.com/office/powerpoint/2010/main" val="270392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170</a:t>
            </a:fld>
            <a:endParaRPr lang="zh-TW" altLang="en-US"/>
          </a:p>
        </p:txBody>
      </p:sp>
    </p:spTree>
    <p:extLst>
      <p:ext uri="{BB962C8B-B14F-4D97-AF65-F5344CB8AC3E}">
        <p14:creationId xmlns:p14="http://schemas.microsoft.com/office/powerpoint/2010/main" val="67444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86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11/26/24</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11/26/24</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11/26/24</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11/26/24</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11/26/24</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11/26/24</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11/26/24</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11/26/24</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11/26/24</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11/26/24</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11/26/24</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11/26/24</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openai.com/blog/chatgpt/" TargetMode="External"/><Relationship Id="rId1" Type="http://schemas.openxmlformats.org/officeDocument/2006/relationships/slideLayout" Target="../slideLayouts/slideLayout2.xml"/><Relationship Id="rId4" Type="http://schemas.openxmlformats.org/officeDocument/2006/relationships/image" Target="../media/image106.svg"/></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2.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1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14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tif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jalammar.github.io/illustrated-bert/"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2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amazon.com/Transformers-Natural-Language-Processing-Computer/dp/1805128728"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colab.research.google.com/github/jalammar/jalammar.github.io/blob/master/notebooks/bert/A_Visual_Notebook_to_Using_BERT_for_the_First_Time.ipynb"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amazon.com/Generative-AI-LangChain-language-ChatGPT/dp/1835083463"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32.xml.rels><?xml version="1.0" encoding="UTF-8" standalone="yes"?>
<Relationships xmlns="http://schemas.openxmlformats.org/package/2006/relationships"><Relationship Id="rId3" Type="http://schemas.openxmlformats.org/officeDocument/2006/relationships/hyperlink" Target="https://artificialanalysis.a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3.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3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aircAruvnKk"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IHZwWFHWa-w" TargetMode="Externa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8" Type="http://schemas.openxmlformats.org/officeDocument/2006/relationships/hyperlink" Target="https://github.com/ageron/handson-ml3/blob/9bd4f4c23a55a50f3f4b511158ac257e477343fd/07_ensemble_learning_and_random_forests.ipynb" TargetMode="External"/><Relationship Id="rId13" Type="http://schemas.openxmlformats.org/officeDocument/2006/relationships/hyperlink" Target="https://github.com/ageron/handson-ml3/blob/9bd4f4c23a55a50f3f4b511158ac257e477343fd/12_custom_models_and_training_with_tensorflow.ipynb" TargetMode="External"/><Relationship Id="rId18" Type="http://schemas.openxmlformats.org/officeDocument/2006/relationships/hyperlink" Target="https://github.com/ageron/handson-ml3/blob/9bd4f4c23a55a50f3f4b511158ac257e477343fd/17_autoencoders_gans_and_diffusion_models.ipynb" TargetMode="External"/><Relationship Id="rId3" Type="http://schemas.openxmlformats.org/officeDocument/2006/relationships/hyperlink" Target="https://github.com/ageron/handson-ml3/blob/9bd4f4c23a55a50f3f4b511158ac257e477343fd/02_end_to_end_machine_learning_project.ipynb" TargetMode="External"/><Relationship Id="rId21" Type="http://schemas.openxmlformats.org/officeDocument/2006/relationships/hyperlink" Target="https://github.com/ageron/handson-ml3" TargetMode="External"/><Relationship Id="rId7" Type="http://schemas.openxmlformats.org/officeDocument/2006/relationships/hyperlink" Target="https://github.com/ageron/handson-ml3/blob/9bd4f4c23a55a50f3f4b511158ac257e477343fd/06_decision_trees.ipynb" TargetMode="External"/><Relationship Id="rId12" Type="http://schemas.openxmlformats.org/officeDocument/2006/relationships/hyperlink" Target="https://github.com/ageron/handson-ml3/blob/9bd4f4c23a55a50f3f4b511158ac257e477343fd/11_training_deep_neural_networks.ipynb" TargetMode="External"/><Relationship Id="rId17" Type="http://schemas.openxmlformats.org/officeDocument/2006/relationships/hyperlink" Target="https://github.com/ageron/handson-ml3/blob/9bd4f4c23a55a50f3f4b511158ac257e477343fd/16_nlp_with_rnns_and_attention.ipynb" TargetMode="External"/><Relationship Id="rId2" Type="http://schemas.openxmlformats.org/officeDocument/2006/relationships/hyperlink" Target="https://github.com/ageron/handson-ml3/blob/9bd4f4c23a55a50f3f4b511158ac257e477343fd/01_the_machine_learning_landscape.ipynb" TargetMode="External"/><Relationship Id="rId16" Type="http://schemas.openxmlformats.org/officeDocument/2006/relationships/hyperlink" Target="https://github.com/ageron/handson-ml3/blob/9bd4f4c23a55a50f3f4b511158ac257e477343fd/15_processing_sequences_using_rnns_and_cnns.ipynb" TargetMode="External"/><Relationship Id="rId20" Type="http://schemas.openxmlformats.org/officeDocument/2006/relationships/hyperlink" Target="https://github.com/ageron/handson-ml3/blob/9bd4f4c23a55a50f3f4b511158ac257e477343fd/19_training_and_deploying_at_scale.ipynb" TargetMode="External"/><Relationship Id="rId1" Type="http://schemas.openxmlformats.org/officeDocument/2006/relationships/slideLayout" Target="../slideLayouts/slideLayout2.xml"/><Relationship Id="rId6" Type="http://schemas.openxmlformats.org/officeDocument/2006/relationships/hyperlink" Target="https://github.com/ageron/handson-ml3/blob/9bd4f4c23a55a50f3f4b511158ac257e477343fd/05_support_vector_machines.ipynb" TargetMode="External"/><Relationship Id="rId11" Type="http://schemas.openxmlformats.org/officeDocument/2006/relationships/hyperlink" Target="https://github.com/ageron/handson-ml3/blob/9bd4f4c23a55a50f3f4b511158ac257e477343fd/10_neural_nets_with_keras.ipynb" TargetMode="External"/><Relationship Id="rId5" Type="http://schemas.openxmlformats.org/officeDocument/2006/relationships/hyperlink" Target="https://github.com/ageron/handson-ml3/blob/9bd4f4c23a55a50f3f4b511158ac257e477343fd/04_training_linear_models.ipynb" TargetMode="External"/><Relationship Id="rId15" Type="http://schemas.openxmlformats.org/officeDocument/2006/relationships/hyperlink" Target="https://github.com/ageron/handson-ml3/blob/9bd4f4c23a55a50f3f4b511158ac257e477343fd/14_deep_computer_vision_with_cnns.ipynb" TargetMode="External"/><Relationship Id="rId10" Type="http://schemas.openxmlformats.org/officeDocument/2006/relationships/hyperlink" Target="https://github.com/ageron/handson-ml3/blob/9bd4f4c23a55a50f3f4b511158ac257e477343fd/09_unsupervised_learning.ipynb" TargetMode="External"/><Relationship Id="rId19" Type="http://schemas.openxmlformats.org/officeDocument/2006/relationships/hyperlink" Target="https://github.com/ageron/handson-ml3/blob/9bd4f4c23a55a50f3f4b511158ac257e477343fd/18_reinforcement_learning.ipynb" TargetMode="External"/><Relationship Id="rId4" Type="http://schemas.openxmlformats.org/officeDocument/2006/relationships/hyperlink" Target="https://github.com/ageron/handson-ml3/blob/9bd4f4c23a55a50f3f4b511158ac257e477343fd/03_classification.ipynb" TargetMode="External"/><Relationship Id="rId9" Type="http://schemas.openxmlformats.org/officeDocument/2006/relationships/hyperlink" Target="https://github.com/ageron/handson-ml3/blob/9bd4f4c23a55a50f3f4b511158ac257e477343fd/08_dimensionality_reduction.ipynb" TargetMode="External"/><Relationship Id="rId14" Type="http://schemas.openxmlformats.org/officeDocument/2006/relationships/hyperlink" Target="https://github.com/ageron/handson-ml3/blob/9bd4f4c23a55a50f3f4b511158ac257e477343fd/13_loading_and_preprocessing_data.ipynb" TargetMode="External"/><Relationship Id="rId22" Type="http://schemas.openxmlformats.org/officeDocument/2006/relationships/image" Target="../media/image193.jpg"/></Relationships>
</file>

<file path=ppt/slides/_rels/slide2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Ilg3gGewQ5U"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wjZofJX0v4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eMlx5fFNoYc"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9-Jl0dxWQs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LPZh9BOjkQ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hyperlink" Target="https://paperswithcode.com/sota/multi-task-language-understanding-on-mml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anthropic.com/news/3-5-models-and-computer-use"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ai.meta.com/blog/llama-3-2-connect-2024-vision-edge-mobile-device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s://mistral.ai/news/pixtral-large/" TargetMode="Externa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artificialanalysis.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rtificialanalysis.a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ahnGLM-RC1Y"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entrypointai.com/blog/approaches-to-ai-prompt-engineering-embeddings-or-fine-tunin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56645"/>
            <a:ext cx="11672156" cy="2104197"/>
          </a:xfrm>
        </p:spPr>
        <p:txBody>
          <a:bodyPr>
            <a:noAutofit/>
          </a:bodyPr>
          <a:lstStyle/>
          <a:p>
            <a:pPr>
              <a:lnSpc>
                <a:spcPct val="100000"/>
              </a:lnSpc>
            </a:pPr>
            <a:r>
              <a:rPr lang="en-US" altLang="zh-TW" dirty="0">
                <a:solidFill>
                  <a:srgbClr val="C00000"/>
                </a:solidFill>
                <a:latin typeface="Calibri" panose="020F0502020204030204" pitchFamily="34" charset="0"/>
                <a:ea typeface="Heiti TC Medium" pitchFamily="2" charset="-128"/>
                <a:cs typeface="Arial" panose="020B0604020202020204" pitchFamily="34" charset="0"/>
              </a:rPr>
              <a:t>Deep Learning for </a:t>
            </a:r>
            <a:br>
              <a:rPr lang="en-US" altLang="zh-TW"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dirty="0">
                <a:solidFill>
                  <a:srgbClr val="C00000"/>
                </a:solidFill>
                <a:latin typeface="Calibri" panose="020F0502020204030204" pitchFamily="34" charset="0"/>
                <a:ea typeface="Heiti TC Medium" pitchFamily="2" charset="-128"/>
                <a:cs typeface="Arial" panose="020B0604020202020204" pitchFamily="34" charset="0"/>
              </a:rPr>
              <a:t>Natural Language Processing</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2593116" y="4699887"/>
            <a:ext cx="7072807"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Ph.D.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1131AI07</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(M5276) (Fall 2024)</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2024-11-26</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3213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9530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700808"/>
            <a:ext cx="10458450" cy="4425356"/>
          </a:xfrm>
        </p:spPr>
        <p:txBody>
          <a:bodyPr/>
          <a:lstStyle/>
          <a:p>
            <a:r>
              <a:rPr lang="en-US" sz="3600" dirty="0">
                <a:solidFill>
                  <a:srgbClr val="FF0000"/>
                </a:solidFill>
              </a:rPr>
              <a:t>Natural Language Processing</a:t>
            </a:r>
          </a:p>
          <a:p>
            <a:r>
              <a:rPr lang="en-US" sz="3600" dirty="0">
                <a:solidFill>
                  <a:srgbClr val="FF0000"/>
                </a:solidFill>
              </a:rPr>
              <a:t>Deep Learning for Natural Language Processing</a:t>
            </a:r>
          </a:p>
          <a:p>
            <a:r>
              <a:rPr lang="en-US" sz="3600" dirty="0"/>
              <a:t>Computer Vision</a:t>
            </a:r>
          </a:p>
          <a:p>
            <a:r>
              <a:rPr lang="en-US" sz="3600" dirty="0"/>
              <a:t>Robotics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3600" dirty="0">
                <a:solidFill>
                  <a:schemeClr val="accent1"/>
                </a:solidFill>
              </a:rPr>
              <a:t>6. Communicating, Perceiving, and Acting</a:t>
            </a:r>
          </a:p>
        </p:txBody>
      </p:sp>
    </p:spTree>
    <p:extLst>
      <p:ext uri="{BB962C8B-B14F-4D97-AF65-F5344CB8AC3E}">
        <p14:creationId xmlns:p14="http://schemas.microsoft.com/office/powerpoint/2010/main" val="3563190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4037957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421588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GPT Prompt Engineering for </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lstStyle/>
          <a:p>
            <a:r>
              <a:rPr lang="en-US" dirty="0"/>
              <a:t>Find the answer to the question from the given context. </a:t>
            </a:r>
          </a:p>
          <a:p>
            <a:r>
              <a:rPr lang="en-US" dirty="0"/>
              <a:t>When the question cannot be answered with the given context, say "unanswerable". </a:t>
            </a:r>
          </a:p>
          <a:p>
            <a:r>
              <a:rPr lang="en-US" dirty="0"/>
              <a:t>Just say the answer without repeating the question.</a:t>
            </a:r>
          </a:p>
          <a:p>
            <a:r>
              <a:rPr lang="en-US" dirty="0"/>
              <a:t>Context: {context}</a:t>
            </a:r>
          </a:p>
          <a:p>
            <a:r>
              <a:rPr lang="en-US" dirty="0"/>
              <a:t>Question:{question}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102</a:t>
            </a:fld>
            <a:endParaRPr lang="en-US"/>
          </a:p>
        </p:txBody>
      </p:sp>
    </p:spTree>
    <p:extLst>
      <p:ext uri="{BB962C8B-B14F-4D97-AF65-F5344CB8AC3E}">
        <p14:creationId xmlns:p14="http://schemas.microsoft.com/office/powerpoint/2010/main" val="31532978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Prompts and QA Inference For FLAN T5</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normAutofit/>
          </a:bodyPr>
          <a:lstStyle/>
          <a:p>
            <a:r>
              <a:rPr lang="en-US" dirty="0"/>
              <a:t>Prompts and QA Inference For FLAN T5, we follow [41] and use the following prompt:</a:t>
            </a:r>
          </a:p>
          <a:p>
            <a:r>
              <a:rPr lang="en-US" dirty="0"/>
              <a:t>Context: {context}\</a:t>
            </a:r>
            <a:r>
              <a:rPr lang="en-US" dirty="0" err="1"/>
              <a:t>nQuestion</a:t>
            </a:r>
            <a:r>
              <a:rPr lang="en-US" dirty="0"/>
              <a:t>: {question}\</a:t>
            </a:r>
            <a:r>
              <a:rPr lang="en-US" dirty="0" err="1"/>
              <a:t>nAnswer</a:t>
            </a:r>
            <a:r>
              <a:rPr lang="en-US" dirty="0"/>
              <a:t>:</a:t>
            </a:r>
          </a:p>
          <a:p>
            <a:endParaRPr lang="en-US" dirty="0"/>
          </a:p>
          <a:p>
            <a:r>
              <a:rPr lang="en-US" dirty="0"/>
              <a:t>Context: {context}</a:t>
            </a:r>
          </a:p>
          <a:p>
            <a:r>
              <a:rPr lang="en-US" dirty="0"/>
              <a:t>Question: {question}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103</a:t>
            </a:fld>
            <a:endParaRPr lang="en-US"/>
          </a:p>
        </p:txBody>
      </p:sp>
    </p:spTree>
    <p:extLst>
      <p:ext uri="{BB962C8B-B14F-4D97-AF65-F5344CB8AC3E}">
        <p14:creationId xmlns:p14="http://schemas.microsoft.com/office/powerpoint/2010/main" val="2213448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0C92-3729-8DE3-398B-6DBD314ADC64}"/>
              </a:ext>
            </a:extLst>
          </p:cNvPr>
          <p:cNvSpPr>
            <a:spLocks noGrp="1"/>
          </p:cNvSpPr>
          <p:nvPr>
            <p:ph type="title"/>
          </p:nvPr>
        </p:nvSpPr>
        <p:spPr>
          <a:xfrm>
            <a:off x="534389" y="135104"/>
            <a:ext cx="11222181" cy="946935"/>
          </a:xfrm>
        </p:spPr>
        <p:txBody>
          <a:bodyPr>
            <a:normAutofit/>
          </a:bodyPr>
          <a:lstStyle/>
          <a:p>
            <a:r>
              <a:rPr lang="en-US" dirty="0"/>
              <a:t>Prompt Engineering</a:t>
            </a:r>
          </a:p>
        </p:txBody>
      </p:sp>
      <p:sp>
        <p:nvSpPr>
          <p:cNvPr id="3" name="Content Placeholder 2">
            <a:extLst>
              <a:ext uri="{FF2B5EF4-FFF2-40B4-BE49-F238E27FC236}">
                <a16:creationId xmlns:a16="http://schemas.microsoft.com/office/drawing/2014/main" id="{92555C49-1333-0949-1B2D-5911F1FCCBDC}"/>
              </a:ext>
            </a:extLst>
          </p:cNvPr>
          <p:cNvSpPr>
            <a:spLocks noGrp="1"/>
          </p:cNvSpPr>
          <p:nvPr>
            <p:ph idx="1"/>
          </p:nvPr>
        </p:nvSpPr>
        <p:spPr>
          <a:xfrm>
            <a:off x="534389" y="1203960"/>
            <a:ext cx="11222181" cy="5149340"/>
          </a:xfrm>
        </p:spPr>
        <p:txBody>
          <a:bodyPr>
            <a:normAutofit fontScale="85000" lnSpcReduction="20000"/>
          </a:bodyPr>
          <a:lstStyle/>
          <a:p>
            <a:r>
              <a:rPr lang="en-US" dirty="0"/>
              <a:t>Prompts For FLAN models</a:t>
            </a:r>
          </a:p>
          <a:p>
            <a:pPr lvl="1"/>
            <a:r>
              <a:rPr lang="en-US" b="0" i="0" dirty="0" err="1">
                <a:solidFill>
                  <a:srgbClr val="222222"/>
                </a:solidFill>
                <a:effectLst/>
                <a:latin typeface="Arial" panose="020B0604020202020204" pitchFamily="34" charset="0"/>
              </a:rPr>
              <a:t>Longpre</a:t>
            </a:r>
            <a:r>
              <a:rPr lang="en-US" b="0" i="0" dirty="0">
                <a:solidFill>
                  <a:srgbClr val="222222"/>
                </a:solidFill>
                <a:effectLst/>
                <a:latin typeface="Arial" panose="020B0604020202020204" pitchFamily="34" charset="0"/>
              </a:rPr>
              <a:t>, S., Hou, L., Vu, T., </a:t>
            </a:r>
            <a:r>
              <a:rPr lang="en-US" b="0" i="0" dirty="0" err="1">
                <a:solidFill>
                  <a:srgbClr val="222222"/>
                </a:solidFill>
                <a:effectLst/>
                <a:latin typeface="Arial" panose="020B0604020202020204" pitchFamily="34" charset="0"/>
              </a:rPr>
              <a:t>Webson</a:t>
            </a:r>
            <a:r>
              <a:rPr lang="en-US" b="0" i="0" dirty="0">
                <a:solidFill>
                  <a:srgbClr val="222222"/>
                </a:solidFill>
                <a:effectLst/>
                <a:latin typeface="Arial" panose="020B0604020202020204" pitchFamily="34" charset="0"/>
              </a:rPr>
              <a:t>, A., Chung, H. W., Tay, Y., ... &amp; Roberts, A. (2023). The flan collection: Designing data and methods for effective instruction tuning.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arXiv:2301.13688</a:t>
            </a:r>
            <a:r>
              <a:rPr lang="en-US" b="0" i="0" dirty="0">
                <a:solidFill>
                  <a:srgbClr val="222222"/>
                </a:solidFill>
                <a:effectLst/>
                <a:latin typeface="Arial" panose="020B0604020202020204" pitchFamily="34" charset="0"/>
              </a:rPr>
              <a:t>.</a:t>
            </a:r>
            <a:endParaRPr lang="en-US" dirty="0"/>
          </a:p>
          <a:p>
            <a:r>
              <a:rPr lang="en-US" dirty="0"/>
              <a:t>MNLI, NLI-FEVER, </a:t>
            </a:r>
            <a:r>
              <a:rPr lang="en-US" dirty="0" err="1"/>
              <a:t>VitaminC</a:t>
            </a:r>
            <a:r>
              <a:rPr lang="en-US" dirty="0"/>
              <a:t>:</a:t>
            </a:r>
          </a:p>
          <a:p>
            <a:pPr lvl="1"/>
            <a:r>
              <a:rPr lang="en-US" dirty="0"/>
              <a:t>"Premise: {premise}\n\</a:t>
            </a:r>
            <a:r>
              <a:rPr lang="en-US" dirty="0" err="1"/>
              <a:t>nHypothesis</a:t>
            </a:r>
            <a:r>
              <a:rPr lang="en-US" dirty="0"/>
              <a:t>: {hypothesis}\n\</a:t>
            </a:r>
            <a:r>
              <a:rPr lang="en-US" dirty="0" err="1"/>
              <a:t>nDoes</a:t>
            </a:r>
            <a:r>
              <a:rPr lang="en-US" dirty="0"/>
              <a:t> the premise entail the hypothesis?\n\</a:t>
            </a:r>
            <a:r>
              <a:rPr lang="en-US" dirty="0" err="1"/>
              <a:t>nA</a:t>
            </a:r>
            <a:r>
              <a:rPr lang="en-US" dirty="0"/>
              <a:t> yes\</a:t>
            </a:r>
            <a:r>
              <a:rPr lang="en-US" dirty="0" err="1"/>
              <a:t>nB</a:t>
            </a:r>
            <a:r>
              <a:rPr lang="en-US" dirty="0"/>
              <a:t> it is not possible to tell\</a:t>
            </a:r>
            <a:r>
              <a:rPr lang="en-US" dirty="0" err="1"/>
              <a:t>nC</a:t>
            </a:r>
            <a:r>
              <a:rPr lang="en-US" dirty="0"/>
              <a:t> no"</a:t>
            </a:r>
          </a:p>
          <a:p>
            <a:r>
              <a:rPr lang="en-US" dirty="0"/>
              <a:t>ANLI:</a:t>
            </a:r>
          </a:p>
          <a:p>
            <a:pPr lvl="1"/>
            <a:r>
              <a:rPr lang="en-US" dirty="0"/>
              <a:t>"{context}\n\</a:t>
            </a:r>
            <a:r>
              <a:rPr lang="en-US" dirty="0" err="1"/>
              <a:t>nBased</a:t>
            </a:r>
            <a:r>
              <a:rPr lang="en-US" dirty="0"/>
              <a:t> on the paragraph above can we conclude that\"{hypothesis}\"?\n\</a:t>
            </a:r>
            <a:r>
              <a:rPr lang="en-US" dirty="0" err="1"/>
              <a:t>nA</a:t>
            </a:r>
            <a:r>
              <a:rPr lang="en-US" dirty="0"/>
              <a:t> Yes\</a:t>
            </a:r>
            <a:r>
              <a:rPr lang="en-US" dirty="0" err="1"/>
              <a:t>nB</a:t>
            </a:r>
            <a:r>
              <a:rPr lang="en-US" dirty="0"/>
              <a:t> It’s impossible to say\</a:t>
            </a:r>
            <a:r>
              <a:rPr lang="en-US" dirty="0" err="1"/>
              <a:t>nC</a:t>
            </a:r>
            <a:r>
              <a:rPr lang="en-US" dirty="0"/>
              <a:t> No"</a:t>
            </a:r>
          </a:p>
          <a:p>
            <a:r>
              <a:rPr lang="en-US" dirty="0"/>
              <a:t>SNLI:</a:t>
            </a:r>
          </a:p>
          <a:p>
            <a:pPr lvl="1"/>
            <a:r>
              <a:rPr lang="en-US" dirty="0"/>
              <a:t>"If \"{premise}\", does this mean that \"{hypothesis}\"?\n\</a:t>
            </a:r>
            <a:r>
              <a:rPr lang="en-US" dirty="0" err="1"/>
              <a:t>nA</a:t>
            </a:r>
            <a:r>
              <a:rPr lang="en-US" dirty="0"/>
              <a:t> yes\</a:t>
            </a:r>
            <a:r>
              <a:rPr lang="en-US" dirty="0" err="1"/>
              <a:t>nB</a:t>
            </a:r>
            <a:r>
              <a:rPr lang="en-US" dirty="0"/>
              <a:t> it is not possible to tell\</a:t>
            </a:r>
            <a:r>
              <a:rPr lang="en-US" dirty="0" err="1"/>
              <a:t>nC</a:t>
            </a:r>
            <a:r>
              <a:rPr lang="en-US" dirty="0"/>
              <a:t> no"</a:t>
            </a:r>
          </a:p>
        </p:txBody>
      </p:sp>
      <p:sp>
        <p:nvSpPr>
          <p:cNvPr id="4" name="Slide Number Placeholder 3">
            <a:extLst>
              <a:ext uri="{FF2B5EF4-FFF2-40B4-BE49-F238E27FC236}">
                <a16:creationId xmlns:a16="http://schemas.microsoft.com/office/drawing/2014/main" id="{BE5FFE96-F42F-180E-60E3-11FA2D377E66}"/>
              </a:ext>
            </a:extLst>
          </p:cNvPr>
          <p:cNvSpPr>
            <a:spLocks noGrp="1"/>
          </p:cNvSpPr>
          <p:nvPr>
            <p:ph type="sldNum" sz="quarter" idx="12"/>
          </p:nvPr>
        </p:nvSpPr>
        <p:spPr/>
        <p:txBody>
          <a:bodyPr/>
          <a:lstStyle/>
          <a:p>
            <a:fld id="{5D6FF71F-CF6A-4C46-8F9B-61D49EEA70E3}" type="slidenum">
              <a:rPr lang="en-US" smtClean="0"/>
              <a:t>104</a:t>
            </a:fld>
            <a:endParaRPr lang="en-US"/>
          </a:p>
        </p:txBody>
      </p:sp>
    </p:spTree>
    <p:extLst>
      <p:ext uri="{BB962C8B-B14F-4D97-AF65-F5344CB8AC3E}">
        <p14:creationId xmlns:p14="http://schemas.microsoft.com/office/powerpoint/2010/main" val="549386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25E-503E-529B-9452-53A87A41C9A2}"/>
              </a:ext>
            </a:extLst>
          </p:cNvPr>
          <p:cNvSpPr>
            <a:spLocks noGrp="1"/>
          </p:cNvSpPr>
          <p:nvPr>
            <p:ph type="title"/>
          </p:nvPr>
        </p:nvSpPr>
        <p:spPr>
          <a:xfrm>
            <a:off x="534389" y="58905"/>
            <a:ext cx="11222181" cy="929178"/>
          </a:xfrm>
        </p:spPr>
        <p:txBody>
          <a:bodyPr>
            <a:normAutofit/>
          </a:bodyPr>
          <a:lstStyle/>
          <a:p>
            <a:r>
              <a:rPr lang="en-US" dirty="0"/>
              <a:t>Prompt Engineering with </a:t>
            </a:r>
            <a:r>
              <a:rPr lang="en-US" dirty="0" err="1"/>
              <a:t>ChatGPT</a:t>
            </a:r>
            <a:r>
              <a:rPr lang="en-US" dirty="0"/>
              <a:t> for NLP</a:t>
            </a:r>
          </a:p>
        </p:txBody>
      </p:sp>
      <p:pic>
        <p:nvPicPr>
          <p:cNvPr id="6" name="Content Placeholder 5">
            <a:extLst>
              <a:ext uri="{FF2B5EF4-FFF2-40B4-BE49-F238E27FC236}">
                <a16:creationId xmlns:a16="http://schemas.microsoft.com/office/drawing/2014/main" id="{DB208B14-148B-108F-3743-11755157FA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147" t="7739" r="7280" b="8321"/>
          <a:stretch/>
        </p:blipFill>
        <p:spPr>
          <a:xfrm>
            <a:off x="655321" y="988083"/>
            <a:ext cx="11002290" cy="5565112"/>
          </a:xfrm>
        </p:spPr>
      </p:pic>
      <p:sp>
        <p:nvSpPr>
          <p:cNvPr id="4" name="Slide Number Placeholder 3">
            <a:extLst>
              <a:ext uri="{FF2B5EF4-FFF2-40B4-BE49-F238E27FC236}">
                <a16:creationId xmlns:a16="http://schemas.microsoft.com/office/drawing/2014/main" id="{D9CD3F62-39F6-95D7-6961-4E3EC3D182C7}"/>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7" name="TextBox 6">
            <a:extLst>
              <a:ext uri="{FF2B5EF4-FFF2-40B4-BE49-F238E27FC236}">
                <a16:creationId xmlns:a16="http://schemas.microsoft.com/office/drawing/2014/main" id="{C9232C47-0CD6-A193-184E-3CB57727A52F}"/>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www.predera.com</a:t>
            </a:r>
            <a:r>
              <a:rPr lang="en-US" sz="800" dirty="0">
                <a:solidFill>
                  <a:schemeClr val="bg1">
                    <a:lumMod val="75000"/>
                  </a:schemeClr>
                </a:solidFill>
              </a:rPr>
              <a:t>/blog/prompt-engineering-for-</a:t>
            </a:r>
            <a:r>
              <a:rPr lang="en-US" sz="800" dirty="0" err="1">
                <a:solidFill>
                  <a:schemeClr val="bg1">
                    <a:lumMod val="75000"/>
                  </a:schemeClr>
                </a:solidFill>
              </a:rPr>
              <a:t>nlp</a:t>
            </a:r>
            <a:r>
              <a:rPr lang="en-US" sz="800" dirty="0">
                <a:solidFill>
                  <a:schemeClr val="bg1">
                    <a:lumMod val="75000"/>
                  </a:schemeClr>
                </a:solidFill>
              </a:rPr>
              <a:t>-tasks</a:t>
            </a:r>
          </a:p>
        </p:txBody>
      </p:sp>
    </p:spTree>
    <p:extLst>
      <p:ext uri="{BB962C8B-B14F-4D97-AF65-F5344CB8AC3E}">
        <p14:creationId xmlns:p14="http://schemas.microsoft.com/office/powerpoint/2010/main" val="19637538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10269262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1022888" y="44394"/>
            <a:ext cx="9996407"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107</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4048665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663811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109</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67904" y="122627"/>
            <a:ext cx="10926305"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3271495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85825" y="1700808"/>
            <a:ext cx="10472737" cy="4759602"/>
          </a:xfrm>
        </p:spPr>
        <p:txBody>
          <a:bodyPr>
            <a:normAutofit/>
          </a:bodyPr>
          <a:lstStyle/>
          <a:p>
            <a:r>
              <a:rPr lang="en-US" sz="3600" dirty="0"/>
              <a:t>Language Models</a:t>
            </a:r>
          </a:p>
          <a:p>
            <a:r>
              <a:rPr lang="en-US" sz="3600" dirty="0"/>
              <a:t>Grammar</a:t>
            </a:r>
          </a:p>
          <a:p>
            <a:r>
              <a:rPr lang="en-US" sz="3600" dirty="0"/>
              <a:t>Parsing</a:t>
            </a:r>
          </a:p>
          <a:p>
            <a:r>
              <a:rPr lang="en-US" sz="3600" dirty="0"/>
              <a:t>Augmented Grammars</a:t>
            </a:r>
          </a:p>
          <a:p>
            <a:r>
              <a:rPr lang="en-US" sz="3600" dirty="0"/>
              <a:t>Complications of Real Natural Language</a:t>
            </a:r>
          </a:p>
          <a:p>
            <a:r>
              <a:rPr lang="en-US" sz="3600" dirty="0"/>
              <a:t>Natural Language Tasks</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Natural Language Processing</a:t>
            </a:r>
          </a:p>
        </p:txBody>
      </p:sp>
    </p:spTree>
    <p:extLst>
      <p:ext uri="{BB962C8B-B14F-4D97-AF65-F5344CB8AC3E}">
        <p14:creationId xmlns:p14="http://schemas.microsoft.com/office/powerpoint/2010/main" val="2804445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110</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484784"/>
            <a:ext cx="8280920" cy="4824536"/>
          </a:xfrm>
          <a:prstGeom prst="rect">
            <a:avLst/>
          </a:prstGeom>
        </p:spPr>
      </p:pic>
    </p:spTree>
    <p:extLst>
      <p:ext uri="{BB962C8B-B14F-4D97-AF65-F5344CB8AC3E}">
        <p14:creationId xmlns:p14="http://schemas.microsoft.com/office/powerpoint/2010/main" val="39713043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111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4008605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112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20423050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113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7804834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Task-Oriented Dialogue (</a:t>
            </a:r>
            <a:r>
              <a:rPr lang="en-US" dirty="0" err="1"/>
              <a:t>ToD</a:t>
            </a:r>
            <a:r>
              <a:rPr lang="en-US" dirty="0"/>
              <a:t>) System</a:t>
            </a:r>
            <a:br>
              <a:rPr lang="en-US" dirty="0"/>
            </a:br>
            <a:r>
              <a:rPr lang="en-US" b="0" dirty="0"/>
              <a:t>Speech, Text, NLP</a:t>
            </a:r>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114</a:t>
            </a:fld>
            <a:endParaRPr lang="en-US"/>
          </a:p>
        </p:txBody>
      </p:sp>
      <p:pic>
        <p:nvPicPr>
          <p:cNvPr id="5" name="Picture 4">
            <a:extLst>
              <a:ext uri="{FF2B5EF4-FFF2-40B4-BE49-F238E27FC236}">
                <a16:creationId xmlns:a16="http://schemas.microsoft.com/office/drawing/2014/main" id="{B83A86A6-346C-BFD1-9492-5353D72BFE4B}"/>
              </a:ext>
            </a:extLst>
          </p:cNvPr>
          <p:cNvPicPr>
            <a:picLocks noChangeAspect="1"/>
          </p:cNvPicPr>
          <p:nvPr/>
        </p:nvPicPr>
        <p:blipFill>
          <a:blip r:embed="rId2"/>
          <a:stretch>
            <a:fillRect/>
          </a:stretch>
        </p:blipFill>
        <p:spPr>
          <a:xfrm>
            <a:off x="1076253" y="1460667"/>
            <a:ext cx="10039493" cy="4958848"/>
          </a:xfrm>
          <a:prstGeom prst="rect">
            <a:avLst/>
          </a:prstGeom>
        </p:spPr>
      </p:pic>
      <p:sp>
        <p:nvSpPr>
          <p:cNvPr id="7" name="TextBox 6">
            <a:extLst>
              <a:ext uri="{FF2B5EF4-FFF2-40B4-BE49-F238E27FC236}">
                <a16:creationId xmlns:a16="http://schemas.microsoft.com/office/drawing/2014/main" id="{906C63C7-DD60-DDA3-51DD-8FCDDB9014CC}"/>
              </a:ext>
            </a:extLst>
          </p:cNvPr>
          <p:cNvSpPr txBox="1"/>
          <p:nvPr/>
        </p:nvSpPr>
        <p:spPr>
          <a:xfrm>
            <a:off x="834189" y="6499782"/>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Razumovskaia</a:t>
            </a:r>
            <a:r>
              <a:rPr lang="en-US" sz="1000" dirty="0">
                <a:solidFill>
                  <a:schemeClr val="bg1">
                    <a:lumMod val="75000"/>
                  </a:schemeClr>
                </a:solidFill>
              </a:rPr>
              <a:t>, </a:t>
            </a:r>
            <a:r>
              <a:rPr lang="en-US" sz="1000" dirty="0" err="1">
                <a:solidFill>
                  <a:schemeClr val="bg1">
                    <a:lumMod val="75000"/>
                  </a:schemeClr>
                </a:solidFill>
              </a:rPr>
              <a:t>Evgeniia</a:t>
            </a:r>
            <a:r>
              <a:rPr lang="en-US" sz="1000" dirty="0">
                <a:solidFill>
                  <a:schemeClr val="bg1">
                    <a:lumMod val="75000"/>
                  </a:schemeClr>
                </a:solidFill>
              </a:rPr>
              <a:t>, Goran </a:t>
            </a:r>
            <a:r>
              <a:rPr lang="en-US" sz="1000" dirty="0" err="1">
                <a:solidFill>
                  <a:schemeClr val="bg1">
                    <a:lumMod val="75000"/>
                  </a:schemeClr>
                </a:solidFill>
              </a:rPr>
              <a:t>Glavas</a:t>
            </a:r>
            <a:r>
              <a:rPr lang="en-US" sz="1000" dirty="0">
                <a:solidFill>
                  <a:schemeClr val="bg1">
                    <a:lumMod val="75000"/>
                  </a:schemeClr>
                </a:solidFill>
              </a:rPr>
              <a:t>, Olga Majewska, </a:t>
            </a:r>
            <a:r>
              <a:rPr lang="en-US" sz="1000" dirty="0" err="1">
                <a:solidFill>
                  <a:schemeClr val="bg1">
                    <a:lumMod val="75000"/>
                  </a:schemeClr>
                </a:solidFill>
              </a:rPr>
              <a:t>Edoardo</a:t>
            </a:r>
            <a:r>
              <a:rPr lang="en-US" sz="1000" dirty="0">
                <a:solidFill>
                  <a:schemeClr val="bg1">
                    <a:lumMod val="75000"/>
                  </a:schemeClr>
                </a:solidFill>
              </a:rPr>
              <a:t> M. Ponti, Anna Korhonen, and Ivan </a:t>
            </a:r>
            <a:r>
              <a:rPr lang="en-US" sz="1000" dirty="0" err="1">
                <a:solidFill>
                  <a:schemeClr val="bg1">
                    <a:lumMod val="75000"/>
                  </a:schemeClr>
                </a:solidFill>
              </a:rPr>
              <a:t>Vulic</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"Crossing the conversational chasm: A primer on natural language processing for multilingual task-oriented dialogue systems." Journal of Artificial Intelligence Research 74 (2022): 1351-1402.</a:t>
            </a:r>
          </a:p>
        </p:txBody>
      </p:sp>
    </p:spTree>
    <p:extLst>
      <p:ext uri="{BB962C8B-B14F-4D97-AF65-F5344CB8AC3E}">
        <p14:creationId xmlns:p14="http://schemas.microsoft.com/office/powerpoint/2010/main" val="16174519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32801241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7232-92B1-6772-9DAB-AFE92021ED46}"/>
              </a:ext>
            </a:extLst>
          </p:cNvPr>
          <p:cNvSpPr>
            <a:spLocks noGrp="1"/>
          </p:cNvSpPr>
          <p:nvPr>
            <p:ph type="title"/>
          </p:nvPr>
        </p:nvSpPr>
        <p:spPr>
          <a:xfrm>
            <a:off x="534389" y="135104"/>
            <a:ext cx="11222181" cy="6427140"/>
          </a:xfrm>
        </p:spPr>
        <p:txBody>
          <a:bodyPr>
            <a:normAutofit fontScale="90000"/>
          </a:bodyPr>
          <a:lstStyle/>
          <a:p>
            <a:r>
              <a:rPr lang="en-US" sz="7200" dirty="0">
                <a:solidFill>
                  <a:srgbClr val="C00000"/>
                </a:solidFill>
              </a:rPr>
              <a:t>Fine-tuning LLM for </a:t>
            </a:r>
            <a:br>
              <a:rPr lang="en-US" sz="7200" dirty="0">
                <a:solidFill>
                  <a:srgbClr val="C00000"/>
                </a:solidFill>
              </a:rPr>
            </a:br>
            <a:r>
              <a:rPr lang="en-US" sz="7200" dirty="0">
                <a:solidFill>
                  <a:srgbClr val="C00000"/>
                </a:solidFill>
              </a:rPr>
              <a:t>Dialogue System</a:t>
            </a:r>
            <a:br>
              <a:rPr lang="en-US" dirty="0"/>
            </a:br>
            <a:br>
              <a:rPr lang="en-US" sz="6000" dirty="0"/>
            </a:br>
            <a:r>
              <a:rPr lang="en-US" altLang="zh-TW" sz="6000" dirty="0">
                <a:solidFill>
                  <a:srgbClr val="C00000"/>
                </a:solidFill>
              </a:rPr>
              <a:t>Reinforcement Learning from </a:t>
            </a:r>
            <a:br>
              <a:rPr lang="en-US" altLang="zh-TW" sz="6000" dirty="0">
                <a:solidFill>
                  <a:srgbClr val="C00000"/>
                </a:solidFill>
              </a:rPr>
            </a:br>
            <a:r>
              <a:rPr lang="en-US" altLang="zh-TW" sz="6000" dirty="0">
                <a:solidFill>
                  <a:srgbClr val="C00000"/>
                </a:solidFill>
              </a:rPr>
              <a:t>Human Feedback (RLHF)</a:t>
            </a:r>
            <a:br>
              <a:rPr lang="en-US" sz="6000" dirty="0"/>
            </a:br>
            <a:br>
              <a:rPr lang="en-US" sz="6000" dirty="0"/>
            </a:br>
            <a:r>
              <a:rPr lang="en-US" dirty="0" err="1"/>
              <a:t>ChatGPT</a:t>
            </a:r>
            <a:r>
              <a:rPr lang="en-US" dirty="0"/>
              <a:t>: </a:t>
            </a:r>
            <a:br>
              <a:rPr lang="en-US" dirty="0"/>
            </a:br>
            <a:r>
              <a:rPr lang="en-US" dirty="0"/>
              <a:t>Optimizing Language Models for Dialogue</a:t>
            </a:r>
          </a:p>
        </p:txBody>
      </p:sp>
      <p:sp>
        <p:nvSpPr>
          <p:cNvPr id="4" name="Slide Number Placeholder 3">
            <a:extLst>
              <a:ext uri="{FF2B5EF4-FFF2-40B4-BE49-F238E27FC236}">
                <a16:creationId xmlns:a16="http://schemas.microsoft.com/office/drawing/2014/main" id="{5FEED272-1ED8-DB61-A76C-892F2128065E}"/>
              </a:ext>
            </a:extLst>
          </p:cNvPr>
          <p:cNvSpPr>
            <a:spLocks noGrp="1"/>
          </p:cNvSpPr>
          <p:nvPr>
            <p:ph type="sldNum" sz="quarter" idx="12"/>
          </p:nvPr>
        </p:nvSpPr>
        <p:spPr/>
        <p:txBody>
          <a:bodyPr/>
          <a:lstStyle/>
          <a:p>
            <a:fld id="{5D6FF71F-CF6A-4C46-8F9B-61D49EEA70E3}" type="slidenum">
              <a:rPr lang="en-US" smtClean="0"/>
              <a:t>116</a:t>
            </a:fld>
            <a:endParaRPr lang="en-US"/>
          </a:p>
        </p:txBody>
      </p:sp>
    </p:spTree>
    <p:extLst>
      <p:ext uri="{BB962C8B-B14F-4D97-AF65-F5344CB8AC3E}">
        <p14:creationId xmlns:p14="http://schemas.microsoft.com/office/powerpoint/2010/main" val="34442026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200" dirty="0">
                <a:solidFill>
                  <a:srgbClr val="C00000"/>
                </a:solidFill>
              </a:rPr>
              <a:t>Reinforcement Learning from Human Feedback (RLHF)</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spTree>
    <p:extLst>
      <p:ext uri="{BB962C8B-B14F-4D97-AF65-F5344CB8AC3E}">
        <p14:creationId xmlns:p14="http://schemas.microsoft.com/office/powerpoint/2010/main" val="9351771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4000" dirty="0" err="1"/>
              <a:t>ChatGPT</a:t>
            </a:r>
            <a:r>
              <a:rPr lang="en-US" sz="4000" dirty="0"/>
              <a:t>: Optimizing Language Models for Dialogue</a:t>
            </a:r>
          </a:p>
        </p:txBody>
      </p:sp>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7" name="TextBox 6">
            <a:extLst>
              <a:ext uri="{FF2B5EF4-FFF2-40B4-BE49-F238E27FC236}">
                <a16:creationId xmlns:a16="http://schemas.microsoft.com/office/drawing/2014/main" id="{DC9A59FB-0B40-6AF7-B0ED-EB961B638F58}"/>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https://openai.com/blog/chatgpt/</a:t>
            </a:r>
            <a:endParaRPr lang="en-US" sz="2000" dirty="0">
              <a:solidFill>
                <a:schemeClr val="bg1">
                  <a:lumMod val="75000"/>
                </a:schemeClr>
              </a:solidFill>
            </a:endParaRPr>
          </a:p>
        </p:txBody>
      </p:sp>
      <p:pic>
        <p:nvPicPr>
          <p:cNvPr id="10" name="Graphic 9">
            <a:extLst>
              <a:ext uri="{FF2B5EF4-FFF2-40B4-BE49-F238E27FC236}">
                <a16:creationId xmlns:a16="http://schemas.microsoft.com/office/drawing/2014/main" id="{54C0D1BF-92E5-CE3A-61E9-1CAA9A0CC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76" y="712853"/>
            <a:ext cx="9854848" cy="5843751"/>
          </a:xfrm>
          <a:prstGeom prst="rect">
            <a:avLst/>
          </a:prstGeom>
        </p:spPr>
      </p:pic>
    </p:spTree>
    <p:extLst>
      <p:ext uri="{BB962C8B-B14F-4D97-AF65-F5344CB8AC3E}">
        <p14:creationId xmlns:p14="http://schemas.microsoft.com/office/powerpoint/2010/main" val="14251429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3000" dirty="0"/>
              <a:t>Training language models to follow instructions with human feedback</a:t>
            </a:r>
          </a:p>
        </p:txBody>
      </p:sp>
      <p:pic>
        <p:nvPicPr>
          <p:cNvPr id="6" name="Content Placeholder 5">
            <a:extLst>
              <a:ext uri="{FF2B5EF4-FFF2-40B4-BE49-F238E27FC236}">
                <a16:creationId xmlns:a16="http://schemas.microsoft.com/office/drawing/2014/main" id="{F4081C59-A7EC-2E83-B53D-D7E66016021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61278" y="1086739"/>
            <a:ext cx="9489536" cy="5647277"/>
          </a:xfrm>
        </p:spPr>
      </p:pic>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8" name="TextBox 7">
            <a:extLst>
              <a:ext uri="{FF2B5EF4-FFF2-40B4-BE49-F238E27FC236}">
                <a16:creationId xmlns:a16="http://schemas.microsoft.com/office/drawing/2014/main" id="{759E3DED-29D9-51CC-48BE-A3A538F85B1E}"/>
              </a:ext>
            </a:extLst>
          </p:cNvPr>
          <p:cNvSpPr txBox="1"/>
          <p:nvPr/>
        </p:nvSpPr>
        <p:spPr>
          <a:xfrm>
            <a:off x="2527600" y="563956"/>
            <a:ext cx="6102626" cy="584775"/>
          </a:xfrm>
          <a:prstGeom prst="rect">
            <a:avLst/>
          </a:prstGeom>
          <a:noFill/>
        </p:spPr>
        <p:txBody>
          <a:bodyPr wrap="square">
            <a:spAutoFit/>
          </a:bodyPr>
          <a:lstStyle/>
          <a:p>
            <a:pPr algn="ctr"/>
            <a:r>
              <a:rPr lang="en-US" sz="3200" b="1" dirty="0" err="1">
                <a:solidFill>
                  <a:srgbClr val="C00000"/>
                </a:solidFill>
              </a:rPr>
              <a:t>InstructGPT</a:t>
            </a:r>
            <a:r>
              <a:rPr lang="en-US" sz="3200" b="1" dirty="0">
                <a:solidFill>
                  <a:srgbClr val="C00000"/>
                </a:solidFill>
              </a:rPr>
              <a:t> and GPT 3.5</a:t>
            </a:r>
          </a:p>
        </p:txBody>
      </p:sp>
      <p:sp>
        <p:nvSpPr>
          <p:cNvPr id="5" name="TextBox 4">
            <a:extLst>
              <a:ext uri="{FF2B5EF4-FFF2-40B4-BE49-F238E27FC236}">
                <a16:creationId xmlns:a16="http://schemas.microsoft.com/office/drawing/2014/main" id="{D7E7E2E8-FC1B-43C6-19BE-EBCC62AB7A04}"/>
              </a:ext>
            </a:extLst>
          </p:cNvPr>
          <p:cNvSpPr txBox="1"/>
          <p:nvPr/>
        </p:nvSpPr>
        <p:spPr>
          <a:xfrm>
            <a:off x="735795" y="6611779"/>
            <a:ext cx="10908990" cy="246221"/>
          </a:xfrm>
          <a:prstGeom prst="rect">
            <a:avLst/>
          </a:prstGeom>
          <a:noFill/>
        </p:spPr>
        <p:txBody>
          <a:bodyPr wrap="square">
            <a:spAutoFit/>
          </a:bodyPr>
          <a:lstStyle/>
          <a:p>
            <a:r>
              <a:rPr lang="en-US" sz="1000" dirty="0">
                <a:solidFill>
                  <a:schemeClr val="bg1">
                    <a:lumMod val="75000"/>
                  </a:schemeClr>
                </a:solidFill>
              </a:rPr>
              <a:t>Source: Ouyang, L., Wu, J., Jiang, X., Almeida, D., Wainwright, C. L., Mishkin, P., ... &amp; Lowe, R. (2022). Training language models to follow instructions with human feedback. </a:t>
            </a:r>
            <a:r>
              <a:rPr lang="en-US" sz="1000" dirty="0" err="1">
                <a:solidFill>
                  <a:schemeClr val="bg1">
                    <a:lumMod val="75000"/>
                  </a:schemeClr>
                </a:solidFill>
              </a:rPr>
              <a:t>arXiv</a:t>
            </a:r>
            <a:r>
              <a:rPr lang="en-US" sz="1000" dirty="0">
                <a:solidFill>
                  <a:schemeClr val="bg1">
                    <a:lumMod val="75000"/>
                  </a:schemeClr>
                </a:solidFill>
              </a:rPr>
              <a:t> preprint arXiv:2203.02155.</a:t>
            </a:r>
          </a:p>
        </p:txBody>
      </p:sp>
    </p:spTree>
    <p:extLst>
      <p:ext uri="{BB962C8B-B14F-4D97-AF65-F5344CB8AC3E}">
        <p14:creationId xmlns:p14="http://schemas.microsoft.com/office/powerpoint/2010/main" val="41439384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2132856"/>
            <a:ext cx="10587037" cy="4327554"/>
          </a:xfrm>
        </p:spPr>
        <p:txBody>
          <a:bodyPr/>
          <a:lstStyle/>
          <a:p>
            <a:r>
              <a:rPr lang="en-US" dirty="0"/>
              <a:t>Word Embeddings</a:t>
            </a:r>
          </a:p>
          <a:p>
            <a:r>
              <a:rPr lang="en-US" dirty="0"/>
              <a:t>Recurrent Neural Networks for NLP</a:t>
            </a:r>
          </a:p>
          <a:p>
            <a:r>
              <a:rPr lang="en-US" dirty="0"/>
              <a:t>Sequence-to-Sequence Models</a:t>
            </a:r>
          </a:p>
          <a:p>
            <a:r>
              <a:rPr lang="en-US" dirty="0"/>
              <a:t>The Transformer Architecture</a:t>
            </a:r>
          </a:p>
          <a:p>
            <a:r>
              <a:rPr lang="en-US" dirty="0"/>
              <a:t>Pretraining and Transfer Learning</a:t>
            </a:r>
          </a:p>
          <a:p>
            <a:r>
              <a:rPr lang="en-US" dirty="0"/>
              <a:t>State of the art (SOTA)</a:t>
            </a:r>
            <a:endParaRPr lang="en-US"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791072"/>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Deep Learning for </a:t>
            </a:r>
            <a:br>
              <a:rPr lang="en-US" dirty="0">
                <a:solidFill>
                  <a:srgbClr val="FF0000"/>
                </a:solidFill>
              </a:rPr>
            </a:br>
            <a:r>
              <a:rPr lang="en-US" dirty="0">
                <a:solidFill>
                  <a:srgbClr val="FF0000"/>
                </a:solidFill>
              </a:rPr>
              <a:t>Natural Language Processing</a:t>
            </a:r>
          </a:p>
        </p:txBody>
      </p:sp>
    </p:spTree>
    <p:extLst>
      <p:ext uri="{BB962C8B-B14F-4D97-AF65-F5344CB8AC3E}">
        <p14:creationId xmlns:p14="http://schemas.microsoft.com/office/powerpoint/2010/main" val="33164315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p:txBody>
          <a:bodyPr>
            <a:normAutofit fontScale="90000"/>
          </a:bodyPr>
          <a:lstStyle/>
          <a:p>
            <a:r>
              <a:rPr lang="en-US" dirty="0"/>
              <a:t>Reinforcement Learning from Human Feedback (RLHF)</a:t>
            </a:r>
          </a:p>
        </p:txBody>
      </p:sp>
      <p:sp>
        <p:nvSpPr>
          <p:cNvPr id="3" name="Content Placeholder 2">
            <a:extLst>
              <a:ext uri="{FF2B5EF4-FFF2-40B4-BE49-F238E27FC236}">
                <a16:creationId xmlns:a16="http://schemas.microsoft.com/office/drawing/2014/main" id="{E2097C14-267C-0D1F-56C5-E73B28FCCC49}"/>
              </a:ext>
            </a:extLst>
          </p:cNvPr>
          <p:cNvSpPr>
            <a:spLocks noGrp="1"/>
          </p:cNvSpPr>
          <p:nvPr>
            <p:ph idx="1"/>
          </p:nvPr>
        </p:nvSpPr>
        <p:spPr/>
        <p:txBody>
          <a:bodyPr>
            <a:normAutofit/>
          </a:bodyPr>
          <a:lstStyle/>
          <a:p>
            <a:pPr marL="514350" indent="-514350">
              <a:buFont typeface="+mj-lt"/>
              <a:buAutoNum type="arabicPeriod"/>
            </a:pPr>
            <a:r>
              <a:rPr lang="en-US" sz="4000" dirty="0">
                <a:solidFill>
                  <a:srgbClr val="FF0000"/>
                </a:solidFill>
              </a:rPr>
              <a:t>Pretraining</a:t>
            </a:r>
            <a:r>
              <a:rPr lang="en-US" sz="4000" dirty="0"/>
              <a:t> a </a:t>
            </a:r>
            <a:r>
              <a:rPr lang="en-US" sz="4000" dirty="0">
                <a:solidFill>
                  <a:srgbClr val="FF0000"/>
                </a:solidFill>
              </a:rPr>
              <a:t>Language Model (LM)</a:t>
            </a:r>
          </a:p>
          <a:p>
            <a:pPr marL="514350" indent="-514350">
              <a:buFont typeface="+mj-lt"/>
              <a:buAutoNum type="arabicPeriod"/>
            </a:pPr>
            <a:r>
              <a:rPr lang="en-US" sz="4000" dirty="0"/>
              <a:t>Gathering Data and Training a </a:t>
            </a:r>
            <a:r>
              <a:rPr lang="en-US" sz="4000" dirty="0">
                <a:solidFill>
                  <a:srgbClr val="FF0000"/>
                </a:solidFill>
              </a:rPr>
              <a:t>Reward Model</a:t>
            </a:r>
          </a:p>
          <a:p>
            <a:pPr marL="514350" indent="-514350">
              <a:buFont typeface="+mj-lt"/>
              <a:buAutoNum type="arabicPeriod"/>
            </a:pPr>
            <a:r>
              <a:rPr lang="en-US" sz="4000" dirty="0">
                <a:solidFill>
                  <a:srgbClr val="FF0000"/>
                </a:solidFill>
              </a:rPr>
              <a:t>Fine-tuning</a:t>
            </a:r>
            <a:r>
              <a:rPr lang="en-US" sz="4000" dirty="0"/>
              <a:t> the LM with </a:t>
            </a:r>
            <a:r>
              <a:rPr lang="en-US" sz="4000" dirty="0">
                <a:solidFill>
                  <a:srgbClr val="FF0000"/>
                </a:solidFill>
              </a:rPr>
              <a:t>Reinforcement Learning</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spTree>
    <p:extLst>
      <p:ext uri="{BB962C8B-B14F-4D97-AF65-F5344CB8AC3E}">
        <p14:creationId xmlns:p14="http://schemas.microsoft.com/office/powerpoint/2010/main" val="38781261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065480-F5DA-6CFF-B412-97C0FAAC7D3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884" b="3437"/>
          <a:stretch/>
        </p:blipFill>
        <p:spPr>
          <a:xfrm>
            <a:off x="3982001" y="908441"/>
            <a:ext cx="7931930" cy="5196097"/>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20CB9550-3B82-03DA-72A6-554B9944229F}"/>
              </a:ext>
            </a:extLst>
          </p:cNvPr>
          <p:cNvSpPr txBox="1">
            <a:spLocks/>
          </p:cNvSpPr>
          <p:nvPr/>
        </p:nvSpPr>
        <p:spPr>
          <a:xfrm>
            <a:off x="69443" y="245676"/>
            <a:ext cx="4006613" cy="598880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1. Pretraining</a:t>
            </a:r>
            <a:r>
              <a:rPr lang="en-US" sz="3600" dirty="0"/>
              <a:t> a </a:t>
            </a:r>
            <a:r>
              <a:rPr lang="en-US" sz="3600" dirty="0">
                <a:solidFill>
                  <a:srgbClr val="FF0000"/>
                </a:solidFill>
              </a:rPr>
              <a:t>Language Model (LM)</a:t>
            </a:r>
          </a:p>
        </p:txBody>
      </p:sp>
    </p:spTree>
    <p:extLst>
      <p:ext uri="{BB962C8B-B14F-4D97-AF65-F5344CB8AC3E}">
        <p14:creationId xmlns:p14="http://schemas.microsoft.com/office/powerpoint/2010/main" val="3134840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F99424-3866-5804-6570-B0F90B8A3F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353" b="6629"/>
          <a:stretch/>
        </p:blipFill>
        <p:spPr>
          <a:xfrm>
            <a:off x="3285641" y="500105"/>
            <a:ext cx="8906360" cy="5920826"/>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B401EF5D-7540-EE86-FC78-FF6D41FFED1B}"/>
              </a:ext>
            </a:extLst>
          </p:cNvPr>
          <p:cNvSpPr>
            <a:spLocks noGrp="1"/>
          </p:cNvSpPr>
          <p:nvPr>
            <p:ph type="title"/>
          </p:nvPr>
        </p:nvSpPr>
        <p:spPr>
          <a:xfrm>
            <a:off x="6944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2. </a:t>
            </a:r>
            <a:r>
              <a:rPr lang="en-US" sz="3600" dirty="0"/>
              <a:t>Gathering Data and </a:t>
            </a:r>
            <a:br>
              <a:rPr lang="en-US" sz="3600" dirty="0"/>
            </a:br>
            <a:r>
              <a:rPr lang="en-US" sz="3600" dirty="0"/>
              <a:t>Training a </a:t>
            </a:r>
            <a:br>
              <a:rPr lang="en-US" sz="3600" dirty="0"/>
            </a:br>
            <a:r>
              <a:rPr lang="en-US" sz="3600" dirty="0">
                <a:solidFill>
                  <a:srgbClr val="FF0000"/>
                </a:solidFill>
              </a:rPr>
              <a:t>Reward Model</a:t>
            </a:r>
          </a:p>
        </p:txBody>
      </p:sp>
    </p:spTree>
    <p:extLst>
      <p:ext uri="{BB962C8B-B14F-4D97-AF65-F5344CB8AC3E}">
        <p14:creationId xmlns:p14="http://schemas.microsoft.com/office/powerpoint/2010/main" val="3406674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a:xfrm>
            <a:off x="14693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3. Fine-tuning </a:t>
            </a:r>
            <a:r>
              <a:rPr lang="en-US" sz="3600" dirty="0"/>
              <a:t>the LM with </a:t>
            </a:r>
            <a:r>
              <a:rPr lang="en-US" sz="3600" dirty="0">
                <a:solidFill>
                  <a:srgbClr val="FF0000"/>
                </a:solidFill>
              </a:rPr>
              <a:t>Reinforcement Learning </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123</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pic>
        <p:nvPicPr>
          <p:cNvPr id="5" name="Content Placeholder 4">
            <a:extLst>
              <a:ext uri="{FF2B5EF4-FFF2-40B4-BE49-F238E27FC236}">
                <a16:creationId xmlns:a16="http://schemas.microsoft.com/office/drawing/2014/main" id="{B9353AF7-FAC6-D9E0-31FA-2343AFF2C25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177" b="3247"/>
          <a:stretch/>
        </p:blipFill>
        <p:spPr>
          <a:xfrm>
            <a:off x="4139531" y="520595"/>
            <a:ext cx="7671093" cy="5988807"/>
          </a:xfrm>
        </p:spPr>
      </p:pic>
    </p:spTree>
    <p:extLst>
      <p:ext uri="{BB962C8B-B14F-4D97-AF65-F5344CB8AC3E}">
        <p14:creationId xmlns:p14="http://schemas.microsoft.com/office/powerpoint/2010/main" val="526430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AE6-BD43-B291-06F3-5BAA325C96F3}"/>
              </a:ext>
            </a:extLst>
          </p:cNvPr>
          <p:cNvSpPr>
            <a:spLocks noGrp="1"/>
          </p:cNvSpPr>
          <p:nvPr>
            <p:ph type="title"/>
          </p:nvPr>
        </p:nvSpPr>
        <p:spPr>
          <a:xfrm>
            <a:off x="534389" y="135105"/>
            <a:ext cx="11222181" cy="779295"/>
          </a:xfrm>
        </p:spPr>
        <p:txBody>
          <a:bodyPr>
            <a:normAutofit fontScale="90000"/>
          </a:bodyPr>
          <a:lstStyle/>
          <a:p>
            <a:r>
              <a:rPr lang="en-US" dirty="0"/>
              <a:t>Llama-2-chat </a:t>
            </a:r>
            <a:r>
              <a:rPr lang="en-US" sz="2700" dirty="0"/>
              <a:t>uses </a:t>
            </a:r>
            <a:r>
              <a:rPr lang="en-US" sz="3600" dirty="0"/>
              <a:t>RLHF</a:t>
            </a:r>
            <a:r>
              <a:rPr lang="en-US" sz="2700" dirty="0"/>
              <a:t> to ensure </a:t>
            </a:r>
            <a:r>
              <a:rPr lang="en-US" sz="3600" dirty="0"/>
              <a:t>safety and helpfulness</a:t>
            </a:r>
          </a:p>
        </p:txBody>
      </p:sp>
      <p:pic>
        <p:nvPicPr>
          <p:cNvPr id="6" name="Content Placeholder 5">
            <a:extLst>
              <a:ext uri="{FF2B5EF4-FFF2-40B4-BE49-F238E27FC236}">
                <a16:creationId xmlns:a16="http://schemas.microsoft.com/office/drawing/2014/main" id="{8E4DB328-DFD1-0E9C-1BF9-4A66ED5FE6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7294" y="914400"/>
            <a:ext cx="11306527" cy="5647844"/>
          </a:xfrm>
        </p:spPr>
      </p:pic>
      <p:sp>
        <p:nvSpPr>
          <p:cNvPr id="4" name="Slide Number Placeholder 3">
            <a:extLst>
              <a:ext uri="{FF2B5EF4-FFF2-40B4-BE49-F238E27FC236}">
                <a16:creationId xmlns:a16="http://schemas.microsoft.com/office/drawing/2014/main" id="{860DCA3B-3D01-99B2-2023-6FE2CD94E22A}"/>
              </a:ext>
            </a:extLst>
          </p:cNvPr>
          <p:cNvSpPr>
            <a:spLocks noGrp="1"/>
          </p:cNvSpPr>
          <p:nvPr>
            <p:ph type="sldNum" sz="quarter" idx="12"/>
          </p:nvPr>
        </p:nvSpPr>
        <p:spPr/>
        <p:txBody>
          <a:bodyPr/>
          <a:lstStyle/>
          <a:p>
            <a:fld id="{5D6FF71F-CF6A-4C46-8F9B-61D49EEA70E3}" type="slidenum">
              <a:rPr lang="en-US" smtClean="0"/>
              <a:t>124</a:t>
            </a:fld>
            <a:endParaRPr lang="en-US"/>
          </a:p>
        </p:txBody>
      </p:sp>
      <p:sp>
        <p:nvSpPr>
          <p:cNvPr id="8" name="TextBox 7">
            <a:extLst>
              <a:ext uri="{FF2B5EF4-FFF2-40B4-BE49-F238E27FC236}">
                <a16:creationId xmlns:a16="http://schemas.microsoft.com/office/drawing/2014/main" id="{98AA69EA-657B-007F-E7CD-842B6B3D860E}"/>
              </a:ext>
            </a:extLst>
          </p:cNvPr>
          <p:cNvSpPr txBox="1"/>
          <p:nvPr/>
        </p:nvSpPr>
        <p:spPr>
          <a:xfrm>
            <a:off x="3047999" y="6622088"/>
            <a:ext cx="609600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ai.meta.com</a:t>
            </a:r>
            <a:r>
              <a:rPr lang="en-US" sz="1000" dirty="0">
                <a:solidFill>
                  <a:schemeClr val="bg1">
                    <a:lumMod val="75000"/>
                  </a:schemeClr>
                </a:solidFill>
              </a:rPr>
              <a:t>/resources/models-and-libraries/llama/</a:t>
            </a:r>
          </a:p>
        </p:txBody>
      </p:sp>
    </p:spTree>
    <p:extLst>
      <p:ext uri="{BB962C8B-B14F-4D97-AF65-F5344CB8AC3E}">
        <p14:creationId xmlns:p14="http://schemas.microsoft.com/office/powerpoint/2010/main" val="19921008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125</a:t>
            </a:fld>
            <a:endParaRPr lang="en-US"/>
          </a:p>
        </p:txBody>
      </p:sp>
      <p:pic>
        <p:nvPicPr>
          <p:cNvPr id="7" name="Picture 6">
            <a:extLst>
              <a:ext uri="{FF2B5EF4-FFF2-40B4-BE49-F238E27FC236}">
                <a16:creationId xmlns:a16="http://schemas.microsoft.com/office/drawing/2014/main" id="{DC7F067A-D0FC-9E09-78F2-B89AA36912AD}"/>
              </a:ext>
            </a:extLst>
          </p:cNvPr>
          <p:cNvPicPr>
            <a:picLocks noChangeAspect="1"/>
          </p:cNvPicPr>
          <p:nvPr/>
        </p:nvPicPr>
        <p:blipFill>
          <a:blip r:embed="rId2"/>
          <a:stretch>
            <a:fillRect/>
          </a:stretch>
        </p:blipFill>
        <p:spPr>
          <a:xfrm>
            <a:off x="419267" y="1302693"/>
            <a:ext cx="11479242" cy="4971011"/>
          </a:xfrm>
          <a:prstGeom prst="rect">
            <a:avLst/>
          </a:prstGeom>
        </p:spPr>
      </p:pic>
      <p:sp>
        <p:nvSpPr>
          <p:cNvPr id="3" name="TextBox 2">
            <a:extLst>
              <a:ext uri="{FF2B5EF4-FFF2-40B4-BE49-F238E27FC236}">
                <a16:creationId xmlns:a16="http://schemas.microsoft.com/office/drawing/2014/main" id="{89308FAD-B353-0231-59C5-9DB4920A9B8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20217898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5"/>
            <a:ext cx="11222181" cy="829172"/>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126</a:t>
            </a:fld>
            <a:endParaRPr lang="en-US"/>
          </a:p>
        </p:txBody>
      </p:sp>
      <p:pic>
        <p:nvPicPr>
          <p:cNvPr id="6" name="Picture 5">
            <a:extLst>
              <a:ext uri="{FF2B5EF4-FFF2-40B4-BE49-F238E27FC236}">
                <a16:creationId xmlns:a16="http://schemas.microsoft.com/office/drawing/2014/main" id="{4E54E77A-001A-78F8-A7CB-D749AEB783C7}"/>
              </a:ext>
            </a:extLst>
          </p:cNvPr>
          <p:cNvPicPr>
            <a:picLocks noChangeAspect="1"/>
          </p:cNvPicPr>
          <p:nvPr/>
        </p:nvPicPr>
        <p:blipFill>
          <a:blip r:embed="rId2"/>
          <a:stretch>
            <a:fillRect/>
          </a:stretch>
        </p:blipFill>
        <p:spPr>
          <a:xfrm>
            <a:off x="2682240" y="2024870"/>
            <a:ext cx="6229004" cy="4540927"/>
          </a:xfrm>
          <a:prstGeom prst="rect">
            <a:avLst/>
          </a:prstGeom>
        </p:spPr>
      </p:pic>
      <p:sp>
        <p:nvSpPr>
          <p:cNvPr id="8" name="TextBox 7">
            <a:extLst>
              <a:ext uri="{FF2B5EF4-FFF2-40B4-BE49-F238E27FC236}">
                <a16:creationId xmlns:a16="http://schemas.microsoft.com/office/drawing/2014/main" id="{CFA30571-8276-CD38-B5E8-67A0A0F9D29B}"/>
              </a:ext>
            </a:extLst>
          </p:cNvPr>
          <p:cNvSpPr txBox="1"/>
          <p:nvPr/>
        </p:nvSpPr>
        <p:spPr>
          <a:xfrm>
            <a:off x="769519" y="964277"/>
            <a:ext cx="10987051" cy="1077218"/>
          </a:xfrm>
          <a:prstGeom prst="rect">
            <a:avLst/>
          </a:prstGeom>
          <a:noFill/>
        </p:spPr>
        <p:txBody>
          <a:bodyPr wrap="square">
            <a:spAutoFit/>
          </a:bodyPr>
          <a:lstStyle/>
          <a:p>
            <a:r>
              <a:rPr lang="en-US" sz="3200" dirty="0" err="1"/>
              <a:t>QL</a:t>
            </a:r>
            <a:r>
              <a:rPr lang="en-US" altLang="zh-TW" sz="3200" dirty="0" err="1"/>
              <a:t>o</a:t>
            </a:r>
            <a:r>
              <a:rPr lang="en-US" sz="3200" dirty="0" err="1"/>
              <a:t>RA</a:t>
            </a:r>
            <a:r>
              <a:rPr lang="en-US" sz="3200" dirty="0"/>
              <a:t> reduces the average memory requirements of finetuning a </a:t>
            </a:r>
            <a:r>
              <a:rPr lang="en-US" sz="3200" b="1" dirty="0">
                <a:solidFill>
                  <a:srgbClr val="C00000"/>
                </a:solidFill>
              </a:rPr>
              <a:t>65B</a:t>
            </a:r>
            <a:r>
              <a:rPr lang="en-US" sz="3200" dirty="0"/>
              <a:t> parameter model from &gt;780GB of </a:t>
            </a:r>
            <a:r>
              <a:rPr lang="en-US" sz="3200" b="1" dirty="0">
                <a:solidFill>
                  <a:srgbClr val="C00000"/>
                </a:solidFill>
              </a:rPr>
              <a:t>GPU memory</a:t>
            </a:r>
            <a:r>
              <a:rPr lang="en-US" sz="3200" dirty="0">
                <a:solidFill>
                  <a:srgbClr val="C00000"/>
                </a:solidFill>
              </a:rPr>
              <a:t> </a:t>
            </a:r>
            <a:r>
              <a:rPr lang="en-US" sz="3200" dirty="0"/>
              <a:t>to </a:t>
            </a:r>
            <a:r>
              <a:rPr lang="en-US" sz="3200" b="1" dirty="0">
                <a:solidFill>
                  <a:srgbClr val="C00000"/>
                </a:solidFill>
              </a:rPr>
              <a:t>&lt;48GB</a:t>
            </a:r>
          </a:p>
        </p:txBody>
      </p:sp>
      <p:sp>
        <p:nvSpPr>
          <p:cNvPr id="11" name="TextBox 10">
            <a:extLst>
              <a:ext uri="{FF2B5EF4-FFF2-40B4-BE49-F238E27FC236}">
                <a16:creationId xmlns:a16="http://schemas.microsoft.com/office/drawing/2014/main" id="{4FBC1BE8-5CA1-3C59-3F73-5E0B4BE7692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084352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127</a:t>
            </a:fld>
            <a:endParaRPr lang="en-US"/>
          </a:p>
        </p:txBody>
      </p:sp>
      <p:pic>
        <p:nvPicPr>
          <p:cNvPr id="6" name="Picture 5">
            <a:extLst>
              <a:ext uri="{FF2B5EF4-FFF2-40B4-BE49-F238E27FC236}">
                <a16:creationId xmlns:a16="http://schemas.microsoft.com/office/drawing/2014/main" id="{06920F3E-A768-488C-3291-D928A31CEA17}"/>
              </a:ext>
            </a:extLst>
          </p:cNvPr>
          <p:cNvPicPr>
            <a:picLocks noChangeAspect="1"/>
          </p:cNvPicPr>
          <p:nvPr/>
        </p:nvPicPr>
        <p:blipFill>
          <a:blip r:embed="rId2"/>
          <a:stretch>
            <a:fillRect/>
          </a:stretch>
        </p:blipFill>
        <p:spPr>
          <a:xfrm>
            <a:off x="1516740" y="1014153"/>
            <a:ext cx="9257477" cy="5548091"/>
          </a:xfrm>
          <a:prstGeom prst="rect">
            <a:avLst/>
          </a:prstGeom>
        </p:spPr>
      </p:pic>
      <p:sp>
        <p:nvSpPr>
          <p:cNvPr id="8" name="TextBox 7">
            <a:extLst>
              <a:ext uri="{FF2B5EF4-FFF2-40B4-BE49-F238E27FC236}">
                <a16:creationId xmlns:a16="http://schemas.microsoft.com/office/drawing/2014/main" id="{A3B311C6-87A5-501C-51AA-4CEE51CD1BC8}"/>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11432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25E-503E-529B-9452-53A87A41C9A2}"/>
              </a:ext>
            </a:extLst>
          </p:cNvPr>
          <p:cNvSpPr>
            <a:spLocks noGrp="1"/>
          </p:cNvSpPr>
          <p:nvPr>
            <p:ph type="title"/>
          </p:nvPr>
        </p:nvSpPr>
        <p:spPr>
          <a:xfrm>
            <a:off x="534389" y="58905"/>
            <a:ext cx="11222181" cy="929178"/>
          </a:xfrm>
        </p:spPr>
        <p:txBody>
          <a:bodyPr>
            <a:normAutofit/>
          </a:bodyPr>
          <a:lstStyle/>
          <a:p>
            <a:r>
              <a:rPr lang="en-US" dirty="0"/>
              <a:t>Prompt Engineering with </a:t>
            </a:r>
            <a:r>
              <a:rPr lang="en-US" dirty="0" err="1"/>
              <a:t>ChatGPT</a:t>
            </a:r>
            <a:r>
              <a:rPr lang="en-US" dirty="0"/>
              <a:t> for NLP</a:t>
            </a:r>
          </a:p>
        </p:txBody>
      </p:sp>
      <p:pic>
        <p:nvPicPr>
          <p:cNvPr id="6" name="Content Placeholder 5">
            <a:extLst>
              <a:ext uri="{FF2B5EF4-FFF2-40B4-BE49-F238E27FC236}">
                <a16:creationId xmlns:a16="http://schemas.microsoft.com/office/drawing/2014/main" id="{DB208B14-148B-108F-3743-11755157FA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147" t="7739" r="7280" b="8321"/>
          <a:stretch/>
        </p:blipFill>
        <p:spPr>
          <a:xfrm>
            <a:off x="655321" y="988083"/>
            <a:ext cx="11002290" cy="5565112"/>
          </a:xfrm>
        </p:spPr>
      </p:pic>
      <p:sp>
        <p:nvSpPr>
          <p:cNvPr id="4" name="Slide Number Placeholder 3">
            <a:extLst>
              <a:ext uri="{FF2B5EF4-FFF2-40B4-BE49-F238E27FC236}">
                <a16:creationId xmlns:a16="http://schemas.microsoft.com/office/drawing/2014/main" id="{D9CD3F62-39F6-95D7-6961-4E3EC3D182C7}"/>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7" name="TextBox 6">
            <a:extLst>
              <a:ext uri="{FF2B5EF4-FFF2-40B4-BE49-F238E27FC236}">
                <a16:creationId xmlns:a16="http://schemas.microsoft.com/office/drawing/2014/main" id="{C9232C47-0CD6-A193-184E-3CB57727A52F}"/>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www.predera.com</a:t>
            </a:r>
            <a:r>
              <a:rPr lang="en-US" sz="800" dirty="0">
                <a:solidFill>
                  <a:schemeClr val="bg1">
                    <a:lumMod val="75000"/>
                  </a:schemeClr>
                </a:solidFill>
              </a:rPr>
              <a:t>/blog/prompt-engineering-for-</a:t>
            </a:r>
            <a:r>
              <a:rPr lang="en-US" sz="800" dirty="0" err="1">
                <a:solidFill>
                  <a:schemeClr val="bg1">
                    <a:lumMod val="75000"/>
                  </a:schemeClr>
                </a:solidFill>
              </a:rPr>
              <a:t>nlp</a:t>
            </a:r>
            <a:r>
              <a:rPr lang="en-US" sz="800" dirty="0">
                <a:solidFill>
                  <a:schemeClr val="bg1">
                    <a:lumMod val="75000"/>
                  </a:schemeClr>
                </a:solidFill>
              </a:rPr>
              <a:t>-tasks</a:t>
            </a:r>
          </a:p>
        </p:txBody>
      </p:sp>
    </p:spTree>
    <p:extLst>
      <p:ext uri="{BB962C8B-B14F-4D97-AF65-F5344CB8AC3E}">
        <p14:creationId xmlns:p14="http://schemas.microsoft.com/office/powerpoint/2010/main" val="21549823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43491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10219873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29866645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42331497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14806444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4008723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755245"/>
          </a:xfrm>
        </p:spPr>
        <p:txBody>
          <a:bodyPr>
            <a:normAutofit/>
          </a:bodyPr>
          <a:lstStyle/>
          <a:p>
            <a:r>
              <a:rPr lang="en-US" sz="4000" dirty="0"/>
              <a:t>Pipeline of Instruction Tuning LLMs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97262"/>
            <a:ext cx="10995002" cy="215444"/>
          </a:xfrm>
          <a:prstGeom prst="rect">
            <a:avLst/>
          </a:prstGeom>
          <a:noFill/>
        </p:spPr>
        <p:txBody>
          <a:bodyPr wrap="square">
            <a:spAutoFit/>
          </a:bodyPr>
          <a:lstStyle/>
          <a:p>
            <a:pPr algn="ctr"/>
            <a:r>
              <a:rPr lang="en-US" sz="800" dirty="0">
                <a:solidFill>
                  <a:schemeClr val="bg1">
                    <a:lumMod val="75000"/>
                  </a:schemeClr>
                </a:solidFill>
              </a:rPr>
              <a:t>Source: Wang, </a:t>
            </a:r>
            <a:r>
              <a:rPr lang="en-US" sz="800" dirty="0" err="1">
                <a:solidFill>
                  <a:schemeClr val="bg1">
                    <a:lumMod val="75000"/>
                  </a:schemeClr>
                </a:solidFill>
              </a:rPr>
              <a:t>Yidong</a:t>
            </a:r>
            <a:r>
              <a:rPr lang="en-US" sz="800" dirty="0">
                <a:solidFill>
                  <a:schemeClr val="bg1">
                    <a:lumMod val="75000"/>
                  </a:schemeClr>
                </a:solidFill>
              </a:rPr>
              <a:t>, </a:t>
            </a:r>
            <a:r>
              <a:rPr lang="en-US" sz="800" dirty="0" err="1">
                <a:solidFill>
                  <a:schemeClr val="bg1">
                    <a:lumMod val="75000"/>
                  </a:schemeClr>
                </a:solidFill>
              </a:rPr>
              <a:t>Zhuohao</a:t>
            </a:r>
            <a:r>
              <a:rPr lang="en-US" sz="800" dirty="0">
                <a:solidFill>
                  <a:schemeClr val="bg1">
                    <a:lumMod val="75000"/>
                  </a:schemeClr>
                </a:solidFill>
              </a:rPr>
              <a:t> Yu, </a:t>
            </a:r>
            <a:r>
              <a:rPr lang="en-US" sz="800" dirty="0" err="1">
                <a:solidFill>
                  <a:schemeClr val="bg1">
                    <a:lumMod val="75000"/>
                  </a:schemeClr>
                </a:solidFill>
              </a:rPr>
              <a:t>Zhengran</a:t>
            </a:r>
            <a:r>
              <a:rPr lang="en-US" sz="800" dirty="0">
                <a:solidFill>
                  <a:schemeClr val="bg1">
                    <a:lumMod val="75000"/>
                  </a:schemeClr>
                </a:solidFill>
              </a:rPr>
              <a:t> Zeng, Linyi Yang, </a:t>
            </a:r>
            <a:r>
              <a:rPr lang="en-US" sz="800" dirty="0" err="1">
                <a:solidFill>
                  <a:schemeClr val="bg1">
                    <a:lumMod val="75000"/>
                  </a:schemeClr>
                </a:solidFill>
              </a:rPr>
              <a:t>Cunxiang</a:t>
            </a:r>
            <a:r>
              <a:rPr lang="en-US" sz="800" dirty="0">
                <a:solidFill>
                  <a:schemeClr val="bg1">
                    <a:lumMod val="75000"/>
                  </a:schemeClr>
                </a:solidFill>
              </a:rPr>
              <a:t> Wang, Hao Chen, </a:t>
            </a:r>
            <a:r>
              <a:rPr lang="en-US" sz="800" dirty="0" err="1">
                <a:solidFill>
                  <a:schemeClr val="bg1">
                    <a:lumMod val="75000"/>
                  </a:schemeClr>
                </a:solidFill>
              </a:rPr>
              <a:t>Chaoya</a:t>
            </a:r>
            <a:r>
              <a:rPr lang="en-US" sz="800" dirty="0">
                <a:solidFill>
                  <a:schemeClr val="bg1">
                    <a:lumMod val="75000"/>
                  </a:schemeClr>
                </a:solidFill>
              </a:rPr>
              <a:t> Jiang et al. "</a:t>
            </a:r>
            <a:r>
              <a:rPr lang="en-US" sz="800" dirty="0" err="1">
                <a:solidFill>
                  <a:schemeClr val="bg1">
                    <a:lumMod val="75000"/>
                  </a:schemeClr>
                </a:solidFill>
              </a:rPr>
              <a:t>PandaLM</a:t>
            </a:r>
            <a:r>
              <a:rPr lang="en-US" sz="800" dirty="0">
                <a:solidFill>
                  <a:schemeClr val="bg1">
                    <a:lumMod val="75000"/>
                  </a:schemeClr>
                </a:solidFill>
              </a:rPr>
              <a:t>: An Automatic Evaluation Benchmark for LLM Instruction Tuning Optimization." </a:t>
            </a:r>
            <a:r>
              <a:rPr lang="en-US" sz="800" dirty="0" err="1">
                <a:solidFill>
                  <a:schemeClr val="bg1">
                    <a:lumMod val="75000"/>
                  </a:schemeClr>
                </a:solidFill>
              </a:rPr>
              <a:t>arXiv</a:t>
            </a:r>
            <a:r>
              <a:rPr lang="en-US" sz="800" dirty="0">
                <a:solidFill>
                  <a:schemeClr val="bg1">
                    <a:lumMod val="75000"/>
                  </a:schemeClr>
                </a:solidFill>
              </a:rPr>
              <a:t> preprint arXiv:2306.05087 (2023).</a:t>
            </a:r>
          </a:p>
        </p:txBody>
      </p:sp>
      <p:pic>
        <p:nvPicPr>
          <p:cNvPr id="3" name="Picture 2">
            <a:extLst>
              <a:ext uri="{FF2B5EF4-FFF2-40B4-BE49-F238E27FC236}">
                <a16:creationId xmlns:a16="http://schemas.microsoft.com/office/drawing/2014/main" id="{6BCAB66B-9AF5-7EE6-F797-B5E7C0ABD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473" y="811346"/>
            <a:ext cx="9015241" cy="5750898"/>
          </a:xfrm>
          <a:prstGeom prst="rect">
            <a:avLst/>
          </a:prstGeom>
        </p:spPr>
      </p:pic>
    </p:spTree>
    <p:extLst>
      <p:ext uri="{BB962C8B-B14F-4D97-AF65-F5344CB8AC3E}">
        <p14:creationId xmlns:p14="http://schemas.microsoft.com/office/powerpoint/2010/main" val="36364261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041915" cy="1115568"/>
          </a:xfrm>
        </p:spPr>
        <p:txBody>
          <a:bodyPr>
            <a:normAutofit fontScale="90000"/>
          </a:bodyPr>
          <a:lstStyle/>
          <a:p>
            <a:r>
              <a:rPr lang="en-US" dirty="0"/>
              <a:t>Available Task Collections for Instruction Tuning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135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E2D9E490-DA84-BCC2-808A-59311A48FF4F}"/>
              </a:ext>
            </a:extLst>
          </p:cNvPr>
          <p:cNvPicPr>
            <a:picLocks noChangeAspect="1"/>
          </p:cNvPicPr>
          <p:nvPr/>
        </p:nvPicPr>
        <p:blipFill>
          <a:blip r:embed="rId2"/>
          <a:stretch>
            <a:fillRect/>
          </a:stretch>
        </p:blipFill>
        <p:spPr>
          <a:xfrm>
            <a:off x="480380" y="1170432"/>
            <a:ext cx="11095924" cy="5431163"/>
          </a:xfrm>
          <a:prstGeom prst="rect">
            <a:avLst/>
          </a:prstGeom>
        </p:spPr>
      </p:pic>
    </p:spTree>
    <p:extLst>
      <p:ext uri="{BB962C8B-B14F-4D97-AF65-F5344CB8AC3E}">
        <p14:creationId xmlns:p14="http://schemas.microsoft.com/office/powerpoint/2010/main" val="34343929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136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394263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137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30381765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138</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9826570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139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34609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20659089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140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12699991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141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18841269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142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11498225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143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38390314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144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34642276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0C92-3729-8DE3-398B-6DBD314ADC64}"/>
              </a:ext>
            </a:extLst>
          </p:cNvPr>
          <p:cNvSpPr>
            <a:spLocks noGrp="1"/>
          </p:cNvSpPr>
          <p:nvPr>
            <p:ph type="title"/>
          </p:nvPr>
        </p:nvSpPr>
        <p:spPr>
          <a:xfrm>
            <a:off x="534389" y="135104"/>
            <a:ext cx="11222181" cy="946935"/>
          </a:xfrm>
        </p:spPr>
        <p:txBody>
          <a:bodyPr>
            <a:normAutofit/>
          </a:bodyPr>
          <a:lstStyle/>
          <a:p>
            <a:r>
              <a:rPr lang="en-US" dirty="0"/>
              <a:t>Prompt Engineering</a:t>
            </a:r>
          </a:p>
        </p:txBody>
      </p:sp>
      <p:sp>
        <p:nvSpPr>
          <p:cNvPr id="3" name="Content Placeholder 2">
            <a:extLst>
              <a:ext uri="{FF2B5EF4-FFF2-40B4-BE49-F238E27FC236}">
                <a16:creationId xmlns:a16="http://schemas.microsoft.com/office/drawing/2014/main" id="{92555C49-1333-0949-1B2D-5911F1FCCBDC}"/>
              </a:ext>
            </a:extLst>
          </p:cNvPr>
          <p:cNvSpPr>
            <a:spLocks noGrp="1"/>
          </p:cNvSpPr>
          <p:nvPr>
            <p:ph idx="1"/>
          </p:nvPr>
        </p:nvSpPr>
        <p:spPr>
          <a:xfrm>
            <a:off x="534389" y="1203960"/>
            <a:ext cx="11222181" cy="5149340"/>
          </a:xfrm>
        </p:spPr>
        <p:txBody>
          <a:bodyPr>
            <a:normAutofit fontScale="85000" lnSpcReduction="20000"/>
          </a:bodyPr>
          <a:lstStyle/>
          <a:p>
            <a:r>
              <a:rPr lang="en-US" dirty="0"/>
              <a:t>Prompts For FLAN models</a:t>
            </a:r>
          </a:p>
          <a:p>
            <a:pPr lvl="1"/>
            <a:r>
              <a:rPr lang="en-US" b="0" i="0" dirty="0" err="1">
                <a:solidFill>
                  <a:srgbClr val="222222"/>
                </a:solidFill>
                <a:effectLst/>
                <a:latin typeface="Arial" panose="020B0604020202020204" pitchFamily="34" charset="0"/>
              </a:rPr>
              <a:t>Longpre</a:t>
            </a:r>
            <a:r>
              <a:rPr lang="en-US" b="0" i="0" dirty="0">
                <a:solidFill>
                  <a:srgbClr val="222222"/>
                </a:solidFill>
                <a:effectLst/>
                <a:latin typeface="Arial" panose="020B0604020202020204" pitchFamily="34" charset="0"/>
              </a:rPr>
              <a:t>, S., Hou, L., Vu, T., </a:t>
            </a:r>
            <a:r>
              <a:rPr lang="en-US" b="0" i="0" dirty="0" err="1">
                <a:solidFill>
                  <a:srgbClr val="222222"/>
                </a:solidFill>
                <a:effectLst/>
                <a:latin typeface="Arial" panose="020B0604020202020204" pitchFamily="34" charset="0"/>
              </a:rPr>
              <a:t>Webson</a:t>
            </a:r>
            <a:r>
              <a:rPr lang="en-US" b="0" i="0" dirty="0">
                <a:solidFill>
                  <a:srgbClr val="222222"/>
                </a:solidFill>
                <a:effectLst/>
                <a:latin typeface="Arial" panose="020B0604020202020204" pitchFamily="34" charset="0"/>
              </a:rPr>
              <a:t>, A., Chung, H. W., Tay, Y., ... &amp; Roberts, A. (2023). The flan collection: Designing data and methods for effective instruction tuning.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arXiv:2301.13688</a:t>
            </a:r>
            <a:r>
              <a:rPr lang="en-US" b="0" i="0" dirty="0">
                <a:solidFill>
                  <a:srgbClr val="222222"/>
                </a:solidFill>
                <a:effectLst/>
                <a:latin typeface="Arial" panose="020B0604020202020204" pitchFamily="34" charset="0"/>
              </a:rPr>
              <a:t>.</a:t>
            </a:r>
            <a:endParaRPr lang="en-US" dirty="0"/>
          </a:p>
          <a:p>
            <a:r>
              <a:rPr lang="en-US" dirty="0"/>
              <a:t>MNLI, NLI-FEVER, </a:t>
            </a:r>
            <a:r>
              <a:rPr lang="en-US" dirty="0" err="1"/>
              <a:t>VitaminC</a:t>
            </a:r>
            <a:r>
              <a:rPr lang="en-US" dirty="0"/>
              <a:t>:</a:t>
            </a:r>
          </a:p>
          <a:p>
            <a:pPr lvl="1"/>
            <a:r>
              <a:rPr lang="en-US" dirty="0"/>
              <a:t>"Premise: {premise}\n\</a:t>
            </a:r>
            <a:r>
              <a:rPr lang="en-US" dirty="0" err="1"/>
              <a:t>nHypothesis</a:t>
            </a:r>
            <a:r>
              <a:rPr lang="en-US" dirty="0"/>
              <a:t>: {hypothesis}\n\</a:t>
            </a:r>
            <a:r>
              <a:rPr lang="en-US" dirty="0" err="1"/>
              <a:t>nDoes</a:t>
            </a:r>
            <a:r>
              <a:rPr lang="en-US" dirty="0"/>
              <a:t> the premise entail the hypothesis?\n\</a:t>
            </a:r>
            <a:r>
              <a:rPr lang="en-US" dirty="0" err="1"/>
              <a:t>nA</a:t>
            </a:r>
            <a:r>
              <a:rPr lang="en-US" dirty="0"/>
              <a:t> yes\</a:t>
            </a:r>
            <a:r>
              <a:rPr lang="en-US" dirty="0" err="1"/>
              <a:t>nB</a:t>
            </a:r>
            <a:r>
              <a:rPr lang="en-US" dirty="0"/>
              <a:t> it is not possible to tell\</a:t>
            </a:r>
            <a:r>
              <a:rPr lang="en-US" dirty="0" err="1"/>
              <a:t>nC</a:t>
            </a:r>
            <a:r>
              <a:rPr lang="en-US" dirty="0"/>
              <a:t> no"</a:t>
            </a:r>
          </a:p>
          <a:p>
            <a:r>
              <a:rPr lang="en-US" dirty="0"/>
              <a:t>ANLI:</a:t>
            </a:r>
          </a:p>
          <a:p>
            <a:pPr lvl="1"/>
            <a:r>
              <a:rPr lang="en-US" dirty="0"/>
              <a:t>"{context}\n\</a:t>
            </a:r>
            <a:r>
              <a:rPr lang="en-US" dirty="0" err="1"/>
              <a:t>nBased</a:t>
            </a:r>
            <a:r>
              <a:rPr lang="en-US" dirty="0"/>
              <a:t> on the paragraph above can we conclude that\"{hypothesis}\"?\n\</a:t>
            </a:r>
            <a:r>
              <a:rPr lang="en-US" dirty="0" err="1"/>
              <a:t>nA</a:t>
            </a:r>
            <a:r>
              <a:rPr lang="en-US" dirty="0"/>
              <a:t> Yes\</a:t>
            </a:r>
            <a:r>
              <a:rPr lang="en-US" dirty="0" err="1"/>
              <a:t>nB</a:t>
            </a:r>
            <a:r>
              <a:rPr lang="en-US" dirty="0"/>
              <a:t> It’s impossible to say\</a:t>
            </a:r>
            <a:r>
              <a:rPr lang="en-US" dirty="0" err="1"/>
              <a:t>nC</a:t>
            </a:r>
            <a:r>
              <a:rPr lang="en-US" dirty="0"/>
              <a:t> No"</a:t>
            </a:r>
          </a:p>
          <a:p>
            <a:r>
              <a:rPr lang="en-US" dirty="0"/>
              <a:t>SNLI:</a:t>
            </a:r>
          </a:p>
          <a:p>
            <a:pPr lvl="1"/>
            <a:r>
              <a:rPr lang="en-US" dirty="0"/>
              <a:t>"If \"{premise}\", does this mean that \"{hypothesis}\"?\n\</a:t>
            </a:r>
            <a:r>
              <a:rPr lang="en-US" dirty="0" err="1"/>
              <a:t>nA</a:t>
            </a:r>
            <a:r>
              <a:rPr lang="en-US" dirty="0"/>
              <a:t> yes\</a:t>
            </a:r>
            <a:r>
              <a:rPr lang="en-US" dirty="0" err="1"/>
              <a:t>nB</a:t>
            </a:r>
            <a:r>
              <a:rPr lang="en-US" dirty="0"/>
              <a:t> it is not possible to tell\</a:t>
            </a:r>
            <a:r>
              <a:rPr lang="en-US" dirty="0" err="1"/>
              <a:t>nC</a:t>
            </a:r>
            <a:r>
              <a:rPr lang="en-US" dirty="0"/>
              <a:t> no"</a:t>
            </a:r>
          </a:p>
        </p:txBody>
      </p:sp>
      <p:sp>
        <p:nvSpPr>
          <p:cNvPr id="4" name="Slide Number Placeholder 3">
            <a:extLst>
              <a:ext uri="{FF2B5EF4-FFF2-40B4-BE49-F238E27FC236}">
                <a16:creationId xmlns:a16="http://schemas.microsoft.com/office/drawing/2014/main" id="{BE5FFE96-F42F-180E-60E3-11FA2D377E66}"/>
              </a:ext>
            </a:extLst>
          </p:cNvPr>
          <p:cNvSpPr>
            <a:spLocks noGrp="1"/>
          </p:cNvSpPr>
          <p:nvPr>
            <p:ph type="sldNum" sz="quarter" idx="12"/>
          </p:nvPr>
        </p:nvSpPr>
        <p:spPr/>
        <p:txBody>
          <a:bodyPr/>
          <a:lstStyle/>
          <a:p>
            <a:fld id="{5D6FF71F-CF6A-4C46-8F9B-61D49EEA70E3}" type="slidenum">
              <a:rPr lang="en-US" smtClean="0"/>
              <a:t>145</a:t>
            </a:fld>
            <a:endParaRPr lang="en-US"/>
          </a:p>
        </p:txBody>
      </p:sp>
    </p:spTree>
    <p:extLst>
      <p:ext uri="{BB962C8B-B14F-4D97-AF65-F5344CB8AC3E}">
        <p14:creationId xmlns:p14="http://schemas.microsoft.com/office/powerpoint/2010/main" val="662130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146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1138372"/>
          </a:xfrm>
        </p:spPr>
        <p:txBody>
          <a:bodyPr>
            <a:normAutofit fontScale="90000"/>
          </a:bodyPr>
          <a:lstStyle/>
          <a:p>
            <a:r>
              <a:rPr lang="en-US" dirty="0"/>
              <a:t>Framework for Implementing Generative AI Services using RAG Model</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pic>
        <p:nvPicPr>
          <p:cNvPr id="6" name="Picture 5">
            <a:extLst>
              <a:ext uri="{FF2B5EF4-FFF2-40B4-BE49-F238E27FC236}">
                <a16:creationId xmlns:a16="http://schemas.microsoft.com/office/drawing/2014/main" id="{A604A684-060A-55BF-F7BD-C397EEF9A7EF}"/>
              </a:ext>
            </a:extLst>
          </p:cNvPr>
          <p:cNvPicPr>
            <a:picLocks noChangeAspect="1"/>
          </p:cNvPicPr>
          <p:nvPr/>
        </p:nvPicPr>
        <p:blipFill>
          <a:blip r:embed="rId2"/>
          <a:stretch>
            <a:fillRect/>
          </a:stretch>
        </p:blipFill>
        <p:spPr>
          <a:xfrm>
            <a:off x="365679" y="1310053"/>
            <a:ext cx="11460641" cy="5245743"/>
          </a:xfrm>
          <a:prstGeom prst="rect">
            <a:avLst/>
          </a:prstGeom>
        </p:spPr>
      </p:pic>
      <p:pic>
        <p:nvPicPr>
          <p:cNvPr id="2" name="Picture 1">
            <a:extLst>
              <a:ext uri="{FF2B5EF4-FFF2-40B4-BE49-F238E27FC236}">
                <a16:creationId xmlns:a16="http://schemas.microsoft.com/office/drawing/2014/main" id="{4D1BEA75-19FE-2484-1D00-83543B646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3" name="Picture 2">
            <a:extLst>
              <a:ext uri="{FF2B5EF4-FFF2-40B4-BE49-F238E27FC236}">
                <a16:creationId xmlns:a16="http://schemas.microsoft.com/office/drawing/2014/main" id="{DF8B6157-F414-5848-3A75-450229FAB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53103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147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14267"/>
          </a:xfrm>
        </p:spPr>
        <p:txBody>
          <a:bodyPr>
            <a:normAutofit/>
          </a:bodyPr>
          <a:lstStyle/>
          <a:p>
            <a:r>
              <a:rPr lang="en-US" dirty="0"/>
              <a:t>Factuality Enhancement of </a:t>
            </a:r>
            <a:br>
              <a:rPr lang="en-US" dirty="0"/>
            </a:br>
            <a:r>
              <a:rPr lang="en-US" dirty="0"/>
              <a:t>Large Language Models (LLMs)</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414898"/>
            <a:ext cx="11434111" cy="400110"/>
          </a:xfrm>
          <a:prstGeom prst="rect">
            <a:avLst/>
          </a:prstGeom>
          <a:noFill/>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Cunxiang</a:t>
            </a:r>
            <a:r>
              <a:rPr lang="en-US" sz="1000" dirty="0">
                <a:solidFill>
                  <a:schemeClr val="bg1">
                    <a:lumMod val="75000"/>
                  </a:schemeClr>
                </a:solidFill>
              </a:rPr>
              <a:t>, </a:t>
            </a:r>
            <a:r>
              <a:rPr lang="en-US" sz="1000" dirty="0" err="1">
                <a:solidFill>
                  <a:schemeClr val="bg1">
                    <a:lumMod val="75000"/>
                  </a:schemeClr>
                </a:solidFill>
              </a:rPr>
              <a:t>Xiaoze</a:t>
            </a:r>
            <a:r>
              <a:rPr lang="en-US" sz="1000" dirty="0">
                <a:solidFill>
                  <a:schemeClr val="bg1">
                    <a:lumMod val="75000"/>
                  </a:schemeClr>
                </a:solidFill>
              </a:rPr>
              <a:t> Liu, </a:t>
            </a:r>
            <a:r>
              <a:rPr lang="en-US" sz="1000" dirty="0" err="1">
                <a:solidFill>
                  <a:schemeClr val="bg1">
                    <a:lumMod val="75000"/>
                  </a:schemeClr>
                </a:solidFill>
              </a:rPr>
              <a:t>Yuanhao</a:t>
            </a:r>
            <a:r>
              <a:rPr lang="en-US" sz="1000" dirty="0">
                <a:solidFill>
                  <a:schemeClr val="bg1">
                    <a:lumMod val="75000"/>
                  </a:schemeClr>
                </a:solidFill>
              </a:rPr>
              <a:t> Yue, </a:t>
            </a:r>
            <a:r>
              <a:rPr lang="en-US" sz="1000" dirty="0" err="1">
                <a:solidFill>
                  <a:schemeClr val="bg1">
                    <a:lumMod val="75000"/>
                  </a:schemeClr>
                </a:solidFill>
              </a:rPr>
              <a:t>Xiangru</a:t>
            </a:r>
            <a:r>
              <a:rPr lang="en-US" sz="1000" dirty="0">
                <a:solidFill>
                  <a:schemeClr val="bg1">
                    <a:lumMod val="75000"/>
                  </a:schemeClr>
                </a:solidFill>
              </a:rPr>
              <a:t> Tang, </a:t>
            </a:r>
            <a:r>
              <a:rPr lang="en-US" sz="1000" dirty="0" err="1">
                <a:solidFill>
                  <a:schemeClr val="bg1">
                    <a:lumMod val="75000"/>
                  </a:schemeClr>
                </a:solidFill>
              </a:rPr>
              <a:t>Tianhang</a:t>
            </a:r>
            <a:r>
              <a:rPr lang="en-US" sz="1000" dirty="0">
                <a:solidFill>
                  <a:schemeClr val="bg1">
                    <a:lumMod val="75000"/>
                  </a:schemeClr>
                </a:solidFill>
              </a:rPr>
              <a:t> Zhang, Cheng Jiayang, </a:t>
            </a:r>
            <a:r>
              <a:rPr lang="en-US" sz="1000" dirty="0" err="1">
                <a:solidFill>
                  <a:schemeClr val="bg1">
                    <a:lumMod val="75000"/>
                  </a:schemeClr>
                </a:solidFill>
              </a:rPr>
              <a:t>Yunzhi</a:t>
            </a:r>
            <a:r>
              <a:rPr lang="en-US" sz="1000" dirty="0">
                <a:solidFill>
                  <a:schemeClr val="bg1">
                    <a:lumMod val="75000"/>
                  </a:schemeClr>
                </a:solidFill>
              </a:rPr>
              <a:t> Yao et al. "Survey on factuality in large language models: Knowledge, retrieval and domain-specificity." </a:t>
            </a:r>
            <a:br>
              <a:rPr lang="en-US" sz="1000" dirty="0">
                <a:solidFill>
                  <a:schemeClr val="bg1">
                    <a:lumMod val="75000"/>
                  </a:schemeClr>
                </a:solidFill>
              </a:rPr>
            </a:br>
            <a:r>
              <a:rPr lang="en-US" sz="1000" dirty="0" err="1">
                <a:solidFill>
                  <a:schemeClr val="bg1">
                    <a:lumMod val="75000"/>
                  </a:schemeClr>
                </a:solidFill>
              </a:rPr>
              <a:t>arXiv</a:t>
            </a:r>
            <a:r>
              <a:rPr lang="en-US" sz="1000" dirty="0">
                <a:solidFill>
                  <a:schemeClr val="bg1">
                    <a:lumMod val="75000"/>
                  </a:schemeClr>
                </a:solidFill>
              </a:rPr>
              <a:t> preprint arXiv:2310.07521 (2023).</a:t>
            </a:r>
          </a:p>
        </p:txBody>
      </p:sp>
      <p:pic>
        <p:nvPicPr>
          <p:cNvPr id="2" name="Picture 1">
            <a:extLst>
              <a:ext uri="{FF2B5EF4-FFF2-40B4-BE49-F238E27FC236}">
                <a16:creationId xmlns:a16="http://schemas.microsoft.com/office/drawing/2014/main" id="{EC9C5BCE-70DD-6C35-0C17-4B8466433CC9}"/>
              </a:ext>
            </a:extLst>
          </p:cNvPr>
          <p:cNvPicPr>
            <a:picLocks noChangeAspect="1"/>
          </p:cNvPicPr>
          <p:nvPr/>
        </p:nvPicPr>
        <p:blipFill>
          <a:blip r:embed="rId2"/>
          <a:stretch>
            <a:fillRect/>
          </a:stretch>
        </p:blipFill>
        <p:spPr>
          <a:xfrm>
            <a:off x="217715" y="1836150"/>
            <a:ext cx="11756570" cy="4565122"/>
          </a:xfrm>
          <a:prstGeom prst="rect">
            <a:avLst/>
          </a:prstGeom>
        </p:spPr>
      </p:pic>
      <p:pic>
        <p:nvPicPr>
          <p:cNvPr id="3" name="Picture 2">
            <a:extLst>
              <a:ext uri="{FF2B5EF4-FFF2-40B4-BE49-F238E27FC236}">
                <a16:creationId xmlns:a16="http://schemas.microsoft.com/office/drawing/2014/main" id="{77965FF3-64F4-40C5-01FA-C8A4BBC34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BEBCA8A-7BF0-D2A3-6193-F3A028C49D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41388974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5"/>
            <a:ext cx="11222181" cy="893596"/>
          </a:xfrm>
        </p:spPr>
        <p:txBody>
          <a:bodyPr>
            <a:normAutofit/>
          </a:bodyPr>
          <a:lstStyle/>
          <a:p>
            <a:r>
              <a:rPr lang="en-US" sz="4400" dirty="0"/>
              <a:t>Large Language Model (LLM) based Agents</a:t>
            </a:r>
            <a:endParaRPr lang="en-US" sz="44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148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957264" y="6584254"/>
            <a:ext cx="10202533" cy="246221"/>
          </a:xfrm>
          <a:prstGeom prst="rect">
            <a:avLst/>
          </a:prstGeom>
          <a:noFill/>
        </p:spPr>
        <p:txBody>
          <a:bodyPr wrap="square">
            <a:spAutoFit/>
          </a:bodyPr>
          <a:lstStyle/>
          <a:p>
            <a:pPr algn="ctr"/>
            <a:r>
              <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rPr>
              <a:t>Source: </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Xi, Z., Chen, W., Guo, X., He, W., Ding, Y., Hong, B., ... &amp;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Gui</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T. (2023). The rise and potential of large language model based agents: A survey.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arXiv</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preprint arXiv:2309.07864.</a:t>
            </a:r>
            <a:endPar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endParaRPr>
          </a:p>
        </p:txBody>
      </p:sp>
      <p:pic>
        <p:nvPicPr>
          <p:cNvPr id="7" name="Picture 9">
            <a:extLst>
              <a:ext uri="{FF2B5EF4-FFF2-40B4-BE49-F238E27FC236}">
                <a16:creationId xmlns:a16="http://schemas.microsoft.com/office/drawing/2014/main" id="{60E3DEFC-CB99-83EB-5B53-2271173E5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264" y="1017981"/>
            <a:ext cx="10202533" cy="5454743"/>
          </a:xfrm>
          <a:prstGeom prst="rect">
            <a:avLst/>
          </a:prstGeom>
        </p:spPr>
      </p:pic>
      <p:pic>
        <p:nvPicPr>
          <p:cNvPr id="3" name="Picture 2">
            <a:extLst>
              <a:ext uri="{FF2B5EF4-FFF2-40B4-BE49-F238E27FC236}">
                <a16:creationId xmlns:a16="http://schemas.microsoft.com/office/drawing/2014/main" id="{75BE0245-ABB8-AAE1-9304-F4EF3A721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828E9ED5-3ECF-8CB8-8917-DEFBD21C0E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748866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534389" y="101238"/>
            <a:ext cx="11222181" cy="914763"/>
          </a:xfrm>
        </p:spPr>
        <p:txBody>
          <a:bodyPr>
            <a:noAutofit/>
          </a:bodyPr>
          <a:lstStyle/>
          <a:p>
            <a:r>
              <a:rPr lang="en-US" sz="5600" dirty="0"/>
              <a:t>LLM-based Agents</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fld id="{5D6FF71F-CF6A-4C46-8F9B-61D49EEA70E3}" type="slidenum">
              <a:rPr lang="en-US" smtClean="0"/>
              <a:t>149</a:t>
            </a:fld>
            <a:endParaRPr lang="en-US"/>
          </a:p>
        </p:txBody>
      </p:sp>
      <p:sp>
        <p:nvSpPr>
          <p:cNvPr id="11" name="Rectangle 10">
            <a:extLst>
              <a:ext uri="{FF2B5EF4-FFF2-40B4-BE49-F238E27FC236}">
                <a16:creationId xmlns:a16="http://schemas.microsoft.com/office/drawing/2014/main" id="{030317BE-56FD-C038-FC94-ADCAAFCBBB1A}"/>
              </a:ext>
            </a:extLst>
          </p:cNvPr>
          <p:cNvSpPr/>
          <p:nvPr/>
        </p:nvSpPr>
        <p:spPr>
          <a:xfrm>
            <a:off x="534389" y="6562245"/>
            <a:ext cx="10760143" cy="215444"/>
          </a:xfrm>
          <a:prstGeom prst="rect">
            <a:avLst/>
          </a:prstGeom>
        </p:spPr>
        <p:txBody>
          <a:bodyPr wrap="square">
            <a:spAutoFit/>
          </a:bodyPr>
          <a:lstStyle/>
          <a:p>
            <a:pPr algn="ctr"/>
            <a:r>
              <a:rPr lang="en-US" sz="800" dirty="0">
                <a:solidFill>
                  <a:schemeClr val="bg1">
                    <a:lumMod val="65000"/>
                  </a:schemeClr>
                </a:solidFill>
              </a:rPr>
              <a:t>Source: Cheng, </a:t>
            </a:r>
            <a:r>
              <a:rPr lang="en-US" sz="800" dirty="0" err="1">
                <a:solidFill>
                  <a:schemeClr val="bg1">
                    <a:lumMod val="65000"/>
                  </a:schemeClr>
                </a:solidFill>
              </a:rPr>
              <a:t>Yuheng</a:t>
            </a:r>
            <a:r>
              <a:rPr lang="en-US" sz="800" dirty="0">
                <a:solidFill>
                  <a:schemeClr val="bg1">
                    <a:lumMod val="65000"/>
                  </a:schemeClr>
                </a:solidFill>
              </a:rPr>
              <a:t>, </a:t>
            </a:r>
            <a:r>
              <a:rPr lang="en-US" sz="800" dirty="0" err="1">
                <a:solidFill>
                  <a:schemeClr val="bg1">
                    <a:lumMod val="65000"/>
                  </a:schemeClr>
                </a:solidFill>
              </a:rPr>
              <a:t>Ceyao</a:t>
            </a:r>
            <a:r>
              <a:rPr lang="en-US" sz="800" dirty="0">
                <a:solidFill>
                  <a:schemeClr val="bg1">
                    <a:lumMod val="65000"/>
                  </a:schemeClr>
                </a:solidFill>
              </a:rPr>
              <a:t> Zhang, </a:t>
            </a:r>
            <a:r>
              <a:rPr lang="en-US" sz="800" dirty="0" err="1">
                <a:solidFill>
                  <a:schemeClr val="bg1">
                    <a:lumMod val="65000"/>
                  </a:schemeClr>
                </a:solidFill>
              </a:rPr>
              <a:t>Zhengwen</a:t>
            </a:r>
            <a:r>
              <a:rPr lang="en-US" sz="800" dirty="0">
                <a:solidFill>
                  <a:schemeClr val="bg1">
                    <a:lumMod val="65000"/>
                  </a:schemeClr>
                </a:solidFill>
              </a:rPr>
              <a:t> Zhang, </a:t>
            </a:r>
            <a:r>
              <a:rPr lang="en-US" sz="800" dirty="0" err="1">
                <a:solidFill>
                  <a:schemeClr val="bg1">
                    <a:lumMod val="65000"/>
                  </a:schemeClr>
                </a:solidFill>
              </a:rPr>
              <a:t>Xiangrui</a:t>
            </a:r>
            <a:r>
              <a:rPr lang="en-US" sz="800" dirty="0">
                <a:solidFill>
                  <a:schemeClr val="bg1">
                    <a:lumMod val="65000"/>
                  </a:schemeClr>
                </a:solidFill>
              </a:rPr>
              <a:t> Meng, </a:t>
            </a:r>
            <a:r>
              <a:rPr lang="en-US" sz="800" dirty="0" err="1">
                <a:solidFill>
                  <a:schemeClr val="bg1">
                    <a:lumMod val="65000"/>
                  </a:schemeClr>
                </a:solidFill>
              </a:rPr>
              <a:t>Sirui</a:t>
            </a:r>
            <a:r>
              <a:rPr lang="en-US" sz="800" dirty="0">
                <a:solidFill>
                  <a:schemeClr val="bg1">
                    <a:lumMod val="65000"/>
                  </a:schemeClr>
                </a:solidFill>
              </a:rPr>
              <a:t> Hong, </a:t>
            </a:r>
            <a:r>
              <a:rPr lang="en-US" sz="800" dirty="0" err="1">
                <a:solidFill>
                  <a:schemeClr val="bg1">
                    <a:lumMod val="65000"/>
                  </a:schemeClr>
                </a:solidFill>
              </a:rPr>
              <a:t>Wenhao</a:t>
            </a:r>
            <a:r>
              <a:rPr lang="en-US" sz="800" dirty="0">
                <a:solidFill>
                  <a:schemeClr val="bg1">
                    <a:lumMod val="65000"/>
                  </a:schemeClr>
                </a:solidFill>
              </a:rPr>
              <a:t> Li, </a:t>
            </a:r>
            <a:r>
              <a:rPr lang="en-US" sz="800" dirty="0" err="1">
                <a:solidFill>
                  <a:schemeClr val="bg1">
                    <a:lumMod val="65000"/>
                  </a:schemeClr>
                </a:solidFill>
              </a:rPr>
              <a:t>Zihao</a:t>
            </a:r>
            <a:r>
              <a:rPr lang="en-US" sz="800" dirty="0">
                <a:solidFill>
                  <a:schemeClr val="bg1">
                    <a:lumMod val="65000"/>
                  </a:schemeClr>
                </a:solidFill>
              </a:rPr>
              <a:t> Wang et al. "Exploring large language model based intelligent agents: Definitions, methods, and prospects." </a:t>
            </a:r>
            <a:r>
              <a:rPr lang="en-US" sz="800" dirty="0" err="1">
                <a:solidFill>
                  <a:schemeClr val="bg1">
                    <a:lumMod val="65000"/>
                  </a:schemeClr>
                </a:solidFill>
              </a:rPr>
              <a:t>arXiv</a:t>
            </a:r>
            <a:r>
              <a:rPr lang="en-US" sz="800" dirty="0">
                <a:solidFill>
                  <a:schemeClr val="bg1">
                    <a:lumMod val="65000"/>
                  </a:schemeClr>
                </a:solidFill>
              </a:rPr>
              <a:t> preprint arXiv:2401.03428 (2024).</a:t>
            </a:r>
          </a:p>
        </p:txBody>
      </p:sp>
      <p:pic>
        <p:nvPicPr>
          <p:cNvPr id="5" name="Picture 4">
            <a:extLst>
              <a:ext uri="{FF2B5EF4-FFF2-40B4-BE49-F238E27FC236}">
                <a16:creationId xmlns:a16="http://schemas.microsoft.com/office/drawing/2014/main" id="{6C66641A-F638-95CC-29A4-21947C4224E0}"/>
              </a:ext>
            </a:extLst>
          </p:cNvPr>
          <p:cNvPicPr>
            <a:picLocks noChangeAspect="1"/>
          </p:cNvPicPr>
          <p:nvPr/>
        </p:nvPicPr>
        <p:blipFill>
          <a:blip r:embed="rId2"/>
          <a:stretch>
            <a:fillRect/>
          </a:stretch>
        </p:blipFill>
        <p:spPr>
          <a:xfrm>
            <a:off x="534390" y="957349"/>
            <a:ext cx="10895610" cy="5604895"/>
          </a:xfrm>
          <a:prstGeom prst="rect">
            <a:avLst/>
          </a:prstGeom>
        </p:spPr>
      </p:pic>
      <p:pic>
        <p:nvPicPr>
          <p:cNvPr id="3" name="Picture 2">
            <a:extLst>
              <a:ext uri="{FF2B5EF4-FFF2-40B4-BE49-F238E27FC236}">
                <a16:creationId xmlns:a16="http://schemas.microsoft.com/office/drawing/2014/main" id="{524EE0AA-E7E6-F750-92AF-603FF0DA76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1F098842-C52C-6AF7-8FE5-FF9834B8F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24460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15</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3277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150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3" name="Picture 2" descr="參見標題">
            <a:extLst>
              <a:ext uri="{FF2B5EF4-FFF2-40B4-BE49-F238E27FC236}">
                <a16:creationId xmlns:a16="http://schemas.microsoft.com/office/drawing/2014/main" id="{ED7BA131-A712-29F6-7386-C0A1415C4B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9386" y="1108268"/>
            <a:ext cx="8912268" cy="54111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F8EC87-5615-0DA3-B836-E4A8A7C49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418CC162-80F4-4D1F-366E-62FFB9A64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4494570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151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6" name="Picture 2">
            <a:extLst>
              <a:ext uri="{FF2B5EF4-FFF2-40B4-BE49-F238E27FC236}">
                <a16:creationId xmlns:a16="http://schemas.microsoft.com/office/drawing/2014/main" id="{323942A8-5E00-2527-EED8-77A578FB4B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481" y="1715387"/>
            <a:ext cx="11543038" cy="4257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FB44C7-5F4E-1C51-6EE9-B5EEB481DC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7B9174C-7B9A-F0D7-49E8-2AD80ACFC6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0925262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4704"/>
          </a:xfrm>
        </p:spPr>
        <p:txBody>
          <a:bodyPr>
            <a:normAutofit fontScale="90000"/>
          </a:bodyPr>
          <a:lstStyle/>
          <a:p>
            <a:r>
              <a:rPr lang="en-US" altLang="zh-TW" dirty="0">
                <a:solidFill>
                  <a:schemeClr val="accent1"/>
                </a:solidFill>
              </a:rPr>
              <a:t>NLP</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152</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6818" y="677739"/>
            <a:ext cx="7958365" cy="5971537"/>
          </a:xfrm>
          <a:prstGeom prst="rect">
            <a:avLst/>
          </a:prstGeom>
        </p:spPr>
      </p:pic>
      <p:sp>
        <p:nvSpPr>
          <p:cNvPr id="6" name="Rectangle 5"/>
          <p:cNvSpPr/>
          <p:nvPr/>
        </p:nvSpPr>
        <p:spPr>
          <a:xfrm>
            <a:off x="3810000" y="6638768"/>
            <a:ext cx="4572000" cy="246221"/>
          </a:xfrm>
          <a:prstGeom prst="rect">
            <a:avLst/>
          </a:prstGeom>
        </p:spPr>
        <p:txBody>
          <a:bodyPr>
            <a:spAutoFit/>
          </a:bodyPr>
          <a:lstStyle/>
          <a:p>
            <a:pPr algn="ctr"/>
            <a:r>
              <a:rPr lang="en-US" altLang="zh-TW" sz="1000">
                <a:solidFill>
                  <a:schemeClr val="bg1">
                    <a:lumMod val="75000"/>
                  </a:schemeClr>
                </a:solidFill>
                <a:ea typeface="Arial" charset="0"/>
                <a:cs typeface="Arial" charset="0"/>
              </a:rPr>
              <a:t>Source: </a:t>
            </a:r>
            <a:r>
              <a:rPr lang="en-US" sz="1000">
                <a:solidFill>
                  <a:schemeClr val="bg1">
                    <a:lumMod val="75000"/>
                  </a:schemeClr>
                </a:solidFill>
                <a:ea typeface="Arial" charset="0"/>
                <a:cs typeface="Arial" charset="0"/>
              </a:rPr>
              <a:t>http</a:t>
            </a:r>
            <a:r>
              <a:rPr lang="en-US" sz="1000" dirty="0">
                <a:solidFill>
                  <a:schemeClr val="bg1">
                    <a:lumMod val="75000"/>
                  </a:schemeClr>
                </a:solidFill>
                <a:ea typeface="Arial" charset="0"/>
                <a:cs typeface="Arial" charset="0"/>
              </a:rPr>
              <a:t>://</a:t>
            </a:r>
            <a:r>
              <a:rPr lang="en-US" sz="1000" dirty="0" err="1">
                <a:solidFill>
                  <a:schemeClr val="bg1">
                    <a:lumMod val="75000"/>
                  </a:schemeClr>
                </a:solidFill>
                <a:ea typeface="Arial" charset="0"/>
                <a:cs typeface="Arial" charset="0"/>
              </a:rPr>
              <a:t>blog.aylien.com</a:t>
            </a:r>
            <a:r>
              <a:rPr lang="en-US" sz="1000" dirty="0">
                <a:solidFill>
                  <a:schemeClr val="bg1">
                    <a:lumMod val="75000"/>
                  </a:schemeClr>
                </a:solidFill>
                <a:ea typeface="Arial" charset="0"/>
                <a:cs typeface="Arial" charset="0"/>
              </a:rPr>
              <a:t>/leveraging-deep-learning-for-multilingual/</a:t>
            </a:r>
          </a:p>
        </p:txBody>
      </p:sp>
    </p:spTree>
    <p:extLst>
      <p:ext uri="{BB962C8B-B14F-4D97-AF65-F5344CB8AC3E}">
        <p14:creationId xmlns:p14="http://schemas.microsoft.com/office/powerpoint/2010/main" val="22940551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EE30E-D778-3F4E-B612-E45A1B95534F}" type="slidenum">
              <a:rPr lang="zh-TW" altLang="en-US" smtClean="0"/>
              <a:pPr/>
              <a:t>153</a:t>
            </a:fld>
            <a:endParaRPr lang="zh-TW" altLang="en-US"/>
          </a:p>
        </p:txBody>
      </p:sp>
      <p:sp>
        <p:nvSpPr>
          <p:cNvPr id="5" name="Rectangle 4"/>
          <p:cNvSpPr/>
          <p:nvPr/>
        </p:nvSpPr>
        <p:spPr>
          <a:xfrm>
            <a:off x="2792760" y="6628592"/>
            <a:ext cx="660648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github.com</a:t>
            </a:r>
            <a:r>
              <a:rPr lang="en-US" sz="1000" dirty="0">
                <a:solidFill>
                  <a:schemeClr val="bg1">
                    <a:lumMod val="75000"/>
                  </a:schemeClr>
                </a:solidFill>
              </a:rPr>
              <a:t>/</a:t>
            </a:r>
            <a:r>
              <a:rPr lang="en-US" sz="1000" dirty="0" err="1">
                <a:solidFill>
                  <a:schemeClr val="bg1">
                    <a:lumMod val="75000"/>
                  </a:schemeClr>
                </a:solidFill>
              </a:rPr>
              <a:t>fortiema</a:t>
            </a:r>
            <a:r>
              <a:rPr lang="en-US" sz="1000" dirty="0">
                <a:solidFill>
                  <a:schemeClr val="bg1">
                    <a:lumMod val="75000"/>
                  </a:schemeClr>
                </a:solidFill>
              </a:rPr>
              <a:t>/talks/blob/master/opendata2016sh/pragmatic-nlp-opendata2016sh.pdf</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000" y="670294"/>
            <a:ext cx="9144000" cy="5999067"/>
          </a:xfrm>
          <a:prstGeom prst="rect">
            <a:avLst/>
          </a:prstGeom>
        </p:spPr>
      </p:pic>
      <p:sp>
        <p:nvSpPr>
          <p:cNvPr id="7" name="Title 1"/>
          <p:cNvSpPr>
            <a:spLocks noGrp="1"/>
          </p:cNvSpPr>
          <p:nvPr>
            <p:ph type="title"/>
          </p:nvPr>
        </p:nvSpPr>
        <p:spPr>
          <a:xfrm>
            <a:off x="1981200" y="0"/>
            <a:ext cx="8229600" cy="836712"/>
          </a:xfrm>
        </p:spPr>
        <p:txBody>
          <a:bodyPr/>
          <a:lstStyle/>
          <a:p>
            <a:r>
              <a:rPr lang="en-US" dirty="0">
                <a:solidFill>
                  <a:schemeClr val="accent1"/>
                </a:solidFill>
              </a:rPr>
              <a:t>Modern NLP Pipeline</a:t>
            </a:r>
          </a:p>
        </p:txBody>
      </p:sp>
    </p:spTree>
    <p:extLst>
      <p:ext uri="{BB962C8B-B14F-4D97-AF65-F5344CB8AC3E}">
        <p14:creationId xmlns:p14="http://schemas.microsoft.com/office/powerpoint/2010/main" val="13367607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Modern NLP Pipeline</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154</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348881"/>
            <a:ext cx="9144000" cy="3055979"/>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17975707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Deep Learning NLP</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155</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793951"/>
            <a:ext cx="9144000" cy="3270098"/>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20113126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12524"/>
            <a:ext cx="8229600" cy="1154568"/>
          </a:xfrm>
        </p:spPr>
        <p:txBody>
          <a:bodyPr>
            <a:normAutofit fontScale="90000"/>
          </a:bodyPr>
          <a:lstStyle/>
          <a:p>
            <a:r>
              <a:rPr lang="en-US" dirty="0">
                <a:solidFill>
                  <a:schemeClr val="accent1"/>
                </a:solidFill>
              </a:rPr>
              <a:t>Natural Language Processing (NLP) and Text Mining</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156</a:t>
            </a:fld>
            <a:endParaRPr lang="zh-TW" altLang="en-US"/>
          </a:p>
        </p:txBody>
      </p:sp>
      <p:sp>
        <p:nvSpPr>
          <p:cNvPr id="7" name="圓角矩形 6"/>
          <p:cNvSpPr/>
          <p:nvPr/>
        </p:nvSpPr>
        <p:spPr>
          <a:xfrm>
            <a:off x="1991544" y="134076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Raw text</a:t>
            </a:r>
          </a:p>
        </p:txBody>
      </p:sp>
      <p:sp>
        <p:nvSpPr>
          <p:cNvPr id="8" name="圓角矩形 6"/>
          <p:cNvSpPr/>
          <p:nvPr/>
        </p:nvSpPr>
        <p:spPr>
          <a:xfrm>
            <a:off x="1991544" y="2712020"/>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Tokenization</a:t>
            </a:r>
          </a:p>
        </p:txBody>
      </p:sp>
      <p:sp>
        <p:nvSpPr>
          <p:cNvPr id="9" name="圓角矩形 6"/>
          <p:cNvSpPr/>
          <p:nvPr/>
        </p:nvSpPr>
        <p:spPr>
          <a:xfrm>
            <a:off x="2010544" y="408327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Stop word removal</a:t>
            </a:r>
          </a:p>
        </p:txBody>
      </p:sp>
      <p:sp>
        <p:nvSpPr>
          <p:cNvPr id="10" name="圓角矩形 6"/>
          <p:cNvSpPr/>
          <p:nvPr/>
        </p:nvSpPr>
        <p:spPr>
          <a:xfrm>
            <a:off x="2014899" y="476889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accent4">
                    <a:lumMod val="75000"/>
                  </a:schemeClr>
                </a:solidFill>
              </a:rPr>
              <a:t>Stemming</a:t>
            </a:r>
            <a:r>
              <a:rPr lang="en-US" altLang="zh-TW" sz="2400" b="1" dirty="0">
                <a:solidFill>
                  <a:schemeClr val="tx1"/>
                </a:solidFill>
              </a:rPr>
              <a:t> / </a:t>
            </a:r>
            <a:r>
              <a:rPr lang="en-US" altLang="zh-TW" sz="2400" b="1" dirty="0">
                <a:solidFill>
                  <a:schemeClr val="accent6">
                    <a:lumMod val="50000"/>
                  </a:schemeClr>
                </a:solidFill>
              </a:rPr>
              <a:t>Lemmatization</a:t>
            </a:r>
          </a:p>
        </p:txBody>
      </p:sp>
      <p:sp>
        <p:nvSpPr>
          <p:cNvPr id="11" name="圓角矩形 6"/>
          <p:cNvSpPr/>
          <p:nvPr/>
        </p:nvSpPr>
        <p:spPr>
          <a:xfrm>
            <a:off x="1991544" y="3397646"/>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a:solidFill>
                  <a:schemeClr val="tx1"/>
                </a:solidFill>
              </a:rPr>
              <a:t>Part-of-Speech </a:t>
            </a:r>
            <a:r>
              <a:rPr lang="en-US" altLang="zh-TW" sz="2400" b="1" dirty="0">
                <a:solidFill>
                  <a:schemeClr val="tx1"/>
                </a:solidFill>
              </a:rPr>
              <a:t>(</a:t>
            </a:r>
            <a:r>
              <a:rPr lang="en-US" altLang="zh-TW" sz="2400" b="1">
                <a:solidFill>
                  <a:schemeClr val="tx1"/>
                </a:solidFill>
              </a:rPr>
              <a:t>POS)</a:t>
            </a:r>
            <a:endParaRPr lang="en-US" altLang="zh-TW" sz="2400" b="1" dirty="0">
              <a:solidFill>
                <a:schemeClr val="tx1"/>
              </a:solidFill>
            </a:endParaRPr>
          </a:p>
        </p:txBody>
      </p:sp>
      <p:sp>
        <p:nvSpPr>
          <p:cNvPr id="12" name="圓角矩形 6"/>
          <p:cNvSpPr/>
          <p:nvPr/>
        </p:nvSpPr>
        <p:spPr>
          <a:xfrm>
            <a:off x="2016315" y="545452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Dependency Parser</a:t>
            </a:r>
          </a:p>
        </p:txBody>
      </p:sp>
      <p:sp>
        <p:nvSpPr>
          <p:cNvPr id="13" name="Rectangle 12"/>
          <p:cNvSpPr/>
          <p:nvPr/>
        </p:nvSpPr>
        <p:spPr>
          <a:xfrm>
            <a:off x="2748508" y="6616820"/>
            <a:ext cx="6875884" cy="215444"/>
          </a:xfrm>
          <a:prstGeom prst="rect">
            <a:avLst/>
          </a:prstGeom>
        </p:spPr>
        <p:txBody>
          <a:bodyPr wrap="square">
            <a:spAutoFit/>
          </a:bodyPr>
          <a:lstStyle/>
          <a:p>
            <a:pPr algn="ctr"/>
            <a:r>
              <a:rPr lang="en-US" sz="800" dirty="0">
                <a:solidFill>
                  <a:schemeClr val="bg1">
                    <a:lumMod val="75000"/>
                  </a:schemeClr>
                </a:solidFill>
              </a:rPr>
              <a:t>Source: Nitin </a:t>
            </a:r>
            <a:r>
              <a:rPr lang="en-US" sz="800" dirty="0" err="1">
                <a:solidFill>
                  <a:schemeClr val="bg1">
                    <a:lumMod val="75000"/>
                  </a:schemeClr>
                </a:solidFill>
              </a:rPr>
              <a:t>Hardeniya</a:t>
            </a:r>
            <a:r>
              <a:rPr lang="en-US" sz="800" dirty="0">
                <a:solidFill>
                  <a:schemeClr val="bg1">
                    <a:lumMod val="75000"/>
                  </a:schemeClr>
                </a:solidFill>
              </a:rPr>
              <a:t> (2015), NLTK Essentials, </a:t>
            </a:r>
            <a:r>
              <a:rPr lang="en-US" sz="800" dirty="0" err="1">
                <a:solidFill>
                  <a:schemeClr val="bg1">
                    <a:lumMod val="75000"/>
                  </a:schemeClr>
                </a:solidFill>
              </a:rPr>
              <a:t>Packt</a:t>
            </a:r>
            <a:r>
              <a:rPr lang="en-US" sz="800" dirty="0">
                <a:solidFill>
                  <a:schemeClr val="bg1">
                    <a:lumMod val="75000"/>
                  </a:schemeClr>
                </a:solidFill>
              </a:rPr>
              <a:t> Publishing; Florian </a:t>
            </a:r>
            <a:r>
              <a:rPr lang="en-US" sz="800" dirty="0" err="1">
                <a:solidFill>
                  <a:schemeClr val="bg1">
                    <a:lumMod val="75000"/>
                  </a:schemeClr>
                </a:solidFill>
              </a:rPr>
              <a:t>Leitner</a:t>
            </a:r>
            <a:r>
              <a:rPr lang="en-US" sz="800" dirty="0">
                <a:solidFill>
                  <a:schemeClr val="bg1">
                    <a:lumMod val="75000"/>
                  </a:schemeClr>
                </a:solidFill>
              </a:rPr>
              <a:t> (2015), Text mining - from Bayes rule to dependency parsing</a:t>
            </a:r>
          </a:p>
        </p:txBody>
      </p:sp>
      <p:sp>
        <p:nvSpPr>
          <p:cNvPr id="14" name="圓角矩形 6"/>
          <p:cNvSpPr/>
          <p:nvPr/>
        </p:nvSpPr>
        <p:spPr>
          <a:xfrm>
            <a:off x="2014899" y="202639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Sentence Segmentation</a:t>
            </a:r>
          </a:p>
        </p:txBody>
      </p:sp>
      <p:sp>
        <p:nvSpPr>
          <p:cNvPr id="15" name="圓角矩形 6"/>
          <p:cNvSpPr/>
          <p:nvPr/>
        </p:nvSpPr>
        <p:spPr>
          <a:xfrm>
            <a:off x="2036240" y="614015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String Metrics &amp; Matching</a:t>
            </a:r>
          </a:p>
        </p:txBody>
      </p:sp>
      <p:sp>
        <p:nvSpPr>
          <p:cNvPr id="16" name="TextBox 15"/>
          <p:cNvSpPr txBox="1"/>
          <p:nvPr/>
        </p:nvSpPr>
        <p:spPr>
          <a:xfrm>
            <a:off x="6274612" y="4253986"/>
            <a:ext cx="1888017" cy="1200329"/>
          </a:xfrm>
          <a:prstGeom prst="rect">
            <a:avLst/>
          </a:prstGeom>
          <a:noFill/>
        </p:spPr>
        <p:txBody>
          <a:bodyPr wrap="none" rtlCol="0">
            <a:spAutoFit/>
          </a:bodyPr>
          <a:lstStyle/>
          <a:p>
            <a:r>
              <a:rPr lang="en-US" sz="2400" dirty="0">
                <a:solidFill>
                  <a:schemeClr val="accent4">
                    <a:lumMod val="75000"/>
                  </a:schemeClr>
                </a:solidFill>
              </a:rPr>
              <a:t>word’s stem</a:t>
            </a:r>
          </a:p>
          <a:p>
            <a:r>
              <a:rPr lang="en-US" sz="2400" dirty="0">
                <a:solidFill>
                  <a:schemeClr val="accent4">
                    <a:lumMod val="75000"/>
                  </a:schemeClr>
                </a:solidFill>
              </a:rPr>
              <a:t>am </a:t>
            </a:r>
            <a:r>
              <a:rPr lang="en-US" sz="2400" dirty="0">
                <a:solidFill>
                  <a:schemeClr val="accent4">
                    <a:lumMod val="75000"/>
                  </a:schemeClr>
                </a:solidFill>
                <a:sym typeface="Wingdings"/>
              </a:rPr>
              <a:t> am</a:t>
            </a:r>
          </a:p>
          <a:p>
            <a:r>
              <a:rPr lang="en-US" sz="2400" dirty="0">
                <a:solidFill>
                  <a:schemeClr val="accent4">
                    <a:lumMod val="75000"/>
                  </a:schemeClr>
                </a:solidFill>
                <a:sym typeface="Wingdings"/>
              </a:rPr>
              <a:t>having  </a:t>
            </a:r>
            <a:r>
              <a:rPr lang="en-US" sz="2400" dirty="0" err="1">
                <a:solidFill>
                  <a:schemeClr val="accent4">
                    <a:lumMod val="75000"/>
                  </a:schemeClr>
                </a:solidFill>
                <a:sym typeface="Wingdings"/>
              </a:rPr>
              <a:t>hav</a:t>
            </a:r>
            <a:endParaRPr lang="en-US" sz="2400" dirty="0">
              <a:solidFill>
                <a:schemeClr val="accent4">
                  <a:lumMod val="75000"/>
                </a:schemeClr>
              </a:solidFill>
            </a:endParaRPr>
          </a:p>
        </p:txBody>
      </p:sp>
      <p:sp>
        <p:nvSpPr>
          <p:cNvPr id="17" name="TextBox 16"/>
          <p:cNvSpPr txBox="1"/>
          <p:nvPr/>
        </p:nvSpPr>
        <p:spPr>
          <a:xfrm>
            <a:off x="8327193" y="4253986"/>
            <a:ext cx="2038891" cy="1200329"/>
          </a:xfrm>
          <a:prstGeom prst="rect">
            <a:avLst/>
          </a:prstGeom>
          <a:noFill/>
        </p:spPr>
        <p:txBody>
          <a:bodyPr wrap="none" rtlCol="0">
            <a:spAutoFit/>
          </a:bodyPr>
          <a:lstStyle/>
          <a:p>
            <a:r>
              <a:rPr lang="en-US" sz="2400" dirty="0">
                <a:solidFill>
                  <a:schemeClr val="accent6">
                    <a:lumMod val="50000"/>
                  </a:schemeClr>
                </a:solidFill>
              </a:rPr>
              <a:t>word’s lemma</a:t>
            </a:r>
          </a:p>
          <a:p>
            <a:r>
              <a:rPr lang="en-US" sz="2400" dirty="0">
                <a:solidFill>
                  <a:schemeClr val="accent6">
                    <a:lumMod val="50000"/>
                  </a:schemeClr>
                </a:solidFill>
              </a:rPr>
              <a:t>am </a:t>
            </a:r>
            <a:r>
              <a:rPr lang="en-US" sz="2400" dirty="0">
                <a:solidFill>
                  <a:schemeClr val="accent6">
                    <a:lumMod val="50000"/>
                  </a:schemeClr>
                </a:solidFill>
                <a:sym typeface="Wingdings"/>
              </a:rPr>
              <a:t> be</a:t>
            </a:r>
          </a:p>
          <a:p>
            <a:r>
              <a:rPr lang="en-US" sz="2400" dirty="0">
                <a:solidFill>
                  <a:schemeClr val="accent6">
                    <a:lumMod val="50000"/>
                  </a:schemeClr>
                </a:solidFill>
                <a:sym typeface="Wingdings"/>
              </a:rPr>
              <a:t>having  have</a:t>
            </a:r>
            <a:endParaRPr lang="en-US" sz="2400" dirty="0">
              <a:solidFill>
                <a:schemeClr val="accent6">
                  <a:lumMod val="50000"/>
                </a:schemeClr>
              </a:solidFill>
            </a:endParaRPr>
          </a:p>
        </p:txBody>
      </p:sp>
    </p:spTree>
    <p:extLst>
      <p:ext uri="{BB962C8B-B14F-4D97-AF65-F5344CB8AC3E}">
        <p14:creationId xmlns:p14="http://schemas.microsoft.com/office/powerpoint/2010/main" val="3434164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00113" y="1207096"/>
            <a:ext cx="10458450" cy="5030217"/>
          </a:xfrm>
        </p:spPr>
        <p:txBody>
          <a:bodyPr/>
          <a:lstStyle/>
          <a:p>
            <a:r>
              <a:rPr lang="en-US" sz="3600" dirty="0">
                <a:solidFill>
                  <a:srgbClr val="FF0000"/>
                </a:solidFill>
              </a:rPr>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157</a:t>
            </a:fld>
            <a:endParaRPr lang="zh-TW" altLang="en-US"/>
          </a:p>
        </p:txBody>
      </p:sp>
    </p:spTree>
    <p:extLst>
      <p:ext uri="{BB962C8B-B14F-4D97-AF65-F5344CB8AC3E}">
        <p14:creationId xmlns:p14="http://schemas.microsoft.com/office/powerpoint/2010/main" val="5845009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One-hot encoding</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158</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sp>
        <p:nvSpPr>
          <p:cNvPr id="8" name="Rectangle 7">
            <a:extLst>
              <a:ext uri="{FF2B5EF4-FFF2-40B4-BE49-F238E27FC236}">
                <a16:creationId xmlns:a16="http://schemas.microsoft.com/office/drawing/2014/main" id="{198857BE-5896-9D41-B016-4194A369127C}"/>
              </a:ext>
            </a:extLst>
          </p:cNvPr>
          <p:cNvSpPr/>
          <p:nvPr/>
        </p:nvSpPr>
        <p:spPr>
          <a:xfrm>
            <a:off x="3932523" y="1762214"/>
            <a:ext cx="5881559" cy="3416320"/>
          </a:xfrm>
          <a:prstGeom prst="rect">
            <a:avLst/>
          </a:prstGeom>
        </p:spPr>
        <p:txBody>
          <a:bodyPr wrap="square">
            <a:spAutoFit/>
          </a:bodyPr>
          <a:lstStyle/>
          <a:p>
            <a:r>
              <a:rPr lang="en-US" sz="2400" dirty="0">
                <a:latin typeface="Courier" pitchFamily="2" charset="0"/>
                <a:cs typeface="Calibri" panose="020F0502020204030204" pitchFamily="34" charset="0"/>
              </a:rPr>
              <a:t>'The mouse ran up the clock’ = </a:t>
            </a:r>
          </a:p>
          <a:p>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1,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1,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1,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0, 1, 0] ]</a:t>
            </a:r>
          </a:p>
          <a:p>
            <a:endParaRPr lang="en-US" sz="2400" dirty="0">
              <a:latin typeface="Courier" pitchFamily="2" charset="0"/>
              <a:cs typeface="Calibri" panose="020F0502020204030204" pitchFamily="34" charset="0"/>
            </a:endParaRPr>
          </a:p>
        </p:txBody>
      </p:sp>
      <p:sp>
        <p:nvSpPr>
          <p:cNvPr id="5" name="Rectangle 4">
            <a:extLst>
              <a:ext uri="{FF2B5EF4-FFF2-40B4-BE49-F238E27FC236}">
                <a16:creationId xmlns:a16="http://schemas.microsoft.com/office/drawing/2014/main" id="{ED8D2F42-FF16-364B-B02E-1580A96579DD}"/>
              </a:ext>
            </a:extLst>
          </p:cNvPr>
          <p:cNvSpPr/>
          <p:nvPr/>
        </p:nvSpPr>
        <p:spPr>
          <a:xfrm>
            <a:off x="4280600" y="5198459"/>
            <a:ext cx="4415724" cy="461665"/>
          </a:xfrm>
          <a:prstGeom prst="rect">
            <a:avLst/>
          </a:prstGeom>
        </p:spPr>
        <p:txBody>
          <a:bodyPr wrap="square">
            <a:spAutoFit/>
          </a:bodyPr>
          <a:lstStyle/>
          <a:p>
            <a:r>
              <a:rPr lang="en-US" sz="2400" dirty="0">
                <a:latin typeface="Courier" pitchFamily="2" charset="0"/>
                <a:cs typeface="Calibri" panose="020F0502020204030204" pitchFamily="34" charset="0"/>
              </a:rPr>
              <a:t>[0, 1, 2, 3, 4, 5, 6]</a:t>
            </a:r>
          </a:p>
        </p:txBody>
      </p:sp>
      <p:sp>
        <p:nvSpPr>
          <p:cNvPr id="9" name="Rectangle 8">
            <a:extLst>
              <a:ext uri="{FF2B5EF4-FFF2-40B4-BE49-F238E27FC236}">
                <a16:creationId xmlns:a16="http://schemas.microsoft.com/office/drawing/2014/main" id="{6948463D-68FC-9A46-B8C6-7811361EC3A2}"/>
              </a:ext>
            </a:extLst>
          </p:cNvPr>
          <p:cNvSpPr/>
          <p:nvPr/>
        </p:nvSpPr>
        <p:spPr>
          <a:xfrm>
            <a:off x="1696900" y="2545558"/>
            <a:ext cx="6874149" cy="2308324"/>
          </a:xfrm>
          <a:prstGeom prst="rect">
            <a:avLst/>
          </a:prstGeom>
        </p:spPr>
        <p:txBody>
          <a:bodyPr wrap="square">
            <a:spAutoFit/>
          </a:bodyPr>
          <a:lstStyle/>
          <a:p>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mouse</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ran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up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clock</a:t>
            </a:r>
          </a:p>
        </p:txBody>
      </p:sp>
      <p:sp>
        <p:nvSpPr>
          <p:cNvPr id="10" name="Rectangle 9">
            <a:extLst>
              <a:ext uri="{FF2B5EF4-FFF2-40B4-BE49-F238E27FC236}">
                <a16:creationId xmlns:a16="http://schemas.microsoft.com/office/drawing/2014/main" id="{E20481B8-BEFE-7C40-B12B-7B4C9419C737}"/>
              </a:ext>
            </a:extLst>
          </p:cNvPr>
          <p:cNvSpPr/>
          <p:nvPr/>
        </p:nvSpPr>
        <p:spPr>
          <a:xfrm>
            <a:off x="3287038" y="2545558"/>
            <a:ext cx="440534" cy="2308324"/>
          </a:xfrm>
          <a:prstGeom prst="rect">
            <a:avLst/>
          </a:prstGeom>
        </p:spPr>
        <p:txBody>
          <a:bodyPr wrap="square">
            <a:spAutoFit/>
          </a:bodyPr>
          <a:lstStyle/>
          <a:p>
            <a:r>
              <a:rPr lang="en-US" sz="2400" dirty="0">
                <a:latin typeface="Courier" pitchFamily="2" charset="0"/>
                <a:cs typeface="Calibri" panose="020F0502020204030204" pitchFamily="34" charset="0"/>
              </a:rPr>
              <a:t>1</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2</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3</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4</a:t>
            </a:r>
          </a:p>
          <a:p>
            <a:r>
              <a:rPr lang="en-US" sz="2400" dirty="0">
                <a:latin typeface="Courier" pitchFamily="2" charset="0"/>
                <a:cs typeface="Calibri" panose="020F0502020204030204" pitchFamily="34" charset="0"/>
              </a:rPr>
              <a:t>1</a:t>
            </a:r>
          </a:p>
          <a:p>
            <a:r>
              <a:rPr lang="en-US" sz="2400" dirty="0">
                <a:latin typeface="Courier" pitchFamily="2" charset="0"/>
                <a:cs typeface="Calibri" panose="020F0502020204030204" pitchFamily="34" charset="0"/>
              </a:rPr>
              <a:t>5</a:t>
            </a:r>
          </a:p>
        </p:txBody>
      </p:sp>
    </p:spTree>
    <p:extLst>
      <p:ext uri="{BB962C8B-B14F-4D97-AF65-F5344CB8AC3E}">
        <p14:creationId xmlns:p14="http://schemas.microsoft.com/office/powerpoint/2010/main" val="31963324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44624"/>
            <a:ext cx="8640960" cy="1378030"/>
          </a:xfrm>
        </p:spPr>
        <p:txBody>
          <a:bodyPr>
            <a:normAutofit fontScale="90000"/>
          </a:bodyPr>
          <a:lstStyle/>
          <a:p>
            <a:r>
              <a:rPr lang="en-US" dirty="0">
                <a:solidFill>
                  <a:schemeClr val="accent1"/>
                </a:solidFill>
              </a:rPr>
              <a:t>Word embedding</a:t>
            </a:r>
            <a:br>
              <a:rPr lang="en-US" dirty="0">
                <a:solidFill>
                  <a:schemeClr val="accent1"/>
                </a:solidFill>
              </a:rPr>
            </a:br>
            <a:r>
              <a:rPr lang="en-US" sz="2400" dirty="0" err="1">
                <a:solidFill>
                  <a:schemeClr val="accent1"/>
                </a:solidFill>
              </a:rPr>
              <a:t>GloVe</a:t>
            </a:r>
            <a:r>
              <a:rPr lang="en-US" sz="2400" dirty="0">
                <a:solidFill>
                  <a:schemeClr val="accent1"/>
                </a:solidFill>
              </a:rPr>
              <a:t> (trained on 6 billion words of text)</a:t>
            </a:r>
            <a:br>
              <a:rPr lang="en-US" sz="2400" dirty="0">
                <a:solidFill>
                  <a:schemeClr val="accent1"/>
                </a:solidFill>
              </a:rPr>
            </a:br>
            <a:r>
              <a:rPr lang="en-US" sz="2000" dirty="0">
                <a:solidFill>
                  <a:schemeClr val="accent1"/>
                </a:solidFill>
              </a:rPr>
              <a:t>100-dimensional word vectors are projected down onto two dimensions</a:t>
            </a:r>
            <a:endParaRPr lang="en-US" sz="20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159</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80DD728C-9285-2B48-ABD9-0A8513B128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0603" y="1511832"/>
            <a:ext cx="6110790" cy="5067483"/>
          </a:xfrm>
          <a:prstGeom prst="rect">
            <a:avLst/>
          </a:prstGeom>
        </p:spPr>
      </p:pic>
    </p:spTree>
    <p:extLst>
      <p:ext uri="{BB962C8B-B14F-4D97-AF65-F5344CB8AC3E}">
        <p14:creationId xmlns:p14="http://schemas.microsoft.com/office/powerpoint/2010/main" val="1975660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14020540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32466"/>
            <a:ext cx="8640960" cy="1370885"/>
          </a:xfrm>
        </p:spPr>
        <p:txBody>
          <a:bodyPr/>
          <a:lstStyle/>
          <a:p>
            <a:r>
              <a:rPr lang="en-US" dirty="0">
                <a:solidFill>
                  <a:schemeClr val="accent1"/>
                </a:solidFill>
              </a:rPr>
              <a:t>Word Embedding model </a:t>
            </a:r>
            <a:br>
              <a:rPr lang="en-US" dirty="0">
                <a:solidFill>
                  <a:schemeClr val="accent1"/>
                </a:solidFill>
              </a:rPr>
            </a:br>
            <a:r>
              <a:rPr lang="en-US" sz="3200" dirty="0">
                <a:solidFill>
                  <a:schemeClr val="accent1"/>
                </a:solidFill>
              </a:rPr>
              <a:t>answer the question “A is to B as C is to [what]?”</a:t>
            </a:r>
            <a:endParaRPr lang="en-US" sz="32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160</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A20882CC-1CCD-8743-BA5D-316F8658ED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1493772"/>
            <a:ext cx="8640960" cy="4935671"/>
          </a:xfrm>
          <a:prstGeom prst="rect">
            <a:avLst/>
          </a:prstGeom>
        </p:spPr>
      </p:pic>
    </p:spTree>
    <p:extLst>
      <p:ext uri="{BB962C8B-B14F-4D97-AF65-F5344CB8AC3E}">
        <p14:creationId xmlns:p14="http://schemas.microsoft.com/office/powerpoint/2010/main" val="3081094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161</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7" name="Picture 6">
            <a:extLst>
              <a:ext uri="{FF2B5EF4-FFF2-40B4-BE49-F238E27FC236}">
                <a16:creationId xmlns:a16="http://schemas.microsoft.com/office/drawing/2014/main" id="{A4087624-061F-4141-80BF-9D59AFCC95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284" y="1628777"/>
            <a:ext cx="11149432" cy="4285668"/>
          </a:xfrm>
          <a:prstGeom prst="rect">
            <a:avLst/>
          </a:prstGeom>
        </p:spPr>
      </p:pic>
    </p:spTree>
    <p:extLst>
      <p:ext uri="{BB962C8B-B14F-4D97-AF65-F5344CB8AC3E}">
        <p14:creationId xmlns:p14="http://schemas.microsoft.com/office/powerpoint/2010/main" val="16565967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162</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5" name="Picture 4">
            <a:extLst>
              <a:ext uri="{FF2B5EF4-FFF2-40B4-BE49-F238E27FC236}">
                <a16:creationId xmlns:a16="http://schemas.microsoft.com/office/drawing/2014/main" id="{E3215AF2-8EA1-6E45-8DAC-109774E54B52}"/>
              </a:ext>
            </a:extLst>
          </p:cNvPr>
          <p:cNvPicPr>
            <a:picLocks noChangeAspect="1"/>
          </p:cNvPicPr>
          <p:nvPr/>
        </p:nvPicPr>
        <p:blipFill>
          <a:blip r:embed="rId2"/>
          <a:stretch>
            <a:fillRect/>
          </a:stretch>
        </p:blipFill>
        <p:spPr>
          <a:xfrm>
            <a:off x="601817" y="1577787"/>
            <a:ext cx="11087324" cy="4787708"/>
          </a:xfrm>
          <a:prstGeom prst="rect">
            <a:avLst/>
          </a:prstGeom>
        </p:spPr>
      </p:pic>
    </p:spTree>
    <p:extLst>
      <p:ext uri="{BB962C8B-B14F-4D97-AF65-F5344CB8AC3E}">
        <p14:creationId xmlns:p14="http://schemas.microsoft.com/office/powerpoint/2010/main" val="39457459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Feedforward </a:t>
            </a:r>
            <a:br>
              <a:rPr lang="en-US" dirty="0">
                <a:solidFill>
                  <a:schemeClr val="accent1"/>
                </a:solidFill>
              </a:rPr>
            </a:br>
            <a:r>
              <a:rPr lang="en-US" dirty="0">
                <a:solidFill>
                  <a:schemeClr val="accent1"/>
                </a:solidFill>
              </a:rPr>
              <a:t>part-of-speech (POS) tagging model</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163</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A8701E46-7D9C-4949-8530-6ABDBC53AD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1542" y="1557570"/>
            <a:ext cx="8208912" cy="4895766"/>
          </a:xfrm>
          <a:prstGeom prst="rect">
            <a:avLst/>
          </a:prstGeom>
        </p:spPr>
      </p:pic>
    </p:spTree>
    <p:extLst>
      <p:ext uri="{BB962C8B-B14F-4D97-AF65-F5344CB8AC3E}">
        <p14:creationId xmlns:p14="http://schemas.microsoft.com/office/powerpoint/2010/main" val="31052906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495A-B9E2-594C-8963-2B6BCF039C80}"/>
              </a:ext>
            </a:extLst>
          </p:cNvPr>
          <p:cNvSpPr>
            <a:spLocks noGrp="1"/>
          </p:cNvSpPr>
          <p:nvPr>
            <p:ph type="title"/>
          </p:nvPr>
        </p:nvSpPr>
        <p:spPr/>
        <p:txBody>
          <a:bodyPr/>
          <a:lstStyle/>
          <a:p>
            <a:r>
              <a:rPr lang="en-US" dirty="0">
                <a:solidFill>
                  <a:schemeClr val="accent1"/>
                </a:solidFill>
              </a:rPr>
              <a:t>Universal Sentence Encoder (USE)</a:t>
            </a:r>
          </a:p>
        </p:txBody>
      </p:sp>
      <p:sp>
        <p:nvSpPr>
          <p:cNvPr id="3" name="Content Placeholder 2">
            <a:extLst>
              <a:ext uri="{FF2B5EF4-FFF2-40B4-BE49-F238E27FC236}">
                <a16:creationId xmlns:a16="http://schemas.microsoft.com/office/drawing/2014/main" id="{1525AE35-FED7-4149-B8AE-CF76FC8DDBF9}"/>
              </a:ext>
            </a:extLst>
          </p:cNvPr>
          <p:cNvSpPr>
            <a:spLocks noGrp="1"/>
          </p:cNvSpPr>
          <p:nvPr>
            <p:ph idx="1"/>
          </p:nvPr>
        </p:nvSpPr>
        <p:spPr>
          <a:xfrm>
            <a:off x="1631504" y="1417639"/>
            <a:ext cx="8857554" cy="4708525"/>
          </a:xfrm>
        </p:spPr>
        <p:txBody>
          <a:bodyPr/>
          <a:lstStyle/>
          <a:p>
            <a:r>
              <a:rPr lang="en-US" dirty="0"/>
              <a:t>The </a:t>
            </a:r>
            <a:r>
              <a:rPr lang="en-US" dirty="0">
                <a:solidFill>
                  <a:srgbClr val="C00000"/>
                </a:solidFill>
              </a:rPr>
              <a:t>Universal Sentence Encoder </a:t>
            </a:r>
            <a:br>
              <a:rPr lang="en-US" dirty="0">
                <a:solidFill>
                  <a:srgbClr val="C00000"/>
                </a:solidFill>
              </a:rPr>
            </a:br>
            <a:r>
              <a:rPr lang="en-US" u="sng" dirty="0">
                <a:solidFill>
                  <a:srgbClr val="C00000"/>
                </a:solidFill>
              </a:rPr>
              <a:t>encodes </a:t>
            </a:r>
            <a:r>
              <a:rPr lang="en-US" b="1" u="sng" dirty="0">
                <a:solidFill>
                  <a:srgbClr val="C00000"/>
                </a:solidFill>
              </a:rPr>
              <a:t>text</a:t>
            </a:r>
            <a:r>
              <a:rPr lang="en-US" u="sng" dirty="0">
                <a:solidFill>
                  <a:srgbClr val="C00000"/>
                </a:solidFill>
              </a:rPr>
              <a:t> into high-dimensional </a:t>
            </a:r>
            <a:r>
              <a:rPr lang="en-US" b="1" u="sng" dirty="0">
                <a:solidFill>
                  <a:srgbClr val="C00000"/>
                </a:solidFill>
              </a:rPr>
              <a:t>vectors</a:t>
            </a:r>
            <a:r>
              <a:rPr lang="en-US" u="sng" dirty="0">
                <a:solidFill>
                  <a:srgbClr val="C00000"/>
                </a:solidFill>
              </a:rPr>
              <a:t> </a:t>
            </a:r>
            <a:r>
              <a:rPr lang="en-US" dirty="0"/>
              <a:t>that can be used for </a:t>
            </a:r>
            <a:br>
              <a:rPr lang="en-US" dirty="0"/>
            </a:br>
            <a:r>
              <a:rPr lang="en-US" dirty="0"/>
              <a:t>text classification, </a:t>
            </a:r>
            <a:br>
              <a:rPr lang="en-US" dirty="0"/>
            </a:br>
            <a:r>
              <a:rPr lang="en-US" dirty="0"/>
              <a:t>semantic similarity, </a:t>
            </a:r>
            <a:br>
              <a:rPr lang="en-US" dirty="0"/>
            </a:br>
            <a:r>
              <a:rPr lang="en-US" dirty="0"/>
              <a:t>clustering and </a:t>
            </a:r>
            <a:br>
              <a:rPr lang="en-US" dirty="0"/>
            </a:br>
            <a:r>
              <a:rPr lang="en-US" dirty="0"/>
              <a:t>other natural language tasks.</a:t>
            </a:r>
          </a:p>
          <a:p>
            <a:r>
              <a:rPr lang="en-US" dirty="0"/>
              <a:t>The universal-sentence-encoder model is trained with a </a:t>
            </a:r>
            <a:r>
              <a:rPr lang="en-US" b="1" dirty="0">
                <a:solidFill>
                  <a:srgbClr val="C00000"/>
                </a:solidFill>
              </a:rPr>
              <a:t>deep averaging network (DAN) </a:t>
            </a:r>
            <a:r>
              <a:rPr lang="en-US" dirty="0"/>
              <a:t>encoder.</a:t>
            </a:r>
          </a:p>
        </p:txBody>
      </p:sp>
      <p:sp>
        <p:nvSpPr>
          <p:cNvPr id="4" name="Slide Number Placeholder 3">
            <a:extLst>
              <a:ext uri="{FF2B5EF4-FFF2-40B4-BE49-F238E27FC236}">
                <a16:creationId xmlns:a16="http://schemas.microsoft.com/office/drawing/2014/main" id="{4ACB49D3-DBBF-9245-938C-DD18AA287DF3}"/>
              </a:ext>
            </a:extLst>
          </p:cNvPr>
          <p:cNvSpPr>
            <a:spLocks noGrp="1"/>
          </p:cNvSpPr>
          <p:nvPr>
            <p:ph type="sldNum" sz="quarter" idx="12"/>
          </p:nvPr>
        </p:nvSpPr>
        <p:spPr/>
        <p:txBody>
          <a:bodyPr/>
          <a:lstStyle/>
          <a:p>
            <a:pPr>
              <a:defRPr/>
            </a:pPr>
            <a:fld id="{E78C9E75-97FD-45D9-8ED3-955348887BB1}" type="slidenum">
              <a:rPr lang="zh-TW" altLang="en-US" smtClean="0"/>
              <a:pPr>
                <a:defRPr/>
              </a:pPr>
              <a:t>164</a:t>
            </a:fld>
            <a:endParaRPr lang="zh-TW" altLang="en-US"/>
          </a:p>
        </p:txBody>
      </p:sp>
      <p:sp>
        <p:nvSpPr>
          <p:cNvPr id="5" name="TextBox 4">
            <a:extLst>
              <a:ext uri="{FF2B5EF4-FFF2-40B4-BE49-F238E27FC236}">
                <a16:creationId xmlns:a16="http://schemas.microsoft.com/office/drawing/2014/main" id="{A9278CE4-18CC-ED4C-9A2F-12E675CACF16}"/>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spTree>
    <p:extLst>
      <p:ext uri="{BB962C8B-B14F-4D97-AF65-F5344CB8AC3E}">
        <p14:creationId xmlns:p14="http://schemas.microsoft.com/office/powerpoint/2010/main" val="5524080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AA4-4055-DB48-8080-22318F9C1997}"/>
              </a:ext>
            </a:extLst>
          </p:cNvPr>
          <p:cNvSpPr>
            <a:spLocks noGrp="1"/>
          </p:cNvSpPr>
          <p:nvPr>
            <p:ph type="title"/>
          </p:nvPr>
        </p:nvSpPr>
        <p:spPr>
          <a:xfrm>
            <a:off x="1981200" y="274638"/>
            <a:ext cx="8229600" cy="1498178"/>
          </a:xfrm>
        </p:spPr>
        <p:txBody>
          <a:bodyPr>
            <a:normAutofit fontScale="90000"/>
          </a:bodyPr>
          <a:lstStyle/>
          <a:p>
            <a:r>
              <a:rPr lang="en-US" dirty="0">
                <a:solidFill>
                  <a:schemeClr val="accent1"/>
                </a:solidFill>
              </a:rPr>
              <a:t>Universal Sentence Encoder (USE)</a:t>
            </a:r>
            <a:br>
              <a:rPr lang="en-US" dirty="0">
                <a:solidFill>
                  <a:schemeClr val="accent1"/>
                </a:solidFill>
              </a:rPr>
            </a:br>
            <a:r>
              <a:rPr lang="en-US" dirty="0">
                <a:solidFill>
                  <a:schemeClr val="accent1"/>
                </a:solidFill>
              </a:rPr>
              <a:t>Semantic Similarity</a:t>
            </a:r>
          </a:p>
        </p:txBody>
      </p:sp>
      <p:sp>
        <p:nvSpPr>
          <p:cNvPr id="4" name="Slide Number Placeholder 3">
            <a:extLst>
              <a:ext uri="{FF2B5EF4-FFF2-40B4-BE49-F238E27FC236}">
                <a16:creationId xmlns:a16="http://schemas.microsoft.com/office/drawing/2014/main" id="{12E0DF06-3507-B94D-AF31-CDCAD0038AEF}"/>
              </a:ext>
            </a:extLst>
          </p:cNvPr>
          <p:cNvSpPr>
            <a:spLocks noGrp="1"/>
          </p:cNvSpPr>
          <p:nvPr>
            <p:ph type="sldNum" sz="quarter" idx="12"/>
          </p:nvPr>
        </p:nvSpPr>
        <p:spPr/>
        <p:txBody>
          <a:bodyPr/>
          <a:lstStyle/>
          <a:p>
            <a:pPr>
              <a:defRPr/>
            </a:pPr>
            <a:fld id="{E78C9E75-97FD-45D9-8ED3-955348887BB1}" type="slidenum">
              <a:rPr lang="zh-TW" altLang="en-US" smtClean="0"/>
              <a:pPr>
                <a:defRPr/>
              </a:pPr>
              <a:t>165</a:t>
            </a:fld>
            <a:endParaRPr lang="zh-TW" altLang="en-US"/>
          </a:p>
        </p:txBody>
      </p:sp>
      <p:sp>
        <p:nvSpPr>
          <p:cNvPr id="3" name="TextBox 2">
            <a:extLst>
              <a:ext uri="{FF2B5EF4-FFF2-40B4-BE49-F238E27FC236}">
                <a16:creationId xmlns:a16="http://schemas.microsoft.com/office/drawing/2014/main" id="{4480AD75-C688-3541-A1C9-8B75DCA8E38E}"/>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pic>
        <p:nvPicPr>
          <p:cNvPr id="6" name="Picture 5">
            <a:extLst>
              <a:ext uri="{FF2B5EF4-FFF2-40B4-BE49-F238E27FC236}">
                <a16:creationId xmlns:a16="http://schemas.microsoft.com/office/drawing/2014/main" id="{ED787C65-F02F-DA4B-B195-AC284142C1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72816"/>
            <a:ext cx="9144000" cy="4680520"/>
          </a:xfrm>
          <a:prstGeom prst="rect">
            <a:avLst/>
          </a:prstGeom>
        </p:spPr>
      </p:pic>
    </p:spTree>
    <p:extLst>
      <p:ext uri="{BB962C8B-B14F-4D97-AF65-F5344CB8AC3E}">
        <p14:creationId xmlns:p14="http://schemas.microsoft.com/office/powerpoint/2010/main" val="5099546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AA4-4055-DB48-8080-22318F9C1997}"/>
              </a:ext>
            </a:extLst>
          </p:cNvPr>
          <p:cNvSpPr>
            <a:spLocks noGrp="1"/>
          </p:cNvSpPr>
          <p:nvPr>
            <p:ph type="title"/>
          </p:nvPr>
        </p:nvSpPr>
        <p:spPr>
          <a:xfrm>
            <a:off x="1981200" y="274638"/>
            <a:ext cx="8229600" cy="1498178"/>
          </a:xfrm>
        </p:spPr>
        <p:txBody>
          <a:bodyPr>
            <a:normAutofit fontScale="90000"/>
          </a:bodyPr>
          <a:lstStyle/>
          <a:p>
            <a:r>
              <a:rPr lang="en-US" dirty="0">
                <a:solidFill>
                  <a:schemeClr val="accent1"/>
                </a:solidFill>
              </a:rPr>
              <a:t>Universal Sentence Encoder (USE)</a:t>
            </a:r>
            <a:br>
              <a:rPr lang="en-US" dirty="0">
                <a:solidFill>
                  <a:schemeClr val="accent1"/>
                </a:solidFill>
              </a:rPr>
            </a:br>
            <a:r>
              <a:rPr lang="en-US" dirty="0">
                <a:solidFill>
                  <a:schemeClr val="accent1"/>
                </a:solidFill>
              </a:rPr>
              <a:t>Classification</a:t>
            </a:r>
          </a:p>
        </p:txBody>
      </p:sp>
      <p:sp>
        <p:nvSpPr>
          <p:cNvPr id="4" name="Slide Number Placeholder 3">
            <a:extLst>
              <a:ext uri="{FF2B5EF4-FFF2-40B4-BE49-F238E27FC236}">
                <a16:creationId xmlns:a16="http://schemas.microsoft.com/office/drawing/2014/main" id="{12E0DF06-3507-B94D-AF31-CDCAD0038AEF}"/>
              </a:ext>
            </a:extLst>
          </p:cNvPr>
          <p:cNvSpPr>
            <a:spLocks noGrp="1"/>
          </p:cNvSpPr>
          <p:nvPr>
            <p:ph type="sldNum" sz="quarter" idx="12"/>
          </p:nvPr>
        </p:nvSpPr>
        <p:spPr/>
        <p:txBody>
          <a:bodyPr/>
          <a:lstStyle/>
          <a:p>
            <a:pPr>
              <a:defRPr/>
            </a:pPr>
            <a:fld id="{E78C9E75-97FD-45D9-8ED3-955348887BB1}" type="slidenum">
              <a:rPr lang="zh-TW" altLang="en-US" smtClean="0"/>
              <a:pPr>
                <a:defRPr/>
              </a:pPr>
              <a:t>166</a:t>
            </a:fld>
            <a:endParaRPr lang="zh-TW" altLang="en-US"/>
          </a:p>
        </p:txBody>
      </p:sp>
      <p:sp>
        <p:nvSpPr>
          <p:cNvPr id="3" name="TextBox 2">
            <a:extLst>
              <a:ext uri="{FF2B5EF4-FFF2-40B4-BE49-F238E27FC236}">
                <a16:creationId xmlns:a16="http://schemas.microsoft.com/office/drawing/2014/main" id="{4480AD75-C688-3541-A1C9-8B75DCA8E38E}"/>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pic>
        <p:nvPicPr>
          <p:cNvPr id="7" name="Picture 6">
            <a:extLst>
              <a:ext uri="{FF2B5EF4-FFF2-40B4-BE49-F238E27FC236}">
                <a16:creationId xmlns:a16="http://schemas.microsoft.com/office/drawing/2014/main" id="{4B080EF5-3BF0-3F41-8B12-0A380B4EC8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60848"/>
            <a:ext cx="9144000" cy="4176464"/>
          </a:xfrm>
          <a:prstGeom prst="rect">
            <a:avLst/>
          </a:prstGeom>
        </p:spPr>
      </p:pic>
    </p:spTree>
    <p:extLst>
      <p:ext uri="{BB962C8B-B14F-4D97-AF65-F5344CB8AC3E}">
        <p14:creationId xmlns:p14="http://schemas.microsoft.com/office/powerpoint/2010/main" val="13095151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4B6F-CAEC-D844-AE7C-8875C764EDFD}"/>
              </a:ext>
            </a:extLst>
          </p:cNvPr>
          <p:cNvSpPr>
            <a:spLocks noGrp="1"/>
          </p:cNvSpPr>
          <p:nvPr>
            <p:ph type="title"/>
          </p:nvPr>
        </p:nvSpPr>
        <p:spPr>
          <a:xfrm>
            <a:off x="1981200" y="274638"/>
            <a:ext cx="8229600" cy="1282154"/>
          </a:xfrm>
        </p:spPr>
        <p:txBody>
          <a:bodyPr>
            <a:normAutofit fontScale="90000"/>
          </a:bodyPr>
          <a:lstStyle/>
          <a:p>
            <a:r>
              <a:rPr lang="en-US" dirty="0">
                <a:solidFill>
                  <a:schemeClr val="accent1"/>
                </a:solidFill>
              </a:rPr>
              <a:t>Universal Sentence Encoder (USE)</a:t>
            </a:r>
          </a:p>
        </p:txBody>
      </p:sp>
      <p:sp>
        <p:nvSpPr>
          <p:cNvPr id="4" name="Slide Number Placeholder 3">
            <a:extLst>
              <a:ext uri="{FF2B5EF4-FFF2-40B4-BE49-F238E27FC236}">
                <a16:creationId xmlns:a16="http://schemas.microsoft.com/office/drawing/2014/main" id="{410BB391-9243-4E4D-838E-02ECD8264BAD}"/>
              </a:ext>
            </a:extLst>
          </p:cNvPr>
          <p:cNvSpPr>
            <a:spLocks noGrp="1"/>
          </p:cNvSpPr>
          <p:nvPr>
            <p:ph type="sldNum" sz="quarter" idx="12"/>
          </p:nvPr>
        </p:nvSpPr>
        <p:spPr/>
        <p:txBody>
          <a:bodyPr/>
          <a:lstStyle/>
          <a:p>
            <a:pPr>
              <a:defRPr/>
            </a:pPr>
            <a:fld id="{E78C9E75-97FD-45D9-8ED3-955348887BB1}" type="slidenum">
              <a:rPr lang="zh-TW" altLang="en-US" smtClean="0"/>
              <a:pPr>
                <a:defRPr/>
              </a:pPr>
              <a:t>167</a:t>
            </a:fld>
            <a:endParaRPr lang="zh-TW" altLang="en-US"/>
          </a:p>
        </p:txBody>
      </p:sp>
      <p:sp>
        <p:nvSpPr>
          <p:cNvPr id="5" name="TextBox 4">
            <a:extLst>
              <a:ext uri="{FF2B5EF4-FFF2-40B4-BE49-F238E27FC236}">
                <a16:creationId xmlns:a16="http://schemas.microsoft.com/office/drawing/2014/main" id="{F02B9F27-259C-B744-8956-31EB96544A4C}"/>
              </a:ext>
            </a:extLst>
          </p:cNvPr>
          <p:cNvSpPr txBox="1"/>
          <p:nvPr/>
        </p:nvSpPr>
        <p:spPr>
          <a:xfrm>
            <a:off x="1981200" y="6457890"/>
            <a:ext cx="8229600" cy="400110"/>
          </a:xfrm>
          <a:prstGeom prst="rect">
            <a:avLst/>
          </a:prstGeom>
          <a:noFill/>
        </p:spPr>
        <p:txBody>
          <a:bodyPr wrap="square" rtlCol="0">
            <a:spAutoFit/>
          </a:bodyPr>
          <a:lstStyle/>
          <a:p>
            <a:pPr algn="ctr"/>
            <a:r>
              <a:rPr lang="en-US" sz="1000" dirty="0">
                <a:solidFill>
                  <a:schemeClr val="bg1">
                    <a:lumMod val="75000"/>
                  </a:schemeClr>
                </a:solidFill>
              </a:rPr>
              <a:t>Source: Daniel </a:t>
            </a:r>
            <a:r>
              <a:rPr lang="en-US" sz="1000" dirty="0" err="1">
                <a:solidFill>
                  <a:schemeClr val="bg1">
                    <a:lumMod val="75000"/>
                  </a:schemeClr>
                </a:solidFill>
              </a:rPr>
              <a:t>Cer</a:t>
            </a:r>
            <a:r>
              <a:rPr lang="en-US" sz="1000" dirty="0">
                <a:solidFill>
                  <a:schemeClr val="bg1">
                    <a:lumMod val="75000"/>
                  </a:schemeClr>
                </a:solidFill>
              </a:rPr>
              <a:t>, </a:t>
            </a:r>
            <a:r>
              <a:rPr lang="en-US" sz="1000" dirty="0" err="1">
                <a:solidFill>
                  <a:schemeClr val="bg1">
                    <a:lumMod val="75000"/>
                  </a:schemeClr>
                </a:solidFill>
              </a:rPr>
              <a:t>Yinfei</a:t>
            </a:r>
            <a:r>
              <a:rPr lang="en-US" sz="1000" dirty="0">
                <a:solidFill>
                  <a:schemeClr val="bg1">
                    <a:lumMod val="75000"/>
                  </a:schemeClr>
                </a:solidFill>
              </a:rPr>
              <a:t> Yang, Sheng-</a:t>
            </a:r>
            <a:r>
              <a:rPr lang="en-US" sz="1000" dirty="0" err="1">
                <a:solidFill>
                  <a:schemeClr val="bg1">
                    <a:lumMod val="75000"/>
                  </a:schemeClr>
                </a:solidFill>
              </a:rPr>
              <a:t>yi</a:t>
            </a:r>
            <a:r>
              <a:rPr lang="en-US" sz="1000" dirty="0">
                <a:solidFill>
                  <a:schemeClr val="bg1">
                    <a:lumMod val="75000"/>
                  </a:schemeClr>
                </a:solidFill>
              </a:rPr>
              <a:t> Kong, Nan Hua, Nicole </a:t>
            </a:r>
            <a:r>
              <a:rPr lang="en-US" sz="1000" dirty="0" err="1">
                <a:solidFill>
                  <a:schemeClr val="bg1">
                    <a:lumMod val="75000"/>
                  </a:schemeClr>
                </a:solidFill>
              </a:rPr>
              <a:t>Limtiaco</a:t>
            </a:r>
            <a:r>
              <a:rPr lang="en-US" sz="1000" dirty="0">
                <a:solidFill>
                  <a:schemeClr val="bg1">
                    <a:lumMod val="75000"/>
                  </a:schemeClr>
                </a:solidFill>
              </a:rPr>
              <a:t>, </a:t>
            </a:r>
            <a:r>
              <a:rPr lang="en-US" sz="1000" dirty="0" err="1">
                <a:solidFill>
                  <a:schemeClr val="bg1">
                    <a:lumMod val="75000"/>
                  </a:schemeClr>
                </a:solidFill>
              </a:rPr>
              <a:t>Rhomni</a:t>
            </a:r>
            <a:r>
              <a:rPr lang="en-US" sz="1000" dirty="0">
                <a:solidFill>
                  <a:schemeClr val="bg1">
                    <a:lumMod val="75000"/>
                  </a:schemeClr>
                </a:solidFill>
              </a:rPr>
              <a:t> St. John, Noah Constant, Mario Guajardo-</a:t>
            </a:r>
            <a:r>
              <a:rPr lang="en-US" sz="1000" dirty="0" err="1">
                <a:solidFill>
                  <a:schemeClr val="bg1">
                    <a:lumMod val="75000"/>
                  </a:schemeClr>
                </a:solidFill>
              </a:rPr>
              <a:t>Céspedes</a:t>
            </a:r>
            <a:r>
              <a:rPr lang="en-US" sz="1000" dirty="0">
                <a:solidFill>
                  <a:schemeClr val="bg1">
                    <a:lumMod val="75000"/>
                  </a:schemeClr>
                </a:solidFill>
              </a:rPr>
              <a:t>, Steve Yuan, Chris Tar, Yun-</a:t>
            </a:r>
            <a:r>
              <a:rPr lang="en-US" sz="1000" dirty="0" err="1">
                <a:solidFill>
                  <a:schemeClr val="bg1">
                    <a:lumMod val="75000"/>
                  </a:schemeClr>
                </a:solidFill>
              </a:rPr>
              <a:t>Hsuan</a:t>
            </a:r>
            <a:r>
              <a:rPr lang="en-US" sz="1000" dirty="0">
                <a:solidFill>
                  <a:schemeClr val="bg1">
                    <a:lumMod val="75000"/>
                  </a:schemeClr>
                </a:solidFill>
              </a:rPr>
              <a:t> Sung, Brian </a:t>
            </a:r>
            <a:r>
              <a:rPr lang="en-US" sz="1000" dirty="0" err="1">
                <a:solidFill>
                  <a:schemeClr val="bg1">
                    <a:lumMod val="75000"/>
                  </a:schemeClr>
                </a:solidFill>
              </a:rPr>
              <a:t>Strope</a:t>
            </a:r>
            <a:r>
              <a:rPr lang="en-US" sz="1000" dirty="0">
                <a:solidFill>
                  <a:schemeClr val="bg1">
                    <a:lumMod val="75000"/>
                  </a:schemeClr>
                </a:solidFill>
              </a:rPr>
              <a:t>, Ray Kurzweil. Universal Sentence Encoder. arXiv:1803.11175, 2018.</a:t>
            </a:r>
          </a:p>
        </p:txBody>
      </p:sp>
      <p:pic>
        <p:nvPicPr>
          <p:cNvPr id="6" name="Picture 5">
            <a:extLst>
              <a:ext uri="{FF2B5EF4-FFF2-40B4-BE49-F238E27FC236}">
                <a16:creationId xmlns:a16="http://schemas.microsoft.com/office/drawing/2014/main" id="{73160F9E-E12B-CF41-AB39-7CA27ACC0D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2060848"/>
            <a:ext cx="8633924" cy="3600400"/>
          </a:xfrm>
          <a:prstGeom prst="rect">
            <a:avLst/>
          </a:prstGeom>
        </p:spPr>
      </p:pic>
    </p:spTree>
    <p:extLst>
      <p:ext uri="{BB962C8B-B14F-4D97-AF65-F5344CB8AC3E}">
        <p14:creationId xmlns:p14="http://schemas.microsoft.com/office/powerpoint/2010/main" val="9161415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4B6F-CAEC-D844-AE7C-8875C764EDFD}"/>
              </a:ext>
            </a:extLst>
          </p:cNvPr>
          <p:cNvSpPr>
            <a:spLocks noGrp="1"/>
          </p:cNvSpPr>
          <p:nvPr>
            <p:ph type="title"/>
          </p:nvPr>
        </p:nvSpPr>
        <p:spPr>
          <a:xfrm>
            <a:off x="1981200" y="274638"/>
            <a:ext cx="8229600" cy="1858218"/>
          </a:xfrm>
        </p:spPr>
        <p:txBody>
          <a:bodyPr>
            <a:normAutofit fontScale="90000"/>
          </a:bodyPr>
          <a:lstStyle/>
          <a:p>
            <a:r>
              <a:rPr lang="en-US" dirty="0">
                <a:solidFill>
                  <a:schemeClr val="accent1"/>
                </a:solidFill>
              </a:rPr>
              <a:t>Multilingual </a:t>
            </a:r>
            <a:br>
              <a:rPr lang="en-US" dirty="0">
                <a:solidFill>
                  <a:schemeClr val="accent1"/>
                </a:solidFill>
              </a:rPr>
            </a:br>
            <a:r>
              <a:rPr lang="en-US" dirty="0">
                <a:solidFill>
                  <a:schemeClr val="accent1"/>
                </a:solidFill>
              </a:rPr>
              <a:t>Universal Sentence Encoder (MUSE)</a:t>
            </a:r>
          </a:p>
        </p:txBody>
      </p:sp>
      <p:sp>
        <p:nvSpPr>
          <p:cNvPr id="4" name="Slide Number Placeholder 3">
            <a:extLst>
              <a:ext uri="{FF2B5EF4-FFF2-40B4-BE49-F238E27FC236}">
                <a16:creationId xmlns:a16="http://schemas.microsoft.com/office/drawing/2014/main" id="{410BB391-9243-4E4D-838E-02ECD8264BAD}"/>
              </a:ext>
            </a:extLst>
          </p:cNvPr>
          <p:cNvSpPr>
            <a:spLocks noGrp="1"/>
          </p:cNvSpPr>
          <p:nvPr>
            <p:ph type="sldNum" sz="quarter" idx="12"/>
          </p:nvPr>
        </p:nvSpPr>
        <p:spPr/>
        <p:txBody>
          <a:bodyPr/>
          <a:lstStyle/>
          <a:p>
            <a:pPr>
              <a:defRPr/>
            </a:pPr>
            <a:fld id="{E78C9E75-97FD-45D9-8ED3-955348887BB1}" type="slidenum">
              <a:rPr lang="zh-TW" altLang="en-US" smtClean="0"/>
              <a:pPr>
                <a:defRPr/>
              </a:pPr>
              <a:t>168</a:t>
            </a:fld>
            <a:endParaRPr lang="zh-TW" altLang="en-US"/>
          </a:p>
        </p:txBody>
      </p:sp>
      <p:sp>
        <p:nvSpPr>
          <p:cNvPr id="5" name="TextBox 4">
            <a:extLst>
              <a:ext uri="{FF2B5EF4-FFF2-40B4-BE49-F238E27FC236}">
                <a16:creationId xmlns:a16="http://schemas.microsoft.com/office/drawing/2014/main" id="{F02B9F27-259C-B744-8956-31EB96544A4C}"/>
              </a:ext>
            </a:extLst>
          </p:cNvPr>
          <p:cNvSpPr txBox="1"/>
          <p:nvPr/>
        </p:nvSpPr>
        <p:spPr>
          <a:xfrm>
            <a:off x="2472426" y="6457890"/>
            <a:ext cx="7247148" cy="400110"/>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Yinfei</a:t>
            </a:r>
            <a:r>
              <a:rPr lang="en-US" sz="1000" dirty="0">
                <a:solidFill>
                  <a:schemeClr val="bg1">
                    <a:lumMod val="75000"/>
                  </a:schemeClr>
                </a:solidFill>
              </a:rPr>
              <a:t> Yang, Daniel </a:t>
            </a:r>
            <a:r>
              <a:rPr lang="en-US" sz="1000" dirty="0" err="1">
                <a:solidFill>
                  <a:schemeClr val="bg1">
                    <a:lumMod val="75000"/>
                  </a:schemeClr>
                </a:solidFill>
              </a:rPr>
              <a:t>Cer</a:t>
            </a:r>
            <a:r>
              <a:rPr lang="en-US" sz="1000" dirty="0">
                <a:solidFill>
                  <a:schemeClr val="bg1">
                    <a:lumMod val="75000"/>
                  </a:schemeClr>
                </a:solidFill>
              </a:rPr>
              <a:t>, Amin Ahmad, Mandy Guo, </a:t>
            </a:r>
            <a:r>
              <a:rPr lang="en-US" sz="1000" dirty="0" err="1">
                <a:solidFill>
                  <a:schemeClr val="bg1">
                    <a:lumMod val="75000"/>
                  </a:schemeClr>
                </a:solidFill>
              </a:rPr>
              <a:t>Jax</a:t>
            </a:r>
            <a:r>
              <a:rPr lang="en-US" sz="1000" dirty="0">
                <a:solidFill>
                  <a:schemeClr val="bg1">
                    <a:lumMod val="75000"/>
                  </a:schemeClr>
                </a:solidFill>
              </a:rPr>
              <a:t> Law, Noah Constant, Gustavo Hernandez </a:t>
            </a:r>
            <a:r>
              <a:rPr lang="en-US" sz="1000" dirty="0" err="1">
                <a:solidFill>
                  <a:schemeClr val="bg1">
                    <a:lumMod val="75000"/>
                  </a:schemeClr>
                </a:solidFill>
              </a:rPr>
              <a:t>Abrego</a:t>
            </a:r>
            <a:r>
              <a:rPr lang="en-US" sz="1000" dirty="0">
                <a:solidFill>
                  <a:schemeClr val="bg1">
                    <a:lumMod val="75000"/>
                  </a:schemeClr>
                </a:solidFill>
              </a:rPr>
              <a:t> , Steve Yuan, Chris Tar, Yun-</a:t>
            </a:r>
            <a:r>
              <a:rPr lang="en-US" sz="1000" dirty="0" err="1">
                <a:solidFill>
                  <a:schemeClr val="bg1">
                    <a:lumMod val="75000"/>
                  </a:schemeClr>
                </a:solidFill>
              </a:rPr>
              <a:t>hsuan</a:t>
            </a:r>
            <a:r>
              <a:rPr lang="en-US" sz="1000" dirty="0">
                <a:solidFill>
                  <a:schemeClr val="bg1">
                    <a:lumMod val="75000"/>
                  </a:schemeClr>
                </a:solidFill>
              </a:rPr>
              <a:t> Sung, Ray Kurzweil. Multilingual Universal Sentence Encoder for Semantic Retrieval. July 2019</a:t>
            </a:r>
          </a:p>
        </p:txBody>
      </p:sp>
      <p:pic>
        <p:nvPicPr>
          <p:cNvPr id="7" name="Picture 6">
            <a:extLst>
              <a:ext uri="{FF2B5EF4-FFF2-40B4-BE49-F238E27FC236}">
                <a16:creationId xmlns:a16="http://schemas.microsoft.com/office/drawing/2014/main" id="{D1CF5611-DDC5-9A42-BE4A-9A4D7997FD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7398" y="2457836"/>
            <a:ext cx="8897205" cy="3707469"/>
          </a:xfrm>
          <a:prstGeom prst="rect">
            <a:avLst/>
          </a:prstGeom>
        </p:spPr>
      </p:pic>
    </p:spTree>
    <p:extLst>
      <p:ext uri="{BB962C8B-B14F-4D97-AF65-F5344CB8AC3E}">
        <p14:creationId xmlns:p14="http://schemas.microsoft.com/office/powerpoint/2010/main" val="21019177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169</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EB0BA86-462D-B24B-838C-66BDFEC19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0"/>
            <a:ext cx="9144000" cy="5118340"/>
          </a:xfrm>
          <a:prstGeom prst="rect">
            <a:avLst/>
          </a:prstGeom>
        </p:spPr>
      </p:pic>
      <p:sp>
        <p:nvSpPr>
          <p:cNvPr id="2" name="Rectangle 1">
            <a:extLst>
              <a:ext uri="{FF2B5EF4-FFF2-40B4-BE49-F238E27FC236}">
                <a16:creationId xmlns:a16="http://schemas.microsoft.com/office/drawing/2014/main" id="{52623E89-E55F-2140-81C3-F234817E058D}"/>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290169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909773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170</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281807" y="1"/>
            <a:ext cx="971956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8D05E5C7-E460-0C4C-97FE-660D5C4945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007" y="1120463"/>
            <a:ext cx="6868962" cy="5399401"/>
          </a:xfrm>
          <a:prstGeom prst="rect">
            <a:avLst/>
          </a:prstGeom>
        </p:spPr>
      </p:pic>
      <p:sp>
        <p:nvSpPr>
          <p:cNvPr id="9" name="Rectangle 8">
            <a:extLst>
              <a:ext uri="{FF2B5EF4-FFF2-40B4-BE49-F238E27FC236}">
                <a16:creationId xmlns:a16="http://schemas.microsoft.com/office/drawing/2014/main" id="{33EC3598-A4E8-164C-B1E5-CB4100F6EF3C}"/>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3579140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71549" y="1207096"/>
            <a:ext cx="10429875" cy="5030217"/>
          </a:xfrm>
        </p:spPr>
        <p:txBody>
          <a:bodyPr/>
          <a:lstStyle/>
          <a:p>
            <a:r>
              <a:rPr lang="en-US" sz="3600" dirty="0"/>
              <a:t>Word Embeddings</a:t>
            </a:r>
          </a:p>
          <a:p>
            <a:r>
              <a:rPr lang="en-US" sz="3600" dirty="0">
                <a:solidFill>
                  <a:srgbClr val="FF0000"/>
                </a:solidFill>
              </a:rPr>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171</a:t>
            </a:fld>
            <a:endParaRPr lang="zh-TW" altLang="en-US"/>
          </a:p>
        </p:txBody>
      </p:sp>
    </p:spTree>
    <p:extLst>
      <p:ext uri="{BB962C8B-B14F-4D97-AF65-F5344CB8AC3E}">
        <p14:creationId xmlns:p14="http://schemas.microsoft.com/office/powerpoint/2010/main" val="30585620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lstStyle/>
          <a:p>
            <a:r>
              <a:rPr lang="en-US" dirty="0">
                <a:solidFill>
                  <a:schemeClr val="accent1"/>
                </a:solidFill>
              </a:rPr>
              <a:t>RNN</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172</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569599B8-A392-434D-B2C6-90CAC1F61A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3868" y="2420888"/>
            <a:ext cx="8642613" cy="3070200"/>
          </a:xfrm>
          <a:prstGeom prst="rect">
            <a:avLst/>
          </a:prstGeom>
        </p:spPr>
      </p:pic>
    </p:spTree>
    <p:extLst>
      <p:ext uri="{BB962C8B-B14F-4D97-AF65-F5344CB8AC3E}">
        <p14:creationId xmlns:p14="http://schemas.microsoft.com/office/powerpoint/2010/main" val="39636828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Bidirectional RNN network </a:t>
            </a:r>
            <a:br>
              <a:rPr lang="en-US" dirty="0">
                <a:solidFill>
                  <a:schemeClr val="accent1"/>
                </a:solidFill>
              </a:rPr>
            </a:br>
            <a:r>
              <a:rPr lang="en-US" dirty="0">
                <a:solidFill>
                  <a:schemeClr val="accent1"/>
                </a:solidFill>
              </a:rPr>
              <a:t>for POS tagging</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173</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064E0745-F439-714A-8297-41A04E54F7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9760" y="1602894"/>
            <a:ext cx="8892480" cy="4850443"/>
          </a:xfrm>
          <a:prstGeom prst="rect">
            <a:avLst/>
          </a:prstGeom>
        </p:spPr>
      </p:pic>
    </p:spTree>
    <p:extLst>
      <p:ext uri="{BB962C8B-B14F-4D97-AF65-F5344CB8AC3E}">
        <p14:creationId xmlns:p14="http://schemas.microsoft.com/office/powerpoint/2010/main" val="236704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992313" y="115888"/>
            <a:ext cx="8229600" cy="1143000"/>
          </a:xfrm>
        </p:spPr>
        <p:txBody>
          <a:bodyPr>
            <a:normAutofit fontScale="90000"/>
          </a:bodyPr>
          <a:lstStyle/>
          <a:p>
            <a:r>
              <a:rPr lang="en-US" altLang="en-US" dirty="0">
                <a:solidFill>
                  <a:schemeClr val="accent1"/>
                </a:solidFill>
                <a:latin typeface="Calibri" charset="0"/>
                <a:ea typeface="標楷體" charset="-120"/>
              </a:rPr>
              <a:t> LSTM Recurrent Neural Network</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5392E5B-9623-CE49-BBFB-ACFCAFB4A04B}" type="slidenum">
              <a:rPr kumimoji="0" lang="zh-TW" altLang="en-US" sz="1200">
                <a:solidFill>
                  <a:srgbClr val="898989"/>
                </a:solidFill>
                <a:latin typeface="Calibri" charset="0"/>
              </a:rPr>
              <a:pPr eaLnBrk="1" hangingPunct="1"/>
              <a:t>174</a:t>
            </a:fld>
            <a:endParaRPr kumimoji="0" lang="zh-TW" altLang="en-US" sz="1200">
              <a:solidFill>
                <a:srgbClr val="898989"/>
              </a:solidFill>
              <a:latin typeface="Calibri" charset="0"/>
            </a:endParaRPr>
          </a:p>
        </p:txBody>
      </p:sp>
      <p:sp>
        <p:nvSpPr>
          <p:cNvPr id="5" name="Rectangle 4"/>
          <p:cNvSpPr/>
          <p:nvPr/>
        </p:nvSpPr>
        <p:spPr>
          <a:xfrm>
            <a:off x="2819400" y="6611938"/>
            <a:ext cx="6553200" cy="246063"/>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https://</a:t>
            </a:r>
            <a:r>
              <a:rPr lang="en-US" sz="1000" dirty="0" err="1">
                <a:solidFill>
                  <a:schemeClr val="bg1">
                    <a:lumMod val="75000"/>
                  </a:schemeClr>
                </a:solidFill>
                <a:ea typeface="新細明體" charset="0"/>
                <a:cs typeface="新細明體" charset="0"/>
              </a:rPr>
              <a:t>github.com</a:t>
            </a:r>
            <a:r>
              <a:rPr lang="en-US" sz="1000" dirty="0">
                <a:solidFill>
                  <a:schemeClr val="bg1">
                    <a:lumMod val="75000"/>
                  </a:schemeClr>
                </a:solidFill>
                <a:ea typeface="新細明體" charset="0"/>
                <a:cs typeface="新細明體" charset="0"/>
              </a:rPr>
              <a:t>/Vict0rSch/</a:t>
            </a:r>
            <a:r>
              <a:rPr lang="en-US" sz="1000" dirty="0" err="1">
                <a:solidFill>
                  <a:schemeClr val="bg1">
                    <a:lumMod val="75000"/>
                  </a:schemeClr>
                </a:solidFill>
                <a:ea typeface="新細明體" charset="0"/>
                <a:cs typeface="新細明體" charset="0"/>
              </a:rPr>
              <a:t>deep_learning</a:t>
            </a:r>
            <a:r>
              <a:rPr lang="en-US" sz="1000" dirty="0">
                <a:solidFill>
                  <a:schemeClr val="bg1">
                    <a:lumMod val="75000"/>
                  </a:schemeClr>
                </a:solidFill>
                <a:ea typeface="新細明體" charset="0"/>
                <a:cs typeface="新細明體" charset="0"/>
              </a:rPr>
              <a:t>/tree/master/</a:t>
            </a:r>
            <a:r>
              <a:rPr lang="en-US" sz="1000" dirty="0" err="1">
                <a:solidFill>
                  <a:schemeClr val="bg1">
                    <a:lumMod val="75000"/>
                  </a:schemeClr>
                </a:solidFill>
                <a:ea typeface="新細明體" charset="0"/>
                <a:cs typeface="新細明體" charset="0"/>
              </a:rPr>
              <a:t>keras</a:t>
            </a:r>
            <a:r>
              <a:rPr lang="en-US" sz="1000" dirty="0">
                <a:solidFill>
                  <a:schemeClr val="bg1">
                    <a:lumMod val="75000"/>
                  </a:schemeClr>
                </a:solidFill>
                <a:ea typeface="新細明體" charset="0"/>
                <a:cs typeface="新細明體" charset="0"/>
              </a:rPr>
              <a:t>/recurrent</a:t>
            </a:r>
          </a:p>
        </p:txBody>
      </p:sp>
      <p:pic>
        <p:nvPicPr>
          <p:cNvPr id="96260"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2222922"/>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E0B91F-C33D-CD4D-B199-ABD526E01FAF}"/>
              </a:ext>
            </a:extLst>
          </p:cNvPr>
          <p:cNvSpPr/>
          <p:nvPr/>
        </p:nvSpPr>
        <p:spPr>
          <a:xfrm>
            <a:off x="1703513" y="5426640"/>
            <a:ext cx="1088677" cy="738664"/>
          </a:xfrm>
          <a:prstGeom prst="rect">
            <a:avLst/>
          </a:prstGeom>
        </p:spPr>
        <p:txBody>
          <a:bodyPr wrap="square">
            <a:spAutoFit/>
          </a:bodyPr>
          <a:lstStyle/>
          <a:p>
            <a:r>
              <a:rPr lang="en-US" sz="1400" b="1" dirty="0">
                <a:solidFill>
                  <a:schemeClr val="tx2"/>
                </a:solidFill>
              </a:rPr>
              <a:t>Traditional Neural Network</a:t>
            </a:r>
          </a:p>
        </p:txBody>
      </p:sp>
      <p:sp>
        <p:nvSpPr>
          <p:cNvPr id="3" name="Rectangle 2">
            <a:extLst>
              <a:ext uri="{FF2B5EF4-FFF2-40B4-BE49-F238E27FC236}">
                <a16:creationId xmlns:a16="http://schemas.microsoft.com/office/drawing/2014/main" id="{7D3FCCEF-FBE1-8541-8635-511B376D0A59}"/>
              </a:ext>
            </a:extLst>
          </p:cNvPr>
          <p:cNvSpPr/>
          <p:nvPr/>
        </p:nvSpPr>
        <p:spPr>
          <a:xfrm>
            <a:off x="3008101" y="5426640"/>
            <a:ext cx="1020600" cy="523220"/>
          </a:xfrm>
          <a:prstGeom prst="rect">
            <a:avLst/>
          </a:prstGeom>
        </p:spPr>
        <p:txBody>
          <a:bodyPr wrap="none">
            <a:spAutoFit/>
          </a:bodyPr>
          <a:lstStyle/>
          <a:p>
            <a:r>
              <a:rPr lang="en-US" sz="1400" b="1" dirty="0">
                <a:solidFill>
                  <a:schemeClr val="tx2"/>
                </a:solidFill>
              </a:rPr>
              <a:t>Music </a:t>
            </a:r>
            <a:br>
              <a:rPr lang="en-US" sz="1400" b="1" dirty="0">
                <a:solidFill>
                  <a:schemeClr val="tx2"/>
                </a:solidFill>
              </a:rPr>
            </a:br>
            <a:r>
              <a:rPr lang="en-US" sz="1400" b="1" dirty="0">
                <a:solidFill>
                  <a:schemeClr val="tx2"/>
                </a:solidFill>
              </a:rPr>
              <a:t>Generation</a:t>
            </a:r>
          </a:p>
        </p:txBody>
      </p:sp>
      <p:sp>
        <p:nvSpPr>
          <p:cNvPr id="8" name="Rectangle 7">
            <a:extLst>
              <a:ext uri="{FF2B5EF4-FFF2-40B4-BE49-F238E27FC236}">
                <a16:creationId xmlns:a16="http://schemas.microsoft.com/office/drawing/2014/main" id="{94E9A5C5-DB5F-E84C-9054-9EB7AC63AD12}"/>
              </a:ext>
            </a:extLst>
          </p:cNvPr>
          <p:cNvSpPr/>
          <p:nvPr/>
        </p:nvSpPr>
        <p:spPr>
          <a:xfrm>
            <a:off x="4736294" y="5426640"/>
            <a:ext cx="1163011" cy="523220"/>
          </a:xfrm>
          <a:prstGeom prst="rect">
            <a:avLst/>
          </a:prstGeom>
        </p:spPr>
        <p:txBody>
          <a:bodyPr wrap="none">
            <a:spAutoFit/>
          </a:bodyPr>
          <a:lstStyle/>
          <a:p>
            <a:r>
              <a:rPr lang="en-US" sz="1400" b="1" dirty="0">
                <a:solidFill>
                  <a:schemeClr val="tx2"/>
                </a:solidFill>
              </a:rPr>
              <a:t>Sentiment </a:t>
            </a:r>
            <a:br>
              <a:rPr lang="en-US" sz="1400" b="1" dirty="0">
                <a:solidFill>
                  <a:schemeClr val="tx2"/>
                </a:solidFill>
              </a:rPr>
            </a:br>
            <a:r>
              <a:rPr lang="en-US" sz="1400" b="1" dirty="0">
                <a:solidFill>
                  <a:schemeClr val="tx2"/>
                </a:solidFill>
              </a:rPr>
              <a:t>Classification</a:t>
            </a:r>
          </a:p>
        </p:txBody>
      </p:sp>
      <p:sp>
        <p:nvSpPr>
          <p:cNvPr id="9" name="Rectangle 8">
            <a:extLst>
              <a:ext uri="{FF2B5EF4-FFF2-40B4-BE49-F238E27FC236}">
                <a16:creationId xmlns:a16="http://schemas.microsoft.com/office/drawing/2014/main" id="{9FEB9F50-364F-254D-9FAA-B147FE5CECEA}"/>
              </a:ext>
            </a:extLst>
          </p:cNvPr>
          <p:cNvSpPr/>
          <p:nvPr/>
        </p:nvSpPr>
        <p:spPr>
          <a:xfrm>
            <a:off x="6626847" y="5426640"/>
            <a:ext cx="1069203" cy="738664"/>
          </a:xfrm>
          <a:prstGeom prst="rect">
            <a:avLst/>
          </a:prstGeom>
        </p:spPr>
        <p:txBody>
          <a:bodyPr wrap="none">
            <a:spAutoFit/>
          </a:bodyPr>
          <a:lstStyle/>
          <a:p>
            <a:r>
              <a:rPr lang="en-US" sz="1400" b="1" dirty="0">
                <a:solidFill>
                  <a:schemeClr val="tx2"/>
                </a:solidFill>
              </a:rPr>
              <a:t>Name </a:t>
            </a:r>
            <a:br>
              <a:rPr lang="en-US" sz="1400" b="1" dirty="0">
                <a:solidFill>
                  <a:schemeClr val="tx2"/>
                </a:solidFill>
              </a:rPr>
            </a:br>
            <a:r>
              <a:rPr lang="en-US" sz="1400" b="1" dirty="0">
                <a:solidFill>
                  <a:schemeClr val="tx2"/>
                </a:solidFill>
              </a:rPr>
              <a:t>Entity </a:t>
            </a:r>
            <a:br>
              <a:rPr lang="en-US" sz="1400" b="1" dirty="0">
                <a:solidFill>
                  <a:schemeClr val="tx2"/>
                </a:solidFill>
              </a:rPr>
            </a:br>
            <a:r>
              <a:rPr lang="en-US" sz="1400" b="1" dirty="0">
                <a:solidFill>
                  <a:schemeClr val="tx2"/>
                </a:solidFill>
              </a:rPr>
              <a:t>Recognition</a:t>
            </a:r>
          </a:p>
        </p:txBody>
      </p:sp>
      <p:sp>
        <p:nvSpPr>
          <p:cNvPr id="10" name="Rectangle 9">
            <a:extLst>
              <a:ext uri="{FF2B5EF4-FFF2-40B4-BE49-F238E27FC236}">
                <a16:creationId xmlns:a16="http://schemas.microsoft.com/office/drawing/2014/main" id="{D7BB6B54-0E52-E341-8E40-834D0923DC9E}"/>
              </a:ext>
            </a:extLst>
          </p:cNvPr>
          <p:cNvSpPr/>
          <p:nvPr/>
        </p:nvSpPr>
        <p:spPr>
          <a:xfrm>
            <a:off x="9075540" y="5426640"/>
            <a:ext cx="1011367" cy="523220"/>
          </a:xfrm>
          <a:prstGeom prst="rect">
            <a:avLst/>
          </a:prstGeom>
        </p:spPr>
        <p:txBody>
          <a:bodyPr wrap="none">
            <a:spAutoFit/>
          </a:bodyPr>
          <a:lstStyle/>
          <a:p>
            <a:r>
              <a:rPr lang="en-US" sz="1400" b="1" dirty="0">
                <a:solidFill>
                  <a:schemeClr val="tx2"/>
                </a:solidFill>
              </a:rPr>
              <a:t>Machine </a:t>
            </a:r>
            <a:br>
              <a:rPr lang="en-US" sz="1400" b="1" dirty="0">
                <a:solidFill>
                  <a:schemeClr val="tx2"/>
                </a:solidFill>
              </a:rPr>
            </a:br>
            <a:r>
              <a:rPr lang="en-US" sz="1400" b="1" dirty="0">
                <a:solidFill>
                  <a:schemeClr val="tx2"/>
                </a:solidFill>
              </a:rPr>
              <a:t>Translation</a:t>
            </a:r>
          </a:p>
        </p:txBody>
      </p:sp>
    </p:spTree>
    <p:extLst>
      <p:ext uri="{BB962C8B-B14F-4D97-AF65-F5344CB8AC3E}">
        <p14:creationId xmlns:p14="http://schemas.microsoft.com/office/powerpoint/2010/main" val="399329618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775520" y="1207096"/>
            <a:ext cx="8712968" cy="5030217"/>
          </a:xfrm>
        </p:spPr>
        <p:txBody>
          <a:bodyPr/>
          <a:lstStyle/>
          <a:p>
            <a:r>
              <a:rPr lang="en-US" sz="3600" dirty="0"/>
              <a:t>Word Embeddings</a:t>
            </a:r>
          </a:p>
          <a:p>
            <a:r>
              <a:rPr lang="en-US" sz="3600" dirty="0"/>
              <a:t>Recurrent Neural Networks for NLP</a:t>
            </a:r>
          </a:p>
          <a:p>
            <a:r>
              <a:rPr lang="en-US" sz="3600" dirty="0">
                <a:solidFill>
                  <a:srgbClr val="FF0000"/>
                </a:solidFill>
              </a:rPr>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175</a:t>
            </a:fld>
            <a:endParaRPr lang="zh-TW" altLang="en-US"/>
          </a:p>
        </p:txBody>
      </p:sp>
    </p:spTree>
    <p:extLst>
      <p:ext uri="{BB962C8B-B14F-4D97-AF65-F5344CB8AC3E}">
        <p14:creationId xmlns:p14="http://schemas.microsoft.com/office/powerpoint/2010/main" val="14054908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057275" y="260350"/>
            <a:ext cx="9715500" cy="1440458"/>
          </a:xfrm>
        </p:spPr>
        <p:txBody>
          <a:bodyPr>
            <a:normAutofit fontScale="90000"/>
          </a:bodyPr>
          <a:lstStyle/>
          <a:p>
            <a:r>
              <a:rPr lang="en-US" dirty="0">
                <a:solidFill>
                  <a:schemeClr val="accent1"/>
                </a:solidFill>
              </a:rPr>
              <a:t>Sequence-to-Sequence </a:t>
            </a:r>
            <a:br>
              <a:rPr lang="en-US" dirty="0">
                <a:solidFill>
                  <a:schemeClr val="accent1"/>
                </a:solidFill>
              </a:rPr>
            </a:br>
            <a:r>
              <a:rPr lang="en-US" dirty="0">
                <a:solidFill>
                  <a:schemeClr val="accent1"/>
                </a:solidFill>
              </a:rPr>
              <a:t>model</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176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8" name="Picture 7">
            <a:extLst>
              <a:ext uri="{FF2B5EF4-FFF2-40B4-BE49-F238E27FC236}">
                <a16:creationId xmlns:a16="http://schemas.microsoft.com/office/drawing/2014/main" id="{DFEF5E13-5D95-E742-9B30-5D93EEE920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550" y="2657475"/>
            <a:ext cx="10714899" cy="2333613"/>
          </a:xfrm>
          <a:prstGeom prst="rect">
            <a:avLst/>
          </a:prstGeom>
        </p:spPr>
      </p:pic>
    </p:spTree>
    <p:extLst>
      <p:ext uri="{BB962C8B-B14F-4D97-AF65-F5344CB8AC3E}">
        <p14:creationId xmlns:p14="http://schemas.microsoft.com/office/powerpoint/2010/main" val="26469062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872507"/>
          </a:xfrm>
        </p:spPr>
        <p:txBody>
          <a:bodyPr>
            <a:normAutofit fontScale="90000"/>
          </a:bodyPr>
          <a:lstStyle/>
          <a:p>
            <a:r>
              <a:rPr lang="en-US" dirty="0">
                <a:solidFill>
                  <a:schemeClr val="accent1"/>
                </a:solidFill>
              </a:rPr>
              <a:t>Attentional Sequence-to-Sequence model </a:t>
            </a:r>
            <a:br>
              <a:rPr lang="en-US" dirty="0">
                <a:solidFill>
                  <a:schemeClr val="accent1"/>
                </a:solidFill>
              </a:rPr>
            </a:br>
            <a:r>
              <a:rPr lang="en-US" dirty="0">
                <a:solidFill>
                  <a:schemeClr val="accent1"/>
                </a:solidFill>
              </a:rPr>
              <a:t>for English-to-Spanish translation</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177</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8B64BFEA-8566-CF48-B327-DCC9A990F0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032" y="2353796"/>
            <a:ext cx="10147934" cy="4033153"/>
          </a:xfrm>
          <a:prstGeom prst="rect">
            <a:avLst/>
          </a:prstGeom>
        </p:spPr>
      </p:pic>
    </p:spTree>
    <p:extLst>
      <p:ext uri="{BB962C8B-B14F-4D97-AF65-F5344CB8AC3E}">
        <p14:creationId xmlns:p14="http://schemas.microsoft.com/office/powerpoint/2010/main" val="22455217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accent1"/>
                </a:solidFill>
              </a:rPr>
              <a:t>The Sequence to Sequence model (seq2seq) </a:t>
            </a:r>
          </a:p>
        </p:txBody>
      </p:sp>
      <p:sp>
        <p:nvSpPr>
          <p:cNvPr id="4" name="Slide Number Placeholder 3"/>
          <p:cNvSpPr>
            <a:spLocks noGrp="1"/>
          </p:cNvSpPr>
          <p:nvPr>
            <p:ph type="sldNum" sz="quarter" idx="12"/>
          </p:nvPr>
        </p:nvSpPr>
        <p:spPr/>
        <p:txBody>
          <a:bodyPr/>
          <a:lstStyle/>
          <a:p>
            <a:fld id="{FBAED269-8488-944C-B042-47FA69C98B02}" type="slidenum">
              <a:rPr lang="zh-TW" altLang="en-US" smtClean="0"/>
              <a:pPr/>
              <a:t>178</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439" y="2157412"/>
            <a:ext cx="11368548" cy="3421324"/>
          </a:xfrm>
          <a:prstGeom prst="rect">
            <a:avLst/>
          </a:prstGeom>
        </p:spPr>
      </p:pic>
      <p:sp>
        <p:nvSpPr>
          <p:cNvPr id="6" name="Rectangle 5"/>
          <p:cNvSpPr/>
          <p:nvPr/>
        </p:nvSpPr>
        <p:spPr>
          <a:xfrm>
            <a:off x="3810000" y="6639164"/>
            <a:ext cx="4572000" cy="246221"/>
          </a:xfrm>
          <a:prstGeom prst="rect">
            <a:avLst/>
          </a:prstGeom>
        </p:spPr>
        <p:txBody>
          <a:bodyPr>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suriyadeepan.github.io</a:t>
            </a:r>
            <a:r>
              <a:rPr lang="en-US" sz="1000" dirty="0">
                <a:solidFill>
                  <a:schemeClr val="bg1">
                    <a:lumMod val="75000"/>
                  </a:schemeClr>
                </a:solidFill>
              </a:rPr>
              <a:t>/2016-12-31-practical-seq2seq/</a:t>
            </a:r>
          </a:p>
        </p:txBody>
      </p:sp>
    </p:spTree>
    <p:extLst>
      <p:ext uri="{BB962C8B-B14F-4D97-AF65-F5344CB8AC3E}">
        <p14:creationId xmlns:p14="http://schemas.microsoft.com/office/powerpoint/2010/main" val="31080808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Sequence to Sequence </a:t>
            </a:r>
            <a:br>
              <a:rPr lang="en-US" dirty="0">
                <a:solidFill>
                  <a:schemeClr val="accent1"/>
                </a:solidFill>
              </a:rPr>
            </a:br>
            <a:r>
              <a:rPr lang="en-US" dirty="0">
                <a:solidFill>
                  <a:schemeClr val="accent1"/>
                </a:solidFill>
              </a:rPr>
              <a:t>(Seq2Seq)</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179</a:t>
            </a:fld>
            <a:endParaRPr lang="zh-TW" altLang="en-US"/>
          </a:p>
        </p:txBody>
      </p:sp>
      <p:sp>
        <p:nvSpPr>
          <p:cNvPr id="6" name="Rectangle 5"/>
          <p:cNvSpPr/>
          <p:nvPr/>
        </p:nvSpPr>
        <p:spPr>
          <a:xfrm>
            <a:off x="4439817" y="6581002"/>
            <a:ext cx="2808461" cy="276999"/>
          </a:xfrm>
          <a:prstGeom prst="rect">
            <a:avLst/>
          </a:prstGeom>
        </p:spPr>
        <p:txBody>
          <a:bodyPr wrap="none">
            <a:spAutoFit/>
          </a:bodyPr>
          <a:lstStyle/>
          <a:p>
            <a:r>
              <a:rPr lang="en-US" sz="1200" dirty="0">
                <a:solidFill>
                  <a:schemeClr val="bg1">
                    <a:lumMod val="75000"/>
                  </a:schemeClr>
                </a:solidFill>
              </a:rPr>
              <a:t>Source: https://</a:t>
            </a:r>
            <a:r>
              <a:rPr lang="en-US" sz="1200" dirty="0" err="1">
                <a:solidFill>
                  <a:schemeClr val="bg1">
                    <a:lumMod val="75000"/>
                  </a:schemeClr>
                </a:solidFill>
              </a:rPr>
              <a:t>google.github.io</a:t>
            </a:r>
            <a:r>
              <a:rPr lang="en-US" sz="1200" dirty="0">
                <a:solidFill>
                  <a:schemeClr val="bg1">
                    <a:lumMod val="75000"/>
                  </a:schemeClr>
                </a:solidFill>
              </a:rPr>
              <a:t>/seq2seq/</a:t>
            </a:r>
          </a:p>
        </p:txBody>
      </p:sp>
      <p:pic>
        <p:nvPicPr>
          <p:cNvPr id="8" name="Picture 7"/>
          <p:cNvPicPr>
            <a:picLocks noChangeAspect="1"/>
          </p:cNvPicPr>
          <p:nvPr/>
        </p:nvPicPr>
        <p:blipFill>
          <a:blip r:embed="rId2"/>
          <a:stretch>
            <a:fillRect/>
          </a:stretch>
        </p:blipFill>
        <p:spPr>
          <a:xfrm>
            <a:off x="1489075" y="1772816"/>
            <a:ext cx="9144000" cy="4652010"/>
          </a:xfrm>
          <a:prstGeom prst="rect">
            <a:avLst/>
          </a:prstGeom>
        </p:spPr>
      </p:pic>
    </p:spTree>
    <p:extLst>
      <p:ext uri="{BB962C8B-B14F-4D97-AF65-F5344CB8AC3E}">
        <p14:creationId xmlns:p14="http://schemas.microsoft.com/office/powerpoint/2010/main" val="152480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8000" dirty="0">
                <a:solidFill>
                  <a:srgbClr val="FF0000"/>
                </a:solidFill>
              </a:rPr>
              <a:t>Deep Learning </a:t>
            </a:r>
            <a:br>
              <a:rPr lang="en-US" sz="8000" dirty="0">
                <a:solidFill>
                  <a:srgbClr val="FF0000"/>
                </a:solidFill>
              </a:rPr>
            </a:br>
            <a:r>
              <a:rPr lang="en-US" sz="8000" dirty="0">
                <a:solidFill>
                  <a:srgbClr val="FF0000"/>
                </a:solidFill>
              </a:rPr>
              <a:t>for </a:t>
            </a:r>
            <a:br>
              <a:rPr lang="en-US" sz="8000" dirty="0">
                <a:solidFill>
                  <a:srgbClr val="FF0000"/>
                </a:solidFill>
              </a:rPr>
            </a:br>
            <a:r>
              <a:rPr lang="en-US" sz="8000" dirty="0">
                <a:solidFill>
                  <a:srgbClr val="FF0000"/>
                </a:solidFill>
              </a:rPr>
              <a:t>Natural Language Processing</a:t>
            </a:r>
            <a:endParaRPr lang="en-US" sz="8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spTree>
    <p:extLst>
      <p:ext uri="{BB962C8B-B14F-4D97-AF65-F5344CB8AC3E}">
        <p14:creationId xmlns:p14="http://schemas.microsoft.com/office/powerpoint/2010/main" val="29323571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857249" y="1207096"/>
            <a:ext cx="10415589"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solidFill>
                  <a:srgbClr val="FF0000"/>
                </a:solidFill>
              </a:rPr>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180</a:t>
            </a:fld>
            <a:endParaRPr lang="zh-TW" altLang="en-US"/>
          </a:p>
        </p:txBody>
      </p:sp>
    </p:spTree>
    <p:extLst>
      <p:ext uri="{BB962C8B-B14F-4D97-AF65-F5344CB8AC3E}">
        <p14:creationId xmlns:p14="http://schemas.microsoft.com/office/powerpoint/2010/main" val="38567729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116632"/>
            <a:ext cx="8640960" cy="1368152"/>
          </a:xfrm>
        </p:spPr>
        <p:txBody>
          <a:bodyPr>
            <a:normAutofit fontScale="90000"/>
          </a:bodyPr>
          <a:lstStyle/>
          <a:p>
            <a:r>
              <a:rPr lang="en-US" dirty="0">
                <a:solidFill>
                  <a:schemeClr val="accent1"/>
                </a:solidFill>
              </a:rPr>
              <a:t>Single-layer Transformer </a:t>
            </a:r>
            <a:br>
              <a:rPr lang="en-US" dirty="0">
                <a:solidFill>
                  <a:schemeClr val="accent1"/>
                </a:solidFill>
              </a:rPr>
            </a:br>
            <a:r>
              <a:rPr lang="en-US" sz="2400" dirty="0">
                <a:solidFill>
                  <a:schemeClr val="accent1"/>
                </a:solidFill>
              </a:rPr>
              <a:t>consists of self-attention, </a:t>
            </a:r>
            <a:br>
              <a:rPr lang="en-US" sz="2400" dirty="0">
                <a:solidFill>
                  <a:schemeClr val="accent1"/>
                </a:solidFill>
              </a:rPr>
            </a:br>
            <a:r>
              <a:rPr lang="en-US" sz="2400" dirty="0">
                <a:solidFill>
                  <a:schemeClr val="accent1"/>
                </a:solidFill>
              </a:rPr>
              <a:t>a feedforward network, and residual connection</a:t>
            </a:r>
            <a:endParaRPr lang="en-US" sz="24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181</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45DB20E5-ABF2-B64A-801E-FD293873A7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7401" y="1544236"/>
            <a:ext cx="5512075" cy="4916175"/>
          </a:xfrm>
          <a:prstGeom prst="rect">
            <a:avLst/>
          </a:prstGeom>
        </p:spPr>
      </p:pic>
    </p:spTree>
    <p:extLst>
      <p:ext uri="{BB962C8B-B14F-4D97-AF65-F5344CB8AC3E}">
        <p14:creationId xmlns:p14="http://schemas.microsoft.com/office/powerpoint/2010/main" val="40261405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44624"/>
            <a:ext cx="8640960" cy="1331306"/>
          </a:xfrm>
        </p:spPr>
        <p:txBody>
          <a:bodyPr>
            <a:normAutofit fontScale="90000"/>
          </a:bodyPr>
          <a:lstStyle/>
          <a:p>
            <a:r>
              <a:rPr lang="en-US" dirty="0">
                <a:solidFill>
                  <a:schemeClr val="accent1"/>
                </a:solidFill>
              </a:rPr>
              <a:t>Transformer Architecture </a:t>
            </a:r>
            <a:br>
              <a:rPr lang="en-US" dirty="0">
                <a:solidFill>
                  <a:schemeClr val="accent1"/>
                </a:solidFill>
              </a:rPr>
            </a:br>
            <a:r>
              <a:rPr lang="en-US" dirty="0">
                <a:solidFill>
                  <a:schemeClr val="accent1"/>
                </a:solidFill>
              </a:rPr>
              <a:t>for POS Tagging</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182</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F9E49554-DC65-D64A-828C-08949E870F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244" y="1447938"/>
            <a:ext cx="7086141" cy="5086788"/>
          </a:xfrm>
          <a:prstGeom prst="rect">
            <a:avLst/>
          </a:prstGeom>
        </p:spPr>
      </p:pic>
    </p:spTree>
    <p:extLst>
      <p:ext uri="{BB962C8B-B14F-4D97-AF65-F5344CB8AC3E}">
        <p14:creationId xmlns:p14="http://schemas.microsoft.com/office/powerpoint/2010/main" val="41670590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942975" y="44394"/>
            <a:ext cx="10415587"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183</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11358208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p:txBody>
          <a:bodyPr>
            <a:normAutofit/>
          </a:bodyPr>
          <a:lstStyle/>
          <a:p>
            <a:r>
              <a:rPr lang="en-US" sz="6000" dirty="0">
                <a:solidFill>
                  <a:schemeClr val="accent1"/>
                </a:solidFill>
              </a:rPr>
              <a:t>Transformer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184</a:t>
            </a:fld>
            <a:endParaRPr lang="en-US"/>
          </a:p>
        </p:txBody>
      </p:sp>
      <p:pic>
        <p:nvPicPr>
          <p:cNvPr id="6" name="Picture 5">
            <a:extLst>
              <a:ext uri="{FF2B5EF4-FFF2-40B4-BE49-F238E27FC236}">
                <a16:creationId xmlns:a16="http://schemas.microsoft.com/office/drawing/2014/main" id="{61C37630-884A-904E-8C65-7F3458FBA379}"/>
              </a:ext>
            </a:extLst>
          </p:cNvPr>
          <p:cNvPicPr>
            <a:picLocks noChangeAspect="1"/>
          </p:cNvPicPr>
          <p:nvPr/>
        </p:nvPicPr>
        <p:blipFill>
          <a:blip r:embed="rId2"/>
          <a:stretch>
            <a:fillRect/>
          </a:stretch>
        </p:blipFill>
        <p:spPr>
          <a:xfrm>
            <a:off x="1646025" y="2368131"/>
            <a:ext cx="8899951" cy="2323788"/>
          </a:xfrm>
          <a:prstGeom prst="rect">
            <a:avLst/>
          </a:prstGeom>
        </p:spPr>
      </p:pic>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3"/>
              </a:rPr>
              <a:t>http://jalammar.github.io/illustrated-transformer/</a:t>
            </a:r>
            <a:endParaRPr lang="en-US" altLang="zh-TW" sz="1200" dirty="0">
              <a:latin typeface="Calibri" charset="0"/>
              <a:ea typeface="標楷體" charset="-120"/>
            </a:endParaRPr>
          </a:p>
        </p:txBody>
      </p:sp>
    </p:spTree>
    <p:extLst>
      <p:ext uri="{BB962C8B-B14F-4D97-AF65-F5344CB8AC3E}">
        <p14:creationId xmlns:p14="http://schemas.microsoft.com/office/powerpoint/2010/main" val="38585380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149902"/>
            <a:ext cx="8229600" cy="1267736"/>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Decoder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185</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5" name="Picture 4">
            <a:extLst>
              <a:ext uri="{FF2B5EF4-FFF2-40B4-BE49-F238E27FC236}">
                <a16:creationId xmlns:a16="http://schemas.microsoft.com/office/drawing/2014/main" id="{BC58C4E0-7C82-8E42-9362-322417A9FD82}"/>
              </a:ext>
            </a:extLst>
          </p:cNvPr>
          <p:cNvPicPr>
            <a:picLocks noChangeAspect="1"/>
          </p:cNvPicPr>
          <p:nvPr/>
        </p:nvPicPr>
        <p:blipFill>
          <a:blip r:embed="rId3"/>
          <a:stretch>
            <a:fillRect/>
          </a:stretch>
        </p:blipFill>
        <p:spPr>
          <a:xfrm>
            <a:off x="2335341" y="1575872"/>
            <a:ext cx="7947417" cy="4982904"/>
          </a:xfrm>
          <a:prstGeom prst="rect">
            <a:avLst/>
          </a:prstGeom>
        </p:spPr>
      </p:pic>
    </p:spTree>
    <p:extLst>
      <p:ext uri="{BB962C8B-B14F-4D97-AF65-F5344CB8AC3E}">
        <p14:creationId xmlns:p14="http://schemas.microsoft.com/office/powerpoint/2010/main" val="25774887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Decoder Stack</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186</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6" name="Picture 5">
            <a:extLst>
              <a:ext uri="{FF2B5EF4-FFF2-40B4-BE49-F238E27FC236}">
                <a16:creationId xmlns:a16="http://schemas.microsoft.com/office/drawing/2014/main" id="{CFD17C23-765E-3C4D-BB56-95D5408360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3332" y="1608290"/>
            <a:ext cx="7382721" cy="4800587"/>
          </a:xfrm>
          <a:prstGeom prst="rect">
            <a:avLst/>
          </a:prstGeom>
        </p:spPr>
      </p:pic>
    </p:spTree>
    <p:extLst>
      <p:ext uri="{BB962C8B-B14F-4D97-AF65-F5344CB8AC3E}">
        <p14:creationId xmlns:p14="http://schemas.microsoft.com/office/powerpoint/2010/main" val="10718872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Self-Attention</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187</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5" name="Picture 4">
            <a:extLst>
              <a:ext uri="{FF2B5EF4-FFF2-40B4-BE49-F238E27FC236}">
                <a16:creationId xmlns:a16="http://schemas.microsoft.com/office/drawing/2014/main" id="{FF7A81E6-B8BA-7C47-A83A-074F06A1B202}"/>
              </a:ext>
            </a:extLst>
          </p:cNvPr>
          <p:cNvPicPr>
            <a:picLocks noChangeAspect="1"/>
          </p:cNvPicPr>
          <p:nvPr/>
        </p:nvPicPr>
        <p:blipFill>
          <a:blip r:embed="rId3"/>
          <a:stretch>
            <a:fillRect/>
          </a:stretch>
        </p:blipFill>
        <p:spPr>
          <a:xfrm>
            <a:off x="1852547" y="1813956"/>
            <a:ext cx="8486902" cy="4393472"/>
          </a:xfrm>
          <a:prstGeom prst="rect">
            <a:avLst/>
          </a:prstGeom>
        </p:spPr>
      </p:pic>
    </p:spTree>
    <p:extLst>
      <p:ext uri="{BB962C8B-B14F-4D97-AF65-F5344CB8AC3E}">
        <p14:creationId xmlns:p14="http://schemas.microsoft.com/office/powerpoint/2010/main" val="35102052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Decoder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188</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6" name="Picture 5">
            <a:extLst>
              <a:ext uri="{FF2B5EF4-FFF2-40B4-BE49-F238E27FC236}">
                <a16:creationId xmlns:a16="http://schemas.microsoft.com/office/drawing/2014/main" id="{F55D4C99-C30E-AD46-AF5F-127BE7B989D2}"/>
              </a:ext>
            </a:extLst>
          </p:cNvPr>
          <p:cNvPicPr>
            <a:picLocks noChangeAspect="1"/>
          </p:cNvPicPr>
          <p:nvPr/>
        </p:nvPicPr>
        <p:blipFill>
          <a:blip r:embed="rId3"/>
          <a:stretch>
            <a:fillRect/>
          </a:stretch>
        </p:blipFill>
        <p:spPr>
          <a:xfrm>
            <a:off x="1642629" y="2576888"/>
            <a:ext cx="8906738" cy="2820129"/>
          </a:xfrm>
          <a:prstGeom prst="rect">
            <a:avLst/>
          </a:prstGeom>
        </p:spPr>
      </p:pic>
    </p:spTree>
    <p:extLst>
      <p:ext uri="{BB962C8B-B14F-4D97-AF65-F5344CB8AC3E}">
        <p14:creationId xmlns:p14="http://schemas.microsoft.com/office/powerpoint/2010/main" val="35861555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2148665"/>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with Tensors</a:t>
            </a:r>
            <a:br>
              <a:rPr lang="en-US" sz="6000" dirty="0">
                <a:solidFill>
                  <a:schemeClr val="accent1"/>
                </a:solidFill>
              </a:rPr>
            </a:br>
            <a:r>
              <a:rPr lang="en-US" sz="6000" dirty="0">
                <a:solidFill>
                  <a:schemeClr val="accent1"/>
                </a:solidFill>
              </a:rPr>
              <a:t>Word Embeddings</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189</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9" name="Picture 8">
            <a:extLst>
              <a:ext uri="{FF2B5EF4-FFF2-40B4-BE49-F238E27FC236}">
                <a16:creationId xmlns:a16="http://schemas.microsoft.com/office/drawing/2014/main" id="{45991D4D-366F-E24A-B9C6-7B1D86CD7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3060" y="2298566"/>
            <a:ext cx="6518431" cy="4180953"/>
          </a:xfrm>
          <a:prstGeom prst="rect">
            <a:avLst/>
          </a:prstGeom>
        </p:spPr>
      </p:pic>
    </p:spTree>
    <p:extLst>
      <p:ext uri="{BB962C8B-B14F-4D97-AF65-F5344CB8AC3E}">
        <p14:creationId xmlns:p14="http://schemas.microsoft.com/office/powerpoint/2010/main" val="140392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AI for Text Analytics</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19</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9469134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Self-Attention Visualization</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190</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8" name="Picture 7">
            <a:extLst>
              <a:ext uri="{FF2B5EF4-FFF2-40B4-BE49-F238E27FC236}">
                <a16:creationId xmlns:a16="http://schemas.microsoft.com/office/drawing/2014/main" id="{C8736074-4FBF-A245-9E0C-8001507CBB3C}"/>
              </a:ext>
            </a:extLst>
          </p:cNvPr>
          <p:cNvPicPr>
            <a:picLocks noChangeAspect="1"/>
          </p:cNvPicPr>
          <p:nvPr/>
        </p:nvPicPr>
        <p:blipFill>
          <a:blip r:embed="rId3"/>
          <a:stretch>
            <a:fillRect/>
          </a:stretch>
        </p:blipFill>
        <p:spPr>
          <a:xfrm>
            <a:off x="3553586" y="1741371"/>
            <a:ext cx="5084825" cy="4804926"/>
          </a:xfrm>
          <a:prstGeom prst="rect">
            <a:avLst/>
          </a:prstGeom>
        </p:spPr>
      </p:pic>
    </p:spTree>
    <p:extLst>
      <p:ext uri="{BB962C8B-B14F-4D97-AF65-F5344CB8AC3E}">
        <p14:creationId xmlns:p14="http://schemas.microsoft.com/office/powerpoint/2010/main" val="5086871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524000" y="44970"/>
            <a:ext cx="91440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Positional Encoding Vectors</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191</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27" name="Picture 26">
            <a:extLst>
              <a:ext uri="{FF2B5EF4-FFF2-40B4-BE49-F238E27FC236}">
                <a16:creationId xmlns:a16="http://schemas.microsoft.com/office/drawing/2014/main" id="{2C6117E4-BA75-3C44-88AF-19D656425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0999" y="1723870"/>
            <a:ext cx="8491698" cy="4676930"/>
          </a:xfrm>
          <a:prstGeom prst="rect">
            <a:avLst/>
          </a:prstGeom>
        </p:spPr>
      </p:pic>
    </p:spTree>
    <p:extLst>
      <p:ext uri="{BB962C8B-B14F-4D97-AF65-F5344CB8AC3E}">
        <p14:creationId xmlns:p14="http://schemas.microsoft.com/office/powerpoint/2010/main" val="4254493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524000" y="44970"/>
            <a:ext cx="91440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Self-Attention </a:t>
            </a:r>
            <a:r>
              <a:rPr lang="en-US" sz="6000" dirty="0" err="1">
                <a:solidFill>
                  <a:schemeClr val="accent1"/>
                </a:solidFill>
              </a:rPr>
              <a:t>Softmax</a:t>
            </a:r>
            <a:r>
              <a:rPr lang="en-US" sz="6000" dirty="0">
                <a:solidFill>
                  <a:schemeClr val="accent1"/>
                </a:solidFill>
              </a:rPr>
              <a:t> Output</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192</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13" name="Picture 12">
            <a:extLst>
              <a:ext uri="{FF2B5EF4-FFF2-40B4-BE49-F238E27FC236}">
                <a16:creationId xmlns:a16="http://schemas.microsoft.com/office/drawing/2014/main" id="{05A23535-BD16-FE48-A205-B0F53CCA510F}"/>
              </a:ext>
            </a:extLst>
          </p:cNvPr>
          <p:cNvPicPr>
            <a:picLocks noChangeAspect="1"/>
          </p:cNvPicPr>
          <p:nvPr/>
        </p:nvPicPr>
        <p:blipFill>
          <a:blip r:embed="rId3"/>
          <a:stretch>
            <a:fillRect/>
          </a:stretch>
        </p:blipFill>
        <p:spPr>
          <a:xfrm>
            <a:off x="3487712" y="1699686"/>
            <a:ext cx="5103837" cy="4844100"/>
          </a:xfrm>
          <a:prstGeom prst="rect">
            <a:avLst/>
          </a:prstGeom>
        </p:spPr>
      </p:pic>
    </p:spTree>
    <p:extLst>
      <p:ext uri="{BB962C8B-B14F-4D97-AF65-F5344CB8AC3E}">
        <p14:creationId xmlns:p14="http://schemas.microsoft.com/office/powerpoint/2010/main" val="2083978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28699" y="1207096"/>
            <a:ext cx="10131097"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solidFill>
                  <a:srgbClr val="FF0000"/>
                </a:solidFill>
              </a:rPr>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193</a:t>
            </a:fld>
            <a:endParaRPr lang="zh-TW" altLang="en-US"/>
          </a:p>
        </p:txBody>
      </p:sp>
    </p:spTree>
    <p:extLst>
      <p:ext uri="{BB962C8B-B14F-4D97-AF65-F5344CB8AC3E}">
        <p14:creationId xmlns:p14="http://schemas.microsoft.com/office/powerpoint/2010/main" val="22779474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Training Contextual Representations </a:t>
            </a:r>
            <a:r>
              <a:rPr lang="en-US" sz="3200" dirty="0">
                <a:solidFill>
                  <a:schemeClr val="accent1"/>
                </a:solidFill>
              </a:rPr>
              <a:t>using a left-to-right Language Model</a:t>
            </a:r>
            <a:endParaRPr lang="en-US" sz="32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194</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F9B37DBE-9A26-984F-9BAC-2E0CAE1655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324" y="1762223"/>
            <a:ext cx="8917172" cy="4305895"/>
          </a:xfrm>
          <a:prstGeom prst="rect">
            <a:avLst/>
          </a:prstGeom>
        </p:spPr>
      </p:pic>
    </p:spTree>
    <p:extLst>
      <p:ext uri="{BB962C8B-B14F-4D97-AF65-F5344CB8AC3E}">
        <p14:creationId xmlns:p14="http://schemas.microsoft.com/office/powerpoint/2010/main" val="83710874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32466"/>
            <a:ext cx="8640960" cy="1370885"/>
          </a:xfrm>
        </p:spPr>
        <p:txBody>
          <a:bodyPr>
            <a:normAutofit fontScale="90000"/>
          </a:bodyPr>
          <a:lstStyle/>
          <a:p>
            <a:r>
              <a:rPr lang="en-US" dirty="0">
                <a:solidFill>
                  <a:schemeClr val="accent1"/>
                </a:solidFill>
              </a:rPr>
              <a:t>Masked Language Modeling: </a:t>
            </a:r>
            <a:br>
              <a:rPr lang="en-US" dirty="0">
                <a:solidFill>
                  <a:schemeClr val="accent1"/>
                </a:solidFill>
              </a:rPr>
            </a:br>
            <a:r>
              <a:rPr lang="en-US" sz="3600" dirty="0">
                <a:solidFill>
                  <a:schemeClr val="accent1"/>
                </a:solidFill>
              </a:rPr>
              <a:t>Pretrain a Bidirectional Model</a:t>
            </a:r>
            <a:endParaRPr lang="en-US" sz="36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195</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7BF8C172-5675-3443-9FFC-F54125A3E1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8333" y="1279422"/>
            <a:ext cx="8415335" cy="5245922"/>
          </a:xfrm>
          <a:prstGeom prst="rect">
            <a:avLst/>
          </a:prstGeom>
        </p:spPr>
      </p:pic>
    </p:spTree>
    <p:extLst>
      <p:ext uri="{BB962C8B-B14F-4D97-AF65-F5344CB8AC3E}">
        <p14:creationId xmlns:p14="http://schemas.microsoft.com/office/powerpoint/2010/main" val="38109531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Illustrated BERT</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196</a:t>
            </a:fld>
            <a:endParaRPr lang="en-US"/>
          </a:p>
        </p:txBody>
      </p:sp>
      <p:pic>
        <p:nvPicPr>
          <p:cNvPr id="6" name="Picture 5">
            <a:extLst>
              <a:ext uri="{FF2B5EF4-FFF2-40B4-BE49-F238E27FC236}">
                <a16:creationId xmlns:a16="http://schemas.microsoft.com/office/drawing/2014/main" id="{6DD7926D-93B4-6048-8329-8913F2F51B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1338" y="1417639"/>
            <a:ext cx="8674100" cy="4771963"/>
          </a:xfrm>
          <a:prstGeom prst="rect">
            <a:avLst/>
          </a:prstGeom>
        </p:spPr>
      </p:pic>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3"/>
              </a:rPr>
              <a:t>http://jalammar.github.io/illustrated-bert/</a:t>
            </a:r>
            <a:endParaRPr lang="en-US" altLang="zh-TW" sz="1000" dirty="0">
              <a:solidFill>
                <a:schemeClr val="bg1">
                  <a:lumMod val="75000"/>
                </a:schemeClr>
              </a:solidFill>
              <a:latin typeface="Calibri" charset="0"/>
              <a:ea typeface="標楷體" charset="-120"/>
            </a:endParaRPr>
          </a:p>
        </p:txBody>
      </p:sp>
    </p:spTree>
    <p:extLst>
      <p:ext uri="{BB962C8B-B14F-4D97-AF65-F5344CB8AC3E}">
        <p14:creationId xmlns:p14="http://schemas.microsoft.com/office/powerpoint/2010/main" val="131718981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Classification Input Output </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197</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5" name="Picture 4">
            <a:extLst>
              <a:ext uri="{FF2B5EF4-FFF2-40B4-BE49-F238E27FC236}">
                <a16:creationId xmlns:a16="http://schemas.microsoft.com/office/drawing/2014/main" id="{C8A2A6D5-63FD-7241-9C00-050E6D58DA0F}"/>
              </a:ext>
            </a:extLst>
          </p:cNvPr>
          <p:cNvPicPr>
            <a:picLocks noChangeAspect="1"/>
          </p:cNvPicPr>
          <p:nvPr/>
        </p:nvPicPr>
        <p:blipFill>
          <a:blip r:embed="rId3"/>
          <a:stretch>
            <a:fillRect/>
          </a:stretch>
        </p:blipFill>
        <p:spPr>
          <a:xfrm>
            <a:off x="1816100" y="1841500"/>
            <a:ext cx="8559800" cy="3175000"/>
          </a:xfrm>
          <a:prstGeom prst="rect">
            <a:avLst/>
          </a:prstGeom>
        </p:spPr>
      </p:pic>
    </p:spTree>
    <p:extLst>
      <p:ext uri="{BB962C8B-B14F-4D97-AF65-F5344CB8AC3E}">
        <p14:creationId xmlns:p14="http://schemas.microsoft.com/office/powerpoint/2010/main" val="6707454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Encoder Input</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198</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6" name="Picture 5">
            <a:extLst>
              <a:ext uri="{FF2B5EF4-FFF2-40B4-BE49-F238E27FC236}">
                <a16:creationId xmlns:a16="http://schemas.microsoft.com/office/drawing/2014/main" id="{B105A5A4-B8A4-9540-8605-C828A06A78CD}"/>
              </a:ext>
            </a:extLst>
          </p:cNvPr>
          <p:cNvPicPr>
            <a:picLocks noChangeAspect="1"/>
          </p:cNvPicPr>
          <p:nvPr/>
        </p:nvPicPr>
        <p:blipFill>
          <a:blip r:embed="rId3"/>
          <a:stretch>
            <a:fillRect/>
          </a:stretch>
        </p:blipFill>
        <p:spPr>
          <a:xfrm>
            <a:off x="1568450" y="1417639"/>
            <a:ext cx="9055100" cy="4978696"/>
          </a:xfrm>
          <a:prstGeom prst="rect">
            <a:avLst/>
          </a:prstGeom>
        </p:spPr>
      </p:pic>
    </p:spTree>
    <p:extLst>
      <p:ext uri="{BB962C8B-B14F-4D97-AF65-F5344CB8AC3E}">
        <p14:creationId xmlns:p14="http://schemas.microsoft.com/office/powerpoint/2010/main" val="23429660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Classifier</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199</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6" name="Picture 5">
            <a:extLst>
              <a:ext uri="{FF2B5EF4-FFF2-40B4-BE49-F238E27FC236}">
                <a16:creationId xmlns:a16="http://schemas.microsoft.com/office/drawing/2014/main" id="{724EA468-7E27-1541-8D91-C841AA511654}"/>
              </a:ext>
            </a:extLst>
          </p:cNvPr>
          <p:cNvPicPr>
            <a:picLocks noChangeAspect="1"/>
          </p:cNvPicPr>
          <p:nvPr/>
        </p:nvPicPr>
        <p:blipFill>
          <a:blip r:embed="rId3"/>
          <a:stretch>
            <a:fillRect/>
          </a:stretch>
        </p:blipFill>
        <p:spPr>
          <a:xfrm>
            <a:off x="1543050" y="1295500"/>
            <a:ext cx="9105900" cy="5016500"/>
          </a:xfrm>
          <a:prstGeom prst="rect">
            <a:avLst/>
          </a:prstGeom>
        </p:spPr>
      </p:pic>
    </p:spTree>
    <p:extLst>
      <p:ext uri="{BB962C8B-B14F-4D97-AF65-F5344CB8AC3E}">
        <p14:creationId xmlns:p14="http://schemas.microsoft.com/office/powerpoint/2010/main" val="251517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2024/09/10 Introduction to Artificial Intelligence</a:t>
            </a:r>
          </a:p>
          <a:p>
            <a:pPr marL="0" indent="0">
              <a:buNone/>
            </a:pPr>
            <a:r>
              <a:rPr lang="en-US" sz="2800" dirty="0">
                <a:solidFill>
                  <a:schemeClr val="bg1">
                    <a:lumMod val="65000"/>
                  </a:schemeClr>
                </a:solidFill>
              </a:rPr>
              <a:t>2 2024/09/17 Mid-Autumn Festival (Day off)</a:t>
            </a:r>
          </a:p>
          <a:p>
            <a:pPr marL="0" indent="0">
              <a:buNone/>
            </a:pPr>
            <a:r>
              <a:rPr lang="en-US" sz="2800" dirty="0"/>
              <a:t>3 2024/09/24 Artificial Intelligence and Intelligent Agents; Problem Solving</a:t>
            </a:r>
          </a:p>
          <a:p>
            <a:pPr marL="0" indent="0">
              <a:buNone/>
            </a:pPr>
            <a:r>
              <a:rPr lang="en-US" sz="2800" dirty="0"/>
              <a:t>4 2024/10/01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5 2024/10/08 Case Study on Artificial Intelligence I</a:t>
            </a:r>
          </a:p>
          <a:p>
            <a:pPr marL="0" indent="0">
              <a:buNone/>
            </a:pPr>
            <a:r>
              <a:rPr lang="en-US" sz="2800" dirty="0"/>
              <a:t>6 2024/10/15 Machine Learning: Supervised and Unsupervised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40553812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200</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484784"/>
            <a:ext cx="8280920" cy="4824536"/>
          </a:xfrm>
          <a:prstGeom prst="rect">
            <a:avLst/>
          </a:prstGeom>
        </p:spPr>
      </p:pic>
    </p:spTree>
    <p:extLst>
      <p:ext uri="{BB962C8B-B14F-4D97-AF65-F5344CB8AC3E}">
        <p14:creationId xmlns:p14="http://schemas.microsoft.com/office/powerpoint/2010/main" val="37712414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37507" y="57859"/>
            <a:ext cx="8316987" cy="1589899"/>
          </a:xfrm>
        </p:spPr>
        <p:txBody>
          <a:bodyPr>
            <a:normAutofit fontScale="90000"/>
          </a:bodyPr>
          <a:lstStyle/>
          <a:p>
            <a:r>
              <a:rPr lang="en-US" dirty="0">
                <a:solidFill>
                  <a:schemeClr val="accent1"/>
                </a:solidFill>
              </a:rPr>
              <a:t>A Visual Guide to </a:t>
            </a:r>
            <a:br>
              <a:rPr lang="en-US" dirty="0">
                <a:solidFill>
                  <a:schemeClr val="accent1"/>
                </a:solidFill>
              </a:rPr>
            </a:br>
            <a:r>
              <a:rPr lang="en-US" dirty="0">
                <a:solidFill>
                  <a:schemeClr val="accent1"/>
                </a:solidFill>
              </a:rPr>
              <a:t>Using BERT for the First Time</a:t>
            </a:r>
            <a:br>
              <a:rPr lang="en-US" dirty="0">
                <a:solidFill>
                  <a:schemeClr val="accent1"/>
                </a:solidFill>
              </a:rPr>
            </a:br>
            <a:r>
              <a:rPr lang="en-US" sz="2400" dirty="0">
                <a:solidFill>
                  <a:schemeClr val="accent1"/>
                </a:solidFill>
              </a:rPr>
              <a:t>(Jay </a:t>
            </a:r>
            <a:r>
              <a:rPr lang="en-US" sz="2400" dirty="0" err="1">
                <a:solidFill>
                  <a:schemeClr val="accent1"/>
                </a:solidFill>
              </a:rPr>
              <a:t>Alammar</a:t>
            </a:r>
            <a:r>
              <a:rPr lang="en-US" sz="2400" dirty="0">
                <a:solidFill>
                  <a:schemeClr val="accent1"/>
                </a:solidFill>
              </a:rPr>
              <a:t>, 2019)</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52E07C6C-10F7-5444-992D-EDD2788A27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700" y="1772816"/>
            <a:ext cx="9131300" cy="4635500"/>
          </a:xfrm>
          <a:prstGeom prst="rect">
            <a:avLst/>
          </a:prstGeom>
        </p:spPr>
      </p:pic>
    </p:spTree>
    <p:extLst>
      <p:ext uri="{BB962C8B-B14F-4D97-AF65-F5344CB8AC3E}">
        <p14:creationId xmlns:p14="http://schemas.microsoft.com/office/powerpoint/2010/main" val="14253233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nvGraphicFramePr>
        <p:xfrm>
          <a:off x="1898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extLst>
      <p:ext uri="{BB962C8B-B14F-4D97-AF65-F5344CB8AC3E}">
        <p14:creationId xmlns:p14="http://schemas.microsoft.com/office/powerpoint/2010/main" val="26442749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652738" y="120257"/>
            <a:ext cx="8886525" cy="1406899"/>
          </a:xfrm>
        </p:spPr>
        <p:txBody>
          <a:bodyPr>
            <a:normAutofit fontScale="90000"/>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E16ED710-4E11-6741-B6B2-E8DB53ECF5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9100" y="2127250"/>
            <a:ext cx="8813800" cy="2603500"/>
          </a:xfrm>
          <a:prstGeom prst="rect">
            <a:avLst/>
          </a:prstGeom>
        </p:spPr>
      </p:pic>
    </p:spTree>
    <p:extLst>
      <p:ext uri="{BB962C8B-B14F-4D97-AF65-F5344CB8AC3E}">
        <p14:creationId xmlns:p14="http://schemas.microsoft.com/office/powerpoint/2010/main" val="15880446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487488" y="74578"/>
            <a:ext cx="9217024" cy="1406899"/>
          </a:xfrm>
        </p:spPr>
        <p:txBody>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9" name="Picture 8">
            <a:extLst>
              <a:ext uri="{FF2B5EF4-FFF2-40B4-BE49-F238E27FC236}">
                <a16:creationId xmlns:a16="http://schemas.microsoft.com/office/drawing/2014/main" id="{DE608899-5598-4F4C-89D5-62A021BAEB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050" y="2139950"/>
            <a:ext cx="9105900" cy="2578100"/>
          </a:xfrm>
          <a:prstGeom prst="rect">
            <a:avLst/>
          </a:prstGeom>
        </p:spPr>
      </p:pic>
    </p:spTree>
    <p:extLst>
      <p:ext uri="{BB962C8B-B14F-4D97-AF65-F5344CB8AC3E}">
        <p14:creationId xmlns:p14="http://schemas.microsoft.com/office/powerpoint/2010/main" val="401848028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487488" y="74578"/>
            <a:ext cx="9217024" cy="1406899"/>
          </a:xfrm>
        </p:spPr>
        <p:txBody>
          <a:bodyPr>
            <a:normAutofit fontScale="90000"/>
          </a:bodyPr>
          <a:lstStyle/>
          <a:p>
            <a:r>
              <a:rPr lang="en-US" dirty="0">
                <a:solidFill>
                  <a:schemeClr val="accent1"/>
                </a:solidFill>
              </a:rPr>
              <a:t>Movie Review Sentiment Classifier</a:t>
            </a:r>
            <a:br>
              <a:rPr lang="en-US" dirty="0">
                <a:solidFill>
                  <a:schemeClr val="accent1"/>
                </a:solidFill>
              </a:rPr>
            </a:br>
            <a:r>
              <a:rPr lang="en-US" dirty="0">
                <a:solidFill>
                  <a:schemeClr val="accent1"/>
                </a:solidFill>
              </a:rPr>
              <a:t>Model Training</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8589E75-19CB-B746-968D-9D76095B5C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9827" y="1484784"/>
            <a:ext cx="8432346" cy="4925014"/>
          </a:xfrm>
          <a:prstGeom prst="rect">
            <a:avLst/>
          </a:prstGeom>
        </p:spPr>
      </p:pic>
    </p:spTree>
    <p:extLst>
      <p:ext uri="{BB962C8B-B14F-4D97-AF65-F5344CB8AC3E}">
        <p14:creationId xmlns:p14="http://schemas.microsoft.com/office/powerpoint/2010/main" val="25679162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608028"/>
          </a:xfrm>
        </p:spPr>
        <p:txBody>
          <a:bodyPr/>
          <a:lstStyle/>
          <a:p>
            <a:r>
              <a:rPr lang="en-US" dirty="0">
                <a:solidFill>
                  <a:schemeClr val="accent1"/>
                </a:solidFill>
              </a:rPr>
              <a:t>Step # 1 Use </a:t>
            </a:r>
            <a:r>
              <a:rPr lang="en-US" dirty="0" err="1">
                <a:solidFill>
                  <a:schemeClr val="accent1"/>
                </a:solidFill>
              </a:rPr>
              <a:t>distilBERT</a:t>
            </a:r>
            <a:r>
              <a:rPr lang="en-US" dirty="0">
                <a:solidFill>
                  <a:schemeClr val="accent1"/>
                </a:solidFill>
              </a:rPr>
              <a:t> to Generate 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64C2A14E-7034-2A4D-A32B-93EEEE1CE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9550" y="1735558"/>
            <a:ext cx="8870946" cy="4573763"/>
          </a:xfrm>
          <a:prstGeom prst="rect">
            <a:avLst/>
          </a:prstGeom>
        </p:spPr>
      </p:pic>
    </p:spTree>
    <p:extLst>
      <p:ext uri="{BB962C8B-B14F-4D97-AF65-F5344CB8AC3E}">
        <p14:creationId xmlns:p14="http://schemas.microsoft.com/office/powerpoint/2010/main" val="252879542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Step #2:Test/Train Split for </a:t>
            </a:r>
            <a:br>
              <a:rPr lang="en-US" dirty="0">
                <a:solidFill>
                  <a:schemeClr val="accent1"/>
                </a:solidFill>
              </a:rPr>
            </a:br>
            <a:r>
              <a:rPr lang="en-US" dirty="0">
                <a:solidFill>
                  <a:schemeClr val="accent1"/>
                </a:solidFill>
              </a:rPr>
              <a:t>Model #2, Logistic Regression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9A3E6CCF-55FC-BF49-99EB-3D2ECBAF9C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3010" y="1484784"/>
            <a:ext cx="8316987" cy="4985040"/>
          </a:xfrm>
          <a:prstGeom prst="rect">
            <a:avLst/>
          </a:prstGeom>
        </p:spPr>
      </p:pic>
    </p:spTree>
    <p:extLst>
      <p:ext uri="{BB962C8B-B14F-4D97-AF65-F5344CB8AC3E}">
        <p14:creationId xmlns:p14="http://schemas.microsoft.com/office/powerpoint/2010/main" val="9926520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0" y="92940"/>
            <a:ext cx="8575478" cy="1406899"/>
          </a:xfrm>
        </p:spPr>
        <p:txBody>
          <a:bodyPr>
            <a:normAutofit fontScale="90000"/>
          </a:bodyPr>
          <a:lstStyle/>
          <a:p>
            <a:r>
              <a:rPr lang="en-US" dirty="0">
                <a:solidFill>
                  <a:schemeClr val="accent1"/>
                </a:solidFill>
              </a:rPr>
              <a:t>Step #3 Train the logistic regression model using the training set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A6BAB9A-4B01-4142-8FA0-A3C07B427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9456" y="1476990"/>
            <a:ext cx="8143255" cy="5007888"/>
          </a:xfrm>
          <a:prstGeom prst="rect">
            <a:avLst/>
          </a:prstGeom>
        </p:spPr>
      </p:pic>
    </p:spTree>
    <p:extLst>
      <p:ext uri="{BB962C8B-B14F-4D97-AF65-F5344CB8AC3E}">
        <p14:creationId xmlns:p14="http://schemas.microsoft.com/office/powerpoint/2010/main" val="20530775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1"/>
            <a:ext cx="8316987" cy="745518"/>
          </a:xfrm>
        </p:spPr>
        <p:txBody>
          <a:bodyPr>
            <a:normAutofit fontScale="90000"/>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209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36F44F0-A048-FB44-BF6C-9C06DBFC7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22"/>
          <a:stretch/>
        </p:blipFill>
        <p:spPr>
          <a:xfrm>
            <a:off x="1524000" y="1640390"/>
            <a:ext cx="9144000" cy="4812946"/>
          </a:xfrm>
          <a:prstGeom prst="rect">
            <a:avLst/>
          </a:prstGeom>
        </p:spPr>
      </p:pic>
      <p:sp>
        <p:nvSpPr>
          <p:cNvPr id="8" name="TextBox 7">
            <a:extLst>
              <a:ext uri="{FF2B5EF4-FFF2-40B4-BE49-F238E27FC236}">
                <a16:creationId xmlns:a16="http://schemas.microsoft.com/office/drawing/2014/main" id="{C81FF333-0C13-4D4B-90B2-03B27FF602EA}"/>
              </a:ext>
            </a:extLst>
          </p:cNvPr>
          <p:cNvSpPr txBox="1"/>
          <p:nvPr/>
        </p:nvSpPr>
        <p:spPr>
          <a:xfrm>
            <a:off x="1668587" y="777457"/>
            <a:ext cx="8964488" cy="830997"/>
          </a:xfrm>
          <a:prstGeom prst="rect">
            <a:avLst/>
          </a:prstGeom>
          <a:noFill/>
        </p:spPr>
        <p:txBody>
          <a:bodyPr wrap="square" rtlCol="0">
            <a:spAutoFit/>
          </a:bodyPr>
          <a:lstStyle/>
          <a:p>
            <a:pPr algn="ctr"/>
            <a:r>
              <a:rPr lang="en-US" sz="2400" dirty="0">
                <a:solidFill>
                  <a:srgbClr val="FF0000"/>
                </a:solidFill>
              </a:rPr>
              <a:t>[CLS] </a:t>
            </a:r>
            <a:r>
              <a:rPr lang="en-US" sz="2400" dirty="0"/>
              <a:t>a visually stunning </a:t>
            </a:r>
            <a:r>
              <a:rPr lang="en-US" sz="2400" dirty="0">
                <a:solidFill>
                  <a:schemeClr val="accent6">
                    <a:lumMod val="50000"/>
                  </a:schemeClr>
                </a:solidFill>
              </a:rPr>
              <a:t>rum ##</a:t>
            </a:r>
            <a:r>
              <a:rPr lang="en-US" sz="2400" dirty="0" err="1">
                <a:solidFill>
                  <a:schemeClr val="accent6">
                    <a:lumMod val="50000"/>
                  </a:schemeClr>
                </a:solidFill>
              </a:rPr>
              <a:t>ination</a:t>
            </a:r>
            <a:r>
              <a:rPr lang="en-US" sz="2400" dirty="0">
                <a:solidFill>
                  <a:schemeClr val="accent6">
                    <a:lumMod val="50000"/>
                  </a:schemeClr>
                </a:solidFill>
              </a:rPr>
              <a:t> </a:t>
            </a:r>
            <a:r>
              <a:rPr lang="en-US" sz="2400" dirty="0"/>
              <a:t>on love </a:t>
            </a:r>
            <a:r>
              <a:rPr lang="en-US" sz="2400" dirty="0">
                <a:solidFill>
                  <a:srgbClr val="C00000"/>
                </a:solidFill>
              </a:rPr>
              <a:t>[SEP]</a:t>
            </a:r>
          </a:p>
          <a:p>
            <a:pPr algn="ctr"/>
            <a:r>
              <a:rPr lang="en-US" sz="2400" dirty="0">
                <a:solidFill>
                  <a:schemeClr val="accent3">
                    <a:lumMod val="50000"/>
                  </a:schemeClr>
                </a:solidFill>
              </a:rPr>
              <a:t>a visually stunning </a:t>
            </a:r>
            <a:r>
              <a:rPr lang="en-US" sz="2400" dirty="0">
                <a:solidFill>
                  <a:schemeClr val="accent6">
                    <a:lumMod val="50000"/>
                  </a:schemeClr>
                </a:solidFill>
              </a:rPr>
              <a:t>rumination </a:t>
            </a:r>
            <a:r>
              <a:rPr lang="en-US" sz="2400" dirty="0">
                <a:solidFill>
                  <a:schemeClr val="accent3">
                    <a:lumMod val="50000"/>
                  </a:schemeClr>
                </a:solidFill>
              </a:rPr>
              <a:t>on love</a:t>
            </a:r>
          </a:p>
        </p:txBody>
      </p:sp>
    </p:spTree>
    <p:extLst>
      <p:ext uri="{BB962C8B-B14F-4D97-AF65-F5344CB8AC3E}">
        <p14:creationId xmlns:p14="http://schemas.microsoft.com/office/powerpoint/2010/main" val="2889729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33423570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4BF3606-FBD9-0049-8165-C9862F73F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227" y="1520530"/>
            <a:ext cx="9144000" cy="4932806"/>
          </a:xfrm>
          <a:prstGeom prst="rect">
            <a:avLst/>
          </a:prstGeom>
        </p:spPr>
      </p:pic>
      <p:sp>
        <p:nvSpPr>
          <p:cNvPr id="10" name="Title 1">
            <a:extLst>
              <a:ext uri="{FF2B5EF4-FFF2-40B4-BE49-F238E27FC236}">
                <a16:creationId xmlns:a16="http://schemas.microsoft.com/office/drawing/2014/main" id="{45D7D842-B80F-1943-A4A5-48A25709B254}"/>
              </a:ext>
            </a:extLst>
          </p:cNvPr>
          <p:cNvSpPr>
            <a:spLocks noGrp="1"/>
          </p:cNvSpPr>
          <p:nvPr>
            <p:ph type="title"/>
          </p:nvPr>
        </p:nvSpPr>
        <p:spPr>
          <a:xfrm>
            <a:off x="1913011" y="2"/>
            <a:ext cx="8316987" cy="764703"/>
          </a:xfrm>
        </p:spPr>
        <p:txBody>
          <a:bodyPr>
            <a:normAutofit fontScale="90000"/>
          </a:bodyPr>
          <a:lstStyle/>
          <a:p>
            <a:r>
              <a:rPr lang="en-US" dirty="0">
                <a:solidFill>
                  <a:schemeClr val="accent1"/>
                </a:solidFill>
              </a:rPr>
              <a:t>Tokenization</a:t>
            </a:r>
          </a:p>
        </p:txBody>
      </p:sp>
      <p:sp>
        <p:nvSpPr>
          <p:cNvPr id="12" name="Rectangle 11">
            <a:extLst>
              <a:ext uri="{FF2B5EF4-FFF2-40B4-BE49-F238E27FC236}">
                <a16:creationId xmlns:a16="http://schemas.microsoft.com/office/drawing/2014/main" id="{184FACBA-852E-8646-852B-0D35D21A05BD}"/>
              </a:ext>
            </a:extLst>
          </p:cNvPr>
          <p:cNvSpPr/>
          <p:nvPr/>
        </p:nvSpPr>
        <p:spPr>
          <a:xfrm>
            <a:off x="1558926" y="764704"/>
            <a:ext cx="9109075" cy="707886"/>
          </a:xfrm>
          <a:prstGeom prst="rect">
            <a:avLst/>
          </a:prstGeom>
        </p:spPr>
        <p:txBody>
          <a:bodyPr wrap="square">
            <a:spAutoFit/>
          </a:bodyPr>
          <a:lstStyle/>
          <a:p>
            <a:pPr algn="ctr"/>
            <a:r>
              <a:rPr lang="en-US" sz="2000" dirty="0" err="1">
                <a:latin typeface="Courier" pitchFamily="2" charset="0"/>
              </a:rPr>
              <a:t>tokenizer</a:t>
            </a:r>
            <a:r>
              <a:rPr lang="en-US" sz="2000" dirty="0" err="1">
                <a:solidFill>
                  <a:srgbClr val="666666"/>
                </a:solidFill>
                <a:latin typeface="Courier" pitchFamily="2" charset="0"/>
              </a:rPr>
              <a:t>.</a:t>
            </a:r>
            <a:r>
              <a:rPr lang="en-US" sz="2000" dirty="0" err="1">
                <a:latin typeface="Courier" pitchFamily="2" charset="0"/>
              </a:rPr>
              <a:t>encode</a:t>
            </a:r>
            <a:r>
              <a:rPr lang="en-US" sz="2000" dirty="0">
                <a:latin typeface="Courier" pitchFamily="2" charset="0"/>
              </a:rPr>
              <a:t>(</a:t>
            </a:r>
            <a:r>
              <a:rPr lang="en-US" sz="2000" dirty="0">
                <a:solidFill>
                  <a:srgbClr val="BA2121"/>
                </a:solidFill>
                <a:latin typeface="Courier" pitchFamily="2" charset="0"/>
              </a:rPr>
              <a:t>"a visually stunning rumination on love"</a:t>
            </a:r>
            <a:r>
              <a:rPr lang="en-US" sz="2000" dirty="0">
                <a:latin typeface="Courier" pitchFamily="2" charset="0"/>
              </a:rPr>
              <a:t>, </a:t>
            </a:r>
            <a:r>
              <a:rPr lang="en-US" sz="2000" dirty="0" err="1">
                <a:latin typeface="Courier" pitchFamily="2" charset="0"/>
              </a:rPr>
              <a:t>add_special_tokens</a:t>
            </a:r>
            <a:r>
              <a:rPr lang="en-US" sz="2000" dirty="0">
                <a:solidFill>
                  <a:srgbClr val="666666"/>
                </a:solidFill>
                <a:latin typeface="Courier" pitchFamily="2" charset="0"/>
              </a:rPr>
              <a:t>=</a:t>
            </a:r>
            <a:r>
              <a:rPr lang="en-US" sz="2000" dirty="0">
                <a:solidFill>
                  <a:srgbClr val="008000"/>
                </a:solidFill>
                <a:latin typeface="Courier" pitchFamily="2" charset="0"/>
              </a:rPr>
              <a:t>True</a:t>
            </a:r>
            <a:r>
              <a:rPr lang="en-US" sz="2000" dirty="0">
                <a:latin typeface="Courier" pitchFamily="2" charset="0"/>
              </a:rPr>
              <a:t>)</a:t>
            </a:r>
          </a:p>
        </p:txBody>
      </p:sp>
    </p:spTree>
    <p:extLst>
      <p:ext uri="{BB962C8B-B14F-4D97-AF65-F5344CB8AC3E}">
        <p14:creationId xmlns:p14="http://schemas.microsoft.com/office/powerpoint/2010/main" val="22670020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703927"/>
          </a:xfrm>
        </p:spPr>
        <p:txBody>
          <a:bodyPr>
            <a:normAutofit fontScale="90000"/>
          </a:bodyPr>
          <a:lstStyle/>
          <a:p>
            <a:r>
              <a:rPr lang="en-US" dirty="0">
                <a:solidFill>
                  <a:schemeClr val="accent1"/>
                </a:solidFill>
              </a:rPr>
              <a:t>Tokenization for BERT Model</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3F2859CF-5C6F-F74F-B15D-4B77089456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90"/>
          <a:stretch/>
        </p:blipFill>
        <p:spPr>
          <a:xfrm>
            <a:off x="1782492" y="1124744"/>
            <a:ext cx="8705997" cy="5263476"/>
          </a:xfrm>
          <a:prstGeom prst="rect">
            <a:avLst/>
          </a:prstGeom>
        </p:spPr>
      </p:pic>
    </p:spTree>
    <p:extLst>
      <p:ext uri="{BB962C8B-B14F-4D97-AF65-F5344CB8AC3E}">
        <p14:creationId xmlns:p14="http://schemas.microsoft.com/office/powerpoint/2010/main" val="205046792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Flowing Through </a:t>
            </a:r>
            <a:r>
              <a:rPr lang="en-US" dirty="0" err="1">
                <a:solidFill>
                  <a:schemeClr val="accent1"/>
                </a:solidFill>
              </a:rPr>
              <a:t>DistilBERT</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8FAE0F88-72D3-8C44-A004-A83D997296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620040"/>
            <a:ext cx="9144000" cy="4864838"/>
          </a:xfrm>
          <a:prstGeom prst="rect">
            <a:avLst/>
          </a:prstGeom>
        </p:spPr>
      </p:pic>
    </p:spTree>
    <p:extLst>
      <p:ext uri="{BB962C8B-B14F-4D97-AF65-F5344CB8AC3E}">
        <p14:creationId xmlns:p14="http://schemas.microsoft.com/office/powerpoint/2010/main" val="34195436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44625"/>
            <a:ext cx="8316987" cy="1406899"/>
          </a:xfrm>
        </p:spPr>
        <p:txBody>
          <a:bodyPr>
            <a:normAutofit fontScale="90000"/>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94D0FCF0-7FD0-E243-9B36-9DBC6310B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0276" y="1443739"/>
            <a:ext cx="8369300" cy="5054600"/>
          </a:xfrm>
          <a:prstGeom prst="rect">
            <a:avLst/>
          </a:prstGeom>
        </p:spPr>
      </p:pic>
    </p:spTree>
    <p:extLst>
      <p:ext uri="{BB962C8B-B14F-4D97-AF65-F5344CB8AC3E}">
        <p14:creationId xmlns:p14="http://schemas.microsoft.com/office/powerpoint/2010/main" val="31903554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214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757238" y="122627"/>
            <a:ext cx="10402559" cy="1146133"/>
          </a:xfrm>
        </p:spPr>
        <p:txBody>
          <a:bodyPr>
            <a:noAutofit/>
          </a:bodyPr>
          <a:lstStyle/>
          <a:p>
            <a:r>
              <a:rPr lang="en-US" dirty="0">
                <a:solidFill>
                  <a:schemeClr val="accent1"/>
                </a:solidFill>
              </a:rPr>
              <a:t>Fine-tuning BERT on </a:t>
            </a:r>
            <a:br>
              <a:rPr lang="en-US" dirty="0">
                <a:solidFill>
                  <a:schemeClr val="accent1"/>
                </a:solidFill>
              </a:rPr>
            </a:br>
            <a:r>
              <a:rPr lang="en-US" dirty="0">
                <a:solidFill>
                  <a:schemeClr val="accent1"/>
                </a:solidFill>
              </a:rPr>
              <a:t>Single Sentence Classification Tasks</a:t>
            </a:r>
          </a:p>
        </p:txBody>
      </p:sp>
      <p:pic>
        <p:nvPicPr>
          <p:cNvPr id="3" name="Picture 2">
            <a:extLst>
              <a:ext uri="{FF2B5EF4-FFF2-40B4-BE49-F238E27FC236}">
                <a16:creationId xmlns:a16="http://schemas.microsoft.com/office/drawing/2014/main" id="{CC481009-6FE3-2649-ADAD-208FEA5F7B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8557" y="1535122"/>
            <a:ext cx="5496898" cy="4846206"/>
          </a:xfrm>
          <a:prstGeom prst="rect">
            <a:avLst/>
          </a:prstGeom>
        </p:spPr>
      </p:pic>
    </p:spTree>
    <p:extLst>
      <p:ext uri="{BB962C8B-B14F-4D97-AF65-F5344CB8AC3E}">
        <p14:creationId xmlns:p14="http://schemas.microsoft.com/office/powerpoint/2010/main" val="18138151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F22C10DA-A0C4-9F49-842D-2F4AE29A0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3154" y="1735557"/>
            <a:ext cx="8625692" cy="4132078"/>
          </a:xfrm>
          <a:prstGeom prst="rect">
            <a:avLst/>
          </a:prstGeom>
        </p:spPr>
      </p:pic>
    </p:spTree>
    <p:extLst>
      <p:ext uri="{BB962C8B-B14F-4D97-AF65-F5344CB8AC3E}">
        <p14:creationId xmlns:p14="http://schemas.microsoft.com/office/powerpoint/2010/main" val="251950777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Logistic Regression Model to classify </a:t>
            </a:r>
            <a:r>
              <a:rPr lang="en-US" dirty="0">
                <a:solidFill>
                  <a:srgbClr val="FF40FF"/>
                </a:solidFill>
              </a:rPr>
              <a:t>Class</a:t>
            </a:r>
            <a:r>
              <a:rPr lang="en-US" dirty="0">
                <a:solidFill>
                  <a:schemeClr val="accent1"/>
                </a:solidFill>
              </a:rPr>
              <a:t> vector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3A5347F-F1DD-B149-94DA-D52ACC0B60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1603" y="2500170"/>
            <a:ext cx="8559800" cy="2540000"/>
          </a:xfrm>
          <a:prstGeom prst="rect">
            <a:avLst/>
          </a:prstGeom>
        </p:spPr>
      </p:pic>
    </p:spTree>
    <p:extLst>
      <p:ext uri="{BB962C8B-B14F-4D97-AF65-F5344CB8AC3E}">
        <p14:creationId xmlns:p14="http://schemas.microsoft.com/office/powerpoint/2010/main" val="7775009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AC421E19-36F8-0547-8023-7F0A5ED5A9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6240" y="2112662"/>
            <a:ext cx="7780200" cy="4069934"/>
          </a:xfrm>
          <a:prstGeom prst="rect">
            <a:avLst/>
          </a:prstGeom>
        </p:spPr>
      </p:pic>
      <p:sp>
        <p:nvSpPr>
          <p:cNvPr id="11" name="Rectangle 10">
            <a:extLst>
              <a:ext uri="{FF2B5EF4-FFF2-40B4-BE49-F238E27FC236}">
                <a16:creationId xmlns:a16="http://schemas.microsoft.com/office/drawing/2014/main" id="{36B2C88E-C526-494A-821F-EEF726FE6039}"/>
              </a:ext>
            </a:extLst>
          </p:cNvPr>
          <p:cNvSpPr/>
          <p:nvPr/>
        </p:nvSpPr>
        <p:spPr>
          <a:xfrm>
            <a:off x="1917868" y="332656"/>
            <a:ext cx="8496944" cy="1477328"/>
          </a:xfrm>
          <a:prstGeom prst="rect">
            <a:avLst/>
          </a:prstGeom>
          <a:solidFill>
            <a:srgbClr val="FFD579"/>
          </a:solidFill>
        </p:spPr>
        <p:txBody>
          <a:bodyPr wrap="square">
            <a:spAutoFit/>
          </a:bodyPr>
          <a:lstStyle/>
          <a:p>
            <a:r>
              <a:rPr lang="en-US" dirty="0" err="1">
                <a:latin typeface="Courier" pitchFamily="2" charset="0"/>
              </a:rPr>
              <a:t>df</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pd</a:t>
            </a:r>
            <a:r>
              <a:rPr lang="en-US" dirty="0" err="1">
                <a:solidFill>
                  <a:srgbClr val="666666"/>
                </a:solidFill>
                <a:latin typeface="Courier" pitchFamily="2" charset="0"/>
              </a:rPr>
              <a:t>.</a:t>
            </a:r>
            <a:r>
              <a:rPr lang="en-US" dirty="0" err="1">
                <a:latin typeface="Courier" pitchFamily="2" charset="0"/>
              </a:rPr>
              <a:t>read_csv</a:t>
            </a:r>
            <a:r>
              <a:rPr lang="en-US" dirty="0">
                <a:latin typeface="Courier" pitchFamily="2" charset="0"/>
              </a:rPr>
              <a:t>(</a:t>
            </a:r>
            <a:r>
              <a:rPr lang="en-US" dirty="0">
                <a:solidFill>
                  <a:srgbClr val="BA2121"/>
                </a:solidFill>
                <a:latin typeface="Courier" pitchFamily="2" charset="0"/>
              </a:rPr>
              <a:t>'https://</a:t>
            </a:r>
            <a:r>
              <a:rPr lang="en-US" dirty="0" err="1">
                <a:solidFill>
                  <a:srgbClr val="BA2121"/>
                </a:solidFill>
                <a:latin typeface="Courier" pitchFamily="2" charset="0"/>
              </a:rPr>
              <a:t>github.com</a:t>
            </a:r>
            <a:r>
              <a:rPr lang="en-US" dirty="0">
                <a:solidFill>
                  <a:srgbClr val="BA2121"/>
                </a:solidFill>
                <a:latin typeface="Courier" pitchFamily="2" charset="0"/>
              </a:rPr>
              <a:t>/</a:t>
            </a:r>
            <a:r>
              <a:rPr lang="en-US" dirty="0" err="1">
                <a:solidFill>
                  <a:srgbClr val="BA2121"/>
                </a:solidFill>
                <a:latin typeface="Courier" pitchFamily="2" charset="0"/>
              </a:rPr>
              <a:t>clairett</a:t>
            </a:r>
            <a:r>
              <a:rPr lang="en-US" dirty="0">
                <a:solidFill>
                  <a:srgbClr val="BA2121"/>
                </a:solidFill>
                <a:latin typeface="Courier" pitchFamily="2" charset="0"/>
              </a:rPr>
              <a:t>/</a:t>
            </a:r>
            <a:r>
              <a:rPr lang="en-US" dirty="0" err="1">
                <a:solidFill>
                  <a:srgbClr val="BA2121"/>
                </a:solidFill>
                <a:latin typeface="Courier" pitchFamily="2" charset="0"/>
              </a:rPr>
              <a:t>pytorch</a:t>
            </a:r>
            <a:r>
              <a:rPr lang="en-US" dirty="0">
                <a:solidFill>
                  <a:srgbClr val="BA2121"/>
                </a:solidFill>
                <a:latin typeface="Courier" pitchFamily="2" charset="0"/>
              </a:rPr>
              <a:t>-sentiment-classification/raw/master/data/SST2/</a:t>
            </a:r>
            <a:r>
              <a:rPr lang="en-US" dirty="0" err="1">
                <a:solidFill>
                  <a:srgbClr val="BA2121"/>
                </a:solidFill>
                <a:latin typeface="Courier" pitchFamily="2" charset="0"/>
              </a:rPr>
              <a:t>train.tsv</a:t>
            </a:r>
            <a:r>
              <a:rPr lang="en-US" dirty="0">
                <a:solidFill>
                  <a:srgbClr val="BA2121"/>
                </a:solidFill>
                <a:latin typeface="Courier" pitchFamily="2" charset="0"/>
              </a:rPr>
              <a:t>'</a:t>
            </a:r>
            <a:r>
              <a:rPr lang="en-US" dirty="0">
                <a:latin typeface="Courier" pitchFamily="2" charset="0"/>
              </a:rPr>
              <a:t>, delimiter</a:t>
            </a:r>
            <a:r>
              <a:rPr lang="en-US" dirty="0">
                <a:solidFill>
                  <a:srgbClr val="666666"/>
                </a:solidFill>
                <a:latin typeface="Courier" pitchFamily="2" charset="0"/>
              </a:rPr>
              <a:t>=</a:t>
            </a:r>
            <a:r>
              <a:rPr lang="en-US" dirty="0">
                <a:solidFill>
                  <a:srgbClr val="BA2121"/>
                </a:solidFill>
                <a:latin typeface="Courier" pitchFamily="2" charset="0"/>
              </a:rPr>
              <a:t>'</a:t>
            </a:r>
            <a:r>
              <a:rPr lang="en-US" b="1" dirty="0">
                <a:solidFill>
                  <a:srgbClr val="BB6622"/>
                </a:solidFill>
                <a:latin typeface="Courier" pitchFamily="2" charset="0"/>
              </a:rPr>
              <a:t>\t</a:t>
            </a:r>
            <a:r>
              <a:rPr lang="en-US" dirty="0">
                <a:solidFill>
                  <a:srgbClr val="BA2121"/>
                </a:solidFill>
                <a:latin typeface="Courier" pitchFamily="2" charset="0"/>
              </a:rPr>
              <a:t>'</a:t>
            </a:r>
            <a:r>
              <a:rPr lang="en-US" dirty="0">
                <a:latin typeface="Courier" pitchFamily="2" charset="0"/>
              </a:rPr>
              <a:t>, header</a:t>
            </a:r>
            <a:r>
              <a:rPr lang="en-US" dirty="0">
                <a:solidFill>
                  <a:srgbClr val="666666"/>
                </a:solidFill>
                <a:latin typeface="Courier" pitchFamily="2" charset="0"/>
              </a:rPr>
              <a:t>=</a:t>
            </a:r>
            <a:r>
              <a:rPr lang="en-US" dirty="0">
                <a:solidFill>
                  <a:srgbClr val="008000"/>
                </a:solidFill>
                <a:latin typeface="Courier" pitchFamily="2" charset="0"/>
              </a:rPr>
              <a:t>None</a:t>
            </a:r>
            <a:r>
              <a:rPr lang="en-US" dirty="0">
                <a:latin typeface="Courier" pitchFamily="2" charset="0"/>
              </a:rPr>
              <a:t>)</a:t>
            </a:r>
          </a:p>
          <a:p>
            <a:endParaRPr lang="en-US" dirty="0">
              <a:latin typeface="Courier" pitchFamily="2" charset="0"/>
            </a:endParaRPr>
          </a:p>
          <a:p>
            <a:r>
              <a:rPr lang="en-US" dirty="0" err="1">
                <a:latin typeface="Courier" pitchFamily="2" charset="0"/>
              </a:rPr>
              <a:t>df.head</a:t>
            </a:r>
            <a:r>
              <a:rPr lang="en-US" dirty="0">
                <a:latin typeface="Courier" pitchFamily="2" charset="0"/>
              </a:rPr>
              <a:t>()</a:t>
            </a:r>
          </a:p>
        </p:txBody>
      </p:sp>
    </p:spTree>
    <p:extLst>
      <p:ext uri="{BB962C8B-B14F-4D97-AF65-F5344CB8AC3E}">
        <p14:creationId xmlns:p14="http://schemas.microsoft.com/office/powerpoint/2010/main" val="38750404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6D95C93-39CC-2046-A69B-9B3AF78D46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675" y="3429000"/>
            <a:ext cx="9042400" cy="2527300"/>
          </a:xfrm>
          <a:prstGeom prst="rect">
            <a:avLst/>
          </a:prstGeom>
        </p:spPr>
      </p:pic>
      <p:sp>
        <p:nvSpPr>
          <p:cNvPr id="8" name="Rectangle 7">
            <a:extLst>
              <a:ext uri="{FF2B5EF4-FFF2-40B4-BE49-F238E27FC236}">
                <a16:creationId xmlns:a16="http://schemas.microsoft.com/office/drawing/2014/main" id="{BEA61702-D7DA-9B41-BEFE-F1237F544B8B}"/>
              </a:ext>
            </a:extLst>
          </p:cNvPr>
          <p:cNvSpPr/>
          <p:nvPr/>
        </p:nvSpPr>
        <p:spPr>
          <a:xfrm>
            <a:off x="1788132" y="1941366"/>
            <a:ext cx="8647486" cy="646331"/>
          </a:xfrm>
          <a:prstGeom prst="rect">
            <a:avLst/>
          </a:prstGeom>
          <a:solidFill>
            <a:srgbClr val="FFD579"/>
          </a:solidFill>
        </p:spPr>
        <p:txBody>
          <a:bodyPr wrap="square">
            <a:spAutoFit/>
          </a:bodyPr>
          <a:lstStyle/>
          <a:p>
            <a:r>
              <a:rPr lang="en-US" dirty="0">
                <a:latin typeface="Courier" pitchFamily="2" charset="0"/>
              </a:rPr>
              <a:t>tokenized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a:solidFill>
                  <a:srgbClr val="008000"/>
                </a:solidFill>
                <a:latin typeface="Courier" pitchFamily="2" charset="0"/>
              </a:rPr>
              <a:t>apply</a:t>
            </a:r>
            <a:r>
              <a:rPr lang="en-US" dirty="0">
                <a:latin typeface="Courier" pitchFamily="2" charset="0"/>
              </a:rPr>
              <a:t>((</a:t>
            </a:r>
            <a:r>
              <a:rPr lang="en-US" b="1" dirty="0">
                <a:solidFill>
                  <a:srgbClr val="008000"/>
                </a:solidFill>
                <a:latin typeface="Courier" pitchFamily="2" charset="0"/>
              </a:rPr>
              <a:t>lambda</a:t>
            </a:r>
            <a:r>
              <a:rPr lang="en-US" dirty="0">
                <a:latin typeface="Courier" pitchFamily="2" charset="0"/>
              </a:rPr>
              <a:t> x: </a:t>
            </a:r>
            <a:r>
              <a:rPr lang="en-US" dirty="0" err="1">
                <a:latin typeface="Courier" pitchFamily="2" charset="0"/>
              </a:rPr>
              <a:t>tokenizer</a:t>
            </a:r>
            <a:r>
              <a:rPr lang="en-US" dirty="0" err="1">
                <a:solidFill>
                  <a:srgbClr val="666666"/>
                </a:solidFill>
                <a:latin typeface="Courier" pitchFamily="2" charset="0"/>
              </a:rPr>
              <a:t>.</a:t>
            </a:r>
            <a:r>
              <a:rPr lang="en-US" dirty="0" err="1">
                <a:latin typeface="Courier" pitchFamily="2" charset="0"/>
              </a:rPr>
              <a:t>encode</a:t>
            </a:r>
            <a:r>
              <a:rPr lang="en-US" dirty="0">
                <a:latin typeface="Courier" pitchFamily="2" charset="0"/>
              </a:rPr>
              <a:t>(x, </a:t>
            </a:r>
            <a:r>
              <a:rPr lang="en-US" dirty="0" err="1">
                <a:latin typeface="Courier" pitchFamily="2" charset="0"/>
              </a:rPr>
              <a:t>add_special_tokens</a:t>
            </a:r>
            <a:r>
              <a:rPr lang="en-US" dirty="0">
                <a:solidFill>
                  <a:srgbClr val="666666"/>
                </a:solidFill>
                <a:latin typeface="Courier" pitchFamily="2" charset="0"/>
              </a:rPr>
              <a:t>=</a:t>
            </a:r>
            <a:r>
              <a:rPr lang="en-US" dirty="0">
                <a:solidFill>
                  <a:srgbClr val="008000"/>
                </a:solidFill>
                <a:latin typeface="Courier" pitchFamily="2" charset="0"/>
              </a:rPr>
              <a:t>True</a:t>
            </a:r>
            <a:r>
              <a:rPr lang="en-US" dirty="0">
                <a:latin typeface="Courier" pitchFamily="2" charset="0"/>
              </a:rPr>
              <a:t>)))</a:t>
            </a:r>
          </a:p>
        </p:txBody>
      </p:sp>
    </p:spTree>
    <p:extLst>
      <p:ext uri="{BB962C8B-B14F-4D97-AF65-F5344CB8AC3E}">
        <p14:creationId xmlns:p14="http://schemas.microsoft.com/office/powerpoint/2010/main" val="180386510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lstStyle/>
          <a:p>
            <a:r>
              <a:rPr lang="en-US" dirty="0">
                <a:solidFill>
                  <a:schemeClr val="accent1"/>
                </a:solidFill>
              </a:rPr>
              <a:t>BERT Input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219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2CA7480B-2206-4E4A-AC7A-F9B31E3C0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071" y="1735557"/>
            <a:ext cx="7776864" cy="4659112"/>
          </a:xfrm>
          <a:prstGeom prst="rect">
            <a:avLst/>
          </a:prstGeom>
        </p:spPr>
      </p:pic>
    </p:spTree>
    <p:extLst>
      <p:ext uri="{BB962C8B-B14F-4D97-AF65-F5344CB8AC3E}">
        <p14:creationId xmlns:p14="http://schemas.microsoft.com/office/powerpoint/2010/main" val="208197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3"/>
            <a:ext cx="11222181" cy="1550821"/>
          </a:xfrm>
        </p:spPr>
        <p:txBody>
          <a:bodyPr>
            <a:noAutofit/>
          </a:bodyPr>
          <a:lstStyle/>
          <a:p>
            <a:r>
              <a:rPr lang="en-US" sz="2400" dirty="0"/>
              <a:t>Denis Rothman (2024), </a:t>
            </a:r>
            <a:br>
              <a:rPr lang="en-US" sz="2400" dirty="0"/>
            </a:br>
            <a:r>
              <a:rPr lang="en-US" sz="3000" dirty="0">
                <a:solidFill>
                  <a:srgbClr val="C00000"/>
                </a:solidFill>
              </a:rPr>
              <a:t>Transformers for Natural Language Processing and Computer Vision</a:t>
            </a:r>
            <a:r>
              <a:rPr lang="en-US" sz="2400" dirty="0">
                <a:solidFill>
                  <a:srgbClr val="C00000"/>
                </a:solidFill>
              </a:rPr>
              <a:t>: </a:t>
            </a:r>
            <a:br>
              <a:rPr lang="en-US" sz="2400" dirty="0">
                <a:solidFill>
                  <a:srgbClr val="C00000"/>
                </a:solidFill>
              </a:rPr>
            </a:br>
            <a:r>
              <a:rPr lang="en-US" sz="2000" dirty="0">
                <a:solidFill>
                  <a:srgbClr val="C00000"/>
                </a:solidFill>
              </a:rPr>
              <a:t>Explore Generative AI and Large Language Models with Hugging Face, </a:t>
            </a:r>
            <a:r>
              <a:rPr lang="en-US" sz="2000" dirty="0" err="1">
                <a:solidFill>
                  <a:srgbClr val="C00000"/>
                </a:solidFill>
              </a:rPr>
              <a:t>ChatGPT</a:t>
            </a:r>
            <a:r>
              <a:rPr lang="en-US" sz="2000" dirty="0">
                <a:solidFill>
                  <a:srgbClr val="C00000"/>
                </a:solidFill>
              </a:rPr>
              <a:t>, GPT-4V, and DALL-E 3</a:t>
            </a:r>
            <a:r>
              <a:rPr lang="en-US" sz="2000" dirty="0"/>
              <a:t>, </a:t>
            </a:r>
            <a:br>
              <a:rPr lang="en-US" sz="2000" dirty="0"/>
            </a:br>
            <a:r>
              <a:rPr lang="en-US" sz="2000" dirty="0"/>
              <a:t>3rd Edition, </a:t>
            </a:r>
            <a:r>
              <a:rPr lang="en-US" sz="2000" dirty="0" err="1"/>
              <a:t>Packt</a:t>
            </a:r>
            <a:r>
              <a:rPr lang="en-US" sz="20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https://www.amazon.com/Transformers-Natural-Language-Processing-Computer/dp/1805128728</a:t>
            </a:r>
            <a:endParaRPr lang="en-US" altLang="zh-TW" sz="1000" dirty="0">
              <a:solidFill>
                <a:srgbClr val="BFBFBF"/>
              </a:solidFill>
            </a:endParaRPr>
          </a:p>
        </p:txBody>
      </p:sp>
      <p:pic>
        <p:nvPicPr>
          <p:cNvPr id="6" name="Picture 5">
            <a:extLst>
              <a:ext uri="{FF2B5EF4-FFF2-40B4-BE49-F238E27FC236}">
                <a16:creationId xmlns:a16="http://schemas.microsoft.com/office/drawing/2014/main" id="{9BB1BD5C-4054-67E8-8EB3-0473E08389B6}"/>
              </a:ext>
            </a:extLst>
          </p:cNvPr>
          <p:cNvPicPr>
            <a:picLocks noChangeAspect="1"/>
          </p:cNvPicPr>
          <p:nvPr/>
        </p:nvPicPr>
        <p:blipFill>
          <a:blip r:embed="rId3"/>
          <a:stretch>
            <a:fillRect/>
          </a:stretch>
        </p:blipFill>
        <p:spPr>
          <a:xfrm>
            <a:off x="4168112" y="1786590"/>
            <a:ext cx="3855776" cy="4724683"/>
          </a:xfrm>
          <a:prstGeom prst="rect">
            <a:avLst/>
          </a:prstGeom>
        </p:spPr>
      </p:pic>
    </p:spTree>
    <p:extLst>
      <p:ext uri="{BB962C8B-B14F-4D97-AF65-F5344CB8AC3E}">
        <p14:creationId xmlns:p14="http://schemas.microsoft.com/office/powerpoint/2010/main" val="336331928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9392"/>
            <a:ext cx="8316987" cy="830658"/>
          </a:xfrm>
        </p:spPr>
        <p:txBody>
          <a:bodyPr/>
          <a:lstStyle/>
          <a:p>
            <a:r>
              <a:rPr lang="en-US" dirty="0">
                <a:solidFill>
                  <a:schemeClr val="accent1"/>
                </a:solidFill>
              </a:rPr>
              <a:t>Processing with </a:t>
            </a:r>
            <a:r>
              <a:rPr lang="en-US" dirty="0" err="1">
                <a:solidFill>
                  <a:schemeClr val="accent1"/>
                </a:solidFill>
              </a:rPr>
              <a:t>DistilBERT</a:t>
            </a:r>
            <a:endParaRPr lang="en-US" dirty="0">
              <a:solidFill>
                <a:schemeClr val="accent1"/>
              </a:solidFill>
            </a:endParaRP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2BE74D8E-1261-4847-B6D2-C6B3101F2E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9503" y="1473369"/>
            <a:ext cx="9144000" cy="5029200"/>
          </a:xfrm>
          <a:prstGeom prst="rect">
            <a:avLst/>
          </a:prstGeom>
        </p:spPr>
      </p:pic>
      <p:sp>
        <p:nvSpPr>
          <p:cNvPr id="8" name="Rectangle 7">
            <a:extLst>
              <a:ext uri="{FF2B5EF4-FFF2-40B4-BE49-F238E27FC236}">
                <a16:creationId xmlns:a16="http://schemas.microsoft.com/office/drawing/2014/main" id="{06E9E6B5-33AC-1240-BDEF-38BAC466DB97}"/>
              </a:ext>
            </a:extLst>
          </p:cNvPr>
          <p:cNvSpPr/>
          <p:nvPr/>
        </p:nvSpPr>
        <p:spPr>
          <a:xfrm>
            <a:off x="2315076" y="675056"/>
            <a:ext cx="7927170" cy="830997"/>
          </a:xfrm>
          <a:prstGeom prst="rect">
            <a:avLst/>
          </a:prstGeom>
        </p:spPr>
        <p:txBody>
          <a:bodyPr wrap="none">
            <a:spAutoFit/>
          </a:bodyPr>
          <a:lstStyle/>
          <a:p>
            <a:r>
              <a:rPr lang="en-US" sz="2400" dirty="0" err="1">
                <a:latin typeface="Courier" pitchFamily="2" charset="0"/>
              </a:rPr>
              <a:t>input_ids</a:t>
            </a:r>
            <a:r>
              <a:rPr lang="en-US" sz="2400" dirty="0">
                <a:latin typeface="Courier" pitchFamily="2" charset="0"/>
              </a:rPr>
              <a:t> = </a:t>
            </a:r>
            <a:r>
              <a:rPr lang="en-US" sz="2400" dirty="0" err="1">
                <a:latin typeface="Courier" pitchFamily="2" charset="0"/>
              </a:rPr>
              <a:t>torch.tensor</a:t>
            </a:r>
            <a:r>
              <a:rPr lang="en-US" sz="2400" dirty="0">
                <a:latin typeface="Courier" pitchFamily="2" charset="0"/>
              </a:rPr>
              <a:t>(</a:t>
            </a:r>
            <a:r>
              <a:rPr lang="en-US" sz="2400" dirty="0" err="1">
                <a:latin typeface="Courier" pitchFamily="2" charset="0"/>
              </a:rPr>
              <a:t>np.array</a:t>
            </a:r>
            <a:r>
              <a:rPr lang="en-US" sz="2400" dirty="0">
                <a:latin typeface="Courier" pitchFamily="2" charset="0"/>
              </a:rPr>
              <a:t>(padded))</a:t>
            </a:r>
          </a:p>
          <a:p>
            <a:r>
              <a:rPr lang="en-US" sz="2400" dirty="0" err="1">
                <a:latin typeface="Courier" pitchFamily="2" charset="0"/>
              </a:rPr>
              <a:t>last_hidden_states</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model(</a:t>
            </a:r>
            <a:r>
              <a:rPr lang="en-US" sz="2400" dirty="0" err="1">
                <a:latin typeface="Courier" pitchFamily="2" charset="0"/>
              </a:rPr>
              <a:t>input_ids</a:t>
            </a:r>
            <a:r>
              <a:rPr lang="en-US" sz="2400" dirty="0">
                <a:latin typeface="Courier" pitchFamily="2" charset="0"/>
              </a:rPr>
              <a:t>)</a:t>
            </a:r>
          </a:p>
        </p:txBody>
      </p:sp>
    </p:spTree>
    <p:extLst>
      <p:ext uri="{BB962C8B-B14F-4D97-AF65-F5344CB8AC3E}">
        <p14:creationId xmlns:p14="http://schemas.microsoft.com/office/powerpoint/2010/main" val="13899800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887789"/>
          </a:xfrm>
        </p:spPr>
        <p:txBody>
          <a:bodyPr>
            <a:normAutofit fontScale="90000"/>
          </a:bodyPr>
          <a:lstStyle/>
          <a:p>
            <a:r>
              <a:rPr lang="en-US" dirty="0">
                <a:solidFill>
                  <a:schemeClr val="accent1"/>
                </a:solidFill>
              </a:rPr>
              <a:t>Unpacking the BERT output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823CEB91-F147-A94D-8B05-C85A440590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1584" y="908090"/>
            <a:ext cx="7488832" cy="5559890"/>
          </a:xfrm>
          <a:prstGeom prst="rect">
            <a:avLst/>
          </a:prstGeom>
        </p:spPr>
      </p:pic>
    </p:spTree>
    <p:extLst>
      <p:ext uri="{BB962C8B-B14F-4D97-AF65-F5344CB8AC3E}">
        <p14:creationId xmlns:p14="http://schemas.microsoft.com/office/powerpoint/2010/main" val="203523672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175821"/>
          </a:xfrm>
        </p:spPr>
        <p:txBody>
          <a:bodyPr>
            <a:normAutofit fontScale="90000"/>
          </a:bodyPr>
          <a:lstStyle/>
          <a:p>
            <a:r>
              <a:rPr lang="en-US" dirty="0">
                <a:solidFill>
                  <a:schemeClr val="accent1"/>
                </a:solidFill>
              </a:rPr>
              <a:t>Sentence to </a:t>
            </a:r>
            <a:r>
              <a:rPr lang="en-US" dirty="0" err="1">
                <a:solidFill>
                  <a:schemeClr val="accent1"/>
                </a:solidFill>
              </a:rPr>
              <a:t>last_hidden_state</a:t>
            </a:r>
            <a:r>
              <a:rPr lang="en-US" dirty="0">
                <a:solidFill>
                  <a:schemeClr val="accent1"/>
                </a:solidFill>
              </a:rPr>
              <a:t>[0]</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FC824C8-17E8-B340-AF8A-9E9697F18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427" y="1268761"/>
            <a:ext cx="9144000" cy="5123882"/>
          </a:xfrm>
          <a:prstGeom prst="rect">
            <a:avLst/>
          </a:prstGeom>
        </p:spPr>
      </p:pic>
    </p:spTree>
    <p:extLst>
      <p:ext uri="{BB962C8B-B14F-4D97-AF65-F5344CB8AC3E}">
        <p14:creationId xmlns:p14="http://schemas.microsoft.com/office/powerpoint/2010/main" val="226357318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44625"/>
            <a:ext cx="8316987" cy="815781"/>
          </a:xfrm>
        </p:spPr>
        <p:txBody>
          <a:bodyPr>
            <a:normAutofit fontScale="90000"/>
          </a:bodyPr>
          <a:lstStyle/>
          <a:p>
            <a:r>
              <a:rPr lang="en-US" dirty="0">
                <a:solidFill>
                  <a:schemeClr val="accent1"/>
                </a:solidFill>
              </a:rPr>
              <a:t>BERT’s output for the [CLS] tokens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F979F4F-E7B4-9F4D-8272-5C7C08C742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150" y="1894468"/>
            <a:ext cx="9029700" cy="4558869"/>
          </a:xfrm>
          <a:prstGeom prst="rect">
            <a:avLst/>
          </a:prstGeom>
        </p:spPr>
      </p:pic>
      <p:sp>
        <p:nvSpPr>
          <p:cNvPr id="8" name="Rectangle 7">
            <a:extLst>
              <a:ext uri="{FF2B5EF4-FFF2-40B4-BE49-F238E27FC236}">
                <a16:creationId xmlns:a16="http://schemas.microsoft.com/office/drawing/2014/main" id="{1BC6462C-506E-A74B-811F-FDE0DDA901B2}"/>
              </a:ext>
            </a:extLst>
          </p:cNvPr>
          <p:cNvSpPr/>
          <p:nvPr/>
        </p:nvSpPr>
        <p:spPr>
          <a:xfrm>
            <a:off x="2063553" y="895419"/>
            <a:ext cx="8431461" cy="923330"/>
          </a:xfrm>
          <a:prstGeom prst="rect">
            <a:avLst/>
          </a:prstGeom>
        </p:spPr>
        <p:txBody>
          <a:bodyPr wrap="square">
            <a:spAutoFit/>
          </a:bodyPr>
          <a:lstStyle/>
          <a:p>
            <a:r>
              <a:rPr lang="en-US" i="1" dirty="0">
                <a:solidFill>
                  <a:srgbClr val="408080"/>
                </a:solidFill>
                <a:latin typeface="Courier" pitchFamily="2" charset="0"/>
              </a:rPr>
              <a:t># Slice the output for the first position for all the sequences, take all hidden unit outputs </a:t>
            </a:r>
          </a:p>
          <a:p>
            <a:r>
              <a:rPr lang="en-US" dirty="0">
                <a:latin typeface="Courier" pitchFamily="2" charset="0"/>
              </a:rPr>
              <a:t>features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last_hidden_states</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FF40FF"/>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err="1">
                <a:latin typeface="Courier" pitchFamily="2" charset="0"/>
              </a:rPr>
              <a:t>numpy</a:t>
            </a:r>
            <a:r>
              <a:rPr lang="en-US" dirty="0">
                <a:latin typeface="Courier" pitchFamily="2" charset="0"/>
              </a:rPr>
              <a:t>()</a:t>
            </a:r>
          </a:p>
        </p:txBody>
      </p:sp>
    </p:spTree>
    <p:extLst>
      <p:ext uri="{BB962C8B-B14F-4D97-AF65-F5344CB8AC3E}">
        <p14:creationId xmlns:p14="http://schemas.microsoft.com/office/powerpoint/2010/main" val="28558038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639748" y="161241"/>
            <a:ext cx="8863510" cy="1406899"/>
          </a:xfrm>
        </p:spPr>
        <p:txBody>
          <a:bodyPr>
            <a:normAutofit fontScale="90000"/>
          </a:bodyPr>
          <a:lstStyle/>
          <a:p>
            <a:r>
              <a:rPr lang="en-US" dirty="0">
                <a:solidFill>
                  <a:schemeClr val="accent1"/>
                </a:solidFill>
              </a:rPr>
              <a:t>The tensor sliced from BERT's output</a:t>
            </a:r>
            <a:br>
              <a:rPr lang="en-US" dirty="0">
                <a:solidFill>
                  <a:schemeClr val="accent1"/>
                </a:solidFill>
              </a:rPr>
            </a:br>
            <a:r>
              <a:rPr lang="en-US" dirty="0">
                <a:solidFill>
                  <a:srgbClr val="FF40FF"/>
                </a:solidFill>
              </a:rPr>
              <a:t>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DEB4B85-4F9A-F247-B8AD-380ACA4FB0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4603" y="2239063"/>
            <a:ext cx="8813800" cy="3619500"/>
          </a:xfrm>
          <a:prstGeom prst="rect">
            <a:avLst/>
          </a:prstGeom>
        </p:spPr>
      </p:pic>
    </p:spTree>
    <p:extLst>
      <p:ext uri="{BB962C8B-B14F-4D97-AF65-F5344CB8AC3E}">
        <p14:creationId xmlns:p14="http://schemas.microsoft.com/office/powerpoint/2010/main" val="143625290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Dataset for Logistic Regression</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59BA59F-7166-7744-B205-7FE52229D4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4099" y="1979797"/>
            <a:ext cx="8155899" cy="4445765"/>
          </a:xfrm>
          <a:prstGeom prst="rect">
            <a:avLst/>
          </a:prstGeom>
        </p:spPr>
      </p:pic>
      <p:sp>
        <p:nvSpPr>
          <p:cNvPr id="9" name="Rectangle 8">
            <a:extLst>
              <a:ext uri="{FF2B5EF4-FFF2-40B4-BE49-F238E27FC236}">
                <a16:creationId xmlns:a16="http://schemas.microsoft.com/office/drawing/2014/main" id="{81182E1C-B33C-8843-89A1-8C061B165F9C}"/>
              </a:ext>
            </a:extLst>
          </p:cNvPr>
          <p:cNvSpPr/>
          <p:nvPr/>
        </p:nvSpPr>
        <p:spPr>
          <a:xfrm>
            <a:off x="1630934" y="1534427"/>
            <a:ext cx="8929563" cy="369332"/>
          </a:xfrm>
          <a:prstGeom prst="rect">
            <a:avLst/>
          </a:prstGeom>
        </p:spPr>
        <p:txBody>
          <a:bodyPr wrap="square">
            <a:spAutoFit/>
          </a:bodyPr>
          <a:lstStyle/>
          <a:p>
            <a:pPr algn="ctr"/>
            <a:r>
              <a:rPr lang="en-US" b="1" dirty="0">
                <a:solidFill>
                  <a:schemeClr val="accent3">
                    <a:lumMod val="50000"/>
                  </a:schemeClr>
                </a:solidFill>
                <a:latin typeface="Calibri" panose="020F0502020204030204" pitchFamily="34" charset="0"/>
                <a:cs typeface="Calibri" panose="020F0502020204030204" pitchFamily="34" charset="0"/>
              </a:rPr>
              <a:t>The features are the output vectors of BERT for the [CLS] token (position #0)</a:t>
            </a:r>
          </a:p>
        </p:txBody>
      </p:sp>
    </p:spTree>
    <p:extLst>
      <p:ext uri="{BB962C8B-B14F-4D97-AF65-F5344CB8AC3E}">
        <p14:creationId xmlns:p14="http://schemas.microsoft.com/office/powerpoint/2010/main" val="42631826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4EB012E9-D4FE-094C-8DFB-B70E98CFDF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1228" y="1246656"/>
            <a:ext cx="7281893" cy="5238222"/>
          </a:xfrm>
          <a:prstGeom prst="rect">
            <a:avLst/>
          </a:prstGeom>
        </p:spPr>
      </p:pic>
      <p:sp>
        <p:nvSpPr>
          <p:cNvPr id="10" name="Rectangle 9">
            <a:extLst>
              <a:ext uri="{FF2B5EF4-FFF2-40B4-BE49-F238E27FC236}">
                <a16:creationId xmlns:a16="http://schemas.microsoft.com/office/drawing/2014/main" id="{59FFD5EC-9FD5-674D-8DFC-4C01ECFD98D2}"/>
              </a:ext>
            </a:extLst>
          </p:cNvPr>
          <p:cNvSpPr/>
          <p:nvPr/>
        </p:nvSpPr>
        <p:spPr>
          <a:xfrm>
            <a:off x="1705332" y="253465"/>
            <a:ext cx="8855164" cy="923330"/>
          </a:xfrm>
          <a:prstGeom prst="rect">
            <a:avLst/>
          </a:prstGeom>
          <a:solidFill>
            <a:srgbClr val="FFD579"/>
          </a:solidFill>
        </p:spPr>
        <p:txBody>
          <a:bodyPr wrap="square">
            <a:spAutoFit/>
          </a:bodyPr>
          <a:lstStyle/>
          <a:p>
            <a:r>
              <a:rPr lang="en-US" dirty="0">
                <a:latin typeface="Courier" pitchFamily="2" charset="0"/>
              </a:rPr>
              <a:t>labels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1</a:t>
            </a:r>
            <a:r>
              <a:rPr lang="en-US" dirty="0">
                <a:latin typeface="Courier" pitchFamily="2" charset="0"/>
              </a:rPr>
              <a:t>]</a:t>
            </a:r>
          </a:p>
          <a:p>
            <a:r>
              <a:rPr lang="en-US" dirty="0" err="1">
                <a:latin typeface="Courier" pitchFamily="2" charset="0"/>
              </a:rPr>
              <a:t>train_features</a:t>
            </a:r>
            <a:r>
              <a:rPr lang="en-US" dirty="0">
                <a:latin typeface="Courier" pitchFamily="2" charset="0"/>
              </a:rPr>
              <a:t>, </a:t>
            </a:r>
            <a:r>
              <a:rPr lang="en-US" dirty="0" err="1">
                <a:latin typeface="Courier" pitchFamily="2" charset="0"/>
              </a:rPr>
              <a:t>test_features</a:t>
            </a:r>
            <a:r>
              <a:rPr lang="en-US" dirty="0">
                <a:latin typeface="Courier" pitchFamily="2" charset="0"/>
              </a:rPr>
              <a:t>, </a:t>
            </a:r>
            <a:r>
              <a:rPr lang="en-US" dirty="0" err="1">
                <a:latin typeface="Courier" pitchFamily="2" charset="0"/>
              </a:rPr>
              <a:t>train_labels</a:t>
            </a:r>
            <a:r>
              <a:rPr lang="en-US" dirty="0">
                <a:latin typeface="Courier" pitchFamily="2" charset="0"/>
              </a:rPr>
              <a:t>, </a:t>
            </a:r>
            <a:r>
              <a:rPr lang="en-US" dirty="0" err="1">
                <a:latin typeface="Courier" pitchFamily="2" charset="0"/>
              </a:rPr>
              <a:t>test_labels</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train_test_split</a:t>
            </a:r>
            <a:r>
              <a:rPr lang="en-US" dirty="0">
                <a:latin typeface="Courier" pitchFamily="2" charset="0"/>
              </a:rPr>
              <a:t>(features, labels)</a:t>
            </a:r>
          </a:p>
        </p:txBody>
      </p:sp>
    </p:spTree>
    <p:extLst>
      <p:ext uri="{BB962C8B-B14F-4D97-AF65-F5344CB8AC3E}">
        <p14:creationId xmlns:p14="http://schemas.microsoft.com/office/powerpoint/2010/main" val="347931647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835091"/>
          </a:xfrm>
        </p:spPr>
        <p:txBody>
          <a:bodyPr>
            <a:normAutofit fontScale="90000"/>
          </a:bodyPr>
          <a:lstStyle/>
          <a:p>
            <a:r>
              <a:rPr lang="en-US" dirty="0">
                <a:solidFill>
                  <a:schemeClr val="accent1"/>
                </a:solidFill>
              </a:rPr>
              <a:t>Score Benchmarks</a:t>
            </a:r>
            <a:br>
              <a:rPr lang="en-US" dirty="0">
                <a:solidFill>
                  <a:schemeClr val="accent1"/>
                </a:solidFill>
              </a:rPr>
            </a:br>
            <a:r>
              <a:rPr lang="en-US" dirty="0">
                <a:solidFill>
                  <a:schemeClr val="accent1"/>
                </a:solidFill>
              </a:rPr>
              <a:t>Logistic Regression Model </a:t>
            </a:r>
            <a:br>
              <a:rPr lang="en-US" dirty="0">
                <a:solidFill>
                  <a:schemeClr val="accent1"/>
                </a:solidFill>
              </a:rPr>
            </a:br>
            <a:r>
              <a:rPr lang="en-US" dirty="0">
                <a:solidFill>
                  <a:schemeClr val="accent1"/>
                </a:solidFill>
              </a:rPr>
              <a:t>on SST-2 Dataset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
        <p:nvSpPr>
          <p:cNvPr id="3" name="Rectangle 2">
            <a:extLst>
              <a:ext uri="{FF2B5EF4-FFF2-40B4-BE49-F238E27FC236}">
                <a16:creationId xmlns:a16="http://schemas.microsoft.com/office/drawing/2014/main" id="{CDD12EE1-A995-1A41-A181-1571C4DBB660}"/>
              </a:ext>
            </a:extLst>
          </p:cNvPr>
          <p:cNvSpPr/>
          <p:nvPr/>
        </p:nvSpPr>
        <p:spPr>
          <a:xfrm>
            <a:off x="1739516" y="2129160"/>
            <a:ext cx="8712968" cy="4154984"/>
          </a:xfrm>
          <a:prstGeom prst="rect">
            <a:avLst/>
          </a:prstGeom>
          <a:solidFill>
            <a:srgbClr val="FFD579"/>
          </a:solidFill>
        </p:spPr>
        <p:txBody>
          <a:bodyPr wrap="square">
            <a:spAutoFit/>
          </a:bodyPr>
          <a:lstStyle/>
          <a:p>
            <a:r>
              <a:rPr lang="en-US" sz="2400" dirty="0">
                <a:latin typeface="Courier" pitchFamily="2" charset="0"/>
              </a:rPr>
              <a:t># Training</a:t>
            </a:r>
          </a:p>
          <a:p>
            <a:r>
              <a:rPr lang="en-US" sz="2400" dirty="0" err="1">
                <a:latin typeface="Courier" pitchFamily="2" charset="0"/>
              </a:rPr>
              <a:t>lr_clf</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a:t>
            </a:r>
            <a:r>
              <a:rPr lang="en-US" sz="2400" dirty="0" err="1">
                <a:latin typeface="Courier" pitchFamily="2" charset="0"/>
              </a:rPr>
              <a:t>LogisticRegression</a:t>
            </a:r>
            <a:r>
              <a:rPr lang="en-US" sz="2400" dirty="0">
                <a:latin typeface="Courier" pitchFamily="2" charset="0"/>
              </a:rPr>
              <a:t>() </a:t>
            </a:r>
          </a:p>
          <a:p>
            <a:r>
              <a:rPr lang="en-US" sz="2400" dirty="0" err="1">
                <a:latin typeface="Courier" pitchFamily="2" charset="0"/>
              </a:rPr>
              <a:t>lr_clf</a:t>
            </a:r>
            <a:r>
              <a:rPr lang="en-US" sz="2400" dirty="0" err="1">
                <a:solidFill>
                  <a:srgbClr val="666666"/>
                </a:solidFill>
                <a:latin typeface="Courier" pitchFamily="2" charset="0"/>
              </a:rPr>
              <a:t>.</a:t>
            </a:r>
            <a:r>
              <a:rPr lang="en-US" sz="2400" dirty="0" err="1">
                <a:latin typeface="Courier" pitchFamily="2" charset="0"/>
              </a:rPr>
              <a:t>fit</a:t>
            </a:r>
            <a:r>
              <a:rPr lang="en-US" sz="2400" dirty="0">
                <a:latin typeface="Courier" pitchFamily="2" charset="0"/>
              </a:rPr>
              <a:t>(</a:t>
            </a:r>
            <a:r>
              <a:rPr lang="en-US" sz="2400" dirty="0" err="1">
                <a:latin typeface="Courier" pitchFamily="2" charset="0"/>
              </a:rPr>
              <a:t>train_features</a:t>
            </a:r>
            <a:r>
              <a:rPr lang="en-US" sz="2400" dirty="0">
                <a:latin typeface="Courier" pitchFamily="2" charset="0"/>
              </a:rPr>
              <a:t>, </a:t>
            </a:r>
            <a:r>
              <a:rPr lang="en-US" sz="2400" dirty="0" err="1">
                <a:latin typeface="Courier" pitchFamily="2" charset="0"/>
              </a:rPr>
              <a:t>train_labels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#Testing</a:t>
            </a:r>
          </a:p>
          <a:p>
            <a:r>
              <a:rPr lang="en-US" sz="2400" dirty="0" err="1">
                <a:latin typeface="Courier" pitchFamily="2" charset="0"/>
              </a:rPr>
              <a:t>lr_clf.score</a:t>
            </a:r>
            <a:r>
              <a:rPr lang="en-US" sz="2400" dirty="0">
                <a:latin typeface="Courier" pitchFamily="2" charset="0"/>
              </a:rPr>
              <a:t>(</a:t>
            </a:r>
            <a:r>
              <a:rPr lang="en-US" sz="2400" dirty="0" err="1">
                <a:latin typeface="Courier" pitchFamily="2" charset="0"/>
              </a:rPr>
              <a:t>test_features</a:t>
            </a:r>
            <a:r>
              <a:rPr lang="en-US" sz="2400" dirty="0">
                <a:latin typeface="Courier" pitchFamily="2" charset="0"/>
              </a:rPr>
              <a:t>, </a:t>
            </a:r>
            <a:r>
              <a:rPr lang="en-US" sz="2400" dirty="0" err="1">
                <a:latin typeface="Courier" pitchFamily="2" charset="0"/>
              </a:rPr>
              <a:t>test_labels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 Accuracy: 81%</a:t>
            </a:r>
          </a:p>
          <a:p>
            <a:r>
              <a:rPr lang="en-US" sz="2400" dirty="0">
                <a:latin typeface="Courier" pitchFamily="2" charset="0"/>
              </a:rPr>
              <a:t># Highest accuracy: 96.8%</a:t>
            </a:r>
          </a:p>
          <a:p>
            <a:r>
              <a:rPr lang="en-US" sz="2400" dirty="0">
                <a:latin typeface="Courier" pitchFamily="2" charset="0"/>
              </a:rPr>
              <a:t># Fine-tuned </a:t>
            </a:r>
            <a:r>
              <a:rPr lang="en-US" sz="2400" dirty="0" err="1">
                <a:latin typeface="Courier" pitchFamily="2" charset="0"/>
              </a:rPr>
              <a:t>DistilBERT</a:t>
            </a:r>
            <a:r>
              <a:rPr lang="en-US" sz="2400" dirty="0">
                <a:latin typeface="Courier" pitchFamily="2" charset="0"/>
              </a:rPr>
              <a:t>: 90.7%</a:t>
            </a:r>
          </a:p>
          <a:p>
            <a:r>
              <a:rPr lang="en-US" sz="2400" dirty="0">
                <a:latin typeface="Courier" pitchFamily="2" charset="0"/>
              </a:rPr>
              <a:t># Full size BERT model: 94.9%</a:t>
            </a:r>
          </a:p>
        </p:txBody>
      </p:sp>
    </p:spTree>
    <p:extLst>
      <p:ext uri="{BB962C8B-B14F-4D97-AF65-F5344CB8AC3E}">
        <p14:creationId xmlns:p14="http://schemas.microsoft.com/office/powerpoint/2010/main" val="286806608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228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nvGraphicFramePr>
        <p:xfrm>
          <a:off x="1898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extLst>
      <p:ext uri="{BB962C8B-B14F-4D97-AF65-F5344CB8AC3E}">
        <p14:creationId xmlns:p14="http://schemas.microsoft.com/office/powerpoint/2010/main" val="31143408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A1E8-4336-2047-A3E4-C32E9529F717}"/>
              </a:ext>
            </a:extLst>
          </p:cNvPr>
          <p:cNvSpPr>
            <a:spLocks noGrp="1"/>
          </p:cNvSpPr>
          <p:nvPr>
            <p:ph type="title"/>
          </p:nvPr>
        </p:nvSpPr>
        <p:spPr>
          <a:xfrm>
            <a:off x="1957105" y="18119"/>
            <a:ext cx="8229600" cy="1268358"/>
          </a:xfrm>
        </p:spPr>
        <p:txBody>
          <a:bodyPr>
            <a:normAutofit fontScale="90000"/>
          </a:bodyPr>
          <a:lstStyle/>
          <a:p>
            <a:r>
              <a:rPr lang="en-US" dirty="0">
                <a:solidFill>
                  <a:schemeClr val="accent1"/>
                </a:solidFill>
              </a:rPr>
              <a:t>A Visual Notebook to </a:t>
            </a:r>
            <a:br>
              <a:rPr lang="en-US" dirty="0">
                <a:solidFill>
                  <a:schemeClr val="accent1"/>
                </a:solidFill>
              </a:rPr>
            </a:br>
            <a:r>
              <a:rPr lang="en-US" dirty="0">
                <a:solidFill>
                  <a:schemeClr val="accent1"/>
                </a:solidFill>
              </a:rPr>
              <a:t>Using BERT for the First Time </a:t>
            </a:r>
          </a:p>
        </p:txBody>
      </p:sp>
      <p:sp>
        <p:nvSpPr>
          <p:cNvPr id="4" name="Slide Number Placeholder 3">
            <a:extLst>
              <a:ext uri="{FF2B5EF4-FFF2-40B4-BE49-F238E27FC236}">
                <a16:creationId xmlns:a16="http://schemas.microsoft.com/office/drawing/2014/main" id="{DA2C750E-FE29-BF47-85E2-8932E5368528}"/>
              </a:ext>
            </a:extLst>
          </p:cNvPr>
          <p:cNvSpPr>
            <a:spLocks noGrp="1"/>
          </p:cNvSpPr>
          <p:nvPr>
            <p:ph type="sldNum" sz="quarter" idx="12"/>
          </p:nvPr>
        </p:nvSpPr>
        <p:spPr/>
        <p:txBody>
          <a:bodyPr/>
          <a:lstStyle/>
          <a:p>
            <a:pPr>
              <a:defRPr/>
            </a:pPr>
            <a:fld id="{E78C9E75-97FD-45D9-8ED3-955348887BB1}" type="slidenum">
              <a:rPr lang="zh-TW" altLang="en-US" smtClean="0"/>
              <a:pPr>
                <a:defRPr/>
              </a:pPr>
              <a:t>229</a:t>
            </a:fld>
            <a:endParaRPr lang="zh-TW" altLang="en-US"/>
          </a:p>
        </p:txBody>
      </p:sp>
      <p:sp>
        <p:nvSpPr>
          <p:cNvPr id="5" name="Rectangle 4">
            <a:extLst>
              <a:ext uri="{FF2B5EF4-FFF2-40B4-BE49-F238E27FC236}">
                <a16:creationId xmlns:a16="http://schemas.microsoft.com/office/drawing/2014/main" id="{CDAA7F23-4746-5B45-A8AF-4356BC5288DB}"/>
              </a:ext>
            </a:extLst>
          </p:cNvPr>
          <p:cNvSpPr/>
          <p:nvPr/>
        </p:nvSpPr>
        <p:spPr>
          <a:xfrm>
            <a:off x="2136493" y="6289031"/>
            <a:ext cx="8075240" cy="461665"/>
          </a:xfrm>
          <a:prstGeom prst="rect">
            <a:avLst/>
          </a:prstGeom>
        </p:spPr>
        <p:txBody>
          <a:bodyPr wrap="square">
            <a:spAutoFit/>
          </a:bodyPr>
          <a:lstStyle/>
          <a:p>
            <a:pPr algn="ctr"/>
            <a:r>
              <a:rPr lang="en-US" sz="1200" dirty="0">
                <a:hlinkClick r:id="rId2"/>
              </a:rPr>
              <a:t>https://colab.research.google.com/github/jalammar/jalammar.github.io/blob/master/notebooks/bert/A_Visual_Notebook_to_Using_BERT_for_the_First_Time.ipynb</a:t>
            </a:r>
            <a:endParaRPr lang="en-US" sz="1200" dirty="0"/>
          </a:p>
        </p:txBody>
      </p:sp>
      <p:pic>
        <p:nvPicPr>
          <p:cNvPr id="7" name="Picture 6">
            <a:extLst>
              <a:ext uri="{FF2B5EF4-FFF2-40B4-BE49-F238E27FC236}">
                <a16:creationId xmlns:a16="http://schemas.microsoft.com/office/drawing/2014/main" id="{38E36B8C-9DB3-5641-A506-B384DDB955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007" y="1396009"/>
            <a:ext cx="8730212" cy="4836523"/>
          </a:xfrm>
          <a:prstGeom prst="rect">
            <a:avLst/>
          </a:prstGeom>
        </p:spPr>
      </p:pic>
    </p:spTree>
    <p:extLst>
      <p:ext uri="{BB962C8B-B14F-4D97-AF65-F5344CB8AC3E}">
        <p14:creationId xmlns:p14="http://schemas.microsoft.com/office/powerpoint/2010/main" val="18701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663050"/>
          </a:xfrm>
        </p:spPr>
        <p:txBody>
          <a:bodyPr>
            <a:noAutofit/>
          </a:bodyPr>
          <a:lstStyle/>
          <a:p>
            <a:r>
              <a:rPr lang="en-US" sz="2400" dirty="0"/>
              <a:t>Ben </a:t>
            </a:r>
            <a:r>
              <a:rPr lang="en-US" sz="2400" dirty="0" err="1"/>
              <a:t>Auffarth</a:t>
            </a:r>
            <a:r>
              <a:rPr lang="en-US" sz="2400" dirty="0"/>
              <a:t> (2023), </a:t>
            </a:r>
            <a:br>
              <a:rPr lang="en-US" sz="2400" dirty="0"/>
            </a:br>
            <a:r>
              <a:rPr lang="en-US" sz="3600" dirty="0">
                <a:solidFill>
                  <a:srgbClr val="C00000"/>
                </a:solidFill>
              </a:rPr>
              <a:t>Generative AI with </a:t>
            </a:r>
            <a:r>
              <a:rPr lang="en-US" sz="3600" dirty="0" err="1">
                <a:solidFill>
                  <a:srgbClr val="C00000"/>
                </a:solidFill>
              </a:rPr>
              <a:t>LangChain</a:t>
            </a:r>
            <a:r>
              <a:rPr lang="en-US" sz="3600" dirty="0">
                <a:solidFill>
                  <a:srgbClr val="C00000"/>
                </a:solidFill>
              </a:rPr>
              <a:t>: </a:t>
            </a:r>
            <a:br>
              <a:rPr lang="en-US" sz="2400" dirty="0">
                <a:solidFill>
                  <a:srgbClr val="C00000"/>
                </a:solidFill>
              </a:rPr>
            </a:br>
            <a:r>
              <a:rPr lang="en-US" sz="2400" dirty="0">
                <a:solidFill>
                  <a:srgbClr val="C00000"/>
                </a:solidFill>
              </a:rPr>
              <a:t>Build large language model (LLM) apps with Python, </a:t>
            </a:r>
            <a:r>
              <a:rPr lang="en-US" sz="2400" dirty="0" err="1">
                <a:solidFill>
                  <a:srgbClr val="C00000"/>
                </a:solidFill>
              </a:rPr>
              <a:t>ChatGPT</a:t>
            </a:r>
            <a:r>
              <a:rPr lang="en-US" sz="2400" dirty="0">
                <a:solidFill>
                  <a:srgbClr val="C00000"/>
                </a:solidFill>
              </a:rPr>
              <a:t> and other LLMs</a:t>
            </a:r>
            <a:r>
              <a:rPr lang="en-US" sz="2400" dirty="0"/>
              <a:t>, </a:t>
            </a:r>
            <a:br>
              <a:rPr lang="en-US" sz="2400" dirty="0"/>
            </a:br>
            <a:r>
              <a:rPr lang="en-US" sz="2400" dirty="0" err="1"/>
              <a:t>Packt</a:t>
            </a:r>
            <a:r>
              <a:rPr lang="en-US" sz="24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https://www.amazon.com/Generative-AI-LangChain-language-ChatGPT/dp/1835083463</a:t>
            </a:r>
            <a:endParaRPr lang="en-US" altLang="zh-TW" sz="1000" dirty="0">
              <a:solidFill>
                <a:srgbClr val="BFBFBF"/>
              </a:solidFill>
            </a:endParaRPr>
          </a:p>
        </p:txBody>
      </p:sp>
      <p:pic>
        <p:nvPicPr>
          <p:cNvPr id="5" name="Picture 4">
            <a:extLst>
              <a:ext uri="{FF2B5EF4-FFF2-40B4-BE49-F238E27FC236}">
                <a16:creationId xmlns:a16="http://schemas.microsoft.com/office/drawing/2014/main" id="{EAEDED75-2458-AF11-08EF-C249882D60F5}"/>
              </a:ext>
            </a:extLst>
          </p:cNvPr>
          <p:cNvPicPr>
            <a:picLocks noChangeAspect="1"/>
          </p:cNvPicPr>
          <p:nvPr/>
        </p:nvPicPr>
        <p:blipFill>
          <a:blip r:embed="rId3"/>
          <a:stretch>
            <a:fillRect/>
          </a:stretch>
        </p:blipFill>
        <p:spPr>
          <a:xfrm>
            <a:off x="4238098" y="1843510"/>
            <a:ext cx="3814762" cy="4718734"/>
          </a:xfrm>
          <a:prstGeom prst="rect">
            <a:avLst/>
          </a:prstGeom>
        </p:spPr>
      </p:pic>
    </p:spTree>
    <p:extLst>
      <p:ext uri="{BB962C8B-B14F-4D97-AF65-F5344CB8AC3E}">
        <p14:creationId xmlns:p14="http://schemas.microsoft.com/office/powerpoint/2010/main" val="428690942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00125" y="1207096"/>
            <a:ext cx="10272713"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solidFill>
                  <a:srgbClr val="FF0000"/>
                </a:solidFill>
              </a:rPr>
              <a:t>State of the art (SOTA)</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230</a:t>
            </a:fld>
            <a:endParaRPr lang="zh-TW" altLang="en-US"/>
          </a:p>
        </p:txBody>
      </p:sp>
    </p:spTree>
    <p:extLst>
      <p:ext uri="{BB962C8B-B14F-4D97-AF65-F5344CB8AC3E}">
        <p14:creationId xmlns:p14="http://schemas.microsoft.com/office/powerpoint/2010/main" val="17395089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F2062-A8E0-F626-AD65-42C0F23679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4260" y="1003309"/>
            <a:ext cx="9519221" cy="5442668"/>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LMSYS Chatbot Arena Leaderboard</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231</a:t>
            </a:fld>
            <a:endParaRPr lang="en-US"/>
          </a:p>
        </p:txBody>
      </p:sp>
      <p:sp>
        <p:nvSpPr>
          <p:cNvPr id="9" name="TextBox 8">
            <a:extLst>
              <a:ext uri="{FF2B5EF4-FFF2-40B4-BE49-F238E27FC236}">
                <a16:creationId xmlns:a16="http://schemas.microsoft.com/office/drawing/2014/main" id="{CF02E271-3688-1FE1-B4FD-F85679C5C6A7}"/>
              </a:ext>
            </a:extLst>
          </p:cNvPr>
          <p:cNvSpPr txBox="1"/>
          <p:nvPr/>
        </p:nvSpPr>
        <p:spPr>
          <a:xfrm>
            <a:off x="3045724" y="6488668"/>
            <a:ext cx="6100548" cy="369332"/>
          </a:xfrm>
          <a:prstGeom prst="rect">
            <a:avLst/>
          </a:prstGeom>
          <a:noFill/>
        </p:spPr>
        <p:txBody>
          <a:bodyPr wrap="square">
            <a:spAutoFit/>
          </a:bodyPr>
          <a:lstStyle/>
          <a:p>
            <a:pPr algn="ctr"/>
            <a:r>
              <a:rPr lang="en-US" dirty="0">
                <a:hlinkClick r:id="rId3"/>
              </a:rPr>
              <a:t>https://lmarena.ai/</a:t>
            </a:r>
            <a:endParaRPr lang="en-US" dirty="0"/>
          </a:p>
        </p:txBody>
      </p:sp>
      <p:sp>
        <p:nvSpPr>
          <p:cNvPr id="11" name="TextBox 10">
            <a:extLst>
              <a:ext uri="{FF2B5EF4-FFF2-40B4-BE49-F238E27FC236}">
                <a16:creationId xmlns:a16="http://schemas.microsoft.com/office/drawing/2014/main" id="{72AAD436-1D63-0211-56CA-07CDD84CA924}"/>
              </a:ext>
            </a:extLst>
          </p:cNvPr>
          <p:cNvSpPr txBox="1"/>
          <p:nvPr/>
        </p:nvSpPr>
        <p:spPr>
          <a:xfrm>
            <a:off x="95034" y="4163594"/>
            <a:ext cx="2092834" cy="584775"/>
          </a:xfrm>
          <a:prstGeom prst="rect">
            <a:avLst/>
          </a:prstGeom>
          <a:noFill/>
        </p:spPr>
        <p:txBody>
          <a:bodyPr wrap="square">
            <a:spAutoFit/>
          </a:bodyPr>
          <a:lstStyle/>
          <a:p>
            <a:r>
              <a:rPr lang="en-US" sz="3200" b="1" dirty="0">
                <a:solidFill>
                  <a:srgbClr val="C00000"/>
                </a:solidFill>
              </a:rPr>
              <a:t>Claude 3.5 </a:t>
            </a:r>
          </a:p>
        </p:txBody>
      </p:sp>
      <p:sp>
        <p:nvSpPr>
          <p:cNvPr id="12" name="Rounded Rectangle 11">
            <a:extLst>
              <a:ext uri="{FF2B5EF4-FFF2-40B4-BE49-F238E27FC236}">
                <a16:creationId xmlns:a16="http://schemas.microsoft.com/office/drawing/2014/main" id="{368BC4C4-9D1A-1A66-BF7D-AD29952950C4}"/>
              </a:ext>
            </a:extLst>
          </p:cNvPr>
          <p:cNvSpPr/>
          <p:nvPr/>
        </p:nvSpPr>
        <p:spPr>
          <a:xfrm>
            <a:off x="2187869" y="1800225"/>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E6BC27-B402-E564-C59D-262360765975}"/>
              </a:ext>
            </a:extLst>
          </p:cNvPr>
          <p:cNvSpPr txBox="1"/>
          <p:nvPr/>
        </p:nvSpPr>
        <p:spPr>
          <a:xfrm>
            <a:off x="122331" y="1661899"/>
            <a:ext cx="1871429" cy="646331"/>
          </a:xfrm>
          <a:prstGeom prst="rect">
            <a:avLst/>
          </a:prstGeom>
          <a:noFill/>
        </p:spPr>
        <p:txBody>
          <a:bodyPr wrap="square">
            <a:spAutoFit/>
          </a:bodyPr>
          <a:lstStyle/>
          <a:p>
            <a:r>
              <a:rPr lang="en-US" sz="3600" b="1" dirty="0">
                <a:solidFill>
                  <a:srgbClr val="C00000"/>
                </a:solidFill>
              </a:rPr>
              <a:t>GPT-4o </a:t>
            </a:r>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ounded Rectangle 12">
            <a:extLst>
              <a:ext uri="{FF2B5EF4-FFF2-40B4-BE49-F238E27FC236}">
                <a16:creationId xmlns:a16="http://schemas.microsoft.com/office/drawing/2014/main" id="{D5919DBA-4DEE-EDC7-0BDA-6054F8A88AB6}"/>
              </a:ext>
            </a:extLst>
          </p:cNvPr>
          <p:cNvSpPr/>
          <p:nvPr/>
        </p:nvSpPr>
        <p:spPr>
          <a:xfrm>
            <a:off x="2187868" y="4313583"/>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1545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Artificial Analysis Quality Index</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232</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a:t>
            </a:r>
            <a:endParaRPr lang="en-US" sz="1200" b="0" i="0" u="none" strike="noStrike" cap="none" dirty="0">
              <a:solidFill>
                <a:srgbClr val="BFBFB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A47F2EC-99A9-A3D7-4312-16378DF8C0B6}"/>
              </a:ext>
            </a:extLst>
          </p:cNvPr>
          <p:cNvPicPr>
            <a:picLocks noChangeAspect="1"/>
          </p:cNvPicPr>
          <p:nvPr/>
        </p:nvPicPr>
        <p:blipFill>
          <a:blip r:embed="rId4"/>
          <a:stretch>
            <a:fillRect/>
          </a:stretch>
        </p:blipFill>
        <p:spPr>
          <a:xfrm>
            <a:off x="1777205" y="1247198"/>
            <a:ext cx="8837540" cy="5378402"/>
          </a:xfrm>
          <a:prstGeom prst="rect">
            <a:avLst/>
          </a:prstGeom>
        </p:spPr>
      </p:pic>
    </p:spTree>
    <p:extLst>
      <p:ext uri="{BB962C8B-B14F-4D97-AF65-F5344CB8AC3E}">
        <p14:creationId xmlns:p14="http://schemas.microsoft.com/office/powerpoint/2010/main" val="239038105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233</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234</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235</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29987384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38405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129691445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26590609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992415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003" y="150750"/>
            <a:ext cx="8712968" cy="1143000"/>
          </a:xfrm>
        </p:spPr>
        <p:txBody>
          <a:bodyPr>
            <a:normAutofit fontScale="90000"/>
          </a:bodyPr>
          <a:lstStyle/>
          <a:p>
            <a:r>
              <a:rPr lang="en-US" dirty="0">
                <a:solidFill>
                  <a:schemeClr val="accent1"/>
                </a:solidFill>
              </a:rPr>
              <a:t>Neural Network and Deep Learning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174" y="1556792"/>
            <a:ext cx="8382626" cy="4680520"/>
          </a:xfrm>
          <a:prstGeom prst="rect">
            <a:avLst/>
          </a:prstGeom>
        </p:spPr>
      </p:pic>
      <p:sp>
        <p:nvSpPr>
          <p:cNvPr id="7" name="Rectangle 6"/>
          <p:cNvSpPr/>
          <p:nvPr/>
        </p:nvSpPr>
        <p:spPr>
          <a:xfrm>
            <a:off x="2779127" y="6381329"/>
            <a:ext cx="6480720" cy="461665"/>
          </a:xfrm>
          <a:prstGeom prst="rect">
            <a:avLst/>
          </a:prstGeom>
        </p:spPr>
        <p:txBody>
          <a:bodyPr wrap="square">
            <a:spAutoFit/>
          </a:bodyPr>
          <a:lstStyle/>
          <a:p>
            <a:pPr algn="ctr"/>
            <a:r>
              <a:rPr lang="en-US" sz="1200">
                <a:solidFill>
                  <a:schemeClr val="bg1">
                    <a:lumMod val="75000"/>
                  </a:schemeClr>
                </a:solidFill>
              </a:rPr>
              <a:t>Source: 3Blue1Brown </a:t>
            </a:r>
            <a:r>
              <a:rPr lang="en-US" sz="1200" dirty="0">
                <a:solidFill>
                  <a:schemeClr val="bg1">
                    <a:lumMod val="75000"/>
                  </a:schemeClr>
                </a:solidFill>
              </a:rPr>
              <a:t>(2017), But what *is* a Neural Network? | Chapter 1, deep learning, </a:t>
            </a:r>
            <a:r>
              <a:rPr lang="en-US" sz="1200" dirty="0">
                <a:solidFill>
                  <a:schemeClr val="bg1">
                    <a:lumMod val="75000"/>
                  </a:schemeClr>
                </a:solidFill>
                <a:hlinkClick r:id="rId3"/>
              </a:rPr>
              <a:t>https://www.youtube.com/watch?v=aircAruvnKk</a:t>
            </a:r>
            <a:endParaRPr lang="en-US" sz="1200" dirty="0">
              <a:solidFill>
                <a:schemeClr val="bg1">
                  <a:lumMod val="75000"/>
                </a:schemeClr>
              </a:solidFill>
            </a:endParaRPr>
          </a:p>
        </p:txBody>
      </p:sp>
    </p:spTree>
    <p:extLst>
      <p:ext uri="{BB962C8B-B14F-4D97-AF65-F5344CB8AC3E}">
        <p14:creationId xmlns:p14="http://schemas.microsoft.com/office/powerpoint/2010/main" val="6857003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270130657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17512685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174026405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3106660"/>
            <a:ext cx="11586107"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latin typeface="Courier New" panose="02070309020205020404" pitchFamily="49" charset="0"/>
              </a:rPr>
              <a:t>from</a:t>
            </a:r>
            <a:r>
              <a:rPr lang="en-US" sz="2400" b="1" dirty="0">
                <a:solidFill>
                  <a:srgbClr val="000000"/>
                </a:solidFill>
                <a:latin typeface="Courier New" panose="02070309020205020404" pitchFamily="49" charset="0"/>
              </a:rPr>
              <a:t> transformers </a:t>
            </a:r>
            <a:r>
              <a:rPr lang="en-US" sz="2400" b="1" dirty="0">
                <a:solidFill>
                  <a:srgbClr val="AF00DB"/>
                </a:solidFill>
                <a:latin typeface="Courier New" panose="02070309020205020404" pitchFamily="49" charset="0"/>
              </a:rPr>
              <a:t>import</a:t>
            </a:r>
            <a:r>
              <a:rPr lang="en-US" sz="2400" b="1" dirty="0">
                <a:solidFill>
                  <a:srgbClr val="000000"/>
                </a:solidFill>
                <a:latin typeface="Courier New" panose="02070309020205020404" pitchFamily="49" charset="0"/>
              </a:rPr>
              <a:t> pipeline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4765809"/>
            <a:ext cx="11404146" cy="1569660"/>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400" b="1" dirty="0">
              <a:solidFill>
                <a:srgbClr val="7030A0"/>
              </a:solidFill>
            </a:endParaRPr>
          </a:p>
        </p:txBody>
      </p:sp>
      <p:sp>
        <p:nvSpPr>
          <p:cNvPr id="7" name="TextBox 6">
            <a:extLst>
              <a:ext uri="{FF2B5EF4-FFF2-40B4-BE49-F238E27FC236}">
                <a16:creationId xmlns:a16="http://schemas.microsoft.com/office/drawing/2014/main" id="{3AF6D0F6-7DF8-9C46-9F8A-A10596D50678}"/>
              </a:ext>
            </a:extLst>
          </p:cNvPr>
          <p:cNvSpPr txBox="1"/>
          <p:nvPr/>
        </p:nvSpPr>
        <p:spPr>
          <a:xfrm>
            <a:off x="352424" y="967553"/>
            <a:ext cx="11586107"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33195162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189624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08427643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32597692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30234324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30392021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249</a:t>
            </a:fld>
            <a:endParaRPr lang="en-US"/>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10" name="TextBox 9">
            <a:extLst>
              <a:ext uri="{FF2B5EF4-FFF2-40B4-BE49-F238E27FC236}">
                <a16:creationId xmlns:a16="http://schemas.microsoft.com/office/drawing/2014/main" id="{F58D933F-D5FF-9CD0-3312-4AAAE699C50F}"/>
              </a:ext>
            </a:extLst>
          </p:cNvPr>
          <p:cNvSpPr txBox="1"/>
          <p:nvPr/>
        </p:nvSpPr>
        <p:spPr>
          <a:xfrm>
            <a:off x="559078" y="940683"/>
            <a:ext cx="11073843" cy="1015663"/>
          </a:xfrm>
          <a:prstGeom prst="rect">
            <a:avLst/>
          </a:prstGeom>
          <a:solidFill>
            <a:schemeClr val="accent4">
              <a:lumMod val="20000"/>
              <a:lumOff val="80000"/>
            </a:schemeClr>
          </a:solidFill>
        </p:spPr>
        <p:txBody>
          <a:bodyPr wrap="square">
            <a:spAutoFit/>
          </a:bodyPr>
          <a:lstStyle/>
          <a:p>
            <a:r>
              <a:rPr lang="en-US" sz="2000" b="0" dirty="0">
                <a:solidFill>
                  <a:srgbClr val="008000"/>
                </a:solidFill>
                <a:effectLst/>
                <a:latin typeface="Courier New" panose="02070309020205020404" pitchFamily="49" charset="0"/>
              </a:rPr>
              <a:t># Install transformers from source - only needed for versions &lt;= v4.34</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t>
            </a:r>
            <a:r>
              <a:rPr lang="en-US" sz="2000" b="0" dirty="0" err="1">
                <a:solidFill>
                  <a:srgbClr val="000000"/>
                </a:solidFill>
                <a:effectLst/>
                <a:latin typeface="Courier New" panose="02070309020205020404" pitchFamily="49" charset="0"/>
              </a:rPr>
              <a:t>git+https</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github.com</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huggingface</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transformers.git</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accelerate</a:t>
            </a:r>
          </a:p>
        </p:txBody>
      </p:sp>
      <p:sp>
        <p:nvSpPr>
          <p:cNvPr id="6" name="Title 1">
            <a:extLst>
              <a:ext uri="{FF2B5EF4-FFF2-40B4-BE49-F238E27FC236}">
                <a16:creationId xmlns:a16="http://schemas.microsoft.com/office/drawing/2014/main" id="{64AC96B7-AA43-2146-B757-84E57F55018F}"/>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Tree>
    <p:extLst>
      <p:ext uri="{BB962C8B-B14F-4D97-AF65-F5344CB8AC3E}">
        <p14:creationId xmlns:p14="http://schemas.microsoft.com/office/powerpoint/2010/main" val="23843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a:solidFill>
                  <a:schemeClr val="accent1"/>
                </a:solidFill>
              </a:rPr>
              <a:t>Gradient Descent </a:t>
            </a:r>
            <a:br>
              <a:rPr lang="en-US" sz="6600" dirty="0">
                <a:solidFill>
                  <a:schemeClr val="accent1"/>
                </a:solidFill>
              </a:rPr>
            </a:br>
            <a:r>
              <a:rPr lang="en-US" dirty="0">
                <a:solidFill>
                  <a:schemeClr val="accent1"/>
                </a:solidFill>
              </a:rPr>
              <a:t>how neural networks learn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5" name="Rectangle 4"/>
          <p:cNvSpPr/>
          <p:nvPr/>
        </p:nvSpPr>
        <p:spPr>
          <a:xfrm>
            <a:off x="2125216" y="6351712"/>
            <a:ext cx="7643192" cy="461665"/>
          </a:xfrm>
          <a:prstGeom prst="rect">
            <a:avLst/>
          </a:prstGeom>
        </p:spPr>
        <p:txBody>
          <a:bodyPr wrap="square">
            <a:spAutoFit/>
          </a:bodyPr>
          <a:lstStyle/>
          <a:p>
            <a:pPr algn="ctr"/>
            <a:r>
              <a:rPr lang="en-US" sz="1200" dirty="0">
                <a:solidFill>
                  <a:schemeClr val="bg1">
                    <a:lumMod val="75000"/>
                  </a:schemeClr>
                </a:solidFill>
              </a:rPr>
              <a:t>Source</a:t>
            </a:r>
            <a:r>
              <a:rPr lang="en-US" sz="1200">
                <a:solidFill>
                  <a:schemeClr val="bg1">
                    <a:lumMod val="75000"/>
                  </a:schemeClr>
                </a:solidFill>
              </a:rPr>
              <a:t>: 3Blue1Brown (2017), Gradient </a:t>
            </a:r>
            <a:r>
              <a:rPr lang="en-US" sz="1200" dirty="0">
                <a:solidFill>
                  <a:schemeClr val="bg1">
                    <a:lumMod val="75000"/>
                  </a:schemeClr>
                </a:solidFill>
              </a:rPr>
              <a:t>descent, how neural networks learn | Chapter 2, deep learning,  </a:t>
            </a:r>
            <a:r>
              <a:rPr lang="en-US" sz="1200" dirty="0">
                <a:solidFill>
                  <a:schemeClr val="bg1">
                    <a:lumMod val="75000"/>
                  </a:schemeClr>
                </a:solidFill>
                <a:hlinkClick r:id="rId2"/>
              </a:rPr>
              <a:t>https://www.youtube.com/watch?v=IHZwWFHWa-w</a:t>
            </a:r>
            <a:endParaRPr lang="en-US" sz="1200" dirty="0">
              <a:solidFill>
                <a:schemeClr val="bg1">
                  <a:lumMod val="75000"/>
                </a:schemeClr>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7529" y="1988840"/>
            <a:ext cx="8487653" cy="4176464"/>
          </a:xfrm>
          <a:prstGeom prst="rect">
            <a:avLst/>
          </a:prstGeom>
        </p:spPr>
      </p:pic>
    </p:spTree>
    <p:extLst>
      <p:ext uri="{BB962C8B-B14F-4D97-AF65-F5344CB8AC3E}">
        <p14:creationId xmlns:p14="http://schemas.microsoft.com/office/powerpoint/2010/main" val="7400331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3539430"/>
          </a:xfrm>
          <a:prstGeom prst="rect">
            <a:avLst/>
          </a:prstGeom>
          <a:solidFill>
            <a:schemeClr val="accent4">
              <a:lumMod val="20000"/>
              <a:lumOff val="80000"/>
            </a:schemeClr>
          </a:solidFill>
        </p:spPr>
        <p:txBody>
          <a:bodyPr wrap="square">
            <a:spAutoFit/>
          </a:bodyPr>
          <a:lstStyle/>
          <a:p>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torch</a:t>
            </a:r>
          </a:p>
          <a:p>
            <a:r>
              <a:rPr lang="en-US" sz="3200" b="0" dirty="0">
                <a:solidFill>
                  <a:srgbClr val="AF00DB"/>
                </a:solidFill>
                <a:effectLst/>
                <a:latin typeface="Courier New" panose="02070309020205020404" pitchFamily="49" charset="0"/>
              </a:rPr>
              <a:t>from</a:t>
            </a:r>
            <a:r>
              <a:rPr lang="en-US" sz="3200" b="0" dirty="0">
                <a:solidFill>
                  <a:srgbClr val="000000"/>
                </a:solidFill>
                <a:effectLst/>
                <a:latin typeface="Courier New" panose="02070309020205020404" pitchFamily="49" charset="0"/>
              </a:rPr>
              <a:t> transformers </a:t>
            </a:r>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pipeline</a:t>
            </a:r>
          </a:p>
          <a:p>
            <a:br>
              <a:rPr lang="en-US" sz="3200" b="0" dirty="0">
                <a:solidFill>
                  <a:srgbClr val="000000"/>
                </a:solidFill>
                <a:effectLst/>
                <a:latin typeface="Courier New" panose="02070309020205020404" pitchFamily="49" charset="0"/>
              </a:rPr>
            </a:br>
            <a:r>
              <a:rPr lang="en-US" sz="3200" b="0" dirty="0">
                <a:solidFill>
                  <a:srgbClr val="000000"/>
                </a:solidFill>
                <a:effectLst/>
                <a:latin typeface="Courier New" panose="02070309020205020404" pitchFamily="49" charset="0"/>
              </a:rPr>
              <a:t>pipe = pipeline(</a:t>
            </a:r>
            <a:r>
              <a:rPr lang="en-US" sz="3200" b="0" dirty="0">
                <a:solidFill>
                  <a:srgbClr val="A31515"/>
                </a:solidFill>
                <a:effectLst/>
                <a:latin typeface="Courier New" panose="02070309020205020404" pitchFamily="49" charset="0"/>
              </a:rPr>
              <a:t>"text-generation"</a:t>
            </a:r>
            <a:r>
              <a:rPr lang="en-US" sz="3200" b="0" dirty="0">
                <a:solidFill>
                  <a:srgbClr val="000000"/>
                </a:solidFill>
                <a:effectLst/>
                <a:latin typeface="Courier New" panose="02070309020205020404" pitchFamily="49" charset="0"/>
              </a:rPr>
              <a:t>, model=</a:t>
            </a:r>
            <a:r>
              <a:rPr lang="en-US" sz="3200" b="0" dirty="0">
                <a:solidFill>
                  <a:srgbClr val="A31515"/>
                </a:solidFill>
                <a:effectLst/>
                <a:latin typeface="Courier New" panose="02070309020205020404" pitchFamily="49" charset="0"/>
              </a:rPr>
              <a:t>"HuggingFaceH4/zephyr-7b-beta"</a:t>
            </a:r>
            <a:r>
              <a:rPr lang="en-US" sz="3200" b="0" dirty="0">
                <a:solidFill>
                  <a:srgbClr val="000000"/>
                </a:solidFill>
                <a:effectLst/>
                <a:latin typeface="Courier New" panose="02070309020205020404" pitchFamily="49" charset="0"/>
              </a:rPr>
              <a:t>, </a:t>
            </a:r>
            <a:r>
              <a:rPr lang="en-US" sz="3200" b="0" dirty="0" err="1">
                <a:solidFill>
                  <a:srgbClr val="000000"/>
                </a:solidFill>
                <a:effectLst/>
                <a:latin typeface="Courier New" panose="02070309020205020404" pitchFamily="49" charset="0"/>
              </a:rPr>
              <a:t>torch_dtype</a:t>
            </a:r>
            <a:r>
              <a:rPr lang="en-US" sz="3200" b="0" dirty="0">
                <a:solidFill>
                  <a:srgbClr val="000000"/>
                </a:solidFill>
                <a:effectLst/>
                <a:latin typeface="Courier New" panose="02070309020205020404" pitchFamily="49" charset="0"/>
              </a:rPr>
              <a:t>=torch.bfloat16, </a:t>
            </a:r>
            <a:r>
              <a:rPr lang="en-US" sz="3200" b="0" dirty="0" err="1">
                <a:solidFill>
                  <a:srgbClr val="000000"/>
                </a:solidFill>
                <a:effectLst/>
                <a:latin typeface="Courier New" panose="02070309020205020404" pitchFamily="49" charset="0"/>
              </a:rPr>
              <a:t>device_map</a:t>
            </a:r>
            <a:r>
              <a:rPr lang="en-US" sz="3200" b="0" dirty="0">
                <a:solidFill>
                  <a:srgbClr val="000000"/>
                </a:solidFill>
                <a:effectLst/>
                <a:latin typeface="Courier New" panose="02070309020205020404" pitchFamily="49" charset="0"/>
              </a:rPr>
              <a:t>=</a:t>
            </a:r>
            <a:r>
              <a:rPr lang="en-US" sz="3200" b="0" dirty="0">
                <a:solidFill>
                  <a:srgbClr val="A31515"/>
                </a:solidFill>
                <a:effectLst/>
                <a:latin typeface="Courier New" panose="02070309020205020404" pitchFamily="49" charset="0"/>
              </a:rPr>
              <a:t>"auto"</a:t>
            </a:r>
            <a:r>
              <a:rPr lang="en-US" sz="32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68729683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447645"/>
          </a:xfrm>
          <a:prstGeom prst="rect">
            <a:avLst/>
          </a:prstGeom>
          <a:solidFill>
            <a:schemeClr val="accent4">
              <a:lumMod val="20000"/>
              <a:lumOff val="80000"/>
            </a:schemeClr>
          </a:solidFill>
        </p:spPr>
        <p:txBody>
          <a:bodyPr wrap="square">
            <a:spAutoFit/>
          </a:bodyPr>
          <a:lstStyle/>
          <a:p>
            <a:br>
              <a:rPr lang="en-US" sz="1200" b="0" dirty="0">
                <a:solidFill>
                  <a:srgbClr val="000000"/>
                </a:solidFill>
                <a:effectLst/>
                <a:latin typeface="Courier New" panose="02070309020205020404" pitchFamily="49" charset="0"/>
              </a:rPr>
            </a:br>
            <a:r>
              <a:rPr lang="en-US" sz="2000" b="0" dirty="0">
                <a:solidFill>
                  <a:srgbClr val="008000"/>
                </a:solidFill>
                <a:effectLst/>
                <a:latin typeface="Courier New" panose="02070309020205020404" pitchFamily="49" charset="0"/>
              </a:rPr>
              <a:t># We use the tokenizer's chat template to format each message - see https://</a:t>
            </a:r>
            <a:r>
              <a:rPr lang="en-US" sz="2000" b="0" dirty="0" err="1">
                <a:solidFill>
                  <a:srgbClr val="008000"/>
                </a:solidFill>
                <a:effectLst/>
                <a:latin typeface="Courier New" panose="02070309020205020404" pitchFamily="49" charset="0"/>
              </a:rPr>
              <a:t>huggingface.co</a:t>
            </a:r>
            <a:r>
              <a:rPr lang="en-US" sz="2000" b="0" dirty="0">
                <a:solidFill>
                  <a:srgbClr val="008000"/>
                </a:solidFill>
                <a:effectLst/>
                <a:latin typeface="Courier New" panose="02070309020205020404" pitchFamily="49" charset="0"/>
              </a:rPr>
              <a:t>/docs/transformers/main/</a:t>
            </a:r>
            <a:r>
              <a:rPr lang="en-US" sz="2000" b="0" dirty="0" err="1">
                <a:solidFill>
                  <a:srgbClr val="008000"/>
                </a:solidFill>
                <a:effectLst/>
                <a:latin typeface="Courier New" panose="02070309020205020404" pitchFamily="49" charset="0"/>
              </a:rPr>
              <a:t>en</a:t>
            </a:r>
            <a:r>
              <a:rPr lang="en-US" sz="2000" b="0" dirty="0">
                <a:solidFill>
                  <a:srgbClr val="008000"/>
                </a:solidFill>
                <a:effectLst/>
                <a:latin typeface="Courier New" panose="02070309020205020404" pitchFamily="49" charset="0"/>
              </a:rPr>
              <a:t>/</a:t>
            </a:r>
            <a:r>
              <a:rPr lang="en-US" sz="2000" b="0" dirty="0" err="1">
                <a:solidFill>
                  <a:srgbClr val="008000"/>
                </a:solidFill>
                <a:effectLst/>
                <a:latin typeface="Courier New" panose="02070309020205020404" pitchFamily="49" charset="0"/>
              </a:rPr>
              <a:t>chat_templating</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600" b="0" dirty="0">
                <a:solidFill>
                  <a:srgbClr val="000000"/>
                </a:solidFill>
                <a:effectLst/>
                <a:latin typeface="Courier New" panose="02070309020205020404" pitchFamily="49" charset="0"/>
              </a:rPr>
              <a:t>prompt = </a:t>
            </a:r>
            <a:r>
              <a:rPr lang="en-US" sz="2600" b="0" dirty="0" err="1">
                <a:solidFill>
                  <a:srgbClr val="000000"/>
                </a:solidFill>
                <a:effectLst/>
                <a:latin typeface="Courier New" panose="02070309020205020404" pitchFamily="49" charset="0"/>
              </a:rPr>
              <a:t>pipe.tokenizer.apply_chat_template</a:t>
            </a:r>
            <a:r>
              <a:rPr lang="en-US" sz="2600" b="0" dirty="0">
                <a:solidFill>
                  <a:srgbClr val="000000"/>
                </a:solidFill>
                <a:effectLst/>
                <a:latin typeface="Courier New" panose="02070309020205020404" pitchFamily="49" charset="0"/>
              </a:rPr>
              <a:t>(messages, tokenize=</a:t>
            </a:r>
            <a:r>
              <a:rPr lang="en-US" sz="2600" b="0" dirty="0">
                <a:solidFill>
                  <a:srgbClr val="0000FF"/>
                </a:solidFill>
                <a:effectLst/>
                <a:latin typeface="Courier New" panose="02070309020205020404" pitchFamily="49" charset="0"/>
              </a:rPr>
              <a:t>False</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add_generation_prompt</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a:t>
            </a:r>
          </a:p>
          <a:p>
            <a:endParaRPr lang="en-US" sz="2600" b="0" dirty="0">
              <a:solidFill>
                <a:srgbClr val="000000"/>
              </a:solidFill>
              <a:effectLst/>
              <a:latin typeface="Courier New" panose="02070309020205020404" pitchFamily="49" charset="0"/>
            </a:endParaRPr>
          </a:p>
          <a:p>
            <a:r>
              <a:rPr lang="en-US" sz="2600" b="0" dirty="0">
                <a:solidFill>
                  <a:srgbClr val="000000"/>
                </a:solidFill>
                <a:effectLst/>
                <a:latin typeface="Courier New" panose="02070309020205020404" pitchFamily="49" charset="0"/>
              </a:rPr>
              <a:t>outputs = pipe(prompt, </a:t>
            </a:r>
            <a:r>
              <a:rPr lang="en-US" sz="2600" b="0" dirty="0" err="1">
                <a:solidFill>
                  <a:srgbClr val="000000"/>
                </a:solidFill>
                <a:effectLst/>
                <a:latin typeface="Courier New" panose="02070309020205020404" pitchFamily="49" charset="0"/>
              </a:rPr>
              <a:t>max_new_tokens</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256</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do_sample</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 temperature=</a:t>
            </a:r>
            <a:r>
              <a:rPr lang="en-US" sz="2600" b="0" dirty="0">
                <a:solidFill>
                  <a:srgbClr val="116644"/>
                </a:solidFill>
                <a:effectLst/>
                <a:latin typeface="Courier New" panose="02070309020205020404" pitchFamily="49" charset="0"/>
              </a:rPr>
              <a:t>0.7</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top_k</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50</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top_p</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0.95</a:t>
            </a:r>
            <a:r>
              <a:rPr lang="en-US" sz="2600" b="0" dirty="0">
                <a:solidFill>
                  <a:srgbClr val="000000"/>
                </a:solidFill>
                <a:effectLst/>
                <a:latin typeface="Courier New" panose="02070309020205020404" pitchFamily="49" charset="0"/>
              </a:rPr>
              <a:t>)</a:t>
            </a:r>
            <a:endParaRPr lang="en-US" sz="2600" b="0" dirty="0">
              <a:solidFill>
                <a:srgbClr val="795E26"/>
              </a:solidFill>
              <a:effectLst/>
              <a:latin typeface="Courier New" panose="02070309020205020404" pitchFamily="49" charset="0"/>
            </a:endParaRPr>
          </a:p>
          <a:p>
            <a:r>
              <a:rPr lang="en-US" sz="2600" b="0" dirty="0">
                <a:solidFill>
                  <a:srgbClr val="795E26"/>
                </a:solidFill>
                <a:effectLst/>
                <a:latin typeface="Courier New" panose="02070309020205020404" pitchFamily="49" charset="0"/>
              </a:rPr>
              <a:t>print</a:t>
            </a:r>
            <a:r>
              <a:rPr lang="en-US" sz="2600" b="0" dirty="0">
                <a:solidFill>
                  <a:srgbClr val="000000"/>
                </a:solidFill>
                <a:effectLst/>
                <a:latin typeface="Courier New" panose="02070309020205020404" pitchFamily="49" charset="0"/>
              </a:rPr>
              <a:t>(outputs[</a:t>
            </a:r>
            <a:r>
              <a:rPr lang="en-US" sz="2600" b="0" dirty="0">
                <a:solidFill>
                  <a:srgbClr val="116644"/>
                </a:solidFill>
                <a:effectLst/>
                <a:latin typeface="Courier New" panose="02070309020205020404" pitchFamily="49" charset="0"/>
              </a:rPr>
              <a:t>0</a:t>
            </a:r>
            <a:r>
              <a:rPr lang="en-US" sz="2600" b="0" dirty="0">
                <a:solidFill>
                  <a:srgbClr val="000000"/>
                </a:solidFill>
                <a:effectLst/>
                <a:latin typeface="Courier New" panose="02070309020205020404" pitchFamily="49" charset="0"/>
              </a:rPr>
              <a:t>][</a:t>
            </a:r>
            <a:r>
              <a:rPr lang="en-US" sz="2600" b="0" dirty="0">
                <a:solidFill>
                  <a:srgbClr val="A31515"/>
                </a:solidFill>
                <a:effectLst/>
                <a:latin typeface="Courier New" panose="02070309020205020404" pitchFamily="49" charset="0"/>
              </a:rPr>
              <a:t>"</a:t>
            </a:r>
            <a:r>
              <a:rPr lang="en-US" sz="2600" b="0" dirty="0" err="1">
                <a:solidFill>
                  <a:srgbClr val="A31515"/>
                </a:solidFill>
                <a:effectLst/>
                <a:latin typeface="Courier New" panose="02070309020205020404" pitchFamily="49" charset="0"/>
              </a:rPr>
              <a:t>generated_text</a:t>
            </a:r>
            <a:r>
              <a:rPr lang="en-US" sz="2600" b="0" dirty="0">
                <a:solidFill>
                  <a:srgbClr val="A31515"/>
                </a:solidFill>
                <a:effectLst/>
                <a:latin typeface="Courier New" panose="02070309020205020404" pitchFamily="49" charset="0"/>
              </a:rPr>
              <a:t>"</a:t>
            </a:r>
            <a:r>
              <a:rPr lang="en-US" sz="26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348145642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724644"/>
          </a:xfrm>
          <a:prstGeom prst="rect">
            <a:avLst/>
          </a:prstGeom>
          <a:solidFill>
            <a:schemeClr val="accent4">
              <a:lumMod val="20000"/>
              <a:lumOff val="80000"/>
            </a:schemeClr>
          </a:solidFill>
        </p:spPr>
        <p:txBody>
          <a:bodyPr wrap="square">
            <a:spAutoFit/>
          </a:bodyPr>
          <a:lstStyle/>
          <a:p>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torch</a:t>
            </a:r>
          </a:p>
          <a:p>
            <a:r>
              <a:rPr lang="en-US" b="0" dirty="0">
                <a:solidFill>
                  <a:srgbClr val="AF00DB"/>
                </a:solidFill>
                <a:effectLst/>
                <a:latin typeface="Courier New" panose="02070309020205020404" pitchFamily="49" charset="0"/>
              </a:rPr>
              <a:t>from</a:t>
            </a:r>
            <a:r>
              <a:rPr lang="en-US" b="0" dirty="0">
                <a:solidFill>
                  <a:srgbClr val="000000"/>
                </a:solidFill>
                <a:effectLst/>
                <a:latin typeface="Courier New" panose="02070309020205020404" pitchFamily="49" charset="0"/>
              </a:rPr>
              <a:t> transformers </a:t>
            </a:r>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pipeline</a:t>
            </a:r>
          </a:p>
          <a:p>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pipe = pipeline(</a:t>
            </a:r>
            <a:r>
              <a:rPr lang="en-US" b="0" dirty="0">
                <a:solidFill>
                  <a:srgbClr val="A31515"/>
                </a:solidFill>
                <a:effectLst/>
                <a:latin typeface="Courier New" panose="02070309020205020404" pitchFamily="49" charset="0"/>
              </a:rPr>
              <a:t>"text-generation"</a:t>
            </a:r>
            <a:r>
              <a:rPr lang="en-US" b="0" dirty="0">
                <a:solidFill>
                  <a:srgbClr val="000000"/>
                </a:solidFill>
                <a:effectLst/>
                <a:latin typeface="Courier New" panose="02070309020205020404" pitchFamily="49" charset="0"/>
              </a:rPr>
              <a:t>, model=</a:t>
            </a:r>
            <a:r>
              <a:rPr lang="en-US" b="0" dirty="0">
                <a:solidFill>
                  <a:srgbClr val="A31515"/>
                </a:solidFill>
                <a:effectLst/>
                <a:latin typeface="Courier New" panose="02070309020205020404" pitchFamily="49" charset="0"/>
              </a:rPr>
              <a:t>"HuggingFaceH4/zephyr-7b-beta"</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torch_dtype</a:t>
            </a:r>
            <a:r>
              <a:rPr lang="en-US" b="0" dirty="0">
                <a:solidFill>
                  <a:srgbClr val="000000"/>
                </a:solidFill>
                <a:effectLst/>
                <a:latin typeface="Courier New" panose="02070309020205020404" pitchFamily="49" charset="0"/>
              </a:rPr>
              <a:t>=torch.bfloat16, </a:t>
            </a:r>
            <a:r>
              <a:rPr lang="en-US" b="0" dirty="0" err="1">
                <a:solidFill>
                  <a:srgbClr val="000000"/>
                </a:solidFill>
                <a:effectLst/>
                <a:latin typeface="Courier New" panose="02070309020205020404" pitchFamily="49" charset="0"/>
              </a:rPr>
              <a:t>device_map</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"auto"</a:t>
            </a:r>
            <a:r>
              <a:rPr lang="en-US" b="0" dirty="0">
                <a:solidFill>
                  <a:srgbClr val="000000"/>
                </a:solidFill>
                <a:effectLst/>
                <a:latin typeface="Courier New" panose="02070309020205020404" pitchFamily="49" charset="0"/>
              </a:rPr>
              <a:t>)</a:t>
            </a:r>
          </a:p>
          <a:p>
            <a:br>
              <a:rPr lang="en-US" sz="1200" b="0" dirty="0">
                <a:solidFill>
                  <a:srgbClr val="000000"/>
                </a:solidFill>
                <a:effectLst/>
                <a:latin typeface="Courier New" panose="02070309020205020404" pitchFamily="49" charset="0"/>
              </a:rPr>
            </a:br>
            <a:r>
              <a:rPr lang="en-US" sz="1200" b="0" dirty="0">
                <a:solidFill>
                  <a:srgbClr val="008000"/>
                </a:solidFill>
                <a:effectLst/>
                <a:latin typeface="Courier New" panose="02070309020205020404" pitchFamily="49" charset="0"/>
              </a:rPr>
              <a:t># We use the tokenizer's chat template to format each message - see https://</a:t>
            </a:r>
            <a:r>
              <a:rPr lang="en-US" sz="1200" b="0" dirty="0" err="1">
                <a:solidFill>
                  <a:srgbClr val="008000"/>
                </a:solidFill>
                <a:effectLst/>
                <a:latin typeface="Courier New" panose="02070309020205020404" pitchFamily="49" charset="0"/>
              </a:rPr>
              <a:t>huggingface.co</a:t>
            </a:r>
            <a:r>
              <a:rPr lang="en-US" sz="1200" b="0" dirty="0">
                <a:solidFill>
                  <a:srgbClr val="008000"/>
                </a:solidFill>
                <a:effectLst/>
                <a:latin typeface="Courier New" panose="02070309020205020404" pitchFamily="49" charset="0"/>
              </a:rPr>
              <a:t>/docs/transformers/main/</a:t>
            </a:r>
            <a:r>
              <a:rPr lang="en-US" sz="1200" b="0" dirty="0" err="1">
                <a:solidFill>
                  <a:srgbClr val="008000"/>
                </a:solidFill>
                <a:effectLst/>
                <a:latin typeface="Courier New" panose="02070309020205020404" pitchFamily="49" charset="0"/>
              </a:rPr>
              <a:t>en</a:t>
            </a:r>
            <a:r>
              <a:rPr lang="en-US" sz="1200" b="0" dirty="0">
                <a:solidFill>
                  <a:srgbClr val="008000"/>
                </a:solidFill>
                <a:effectLst/>
                <a:latin typeface="Courier New" panose="02070309020205020404" pitchFamily="49" charset="0"/>
              </a:rPr>
              <a:t>/</a:t>
            </a:r>
            <a:r>
              <a:rPr lang="en-US" sz="1200" b="0" dirty="0" err="1">
                <a:solidFill>
                  <a:srgbClr val="008000"/>
                </a:solidFill>
                <a:effectLst/>
                <a:latin typeface="Courier New" panose="02070309020205020404" pitchFamily="49" charset="0"/>
              </a:rPr>
              <a:t>chat_templating</a:t>
            </a:r>
            <a:endParaRPr lang="en-US" sz="12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b="0" dirty="0">
                <a:solidFill>
                  <a:srgbClr val="000000"/>
                </a:solidFill>
                <a:effectLst/>
                <a:latin typeface="Courier New" panose="02070309020205020404" pitchFamily="49" charset="0"/>
              </a:rPr>
              <a:t>prompt = </a:t>
            </a:r>
            <a:r>
              <a:rPr lang="en-US" b="0" dirty="0" err="1">
                <a:solidFill>
                  <a:srgbClr val="000000"/>
                </a:solidFill>
                <a:effectLst/>
                <a:latin typeface="Courier New" panose="02070309020205020404" pitchFamily="49" charset="0"/>
              </a:rPr>
              <a:t>pipe.tokenizer.apply_chat_template</a:t>
            </a:r>
            <a:r>
              <a:rPr lang="en-US" b="0" dirty="0">
                <a:solidFill>
                  <a:srgbClr val="000000"/>
                </a:solidFill>
                <a:effectLst/>
                <a:latin typeface="Courier New" panose="02070309020205020404" pitchFamily="49" charset="0"/>
              </a:rPr>
              <a:t>(messages, tokenize=</a:t>
            </a:r>
            <a:r>
              <a:rPr lang="en-US" b="0" dirty="0">
                <a:solidFill>
                  <a:srgbClr val="0000FF"/>
                </a:solidFill>
                <a:effectLst/>
                <a:latin typeface="Courier New" panose="02070309020205020404" pitchFamily="49" charset="0"/>
              </a:rPr>
              <a:t>False</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add_generation_prompt</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a:t>
            </a:r>
          </a:p>
          <a:p>
            <a:r>
              <a:rPr lang="en-US" b="0" dirty="0">
                <a:solidFill>
                  <a:srgbClr val="000000"/>
                </a:solidFill>
                <a:effectLst/>
                <a:latin typeface="Courier New" panose="02070309020205020404" pitchFamily="49" charset="0"/>
              </a:rPr>
              <a:t>outputs = pipe(prompt, </a:t>
            </a:r>
            <a:r>
              <a:rPr lang="en-US" b="0" dirty="0" err="1">
                <a:solidFill>
                  <a:srgbClr val="000000"/>
                </a:solidFill>
                <a:effectLst/>
                <a:latin typeface="Courier New" panose="02070309020205020404" pitchFamily="49" charset="0"/>
              </a:rPr>
              <a:t>max_new_tokens</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256</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do_sample</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 temperature=</a:t>
            </a:r>
            <a:r>
              <a:rPr lang="en-US" b="0" dirty="0">
                <a:solidFill>
                  <a:srgbClr val="116644"/>
                </a:solidFill>
                <a:effectLst/>
                <a:latin typeface="Courier New" panose="02070309020205020404" pitchFamily="49" charset="0"/>
              </a:rPr>
              <a:t>0.7</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top_k</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50</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top_p</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0.95</a:t>
            </a:r>
            <a:r>
              <a:rPr lang="en-US" b="0" dirty="0">
                <a:solidFill>
                  <a:srgbClr val="000000"/>
                </a:solidFill>
                <a:effectLst/>
                <a:latin typeface="Courier New" panose="02070309020205020404" pitchFamily="49" charset="0"/>
              </a:rPr>
              <a:t>)</a:t>
            </a:r>
          </a:p>
          <a:p>
            <a:r>
              <a:rPr lang="en-US" b="0" dirty="0">
                <a:solidFill>
                  <a:srgbClr val="795E26"/>
                </a:solidFill>
                <a:effectLst/>
                <a:latin typeface="Courier New" panose="02070309020205020404" pitchFamily="49" charset="0"/>
              </a:rPr>
              <a:t>print</a:t>
            </a:r>
            <a:r>
              <a:rPr lang="en-US" b="0" dirty="0">
                <a:solidFill>
                  <a:srgbClr val="000000"/>
                </a:solidFill>
                <a:effectLst/>
                <a:latin typeface="Courier New" panose="02070309020205020404" pitchFamily="49" charset="0"/>
              </a:rPr>
              <a:t>(outputs[</a:t>
            </a:r>
            <a:r>
              <a:rPr lang="en-US" b="0" dirty="0">
                <a:solidFill>
                  <a:srgbClr val="116644"/>
                </a:solidFill>
                <a:effectLst/>
                <a:latin typeface="Courier New" panose="02070309020205020404" pitchFamily="49" charset="0"/>
              </a:rPr>
              <a:t>0</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t>
            </a:r>
            <a:r>
              <a:rPr lang="en-US" b="0" dirty="0" err="1">
                <a:solidFill>
                  <a:srgbClr val="A31515"/>
                </a:solidFill>
                <a:effectLst/>
                <a:latin typeface="Courier New" panose="02070309020205020404" pitchFamily="49" charset="0"/>
              </a:rPr>
              <a:t>generated_text</a:t>
            </a:r>
            <a:r>
              <a:rPr lang="en-US" b="0" dirty="0">
                <a:solidFill>
                  <a:srgbClr val="A31515"/>
                </a:solidFill>
                <a:effectLst/>
                <a:latin typeface="Courier New" panose="02070309020205020404" pitchFamily="49" charset="0"/>
              </a:rPr>
              <a:t>"</a:t>
            </a:r>
            <a:r>
              <a:rPr lang="en-US"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345005693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DBD-93A7-814E-B7F0-6028738BF598}"/>
              </a:ext>
            </a:extLst>
          </p:cNvPr>
          <p:cNvSpPr>
            <a:spLocks noGrp="1"/>
          </p:cNvSpPr>
          <p:nvPr>
            <p:ph type="title"/>
          </p:nvPr>
        </p:nvSpPr>
        <p:spPr>
          <a:xfrm>
            <a:off x="1825807" y="57177"/>
            <a:ext cx="8229600" cy="926465"/>
          </a:xfrm>
        </p:spPr>
        <p:txBody>
          <a:bodyPr>
            <a:noAutofit/>
          </a:bodyPr>
          <a:lstStyle/>
          <a:p>
            <a:r>
              <a:rPr lang="en-US" sz="3600" dirty="0">
                <a:solidFill>
                  <a:schemeClr val="accent1"/>
                </a:solidFill>
              </a:rPr>
              <a:t>Hands-On Machine Learning with </a:t>
            </a:r>
            <a:br>
              <a:rPr lang="en-US" sz="3600" dirty="0">
                <a:solidFill>
                  <a:schemeClr val="accent1"/>
                </a:solidFill>
              </a:rPr>
            </a:br>
            <a:r>
              <a:rPr lang="en-US" sz="3600" dirty="0" err="1">
                <a:solidFill>
                  <a:schemeClr val="accent1"/>
                </a:solidFill>
              </a:rPr>
              <a:t>Scikit</a:t>
            </a:r>
            <a:r>
              <a:rPr lang="en-US" sz="3600" dirty="0">
                <a:solidFill>
                  <a:schemeClr val="accent1"/>
                </a:solidFill>
              </a:rPr>
              <a:t>-Learn, </a:t>
            </a:r>
            <a:r>
              <a:rPr lang="en-US" sz="3600" dirty="0" err="1">
                <a:solidFill>
                  <a:schemeClr val="accent1"/>
                </a:solidFill>
              </a:rPr>
              <a:t>Keras</a:t>
            </a:r>
            <a:r>
              <a:rPr lang="en-US" sz="3600" dirty="0">
                <a:solidFill>
                  <a:schemeClr val="accent1"/>
                </a:solidFill>
              </a:rPr>
              <a:t>, and TensorFlow</a:t>
            </a:r>
          </a:p>
        </p:txBody>
      </p:sp>
      <p:sp>
        <p:nvSpPr>
          <p:cNvPr id="4" name="Slide Number Placeholder 3">
            <a:extLst>
              <a:ext uri="{FF2B5EF4-FFF2-40B4-BE49-F238E27FC236}">
                <a16:creationId xmlns:a16="http://schemas.microsoft.com/office/drawing/2014/main" id="{B3674632-2ABB-CC4C-B4A7-42232A839AA7}"/>
              </a:ext>
            </a:extLst>
          </p:cNvPr>
          <p:cNvSpPr>
            <a:spLocks noGrp="1"/>
          </p:cNvSpPr>
          <p:nvPr>
            <p:ph type="sldNum" sz="quarter" idx="12"/>
          </p:nvPr>
        </p:nvSpPr>
        <p:spPr/>
        <p:txBody>
          <a:bodyPr/>
          <a:lstStyle/>
          <a:p>
            <a:fld id="{5424488C-161F-514B-8FF5-CF5173A03E8D}" type="slidenum">
              <a:rPr lang="en-US" smtClean="0"/>
              <a:t>253</a:t>
            </a:fld>
            <a:endParaRPr lang="en-US"/>
          </a:p>
        </p:txBody>
      </p:sp>
      <p:sp>
        <p:nvSpPr>
          <p:cNvPr id="5" name="TextBox 4">
            <a:extLst>
              <a:ext uri="{FF2B5EF4-FFF2-40B4-BE49-F238E27FC236}">
                <a16:creationId xmlns:a16="http://schemas.microsoft.com/office/drawing/2014/main" id="{08538CE7-48A8-1804-9AED-B02B1FF1550B}"/>
              </a:ext>
            </a:extLst>
          </p:cNvPr>
          <p:cNvSpPr txBox="1"/>
          <p:nvPr/>
        </p:nvSpPr>
        <p:spPr>
          <a:xfrm>
            <a:off x="762003" y="1049760"/>
            <a:ext cx="6821128" cy="5632311"/>
          </a:xfrm>
          <a:prstGeom prst="rect">
            <a:avLst/>
          </a:prstGeom>
          <a:noFill/>
        </p:spPr>
        <p:txBody>
          <a:bodyPr wrap="square">
            <a:spAutoFit/>
          </a:bodyPr>
          <a:lstStyle/>
          <a:p>
            <a:pPr algn="l"/>
            <a:r>
              <a:rPr lang="en-US" b="1" i="0" dirty="0">
                <a:effectLst/>
                <a:latin typeface="system-ui"/>
              </a:rPr>
              <a:t>Notebooks</a:t>
            </a:r>
          </a:p>
          <a:p>
            <a:pPr algn="l">
              <a:buFont typeface="+mj-lt"/>
              <a:buAutoNum type="arabicPeriod"/>
            </a:pPr>
            <a:r>
              <a:rPr lang="en-US" i="0" u="none" strike="noStrike" dirty="0">
                <a:solidFill>
                  <a:srgbClr val="0070C0"/>
                </a:solidFill>
                <a:effectLst/>
                <a:latin typeface="system-ui"/>
                <a:hlinkClick r:id="rId2">
                  <a:extLst>
                    <a:ext uri="{A12FA001-AC4F-418D-AE19-62706E023703}">
                      <ahyp:hlinkClr xmlns:ahyp="http://schemas.microsoft.com/office/drawing/2018/hyperlinkcolor" val="tx"/>
                    </a:ext>
                  </a:extLst>
                </a:hlinkClick>
              </a:rPr>
              <a:t>The Machine Learning landscape</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3">
                  <a:extLst>
                    <a:ext uri="{A12FA001-AC4F-418D-AE19-62706E023703}">
                      <ahyp:hlinkClr xmlns:ahyp="http://schemas.microsoft.com/office/drawing/2018/hyperlinkcolor" val="tx"/>
                    </a:ext>
                  </a:extLst>
                </a:hlinkClick>
              </a:rPr>
              <a:t>End-to-end Machine Learning project</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4">
                  <a:extLst>
                    <a:ext uri="{A12FA001-AC4F-418D-AE19-62706E023703}">
                      <ahyp:hlinkClr xmlns:ahyp="http://schemas.microsoft.com/office/drawing/2018/hyperlinkcolor" val="tx"/>
                    </a:ext>
                  </a:extLst>
                </a:hlinkClick>
              </a:rPr>
              <a:t>Classification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5">
                  <a:extLst>
                    <a:ext uri="{A12FA001-AC4F-418D-AE19-62706E023703}">
                      <ahyp:hlinkClr xmlns:ahyp="http://schemas.microsoft.com/office/drawing/2018/hyperlinkcolor" val="tx"/>
                    </a:ext>
                  </a:extLst>
                </a:hlinkClick>
              </a:rPr>
              <a:t>Training Models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6">
                  <a:extLst>
                    <a:ext uri="{A12FA001-AC4F-418D-AE19-62706E023703}">
                      <ahyp:hlinkClr xmlns:ahyp="http://schemas.microsoft.com/office/drawing/2018/hyperlinkcolor" val="tx"/>
                    </a:ext>
                  </a:extLst>
                </a:hlinkClick>
              </a:rPr>
              <a:t>Support Vector Machines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7">
                  <a:extLst>
                    <a:ext uri="{A12FA001-AC4F-418D-AE19-62706E023703}">
                      <ahyp:hlinkClr xmlns:ahyp="http://schemas.microsoft.com/office/drawing/2018/hyperlinkcolor" val="tx"/>
                    </a:ext>
                  </a:extLst>
                </a:hlinkClick>
              </a:rPr>
              <a:t>Decision Trees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8">
                  <a:extLst>
                    <a:ext uri="{A12FA001-AC4F-418D-AE19-62706E023703}">
                      <ahyp:hlinkClr xmlns:ahyp="http://schemas.microsoft.com/office/drawing/2018/hyperlinkcolor" val="tx"/>
                    </a:ext>
                  </a:extLst>
                </a:hlinkClick>
              </a:rPr>
              <a:t>Ensemble Learning and Random Forests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9">
                  <a:extLst>
                    <a:ext uri="{A12FA001-AC4F-418D-AE19-62706E023703}">
                      <ahyp:hlinkClr xmlns:ahyp="http://schemas.microsoft.com/office/drawing/2018/hyperlinkcolor" val="tx"/>
                    </a:ext>
                  </a:extLst>
                </a:hlinkClick>
              </a:rPr>
              <a:t>Dimensionality Reduction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10">
                  <a:extLst>
                    <a:ext uri="{A12FA001-AC4F-418D-AE19-62706E023703}">
                      <ahyp:hlinkClr xmlns:ahyp="http://schemas.microsoft.com/office/drawing/2018/hyperlinkcolor" val="tx"/>
                    </a:ext>
                  </a:extLst>
                </a:hlinkClick>
              </a:rPr>
              <a:t>Unsupervised Learning Techniques</a:t>
            </a:r>
            <a:endParaRPr lang="en-US" i="0" dirty="0">
              <a:solidFill>
                <a:srgbClr val="0070C0"/>
              </a:solidFill>
              <a:effectLst/>
              <a:latin typeface="system-ui"/>
            </a:endParaRPr>
          </a:p>
          <a:p>
            <a:pPr algn="l">
              <a:buFont typeface="+mj-lt"/>
              <a:buAutoNum type="arabicPeriod"/>
            </a:pPr>
            <a:r>
              <a:rPr lang="en-US" b="0" i="0" u="none" strike="noStrike" dirty="0">
                <a:effectLst/>
                <a:latin typeface="system-ui"/>
                <a:hlinkClick r:id="rId11"/>
              </a:rPr>
              <a:t>Artificial Neural Nets with Keras</a:t>
            </a:r>
            <a:endParaRPr lang="en-US" b="0" i="0" dirty="0">
              <a:effectLst/>
              <a:latin typeface="system-ui"/>
            </a:endParaRPr>
          </a:p>
          <a:p>
            <a:pPr algn="l">
              <a:buFont typeface="+mj-lt"/>
              <a:buAutoNum type="arabicPeriod"/>
            </a:pPr>
            <a:r>
              <a:rPr lang="en-US" b="0" i="0" u="none" strike="noStrike" dirty="0">
                <a:effectLst/>
                <a:latin typeface="system-ui"/>
                <a:hlinkClick r:id="rId12"/>
              </a:rPr>
              <a:t>Training Deep Neural Networks</a:t>
            </a:r>
            <a:endParaRPr lang="en-US" b="0" i="0" dirty="0">
              <a:effectLst/>
              <a:latin typeface="system-ui"/>
            </a:endParaRPr>
          </a:p>
          <a:p>
            <a:pPr algn="l">
              <a:buFont typeface="+mj-lt"/>
              <a:buAutoNum type="arabicPeriod"/>
            </a:pPr>
            <a:r>
              <a:rPr lang="en-US" b="0" i="0" u="none" strike="noStrike" dirty="0">
                <a:effectLst/>
                <a:latin typeface="system-ui"/>
                <a:hlinkClick r:id="rId13"/>
              </a:rPr>
              <a:t>Custom Models and Training with TensorFlow</a:t>
            </a:r>
            <a:endParaRPr lang="en-US" b="0" i="0" dirty="0">
              <a:effectLst/>
              <a:latin typeface="system-ui"/>
            </a:endParaRPr>
          </a:p>
          <a:p>
            <a:pPr algn="l">
              <a:buFont typeface="+mj-lt"/>
              <a:buAutoNum type="arabicPeriod"/>
            </a:pPr>
            <a:r>
              <a:rPr lang="en-US" b="0" i="0" u="none" strike="noStrike" dirty="0">
                <a:effectLst/>
                <a:latin typeface="system-ui"/>
                <a:hlinkClick r:id="rId14"/>
              </a:rPr>
              <a:t>Loading and Preprocessing Data</a:t>
            </a:r>
            <a:endParaRPr lang="en-US" b="0" i="0" dirty="0">
              <a:effectLst/>
              <a:latin typeface="system-ui"/>
            </a:endParaRPr>
          </a:p>
          <a:p>
            <a:pPr algn="l">
              <a:buFont typeface="+mj-lt"/>
              <a:buAutoNum type="arabicPeriod"/>
            </a:pPr>
            <a:r>
              <a:rPr lang="en-US" b="1" i="0" u="none" strike="noStrike" dirty="0">
                <a:solidFill>
                  <a:srgbClr val="C00000"/>
                </a:solidFill>
                <a:effectLst/>
                <a:latin typeface="system-ui"/>
                <a:hlinkClick r:id="rId15">
                  <a:extLst>
                    <a:ext uri="{A12FA001-AC4F-418D-AE19-62706E023703}">
                      <ahyp:hlinkClr xmlns:ahyp="http://schemas.microsoft.com/office/drawing/2018/hyperlinkcolor" val="tx"/>
                    </a:ext>
                  </a:extLst>
                </a:hlinkClick>
              </a:rPr>
              <a:t>Deep Computer Vision Using Convolutional Neural Networks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6">
                  <a:extLst>
                    <a:ext uri="{A12FA001-AC4F-418D-AE19-62706E023703}">
                      <ahyp:hlinkClr xmlns:ahyp="http://schemas.microsoft.com/office/drawing/2018/hyperlinkcolor" val="tx"/>
                    </a:ext>
                  </a:extLst>
                </a:hlinkClick>
              </a:rPr>
              <a:t>Processing Sequences Using RNNs and CNNs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7">
                  <a:extLst>
                    <a:ext uri="{A12FA001-AC4F-418D-AE19-62706E023703}">
                      <ahyp:hlinkClr xmlns:ahyp="http://schemas.microsoft.com/office/drawing/2018/hyperlinkcolor" val="tx"/>
                    </a:ext>
                  </a:extLst>
                </a:hlinkClick>
              </a:rPr>
              <a:t>Natural Language Processing with RNNs and Attention</a:t>
            </a:r>
            <a:endParaRPr lang="en-US" b="1" i="0" dirty="0">
              <a:solidFill>
                <a:srgbClr val="C00000"/>
              </a:solidFill>
              <a:effectLst/>
              <a:latin typeface="system-ui"/>
            </a:endParaRPr>
          </a:p>
          <a:p>
            <a:pPr algn="l">
              <a:buFont typeface="+mj-lt"/>
              <a:buAutoNum type="arabicPeriod"/>
            </a:pPr>
            <a:r>
              <a:rPr lang="en-US" b="0" i="0" u="none" strike="noStrike" dirty="0">
                <a:solidFill>
                  <a:srgbClr val="C00000"/>
                </a:solidFill>
                <a:effectLst/>
                <a:latin typeface="system-ui"/>
                <a:hlinkClick r:id="rId18">
                  <a:extLst>
                    <a:ext uri="{A12FA001-AC4F-418D-AE19-62706E023703}">
                      <ahyp:hlinkClr xmlns:ahyp="http://schemas.microsoft.com/office/drawing/2018/hyperlinkcolor" val="tx"/>
                    </a:ext>
                  </a:extLst>
                </a:hlinkClick>
              </a:rPr>
              <a:t>Autoencoders, GANs, and Diffusion Models</a:t>
            </a:r>
            <a:endParaRPr lang="en-US" b="0"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9">
                  <a:extLst>
                    <a:ext uri="{A12FA001-AC4F-418D-AE19-62706E023703}">
                      <ahyp:hlinkClr xmlns:ahyp="http://schemas.microsoft.com/office/drawing/2018/hyperlinkcolor" val="tx"/>
                    </a:ext>
                  </a:extLst>
                </a:hlinkClick>
              </a:rPr>
              <a:t>Reinforcement Learning</a:t>
            </a:r>
            <a:endParaRPr lang="en-US" b="1" i="0" dirty="0">
              <a:solidFill>
                <a:srgbClr val="C00000"/>
              </a:solidFill>
              <a:effectLst/>
              <a:latin typeface="system-ui"/>
            </a:endParaRPr>
          </a:p>
          <a:p>
            <a:pPr algn="l">
              <a:buFont typeface="+mj-lt"/>
              <a:buAutoNum type="arabicPeriod"/>
            </a:pPr>
            <a:r>
              <a:rPr lang="en-US" b="0" i="0" u="none" strike="noStrike" dirty="0">
                <a:effectLst/>
                <a:latin typeface="system-ui"/>
                <a:hlinkClick r:id="rId20"/>
              </a:rPr>
              <a:t>Training and Deploying TensorFlow Models at Scale</a:t>
            </a:r>
            <a:endParaRPr lang="en-US" b="0" i="0" dirty="0">
              <a:effectLst/>
              <a:latin typeface="system-ui"/>
            </a:endParaRPr>
          </a:p>
        </p:txBody>
      </p:sp>
      <p:sp>
        <p:nvSpPr>
          <p:cNvPr id="6" name="TextBox 5">
            <a:extLst>
              <a:ext uri="{FF2B5EF4-FFF2-40B4-BE49-F238E27FC236}">
                <a16:creationId xmlns:a16="http://schemas.microsoft.com/office/drawing/2014/main" id="{AECA0084-C24A-0653-079C-CE387BDC1F4E}"/>
              </a:ext>
            </a:extLst>
          </p:cNvPr>
          <p:cNvSpPr txBox="1"/>
          <p:nvPr/>
        </p:nvSpPr>
        <p:spPr>
          <a:xfrm>
            <a:off x="3870721" y="6550223"/>
            <a:ext cx="4450557" cy="307777"/>
          </a:xfrm>
          <a:prstGeom prst="rect">
            <a:avLst/>
          </a:prstGeom>
          <a:noFill/>
        </p:spPr>
        <p:txBody>
          <a:bodyPr wrap="square">
            <a:spAutoFit/>
          </a:bodyPr>
          <a:lstStyle/>
          <a:p>
            <a:pPr algn="ctr"/>
            <a:r>
              <a:rPr lang="en-US" sz="1400" dirty="0">
                <a:hlinkClick r:id="rId21"/>
              </a:rPr>
              <a:t>https://github.com/ageron/handson-ml3</a:t>
            </a:r>
            <a:endParaRPr lang="en-US" sz="1400" dirty="0"/>
          </a:p>
        </p:txBody>
      </p:sp>
      <p:pic>
        <p:nvPicPr>
          <p:cNvPr id="9" name="Picture 8">
            <a:extLst>
              <a:ext uri="{FF2B5EF4-FFF2-40B4-BE49-F238E27FC236}">
                <a16:creationId xmlns:a16="http://schemas.microsoft.com/office/drawing/2014/main" id="{AF291E2E-6AAD-1556-61C4-BD661FEBD080}"/>
              </a:ext>
            </a:extLst>
          </p:cNvPr>
          <p:cNvPicPr>
            <a:picLocks noChangeAspect="1"/>
          </p:cNvPicPr>
          <p:nvPr/>
        </p:nvPicPr>
        <p:blipFill>
          <a:blip r:embed="rId22"/>
          <a:stretch>
            <a:fillRect/>
          </a:stretch>
        </p:blipFill>
        <p:spPr>
          <a:xfrm>
            <a:off x="8034182" y="1642150"/>
            <a:ext cx="3240089" cy="4249564"/>
          </a:xfrm>
          <a:prstGeom prst="rect">
            <a:avLst/>
          </a:prstGeom>
        </p:spPr>
      </p:pic>
    </p:spTree>
    <p:extLst>
      <p:ext uri="{BB962C8B-B14F-4D97-AF65-F5344CB8AC3E}">
        <p14:creationId xmlns:p14="http://schemas.microsoft.com/office/powerpoint/2010/main" val="263493297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254</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7" name="Picture 6">
            <a:extLst>
              <a:ext uri="{FF2B5EF4-FFF2-40B4-BE49-F238E27FC236}">
                <a16:creationId xmlns:a16="http://schemas.microsoft.com/office/drawing/2014/main" id="{036AD6D5-6F04-664C-905E-6BEBDEC4E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0970" y="1308533"/>
            <a:ext cx="8801891" cy="5201453"/>
          </a:xfrm>
          <a:prstGeom prst="rect">
            <a:avLst/>
          </a:prstGeom>
        </p:spPr>
      </p:pic>
    </p:spTree>
    <p:extLst>
      <p:ext uri="{BB962C8B-B14F-4D97-AF65-F5344CB8AC3E}">
        <p14:creationId xmlns:p14="http://schemas.microsoft.com/office/powerpoint/2010/main" val="52151810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Summary</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00113" y="1207096"/>
            <a:ext cx="10501312" cy="5030217"/>
          </a:xfrm>
        </p:spPr>
        <p:txBody>
          <a:bodyPr>
            <a:normAutofit/>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255</a:t>
            </a:fld>
            <a:endParaRPr lang="zh-TW" altLang="en-US"/>
          </a:p>
        </p:txBody>
      </p:sp>
    </p:spTree>
    <p:extLst>
      <p:ext uri="{BB962C8B-B14F-4D97-AF65-F5344CB8AC3E}">
        <p14:creationId xmlns:p14="http://schemas.microsoft.com/office/powerpoint/2010/main" val="303247158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200"/>
              </a:spcAft>
            </a:pPr>
            <a:r>
              <a:rPr lang="en-US" altLang="zh-TW" sz="800" b="0" dirty="0"/>
              <a:t>Stuart Russell and Peter </a:t>
            </a:r>
            <a:r>
              <a:rPr lang="en-US" altLang="zh-TW" sz="800" b="0" dirty="0" err="1"/>
              <a:t>Norvig</a:t>
            </a:r>
            <a:r>
              <a:rPr lang="en-US" altLang="zh-TW" sz="800" b="0" dirty="0"/>
              <a:t> (2020), Artificial Intelligence: A Modern Approach, 4th Edition, Pearson.</a:t>
            </a:r>
          </a:p>
          <a:p>
            <a:pPr marL="228600" indent="-228600">
              <a:spcAft>
                <a:spcPts val="200"/>
              </a:spcAft>
            </a:pPr>
            <a:r>
              <a:rPr lang="en-US" altLang="zh-TW" sz="800" b="0" dirty="0" err="1"/>
              <a:t>Numa</a:t>
            </a:r>
            <a:r>
              <a:rPr lang="en-US" altLang="zh-TW" sz="800" b="0" dirty="0"/>
              <a:t> </a:t>
            </a:r>
            <a:r>
              <a:rPr lang="en-US" altLang="zh-TW" sz="800" b="0" dirty="0" err="1"/>
              <a:t>Dhamani</a:t>
            </a:r>
            <a:r>
              <a:rPr lang="en-US" altLang="zh-TW" sz="800" b="0" dirty="0"/>
              <a:t> and Maggie Engler (2024), Introduction to Generative AI, Manning</a:t>
            </a:r>
          </a:p>
          <a:p>
            <a:pPr marL="228600" indent="-228600">
              <a:spcAft>
                <a:spcPts val="200"/>
              </a:spcAft>
            </a:pPr>
            <a:r>
              <a:rPr lang="en-US" altLang="zh-TW" sz="800" b="0" dirty="0"/>
              <a:t>Denis Rothman (2024), Transformers for Natural Language Processing and Computer Vision - Third Edition: Explore Generative AI and Large Language Models with Hugging Face, </a:t>
            </a:r>
            <a:r>
              <a:rPr lang="en-US" altLang="zh-TW" sz="800" b="0" dirty="0" err="1"/>
              <a:t>ChatGPT</a:t>
            </a:r>
            <a:r>
              <a:rPr lang="en-US" altLang="zh-TW" sz="800" b="0" dirty="0"/>
              <a:t>, GPT-4V, and DALL-E 3, 3rd ed. Edition, </a:t>
            </a:r>
            <a:r>
              <a:rPr lang="en-US" altLang="zh-TW" sz="800" b="0" dirty="0" err="1"/>
              <a:t>Packt</a:t>
            </a:r>
            <a:r>
              <a:rPr lang="en-US" altLang="zh-TW" sz="800" b="0" dirty="0"/>
              <a:t> Publishing</a:t>
            </a:r>
          </a:p>
          <a:p>
            <a:pPr marL="228600" indent="-228600">
              <a:spcAft>
                <a:spcPts val="200"/>
              </a:spcAft>
            </a:pPr>
            <a:r>
              <a:rPr lang="en-US" altLang="zh-TW" sz="800" b="0" dirty="0"/>
              <a:t>Ben </a:t>
            </a:r>
            <a:r>
              <a:rPr lang="en-US" altLang="zh-TW" sz="800" b="0" dirty="0" err="1"/>
              <a:t>Auffarth</a:t>
            </a:r>
            <a:r>
              <a:rPr lang="en-US" altLang="zh-TW" sz="800" b="0" dirty="0"/>
              <a:t> (2023), Generative AI with </a:t>
            </a:r>
            <a:r>
              <a:rPr lang="en-US" altLang="zh-TW" sz="800" b="0" dirty="0" err="1"/>
              <a:t>LangChain</a:t>
            </a:r>
            <a:r>
              <a:rPr lang="en-US" altLang="zh-TW" sz="800" b="0" dirty="0"/>
              <a:t>: Build large language model (LLM) apps with Python, </a:t>
            </a:r>
            <a:r>
              <a:rPr lang="en-US" altLang="zh-TW" sz="800" b="0" dirty="0" err="1"/>
              <a:t>ChatGPT</a:t>
            </a:r>
            <a:r>
              <a:rPr lang="en-US" altLang="zh-TW" sz="800" b="0" dirty="0"/>
              <a:t> and other LLMs, </a:t>
            </a:r>
            <a:r>
              <a:rPr lang="en-US" altLang="zh-TW" sz="800" b="0" dirty="0" err="1"/>
              <a:t>Packt</a:t>
            </a:r>
            <a:r>
              <a:rPr lang="en-US" altLang="zh-TW" sz="800" b="0" dirty="0"/>
              <a:t> Publishing.</a:t>
            </a:r>
          </a:p>
          <a:p>
            <a:pPr marL="228600" indent="-228600">
              <a:spcAft>
                <a:spcPts val="200"/>
              </a:spcAft>
            </a:pPr>
            <a:r>
              <a:rPr lang="en-US" altLang="zh-TW" sz="800" b="0" dirty="0" err="1"/>
              <a:t>Aurélien</a:t>
            </a:r>
            <a:r>
              <a:rPr lang="en-US" altLang="zh-TW" sz="800" b="0" dirty="0"/>
              <a:t> </a:t>
            </a:r>
            <a:r>
              <a:rPr lang="en-US" altLang="zh-TW" sz="800" b="0" dirty="0" err="1"/>
              <a:t>Géron</a:t>
            </a:r>
            <a:r>
              <a:rPr lang="en-US" altLang="zh-TW" sz="800" b="0" dirty="0"/>
              <a:t> (2022), Hands-On Machine Learning with Scikit-Learn, </a:t>
            </a:r>
            <a:r>
              <a:rPr lang="en-US" altLang="zh-TW" sz="800" b="0" dirty="0" err="1"/>
              <a:t>Keras</a:t>
            </a:r>
            <a:r>
              <a:rPr lang="en-US" altLang="zh-TW" sz="800" b="0" dirty="0"/>
              <a:t>, and TensorFlow: Concepts, Tools, and Techniques to Build Intelligent Systems, 3rd Edition, O’Reilly Media.</a:t>
            </a:r>
          </a:p>
          <a:p>
            <a:pPr marL="228600" indent="-228600">
              <a:spcAft>
                <a:spcPts val="200"/>
              </a:spcAft>
            </a:pPr>
            <a:r>
              <a:rPr lang="en-US" altLang="zh-TW" sz="800" b="0" dirty="0"/>
              <a:t>Steven </a:t>
            </a:r>
            <a:r>
              <a:rPr lang="en-US" altLang="zh-TW" sz="800" b="0" dirty="0" err="1"/>
              <a:t>D'Ascoli</a:t>
            </a:r>
            <a:r>
              <a:rPr lang="en-US" altLang="zh-TW" sz="800" b="0" dirty="0"/>
              <a:t> (2022), Artificial Intelligence and Deep Learning with Python: Every Line of Code Explained For Readers New to AI and New to Python, Independently published.</a:t>
            </a:r>
          </a:p>
          <a:p>
            <a:pPr marL="228600" indent="-228600">
              <a:spcAft>
                <a:spcPts val="200"/>
              </a:spcAft>
            </a:pPr>
            <a:r>
              <a:rPr lang="en-US" altLang="zh-TW" sz="800" b="0" dirty="0" err="1"/>
              <a:t>Nithin</a:t>
            </a:r>
            <a:r>
              <a:rPr lang="en-US" altLang="zh-TW" sz="800" b="0" dirty="0"/>
              <a:t> </a:t>
            </a:r>
            <a:r>
              <a:rPr lang="en-US" altLang="zh-TW" sz="800" b="0" dirty="0" err="1"/>
              <a:t>Buduma</a:t>
            </a:r>
            <a:r>
              <a:rPr lang="en-US" altLang="zh-TW" sz="800" b="0" dirty="0"/>
              <a:t>, Nikhil </a:t>
            </a:r>
            <a:r>
              <a:rPr lang="en-US" altLang="zh-TW" sz="800" b="0" dirty="0" err="1"/>
              <a:t>Buduma</a:t>
            </a:r>
            <a:r>
              <a:rPr lang="en-US" altLang="zh-TW" sz="800" b="0" dirty="0"/>
              <a:t>, Joe Papa (2022), Fundamentals of Deep Learning: Designing Next-Generation Machine Intelligence Algorithms, 2nd Edition, ‎O'Reilly Media.</a:t>
            </a:r>
          </a:p>
          <a:p>
            <a:pPr marL="228600" indent="-228600">
              <a:spcAft>
                <a:spcPts val="200"/>
              </a:spcAft>
            </a:pPr>
            <a:r>
              <a:rPr lang="en-US" altLang="zh-TW" sz="800" b="0" dirty="0"/>
              <a:t>Aske </a:t>
            </a:r>
            <a:r>
              <a:rPr lang="en-US" altLang="zh-TW" sz="800" b="0" dirty="0" err="1"/>
              <a:t>Plaat</a:t>
            </a:r>
            <a:r>
              <a:rPr lang="en-US" altLang="zh-TW" sz="800" b="0" dirty="0"/>
              <a:t>, Annie Wong, Suzan Verberne, Joost </a:t>
            </a:r>
            <a:r>
              <a:rPr lang="en-US" altLang="zh-TW" sz="800" b="0" dirty="0" err="1"/>
              <a:t>Broekens</a:t>
            </a:r>
            <a:r>
              <a:rPr lang="en-US" altLang="zh-TW" sz="800" b="0" dirty="0"/>
              <a:t>, Niki van Stein, and Thomas Back. (2024) "Reasoning with Large Language Models, a Survey." </a:t>
            </a:r>
            <a:r>
              <a:rPr lang="en-US" altLang="zh-TW" sz="800" b="0" dirty="0" err="1"/>
              <a:t>arXiv</a:t>
            </a:r>
            <a:r>
              <a:rPr lang="en-US" altLang="zh-TW" sz="800" b="0" dirty="0"/>
              <a:t> preprint arXiv:2407.11511.</a:t>
            </a:r>
          </a:p>
          <a:p>
            <a:pPr marL="228600" indent="-228600">
              <a:spcAft>
                <a:spcPts val="200"/>
              </a:spcAft>
            </a:pPr>
            <a:r>
              <a:rPr lang="en-US" sz="800" b="0" dirty="0"/>
              <a:t> Line of Code Explained For Readers New to AI and New to Python, Independently published.</a:t>
            </a:r>
          </a:p>
          <a:p>
            <a:pPr marL="228600" indent="-228600">
              <a:spcAft>
                <a:spcPts val="300"/>
              </a:spcAft>
            </a:pPr>
            <a:r>
              <a:rPr lang="en-US" sz="800" b="0" dirty="0"/>
              <a:t>Steven </a:t>
            </a:r>
            <a:r>
              <a:rPr lang="en-US" sz="800" b="0" dirty="0" err="1"/>
              <a:t>D'Ascoli</a:t>
            </a:r>
            <a:r>
              <a:rPr lang="en-US" sz="800" b="0" dirty="0"/>
              <a:t> (2022), Artificial Intelligence and Deep Learning with Python:  Every Line of Code Explained For Readers New to AI and New to Python, Independently published.</a:t>
            </a:r>
          </a:p>
          <a:p>
            <a:pPr marL="228600" indent="-228600">
              <a:spcAft>
                <a:spcPts val="300"/>
              </a:spcAft>
            </a:pPr>
            <a:r>
              <a:rPr lang="en-US" sz="800" b="0" dirty="0" err="1"/>
              <a:t>Dipanjan</a:t>
            </a:r>
            <a:r>
              <a:rPr lang="en-US" sz="800" b="0" dirty="0"/>
              <a:t> Sarkar (2019), Text Analytics with Python: A Practitioner’s Guide to Natural Language Processing, Second Edition. </a:t>
            </a:r>
            <a:r>
              <a:rPr lang="en-US" sz="800" b="0" dirty="0" err="1"/>
              <a:t>APress</a:t>
            </a:r>
            <a:r>
              <a:rPr lang="en-US" sz="800" b="0" dirty="0"/>
              <a:t>. https://</a:t>
            </a:r>
            <a:r>
              <a:rPr lang="en-US" sz="800" b="0" dirty="0" err="1"/>
              <a:t>github.com</a:t>
            </a:r>
            <a:r>
              <a:rPr lang="en-US" sz="800" b="0" dirty="0"/>
              <a:t>/</a:t>
            </a:r>
            <a:r>
              <a:rPr lang="en-US" sz="800" b="0" dirty="0" err="1"/>
              <a:t>Apress</a:t>
            </a:r>
            <a:r>
              <a:rPr lang="en-US" sz="800" b="0" dirty="0"/>
              <a:t>/text-analytics-w-python-2e</a:t>
            </a:r>
          </a:p>
          <a:p>
            <a:pPr marL="228600" indent="-228600">
              <a:spcAft>
                <a:spcPts val="300"/>
              </a:spcAft>
            </a:pPr>
            <a:r>
              <a:rPr lang="en-US" sz="800" b="0" dirty="0"/>
              <a:t>Benjamin Bengfort, Rebecca </a:t>
            </a:r>
            <a:r>
              <a:rPr lang="en-US" sz="800" b="0" dirty="0" err="1"/>
              <a:t>Bilbro</a:t>
            </a:r>
            <a:r>
              <a:rPr lang="en-US" sz="800" b="0" dirty="0"/>
              <a:t>, and Tony Ojeda (2018), </a:t>
            </a:r>
            <a:br>
              <a:rPr lang="en-US" sz="800" b="0" dirty="0"/>
            </a:br>
            <a:r>
              <a:rPr lang="en-US" sz="800" b="0" dirty="0"/>
              <a:t>Applied Text Analysis with Python, O'Reilly Media.</a:t>
            </a:r>
            <a:br>
              <a:rPr lang="en-US" sz="800" b="0" dirty="0"/>
            </a:br>
            <a:r>
              <a:rPr lang="en-US" sz="800" b="0" dirty="0"/>
              <a:t>https://</a:t>
            </a:r>
            <a:r>
              <a:rPr lang="en-US" sz="800" b="0" dirty="0" err="1"/>
              <a:t>www.oreilly.com</a:t>
            </a:r>
            <a:r>
              <a:rPr lang="en-US" sz="800" b="0" dirty="0"/>
              <a:t>/library/view/applied-text-analysis/9781491963036/</a:t>
            </a:r>
          </a:p>
          <a:p>
            <a:pPr marL="228600" indent="-228600">
              <a:spcAft>
                <a:spcPts val="300"/>
              </a:spcAft>
            </a:pPr>
            <a:r>
              <a:rPr lang="en-US" sz="800" b="0" dirty="0"/>
              <a:t>Daniel </a:t>
            </a:r>
            <a:r>
              <a:rPr lang="en-US" sz="800" b="0" dirty="0" err="1"/>
              <a:t>Cer</a:t>
            </a:r>
            <a:r>
              <a:rPr lang="en-US" sz="800" b="0" dirty="0"/>
              <a:t>, </a:t>
            </a:r>
            <a:r>
              <a:rPr lang="en-US" sz="800" b="0" dirty="0" err="1"/>
              <a:t>Yinfei</a:t>
            </a:r>
            <a:r>
              <a:rPr lang="en-US" sz="800" b="0" dirty="0"/>
              <a:t> Yang, Sheng-</a:t>
            </a:r>
            <a:r>
              <a:rPr lang="en-US" sz="800" b="0" dirty="0" err="1"/>
              <a:t>yi</a:t>
            </a:r>
            <a:r>
              <a:rPr lang="en-US" sz="800" b="0" dirty="0"/>
              <a:t> Kong, Nan Hua, Nicole </a:t>
            </a:r>
            <a:r>
              <a:rPr lang="en-US" sz="800" b="0" dirty="0" err="1"/>
              <a:t>Limtiaco</a:t>
            </a:r>
            <a:r>
              <a:rPr lang="en-US" sz="800" b="0" dirty="0"/>
              <a:t>, </a:t>
            </a:r>
            <a:r>
              <a:rPr lang="en-US" sz="800" b="0" dirty="0" err="1"/>
              <a:t>Rhomni</a:t>
            </a:r>
            <a:r>
              <a:rPr lang="en-US" sz="800" b="0" dirty="0"/>
              <a:t> St. John, Noah Constant, Mario Guajardo-</a:t>
            </a:r>
            <a:r>
              <a:rPr lang="en-US" sz="800" b="0" dirty="0" err="1"/>
              <a:t>Céspedes</a:t>
            </a:r>
            <a:r>
              <a:rPr lang="en-US" sz="800" b="0" dirty="0"/>
              <a:t>, Steve Yuan, Chris Tar, Yun-</a:t>
            </a:r>
            <a:r>
              <a:rPr lang="en-US" sz="800" b="0" dirty="0" err="1"/>
              <a:t>Hsuan</a:t>
            </a:r>
            <a:r>
              <a:rPr lang="en-US" sz="800" b="0" dirty="0"/>
              <a:t> Sung, Brian </a:t>
            </a:r>
            <a:r>
              <a:rPr lang="en-US" sz="800" b="0" dirty="0" err="1"/>
              <a:t>Strope</a:t>
            </a:r>
            <a:r>
              <a:rPr lang="en-US" sz="800" b="0" dirty="0"/>
              <a:t>, Ray Kurzweil (2018). Universal Sentence Encoder. arXiv:1803.11175.</a:t>
            </a:r>
          </a:p>
          <a:p>
            <a:pPr marL="228600" indent="-228600">
              <a:spcAft>
                <a:spcPts val="300"/>
              </a:spcAft>
            </a:pPr>
            <a:r>
              <a:rPr lang="en-US" sz="800" b="0" dirty="0" err="1"/>
              <a:t>Yinfei</a:t>
            </a:r>
            <a:r>
              <a:rPr lang="en-US" sz="800" b="0" dirty="0"/>
              <a:t> Yang, Daniel </a:t>
            </a:r>
            <a:r>
              <a:rPr lang="en-US" sz="800" b="0" dirty="0" err="1"/>
              <a:t>Cer</a:t>
            </a:r>
            <a:r>
              <a:rPr lang="en-US" sz="800" b="0" dirty="0"/>
              <a:t>, Amin Ahmad, Mandy Guo, Jax Law, Noah Constant, Gustavo Hernandez </a:t>
            </a:r>
            <a:r>
              <a:rPr lang="en-US" sz="800" b="0" dirty="0" err="1"/>
              <a:t>Abrego</a:t>
            </a:r>
            <a:r>
              <a:rPr lang="en-US" sz="800" b="0" dirty="0"/>
              <a:t> , Steve Yuan, Chris Tar, Yun-</a:t>
            </a:r>
            <a:r>
              <a:rPr lang="en-US" sz="800" b="0" dirty="0" err="1"/>
              <a:t>hsuan</a:t>
            </a:r>
            <a:r>
              <a:rPr lang="en-US" sz="800" b="0" dirty="0"/>
              <a:t> Sung, Ray Kurzweil (2019). Multilingual Universal Sentence Encoder for Semantic Retrieval.</a:t>
            </a:r>
          </a:p>
          <a:p>
            <a:pPr marL="228600" indent="-228600">
              <a:spcAft>
                <a:spcPts val="300"/>
              </a:spcAft>
            </a:pPr>
            <a:r>
              <a:rPr lang="en-US" sz="800" b="0" dirty="0" err="1"/>
              <a:t>Xipeng</a:t>
            </a:r>
            <a:r>
              <a:rPr lang="en-US" sz="800" b="0" dirty="0"/>
              <a:t> </a:t>
            </a:r>
            <a:r>
              <a:rPr lang="en-US" sz="800" b="0" dirty="0" err="1"/>
              <a:t>Qiu</a:t>
            </a:r>
            <a:r>
              <a:rPr lang="en-US" sz="800" b="0" dirty="0"/>
              <a:t>, </a:t>
            </a:r>
            <a:r>
              <a:rPr lang="en-US" sz="800" b="0" dirty="0" err="1"/>
              <a:t>Tianxiang</a:t>
            </a:r>
            <a:r>
              <a:rPr lang="en-US" sz="800" b="0" dirty="0"/>
              <a:t> Sun, </a:t>
            </a:r>
            <a:r>
              <a:rPr lang="en-US" sz="800" b="0" dirty="0" err="1"/>
              <a:t>Yige</a:t>
            </a:r>
            <a:r>
              <a:rPr lang="en-US" sz="800" b="0" dirty="0"/>
              <a:t> Xu, </a:t>
            </a:r>
            <a:r>
              <a:rPr lang="en-US" sz="800" b="0" dirty="0" err="1"/>
              <a:t>Yunfan</a:t>
            </a:r>
            <a:r>
              <a:rPr lang="en-US" sz="800" b="0" dirty="0"/>
              <a:t> Shao, Ning Dai, and </a:t>
            </a:r>
            <a:r>
              <a:rPr lang="en-US" sz="800" b="0" dirty="0" err="1"/>
              <a:t>Xuanjing</a:t>
            </a:r>
            <a:r>
              <a:rPr lang="en-US" sz="800" b="0" dirty="0"/>
              <a:t> Huang (2020). "Pre-trained Models for Natural Language Processing: A Survey." </a:t>
            </a:r>
            <a:r>
              <a:rPr lang="en-US" sz="800" b="0" dirty="0" err="1"/>
              <a:t>arXiv</a:t>
            </a:r>
            <a:r>
              <a:rPr lang="en-US" sz="800" b="0" dirty="0"/>
              <a:t> preprint arXiv:2003.08271.</a:t>
            </a:r>
          </a:p>
          <a:p>
            <a:pPr marL="228600" indent="-228600">
              <a:spcAft>
                <a:spcPts val="300"/>
              </a:spcAft>
            </a:pPr>
            <a:r>
              <a:rPr lang="en-US" sz="800" b="0" dirty="0"/>
              <a:t>Jacob Devlin, Ming-Wei Chang, Kenton Lee, and Kristina Toutanova (2018). "Bert: Pre-training of deep bidirectional transformers for language understanding." </a:t>
            </a:r>
            <a:r>
              <a:rPr lang="en-US" sz="800" b="0" dirty="0" err="1"/>
              <a:t>arXiv</a:t>
            </a:r>
            <a:r>
              <a:rPr lang="en-US" sz="800" b="0" dirty="0"/>
              <a:t> preprint arXiv:1810.04805.</a:t>
            </a:r>
          </a:p>
          <a:p>
            <a:pPr marL="228600" indent="-228600">
              <a:spcAft>
                <a:spcPts val="300"/>
              </a:spcAft>
            </a:pPr>
            <a:r>
              <a:rPr lang="en-US" sz="800" b="0" dirty="0"/>
              <a:t>Jay </a:t>
            </a:r>
            <a:r>
              <a:rPr lang="en-US" sz="800" b="0" dirty="0" err="1"/>
              <a:t>Alammar</a:t>
            </a:r>
            <a:r>
              <a:rPr lang="en-US" sz="800" b="0" dirty="0"/>
              <a:t> (2019), The Illustrated Transformer, http://</a:t>
            </a:r>
            <a:r>
              <a:rPr lang="en-US" sz="800" b="0" dirty="0" err="1"/>
              <a:t>jalammar.github.io</a:t>
            </a:r>
            <a:r>
              <a:rPr lang="en-US" sz="800" b="0" dirty="0"/>
              <a:t>/illustrated-transformer/</a:t>
            </a:r>
          </a:p>
          <a:p>
            <a:pPr marL="228600" indent="-228600">
              <a:spcAft>
                <a:spcPts val="300"/>
              </a:spcAft>
            </a:pPr>
            <a:r>
              <a:rPr lang="en-US" sz="800" b="0" dirty="0"/>
              <a:t>Jay </a:t>
            </a:r>
            <a:r>
              <a:rPr lang="en-US" sz="800" b="0" dirty="0" err="1"/>
              <a:t>Alammar</a:t>
            </a:r>
            <a:r>
              <a:rPr lang="en-US" sz="800" b="0" dirty="0"/>
              <a:t> (2019), A Visual Guide to Using BERT for the First Time, </a:t>
            </a:r>
            <a:br>
              <a:rPr lang="en-US" sz="800" b="0" dirty="0"/>
            </a:br>
            <a:r>
              <a:rPr lang="en-US" sz="800" b="0" dirty="0"/>
              <a:t>http://</a:t>
            </a:r>
            <a:r>
              <a:rPr lang="en-US" sz="800" b="0" dirty="0" err="1"/>
              <a:t>jalammar.github.io</a:t>
            </a:r>
            <a:r>
              <a:rPr lang="en-US" sz="800" b="0" dirty="0"/>
              <a:t>/a-visual-guide-to-using-</a:t>
            </a:r>
            <a:r>
              <a:rPr lang="en-US" sz="800" b="0" dirty="0" err="1"/>
              <a:t>bert</a:t>
            </a:r>
            <a:r>
              <a:rPr lang="en-US" sz="800" b="0" dirty="0"/>
              <a:t>-for-the-first-time/</a:t>
            </a:r>
          </a:p>
          <a:p>
            <a:pPr marL="228600" indent="-228600">
              <a:spcAft>
                <a:spcPts val="300"/>
              </a:spcAft>
            </a:pPr>
            <a:r>
              <a:rPr lang="en-US" sz="800" b="0" dirty="0"/>
              <a:t>Christopher </a:t>
            </a:r>
            <a:r>
              <a:rPr lang="en-US" sz="800" b="0" dirty="0" err="1"/>
              <a:t>Olah</a:t>
            </a:r>
            <a:r>
              <a:rPr lang="en-US" sz="800" b="0" dirty="0"/>
              <a:t>, (2015) Understanding LSTM Networks, http://</a:t>
            </a:r>
            <a:r>
              <a:rPr lang="en-US" sz="800" b="0" dirty="0" err="1"/>
              <a:t>colah.github.io</a:t>
            </a:r>
            <a:r>
              <a:rPr lang="en-US" sz="800" b="0" dirty="0"/>
              <a:t>/posts/2015-08-Understanding-LSTMs/</a:t>
            </a:r>
          </a:p>
          <a:p>
            <a:pPr marL="228600" indent="-228600">
              <a:spcAft>
                <a:spcPts val="300"/>
              </a:spcAft>
            </a:pPr>
            <a:r>
              <a:rPr lang="en-US" sz="800" b="0" dirty="0" err="1"/>
              <a:t>HuggingFace</a:t>
            </a:r>
            <a:r>
              <a:rPr lang="en-US" sz="800" b="0" dirty="0"/>
              <a:t> (2020), Transformers Notebook, https://</a:t>
            </a:r>
            <a:r>
              <a:rPr lang="en-US" sz="800" b="0" dirty="0" err="1"/>
              <a:t>huggingface.co</a:t>
            </a:r>
            <a:r>
              <a:rPr lang="en-US" sz="800" b="0" dirty="0"/>
              <a:t>/transformers/</a:t>
            </a:r>
            <a:r>
              <a:rPr lang="en-US" sz="800" b="0" dirty="0" err="1"/>
              <a:t>notebooks.html</a:t>
            </a:r>
            <a:endParaRPr lang="en-US" sz="800" b="0" dirty="0"/>
          </a:p>
          <a:p>
            <a:pPr marL="228600" indent="-228600">
              <a:spcAft>
                <a:spcPts val="300"/>
              </a:spcAft>
            </a:pPr>
            <a:r>
              <a:rPr lang="en-US" sz="800" b="0" dirty="0"/>
              <a:t>The Super Duper NLP Repo, https://</a:t>
            </a:r>
            <a:r>
              <a:rPr lang="en-US" sz="800" b="0" dirty="0" err="1"/>
              <a:t>notebooks.quantumstat.com</a:t>
            </a:r>
            <a:r>
              <a:rPr lang="en-US" sz="800" b="0" dirty="0"/>
              <a:t>/</a:t>
            </a:r>
          </a:p>
          <a:p>
            <a:pPr marL="228600" indent="-228600">
              <a:spcAft>
                <a:spcPts val="200"/>
              </a:spcAft>
            </a:pPr>
            <a:r>
              <a:rPr lang="en-US" sz="800" b="0" dirty="0"/>
              <a:t>Ahmet Murat </a:t>
            </a:r>
            <a:r>
              <a:rPr lang="en-US" sz="800" b="0" dirty="0" err="1"/>
              <a:t>Ozbayoglu</a:t>
            </a:r>
            <a:r>
              <a:rPr lang="en-US" sz="800" b="0" dirty="0"/>
              <a:t>, Mehmet </a:t>
            </a:r>
            <a:r>
              <a:rPr lang="en-US" sz="800" b="0" dirty="0" err="1"/>
              <a:t>Ugur</a:t>
            </a:r>
            <a:r>
              <a:rPr lang="en-US" sz="800" b="0" dirty="0"/>
              <a:t> </a:t>
            </a:r>
            <a:r>
              <a:rPr lang="en-US" sz="800" b="0" dirty="0" err="1"/>
              <a:t>Gudelek</a:t>
            </a:r>
            <a:r>
              <a:rPr lang="en-US" sz="800" b="0" dirty="0"/>
              <a:t>, and Omer </a:t>
            </a:r>
            <a:r>
              <a:rPr lang="en-US" sz="800" b="0" dirty="0" err="1"/>
              <a:t>Berat</a:t>
            </a:r>
            <a:r>
              <a:rPr lang="en-US" sz="800" b="0" dirty="0"/>
              <a:t> </a:t>
            </a:r>
            <a:r>
              <a:rPr lang="en-US" sz="800" b="0" dirty="0" err="1"/>
              <a:t>Sezer</a:t>
            </a:r>
            <a:r>
              <a:rPr lang="en-US" sz="800" b="0" dirty="0"/>
              <a:t> (2020). "Deep learning for financial applications: A survey." Applied Soft Computing (2020): 106384.</a:t>
            </a:r>
          </a:p>
          <a:p>
            <a:pPr marL="228600" indent="-228600">
              <a:spcAft>
                <a:spcPts val="200"/>
              </a:spcAft>
            </a:pPr>
            <a:r>
              <a:rPr lang="en-US" sz="800" b="0" dirty="0"/>
              <a:t>Omer </a:t>
            </a:r>
            <a:r>
              <a:rPr lang="en-US" sz="800" b="0" dirty="0" err="1"/>
              <a:t>Berat</a:t>
            </a:r>
            <a:r>
              <a:rPr lang="en-US" sz="800" b="0" dirty="0"/>
              <a:t> </a:t>
            </a:r>
            <a:r>
              <a:rPr lang="en-US" sz="800" b="0" dirty="0" err="1"/>
              <a:t>Sezer</a:t>
            </a:r>
            <a:r>
              <a:rPr lang="en-US" sz="800" b="0" dirty="0"/>
              <a:t>, Mehmet </a:t>
            </a:r>
            <a:r>
              <a:rPr lang="en-US" sz="800" b="0" dirty="0" err="1"/>
              <a:t>Ugur</a:t>
            </a:r>
            <a:r>
              <a:rPr lang="en-US" sz="800" b="0" dirty="0"/>
              <a:t> </a:t>
            </a:r>
            <a:r>
              <a:rPr lang="en-US" sz="800" b="0" dirty="0" err="1"/>
              <a:t>Gudelek</a:t>
            </a:r>
            <a:r>
              <a:rPr lang="en-US" sz="800" b="0" dirty="0"/>
              <a:t>, and Ahmet Murat </a:t>
            </a:r>
            <a:r>
              <a:rPr lang="en-US" sz="800" b="0" dirty="0" err="1"/>
              <a:t>Ozbayoglu</a:t>
            </a:r>
            <a:r>
              <a:rPr lang="en-US" sz="800" b="0" dirty="0"/>
              <a:t> (2020), "Financial time series forecasting with deep learning: A systematic literature review: 2005–2019." Applied Soft Computing 90 (2020): 106181.</a:t>
            </a:r>
          </a:p>
          <a:p>
            <a:pPr marL="228600" indent="-228600">
              <a:spcAft>
                <a:spcPts val="200"/>
              </a:spcAft>
            </a:pPr>
            <a:r>
              <a:rPr lang="en-US" sz="800" b="0" dirty="0"/>
              <a:t>Deep Learning Basics: Neural Networks Demystified,  https://</a:t>
            </a:r>
            <a:r>
              <a:rPr lang="en-US" sz="800" b="0" dirty="0" err="1"/>
              <a:t>www.youtube.com</a:t>
            </a:r>
            <a:r>
              <a:rPr lang="en-US" sz="800" b="0" dirty="0"/>
              <a:t>/</a:t>
            </a:r>
            <a:r>
              <a:rPr lang="en-US" sz="800" b="0" dirty="0" err="1"/>
              <a:t>playlist?list</a:t>
            </a:r>
            <a:r>
              <a:rPr lang="en-US" sz="800" b="0" dirty="0"/>
              <a:t>=PLiaHhY2iBX9hdHaRr6b7XevZtgZRa1PoU</a:t>
            </a:r>
          </a:p>
          <a:p>
            <a:pPr marL="228600" indent="-228600">
              <a:spcAft>
                <a:spcPts val="200"/>
              </a:spcAft>
            </a:pPr>
            <a:r>
              <a:rPr lang="en-US" sz="800" b="0" dirty="0"/>
              <a:t>Deep Learning SIMPLIFIED, https://</a:t>
            </a:r>
            <a:r>
              <a:rPr lang="en-US" sz="800" b="0" dirty="0" err="1"/>
              <a:t>www.youtube.com</a:t>
            </a:r>
            <a:r>
              <a:rPr lang="en-US" sz="800" b="0" dirty="0"/>
              <a:t>/</a:t>
            </a:r>
            <a:r>
              <a:rPr lang="en-US" sz="800" b="0" dirty="0" err="1"/>
              <a:t>playlist?list</a:t>
            </a:r>
            <a:r>
              <a:rPr lang="en-US" sz="800" b="0" dirty="0"/>
              <a:t>=PLjJh1vlSEYgvGod9wWiydumYl8hOXixNu</a:t>
            </a:r>
          </a:p>
          <a:p>
            <a:pPr marL="228600" indent="-228600">
              <a:spcAft>
                <a:spcPts val="200"/>
              </a:spcAft>
            </a:pPr>
            <a:r>
              <a:rPr lang="en-US" sz="800" b="0" dirty="0"/>
              <a:t>3Blue1Brown (2017), But what *is* a Neural Network? | Chapter 1, deep learning, https://</a:t>
            </a:r>
            <a:r>
              <a:rPr lang="en-US" sz="800" b="0" dirty="0" err="1"/>
              <a:t>www.youtube.com</a:t>
            </a:r>
            <a:r>
              <a:rPr lang="en-US" sz="800" b="0" dirty="0"/>
              <a:t>/</a:t>
            </a:r>
            <a:r>
              <a:rPr lang="en-US" sz="800" b="0" dirty="0" err="1"/>
              <a:t>watch?v</a:t>
            </a:r>
            <a:r>
              <a:rPr lang="en-US" sz="800" b="0" dirty="0"/>
              <a:t>=</a:t>
            </a:r>
            <a:r>
              <a:rPr lang="en-US" sz="800" b="0" dirty="0" err="1"/>
              <a:t>aircAruvnKk</a:t>
            </a:r>
            <a:endParaRPr lang="en-US" sz="800" b="0" dirty="0"/>
          </a:p>
          <a:p>
            <a:pPr marL="228600" indent="-228600">
              <a:spcAft>
                <a:spcPts val="200"/>
              </a:spcAft>
            </a:pPr>
            <a:r>
              <a:rPr lang="en-US" sz="800" b="0" dirty="0"/>
              <a:t>3Blue1Brown (2017), Gradient descent, how neural networks learn | Chapter 2, deep learning, https://</a:t>
            </a:r>
            <a:r>
              <a:rPr lang="en-US" sz="800" b="0" dirty="0" err="1"/>
              <a:t>www.youtube.com</a:t>
            </a:r>
            <a:r>
              <a:rPr lang="en-US" sz="800" b="0" dirty="0"/>
              <a:t>/</a:t>
            </a:r>
            <a:r>
              <a:rPr lang="en-US" sz="800" b="0" dirty="0" err="1"/>
              <a:t>watch?v</a:t>
            </a:r>
            <a:r>
              <a:rPr lang="en-US" sz="800" b="0" dirty="0"/>
              <a:t>=</a:t>
            </a:r>
            <a:r>
              <a:rPr lang="en-US" sz="800" b="0" dirty="0" err="1"/>
              <a:t>IHZwWFHWa</a:t>
            </a:r>
            <a:r>
              <a:rPr lang="en-US" sz="800" b="0" dirty="0"/>
              <a:t>-w</a:t>
            </a:r>
          </a:p>
          <a:p>
            <a:pPr marL="228600" indent="-228600">
              <a:spcAft>
                <a:spcPts val="200"/>
              </a:spcAft>
            </a:pPr>
            <a:r>
              <a:rPr lang="en-US" sz="800" b="0" dirty="0"/>
              <a:t>3Blue1Brown (2017), What is backpropagation really doing? | Chapter 3, deep learning, https://</a:t>
            </a:r>
            <a:r>
              <a:rPr lang="en-US" sz="800" b="0" dirty="0" err="1"/>
              <a:t>www.youtube.com</a:t>
            </a:r>
            <a:r>
              <a:rPr lang="en-US" sz="800" b="0" dirty="0"/>
              <a:t>/</a:t>
            </a:r>
            <a:r>
              <a:rPr lang="en-US" sz="800" b="0" dirty="0" err="1"/>
              <a:t>watch?v</a:t>
            </a:r>
            <a:r>
              <a:rPr lang="en-US" sz="800" b="0" dirty="0"/>
              <a:t>=Ilg3gGewQ5U</a:t>
            </a:r>
          </a:p>
          <a:p>
            <a:pPr marL="228600" indent="-228600">
              <a:spcAft>
                <a:spcPts val="200"/>
              </a:spcAft>
            </a:pPr>
            <a:r>
              <a:rPr lang="en-US" sz="800" b="0" dirty="0"/>
              <a:t>3Blue1Brown (2024), Transformers (how LLMs work) explained visually | DL5, https://</a:t>
            </a:r>
            <a:r>
              <a:rPr lang="en-US" sz="800" b="0" dirty="0" err="1"/>
              <a:t>www.youtube.com</a:t>
            </a:r>
            <a:r>
              <a:rPr lang="en-US" sz="800" b="0" dirty="0"/>
              <a:t>/</a:t>
            </a:r>
            <a:r>
              <a:rPr lang="en-US" sz="800" b="0" dirty="0" err="1"/>
              <a:t>watch?v</a:t>
            </a:r>
            <a:r>
              <a:rPr lang="en-US" sz="800" b="0" dirty="0"/>
              <a:t>=wjZofJX0v4M</a:t>
            </a:r>
          </a:p>
          <a:p>
            <a:pPr marL="228600" indent="-228600">
              <a:spcAft>
                <a:spcPts val="200"/>
              </a:spcAft>
            </a:pPr>
            <a:r>
              <a:rPr lang="en-US" sz="800" b="0" dirty="0"/>
              <a:t>3Blue1Brown (2024), Attention in transformers, visually explained | DL6, https://</a:t>
            </a:r>
            <a:r>
              <a:rPr lang="en-US" sz="800" b="0" dirty="0" err="1"/>
              <a:t>www.youtube.com</a:t>
            </a:r>
            <a:r>
              <a:rPr lang="en-US" sz="800" b="0" dirty="0"/>
              <a:t>/</a:t>
            </a:r>
            <a:r>
              <a:rPr lang="en-US" sz="800" b="0" dirty="0" err="1"/>
              <a:t>watch?v</a:t>
            </a:r>
            <a:r>
              <a:rPr lang="en-US" sz="800" b="0" dirty="0"/>
              <a:t>=eMlx5fFNoYc</a:t>
            </a:r>
          </a:p>
          <a:p>
            <a:pPr marL="228600" indent="-228600">
              <a:spcAft>
                <a:spcPts val="200"/>
              </a:spcAft>
            </a:pPr>
            <a:r>
              <a:rPr lang="en-US" sz="800" b="0" dirty="0"/>
              <a:t>3Blue1Brown (2024), How might LLMs store facts | DL7, https://</a:t>
            </a:r>
            <a:r>
              <a:rPr lang="en-US" sz="800" b="0" dirty="0" err="1"/>
              <a:t>www.youtube.com</a:t>
            </a:r>
            <a:r>
              <a:rPr lang="en-US" sz="800" b="0" dirty="0"/>
              <a:t>/</a:t>
            </a:r>
            <a:r>
              <a:rPr lang="en-US" sz="800" b="0" dirty="0" err="1"/>
              <a:t>watch?v</a:t>
            </a:r>
            <a:r>
              <a:rPr lang="en-US" sz="800" b="0" dirty="0"/>
              <a:t>=9-Jl0dxWQs8</a:t>
            </a:r>
          </a:p>
          <a:p>
            <a:pPr marL="228600" indent="-228600">
              <a:spcAft>
                <a:spcPts val="200"/>
              </a:spcAft>
            </a:pPr>
            <a:r>
              <a:rPr lang="en-US" sz="800" b="0" dirty="0"/>
              <a:t>3Blue1Brown (2024), Large Language Models explained briefly, https://</a:t>
            </a:r>
            <a:r>
              <a:rPr lang="en-US" sz="800" b="0" dirty="0" err="1"/>
              <a:t>www.youtube.com</a:t>
            </a:r>
            <a:r>
              <a:rPr lang="en-US" sz="800" b="0" dirty="0"/>
              <a:t>/</a:t>
            </a:r>
            <a:r>
              <a:rPr lang="en-US" sz="800" b="0" dirty="0" err="1"/>
              <a:t>watch?v</a:t>
            </a:r>
            <a:r>
              <a:rPr lang="en-US" sz="800" b="0" dirty="0"/>
              <a:t>=LPZh9BOjkQs</a:t>
            </a:r>
          </a:p>
          <a:p>
            <a:pPr marL="228600" indent="-228600">
              <a:spcAft>
                <a:spcPts val="200"/>
              </a:spcAft>
            </a:pPr>
            <a:r>
              <a:rPr lang="en-US" sz="800" b="0" dirty="0"/>
              <a:t>Min-Yuh Day (2024), Python 101, </a:t>
            </a:r>
            <a:r>
              <a:rPr lang="en-US" sz="800" b="0" dirty="0">
                <a:hlinkClick r:id="rId2"/>
              </a:rPr>
              <a:t>https://tinyurl.com/aintpupython101</a:t>
            </a:r>
            <a:endParaRPr lang="en-US" sz="8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256</a:t>
            </a:fld>
            <a:endParaRPr lang="zh-TW" altLang="en-US"/>
          </a:p>
        </p:txBody>
      </p:sp>
    </p:spTree>
    <p:extLst>
      <p:ext uri="{BB962C8B-B14F-4D97-AF65-F5344CB8AC3E}">
        <p14:creationId xmlns:p14="http://schemas.microsoft.com/office/powerpoint/2010/main" val="236916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143000"/>
          </a:xfrm>
        </p:spPr>
        <p:txBody>
          <a:bodyPr>
            <a:normAutofit fontScale="90000"/>
          </a:bodyPr>
          <a:lstStyle/>
          <a:p>
            <a:r>
              <a:rPr lang="en-US" sz="7200">
                <a:solidFill>
                  <a:schemeClr val="accent1"/>
                </a:solidFill>
              </a:rPr>
              <a:t>Backpropagation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657" y="1628800"/>
            <a:ext cx="8199601" cy="4536504"/>
          </a:xfrm>
          <a:prstGeom prst="rect">
            <a:avLst/>
          </a:prstGeom>
        </p:spPr>
      </p:pic>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(2017), What is backpropagation really doing? | Chapter 3, deep learning, </a:t>
            </a:r>
            <a:r>
              <a:rPr lang="en-US" sz="1200" dirty="0">
                <a:solidFill>
                  <a:schemeClr val="bg1">
                    <a:lumMod val="75000"/>
                  </a:schemeClr>
                </a:solidFill>
                <a:hlinkClick r:id="rId3"/>
              </a:rPr>
              <a:t>https://www.youtube.com/watch?v=Ilg3gGewQ5U</a:t>
            </a:r>
            <a:endParaRPr lang="en-US" altLang="zh-TW" sz="1200" dirty="0">
              <a:solidFill>
                <a:schemeClr val="bg1">
                  <a:lumMod val="75000"/>
                </a:schemeClr>
              </a:solidFill>
              <a:latin typeface="Calibri" charset="0"/>
              <a:ea typeface="標楷體" charset="-120"/>
            </a:endParaRPr>
          </a:p>
        </p:txBody>
      </p:sp>
      <p:sp>
        <p:nvSpPr>
          <p:cNvPr id="7" name="Right Arrow 6"/>
          <p:cNvSpPr/>
          <p:nvPr/>
        </p:nvSpPr>
        <p:spPr>
          <a:xfrm rot="10800000">
            <a:off x="4871864" y="1844824"/>
            <a:ext cx="2088232" cy="432048"/>
          </a:xfrm>
          <a:prstGeom prst="rightArrow">
            <a:avLst>
              <a:gd name="adj1" fmla="val 50000"/>
              <a:gd name="adj2" fmla="val 7980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49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905642"/>
          </a:xfrm>
        </p:spPr>
        <p:txBody>
          <a:bodyPr>
            <a:noAutofit/>
          </a:bodyPr>
          <a:lstStyle/>
          <a:p>
            <a:r>
              <a:rPr lang="en-US" dirty="0">
                <a:solidFill>
                  <a:schemeClr val="accent1"/>
                </a:solidFill>
              </a:rPr>
              <a:t>Transformers (how LLMs 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Transformers (how LLMs work) explained visually | DL5, </a:t>
            </a:r>
            <a:r>
              <a:rPr lang="en-US" sz="1200" dirty="0">
                <a:solidFill>
                  <a:schemeClr val="bg1">
                    <a:lumMod val="75000"/>
                  </a:schemeClr>
                </a:solidFill>
                <a:hlinkClick r:id="rId2"/>
              </a:rPr>
              <a:t>https://www.youtube.com/watch?v=wjZofJX0v4M</a:t>
            </a:r>
            <a:endParaRPr lang="en-US" sz="1200" dirty="0">
              <a:solidFill>
                <a:schemeClr val="bg1">
                  <a:lumMod val="75000"/>
                </a:schemeClr>
              </a:solidFill>
            </a:endParaRPr>
          </a:p>
        </p:txBody>
      </p:sp>
      <p:pic>
        <p:nvPicPr>
          <p:cNvPr id="8" name="Picture 7">
            <a:extLst>
              <a:ext uri="{FF2B5EF4-FFF2-40B4-BE49-F238E27FC236}">
                <a16:creationId xmlns:a16="http://schemas.microsoft.com/office/drawing/2014/main" id="{C9F641CA-8E55-CA85-47AD-54F15F70F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308" y="1214686"/>
            <a:ext cx="9327006" cy="5193719"/>
          </a:xfrm>
          <a:prstGeom prst="rect">
            <a:avLst/>
          </a:prstGeom>
        </p:spPr>
      </p:pic>
    </p:spTree>
    <p:extLst>
      <p:ext uri="{BB962C8B-B14F-4D97-AF65-F5344CB8AC3E}">
        <p14:creationId xmlns:p14="http://schemas.microsoft.com/office/powerpoint/2010/main" val="77944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905642"/>
          </a:xfrm>
        </p:spPr>
        <p:txBody>
          <a:bodyPr>
            <a:noAutofit/>
          </a:bodyPr>
          <a:lstStyle/>
          <a:p>
            <a:r>
              <a:rPr lang="en-US" dirty="0">
                <a:solidFill>
                  <a:schemeClr val="accent1"/>
                </a:solidFill>
              </a:rPr>
              <a:t>Attention in Transformers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Attention in transformers, visually explained | DL6, </a:t>
            </a:r>
            <a:r>
              <a:rPr lang="en-US" sz="1200" dirty="0">
                <a:solidFill>
                  <a:schemeClr val="bg1">
                    <a:lumMod val="75000"/>
                  </a:schemeClr>
                </a:solidFill>
                <a:hlinkClick r:id="rId2"/>
              </a:rPr>
              <a:t>https://www.youtube.com/watch?v=eMlx5fFNoYc</a:t>
            </a:r>
            <a:endParaRPr lang="en-US" sz="1200" dirty="0">
              <a:solidFill>
                <a:schemeClr val="bg1">
                  <a:lumMod val="75000"/>
                </a:schemeClr>
              </a:solidFill>
            </a:endParaRPr>
          </a:p>
        </p:txBody>
      </p:sp>
      <p:pic>
        <p:nvPicPr>
          <p:cNvPr id="10" name="Picture 9">
            <a:extLst>
              <a:ext uri="{FF2B5EF4-FFF2-40B4-BE49-F238E27FC236}">
                <a16:creationId xmlns:a16="http://schemas.microsoft.com/office/drawing/2014/main" id="{ECAE28C3-19EC-5B44-18A7-29BC5B753D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541" y="1094282"/>
            <a:ext cx="9342918" cy="5207923"/>
          </a:xfrm>
          <a:prstGeom prst="rect">
            <a:avLst/>
          </a:prstGeom>
        </p:spPr>
      </p:pic>
    </p:spTree>
    <p:extLst>
      <p:ext uri="{BB962C8B-B14F-4D97-AF65-F5344CB8AC3E}">
        <p14:creationId xmlns:p14="http://schemas.microsoft.com/office/powerpoint/2010/main" val="1299706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1011700"/>
          </a:xfrm>
        </p:spPr>
        <p:txBody>
          <a:bodyPr>
            <a:noAutofit/>
          </a:bodyPr>
          <a:lstStyle/>
          <a:p>
            <a:r>
              <a:rPr lang="en-US" dirty="0">
                <a:solidFill>
                  <a:schemeClr val="accent1"/>
                </a:solidFill>
              </a:rPr>
              <a:t>How might LLMs store facts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How might LLMs store facts | DL7, </a:t>
            </a:r>
            <a:br>
              <a:rPr lang="en-US" sz="1200" dirty="0">
                <a:solidFill>
                  <a:schemeClr val="bg1">
                    <a:lumMod val="75000"/>
                  </a:schemeClr>
                </a:solidFill>
              </a:rPr>
            </a:br>
            <a:r>
              <a:rPr lang="en-US" sz="1200" dirty="0">
                <a:solidFill>
                  <a:schemeClr val="bg1">
                    <a:lumMod val="75000"/>
                  </a:schemeClr>
                </a:solidFill>
                <a:hlinkClick r:id="rId2"/>
              </a:rPr>
              <a:t>https://www.youtube.com/watch?v=9-Jl0dxWQs8</a:t>
            </a:r>
            <a:endParaRPr lang="en-US" sz="1200" dirty="0">
              <a:solidFill>
                <a:schemeClr val="bg1">
                  <a:lumMod val="75000"/>
                </a:schemeClr>
              </a:solidFill>
            </a:endParaRPr>
          </a:p>
        </p:txBody>
      </p:sp>
      <p:pic>
        <p:nvPicPr>
          <p:cNvPr id="10" name="Picture 9">
            <a:extLst>
              <a:ext uri="{FF2B5EF4-FFF2-40B4-BE49-F238E27FC236}">
                <a16:creationId xmlns:a16="http://schemas.microsoft.com/office/drawing/2014/main" id="{AF2740D8-2631-C9A0-0DF2-20DFE0F1A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7059" y="1200340"/>
            <a:ext cx="9210751" cy="5178064"/>
          </a:xfrm>
          <a:prstGeom prst="rect">
            <a:avLst/>
          </a:prstGeom>
        </p:spPr>
      </p:pic>
    </p:spTree>
    <p:extLst>
      <p:ext uri="{BB962C8B-B14F-4D97-AF65-F5344CB8AC3E}">
        <p14:creationId xmlns:p14="http://schemas.microsoft.com/office/powerpoint/2010/main" val="400968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2024/10/22 The Theory of Learning and Ensemble Learning</a:t>
            </a:r>
          </a:p>
          <a:p>
            <a:pPr marL="0" indent="0">
              <a:buNone/>
            </a:pPr>
            <a:r>
              <a:rPr lang="en-US" sz="2800" dirty="0">
                <a:solidFill>
                  <a:schemeClr val="accent2">
                    <a:lumMod val="75000"/>
                  </a:schemeClr>
                </a:solidFill>
              </a:rPr>
              <a:t>8 2024/10/29 Midterm Project Report</a:t>
            </a:r>
          </a:p>
          <a:p>
            <a:pPr marL="0" indent="0">
              <a:buNone/>
            </a:pPr>
            <a:r>
              <a:rPr lang="en-US" sz="2800" dirty="0">
                <a:solidFill>
                  <a:schemeClr val="bg1">
                    <a:lumMod val="65000"/>
                  </a:schemeClr>
                </a:solidFill>
              </a:rPr>
              <a:t>9 2024/11/05 Self-Learning</a:t>
            </a:r>
          </a:p>
          <a:p>
            <a:pPr marL="0" indent="0">
              <a:buNone/>
            </a:pPr>
            <a:r>
              <a:rPr lang="en-US" sz="2800" dirty="0"/>
              <a:t>10 2024/11/12 Deep Learning and Reinforcement Learning</a:t>
            </a:r>
          </a:p>
          <a:p>
            <a:pPr marL="0" indent="0">
              <a:buNone/>
            </a:pPr>
            <a:r>
              <a:rPr lang="en-US" sz="2800" dirty="0">
                <a:solidFill>
                  <a:srgbClr val="7030A0"/>
                </a:solidFill>
              </a:rPr>
              <a:t>11 2024/11/19 Case Study on Artificial Intelligence II</a:t>
            </a:r>
          </a:p>
          <a:p>
            <a:pPr marL="0" indent="0">
              <a:buNone/>
            </a:pPr>
            <a:r>
              <a:rPr lang="en-US" sz="2800" dirty="0">
                <a:solidFill>
                  <a:srgbClr val="C00000"/>
                </a:solidFill>
              </a:rPr>
              <a:t>12 2024/11/26 Deep Learning for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5835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1143000"/>
          </a:xfrm>
        </p:spPr>
        <p:txBody>
          <a:bodyPr>
            <a:noAutofit/>
          </a:bodyPr>
          <a:lstStyle/>
          <a:p>
            <a:r>
              <a:rPr lang="en-US" dirty="0">
                <a:solidFill>
                  <a:schemeClr val="accent1"/>
                </a:solidFill>
              </a:rPr>
              <a:t>Large Language Models explained briefly</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Large Language Models explained briefly, </a:t>
            </a:r>
            <a:r>
              <a:rPr lang="en-US" sz="1200" dirty="0">
                <a:solidFill>
                  <a:schemeClr val="bg1">
                    <a:lumMod val="75000"/>
                  </a:schemeClr>
                </a:solidFill>
                <a:hlinkClick r:id="rId2"/>
              </a:rPr>
              <a:t>https://www.youtube.com/watch?v=LPZh9BOjkQs</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E8DCA489-C7C1-6DEE-0F5E-E2B36CE7D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100" y="1331640"/>
            <a:ext cx="8863791" cy="4905315"/>
          </a:xfrm>
          <a:prstGeom prst="rect">
            <a:avLst/>
          </a:prstGeom>
        </p:spPr>
      </p:pic>
    </p:spTree>
    <p:extLst>
      <p:ext uri="{BB962C8B-B14F-4D97-AF65-F5344CB8AC3E}">
        <p14:creationId xmlns:p14="http://schemas.microsoft.com/office/powerpoint/2010/main" val="2942014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7ABC60-BB5E-37D3-3846-B7E2DCC6F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14" name="Picture 13">
            <a:extLst>
              <a:ext uri="{FF2B5EF4-FFF2-40B4-BE49-F238E27FC236}">
                <a16:creationId xmlns:a16="http://schemas.microsoft.com/office/drawing/2014/main" id="{A6C2D19C-3671-749F-2BE6-BDC4CA85C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Hadi</a:t>
            </a:r>
            <a:r>
              <a:rPr lang="en-US" sz="800" dirty="0">
                <a:solidFill>
                  <a:schemeClr val="bg1">
                    <a:lumMod val="75000"/>
                  </a:schemeClr>
                </a:solidFill>
              </a:rPr>
              <a:t>, Muhammad Usman, Rizwan Qureshi, Abbas Shah, Muhammad Irfan, Anas Zafar, Muhammad Bilal Shaikh, Naveed Akhtar, Jia Wu, and </a:t>
            </a:r>
            <a:r>
              <a:rPr lang="en-US" sz="800" dirty="0" err="1">
                <a:solidFill>
                  <a:schemeClr val="bg1">
                    <a:lumMod val="75000"/>
                  </a:schemeClr>
                </a:solidFill>
              </a:rPr>
              <a:t>Seyedali</a:t>
            </a:r>
            <a:r>
              <a:rPr lang="en-US" sz="800" dirty="0">
                <a:solidFill>
                  <a:schemeClr val="bg1">
                    <a:lumMod val="75000"/>
                  </a:schemeClr>
                </a:solidFill>
              </a:rPr>
              <a:t> </a:t>
            </a:r>
            <a:r>
              <a:rPr lang="en-US" sz="800" dirty="0" err="1">
                <a:solidFill>
                  <a:schemeClr val="bg1">
                    <a:lumMod val="75000"/>
                  </a:schemeClr>
                </a:solidFill>
              </a:rPr>
              <a:t>Mirjalili</a:t>
            </a:r>
            <a:r>
              <a:rPr lang="en-US" sz="800" dirty="0">
                <a:solidFill>
                  <a:schemeClr val="bg1">
                    <a:lumMod val="75000"/>
                  </a:schemeClr>
                </a:solidFill>
              </a:rPr>
              <a:t>. "Large language models: a comprehensive survey of its applications, challenges, limitations, and future prospects." </a:t>
            </a:r>
            <a:r>
              <a:rPr lang="en-US" sz="800" dirty="0" err="1">
                <a:solidFill>
                  <a:schemeClr val="bg1">
                    <a:lumMod val="75000"/>
                  </a:schemeClr>
                </a:solidFill>
              </a:rPr>
              <a:t>Authorea</a:t>
            </a:r>
            <a:r>
              <a:rPr lang="en-US" sz="800" dirty="0">
                <a:solidFill>
                  <a:schemeClr val="bg1">
                    <a:lumMod val="75000"/>
                  </a:schemeClr>
                </a:solidFill>
              </a:rPr>
              <a:t> Preprints (2023).</a:t>
            </a:r>
          </a:p>
        </p:txBody>
      </p:sp>
      <p:pic>
        <p:nvPicPr>
          <p:cNvPr id="14" name="Picture 13">
            <a:extLst>
              <a:ext uri="{FF2B5EF4-FFF2-40B4-BE49-F238E27FC236}">
                <a16:creationId xmlns:a16="http://schemas.microsoft.com/office/drawing/2014/main" id="{49C11FC9-FB75-777C-DEE0-1FE94A893E51}"/>
              </a:ext>
            </a:extLst>
          </p:cNvPr>
          <p:cNvPicPr>
            <a:picLocks noChangeAspect="1"/>
          </p:cNvPicPr>
          <p:nvPr/>
        </p:nvPicPr>
        <p:blipFill>
          <a:blip r:embed="rId2"/>
          <a:stretch>
            <a:fillRect/>
          </a:stretch>
        </p:blipFill>
        <p:spPr>
          <a:xfrm>
            <a:off x="728870" y="756411"/>
            <a:ext cx="10997855" cy="5833374"/>
          </a:xfrm>
          <a:prstGeom prst="rect">
            <a:avLst/>
          </a:prstGeom>
        </p:spPr>
      </p:pic>
      <p:pic>
        <p:nvPicPr>
          <p:cNvPr id="3" name="Picture 2">
            <a:extLst>
              <a:ext uri="{FF2B5EF4-FFF2-40B4-BE49-F238E27FC236}">
                <a16:creationId xmlns:a16="http://schemas.microsoft.com/office/drawing/2014/main" id="{7F07154B-F288-154D-666A-DADC03D49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4A98899-22CC-5578-780A-5CC2F8D91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89172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sz="2700"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pic>
        <p:nvPicPr>
          <p:cNvPr id="3" name="Picture 2">
            <a:extLst>
              <a:ext uri="{FF2B5EF4-FFF2-40B4-BE49-F238E27FC236}">
                <a16:creationId xmlns:a16="http://schemas.microsoft.com/office/drawing/2014/main" id="{21AFF80B-6065-C96E-5D1E-CBAB95EC9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4AD38CB1-3B3F-3E7A-7193-7BE2A5C5C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24307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90" y="70936"/>
            <a:ext cx="11109924"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pic>
        <p:nvPicPr>
          <p:cNvPr id="2" name="Picture 1">
            <a:extLst>
              <a:ext uri="{FF2B5EF4-FFF2-40B4-BE49-F238E27FC236}">
                <a16:creationId xmlns:a16="http://schemas.microsoft.com/office/drawing/2014/main" id="{A51B3660-5397-C6D2-A6FE-0CF842EF08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5377818-504D-F0B0-20FC-3299743AA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859806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43489"/>
          </a:xfrm>
        </p:spPr>
        <p:txBody>
          <a:bodyPr>
            <a:normAutofit fontScale="90000"/>
          </a:bodyPr>
          <a:lstStyle/>
          <a:p>
            <a:r>
              <a:rPr lang="en-US" sz="4000" dirty="0"/>
              <a:t>Major </a:t>
            </a:r>
            <a:r>
              <a:rPr lang="en-US" sz="4000" dirty="0" err="1"/>
              <a:t>GenAI</a:t>
            </a:r>
            <a:r>
              <a:rPr lang="en-US" sz="4000" dirty="0"/>
              <a:t> LLMs Research Milestones </a:t>
            </a:r>
            <a:br>
              <a:rPr lang="en-US" sz="4000" dirty="0"/>
            </a:br>
            <a:r>
              <a:rPr lang="en-US" sz="4000" dirty="0"/>
              <a:t>(2017-2024)</a:t>
            </a:r>
            <a:endParaRPr lang="en-US" sz="2400" b="0" dirty="0"/>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github.com</a:t>
            </a:r>
            <a:r>
              <a:rPr lang="en-US" sz="1000" dirty="0">
                <a:solidFill>
                  <a:schemeClr val="bg1">
                    <a:lumMod val="75000"/>
                  </a:schemeClr>
                </a:solidFill>
              </a:rPr>
              <a:t>/Hannibal046/Awesome-LLM</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DAF55754-70D2-E050-5C55-D1290769E8B0}"/>
              </a:ext>
            </a:extLst>
          </p:cNvPr>
          <p:cNvPicPr>
            <a:picLocks noChangeAspect="1"/>
          </p:cNvPicPr>
          <p:nvPr/>
        </p:nvPicPr>
        <p:blipFill>
          <a:blip r:embed="rId2"/>
          <a:stretch>
            <a:fillRect/>
          </a:stretch>
        </p:blipFill>
        <p:spPr>
          <a:xfrm>
            <a:off x="40765" y="1295346"/>
            <a:ext cx="12079071" cy="5188952"/>
          </a:xfrm>
          <a:prstGeom prst="rect">
            <a:avLst/>
          </a:prstGeom>
        </p:spPr>
      </p:pic>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37327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3200" dirty="0"/>
              <a:t>Multi-task Language Understanding on MMLU</a:t>
            </a:r>
            <a:br>
              <a:rPr lang="en-US" sz="3200" dirty="0"/>
            </a:br>
            <a:r>
              <a:rPr lang="en-US" sz="3200" dirty="0"/>
              <a:t>GPT-4, Claude 3</a:t>
            </a:r>
            <a:r>
              <a:rPr lang="en-US" altLang="zh-TW" sz="3200" dirty="0"/>
              <a:t>.5</a:t>
            </a:r>
            <a:r>
              <a:rPr lang="zh-TW" altLang="en-US" sz="3200" dirty="0"/>
              <a:t> </a:t>
            </a:r>
            <a:r>
              <a:rPr lang="en-US" altLang="zh-TW" sz="3200" dirty="0"/>
              <a:t>Sonnet</a:t>
            </a:r>
            <a:endParaRPr sz="32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828800" y="6625796"/>
            <a:ext cx="9299286"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dirty="0">
                <a:solidFill>
                  <a:srgbClr val="BFBFBF"/>
                </a:solidFill>
                <a:latin typeface="Calibri"/>
                <a:ea typeface="Calibri"/>
                <a:cs typeface="Calibri"/>
                <a:sym typeface="Calibri"/>
              </a:rPr>
              <a:t>Source: </a:t>
            </a:r>
            <a:r>
              <a:rPr lang="en-US" sz="800" b="0" i="0" u="none" strike="noStrike" cap="none" dirty="0">
                <a:solidFill>
                  <a:srgbClr val="BFBFBF"/>
                </a:solidFill>
                <a:latin typeface="Calibri"/>
                <a:ea typeface="Calibri"/>
                <a:cs typeface="Calibri"/>
                <a:sym typeface="Calibri"/>
                <a:hlinkClick r:id="rId3"/>
              </a:rPr>
              <a:t>https://paperswithcode.com/sota/multi-task-language-understanding-on-mmlu</a:t>
            </a:r>
            <a:endParaRPr lang="en-US" sz="800" b="0" i="0" u="none" strike="noStrike" cap="none" dirty="0">
              <a:solidFill>
                <a:srgbClr val="BFBFBF"/>
              </a:solidFill>
              <a:latin typeface="Calibri"/>
              <a:ea typeface="Calibri"/>
              <a:cs typeface="Calibri"/>
              <a:sym typeface="Calibri"/>
            </a:endParaRPr>
          </a:p>
        </p:txBody>
      </p:sp>
      <p:sp>
        <p:nvSpPr>
          <p:cNvPr id="7" name="TextBox 6">
            <a:extLst>
              <a:ext uri="{FF2B5EF4-FFF2-40B4-BE49-F238E27FC236}">
                <a16:creationId xmlns:a16="http://schemas.microsoft.com/office/drawing/2014/main" id="{E2258037-819A-6F0E-1E9F-FE25612ABC18}"/>
              </a:ext>
            </a:extLst>
          </p:cNvPr>
          <p:cNvSpPr txBox="1"/>
          <p:nvPr/>
        </p:nvSpPr>
        <p:spPr>
          <a:xfrm>
            <a:off x="2101036" y="1185436"/>
            <a:ext cx="8189875" cy="461665"/>
          </a:xfrm>
          <a:prstGeom prst="rect">
            <a:avLst/>
          </a:prstGeom>
          <a:noFill/>
        </p:spPr>
        <p:txBody>
          <a:bodyPr wrap="square">
            <a:spAutoFit/>
          </a:bodyPr>
          <a:lstStyle/>
          <a:p>
            <a:pPr algn="ctr"/>
            <a:r>
              <a:rPr lang="en-US" sz="2400" dirty="0"/>
              <a:t>Massive Multitask Language Understanding (MMLU)</a:t>
            </a:r>
          </a:p>
        </p:txBody>
      </p:sp>
      <p:pic>
        <p:nvPicPr>
          <p:cNvPr id="3" name="Picture 2">
            <a:extLst>
              <a:ext uri="{FF2B5EF4-FFF2-40B4-BE49-F238E27FC236}">
                <a16:creationId xmlns:a16="http://schemas.microsoft.com/office/drawing/2014/main" id="{BECFE19C-5BDB-7BFE-DCC1-5C736FFDF1D6}"/>
              </a:ext>
            </a:extLst>
          </p:cNvPr>
          <p:cNvPicPr>
            <a:picLocks noChangeAspect="1"/>
          </p:cNvPicPr>
          <p:nvPr/>
        </p:nvPicPr>
        <p:blipFill>
          <a:blip r:embed="rId4"/>
          <a:stretch>
            <a:fillRect/>
          </a:stretch>
        </p:blipFill>
        <p:spPr>
          <a:xfrm>
            <a:off x="285750" y="1647102"/>
            <a:ext cx="11325516" cy="4915142"/>
          </a:xfrm>
          <a:prstGeom prst="rect">
            <a:avLst/>
          </a:prstGeom>
        </p:spPr>
      </p:pic>
    </p:spTree>
    <p:extLst>
      <p:ext uri="{BB962C8B-B14F-4D97-AF65-F5344CB8AC3E}">
        <p14:creationId xmlns:p14="http://schemas.microsoft.com/office/powerpoint/2010/main" val="2240643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LLM Capabilities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5" name="Picture 4">
            <a:extLst>
              <a:ext uri="{FF2B5EF4-FFF2-40B4-BE49-F238E27FC236}">
                <a16:creationId xmlns:a16="http://schemas.microsoft.com/office/drawing/2014/main" id="{695070CF-9F9E-5BB5-39FA-A6199F89137E}"/>
              </a:ext>
            </a:extLst>
          </p:cNvPr>
          <p:cNvPicPr>
            <a:picLocks noChangeAspect="1"/>
          </p:cNvPicPr>
          <p:nvPr/>
        </p:nvPicPr>
        <p:blipFill>
          <a:blip r:embed="rId2"/>
          <a:stretch>
            <a:fillRect/>
          </a:stretch>
        </p:blipFill>
        <p:spPr>
          <a:xfrm>
            <a:off x="381956" y="972767"/>
            <a:ext cx="11527045" cy="5629633"/>
          </a:xfrm>
          <a:prstGeom prst="rect">
            <a:avLst/>
          </a:prstGeom>
        </p:spPr>
      </p:pic>
    </p:spTree>
    <p:extLst>
      <p:ext uri="{BB962C8B-B14F-4D97-AF65-F5344CB8AC3E}">
        <p14:creationId xmlns:p14="http://schemas.microsoft.com/office/powerpoint/2010/main" val="3701681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39</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404197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2024/12/03 Computer Vision and Robotics</a:t>
            </a:r>
          </a:p>
          <a:p>
            <a:pPr marL="0" indent="0">
              <a:buNone/>
            </a:pPr>
            <a:r>
              <a:rPr lang="en-US" sz="2800" dirty="0"/>
              <a:t>14 2024/12/10 Generative AI, </a:t>
            </a:r>
            <a:br>
              <a:rPr lang="en-US" sz="2800" dirty="0"/>
            </a:br>
            <a:r>
              <a:rPr lang="en-US" sz="2800" dirty="0"/>
              <a:t>                            Philosophy and Ethics of AI and the Future of AI</a:t>
            </a:r>
          </a:p>
          <a:p>
            <a:pPr marL="0" indent="0">
              <a:buNone/>
            </a:pPr>
            <a:r>
              <a:rPr lang="en-US" sz="2800" dirty="0">
                <a:solidFill>
                  <a:schemeClr val="accent2">
                    <a:lumMod val="75000"/>
                  </a:schemeClr>
                </a:solidFill>
              </a:rPr>
              <a:t>15 2024/12/17 Final Project Report I</a:t>
            </a:r>
          </a:p>
          <a:p>
            <a:pPr marL="0" indent="0">
              <a:buNone/>
            </a:pPr>
            <a:r>
              <a:rPr lang="en-US" sz="2800" dirty="0">
                <a:solidFill>
                  <a:schemeClr val="accent2">
                    <a:lumMod val="75000"/>
                  </a:schemeClr>
                </a:solidFill>
              </a:rPr>
              <a:t>16 2024/12/24 Final Project Report II</a:t>
            </a:r>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446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pic>
        <p:nvPicPr>
          <p:cNvPr id="3" name="Picture 2">
            <a:extLst>
              <a:ext uri="{FF2B5EF4-FFF2-40B4-BE49-F238E27FC236}">
                <a16:creationId xmlns:a16="http://schemas.microsoft.com/office/drawing/2014/main" id="{FAE09A3B-2127-D595-4C93-801D434BE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7020D1C7-B873-77DE-D352-D278BD740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0176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pic>
        <p:nvPicPr>
          <p:cNvPr id="3" name="Picture 2">
            <a:extLst>
              <a:ext uri="{FF2B5EF4-FFF2-40B4-BE49-F238E27FC236}">
                <a16:creationId xmlns:a16="http://schemas.microsoft.com/office/drawing/2014/main" id="{1892BCCC-EFF2-BA20-A2FB-C169F0A59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077B900-510E-8E1B-38C7-C61A302752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24040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56102"/>
            <a:ext cx="11222181" cy="929736"/>
          </a:xfrm>
        </p:spPr>
        <p:txBody>
          <a:bodyPr>
            <a:normAutofit/>
          </a:bodyPr>
          <a:lstStyle/>
          <a:p>
            <a:pPr marL="320040" indent="-320040">
              <a:spcAft>
                <a:spcPts val="600"/>
              </a:spcAft>
            </a:pPr>
            <a:r>
              <a:rPr lang="en-US" altLang="zh-TW" sz="4800" dirty="0"/>
              <a:t>Popular Generative AI</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985838"/>
            <a:ext cx="11222181" cy="5576407"/>
          </a:xfrm>
        </p:spPr>
        <p:txBody>
          <a:bodyPr>
            <a:noAutofit/>
          </a:bodyPr>
          <a:lstStyle/>
          <a:p>
            <a:pPr marL="320040" indent="-320040">
              <a:spcAft>
                <a:spcPts val="600"/>
              </a:spcAft>
            </a:pPr>
            <a:r>
              <a:rPr lang="en-US" altLang="zh-TW" dirty="0" err="1"/>
              <a:t>OpenAI</a:t>
            </a:r>
            <a:r>
              <a:rPr lang="en-US" altLang="zh-TW" dirty="0"/>
              <a:t> </a:t>
            </a:r>
            <a:r>
              <a:rPr lang="en-US" altLang="zh-TW" dirty="0" err="1"/>
              <a:t>ChatGPT</a:t>
            </a:r>
            <a:r>
              <a:rPr lang="en-US" altLang="zh-TW" dirty="0"/>
              <a:t> (GPT-4o, GPT-4)</a:t>
            </a:r>
          </a:p>
          <a:p>
            <a:pPr marL="320040" indent="-320040">
              <a:spcAft>
                <a:spcPts val="600"/>
              </a:spcAft>
            </a:pPr>
            <a:r>
              <a:rPr lang="en-US" altLang="zh-TW" dirty="0" err="1"/>
              <a:t>Claude.ai</a:t>
            </a:r>
            <a:r>
              <a:rPr lang="en-US" altLang="zh-TW" dirty="0"/>
              <a:t> (Claude 3.5)</a:t>
            </a:r>
          </a:p>
          <a:p>
            <a:pPr marL="320040" indent="-320040">
              <a:spcAft>
                <a:spcPts val="600"/>
              </a:spcAft>
            </a:pPr>
            <a:r>
              <a:rPr lang="en-US" altLang="zh-TW" dirty="0"/>
              <a:t>Google Gemini</a:t>
            </a:r>
          </a:p>
          <a:p>
            <a:pPr marL="320040" indent="-320040">
              <a:spcAft>
                <a:spcPts val="600"/>
              </a:spcAft>
            </a:pPr>
            <a:r>
              <a:rPr lang="en-US" altLang="zh-TW" dirty="0"/>
              <a:t>Meta Llama 3.2</a:t>
            </a:r>
          </a:p>
          <a:p>
            <a:pPr marL="320040" indent="-320040">
              <a:spcAft>
                <a:spcPts val="600"/>
              </a:spcAft>
            </a:pPr>
            <a:r>
              <a:rPr lang="en-US" altLang="zh-TW" dirty="0" err="1"/>
              <a:t>Mixtral</a:t>
            </a:r>
            <a:r>
              <a:rPr lang="en-US" altLang="zh-TW" dirty="0"/>
              <a:t> </a:t>
            </a:r>
            <a:r>
              <a:rPr lang="en-US" altLang="zh-TW" dirty="0" err="1"/>
              <a:t>Pixtral</a:t>
            </a:r>
            <a:r>
              <a:rPr lang="en-US" altLang="zh-TW" dirty="0"/>
              <a:t> (</a:t>
            </a:r>
            <a:r>
              <a:rPr lang="en-US" altLang="zh-TW" dirty="0" err="1"/>
              <a:t>mistral.ai</a:t>
            </a:r>
            <a:r>
              <a:rPr lang="en-US" altLang="zh-TW" dirty="0"/>
              <a:t>)</a:t>
            </a:r>
          </a:p>
          <a:p>
            <a:pPr marL="320040" indent="-320040">
              <a:spcAft>
                <a:spcPts val="600"/>
              </a:spcAft>
            </a:pPr>
            <a:r>
              <a:rPr lang="en-US" altLang="zh-TW" dirty="0" err="1"/>
              <a:t>Chat.LMSys.org</a:t>
            </a:r>
            <a:r>
              <a:rPr lang="en-US" altLang="zh-TW" dirty="0"/>
              <a:t> (</a:t>
            </a:r>
            <a:r>
              <a:rPr lang="en-US" altLang="zh-TW" dirty="0" err="1"/>
              <a:t>lmarena.ai</a:t>
            </a:r>
            <a:r>
              <a:rPr lang="en-US" altLang="zh-TW" dirty="0"/>
              <a:t>)</a:t>
            </a:r>
          </a:p>
          <a:p>
            <a:pPr marL="320040" indent="-320040">
              <a:spcAft>
                <a:spcPts val="600"/>
              </a:spcAft>
            </a:pPr>
            <a:r>
              <a:rPr lang="en-US" altLang="zh-TW" dirty="0" err="1"/>
              <a:t>Perplexity.ai</a:t>
            </a:r>
            <a:endParaRPr lang="en-US" altLang="zh-TW" dirty="0"/>
          </a:p>
          <a:p>
            <a:pPr marL="320040" indent="-320040">
              <a:spcAft>
                <a:spcPts val="600"/>
              </a:spcAft>
            </a:pPr>
            <a:r>
              <a:rPr lang="en-US" altLang="zh-TW" dirty="0"/>
              <a:t>Stable Diffusion</a:t>
            </a:r>
          </a:p>
          <a:p>
            <a:pPr marL="320040" indent="-320040">
              <a:spcAft>
                <a:spcPts val="600"/>
              </a:spcAft>
            </a:pPr>
            <a:r>
              <a:rPr lang="en-US" altLang="zh-TW" dirty="0"/>
              <a:t>Video: D-ID, </a:t>
            </a:r>
            <a:r>
              <a:rPr lang="en-US" altLang="zh-TW" dirty="0" err="1"/>
              <a:t>Synthesia</a:t>
            </a:r>
            <a:endParaRPr lang="en-US" altLang="zh-TW" dirty="0"/>
          </a:p>
          <a:p>
            <a:pPr marL="320040" indent="-320040">
              <a:spcAft>
                <a:spcPts val="600"/>
              </a:spcAft>
            </a:pPr>
            <a:r>
              <a:rPr lang="en-US" altLang="zh-TW" dirty="0"/>
              <a:t>Audio: Speechify</a:t>
            </a:r>
          </a:p>
          <a:p>
            <a:pPr marL="320040" indent="-320040">
              <a:spcAft>
                <a:spcPts val="600"/>
              </a:spcAft>
            </a:pPr>
            <a:endParaRPr lang="en-US" altLang="zh-TW" dirty="0"/>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42</a:t>
            </a:fld>
            <a:endParaRPr lang="en-US"/>
          </a:p>
        </p:txBody>
      </p:sp>
      <p:pic>
        <p:nvPicPr>
          <p:cNvPr id="5" name="Picture 4">
            <a:extLst>
              <a:ext uri="{FF2B5EF4-FFF2-40B4-BE49-F238E27FC236}">
                <a16:creationId xmlns:a16="http://schemas.microsoft.com/office/drawing/2014/main" id="{23FAC261-24D5-F061-B10C-0089F3C60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D3763B17-8593-A91B-B476-2CC422B2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9142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F2062-A8E0-F626-AD65-42C0F23679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4260" y="1003309"/>
            <a:ext cx="9519221" cy="5442668"/>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LMSYS Chatbot Arena Leaderboard</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9" name="TextBox 8">
            <a:extLst>
              <a:ext uri="{FF2B5EF4-FFF2-40B4-BE49-F238E27FC236}">
                <a16:creationId xmlns:a16="http://schemas.microsoft.com/office/drawing/2014/main" id="{CF02E271-3688-1FE1-B4FD-F85679C5C6A7}"/>
              </a:ext>
            </a:extLst>
          </p:cNvPr>
          <p:cNvSpPr txBox="1"/>
          <p:nvPr/>
        </p:nvSpPr>
        <p:spPr>
          <a:xfrm>
            <a:off x="3045724" y="6488668"/>
            <a:ext cx="6100548" cy="369332"/>
          </a:xfrm>
          <a:prstGeom prst="rect">
            <a:avLst/>
          </a:prstGeom>
          <a:noFill/>
        </p:spPr>
        <p:txBody>
          <a:bodyPr wrap="square">
            <a:spAutoFit/>
          </a:bodyPr>
          <a:lstStyle/>
          <a:p>
            <a:pPr algn="ctr"/>
            <a:r>
              <a:rPr lang="en-US" dirty="0">
                <a:hlinkClick r:id="rId3"/>
              </a:rPr>
              <a:t>https://lmarena.ai/</a:t>
            </a:r>
            <a:endParaRPr lang="en-US" dirty="0"/>
          </a:p>
        </p:txBody>
      </p:sp>
      <p:sp>
        <p:nvSpPr>
          <p:cNvPr id="11" name="TextBox 10">
            <a:extLst>
              <a:ext uri="{FF2B5EF4-FFF2-40B4-BE49-F238E27FC236}">
                <a16:creationId xmlns:a16="http://schemas.microsoft.com/office/drawing/2014/main" id="{72AAD436-1D63-0211-56CA-07CDD84CA924}"/>
              </a:ext>
            </a:extLst>
          </p:cNvPr>
          <p:cNvSpPr txBox="1"/>
          <p:nvPr/>
        </p:nvSpPr>
        <p:spPr>
          <a:xfrm>
            <a:off x="95034" y="4163594"/>
            <a:ext cx="2092834" cy="584775"/>
          </a:xfrm>
          <a:prstGeom prst="rect">
            <a:avLst/>
          </a:prstGeom>
          <a:noFill/>
        </p:spPr>
        <p:txBody>
          <a:bodyPr wrap="square">
            <a:spAutoFit/>
          </a:bodyPr>
          <a:lstStyle/>
          <a:p>
            <a:r>
              <a:rPr lang="en-US" sz="3200" b="1" dirty="0">
                <a:solidFill>
                  <a:srgbClr val="C00000"/>
                </a:solidFill>
              </a:rPr>
              <a:t>Claude 3.5 </a:t>
            </a:r>
          </a:p>
        </p:txBody>
      </p:sp>
      <p:sp>
        <p:nvSpPr>
          <p:cNvPr id="12" name="Rounded Rectangle 11">
            <a:extLst>
              <a:ext uri="{FF2B5EF4-FFF2-40B4-BE49-F238E27FC236}">
                <a16:creationId xmlns:a16="http://schemas.microsoft.com/office/drawing/2014/main" id="{368BC4C4-9D1A-1A66-BF7D-AD29952950C4}"/>
              </a:ext>
            </a:extLst>
          </p:cNvPr>
          <p:cNvSpPr/>
          <p:nvPr/>
        </p:nvSpPr>
        <p:spPr>
          <a:xfrm>
            <a:off x="2187869" y="1800225"/>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E6BC27-B402-E564-C59D-262360765975}"/>
              </a:ext>
            </a:extLst>
          </p:cNvPr>
          <p:cNvSpPr txBox="1"/>
          <p:nvPr/>
        </p:nvSpPr>
        <p:spPr>
          <a:xfrm>
            <a:off x="122331" y="1661899"/>
            <a:ext cx="1871429" cy="646331"/>
          </a:xfrm>
          <a:prstGeom prst="rect">
            <a:avLst/>
          </a:prstGeom>
          <a:noFill/>
        </p:spPr>
        <p:txBody>
          <a:bodyPr wrap="square">
            <a:spAutoFit/>
          </a:bodyPr>
          <a:lstStyle/>
          <a:p>
            <a:r>
              <a:rPr lang="en-US" sz="3600" b="1" dirty="0">
                <a:solidFill>
                  <a:srgbClr val="C00000"/>
                </a:solidFill>
              </a:rPr>
              <a:t>GPT-4o </a:t>
            </a:r>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ounded Rectangle 12">
            <a:extLst>
              <a:ext uri="{FF2B5EF4-FFF2-40B4-BE49-F238E27FC236}">
                <a16:creationId xmlns:a16="http://schemas.microsoft.com/office/drawing/2014/main" id="{D5919DBA-4DEE-EDC7-0BDA-6054F8A88AB6}"/>
              </a:ext>
            </a:extLst>
          </p:cNvPr>
          <p:cNvSpPr/>
          <p:nvPr/>
        </p:nvSpPr>
        <p:spPr>
          <a:xfrm>
            <a:off x="2187868" y="4313583"/>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874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135105"/>
            <a:ext cx="11222181" cy="895205"/>
          </a:xfrm>
        </p:spPr>
        <p:txBody>
          <a:bodyPr>
            <a:normAutofit fontScale="90000"/>
          </a:bodyPr>
          <a:lstStyle/>
          <a:p>
            <a:r>
              <a:rPr lang="en-US" sz="6000" dirty="0"/>
              <a:t>Claude 3.5 Sonnet </a:t>
            </a:r>
            <a:r>
              <a:rPr lang="en-US" sz="3600" dirty="0"/>
              <a:t>State-of-the-art vision</a:t>
            </a:r>
            <a:br>
              <a:rPr lang="en-US" sz="3600" dirty="0"/>
            </a:b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https://www.anthropic.com/news/3-5-models-and-computer-use</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9" name="Picture 8">
            <a:extLst>
              <a:ext uri="{FF2B5EF4-FFF2-40B4-BE49-F238E27FC236}">
                <a16:creationId xmlns:a16="http://schemas.microsoft.com/office/drawing/2014/main" id="{E27103D3-6741-DA7F-E35F-76B1964B6B46}"/>
              </a:ext>
            </a:extLst>
          </p:cNvPr>
          <p:cNvPicPr>
            <a:picLocks noChangeAspect="1"/>
          </p:cNvPicPr>
          <p:nvPr/>
        </p:nvPicPr>
        <p:blipFill>
          <a:blip r:embed="rId5"/>
          <a:stretch>
            <a:fillRect/>
          </a:stretch>
        </p:blipFill>
        <p:spPr>
          <a:xfrm>
            <a:off x="1200149" y="789340"/>
            <a:ext cx="9754755" cy="5743791"/>
          </a:xfrm>
          <a:prstGeom prst="rect">
            <a:avLst/>
          </a:prstGeom>
        </p:spPr>
      </p:pic>
    </p:spTree>
    <p:extLst>
      <p:ext uri="{BB962C8B-B14F-4D97-AF65-F5344CB8AC3E}">
        <p14:creationId xmlns:p14="http://schemas.microsoft.com/office/powerpoint/2010/main" val="696487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63665"/>
            <a:ext cx="11222181" cy="895205"/>
          </a:xfrm>
        </p:spPr>
        <p:txBody>
          <a:bodyPr>
            <a:normAutofit fontScale="90000"/>
          </a:bodyPr>
          <a:lstStyle/>
          <a:p>
            <a:r>
              <a:rPr lang="en-US" sz="6000" dirty="0"/>
              <a:t>Llama 3.2 90B  vision LLMs </a:t>
            </a: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https://ai.meta.com/blog/llama-3-2-connect-2024-vision-edge-mobile-devices/</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8" name="Picture 7">
            <a:extLst>
              <a:ext uri="{FF2B5EF4-FFF2-40B4-BE49-F238E27FC236}">
                <a16:creationId xmlns:a16="http://schemas.microsoft.com/office/drawing/2014/main" id="{9B8F43C6-2CC1-4FB5-91F1-2DE3EFD7DE92}"/>
              </a:ext>
            </a:extLst>
          </p:cNvPr>
          <p:cNvPicPr>
            <a:picLocks noChangeAspect="1"/>
          </p:cNvPicPr>
          <p:nvPr/>
        </p:nvPicPr>
        <p:blipFill>
          <a:blip r:embed="rId5"/>
          <a:stretch>
            <a:fillRect/>
          </a:stretch>
        </p:blipFill>
        <p:spPr>
          <a:xfrm>
            <a:off x="1285876" y="944195"/>
            <a:ext cx="9873922" cy="5530050"/>
          </a:xfrm>
          <a:prstGeom prst="rect">
            <a:avLst/>
          </a:prstGeom>
        </p:spPr>
      </p:pic>
      <p:sp>
        <p:nvSpPr>
          <p:cNvPr id="6" name="Rounded Rectangle 5">
            <a:extLst>
              <a:ext uri="{FF2B5EF4-FFF2-40B4-BE49-F238E27FC236}">
                <a16:creationId xmlns:a16="http://schemas.microsoft.com/office/drawing/2014/main" id="{76085830-6B07-4638-5AD8-E91679F6A76F}"/>
              </a:ext>
            </a:extLst>
          </p:cNvPr>
          <p:cNvSpPr/>
          <p:nvPr/>
        </p:nvSpPr>
        <p:spPr>
          <a:xfrm>
            <a:off x="6096000" y="1044985"/>
            <a:ext cx="1347788" cy="5429260"/>
          </a:xfrm>
          <a:prstGeom prst="roundRect">
            <a:avLst>
              <a:gd name="adj" fmla="val 6058"/>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215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47AF7-A84B-9096-9A18-6913580A23D3}"/>
              </a:ext>
            </a:extLst>
          </p:cNvPr>
          <p:cNvPicPr>
            <a:picLocks noChangeAspect="1"/>
          </p:cNvPicPr>
          <p:nvPr/>
        </p:nvPicPr>
        <p:blipFill>
          <a:blip r:embed="rId2"/>
          <a:stretch>
            <a:fillRect/>
          </a:stretch>
        </p:blipFill>
        <p:spPr>
          <a:xfrm>
            <a:off x="666748" y="970109"/>
            <a:ext cx="10858499" cy="5626306"/>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1"/>
            <a:ext cx="11222181" cy="970110"/>
          </a:xfrm>
        </p:spPr>
        <p:txBody>
          <a:bodyPr>
            <a:normAutofit fontScale="90000"/>
          </a:bodyPr>
          <a:lstStyle/>
          <a:p>
            <a:r>
              <a:rPr lang="en-US" dirty="0"/>
              <a:t>Mistral </a:t>
            </a:r>
            <a:r>
              <a:rPr lang="en-US" dirty="0" err="1"/>
              <a:t>Pixtral</a:t>
            </a:r>
            <a:r>
              <a:rPr lang="en-US" dirty="0"/>
              <a:t> Large (124B)</a:t>
            </a:r>
            <a:br>
              <a:rPr lang="en-US" dirty="0"/>
            </a:br>
            <a:r>
              <a:rPr lang="en-US" sz="3100" b="0" dirty="0"/>
              <a:t>Frontier-class multimodal performance</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46</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8" name="TextBox 7">
            <a:extLst>
              <a:ext uri="{FF2B5EF4-FFF2-40B4-BE49-F238E27FC236}">
                <a16:creationId xmlns:a16="http://schemas.microsoft.com/office/drawing/2014/main" id="{A85617D1-9C74-EEDE-5659-85EA00E430DA}"/>
              </a:ext>
            </a:extLst>
          </p:cNvPr>
          <p:cNvSpPr txBox="1"/>
          <p:nvPr/>
        </p:nvSpPr>
        <p:spPr>
          <a:xfrm>
            <a:off x="2862892" y="6514491"/>
            <a:ext cx="6100762" cy="369332"/>
          </a:xfrm>
          <a:prstGeom prst="rect">
            <a:avLst/>
          </a:prstGeom>
          <a:noFill/>
        </p:spPr>
        <p:txBody>
          <a:bodyPr wrap="square">
            <a:spAutoFit/>
          </a:bodyPr>
          <a:lstStyle/>
          <a:p>
            <a:pPr algn="ctr"/>
            <a:r>
              <a:rPr lang="en-US" dirty="0">
                <a:solidFill>
                  <a:schemeClr val="bg1">
                    <a:lumMod val="75000"/>
                  </a:schemeClr>
                </a:solidFill>
              </a:rPr>
              <a:t>Source: </a:t>
            </a:r>
            <a:r>
              <a:rPr lang="en-US" dirty="0">
                <a:hlinkClick r:id="rId5"/>
              </a:rPr>
              <a:t>https://mistral.ai/news/pixtral-large/</a:t>
            </a:r>
            <a:endParaRPr lang="en-US" dirty="0"/>
          </a:p>
        </p:txBody>
      </p:sp>
      <p:sp>
        <p:nvSpPr>
          <p:cNvPr id="16" name="Rounded Rectangle 15">
            <a:extLst>
              <a:ext uri="{FF2B5EF4-FFF2-40B4-BE49-F238E27FC236}">
                <a16:creationId xmlns:a16="http://schemas.microsoft.com/office/drawing/2014/main" id="{81C92F0D-E55C-932F-F321-5530C11214CA}"/>
              </a:ext>
            </a:extLst>
          </p:cNvPr>
          <p:cNvSpPr/>
          <p:nvPr/>
        </p:nvSpPr>
        <p:spPr>
          <a:xfrm>
            <a:off x="666748" y="1676035"/>
            <a:ext cx="10858499" cy="1295766"/>
          </a:xfrm>
          <a:prstGeom prst="roundRect">
            <a:avLst>
              <a:gd name="adj" fmla="val 7374"/>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94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Mistral </a:t>
            </a:r>
            <a:r>
              <a:rPr lang="en-US" dirty="0" err="1"/>
              <a:t>Pixtral</a:t>
            </a:r>
            <a:r>
              <a:rPr lang="en-US" dirty="0"/>
              <a:t> 12B</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15" name="Picture 14">
            <a:extLst>
              <a:ext uri="{FF2B5EF4-FFF2-40B4-BE49-F238E27FC236}">
                <a16:creationId xmlns:a16="http://schemas.microsoft.com/office/drawing/2014/main" id="{52C6A12C-08FC-3731-2436-5B253D19C861}"/>
              </a:ext>
            </a:extLst>
          </p:cNvPr>
          <p:cNvPicPr>
            <a:picLocks noChangeAspect="1"/>
          </p:cNvPicPr>
          <p:nvPr/>
        </p:nvPicPr>
        <p:blipFill>
          <a:blip r:embed="rId4"/>
          <a:stretch>
            <a:fillRect/>
          </a:stretch>
        </p:blipFill>
        <p:spPr>
          <a:xfrm>
            <a:off x="200801" y="1346393"/>
            <a:ext cx="11652864" cy="5108104"/>
          </a:xfrm>
          <a:prstGeom prst="rect">
            <a:avLst/>
          </a:prstGeom>
        </p:spPr>
      </p:pic>
      <p:sp>
        <p:nvSpPr>
          <p:cNvPr id="7" name="TextBox 6">
            <a:extLst>
              <a:ext uri="{FF2B5EF4-FFF2-40B4-BE49-F238E27FC236}">
                <a16:creationId xmlns:a16="http://schemas.microsoft.com/office/drawing/2014/main" id="{C71018F8-92A0-0EE5-5B48-797DA3AA401D}"/>
              </a:ext>
            </a:extLst>
          </p:cNvPr>
          <p:cNvSpPr txBox="1"/>
          <p:nvPr/>
        </p:nvSpPr>
        <p:spPr>
          <a:xfrm>
            <a:off x="552308" y="6562244"/>
            <a:ext cx="10949850" cy="246221"/>
          </a:xfrm>
          <a:prstGeom prst="rect">
            <a:avLst/>
          </a:prstGeom>
          <a:noFill/>
        </p:spPr>
        <p:txBody>
          <a:bodyPr wrap="square">
            <a:spAutoFit/>
          </a:bodyPr>
          <a:lstStyle/>
          <a:p>
            <a:pPr algn="ctr"/>
            <a:r>
              <a:rPr lang="en-US" sz="1000" dirty="0">
                <a:solidFill>
                  <a:schemeClr val="bg1">
                    <a:lumMod val="75000"/>
                  </a:schemeClr>
                </a:solidFill>
              </a:rPr>
              <a:t>Source: Agrawal, </a:t>
            </a:r>
            <a:r>
              <a:rPr lang="en-US" sz="1000" dirty="0" err="1">
                <a:solidFill>
                  <a:schemeClr val="bg1">
                    <a:lumMod val="75000"/>
                  </a:schemeClr>
                </a:solidFill>
              </a:rPr>
              <a:t>Pravesh</a:t>
            </a:r>
            <a:r>
              <a:rPr lang="en-US" sz="1000" dirty="0">
                <a:solidFill>
                  <a:schemeClr val="bg1">
                    <a:lumMod val="75000"/>
                  </a:schemeClr>
                </a:solidFill>
              </a:rPr>
              <a:t>, Szymon </a:t>
            </a:r>
            <a:r>
              <a:rPr lang="en-US" sz="1000" dirty="0" err="1">
                <a:solidFill>
                  <a:schemeClr val="bg1">
                    <a:lumMod val="75000"/>
                  </a:schemeClr>
                </a:solidFill>
              </a:rPr>
              <a:t>Antoniak</a:t>
            </a:r>
            <a:r>
              <a:rPr lang="en-US" sz="1000" dirty="0">
                <a:solidFill>
                  <a:schemeClr val="bg1">
                    <a:lumMod val="75000"/>
                  </a:schemeClr>
                </a:solidFill>
              </a:rPr>
              <a:t>, Emma </a:t>
            </a:r>
            <a:r>
              <a:rPr lang="en-US" sz="1000" dirty="0" err="1">
                <a:solidFill>
                  <a:schemeClr val="bg1">
                    <a:lumMod val="75000"/>
                  </a:schemeClr>
                </a:solidFill>
              </a:rPr>
              <a:t>Bou</a:t>
            </a:r>
            <a:r>
              <a:rPr lang="en-US" sz="1000" dirty="0">
                <a:solidFill>
                  <a:schemeClr val="bg1">
                    <a:lumMod val="75000"/>
                  </a:schemeClr>
                </a:solidFill>
              </a:rPr>
              <a:t> Hanna, Baptiste Bout, Devendra </a:t>
            </a:r>
            <a:r>
              <a:rPr lang="en-US" sz="1000" dirty="0" err="1">
                <a:solidFill>
                  <a:schemeClr val="bg1">
                    <a:lumMod val="75000"/>
                  </a:schemeClr>
                </a:solidFill>
              </a:rPr>
              <a:t>Chaplot</a:t>
            </a:r>
            <a:r>
              <a:rPr lang="en-US" sz="1000" dirty="0">
                <a:solidFill>
                  <a:schemeClr val="bg1">
                    <a:lumMod val="75000"/>
                  </a:schemeClr>
                </a:solidFill>
              </a:rPr>
              <a:t>, Jessica </a:t>
            </a:r>
            <a:r>
              <a:rPr lang="en-US" sz="1000" dirty="0" err="1">
                <a:solidFill>
                  <a:schemeClr val="bg1">
                    <a:lumMod val="75000"/>
                  </a:schemeClr>
                </a:solidFill>
              </a:rPr>
              <a:t>Chudnovsky</a:t>
            </a:r>
            <a:r>
              <a:rPr lang="en-US" sz="1000" dirty="0">
                <a:solidFill>
                  <a:schemeClr val="bg1">
                    <a:lumMod val="75000"/>
                  </a:schemeClr>
                </a:solidFill>
              </a:rPr>
              <a:t>, </a:t>
            </a:r>
            <a:r>
              <a:rPr lang="en-US" sz="1000" dirty="0" err="1">
                <a:solidFill>
                  <a:schemeClr val="bg1">
                    <a:lumMod val="75000"/>
                  </a:schemeClr>
                </a:solidFill>
              </a:rPr>
              <a:t>Diogo</a:t>
            </a:r>
            <a:r>
              <a:rPr lang="en-US" sz="1000" dirty="0">
                <a:solidFill>
                  <a:schemeClr val="bg1">
                    <a:lumMod val="75000"/>
                  </a:schemeClr>
                </a:solidFill>
              </a:rPr>
              <a:t> Costa et al. (2024) "</a:t>
            </a:r>
            <a:r>
              <a:rPr lang="en-US" sz="1000" dirty="0" err="1">
                <a:solidFill>
                  <a:schemeClr val="bg1">
                    <a:lumMod val="75000"/>
                  </a:schemeClr>
                </a:solidFill>
              </a:rPr>
              <a:t>Pixtral</a:t>
            </a:r>
            <a:r>
              <a:rPr lang="en-US" sz="1000" dirty="0">
                <a:solidFill>
                  <a:schemeClr val="bg1">
                    <a:lumMod val="75000"/>
                  </a:schemeClr>
                </a:solidFill>
              </a:rPr>
              <a:t> 12B." </a:t>
            </a:r>
            <a:r>
              <a:rPr lang="en-US" sz="1000" dirty="0" err="1">
                <a:solidFill>
                  <a:schemeClr val="bg1">
                    <a:lumMod val="75000"/>
                  </a:schemeClr>
                </a:solidFill>
              </a:rPr>
              <a:t>arXiv</a:t>
            </a:r>
            <a:r>
              <a:rPr lang="en-US" sz="1000" dirty="0">
                <a:solidFill>
                  <a:schemeClr val="bg1">
                    <a:lumMod val="75000"/>
                  </a:schemeClr>
                </a:solidFill>
              </a:rPr>
              <a:t> preprint arXiv:2410.07073.</a:t>
            </a:r>
            <a:endParaRPr lang="en-US" sz="1000" dirty="0"/>
          </a:p>
        </p:txBody>
      </p:sp>
    </p:spTree>
    <p:extLst>
      <p:ext uri="{BB962C8B-B14F-4D97-AF65-F5344CB8AC3E}">
        <p14:creationId xmlns:p14="http://schemas.microsoft.com/office/powerpoint/2010/main" val="150698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Artificial Analysis Quality Index</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48</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a:t>
            </a:r>
            <a:endParaRPr lang="en-US" sz="1200" b="0" i="0" u="none" strike="noStrike" cap="none" dirty="0">
              <a:solidFill>
                <a:srgbClr val="BFBFB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A47F2EC-99A9-A3D7-4312-16378DF8C0B6}"/>
              </a:ext>
            </a:extLst>
          </p:cNvPr>
          <p:cNvPicPr>
            <a:picLocks noChangeAspect="1"/>
          </p:cNvPicPr>
          <p:nvPr/>
        </p:nvPicPr>
        <p:blipFill>
          <a:blip r:embed="rId4"/>
          <a:stretch>
            <a:fillRect/>
          </a:stretch>
        </p:blipFill>
        <p:spPr>
          <a:xfrm>
            <a:off x="1777205" y="1247198"/>
            <a:ext cx="8837540" cy="5378402"/>
          </a:xfrm>
          <a:prstGeom prst="rect">
            <a:avLst/>
          </a:prstGeom>
        </p:spPr>
      </p:pic>
    </p:spTree>
    <p:extLst>
      <p:ext uri="{BB962C8B-B14F-4D97-AF65-F5344CB8AC3E}">
        <p14:creationId xmlns:p14="http://schemas.microsoft.com/office/powerpoint/2010/main" val="505874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Quality vs. Price</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49</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E531FD1-1BC8-187D-142D-BF7835061D38}"/>
              </a:ext>
            </a:extLst>
          </p:cNvPr>
          <p:cNvPicPr>
            <a:picLocks noChangeAspect="1"/>
          </p:cNvPicPr>
          <p:nvPr/>
        </p:nvPicPr>
        <p:blipFill>
          <a:blip r:embed="rId3"/>
          <a:stretch>
            <a:fillRect/>
          </a:stretch>
        </p:blipFill>
        <p:spPr>
          <a:xfrm>
            <a:off x="549329" y="1282840"/>
            <a:ext cx="11093341" cy="5357442"/>
          </a:xfrm>
          <a:prstGeom prst="rect">
            <a:avLst/>
          </a:prstGeom>
        </p:spPr>
      </p:pic>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4"/>
              </a:rPr>
              <a:t>https://artificialanalysis.ai/</a:t>
            </a:r>
            <a:endParaRPr lang="en-US" sz="1200" b="0" i="0" u="none" strike="noStrike" cap="none" dirty="0">
              <a:solidFill>
                <a:srgbClr val="BFBFBF"/>
              </a:solidFill>
              <a:latin typeface="Calibri"/>
              <a:ea typeface="Calibri"/>
              <a:cs typeface="Calibri"/>
              <a:sym typeface="Calibri"/>
            </a:endParaRPr>
          </a:p>
        </p:txBody>
      </p:sp>
    </p:spTree>
    <p:extLst>
      <p:ext uri="{BB962C8B-B14F-4D97-AF65-F5344CB8AC3E}">
        <p14:creationId xmlns:p14="http://schemas.microsoft.com/office/powerpoint/2010/main" val="246470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4638"/>
            <a:ext cx="10744200" cy="6245225"/>
          </a:xfrm>
        </p:spPr>
        <p:txBody>
          <a:bodyPr/>
          <a:lstStyle/>
          <a:p>
            <a:r>
              <a:rPr lang="en-US" altLang="zh-TW" sz="8000" dirty="0">
                <a:solidFill>
                  <a:srgbClr val="C00000"/>
                </a:solidFill>
              </a:rPr>
              <a:t>Deep Learning </a:t>
            </a:r>
            <a:br>
              <a:rPr lang="en-US" altLang="zh-TW" sz="8000" dirty="0">
                <a:solidFill>
                  <a:srgbClr val="C00000"/>
                </a:solidFill>
              </a:rPr>
            </a:br>
            <a:r>
              <a:rPr lang="en-US" altLang="zh-TW" sz="8000" dirty="0">
                <a:solidFill>
                  <a:srgbClr val="C00000"/>
                </a:solidFill>
              </a:rPr>
              <a:t>for </a:t>
            </a:r>
            <a:br>
              <a:rPr lang="en-US" altLang="zh-TW" sz="8000" dirty="0">
                <a:solidFill>
                  <a:srgbClr val="C00000"/>
                </a:solidFill>
              </a:rPr>
            </a:br>
            <a:r>
              <a:rPr lang="en-US" altLang="zh-TW" sz="8000" dirty="0">
                <a:solidFill>
                  <a:srgbClr val="C00000"/>
                </a:solidFill>
              </a:rPr>
              <a:t>Natural Language Processing</a:t>
            </a: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211419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248721-7266-C41F-3A97-CD9653E07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3818" y="944193"/>
            <a:ext cx="8515350" cy="5583391"/>
          </a:xfrm>
          <a:prstGeom prst="rect">
            <a:avLst/>
          </a:prstGeom>
        </p:spPr>
      </p:pic>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148884" y="52432"/>
            <a:ext cx="3034460" cy="6509812"/>
          </a:xfrm>
        </p:spPr>
        <p:txBody>
          <a:bodyPr>
            <a:noAutofit/>
          </a:bodyPr>
          <a:lstStyle/>
          <a:p>
            <a:r>
              <a:rPr lang="en-US" dirty="0"/>
              <a:t>Chat </a:t>
            </a:r>
            <a:br>
              <a:rPr lang="en-US" dirty="0"/>
            </a:br>
            <a:r>
              <a:rPr lang="en-US" dirty="0"/>
              <a:t>with </a:t>
            </a:r>
            <a:br>
              <a:rPr lang="en-US" dirty="0"/>
            </a:br>
            <a:r>
              <a:rPr lang="en-US" dirty="0"/>
              <a:t>Open </a:t>
            </a:r>
            <a:br>
              <a:rPr lang="en-US" dirty="0"/>
            </a:br>
            <a:r>
              <a:rPr lang="en-US" dirty="0"/>
              <a:t>Large Language Models:</a:t>
            </a:r>
            <a:br>
              <a:rPr lang="en-US" dirty="0"/>
            </a:br>
            <a:r>
              <a:rPr lang="en-US" dirty="0">
                <a:solidFill>
                  <a:srgbClr val="C00000"/>
                </a:solidFill>
              </a:rPr>
              <a:t>Chatbot Arena</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3"/>
              </a:rPr>
              <a:t>https://lmarena.ai/</a:t>
            </a:r>
            <a:endParaRPr lang="en-US" dirty="0">
              <a:solidFill>
                <a:schemeClr val="bg1">
                  <a:lumMod val="75000"/>
                </a:schemeClr>
              </a:solidFill>
            </a:endParaRPr>
          </a:p>
        </p:txBody>
      </p:sp>
      <p:sp>
        <p:nvSpPr>
          <p:cNvPr id="9" name="TextBox 8">
            <a:extLst>
              <a:ext uri="{FF2B5EF4-FFF2-40B4-BE49-F238E27FC236}">
                <a16:creationId xmlns:a16="http://schemas.microsoft.com/office/drawing/2014/main" id="{21490AB9-5C35-3202-C57E-2A04D933626C}"/>
              </a:ext>
            </a:extLst>
          </p:cNvPr>
          <p:cNvSpPr txBox="1"/>
          <p:nvPr/>
        </p:nvSpPr>
        <p:spPr>
          <a:xfrm>
            <a:off x="3937393" y="56354"/>
            <a:ext cx="6096000" cy="461665"/>
          </a:xfrm>
          <a:prstGeom prst="rect">
            <a:avLst/>
          </a:prstGeom>
          <a:noFill/>
        </p:spPr>
        <p:txBody>
          <a:bodyPr wrap="square">
            <a:spAutoFit/>
          </a:bodyPr>
          <a:lstStyle/>
          <a:p>
            <a:pPr algn="ctr"/>
            <a:r>
              <a:rPr lang="en-US" sz="2400" b="1" i="0" dirty="0">
                <a:solidFill>
                  <a:schemeClr val="accent1"/>
                </a:solidFill>
                <a:effectLst/>
                <a:latin typeface="Source Sans Pro" panose="020B0503030403020204" pitchFamily="34" charset="0"/>
              </a:rPr>
              <a:t>Large Language Models for Data Science</a:t>
            </a:r>
            <a:endParaRPr lang="en-US" sz="2400" b="1" dirty="0">
              <a:solidFill>
                <a:schemeClr val="accent1"/>
              </a:solidFill>
            </a:endParaRPr>
          </a:p>
        </p:txBody>
      </p:sp>
      <p:sp>
        <p:nvSpPr>
          <p:cNvPr id="11" name="TextBox 10">
            <a:extLst>
              <a:ext uri="{FF2B5EF4-FFF2-40B4-BE49-F238E27FC236}">
                <a16:creationId xmlns:a16="http://schemas.microsoft.com/office/drawing/2014/main" id="{53C87F7E-240F-7556-210F-99082F6D33A9}"/>
              </a:ext>
            </a:extLst>
          </p:cNvPr>
          <p:cNvSpPr txBox="1"/>
          <p:nvPr/>
        </p:nvSpPr>
        <p:spPr>
          <a:xfrm>
            <a:off x="3816884" y="1401328"/>
            <a:ext cx="3206357" cy="461665"/>
          </a:xfrm>
          <a:prstGeom prst="rect">
            <a:avLst/>
          </a:prstGeom>
          <a:noFill/>
        </p:spPr>
        <p:txBody>
          <a:bodyPr wrap="square">
            <a:spAutoFit/>
          </a:bodyPr>
          <a:lstStyle/>
          <a:p>
            <a:r>
              <a:rPr lang="en-US" sz="2400" b="1" dirty="0">
                <a:solidFill>
                  <a:srgbClr val="C00000"/>
                </a:solidFill>
              </a:rPr>
              <a:t>llama 3.2</a:t>
            </a:r>
          </a:p>
        </p:txBody>
      </p:sp>
      <p:sp>
        <p:nvSpPr>
          <p:cNvPr id="13" name="TextBox 12">
            <a:extLst>
              <a:ext uri="{FF2B5EF4-FFF2-40B4-BE49-F238E27FC236}">
                <a16:creationId xmlns:a16="http://schemas.microsoft.com/office/drawing/2014/main" id="{29C18F00-826A-2E8F-C12A-FAEE3644B4CD}"/>
              </a:ext>
            </a:extLst>
          </p:cNvPr>
          <p:cNvSpPr txBox="1"/>
          <p:nvPr/>
        </p:nvSpPr>
        <p:spPr>
          <a:xfrm>
            <a:off x="8100173" y="1401329"/>
            <a:ext cx="3401265" cy="461665"/>
          </a:xfrm>
          <a:prstGeom prst="rect">
            <a:avLst/>
          </a:prstGeom>
          <a:noFill/>
        </p:spPr>
        <p:txBody>
          <a:bodyPr wrap="square">
            <a:spAutoFit/>
          </a:bodyPr>
          <a:lstStyle/>
          <a:p>
            <a:r>
              <a:rPr lang="en-US" sz="2400" b="1" dirty="0" err="1">
                <a:solidFill>
                  <a:srgbClr val="C00000"/>
                </a:solidFill>
              </a:rPr>
              <a:t>claude</a:t>
            </a:r>
            <a:r>
              <a:rPr lang="en-US" sz="2400" b="1" dirty="0">
                <a:solidFill>
                  <a:srgbClr val="C00000"/>
                </a:solidFill>
              </a:rPr>
              <a:t> 3.5 sonnet</a:t>
            </a:r>
          </a:p>
        </p:txBody>
      </p:sp>
      <p:pic>
        <p:nvPicPr>
          <p:cNvPr id="3" name="Picture 2">
            <a:extLst>
              <a:ext uri="{FF2B5EF4-FFF2-40B4-BE49-F238E27FC236}">
                <a16:creationId xmlns:a16="http://schemas.microsoft.com/office/drawing/2014/main" id="{8EE6074D-54A7-2E06-BB74-89A41AEDEC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2B93354F-78FE-8747-4339-BFF2FA445D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765993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Perplexity.ai</a:t>
            </a:r>
            <a:endParaRPr lang="en-US"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https://www.perplexity.ai/</a:t>
            </a:r>
            <a:endParaRPr lang="en-US" dirty="0">
              <a:solidFill>
                <a:schemeClr val="bg1">
                  <a:lumMod val="75000"/>
                </a:schemeClr>
              </a:solidFill>
            </a:endParaRPr>
          </a:p>
        </p:txBody>
      </p:sp>
      <p:pic>
        <p:nvPicPr>
          <p:cNvPr id="6" name="Picture 5">
            <a:extLst>
              <a:ext uri="{FF2B5EF4-FFF2-40B4-BE49-F238E27FC236}">
                <a16:creationId xmlns:a16="http://schemas.microsoft.com/office/drawing/2014/main" id="{B0BD18C1-08C5-37EF-90C0-5E9AD418B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15" y="779566"/>
            <a:ext cx="10087311" cy="5724044"/>
          </a:xfrm>
          <a:prstGeom prst="rect">
            <a:avLst/>
          </a:prstGeom>
        </p:spPr>
      </p:pic>
      <p:pic>
        <p:nvPicPr>
          <p:cNvPr id="3" name="Picture 2">
            <a:extLst>
              <a:ext uri="{FF2B5EF4-FFF2-40B4-BE49-F238E27FC236}">
                <a16:creationId xmlns:a16="http://schemas.microsoft.com/office/drawing/2014/main" id="{CA1F8618-CBC1-3CC0-8637-60EEF47C1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7" name="Picture 6">
            <a:extLst>
              <a:ext uri="{FF2B5EF4-FFF2-40B4-BE49-F238E27FC236}">
                <a16:creationId xmlns:a16="http://schemas.microsoft.com/office/drawing/2014/main" id="{7CD5C41A-0DB4-ECB2-AE91-F89BC0445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10009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923344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53</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51848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59467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4141876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3195698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1442458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Vision Language Encoders: </a:t>
            </a:r>
            <a:r>
              <a:rPr lang="en-US" sz="4000" dirty="0"/>
              <a:t>Concatenated Encoders and Cross-aligned Encoders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2FD7F318-8950-671D-5002-5D6ADDF95B16}"/>
              </a:ext>
            </a:extLst>
          </p:cNvPr>
          <p:cNvPicPr>
            <a:picLocks noChangeAspect="1"/>
          </p:cNvPicPr>
          <p:nvPr/>
        </p:nvPicPr>
        <p:blipFill>
          <a:blip r:embed="rId2"/>
          <a:stretch>
            <a:fillRect/>
          </a:stretch>
        </p:blipFill>
        <p:spPr>
          <a:xfrm>
            <a:off x="250763" y="1649896"/>
            <a:ext cx="11791785" cy="4823238"/>
          </a:xfrm>
          <a:prstGeom prst="rect">
            <a:avLst/>
          </a:prstGeom>
        </p:spPr>
      </p:pic>
    </p:spTree>
    <p:extLst>
      <p:ext uri="{BB962C8B-B14F-4D97-AF65-F5344CB8AC3E}">
        <p14:creationId xmlns:p14="http://schemas.microsoft.com/office/powerpoint/2010/main" val="3417531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to-language Decoder Models: Jointly-trained Models and Frozen Models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A81ED577-ED1E-6AAA-D2AC-02BE449EF5EE}"/>
              </a:ext>
            </a:extLst>
          </p:cNvPr>
          <p:cNvPicPr>
            <a:picLocks noChangeAspect="1"/>
          </p:cNvPicPr>
          <p:nvPr/>
        </p:nvPicPr>
        <p:blipFill>
          <a:blip r:embed="rId2"/>
          <a:stretch>
            <a:fillRect/>
          </a:stretch>
        </p:blipFill>
        <p:spPr>
          <a:xfrm>
            <a:off x="269828" y="2723322"/>
            <a:ext cx="11652341" cy="2145736"/>
          </a:xfrm>
          <a:prstGeom prst="rect">
            <a:avLst/>
          </a:prstGeom>
        </p:spPr>
      </p:pic>
    </p:spTree>
    <p:extLst>
      <p:ext uri="{BB962C8B-B14F-4D97-AF65-F5344CB8AC3E}">
        <p14:creationId xmlns:p14="http://schemas.microsoft.com/office/powerpoint/2010/main" val="422824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14413" y="1207096"/>
            <a:ext cx="10145384"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4119031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47682"/>
          </a:xfrm>
        </p:spPr>
        <p:txBody>
          <a:bodyPr>
            <a:normAutofit fontScale="90000"/>
          </a:bodyPr>
          <a:lstStyle/>
          <a:p>
            <a:r>
              <a:rPr lang="en-US" sz="5300" dirty="0"/>
              <a:t>Technological Integration for Multimodal AI</a:t>
            </a:r>
            <a:endParaRPr lang="en-US" sz="36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a:t>
            </a:r>
            <a:r>
              <a:rPr lang="en-US" sz="900" dirty="0" err="1">
                <a:solidFill>
                  <a:schemeClr val="bg1">
                    <a:lumMod val="75000"/>
                  </a:schemeClr>
                </a:solidFill>
              </a:rPr>
              <a:t>Sohail</a:t>
            </a:r>
            <a:r>
              <a:rPr lang="en-US" sz="900" dirty="0">
                <a:solidFill>
                  <a:schemeClr val="bg1">
                    <a:lumMod val="75000"/>
                  </a:schemeClr>
                </a:solidFill>
              </a:rPr>
              <a:t>, Shahab </a:t>
            </a:r>
            <a:r>
              <a:rPr lang="en-US" sz="900" dirty="0" err="1">
                <a:solidFill>
                  <a:schemeClr val="bg1">
                    <a:lumMod val="75000"/>
                  </a:schemeClr>
                </a:solidFill>
              </a:rPr>
              <a:t>Saquib</a:t>
            </a:r>
            <a:r>
              <a:rPr lang="en-US" sz="900" dirty="0">
                <a:solidFill>
                  <a:schemeClr val="bg1">
                    <a:lumMod val="75000"/>
                  </a:schemeClr>
                </a:solidFill>
              </a:rPr>
              <a:t>, Faiza Farhat, Yassine </a:t>
            </a:r>
            <a:r>
              <a:rPr lang="en-US" sz="900" dirty="0" err="1">
                <a:solidFill>
                  <a:schemeClr val="bg1">
                    <a:lumMod val="75000"/>
                  </a:schemeClr>
                </a:solidFill>
              </a:rPr>
              <a:t>Himeur</a:t>
            </a:r>
            <a:r>
              <a:rPr lang="en-US" sz="900" dirty="0">
                <a:solidFill>
                  <a:schemeClr val="bg1">
                    <a:lumMod val="75000"/>
                  </a:schemeClr>
                </a:solidFill>
              </a:rPr>
              <a:t>, Mohammad Nadeem, Dag </a:t>
            </a:r>
            <a:r>
              <a:rPr lang="en-US" sz="900" dirty="0" err="1">
                <a:solidFill>
                  <a:schemeClr val="bg1">
                    <a:lumMod val="75000"/>
                  </a:schemeClr>
                </a:solidFill>
              </a:rPr>
              <a:t>Øivind</a:t>
            </a:r>
            <a:r>
              <a:rPr lang="en-US" sz="900" dirty="0">
                <a:solidFill>
                  <a:schemeClr val="bg1">
                    <a:lumMod val="75000"/>
                  </a:schemeClr>
                </a:solidFill>
              </a:rPr>
              <a:t> Madsen, </a:t>
            </a:r>
            <a:r>
              <a:rPr lang="en-US" sz="900" dirty="0" err="1">
                <a:solidFill>
                  <a:schemeClr val="bg1">
                    <a:lumMod val="75000"/>
                  </a:schemeClr>
                </a:solidFill>
              </a:rPr>
              <a:t>Yashbir</a:t>
            </a:r>
            <a:r>
              <a:rPr lang="en-US" sz="900" dirty="0">
                <a:solidFill>
                  <a:schemeClr val="bg1">
                    <a:lumMod val="75000"/>
                  </a:schemeClr>
                </a:solidFill>
              </a:rPr>
              <a:t> Singh, </a:t>
            </a:r>
            <a:r>
              <a:rPr lang="en-US" sz="900" dirty="0" err="1">
                <a:solidFill>
                  <a:schemeClr val="bg1">
                    <a:lumMod val="75000"/>
                  </a:schemeClr>
                </a:solidFill>
              </a:rPr>
              <a:t>Shadi</a:t>
            </a:r>
            <a:r>
              <a:rPr lang="en-US" sz="900" dirty="0">
                <a:solidFill>
                  <a:schemeClr val="bg1">
                    <a:lumMod val="75000"/>
                  </a:schemeClr>
                </a:solidFill>
              </a:rPr>
              <a:t> Atalla, and </a:t>
            </a:r>
            <a:r>
              <a:rPr lang="en-US" sz="900" dirty="0" err="1">
                <a:solidFill>
                  <a:schemeClr val="bg1">
                    <a:lumMod val="75000"/>
                  </a:schemeClr>
                </a:solidFill>
              </a:rPr>
              <a:t>Wathiq</a:t>
            </a:r>
            <a:r>
              <a:rPr lang="en-US" sz="900" dirty="0">
                <a:solidFill>
                  <a:schemeClr val="bg1">
                    <a:lumMod val="75000"/>
                  </a:schemeClr>
                </a:solidFill>
              </a:rPr>
              <a:t> Mansoor. "The Future of GPT: A Taxonomy of Existing </a:t>
            </a:r>
            <a:r>
              <a:rPr lang="en-US" sz="900" dirty="0" err="1">
                <a:solidFill>
                  <a:schemeClr val="bg1">
                    <a:lumMod val="75000"/>
                  </a:schemeClr>
                </a:solidFill>
              </a:rPr>
              <a:t>ChatGPT</a:t>
            </a:r>
            <a:r>
              <a:rPr lang="en-US" sz="900" dirty="0">
                <a:solidFill>
                  <a:schemeClr val="bg1">
                    <a:lumMod val="75000"/>
                  </a:schemeClr>
                </a:solidFill>
              </a:rPr>
              <a:t> Research, Current Challenges, and Possible Future Directions." Current Challenges, and Possible Future Directions (April 8, 2023) (2023).</a:t>
            </a:r>
          </a:p>
        </p:txBody>
      </p:sp>
      <p:pic>
        <p:nvPicPr>
          <p:cNvPr id="3" name="Picture 2">
            <a:extLst>
              <a:ext uri="{FF2B5EF4-FFF2-40B4-BE49-F238E27FC236}">
                <a16:creationId xmlns:a16="http://schemas.microsoft.com/office/drawing/2014/main" id="{05E3A127-FBBC-9E3C-26A4-88A0B24E8D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0218" y="882429"/>
            <a:ext cx="8171502" cy="5575461"/>
          </a:xfrm>
          <a:prstGeom prst="rect">
            <a:avLst/>
          </a:prstGeom>
        </p:spPr>
      </p:pic>
    </p:spTree>
    <p:extLst>
      <p:ext uri="{BB962C8B-B14F-4D97-AF65-F5344CB8AC3E}">
        <p14:creationId xmlns:p14="http://schemas.microsoft.com/office/powerpoint/2010/main" val="1420692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47682"/>
          </a:xfrm>
        </p:spPr>
        <p:txBody>
          <a:bodyPr>
            <a:normAutofit fontScale="90000"/>
          </a:bodyPr>
          <a:lstStyle/>
          <a:p>
            <a:r>
              <a:rPr lang="en-US" sz="5300" dirty="0"/>
              <a:t>Trustworthy AI: Interplay of Various Factors</a:t>
            </a:r>
            <a:endParaRPr lang="en-US" sz="36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a:t>
            </a:r>
            <a:r>
              <a:rPr lang="en-US" sz="900" dirty="0" err="1">
                <a:solidFill>
                  <a:schemeClr val="bg1">
                    <a:lumMod val="75000"/>
                  </a:schemeClr>
                </a:solidFill>
              </a:rPr>
              <a:t>Sohail</a:t>
            </a:r>
            <a:r>
              <a:rPr lang="en-US" sz="900" dirty="0">
                <a:solidFill>
                  <a:schemeClr val="bg1">
                    <a:lumMod val="75000"/>
                  </a:schemeClr>
                </a:solidFill>
              </a:rPr>
              <a:t>, Shahab </a:t>
            </a:r>
            <a:r>
              <a:rPr lang="en-US" sz="900" dirty="0" err="1">
                <a:solidFill>
                  <a:schemeClr val="bg1">
                    <a:lumMod val="75000"/>
                  </a:schemeClr>
                </a:solidFill>
              </a:rPr>
              <a:t>Saquib</a:t>
            </a:r>
            <a:r>
              <a:rPr lang="en-US" sz="900" dirty="0">
                <a:solidFill>
                  <a:schemeClr val="bg1">
                    <a:lumMod val="75000"/>
                  </a:schemeClr>
                </a:solidFill>
              </a:rPr>
              <a:t>, Faiza Farhat, Yassine </a:t>
            </a:r>
            <a:r>
              <a:rPr lang="en-US" sz="900" dirty="0" err="1">
                <a:solidFill>
                  <a:schemeClr val="bg1">
                    <a:lumMod val="75000"/>
                  </a:schemeClr>
                </a:solidFill>
              </a:rPr>
              <a:t>Himeur</a:t>
            </a:r>
            <a:r>
              <a:rPr lang="en-US" sz="900" dirty="0">
                <a:solidFill>
                  <a:schemeClr val="bg1">
                    <a:lumMod val="75000"/>
                  </a:schemeClr>
                </a:solidFill>
              </a:rPr>
              <a:t>, Mohammad Nadeem, Dag </a:t>
            </a:r>
            <a:r>
              <a:rPr lang="en-US" sz="900" dirty="0" err="1">
                <a:solidFill>
                  <a:schemeClr val="bg1">
                    <a:lumMod val="75000"/>
                  </a:schemeClr>
                </a:solidFill>
              </a:rPr>
              <a:t>Øivind</a:t>
            </a:r>
            <a:r>
              <a:rPr lang="en-US" sz="900" dirty="0">
                <a:solidFill>
                  <a:schemeClr val="bg1">
                    <a:lumMod val="75000"/>
                  </a:schemeClr>
                </a:solidFill>
              </a:rPr>
              <a:t> Madsen, </a:t>
            </a:r>
            <a:r>
              <a:rPr lang="en-US" sz="900" dirty="0" err="1">
                <a:solidFill>
                  <a:schemeClr val="bg1">
                    <a:lumMod val="75000"/>
                  </a:schemeClr>
                </a:solidFill>
              </a:rPr>
              <a:t>Yashbir</a:t>
            </a:r>
            <a:r>
              <a:rPr lang="en-US" sz="900" dirty="0">
                <a:solidFill>
                  <a:schemeClr val="bg1">
                    <a:lumMod val="75000"/>
                  </a:schemeClr>
                </a:solidFill>
              </a:rPr>
              <a:t> Singh, </a:t>
            </a:r>
            <a:r>
              <a:rPr lang="en-US" sz="900" dirty="0" err="1">
                <a:solidFill>
                  <a:schemeClr val="bg1">
                    <a:lumMod val="75000"/>
                  </a:schemeClr>
                </a:solidFill>
              </a:rPr>
              <a:t>Shadi</a:t>
            </a:r>
            <a:r>
              <a:rPr lang="en-US" sz="900" dirty="0">
                <a:solidFill>
                  <a:schemeClr val="bg1">
                    <a:lumMod val="75000"/>
                  </a:schemeClr>
                </a:solidFill>
              </a:rPr>
              <a:t> Atalla, and </a:t>
            </a:r>
            <a:r>
              <a:rPr lang="en-US" sz="900" dirty="0" err="1">
                <a:solidFill>
                  <a:schemeClr val="bg1">
                    <a:lumMod val="75000"/>
                  </a:schemeClr>
                </a:solidFill>
              </a:rPr>
              <a:t>Wathiq</a:t>
            </a:r>
            <a:r>
              <a:rPr lang="en-US" sz="900" dirty="0">
                <a:solidFill>
                  <a:schemeClr val="bg1">
                    <a:lumMod val="75000"/>
                  </a:schemeClr>
                </a:solidFill>
              </a:rPr>
              <a:t> Mansoor. "The Future of GPT: A Taxonomy of Existing </a:t>
            </a:r>
            <a:r>
              <a:rPr lang="en-US" sz="900" dirty="0" err="1">
                <a:solidFill>
                  <a:schemeClr val="bg1">
                    <a:lumMod val="75000"/>
                  </a:schemeClr>
                </a:solidFill>
              </a:rPr>
              <a:t>ChatGPT</a:t>
            </a:r>
            <a:r>
              <a:rPr lang="en-US" sz="900" dirty="0">
                <a:solidFill>
                  <a:schemeClr val="bg1">
                    <a:lumMod val="75000"/>
                  </a:schemeClr>
                </a:solidFill>
              </a:rPr>
              <a:t> Research, Current Challenges, and Possible Future Directions." Current Challenges, and Possible Future Directions (April 8, 2023) (2023).</a:t>
            </a:r>
          </a:p>
        </p:txBody>
      </p:sp>
      <p:pic>
        <p:nvPicPr>
          <p:cNvPr id="3" name="Picture 2">
            <a:extLst>
              <a:ext uri="{FF2B5EF4-FFF2-40B4-BE49-F238E27FC236}">
                <a16:creationId xmlns:a16="http://schemas.microsoft.com/office/drawing/2014/main" id="{FD0DA965-0FA2-9224-DFDF-2CB4950DE4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1240" y="975572"/>
            <a:ext cx="6970890" cy="5511213"/>
          </a:xfrm>
          <a:prstGeom prst="rect">
            <a:avLst/>
          </a:prstGeom>
        </p:spPr>
      </p:pic>
    </p:spTree>
    <p:extLst>
      <p:ext uri="{BB962C8B-B14F-4D97-AF65-F5344CB8AC3E}">
        <p14:creationId xmlns:p14="http://schemas.microsoft.com/office/powerpoint/2010/main" val="2675089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NLG from a Multilingual, </a:t>
            </a:r>
            <a:br>
              <a:rPr lang="en-US" dirty="0"/>
            </a:br>
            <a:r>
              <a:rPr lang="en-US" dirty="0"/>
              <a:t>Multimodal and Multi-task perspective</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16065A38-D125-7CA7-9330-22DF854F1828}"/>
              </a:ext>
            </a:extLst>
          </p:cNvPr>
          <p:cNvPicPr>
            <a:picLocks noChangeAspect="1"/>
          </p:cNvPicPr>
          <p:nvPr/>
        </p:nvPicPr>
        <p:blipFill>
          <a:blip r:embed="rId2"/>
          <a:stretch>
            <a:fillRect/>
          </a:stretch>
        </p:blipFill>
        <p:spPr>
          <a:xfrm>
            <a:off x="534389" y="1341898"/>
            <a:ext cx="11345732" cy="5139367"/>
          </a:xfrm>
          <a:prstGeom prst="rect">
            <a:avLst/>
          </a:prstGeom>
        </p:spPr>
      </p:pic>
    </p:spTree>
    <p:extLst>
      <p:ext uri="{BB962C8B-B14F-4D97-AF65-F5344CB8AC3E}">
        <p14:creationId xmlns:p14="http://schemas.microsoft.com/office/powerpoint/2010/main" val="681221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594205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67019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3001894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3075356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183331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1450516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1727535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1252397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wav2vec 2.0: </a:t>
            </a:r>
            <a:br>
              <a:rPr lang="en-US" dirty="0"/>
            </a:br>
            <a:r>
              <a:rPr lang="en-US" sz="3300" dirty="0"/>
              <a:t>A framework for self-supervised learning of speech representations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Baevski</a:t>
            </a:r>
            <a:r>
              <a:rPr lang="en-US" sz="1000" dirty="0">
                <a:solidFill>
                  <a:schemeClr val="bg1">
                    <a:lumMod val="75000"/>
                  </a:schemeClr>
                </a:solidFill>
              </a:rPr>
              <a:t>, Alexei, </a:t>
            </a:r>
            <a:r>
              <a:rPr lang="en-US" sz="1000" dirty="0" err="1">
                <a:solidFill>
                  <a:schemeClr val="bg1">
                    <a:lumMod val="75000"/>
                  </a:schemeClr>
                </a:solidFill>
              </a:rPr>
              <a:t>Yuhao</a:t>
            </a:r>
            <a:r>
              <a:rPr lang="en-US" sz="1000" dirty="0">
                <a:solidFill>
                  <a:schemeClr val="bg1">
                    <a:lumMod val="75000"/>
                  </a:schemeClr>
                </a:solidFill>
              </a:rPr>
              <a:t> Zhou, Abdelrahman Mohamed, and Michael </a:t>
            </a:r>
            <a:r>
              <a:rPr lang="en-US" sz="1000" dirty="0" err="1">
                <a:solidFill>
                  <a:schemeClr val="bg1">
                    <a:lumMod val="75000"/>
                  </a:schemeClr>
                </a:solidFill>
              </a:rPr>
              <a:t>Auli</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"wav2vec 2.0: A framework for self-supervised learning of speech representations." Advances in Neural Information Processing Systems 33 (2020): 12449-12460.</a:t>
            </a:r>
          </a:p>
        </p:txBody>
      </p:sp>
      <p:pic>
        <p:nvPicPr>
          <p:cNvPr id="9" name="Content Placeholder 8">
            <a:extLst>
              <a:ext uri="{FF2B5EF4-FFF2-40B4-BE49-F238E27FC236}">
                <a16:creationId xmlns:a16="http://schemas.microsoft.com/office/drawing/2014/main" id="{A3160C12-6EF0-BE7B-771E-2E8505018EAF}"/>
              </a:ext>
            </a:extLst>
          </p:cNvPr>
          <p:cNvPicPr>
            <a:picLocks noGrp="1" noChangeAspect="1"/>
          </p:cNvPicPr>
          <p:nvPr>
            <p:ph idx="1"/>
          </p:nvPr>
        </p:nvPicPr>
        <p:blipFill>
          <a:blip r:embed="rId2"/>
          <a:stretch>
            <a:fillRect/>
          </a:stretch>
        </p:blipFill>
        <p:spPr>
          <a:xfrm>
            <a:off x="1569959" y="1555538"/>
            <a:ext cx="9148333" cy="4708468"/>
          </a:xfrm>
        </p:spPr>
      </p:pic>
    </p:spTree>
    <p:extLst>
      <p:ext uri="{BB962C8B-B14F-4D97-AF65-F5344CB8AC3E}">
        <p14:creationId xmlns:p14="http://schemas.microsoft.com/office/powerpoint/2010/main" val="2179554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293915" y="60872"/>
            <a:ext cx="11604170" cy="948389"/>
          </a:xfrm>
        </p:spPr>
        <p:txBody>
          <a:bodyPr>
            <a:normAutofit fontScale="90000"/>
          </a:bodyPr>
          <a:lstStyle/>
          <a:p>
            <a:r>
              <a:rPr lang="en-US" sz="4400" dirty="0"/>
              <a:t>Whisper: </a:t>
            </a:r>
            <a:br>
              <a:rPr lang="en-US" sz="3300" dirty="0"/>
            </a:br>
            <a:r>
              <a:rPr lang="en-US" sz="3300" dirty="0"/>
              <a:t>Robust Speech Recognition via Large-Scale Weak Supervision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628390"/>
            <a:ext cx="10919674" cy="246221"/>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Tao Xu, Greg Brockman, Christine </a:t>
            </a:r>
            <a:r>
              <a:rPr lang="en-US" sz="1000" dirty="0" err="1">
                <a:solidFill>
                  <a:schemeClr val="bg1">
                    <a:lumMod val="75000"/>
                  </a:schemeClr>
                </a:solidFill>
              </a:rPr>
              <a:t>McLeavey</a:t>
            </a:r>
            <a:r>
              <a:rPr lang="en-US" sz="1000" dirty="0">
                <a:solidFill>
                  <a:schemeClr val="bg1">
                    <a:lumMod val="75000"/>
                  </a:schemeClr>
                </a:solidFill>
              </a:rPr>
              <a:t>, and Ilya </a:t>
            </a:r>
            <a:r>
              <a:rPr lang="en-US" sz="1000" dirty="0" err="1">
                <a:solidFill>
                  <a:schemeClr val="bg1">
                    <a:lumMod val="75000"/>
                  </a:schemeClr>
                </a:solidFill>
              </a:rPr>
              <a:t>Sutskever</a:t>
            </a:r>
            <a:r>
              <a:rPr lang="en-US" sz="1000" dirty="0">
                <a:solidFill>
                  <a:schemeClr val="bg1">
                    <a:lumMod val="75000"/>
                  </a:schemeClr>
                </a:solidFill>
              </a:rPr>
              <a:t>. Robust speech recognition via large-scale weak supervision. Tech. Rep., Technical report, </a:t>
            </a:r>
            <a:r>
              <a:rPr lang="en-US" sz="1000" dirty="0" err="1">
                <a:solidFill>
                  <a:schemeClr val="bg1">
                    <a:lumMod val="75000"/>
                  </a:schemeClr>
                </a:solidFill>
              </a:rPr>
              <a:t>OpenAI</a:t>
            </a:r>
            <a:r>
              <a:rPr lang="en-US" sz="1000" dirty="0">
                <a:solidFill>
                  <a:schemeClr val="bg1">
                    <a:lumMod val="75000"/>
                  </a:schemeClr>
                </a:solidFill>
              </a:rPr>
              <a:t>, 2022.</a:t>
            </a:r>
          </a:p>
        </p:txBody>
      </p:sp>
      <p:pic>
        <p:nvPicPr>
          <p:cNvPr id="6" name="Picture 5">
            <a:extLst>
              <a:ext uri="{FF2B5EF4-FFF2-40B4-BE49-F238E27FC236}">
                <a16:creationId xmlns:a16="http://schemas.microsoft.com/office/drawing/2014/main" id="{0ACD7758-6159-BAFD-E5B4-0B7B594EC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829" y="1023117"/>
            <a:ext cx="7559117" cy="5658954"/>
          </a:xfrm>
          <a:prstGeom prst="rect">
            <a:avLst/>
          </a:prstGeom>
        </p:spPr>
      </p:pic>
    </p:spTree>
    <p:extLst>
      <p:ext uri="{BB962C8B-B14F-4D97-AF65-F5344CB8AC3E}">
        <p14:creationId xmlns:p14="http://schemas.microsoft.com/office/powerpoint/2010/main" val="3002683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34914252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Large Language Model (LLM) Based Agents</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Guo, </a:t>
            </a:r>
            <a:r>
              <a:rPr lang="en-US" sz="800" dirty="0" err="1">
                <a:solidFill>
                  <a:schemeClr val="bg1">
                    <a:lumMod val="75000"/>
                  </a:schemeClr>
                </a:solidFill>
              </a:rPr>
              <a:t>Taicheng</a:t>
            </a:r>
            <a:r>
              <a:rPr lang="en-US" sz="800" dirty="0">
                <a:solidFill>
                  <a:schemeClr val="bg1">
                    <a:lumMod val="75000"/>
                  </a:schemeClr>
                </a:solidFill>
              </a:rPr>
              <a:t>, </a:t>
            </a:r>
            <a:r>
              <a:rPr lang="en-US" sz="800" dirty="0" err="1">
                <a:solidFill>
                  <a:schemeClr val="bg1">
                    <a:lumMod val="75000"/>
                  </a:schemeClr>
                </a:solidFill>
              </a:rPr>
              <a:t>Xiuying</a:t>
            </a:r>
            <a:r>
              <a:rPr lang="en-US" sz="800" dirty="0">
                <a:solidFill>
                  <a:schemeClr val="bg1">
                    <a:lumMod val="75000"/>
                  </a:schemeClr>
                </a:solidFill>
              </a:rPr>
              <a:t> Chen, </a:t>
            </a:r>
            <a:r>
              <a:rPr lang="en-US" sz="800" dirty="0" err="1">
                <a:solidFill>
                  <a:schemeClr val="bg1">
                    <a:lumMod val="75000"/>
                  </a:schemeClr>
                </a:solidFill>
              </a:rPr>
              <a:t>Yaqi</a:t>
            </a:r>
            <a:r>
              <a:rPr lang="en-US" sz="800" dirty="0">
                <a:solidFill>
                  <a:schemeClr val="bg1">
                    <a:lumMod val="75000"/>
                  </a:schemeClr>
                </a:solidFill>
              </a:rPr>
              <a:t> Wang, </a:t>
            </a:r>
            <a:r>
              <a:rPr lang="en-US" sz="800" dirty="0" err="1">
                <a:solidFill>
                  <a:schemeClr val="bg1">
                    <a:lumMod val="75000"/>
                  </a:schemeClr>
                </a:solidFill>
              </a:rPr>
              <a:t>Ruidi</a:t>
            </a:r>
            <a:r>
              <a:rPr lang="en-US" sz="800" dirty="0">
                <a:solidFill>
                  <a:schemeClr val="bg1">
                    <a:lumMod val="75000"/>
                  </a:schemeClr>
                </a:solidFill>
              </a:rPr>
              <a:t> Chang, </a:t>
            </a:r>
            <a:r>
              <a:rPr lang="en-US" sz="800" dirty="0" err="1">
                <a:solidFill>
                  <a:schemeClr val="bg1">
                    <a:lumMod val="75000"/>
                  </a:schemeClr>
                </a:solidFill>
              </a:rPr>
              <a:t>Shichao</a:t>
            </a:r>
            <a:r>
              <a:rPr lang="en-US" sz="800" dirty="0">
                <a:solidFill>
                  <a:schemeClr val="bg1">
                    <a:lumMod val="75000"/>
                  </a:schemeClr>
                </a:solidFill>
              </a:rPr>
              <a:t> Pei, Nitesh V. Chawla, Olaf Wiest, and </a:t>
            </a:r>
            <a:r>
              <a:rPr lang="en-US" sz="800" dirty="0" err="1">
                <a:solidFill>
                  <a:schemeClr val="bg1">
                    <a:lumMod val="75000"/>
                  </a:schemeClr>
                </a:solidFill>
              </a:rPr>
              <a:t>Xiangliang</a:t>
            </a:r>
            <a:r>
              <a:rPr lang="en-US" sz="800" dirty="0">
                <a:solidFill>
                  <a:schemeClr val="bg1">
                    <a:lumMod val="75000"/>
                  </a:schemeClr>
                </a:solidFill>
              </a:rPr>
              <a:t> Zhang. "Large language model based multi-agents: A survey of progress and challenges." </a:t>
            </a:r>
            <a:r>
              <a:rPr lang="en-US" sz="800" dirty="0" err="1">
                <a:solidFill>
                  <a:schemeClr val="bg1">
                    <a:lumMod val="75000"/>
                  </a:schemeClr>
                </a:solidFill>
              </a:rPr>
              <a:t>arXiv</a:t>
            </a:r>
            <a:r>
              <a:rPr lang="en-US" sz="800" dirty="0">
                <a:solidFill>
                  <a:schemeClr val="bg1">
                    <a:lumMod val="75000"/>
                  </a:schemeClr>
                </a:solidFill>
              </a:rPr>
              <a:t> preprint arXiv:2402.01680 (2024).</a:t>
            </a:r>
          </a:p>
        </p:txBody>
      </p:sp>
      <p:pic>
        <p:nvPicPr>
          <p:cNvPr id="10" name="Picture 9">
            <a:extLst>
              <a:ext uri="{FF2B5EF4-FFF2-40B4-BE49-F238E27FC236}">
                <a16:creationId xmlns:a16="http://schemas.microsoft.com/office/drawing/2014/main" id="{777D36D7-160E-8599-2A29-98EE495A2F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3048" y="847774"/>
            <a:ext cx="9864859" cy="5740472"/>
          </a:xfrm>
          <a:prstGeom prst="rect">
            <a:avLst/>
          </a:prstGeom>
        </p:spPr>
      </p:pic>
    </p:spTree>
    <p:extLst>
      <p:ext uri="{BB962C8B-B14F-4D97-AF65-F5344CB8AC3E}">
        <p14:creationId xmlns:p14="http://schemas.microsoft.com/office/powerpoint/2010/main" val="2126272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Taxonomy on LLM-Agent planning</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Huang, Xu, </a:t>
            </a:r>
            <a:r>
              <a:rPr lang="en-US" sz="800" dirty="0" err="1">
                <a:solidFill>
                  <a:schemeClr val="bg1">
                    <a:lumMod val="75000"/>
                  </a:schemeClr>
                </a:solidFill>
              </a:rPr>
              <a:t>Weiwen</a:t>
            </a:r>
            <a:r>
              <a:rPr lang="en-US" sz="800" dirty="0">
                <a:solidFill>
                  <a:schemeClr val="bg1">
                    <a:lumMod val="75000"/>
                  </a:schemeClr>
                </a:solidFill>
              </a:rPr>
              <a:t> Liu, </a:t>
            </a:r>
            <a:r>
              <a:rPr lang="en-US" sz="800" dirty="0" err="1">
                <a:solidFill>
                  <a:schemeClr val="bg1">
                    <a:lumMod val="75000"/>
                  </a:schemeClr>
                </a:solidFill>
              </a:rPr>
              <a:t>Xiaolong</a:t>
            </a:r>
            <a:r>
              <a:rPr lang="en-US" sz="800" dirty="0">
                <a:solidFill>
                  <a:schemeClr val="bg1">
                    <a:lumMod val="75000"/>
                  </a:schemeClr>
                </a:solidFill>
              </a:rPr>
              <a:t> Chen, </a:t>
            </a:r>
            <a:r>
              <a:rPr lang="en-US" sz="800" dirty="0" err="1">
                <a:solidFill>
                  <a:schemeClr val="bg1">
                    <a:lumMod val="75000"/>
                  </a:schemeClr>
                </a:solidFill>
              </a:rPr>
              <a:t>Xingmei</a:t>
            </a:r>
            <a:r>
              <a:rPr lang="en-US" sz="800" dirty="0">
                <a:solidFill>
                  <a:schemeClr val="bg1">
                    <a:lumMod val="75000"/>
                  </a:schemeClr>
                </a:solidFill>
              </a:rPr>
              <a:t> Wang, Hao Wang, </a:t>
            </a:r>
            <a:r>
              <a:rPr lang="en-US" sz="800" dirty="0" err="1">
                <a:solidFill>
                  <a:schemeClr val="bg1">
                    <a:lumMod val="75000"/>
                  </a:schemeClr>
                </a:solidFill>
              </a:rPr>
              <a:t>Defu</a:t>
            </a:r>
            <a:r>
              <a:rPr lang="en-US" sz="800" dirty="0">
                <a:solidFill>
                  <a:schemeClr val="bg1">
                    <a:lumMod val="75000"/>
                  </a:schemeClr>
                </a:solidFill>
              </a:rPr>
              <a:t> Lian, </a:t>
            </a:r>
            <a:r>
              <a:rPr lang="en-US" sz="800" dirty="0" err="1">
                <a:solidFill>
                  <a:schemeClr val="bg1">
                    <a:lumMod val="75000"/>
                  </a:schemeClr>
                </a:solidFill>
              </a:rPr>
              <a:t>Yasheng</a:t>
            </a:r>
            <a:r>
              <a:rPr lang="en-US" sz="800" dirty="0">
                <a:solidFill>
                  <a:schemeClr val="bg1">
                    <a:lumMod val="75000"/>
                  </a:schemeClr>
                </a:solidFill>
              </a:rPr>
              <a:t> Wang, </a:t>
            </a:r>
            <a:r>
              <a:rPr lang="en-US" sz="800" dirty="0" err="1">
                <a:solidFill>
                  <a:schemeClr val="bg1">
                    <a:lumMod val="75000"/>
                  </a:schemeClr>
                </a:solidFill>
              </a:rPr>
              <a:t>Ruiming</a:t>
            </a:r>
            <a:r>
              <a:rPr lang="en-US" sz="800" dirty="0">
                <a:solidFill>
                  <a:schemeClr val="bg1">
                    <a:lumMod val="75000"/>
                  </a:schemeClr>
                </a:solidFill>
              </a:rPr>
              <a:t> Tang, and </a:t>
            </a:r>
            <a:r>
              <a:rPr lang="en-US" sz="800" dirty="0" err="1">
                <a:solidFill>
                  <a:schemeClr val="bg1">
                    <a:lumMod val="75000"/>
                  </a:schemeClr>
                </a:solidFill>
              </a:rPr>
              <a:t>Enhong</a:t>
            </a:r>
            <a:r>
              <a:rPr lang="en-US" sz="800" dirty="0">
                <a:solidFill>
                  <a:schemeClr val="bg1">
                    <a:lumMod val="75000"/>
                  </a:schemeClr>
                </a:solidFill>
              </a:rPr>
              <a:t> Chen. "Understanding the planning of LLM agents: A survey." </a:t>
            </a:r>
            <a:r>
              <a:rPr lang="en-US" sz="800" dirty="0" err="1">
                <a:solidFill>
                  <a:schemeClr val="bg1">
                    <a:lumMod val="75000"/>
                  </a:schemeClr>
                </a:solidFill>
              </a:rPr>
              <a:t>arXiv</a:t>
            </a:r>
            <a:r>
              <a:rPr lang="en-US" sz="800" dirty="0">
                <a:solidFill>
                  <a:schemeClr val="bg1">
                    <a:lumMod val="75000"/>
                  </a:schemeClr>
                </a:solidFill>
              </a:rPr>
              <a:t> preprint arXiv:2402.02716 (2024).</a:t>
            </a:r>
          </a:p>
        </p:txBody>
      </p:sp>
      <p:pic>
        <p:nvPicPr>
          <p:cNvPr id="3" name="Picture 2">
            <a:extLst>
              <a:ext uri="{FF2B5EF4-FFF2-40B4-BE49-F238E27FC236}">
                <a16:creationId xmlns:a16="http://schemas.microsoft.com/office/drawing/2014/main" id="{F9090C69-2FAA-D01B-C1BF-E3FC8C3876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80631" y="814734"/>
            <a:ext cx="5860351" cy="5787325"/>
          </a:xfrm>
          <a:prstGeom prst="rect">
            <a:avLst/>
          </a:prstGeom>
        </p:spPr>
      </p:pic>
    </p:spTree>
    <p:extLst>
      <p:ext uri="{BB962C8B-B14F-4D97-AF65-F5344CB8AC3E}">
        <p14:creationId xmlns:p14="http://schemas.microsoft.com/office/powerpoint/2010/main" val="10308915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Taxonomy on LLM-Agent planning</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Huang, Xu, </a:t>
            </a:r>
            <a:r>
              <a:rPr lang="en-US" sz="800" dirty="0" err="1">
                <a:solidFill>
                  <a:schemeClr val="bg1">
                    <a:lumMod val="75000"/>
                  </a:schemeClr>
                </a:solidFill>
              </a:rPr>
              <a:t>Weiwen</a:t>
            </a:r>
            <a:r>
              <a:rPr lang="en-US" sz="800" dirty="0">
                <a:solidFill>
                  <a:schemeClr val="bg1">
                    <a:lumMod val="75000"/>
                  </a:schemeClr>
                </a:solidFill>
              </a:rPr>
              <a:t> Liu, </a:t>
            </a:r>
            <a:r>
              <a:rPr lang="en-US" sz="800" dirty="0" err="1">
                <a:solidFill>
                  <a:schemeClr val="bg1">
                    <a:lumMod val="75000"/>
                  </a:schemeClr>
                </a:solidFill>
              </a:rPr>
              <a:t>Xiaolong</a:t>
            </a:r>
            <a:r>
              <a:rPr lang="en-US" sz="800" dirty="0">
                <a:solidFill>
                  <a:schemeClr val="bg1">
                    <a:lumMod val="75000"/>
                  </a:schemeClr>
                </a:solidFill>
              </a:rPr>
              <a:t> Chen, </a:t>
            </a:r>
            <a:r>
              <a:rPr lang="en-US" sz="800" dirty="0" err="1">
                <a:solidFill>
                  <a:schemeClr val="bg1">
                    <a:lumMod val="75000"/>
                  </a:schemeClr>
                </a:solidFill>
              </a:rPr>
              <a:t>Xingmei</a:t>
            </a:r>
            <a:r>
              <a:rPr lang="en-US" sz="800" dirty="0">
                <a:solidFill>
                  <a:schemeClr val="bg1">
                    <a:lumMod val="75000"/>
                  </a:schemeClr>
                </a:solidFill>
              </a:rPr>
              <a:t> Wang, Hao Wang, </a:t>
            </a:r>
            <a:r>
              <a:rPr lang="en-US" sz="800" dirty="0" err="1">
                <a:solidFill>
                  <a:schemeClr val="bg1">
                    <a:lumMod val="75000"/>
                  </a:schemeClr>
                </a:solidFill>
              </a:rPr>
              <a:t>Defu</a:t>
            </a:r>
            <a:r>
              <a:rPr lang="en-US" sz="800" dirty="0">
                <a:solidFill>
                  <a:schemeClr val="bg1">
                    <a:lumMod val="75000"/>
                  </a:schemeClr>
                </a:solidFill>
              </a:rPr>
              <a:t> Lian, </a:t>
            </a:r>
            <a:r>
              <a:rPr lang="en-US" sz="800" dirty="0" err="1">
                <a:solidFill>
                  <a:schemeClr val="bg1">
                    <a:lumMod val="75000"/>
                  </a:schemeClr>
                </a:solidFill>
              </a:rPr>
              <a:t>Yasheng</a:t>
            </a:r>
            <a:r>
              <a:rPr lang="en-US" sz="800" dirty="0">
                <a:solidFill>
                  <a:schemeClr val="bg1">
                    <a:lumMod val="75000"/>
                  </a:schemeClr>
                </a:solidFill>
              </a:rPr>
              <a:t> Wang, </a:t>
            </a:r>
            <a:r>
              <a:rPr lang="en-US" sz="800" dirty="0" err="1">
                <a:solidFill>
                  <a:schemeClr val="bg1">
                    <a:lumMod val="75000"/>
                  </a:schemeClr>
                </a:solidFill>
              </a:rPr>
              <a:t>Ruiming</a:t>
            </a:r>
            <a:r>
              <a:rPr lang="en-US" sz="800" dirty="0">
                <a:solidFill>
                  <a:schemeClr val="bg1">
                    <a:lumMod val="75000"/>
                  </a:schemeClr>
                </a:solidFill>
              </a:rPr>
              <a:t> Tang, and </a:t>
            </a:r>
            <a:r>
              <a:rPr lang="en-US" sz="800" dirty="0" err="1">
                <a:solidFill>
                  <a:schemeClr val="bg1">
                    <a:lumMod val="75000"/>
                  </a:schemeClr>
                </a:solidFill>
              </a:rPr>
              <a:t>Enhong</a:t>
            </a:r>
            <a:r>
              <a:rPr lang="en-US" sz="800" dirty="0">
                <a:solidFill>
                  <a:schemeClr val="bg1">
                    <a:lumMod val="75000"/>
                  </a:schemeClr>
                </a:solidFill>
              </a:rPr>
              <a:t> Chen. "Understanding the planning of LLM agents: A survey." </a:t>
            </a:r>
            <a:r>
              <a:rPr lang="en-US" sz="800" dirty="0" err="1">
                <a:solidFill>
                  <a:schemeClr val="bg1">
                    <a:lumMod val="75000"/>
                  </a:schemeClr>
                </a:solidFill>
              </a:rPr>
              <a:t>arXiv</a:t>
            </a:r>
            <a:r>
              <a:rPr lang="en-US" sz="800" dirty="0">
                <a:solidFill>
                  <a:schemeClr val="bg1">
                    <a:lumMod val="75000"/>
                  </a:schemeClr>
                </a:solidFill>
              </a:rPr>
              <a:t> preprint arXiv:2402.02716 (2024).</a:t>
            </a:r>
          </a:p>
        </p:txBody>
      </p:sp>
      <p:pic>
        <p:nvPicPr>
          <p:cNvPr id="7" name="Picture 6">
            <a:extLst>
              <a:ext uri="{FF2B5EF4-FFF2-40B4-BE49-F238E27FC236}">
                <a16:creationId xmlns:a16="http://schemas.microsoft.com/office/drawing/2014/main" id="{913C55A9-3CC2-BDE6-D1C9-C9DCD1EC9935}"/>
              </a:ext>
            </a:extLst>
          </p:cNvPr>
          <p:cNvPicPr>
            <a:picLocks noChangeAspect="1"/>
          </p:cNvPicPr>
          <p:nvPr/>
        </p:nvPicPr>
        <p:blipFill>
          <a:blip r:embed="rId2"/>
          <a:stretch>
            <a:fillRect/>
          </a:stretch>
        </p:blipFill>
        <p:spPr>
          <a:xfrm>
            <a:off x="670522" y="957103"/>
            <a:ext cx="11086048" cy="5562160"/>
          </a:xfrm>
          <a:prstGeom prst="rect">
            <a:avLst/>
          </a:prstGeom>
        </p:spPr>
      </p:pic>
    </p:spTree>
    <p:extLst>
      <p:ext uri="{BB962C8B-B14F-4D97-AF65-F5344CB8AC3E}">
        <p14:creationId xmlns:p14="http://schemas.microsoft.com/office/powerpoint/2010/main" val="5899158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(a) Type I: </a:t>
            </a:r>
            <a:r>
              <a:rPr lang="en-US" sz="2800" dirty="0">
                <a:solidFill>
                  <a:srgbClr val="C00000"/>
                </a:solidFill>
              </a:rPr>
              <a:t>Closed-source LLMs as Planners </a:t>
            </a:r>
            <a:r>
              <a:rPr lang="en-US" sz="2800" dirty="0">
                <a:solidFill>
                  <a:schemeClr val="accent1"/>
                </a:solidFill>
              </a:rPr>
              <a:t>w/o </a:t>
            </a:r>
            <a:r>
              <a:rPr lang="en-US" sz="2800" dirty="0" err="1">
                <a:solidFill>
                  <a:schemeClr val="accent1"/>
                </a:solidFill>
              </a:rPr>
              <a:t>Longterm</a:t>
            </a:r>
            <a:r>
              <a:rPr lang="en-US" sz="2800" dirty="0">
                <a:solidFill>
                  <a:schemeClr val="accent1"/>
                </a:solidFill>
              </a:rPr>
              <a:t> Memory.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76</a:t>
            </a:fld>
            <a:endParaRPr lang="en-US"/>
          </a:p>
        </p:txBody>
      </p:sp>
      <p:pic>
        <p:nvPicPr>
          <p:cNvPr id="6" name="Picture 5">
            <a:extLst>
              <a:ext uri="{FF2B5EF4-FFF2-40B4-BE49-F238E27FC236}">
                <a16:creationId xmlns:a16="http://schemas.microsoft.com/office/drawing/2014/main" id="{EC1CA840-3795-78EC-284A-97152B415BD7}"/>
              </a:ext>
            </a:extLst>
          </p:cNvPr>
          <p:cNvPicPr>
            <a:picLocks noChangeAspect="1"/>
          </p:cNvPicPr>
          <p:nvPr/>
        </p:nvPicPr>
        <p:blipFill>
          <a:blip r:embed="rId2"/>
          <a:stretch>
            <a:fillRect/>
          </a:stretch>
        </p:blipFill>
        <p:spPr>
          <a:xfrm>
            <a:off x="956621" y="1416281"/>
            <a:ext cx="6919972" cy="5225285"/>
          </a:xfrm>
          <a:prstGeom prst="rect">
            <a:avLst/>
          </a:prstGeom>
        </p:spPr>
      </p:pic>
      <p:sp>
        <p:nvSpPr>
          <p:cNvPr id="8" name="TextBox 7">
            <a:extLst>
              <a:ext uri="{FF2B5EF4-FFF2-40B4-BE49-F238E27FC236}">
                <a16:creationId xmlns:a16="http://schemas.microsoft.com/office/drawing/2014/main" id="{85DB934A-91BB-8DD9-5789-2AD50B6399ED}"/>
              </a:ext>
            </a:extLst>
          </p:cNvPr>
          <p:cNvSpPr txBox="1"/>
          <p:nvPr/>
        </p:nvSpPr>
        <p:spPr>
          <a:xfrm>
            <a:off x="8285828" y="2256204"/>
            <a:ext cx="3581579" cy="3108543"/>
          </a:xfrm>
          <a:prstGeom prst="rect">
            <a:avLst/>
          </a:prstGeom>
          <a:noFill/>
        </p:spPr>
        <p:txBody>
          <a:bodyPr wrap="square">
            <a:spAutoFit/>
          </a:bodyPr>
          <a:lstStyle/>
          <a:p>
            <a:r>
              <a:rPr lang="en-US" sz="2800" dirty="0">
                <a:solidFill>
                  <a:schemeClr val="accent1"/>
                </a:solidFill>
              </a:rPr>
              <a:t>Use prompt techniques to guide closed-source LLMs in decision-making</a:t>
            </a:r>
            <a:br>
              <a:rPr lang="en-US" sz="2800" dirty="0">
                <a:solidFill>
                  <a:schemeClr val="accent1"/>
                </a:solidFill>
              </a:rPr>
            </a:br>
            <a:r>
              <a:rPr lang="en-US" sz="2800" dirty="0">
                <a:solidFill>
                  <a:schemeClr val="accent1"/>
                </a:solidFill>
              </a:rPr>
              <a:t>and planning to complete tasks without long memory.</a:t>
            </a:r>
            <a:endParaRPr lang="en-US" sz="2800" dirty="0"/>
          </a:p>
        </p:txBody>
      </p:sp>
      <p:sp>
        <p:nvSpPr>
          <p:cNvPr id="9" name="TextBox 8">
            <a:extLst>
              <a:ext uri="{FF2B5EF4-FFF2-40B4-BE49-F238E27FC236}">
                <a16:creationId xmlns:a16="http://schemas.microsoft.com/office/drawing/2014/main" id="{F7E3386D-E398-ED42-7971-73A6AC0BF010}"/>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7536627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3100" dirty="0">
                <a:solidFill>
                  <a:schemeClr val="accent1"/>
                </a:solidFill>
              </a:rPr>
              <a:t>(b) Type II: </a:t>
            </a:r>
            <a:r>
              <a:rPr lang="en-US" sz="3100" dirty="0">
                <a:solidFill>
                  <a:srgbClr val="C00000"/>
                </a:solidFill>
              </a:rPr>
              <a:t>Finetuned LLMs </a:t>
            </a:r>
            <a:r>
              <a:rPr lang="en-US" sz="3100" dirty="0">
                <a:solidFill>
                  <a:schemeClr val="accent1"/>
                </a:solidFill>
              </a:rPr>
              <a:t>as Planners w/o long-term Memory.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8" name="TextBox 7">
            <a:extLst>
              <a:ext uri="{FF2B5EF4-FFF2-40B4-BE49-F238E27FC236}">
                <a16:creationId xmlns:a16="http://schemas.microsoft.com/office/drawing/2014/main" id="{85DB934A-91BB-8DD9-5789-2AD50B6399ED}"/>
              </a:ext>
            </a:extLst>
          </p:cNvPr>
          <p:cNvSpPr txBox="1"/>
          <p:nvPr/>
        </p:nvSpPr>
        <p:spPr>
          <a:xfrm>
            <a:off x="8174991" y="1910802"/>
            <a:ext cx="3581579" cy="4093428"/>
          </a:xfrm>
          <a:prstGeom prst="rect">
            <a:avLst/>
          </a:prstGeom>
          <a:noFill/>
        </p:spPr>
        <p:txBody>
          <a:bodyPr wrap="square">
            <a:spAutoFit/>
          </a:bodyPr>
          <a:lstStyle/>
          <a:p>
            <a:r>
              <a:rPr lang="en-US" sz="2600" dirty="0">
                <a:solidFill>
                  <a:schemeClr val="accent1"/>
                </a:solidFill>
              </a:rPr>
              <a:t>Use action-related data to finetune existing open-source large models,</a:t>
            </a:r>
          </a:p>
          <a:p>
            <a:r>
              <a:rPr lang="en-US" sz="2600" dirty="0">
                <a:solidFill>
                  <a:schemeClr val="accent1"/>
                </a:solidFill>
              </a:rPr>
              <a:t>enabling them to achieve decision-making, planning, and tool invocation capabilities comparable</a:t>
            </a:r>
          </a:p>
          <a:p>
            <a:r>
              <a:rPr lang="en-US" sz="2600" dirty="0">
                <a:solidFill>
                  <a:schemeClr val="accent1"/>
                </a:solidFill>
              </a:rPr>
              <a:t>to closed-source LLMs</a:t>
            </a:r>
            <a:endParaRPr lang="en-US" sz="2600" dirty="0"/>
          </a:p>
        </p:txBody>
      </p:sp>
      <p:pic>
        <p:nvPicPr>
          <p:cNvPr id="5" name="Picture 4">
            <a:extLst>
              <a:ext uri="{FF2B5EF4-FFF2-40B4-BE49-F238E27FC236}">
                <a16:creationId xmlns:a16="http://schemas.microsoft.com/office/drawing/2014/main" id="{20B845F1-8E68-FF76-3944-D7DE7B6CADFD}"/>
              </a:ext>
            </a:extLst>
          </p:cNvPr>
          <p:cNvPicPr>
            <a:picLocks noChangeAspect="1"/>
          </p:cNvPicPr>
          <p:nvPr/>
        </p:nvPicPr>
        <p:blipFill>
          <a:blip r:embed="rId2"/>
          <a:stretch>
            <a:fillRect/>
          </a:stretch>
        </p:blipFill>
        <p:spPr>
          <a:xfrm>
            <a:off x="1069433" y="1443990"/>
            <a:ext cx="6665632" cy="5118253"/>
          </a:xfrm>
          <a:prstGeom prst="rect">
            <a:avLst/>
          </a:prstGeom>
        </p:spPr>
      </p:pic>
      <p:sp>
        <p:nvSpPr>
          <p:cNvPr id="10" name="TextBox 9">
            <a:extLst>
              <a:ext uri="{FF2B5EF4-FFF2-40B4-BE49-F238E27FC236}">
                <a16:creationId xmlns:a16="http://schemas.microsoft.com/office/drawing/2014/main" id="{F3865D7A-9806-61B4-6151-683B86D52F92}"/>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9632127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(c) Type III: Planners with </a:t>
            </a:r>
            <a:r>
              <a:rPr lang="en-US" sz="2800" dirty="0">
                <a:solidFill>
                  <a:srgbClr val="C00000"/>
                </a:solidFill>
              </a:rPr>
              <a:t>Indirect Long-term Memory</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78</a:t>
            </a:fld>
            <a:endParaRPr lang="en-US"/>
          </a:p>
        </p:txBody>
      </p:sp>
      <p:pic>
        <p:nvPicPr>
          <p:cNvPr id="3" name="Picture 2">
            <a:extLst>
              <a:ext uri="{FF2B5EF4-FFF2-40B4-BE49-F238E27FC236}">
                <a16:creationId xmlns:a16="http://schemas.microsoft.com/office/drawing/2014/main" id="{AB85AFD2-9AA7-3554-2E59-8192202A1D22}"/>
              </a:ext>
            </a:extLst>
          </p:cNvPr>
          <p:cNvPicPr>
            <a:picLocks noChangeAspect="1"/>
          </p:cNvPicPr>
          <p:nvPr/>
        </p:nvPicPr>
        <p:blipFill>
          <a:blip r:embed="rId2"/>
          <a:stretch>
            <a:fillRect/>
          </a:stretch>
        </p:blipFill>
        <p:spPr>
          <a:xfrm>
            <a:off x="1069432" y="1443991"/>
            <a:ext cx="6884253" cy="4970664"/>
          </a:xfrm>
          <a:prstGeom prst="rect">
            <a:avLst/>
          </a:prstGeom>
        </p:spPr>
      </p:pic>
      <p:sp>
        <p:nvSpPr>
          <p:cNvPr id="5" name="TextBox 4">
            <a:extLst>
              <a:ext uri="{FF2B5EF4-FFF2-40B4-BE49-F238E27FC236}">
                <a16:creationId xmlns:a16="http://schemas.microsoft.com/office/drawing/2014/main" id="{5F243CAA-0071-24B7-C81E-F0AB14C8954D}"/>
              </a:ext>
            </a:extLst>
          </p:cNvPr>
          <p:cNvSpPr txBox="1"/>
          <p:nvPr/>
        </p:nvSpPr>
        <p:spPr>
          <a:xfrm>
            <a:off x="8174991" y="1910802"/>
            <a:ext cx="3581579" cy="3293209"/>
          </a:xfrm>
          <a:prstGeom prst="rect">
            <a:avLst/>
          </a:prstGeom>
          <a:noFill/>
        </p:spPr>
        <p:txBody>
          <a:bodyPr wrap="square">
            <a:spAutoFit/>
          </a:bodyPr>
          <a:lstStyle/>
          <a:p>
            <a:r>
              <a:rPr lang="en-US" sz="2600" dirty="0">
                <a:solidFill>
                  <a:schemeClr val="accent1"/>
                </a:solidFill>
              </a:rPr>
              <a:t>Introduce indirect </a:t>
            </a:r>
            <a:br>
              <a:rPr lang="en-US" sz="2600" dirty="0">
                <a:solidFill>
                  <a:schemeClr val="accent1"/>
                </a:solidFill>
              </a:rPr>
            </a:br>
            <a:r>
              <a:rPr lang="en-US" sz="2600" dirty="0">
                <a:solidFill>
                  <a:schemeClr val="accent1"/>
                </a:solidFill>
              </a:rPr>
              <a:t>long-term memory functions,</a:t>
            </a:r>
          </a:p>
          <a:p>
            <a:r>
              <a:rPr lang="en-US" sz="2600" dirty="0">
                <a:solidFill>
                  <a:schemeClr val="accent1"/>
                </a:solidFill>
              </a:rPr>
              <a:t>further enhancing their generalization and adaptation abilities in environments closer to the real world.</a:t>
            </a:r>
            <a:endParaRPr lang="en-US" sz="2600" dirty="0"/>
          </a:p>
        </p:txBody>
      </p:sp>
      <p:sp>
        <p:nvSpPr>
          <p:cNvPr id="7" name="TextBox 6">
            <a:extLst>
              <a:ext uri="{FF2B5EF4-FFF2-40B4-BE49-F238E27FC236}">
                <a16:creationId xmlns:a16="http://schemas.microsoft.com/office/drawing/2014/main" id="{B05859B1-F58A-A34D-D368-789305C44977}"/>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32010681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(d) Type IV: Planners with </a:t>
            </a:r>
            <a:r>
              <a:rPr lang="en-US" sz="2800" dirty="0">
                <a:solidFill>
                  <a:srgbClr val="C00000"/>
                </a:solidFill>
              </a:rPr>
              <a:t>Native Long-term Memory</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79</a:t>
            </a:fld>
            <a:endParaRPr lang="en-US"/>
          </a:p>
        </p:txBody>
      </p:sp>
      <p:pic>
        <p:nvPicPr>
          <p:cNvPr id="5" name="Picture 4">
            <a:extLst>
              <a:ext uri="{FF2B5EF4-FFF2-40B4-BE49-F238E27FC236}">
                <a16:creationId xmlns:a16="http://schemas.microsoft.com/office/drawing/2014/main" id="{3E1642EC-C336-4594-D0C7-834CE3093BB0}"/>
              </a:ext>
            </a:extLst>
          </p:cNvPr>
          <p:cNvPicPr>
            <a:picLocks noChangeAspect="1"/>
          </p:cNvPicPr>
          <p:nvPr/>
        </p:nvPicPr>
        <p:blipFill>
          <a:blip r:embed="rId2"/>
          <a:stretch>
            <a:fillRect/>
          </a:stretch>
        </p:blipFill>
        <p:spPr>
          <a:xfrm>
            <a:off x="1240971" y="1371600"/>
            <a:ext cx="6920858" cy="5190644"/>
          </a:xfrm>
          <a:prstGeom prst="rect">
            <a:avLst/>
          </a:prstGeom>
        </p:spPr>
      </p:pic>
      <p:sp>
        <p:nvSpPr>
          <p:cNvPr id="7" name="TextBox 6">
            <a:extLst>
              <a:ext uri="{FF2B5EF4-FFF2-40B4-BE49-F238E27FC236}">
                <a16:creationId xmlns:a16="http://schemas.microsoft.com/office/drawing/2014/main" id="{DACCC8CF-7842-AE8B-811D-B5469F698E88}"/>
              </a:ext>
            </a:extLst>
          </p:cNvPr>
          <p:cNvSpPr txBox="1"/>
          <p:nvPr/>
        </p:nvSpPr>
        <p:spPr>
          <a:xfrm>
            <a:off x="8174991" y="1910802"/>
            <a:ext cx="3581579" cy="3293209"/>
          </a:xfrm>
          <a:prstGeom prst="rect">
            <a:avLst/>
          </a:prstGeom>
          <a:noFill/>
        </p:spPr>
        <p:txBody>
          <a:bodyPr wrap="square">
            <a:spAutoFit/>
          </a:bodyPr>
          <a:lstStyle/>
          <a:p>
            <a:r>
              <a:rPr lang="en-US" sz="2600" dirty="0">
                <a:solidFill>
                  <a:schemeClr val="accent1"/>
                </a:solidFill>
              </a:rPr>
              <a:t>Introduce native </a:t>
            </a:r>
            <a:br>
              <a:rPr lang="en-US" sz="2600" dirty="0">
                <a:solidFill>
                  <a:schemeClr val="accent1"/>
                </a:solidFill>
              </a:rPr>
            </a:br>
            <a:r>
              <a:rPr lang="en-US" sz="2600" dirty="0">
                <a:solidFill>
                  <a:schemeClr val="accent1"/>
                </a:solidFill>
              </a:rPr>
              <a:t>long-term memory functions,</a:t>
            </a:r>
          </a:p>
          <a:p>
            <a:r>
              <a:rPr lang="en-US" sz="2600" dirty="0">
                <a:solidFill>
                  <a:schemeClr val="accent1"/>
                </a:solidFill>
              </a:rPr>
              <a:t>further enhancing their generalization and adaptation abilities in environments closer to the real world.</a:t>
            </a:r>
            <a:endParaRPr lang="en-US" sz="2600" dirty="0"/>
          </a:p>
        </p:txBody>
      </p:sp>
      <p:sp>
        <p:nvSpPr>
          <p:cNvPr id="9" name="TextBox 8">
            <a:extLst>
              <a:ext uri="{FF2B5EF4-FFF2-40B4-BE49-F238E27FC236}">
                <a16:creationId xmlns:a16="http://schemas.microsoft.com/office/drawing/2014/main" id="{752F4B06-3FBB-241A-8879-97653EE8BBA8}"/>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9580850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solidFill>
                  <a:srgbClr val="FF0000"/>
                </a:solidFill>
              </a:rPr>
              <a:t>Communicating, Perceiving, and Acting</a:t>
            </a:r>
          </a:p>
          <a:p>
            <a:pPr marL="514350" indent="-514350">
              <a:buFont typeface="+mj-lt"/>
              <a:buAutoNum type="arabicPeriod"/>
            </a:pPr>
            <a:r>
              <a:rPr lang="en-US" sz="3600" dirty="0"/>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12456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217445"/>
          </a:xfrm>
        </p:spPr>
        <p:txBody>
          <a:bodyPr>
            <a:normAutofit/>
          </a:bodyPr>
          <a:lstStyle/>
          <a:p>
            <a:r>
              <a:rPr lang="en-US" dirty="0">
                <a:solidFill>
                  <a:schemeClr val="accent1"/>
                </a:solidFill>
              </a:rPr>
              <a:t>Multi-Agent Frameworks</a:t>
            </a:r>
            <a:endParaRPr lang="en-US" sz="2800"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80</a:t>
            </a:fld>
            <a:endParaRPr lang="en-US"/>
          </a:p>
        </p:txBody>
      </p:sp>
      <p:pic>
        <p:nvPicPr>
          <p:cNvPr id="6" name="Picture 5">
            <a:extLst>
              <a:ext uri="{FF2B5EF4-FFF2-40B4-BE49-F238E27FC236}">
                <a16:creationId xmlns:a16="http://schemas.microsoft.com/office/drawing/2014/main" id="{B5AE70C8-CBF5-9D99-35A8-28295C078712}"/>
              </a:ext>
            </a:extLst>
          </p:cNvPr>
          <p:cNvPicPr>
            <a:picLocks noChangeAspect="1"/>
          </p:cNvPicPr>
          <p:nvPr/>
        </p:nvPicPr>
        <p:blipFill>
          <a:blip r:embed="rId2"/>
          <a:stretch>
            <a:fillRect/>
          </a:stretch>
        </p:blipFill>
        <p:spPr>
          <a:xfrm>
            <a:off x="227359" y="1219200"/>
            <a:ext cx="11709571" cy="5388646"/>
          </a:xfrm>
          <a:prstGeom prst="rect">
            <a:avLst/>
          </a:prstGeom>
        </p:spPr>
      </p:pic>
      <p:sp>
        <p:nvSpPr>
          <p:cNvPr id="7" name="TextBox 6">
            <a:extLst>
              <a:ext uri="{FF2B5EF4-FFF2-40B4-BE49-F238E27FC236}">
                <a16:creationId xmlns:a16="http://schemas.microsoft.com/office/drawing/2014/main" id="{2D5BF178-584B-BF9C-029E-A5D89BBFC93D}"/>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287176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pic>
        <p:nvPicPr>
          <p:cNvPr id="5" name="Picture 4">
            <a:extLst>
              <a:ext uri="{FF2B5EF4-FFF2-40B4-BE49-F238E27FC236}">
                <a16:creationId xmlns:a16="http://schemas.microsoft.com/office/drawing/2014/main" id="{5A08B6DD-4F6A-8857-5C5A-5036E8635732}"/>
              </a:ext>
            </a:extLst>
          </p:cNvPr>
          <p:cNvPicPr>
            <a:picLocks noChangeAspect="1"/>
          </p:cNvPicPr>
          <p:nvPr/>
        </p:nvPicPr>
        <p:blipFill>
          <a:blip r:embed="rId2"/>
          <a:stretch>
            <a:fillRect/>
          </a:stretch>
        </p:blipFill>
        <p:spPr>
          <a:xfrm>
            <a:off x="1143273" y="947416"/>
            <a:ext cx="10078251" cy="5681871"/>
          </a:xfrm>
          <a:prstGeom prst="rect">
            <a:avLst/>
          </a:prstGeom>
        </p:spPr>
      </p:pic>
      <p:sp>
        <p:nvSpPr>
          <p:cNvPr id="9" name="Title 1">
            <a:extLst>
              <a:ext uri="{FF2B5EF4-FFF2-40B4-BE49-F238E27FC236}">
                <a16:creationId xmlns:a16="http://schemas.microsoft.com/office/drawing/2014/main" id="{0784D123-F8F9-E253-A39B-889F5B31CB64}"/>
              </a:ext>
            </a:extLst>
          </p:cNvPr>
          <p:cNvSpPr>
            <a:spLocks noGrp="1"/>
          </p:cNvSpPr>
          <p:nvPr>
            <p:ph type="title"/>
          </p:nvPr>
        </p:nvSpPr>
        <p:spPr>
          <a:xfrm>
            <a:off x="534389" y="29465"/>
            <a:ext cx="11222181" cy="902829"/>
          </a:xfrm>
        </p:spPr>
        <p:txBody>
          <a:bodyPr>
            <a:normAutofit fontScale="90000"/>
          </a:bodyPr>
          <a:lstStyle/>
          <a:p>
            <a:r>
              <a:rPr lang="en-US" dirty="0">
                <a:solidFill>
                  <a:schemeClr val="accent1"/>
                </a:solidFill>
              </a:rPr>
              <a:t>Applications of Large Multimodal Agents (LMAs) </a:t>
            </a:r>
            <a:endParaRPr lang="en-US" sz="2800" dirty="0">
              <a:solidFill>
                <a:srgbClr val="C00000"/>
              </a:solidFill>
            </a:endParaRPr>
          </a:p>
        </p:txBody>
      </p:sp>
    </p:spTree>
    <p:extLst>
      <p:ext uri="{BB962C8B-B14F-4D97-AF65-F5344CB8AC3E}">
        <p14:creationId xmlns:p14="http://schemas.microsoft.com/office/powerpoint/2010/main" val="11643081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Built? </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CAE2F8F6-AAC4-478C-E3F7-EC82A6CFA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0043" y="1053079"/>
            <a:ext cx="10031914" cy="5509165"/>
          </a:xfrm>
          <a:prstGeom prst="rect">
            <a:avLst/>
          </a:prstGeom>
        </p:spPr>
      </p:pic>
      <p:sp>
        <p:nvSpPr>
          <p:cNvPr id="3" name="Oval 2">
            <a:extLst>
              <a:ext uri="{FF2B5EF4-FFF2-40B4-BE49-F238E27FC236}">
                <a16:creationId xmlns:a16="http://schemas.microsoft.com/office/drawing/2014/main" id="{465235F5-7A08-8291-D084-12CE5C5B8DE7}"/>
              </a:ext>
            </a:extLst>
          </p:cNvPr>
          <p:cNvSpPr/>
          <p:nvPr/>
        </p:nvSpPr>
        <p:spPr>
          <a:xfrm>
            <a:off x="5504240" y="110794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1</a:t>
            </a:r>
          </a:p>
        </p:txBody>
      </p:sp>
      <p:sp>
        <p:nvSpPr>
          <p:cNvPr id="5" name="Oval 4">
            <a:extLst>
              <a:ext uri="{FF2B5EF4-FFF2-40B4-BE49-F238E27FC236}">
                <a16:creationId xmlns:a16="http://schemas.microsoft.com/office/drawing/2014/main" id="{A61D06BE-12BD-5236-D248-8A318BF665A1}"/>
              </a:ext>
            </a:extLst>
          </p:cNvPr>
          <p:cNvSpPr/>
          <p:nvPr/>
        </p:nvSpPr>
        <p:spPr>
          <a:xfrm>
            <a:off x="5473760" y="246735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2</a:t>
            </a:r>
          </a:p>
        </p:txBody>
      </p:sp>
      <p:sp>
        <p:nvSpPr>
          <p:cNvPr id="6" name="Oval 5">
            <a:extLst>
              <a:ext uri="{FF2B5EF4-FFF2-40B4-BE49-F238E27FC236}">
                <a16:creationId xmlns:a16="http://schemas.microsoft.com/office/drawing/2014/main" id="{961F4193-86DA-AE31-7599-1FA963F18176}"/>
              </a:ext>
            </a:extLst>
          </p:cNvPr>
          <p:cNvSpPr/>
          <p:nvPr/>
        </p:nvSpPr>
        <p:spPr>
          <a:xfrm>
            <a:off x="5504240" y="387834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3</a:t>
            </a:r>
          </a:p>
        </p:txBody>
      </p:sp>
      <p:sp>
        <p:nvSpPr>
          <p:cNvPr id="8" name="Oval 7">
            <a:extLst>
              <a:ext uri="{FF2B5EF4-FFF2-40B4-BE49-F238E27FC236}">
                <a16:creationId xmlns:a16="http://schemas.microsoft.com/office/drawing/2014/main" id="{EAFEF5B8-3B04-5667-31A1-696F8917BF4A}"/>
              </a:ext>
            </a:extLst>
          </p:cNvPr>
          <p:cNvSpPr/>
          <p:nvPr/>
        </p:nvSpPr>
        <p:spPr>
          <a:xfrm>
            <a:off x="5504240" y="522029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4</a:t>
            </a:r>
          </a:p>
        </p:txBody>
      </p:sp>
    </p:spTree>
    <p:extLst>
      <p:ext uri="{BB962C8B-B14F-4D97-AF65-F5344CB8AC3E}">
        <p14:creationId xmlns:p14="http://schemas.microsoft.com/office/powerpoint/2010/main" val="3855055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Built? </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CAE2F8F6-AAC4-478C-E3F7-EC82A6CFA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1483" y="1053080"/>
            <a:ext cx="10031914" cy="5522210"/>
          </a:xfrm>
          <a:prstGeom prst="rect">
            <a:avLst/>
          </a:prstGeom>
        </p:spPr>
      </p:pic>
      <p:sp>
        <p:nvSpPr>
          <p:cNvPr id="3" name="Oval 2">
            <a:extLst>
              <a:ext uri="{FF2B5EF4-FFF2-40B4-BE49-F238E27FC236}">
                <a16:creationId xmlns:a16="http://schemas.microsoft.com/office/drawing/2014/main" id="{53A65F18-3041-6BC3-97B5-6C35451F34DC}"/>
              </a:ext>
            </a:extLst>
          </p:cNvPr>
          <p:cNvSpPr/>
          <p:nvPr/>
        </p:nvSpPr>
        <p:spPr>
          <a:xfrm>
            <a:off x="5595680" y="870199"/>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5</a:t>
            </a:r>
          </a:p>
        </p:txBody>
      </p:sp>
      <p:sp>
        <p:nvSpPr>
          <p:cNvPr id="5" name="Oval 4">
            <a:extLst>
              <a:ext uri="{FF2B5EF4-FFF2-40B4-BE49-F238E27FC236}">
                <a16:creationId xmlns:a16="http://schemas.microsoft.com/office/drawing/2014/main" id="{01FA1F04-3AE9-37EC-2E5C-A523D4E2EF99}"/>
              </a:ext>
            </a:extLst>
          </p:cNvPr>
          <p:cNvSpPr/>
          <p:nvPr/>
        </p:nvSpPr>
        <p:spPr>
          <a:xfrm>
            <a:off x="5583488" y="1973575"/>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6</a:t>
            </a:r>
          </a:p>
        </p:txBody>
      </p:sp>
      <p:sp>
        <p:nvSpPr>
          <p:cNvPr id="6" name="Oval 5">
            <a:extLst>
              <a:ext uri="{FF2B5EF4-FFF2-40B4-BE49-F238E27FC236}">
                <a16:creationId xmlns:a16="http://schemas.microsoft.com/office/drawing/2014/main" id="{57022D41-8254-E4A9-4401-B1C92AB54D7B}"/>
              </a:ext>
            </a:extLst>
          </p:cNvPr>
          <p:cNvSpPr/>
          <p:nvPr/>
        </p:nvSpPr>
        <p:spPr>
          <a:xfrm>
            <a:off x="5595680" y="307367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7</a:t>
            </a:r>
          </a:p>
        </p:txBody>
      </p:sp>
      <p:sp>
        <p:nvSpPr>
          <p:cNvPr id="8" name="Oval 7">
            <a:extLst>
              <a:ext uri="{FF2B5EF4-FFF2-40B4-BE49-F238E27FC236}">
                <a16:creationId xmlns:a16="http://schemas.microsoft.com/office/drawing/2014/main" id="{686C0979-62C7-C8DD-03E4-2108362DC514}"/>
              </a:ext>
            </a:extLst>
          </p:cNvPr>
          <p:cNvSpPr/>
          <p:nvPr/>
        </p:nvSpPr>
        <p:spPr>
          <a:xfrm>
            <a:off x="5595680" y="4159589"/>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8</a:t>
            </a:r>
          </a:p>
        </p:txBody>
      </p:sp>
      <p:sp>
        <p:nvSpPr>
          <p:cNvPr id="9" name="Oval 8">
            <a:extLst>
              <a:ext uri="{FF2B5EF4-FFF2-40B4-BE49-F238E27FC236}">
                <a16:creationId xmlns:a16="http://schemas.microsoft.com/office/drawing/2014/main" id="{EACDD71C-E2E8-AF43-9534-F63F073C7155}"/>
              </a:ext>
            </a:extLst>
          </p:cNvPr>
          <p:cNvSpPr/>
          <p:nvPr/>
        </p:nvSpPr>
        <p:spPr>
          <a:xfrm>
            <a:off x="5595680" y="520154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9</a:t>
            </a:r>
          </a:p>
        </p:txBody>
      </p:sp>
    </p:spTree>
    <p:extLst>
      <p:ext uri="{BB962C8B-B14F-4D97-AF65-F5344CB8AC3E}">
        <p14:creationId xmlns:p14="http://schemas.microsoft.com/office/powerpoint/2010/main" val="2101769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Used and Augmented</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8AF6D077-0F6F-4853-2910-2E6A165B60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0429" y="972767"/>
            <a:ext cx="8445164" cy="5540027"/>
          </a:xfrm>
          <a:prstGeom prst="rect">
            <a:avLst/>
          </a:prstGeom>
        </p:spPr>
      </p:pic>
    </p:spTree>
    <p:extLst>
      <p:ext uri="{BB962C8B-B14F-4D97-AF65-F5344CB8AC3E}">
        <p14:creationId xmlns:p14="http://schemas.microsoft.com/office/powerpoint/2010/main" val="3048119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GPT Pretraining, and Fine-tuning Steps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BC2ED53A-81D6-9AC5-2068-329A8F6EF28F}"/>
              </a:ext>
            </a:extLst>
          </p:cNvPr>
          <p:cNvPicPr>
            <a:picLocks noChangeAspect="1"/>
          </p:cNvPicPr>
          <p:nvPr/>
        </p:nvPicPr>
        <p:blipFill>
          <a:blip r:embed="rId2"/>
          <a:stretch>
            <a:fillRect/>
          </a:stretch>
        </p:blipFill>
        <p:spPr>
          <a:xfrm>
            <a:off x="246641" y="1360756"/>
            <a:ext cx="11698717" cy="5145387"/>
          </a:xfrm>
          <a:prstGeom prst="rect">
            <a:avLst/>
          </a:prstGeom>
        </p:spPr>
      </p:pic>
    </p:spTree>
    <p:extLst>
      <p:ext uri="{BB962C8B-B14F-4D97-AF65-F5344CB8AC3E}">
        <p14:creationId xmlns:p14="http://schemas.microsoft.com/office/powerpoint/2010/main" val="3594071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118553"/>
          </a:xfrm>
        </p:spPr>
        <p:txBody>
          <a:bodyPr>
            <a:normAutofit fontScale="90000"/>
          </a:bodyPr>
          <a:lstStyle/>
          <a:p>
            <a:r>
              <a:rPr lang="en-US" dirty="0"/>
              <a:t>Synthesizing RAG with LLMs for </a:t>
            </a:r>
            <a:br>
              <a:rPr lang="en-US" dirty="0"/>
            </a:br>
            <a:r>
              <a:rPr lang="en-US" dirty="0"/>
              <a:t>Question Answering Application</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089690F1-E3CA-47D1-0535-CB38671D5AC4}"/>
              </a:ext>
            </a:extLst>
          </p:cNvPr>
          <p:cNvPicPr>
            <a:picLocks noChangeAspect="1"/>
          </p:cNvPicPr>
          <p:nvPr/>
        </p:nvPicPr>
        <p:blipFill>
          <a:blip r:embed="rId2"/>
          <a:stretch>
            <a:fillRect/>
          </a:stretch>
        </p:blipFill>
        <p:spPr>
          <a:xfrm>
            <a:off x="1719071" y="1290234"/>
            <a:ext cx="9007429" cy="5348742"/>
          </a:xfrm>
          <a:prstGeom prst="rect">
            <a:avLst/>
          </a:prstGeom>
        </p:spPr>
      </p:pic>
    </p:spTree>
    <p:extLst>
      <p:ext uri="{BB962C8B-B14F-4D97-AF65-F5344CB8AC3E}">
        <p14:creationId xmlns:p14="http://schemas.microsoft.com/office/powerpoint/2010/main" val="2032340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fontScale="90000"/>
          </a:bodyPr>
          <a:lstStyle/>
          <a:p>
            <a:r>
              <a:rPr lang="en-US" dirty="0"/>
              <a:t>Synthesizing the KG as a Retriever with LLMs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198F499C-5DCA-0A73-E948-A11EC3025E05}"/>
              </a:ext>
            </a:extLst>
          </p:cNvPr>
          <p:cNvPicPr>
            <a:picLocks noChangeAspect="1"/>
          </p:cNvPicPr>
          <p:nvPr/>
        </p:nvPicPr>
        <p:blipFill>
          <a:blip r:embed="rId2"/>
          <a:stretch>
            <a:fillRect/>
          </a:stretch>
        </p:blipFill>
        <p:spPr>
          <a:xfrm>
            <a:off x="322459" y="1349399"/>
            <a:ext cx="11470502" cy="4836212"/>
          </a:xfrm>
          <a:prstGeom prst="rect">
            <a:avLst/>
          </a:prstGeom>
        </p:spPr>
      </p:pic>
    </p:spTree>
    <p:extLst>
      <p:ext uri="{BB962C8B-B14F-4D97-AF65-F5344CB8AC3E}">
        <p14:creationId xmlns:p14="http://schemas.microsoft.com/office/powerpoint/2010/main" val="977320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93221"/>
            <a:ext cx="11222181" cy="1138223"/>
          </a:xfrm>
        </p:spPr>
        <p:txBody>
          <a:bodyPr>
            <a:normAutofit fontScale="90000"/>
          </a:bodyPr>
          <a:lstStyle/>
          <a:p>
            <a:r>
              <a:rPr lang="en-US" dirty="0"/>
              <a:t>LLM-based Agent for </a:t>
            </a:r>
            <a:br>
              <a:rPr lang="en-US" dirty="0"/>
            </a:br>
            <a:r>
              <a:rPr lang="en-US" dirty="0"/>
              <a:t>Conversational Information Seeking</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20CE15E4-0217-7141-83AC-56EAEC1B270C}"/>
              </a:ext>
            </a:extLst>
          </p:cNvPr>
          <p:cNvPicPr>
            <a:picLocks noChangeAspect="1"/>
          </p:cNvPicPr>
          <p:nvPr/>
        </p:nvPicPr>
        <p:blipFill>
          <a:blip r:embed="rId2"/>
          <a:stretch>
            <a:fillRect/>
          </a:stretch>
        </p:blipFill>
        <p:spPr>
          <a:xfrm>
            <a:off x="2411206" y="1408417"/>
            <a:ext cx="7256616" cy="5166894"/>
          </a:xfrm>
          <a:prstGeom prst="rect">
            <a:avLst/>
          </a:prstGeom>
        </p:spPr>
      </p:pic>
    </p:spTree>
    <p:extLst>
      <p:ext uri="{BB962C8B-B14F-4D97-AF65-F5344CB8AC3E}">
        <p14:creationId xmlns:p14="http://schemas.microsoft.com/office/powerpoint/2010/main" val="327982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Data Gathering and Pre-training for LLMs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512794"/>
            <a:ext cx="11434111"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Linkon</a:t>
            </a:r>
            <a:r>
              <a:rPr lang="en-US" sz="800" dirty="0">
                <a:solidFill>
                  <a:schemeClr val="bg1">
                    <a:lumMod val="75000"/>
                  </a:schemeClr>
                </a:solidFill>
              </a:rPr>
              <a:t>, Ahmed Ali, </a:t>
            </a:r>
            <a:r>
              <a:rPr lang="en-US" sz="800" dirty="0" err="1">
                <a:solidFill>
                  <a:schemeClr val="bg1">
                    <a:lumMod val="75000"/>
                  </a:schemeClr>
                </a:solidFill>
              </a:rPr>
              <a:t>Mujiba</a:t>
            </a:r>
            <a:r>
              <a:rPr lang="en-US" sz="800" dirty="0">
                <a:solidFill>
                  <a:schemeClr val="bg1">
                    <a:lumMod val="75000"/>
                  </a:schemeClr>
                </a:solidFill>
              </a:rPr>
              <a:t> </a:t>
            </a:r>
            <a:r>
              <a:rPr lang="en-US" sz="800" dirty="0" err="1">
                <a:solidFill>
                  <a:schemeClr val="bg1">
                    <a:lumMod val="75000"/>
                  </a:schemeClr>
                </a:solidFill>
              </a:rPr>
              <a:t>Shaima</a:t>
            </a:r>
            <a:r>
              <a:rPr lang="en-US" sz="800" dirty="0">
                <a:solidFill>
                  <a:schemeClr val="bg1">
                    <a:lumMod val="75000"/>
                  </a:schemeClr>
                </a:solidFill>
              </a:rPr>
              <a:t>, Md </a:t>
            </a:r>
            <a:r>
              <a:rPr lang="en-US" sz="800" dirty="0" err="1">
                <a:solidFill>
                  <a:schemeClr val="bg1">
                    <a:lumMod val="75000"/>
                  </a:schemeClr>
                </a:solidFill>
              </a:rPr>
              <a:t>Shohail</a:t>
            </a:r>
            <a:r>
              <a:rPr lang="en-US" sz="800" dirty="0">
                <a:solidFill>
                  <a:schemeClr val="bg1">
                    <a:lumMod val="75000"/>
                  </a:schemeClr>
                </a:solidFill>
              </a:rPr>
              <a:t> Uddin </a:t>
            </a:r>
            <a:r>
              <a:rPr lang="en-US" sz="800" dirty="0" err="1">
                <a:solidFill>
                  <a:schemeClr val="bg1">
                    <a:lumMod val="75000"/>
                  </a:schemeClr>
                </a:solidFill>
              </a:rPr>
              <a:t>Sarker</a:t>
            </a:r>
            <a:r>
              <a:rPr lang="en-US" sz="800" dirty="0">
                <a:solidFill>
                  <a:schemeClr val="bg1">
                    <a:lumMod val="75000"/>
                  </a:schemeClr>
                </a:solidFill>
              </a:rPr>
              <a:t>, </a:t>
            </a:r>
            <a:r>
              <a:rPr lang="en-US" sz="800" dirty="0" err="1">
                <a:solidFill>
                  <a:schemeClr val="bg1">
                    <a:lumMod val="75000"/>
                  </a:schemeClr>
                </a:solidFill>
              </a:rPr>
              <a:t>Norun</a:t>
            </a:r>
            <a:r>
              <a:rPr lang="en-US" sz="800" dirty="0">
                <a:solidFill>
                  <a:schemeClr val="bg1">
                    <a:lumMod val="75000"/>
                  </a:schemeClr>
                </a:solidFill>
              </a:rPr>
              <a:t> Nabi, Md Nasir Uddin Rana, Sandip Kumar Ghosh, Mohammad </a:t>
            </a:r>
            <a:r>
              <a:rPr lang="en-US" sz="800" dirty="0" err="1">
                <a:solidFill>
                  <a:schemeClr val="bg1">
                    <a:lumMod val="75000"/>
                  </a:schemeClr>
                </a:solidFill>
              </a:rPr>
              <a:t>Anisur</a:t>
            </a:r>
            <a:r>
              <a:rPr lang="en-US" sz="800" dirty="0">
                <a:solidFill>
                  <a:schemeClr val="bg1">
                    <a:lumMod val="75000"/>
                  </a:schemeClr>
                </a:solidFill>
              </a:rPr>
              <a:t> Rahman, Hammed </a:t>
            </a:r>
            <a:r>
              <a:rPr lang="en-US" sz="800" dirty="0" err="1">
                <a:solidFill>
                  <a:schemeClr val="bg1">
                    <a:lumMod val="75000"/>
                  </a:schemeClr>
                </a:solidFill>
              </a:rPr>
              <a:t>Esa</a:t>
            </a:r>
            <a:r>
              <a:rPr lang="en-US" sz="800" dirty="0">
                <a:solidFill>
                  <a:schemeClr val="bg1">
                    <a:lumMod val="75000"/>
                  </a:schemeClr>
                </a:solidFill>
              </a:rPr>
              <a:t>, and </a:t>
            </a:r>
            <a:r>
              <a:rPr lang="en-US" sz="800" dirty="0" err="1">
                <a:solidFill>
                  <a:schemeClr val="bg1">
                    <a:lumMod val="75000"/>
                  </a:schemeClr>
                </a:solidFill>
              </a:rPr>
              <a:t>Faiaz</a:t>
            </a:r>
            <a:r>
              <a:rPr lang="en-US" sz="800" dirty="0">
                <a:solidFill>
                  <a:schemeClr val="bg1">
                    <a:lumMod val="75000"/>
                  </a:schemeClr>
                </a:solidFill>
              </a:rPr>
              <a:t> Rahat Chowdhury (2024). </a:t>
            </a:r>
            <a:br>
              <a:rPr lang="en-US" sz="800" dirty="0">
                <a:solidFill>
                  <a:schemeClr val="bg1">
                    <a:lumMod val="75000"/>
                  </a:schemeClr>
                </a:solidFill>
              </a:rPr>
            </a:br>
            <a:r>
              <a:rPr lang="en-US" sz="800" dirty="0">
                <a:solidFill>
                  <a:schemeClr val="bg1">
                    <a:lumMod val="75000"/>
                  </a:schemeClr>
                </a:solidFill>
              </a:rPr>
              <a:t>"Advancements and Applications of Generative Artificial Intelligence and Large Language Models on Business Management: A Comprehensive Review." Journal of Computer Science and Technology Studies 6, no. 1 (2024): 225-232.</a:t>
            </a:r>
          </a:p>
        </p:txBody>
      </p:sp>
      <p:pic>
        <p:nvPicPr>
          <p:cNvPr id="5" name="Picture 4">
            <a:extLst>
              <a:ext uri="{FF2B5EF4-FFF2-40B4-BE49-F238E27FC236}">
                <a16:creationId xmlns:a16="http://schemas.microsoft.com/office/drawing/2014/main" id="{82684264-F9BA-2AFE-53B3-B1E5E6439E53}"/>
              </a:ext>
            </a:extLst>
          </p:cNvPr>
          <p:cNvPicPr>
            <a:picLocks noChangeAspect="1"/>
          </p:cNvPicPr>
          <p:nvPr/>
        </p:nvPicPr>
        <p:blipFill>
          <a:blip r:embed="rId2"/>
          <a:stretch>
            <a:fillRect/>
          </a:stretch>
        </p:blipFill>
        <p:spPr>
          <a:xfrm>
            <a:off x="1744814" y="1095915"/>
            <a:ext cx="8801330" cy="5343180"/>
          </a:xfrm>
          <a:prstGeom prst="rect">
            <a:avLst/>
          </a:prstGeom>
        </p:spPr>
      </p:pic>
    </p:spTree>
    <p:extLst>
      <p:ext uri="{BB962C8B-B14F-4D97-AF65-F5344CB8AC3E}">
        <p14:creationId xmlns:p14="http://schemas.microsoft.com/office/powerpoint/2010/main" val="35616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914400" y="125760"/>
            <a:ext cx="10245397" cy="6334650"/>
          </a:xfrm>
        </p:spPr>
        <p:txBody>
          <a:bodyPr/>
          <a:lstStyle/>
          <a:p>
            <a:r>
              <a:rPr lang="en-US" sz="7200" dirty="0">
                <a:solidFill>
                  <a:srgbClr val="FF0000"/>
                </a:solidFill>
              </a:rPr>
              <a:t>Artificial Intelligence: </a:t>
            </a:r>
            <a:br>
              <a:rPr lang="en-US" sz="7200" dirty="0">
                <a:solidFill>
                  <a:srgbClr val="FF0000"/>
                </a:solidFill>
              </a:rPr>
            </a:br>
            <a:r>
              <a:rPr lang="en-US" sz="7200" dirty="0">
                <a:solidFill>
                  <a:srgbClr val="FF0000"/>
                </a:solidFill>
              </a:rPr>
              <a:t>Communicating, perceiving, </a:t>
            </a:r>
            <a:br>
              <a:rPr lang="en-US" sz="7200" dirty="0">
                <a:solidFill>
                  <a:srgbClr val="FF0000"/>
                </a:solidFill>
              </a:rPr>
            </a:br>
            <a:r>
              <a:rPr lang="en-US" sz="7200" dirty="0">
                <a:solidFill>
                  <a:srgbClr val="FF0000"/>
                </a:solidFill>
              </a:rPr>
              <a:t>and acting</a:t>
            </a:r>
          </a:p>
        </p:txBody>
      </p:sp>
    </p:spTree>
    <p:extLst>
      <p:ext uri="{BB962C8B-B14F-4D97-AF65-F5344CB8AC3E}">
        <p14:creationId xmlns:p14="http://schemas.microsoft.com/office/powerpoint/2010/main" val="2174268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593334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636540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1475024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spTree>
    <p:extLst>
      <p:ext uri="{BB962C8B-B14F-4D97-AF65-F5344CB8AC3E}">
        <p14:creationId xmlns:p14="http://schemas.microsoft.com/office/powerpoint/2010/main" val="40704515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1138372"/>
          </a:xfrm>
        </p:spPr>
        <p:txBody>
          <a:bodyPr>
            <a:normAutofit fontScale="90000"/>
          </a:bodyPr>
          <a:lstStyle/>
          <a:p>
            <a:r>
              <a:rPr lang="en-US" dirty="0"/>
              <a:t>Framework for Implementing Generative AI Services using RAG Model</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pic>
        <p:nvPicPr>
          <p:cNvPr id="6" name="Picture 5">
            <a:extLst>
              <a:ext uri="{FF2B5EF4-FFF2-40B4-BE49-F238E27FC236}">
                <a16:creationId xmlns:a16="http://schemas.microsoft.com/office/drawing/2014/main" id="{A604A684-060A-55BF-F7BD-C397EEF9A7EF}"/>
              </a:ext>
            </a:extLst>
          </p:cNvPr>
          <p:cNvPicPr>
            <a:picLocks noChangeAspect="1"/>
          </p:cNvPicPr>
          <p:nvPr/>
        </p:nvPicPr>
        <p:blipFill>
          <a:blip r:embed="rId2"/>
          <a:stretch>
            <a:fillRect/>
          </a:stretch>
        </p:blipFill>
        <p:spPr>
          <a:xfrm>
            <a:off x="365679" y="1310053"/>
            <a:ext cx="11460641" cy="5245743"/>
          </a:xfrm>
          <a:prstGeom prst="rect">
            <a:avLst/>
          </a:prstGeom>
        </p:spPr>
      </p:pic>
    </p:spTree>
    <p:extLst>
      <p:ext uri="{BB962C8B-B14F-4D97-AF65-F5344CB8AC3E}">
        <p14:creationId xmlns:p14="http://schemas.microsoft.com/office/powerpoint/2010/main" val="17033563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Maximizing LLM Performance</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OpenAI</a:t>
            </a:r>
            <a:r>
              <a:rPr lang="en-US" sz="1000" dirty="0">
                <a:solidFill>
                  <a:schemeClr val="bg1">
                    <a:lumMod val="75000"/>
                  </a:schemeClr>
                </a:solidFill>
              </a:rPr>
              <a:t> (2023), A Survey of Techniques for Maximizing LLM Performance, </a:t>
            </a:r>
            <a:r>
              <a:rPr lang="en-US" sz="1000" dirty="0">
                <a:solidFill>
                  <a:schemeClr val="bg1">
                    <a:lumMod val="75000"/>
                  </a:schemeClr>
                </a:solidFill>
                <a:hlinkClick r:id="rId2"/>
              </a:rPr>
              <a:t>https://www.youtube.com/watch?v=ahnGLM-RC1Y</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2" name="Picture 1">
            <a:extLst>
              <a:ext uri="{FF2B5EF4-FFF2-40B4-BE49-F238E27FC236}">
                <a16:creationId xmlns:a16="http://schemas.microsoft.com/office/drawing/2014/main" id="{1A260A3E-311F-99A4-A8AF-D96F18886159}"/>
              </a:ext>
            </a:extLst>
          </p:cNvPr>
          <p:cNvPicPr>
            <a:picLocks noChangeAspect="1"/>
          </p:cNvPicPr>
          <p:nvPr/>
        </p:nvPicPr>
        <p:blipFill>
          <a:blip r:embed="rId3"/>
          <a:stretch>
            <a:fillRect/>
          </a:stretch>
        </p:blipFill>
        <p:spPr>
          <a:xfrm>
            <a:off x="1071588" y="1003577"/>
            <a:ext cx="9882792" cy="5563390"/>
          </a:xfrm>
          <a:prstGeom prst="rect">
            <a:avLst/>
          </a:prstGeom>
        </p:spPr>
      </p:pic>
    </p:spTree>
    <p:extLst>
      <p:ext uri="{BB962C8B-B14F-4D97-AF65-F5344CB8AC3E}">
        <p14:creationId xmlns:p14="http://schemas.microsoft.com/office/powerpoint/2010/main" val="10768304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Prompt Engineering, Fine-tuning, and RAG</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https://www.entrypointai.com/blog/approaches-to-ai-prompt-engineering-embeddings-or-fine-tuning/</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662604B-0C5A-952E-4A2F-8C560B199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0576" y="1008301"/>
            <a:ext cx="9070848" cy="5624815"/>
          </a:xfrm>
          <a:prstGeom prst="rect">
            <a:avLst/>
          </a:prstGeom>
        </p:spPr>
      </p:pic>
    </p:spTree>
    <p:extLst>
      <p:ext uri="{BB962C8B-B14F-4D97-AF65-F5344CB8AC3E}">
        <p14:creationId xmlns:p14="http://schemas.microsoft.com/office/powerpoint/2010/main" val="41230487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2747052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3875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1664735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29568</TotalTime>
  <Words>14387</Words>
  <Application>Microsoft Macintosh PowerPoint</Application>
  <PresentationFormat>Widescreen</PresentationFormat>
  <Paragraphs>1292</Paragraphs>
  <Slides>256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256</vt:i4>
      </vt:variant>
    </vt:vector>
  </HeadingPairs>
  <TitlesOfParts>
    <vt:vector size="265" baseType="lpstr">
      <vt:lpstr>inherit</vt:lpstr>
      <vt:lpstr>system-ui</vt:lpstr>
      <vt:lpstr>Arial</vt:lpstr>
      <vt:lpstr>Calibri</vt:lpstr>
      <vt:lpstr>Courier</vt:lpstr>
      <vt:lpstr>Courier New</vt:lpstr>
      <vt:lpstr>Source Sans Pro</vt:lpstr>
      <vt:lpstr>Times New Roman</vt:lpstr>
      <vt:lpstr>Office Theme</vt:lpstr>
      <vt:lpstr>Deep Learning for  Natural Language Processing</vt:lpstr>
      <vt:lpstr>Syllabus</vt:lpstr>
      <vt:lpstr>Syllabus</vt:lpstr>
      <vt:lpstr>Syllabus</vt:lpstr>
      <vt:lpstr>Deep Learning  for  Natural Language Processing</vt:lpstr>
      <vt:lpstr>Outline</vt:lpstr>
      <vt:lpstr>Stuart Russell and Peter Norvig (2020),  Artificial Intelligence: A Modern Approach,  4th Edition, Pearson</vt:lpstr>
      <vt:lpstr>Artificial Intelligence:  A Modern Approach </vt:lpstr>
      <vt:lpstr>Artificial Intelligence:  Communicating, perceiving,  and acting</vt:lpstr>
      <vt:lpstr>Artificial Intelligence:  6. Communicating, Perceiving, and Acting</vt:lpstr>
      <vt:lpstr>Artificial Intelligence:  Natural Language Processing</vt:lpstr>
      <vt:lpstr>Artificial Intelligence:  Deep Learning for  Natural Language Processing</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Deep Learning  for  Natural Language Processing</vt:lpstr>
      <vt:lpstr>AI for Text Analytics</vt:lpstr>
      <vt:lpstr>Source: Sowmya Vajjala, Bodhisattwa Majumder, Anuj Gupta (2020), Practical Natural Language Processing: A Comprehensive Guide to Building Real-World NLP Systems, O'Reilly Media.</vt:lpstr>
      <vt:lpstr>NLP with Transformers Github Notebooks</vt:lpstr>
      <vt:lpstr>Denis Rothman (2024),  Transformers for Natural Language Processing and Computer Vision:  Explore Generative AI and Large Language Models with Hugging Face, ChatGPT, GPT-4V, and DALL-E 3,  3rd Edition, Packt Publishing</vt:lpstr>
      <vt:lpstr>Ben Auffarth (2023),  Generative AI with LangChain:  Build large language model (LLM) apps with Python, ChatGPT and other LLMs,  Packt Publishing.</vt:lpstr>
      <vt:lpstr>Neural Network and Deep Learning</vt:lpstr>
      <vt:lpstr>Gradient Descent  how neural networks learn </vt:lpstr>
      <vt:lpstr>Backpropagation </vt:lpstr>
      <vt:lpstr>Transformers (how LLMs work)</vt:lpstr>
      <vt:lpstr>Attention in Transformers</vt:lpstr>
      <vt:lpstr>How might LLMs store facts</vt:lpstr>
      <vt:lpstr>Large Language Models explained briefly</vt:lpstr>
      <vt:lpstr>Large Language Models (LLMs) Foundation Models </vt:lpstr>
      <vt:lpstr>Transformer Models</vt:lpstr>
      <vt:lpstr> Large Language Models (LLMs)</vt:lpstr>
      <vt:lpstr>Large Language Models (LLMs) (larger than 10B) </vt:lpstr>
      <vt:lpstr>The Development of LM-based Dialogue Systems 1) Early Stage (1966 - 2015)  2) The Independent Development of TOD and ODD (2015 - 2019) 3) Fusions of Dialogue Systems (2019 - 2022) 4) LLM-based DS (2022 - Now)</vt:lpstr>
      <vt:lpstr>Major GenAI LLMs Research Milestones  (2017-2024)</vt:lpstr>
      <vt:lpstr>Multi-task Language Understanding on MMLU GPT-4, Claude 3.5 Sonnet</vt:lpstr>
      <vt:lpstr>LLM Capabilities</vt:lpstr>
      <vt:lpstr> LLM-powered Multimodal Agents Large Multimodal Agents (LMAs)</vt:lpstr>
      <vt:lpstr>Four Paradigms in NLP (LM)</vt:lpstr>
      <vt:lpstr>Typical Data Preprocessing Pipeline for  Pre-training Large Language Models (LLMs)</vt:lpstr>
      <vt:lpstr>Popular Generative AI</vt:lpstr>
      <vt:lpstr>LMSYS Chatbot Arena Leaderboard</vt:lpstr>
      <vt:lpstr>Claude 3.5 Sonnet State-of-the-art vision </vt:lpstr>
      <vt:lpstr>Llama 3.2 90B  vision LLMs </vt:lpstr>
      <vt:lpstr>Mistral Pixtral Large (124B) Frontier-class multimodal performance</vt:lpstr>
      <vt:lpstr>Mistral Pixtral 12B</vt:lpstr>
      <vt:lpstr>Large Language Models (LLMs) Artificial Analysis Quality Index</vt:lpstr>
      <vt:lpstr>Large Language Models (LLMs) Quality vs. Price</vt:lpstr>
      <vt:lpstr>Chat  with  Open  Large Language Models: Chatbot Arena</vt:lpstr>
      <vt:lpstr>Perplexity.ai</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Two Types of Vision Language Encoders: Concatenated Encoders and Cross-aligned Encoders</vt:lpstr>
      <vt:lpstr>Two Types of to-language Decoder Models: Jointly-trained Models and Frozen Models</vt:lpstr>
      <vt:lpstr>Technological Integration for Multimodal AI</vt:lpstr>
      <vt:lpstr>Trustworthy AI: Interplay of Various Factors</vt:lpstr>
      <vt:lpstr>NLG from a Multilingual,  Multimodal and Multi-task perspective</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CLIP: Learning Transferable Visual Models From Natural Language Supervision</vt:lpstr>
      <vt:lpstr>ViLT: Vision-and-Language Transformer Without Convolution or Region Supervision</vt:lpstr>
      <vt:lpstr>wav2vec 2.0:  A framework for self-supervised learning of speech representations</vt:lpstr>
      <vt:lpstr>Whisper:  Robust Speech Recognition via Large-Scale Weak Supervision</vt:lpstr>
      <vt:lpstr> LLM-powered Multimodal Agents Large Multimodal Agents (LMAs)</vt:lpstr>
      <vt:lpstr> Large Language Model (LLM) Based Agents</vt:lpstr>
      <vt:lpstr> Taxonomy on LLM-Agent planning</vt:lpstr>
      <vt:lpstr> Taxonomy on LLM-Agent planning</vt:lpstr>
      <vt:lpstr>Large Multimodal Agents (LMAs) (a) Type I: Closed-source LLMs as Planners w/o Longterm Memory. </vt:lpstr>
      <vt:lpstr>Large Multimodal Agents (LMAs) (b) Type II: Finetuned LLMs as Planners w/o long-term Memory. </vt:lpstr>
      <vt:lpstr>Large Multimodal Agents (LMAs) (c) Type III: Planners with Indirect Long-term Memory</vt:lpstr>
      <vt:lpstr>Large Multimodal Agents (LMAs) (d) Type IV: Planners with Native Long-term Memory</vt:lpstr>
      <vt:lpstr>Multi-Agent Frameworks</vt:lpstr>
      <vt:lpstr>Applications of Large Multimodal Agents (LMAs) </vt:lpstr>
      <vt:lpstr>How LLMs Are Built? </vt:lpstr>
      <vt:lpstr>How LLMs Are Built? </vt:lpstr>
      <vt:lpstr>How LLMs Are Used and Augmented</vt:lpstr>
      <vt:lpstr>GPT Pretraining, and Fine-tuning Steps</vt:lpstr>
      <vt:lpstr>Synthesizing RAG with LLMs for  Question Answering Application</vt:lpstr>
      <vt:lpstr>Synthesizing the KG as a Retriever with LLMs</vt:lpstr>
      <vt:lpstr>LLM-based Agent for  Conversational Information Seeking</vt:lpstr>
      <vt:lpstr>Data Gathering and Pre-training for LLMs</vt:lpstr>
      <vt:lpstr>Pre-train,  Prompt, and Predict:  Prompting Methods  in Natural Language Processing (LLMs)</vt:lpstr>
      <vt:lpstr>Instance Formatting and Two Different Methods for Constructing the  Instruction-formatted Instances</vt:lpstr>
      <vt:lpstr>In-context Learning (ICL) and  Chain-of-thought (CoT) Prompting</vt:lpstr>
      <vt:lpstr>Four Paradigms in NLP (LM)</vt:lpstr>
      <vt:lpstr>Framework for Implementing Generative AI Services using RAG Model</vt:lpstr>
      <vt:lpstr>Maximizing LLM Performance</vt:lpstr>
      <vt:lpstr>Prompt Engineering, Fine-tuning, and RAG</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GPT Prompt Engineering for  Question Answering</vt:lpstr>
      <vt:lpstr>Prompts and QA Inference For FLAN T5 Question Answering</vt:lpstr>
      <vt:lpstr>Prompt Engineering</vt:lpstr>
      <vt:lpstr>Prompt Engineering with ChatGPT for NLP</vt:lpstr>
      <vt:lpstr>Hugging Face Tasks Natural Language Processing</vt:lpstr>
      <vt:lpstr>Transformer (Attention is All You Need)  (Vaswani et al., 2017)</vt:lpstr>
      <vt:lpstr>BERT: Pre-training of Deep Bidirectional Transformers for Language Understanding</vt:lpstr>
      <vt:lpstr>Fine-tuning BERT on Different Tasks</vt:lpstr>
      <vt:lpstr>Sentiment Analysis:  Single Sentence Classification</vt:lpstr>
      <vt:lpstr>Fine-tuning BERT on  Question Answering (QA)</vt:lpstr>
      <vt:lpstr>Fine-tuning BERT on Dialogue Intent Detection (ID; Classification)</vt:lpstr>
      <vt:lpstr>Fine-tuning BERT on Dialogue Slot Filling (SF)</vt:lpstr>
      <vt:lpstr>Task-Oriented Dialogue (ToD) System Speech, Text, NLP</vt:lpstr>
      <vt:lpstr>Conversational AI  to deliver contextual and personal experience to users</vt:lpstr>
      <vt:lpstr>Fine-tuning LLM for  Dialogue System  Reinforcement Learning from  Human Feedback (RLHF)  ChatGPT:  Optimizing Language Models for Dialogue</vt:lpstr>
      <vt:lpstr>Reinforcement Learning from Human Feedback (RLHF)</vt:lpstr>
      <vt:lpstr>ChatGPT: Optimizing Language Models for Dialogue</vt:lpstr>
      <vt:lpstr>Training language models to follow instructions with human feedback</vt:lpstr>
      <vt:lpstr>Reinforcement Learning from Human Feedback (RLHF)</vt:lpstr>
      <vt:lpstr>PowerPoint Presentation</vt:lpstr>
      <vt:lpstr>Reinforcement Learning  from Human Feedback (RLHF)  Step 2. Gathering Data and  Training a  Reward Model</vt:lpstr>
      <vt:lpstr>Reinforcement Learning  from Human Feedback (RLHF)  Step 3. Fine-tuning the LM with Reinforcement Learning </vt:lpstr>
      <vt:lpstr>Llama-2-chat uses RLHF to ensure safety and helpfulness</vt:lpstr>
      <vt:lpstr>QLoRA: Efficient Finetuning of Quantized LLMs</vt:lpstr>
      <vt:lpstr>QLoRA: Efficient Finetuning of Quantized LLMs</vt:lpstr>
      <vt:lpstr>QLoRA: Efficient Finetuning of Quantized LLMs</vt:lpstr>
      <vt:lpstr>Prompt Engineering with ChatGPT for NLP</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Pipeline of Instruction Tuning LLMs</vt:lpstr>
      <vt:lpstr>Available Task Collections for Instruction Tuning</vt:lpstr>
      <vt:lpstr>Instance Formatting and Two Different Methods for Constructing the  Instruction-formatted Instances</vt:lpstr>
      <vt:lpstr>In-context Learning (ICL) and  Chain-of-thought (CoT) Prompting</vt:lpstr>
      <vt:lpstr>Pre-train,  Prompt, and Predict:  Prompting Methods  in Natural Language Processing (LLMs)</vt:lpstr>
      <vt:lpstr>Four Paradigms in NLP</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Prompt Engineering</vt:lpstr>
      <vt:lpstr>Framework for Implementing Generative AI Services using RAG Model</vt:lpstr>
      <vt:lpstr>Factuality Enhancement of  Large Language Models (LLMs)</vt:lpstr>
      <vt:lpstr>Large Language Model (LLM) based Agents</vt:lpstr>
      <vt:lpstr>LLM-based Agents</vt:lpstr>
      <vt:lpstr>Large Multimodal Agents (LMA) </vt:lpstr>
      <vt:lpstr>Large Multimodal Agents (LMA) </vt:lpstr>
      <vt:lpstr>NLP</vt:lpstr>
      <vt:lpstr>Modern NLP Pipeline</vt:lpstr>
      <vt:lpstr>Modern NLP Pipeline</vt:lpstr>
      <vt:lpstr>Deep Learning NLP</vt:lpstr>
      <vt:lpstr>Natural Language Processing (NLP) and Text Mining</vt:lpstr>
      <vt:lpstr>Outline</vt:lpstr>
      <vt:lpstr>One-hot encoding</vt:lpstr>
      <vt:lpstr>Word embedding GloVe (trained on 6 billion words of text) 100-dimensional word vectors are projected down onto two dimensions</vt:lpstr>
      <vt:lpstr>Word Embedding model  answer the question “A is to B as C is to [what]?”</vt:lpstr>
      <vt:lpstr>Word embeddings</vt:lpstr>
      <vt:lpstr>Word embeddings</vt:lpstr>
      <vt:lpstr>Feedforward  part-of-speech (POS) tagging model</vt:lpstr>
      <vt:lpstr>Universal Sentence Encoder (USE)</vt:lpstr>
      <vt:lpstr>Universal Sentence Encoder (USE) Semantic Similarity</vt:lpstr>
      <vt:lpstr>Universal Sentence Encoder (USE) Classification</vt:lpstr>
      <vt:lpstr>Universal Sentence Encoder (USE)</vt:lpstr>
      <vt:lpstr>Multilingual  Universal Sentence Encoder (MUSE)</vt:lpstr>
      <vt:lpstr>Python in Google Colab (Python101)</vt:lpstr>
      <vt:lpstr>Python in Google Colab (Python101)</vt:lpstr>
      <vt:lpstr>Outline</vt:lpstr>
      <vt:lpstr>RNN</vt:lpstr>
      <vt:lpstr>Bidirectional RNN network  for POS tagging</vt:lpstr>
      <vt:lpstr> LSTM Recurrent Neural Network</vt:lpstr>
      <vt:lpstr>Outline</vt:lpstr>
      <vt:lpstr>Sequence-to-Sequence  model</vt:lpstr>
      <vt:lpstr>Attentional Sequence-to-Sequence model  for English-to-Spanish translation</vt:lpstr>
      <vt:lpstr>The Sequence to Sequence model (seq2seq) </vt:lpstr>
      <vt:lpstr>Sequence to Sequence  (Seq2Seq)</vt:lpstr>
      <vt:lpstr>Outline</vt:lpstr>
      <vt:lpstr>Single-layer Transformer  consists of self-attention,  a feedforward network, and residual connection</vt:lpstr>
      <vt:lpstr>Transformer Architecture  for POS Tagging</vt:lpstr>
      <vt:lpstr>Transformer (Attention is All You Need)  (Vaswani et al., 2017)</vt:lpstr>
      <vt:lpstr>Transformer</vt:lpstr>
      <vt:lpstr>Transformer  Encoder Decoder</vt:lpstr>
      <vt:lpstr>Transformer  Encoder Decoder Stack</vt:lpstr>
      <vt:lpstr>Transformer  Encoder Self-Attention</vt:lpstr>
      <vt:lpstr>Transformer  Decoder</vt:lpstr>
      <vt:lpstr>Transformer  Encoder with Tensors Word Embeddings</vt:lpstr>
      <vt:lpstr>Transformer  Self-Attention Visualization</vt:lpstr>
      <vt:lpstr>Transformer  Positional Encoding Vectors</vt:lpstr>
      <vt:lpstr>Transformer  Self-Attention Softmax Output</vt:lpstr>
      <vt:lpstr>Outline</vt:lpstr>
      <vt:lpstr>Training Contextual Representations using a left-to-right Language Model</vt:lpstr>
      <vt:lpstr>Masked Language Modeling:  Pretrain a Bidirectional Model</vt:lpstr>
      <vt:lpstr>Illustrated BERT</vt:lpstr>
      <vt:lpstr>BERT Classification Input Output </vt:lpstr>
      <vt:lpstr>BERT Encoder Input</vt:lpstr>
      <vt:lpstr>BERT Classifier</vt:lpstr>
      <vt:lpstr>Sentiment Analysis:  Single Sentence Classification</vt:lpstr>
      <vt:lpstr>A Visual Guide to  Using BERT for the First Time (Jay Alammar, 2019)</vt:lpstr>
      <vt:lpstr>Sentiment Classification: SST2 Sentences from movie reviews</vt:lpstr>
      <vt:lpstr>Movie Review Sentiment Classifier</vt:lpstr>
      <vt:lpstr>Movie Review Sentiment Classifier</vt:lpstr>
      <vt:lpstr>Movie Review Sentiment Classifier Model Training</vt:lpstr>
      <vt:lpstr>Step # 1 Use distilBERT to Generate Sentence Embeddings</vt:lpstr>
      <vt:lpstr>Step #2:Test/Train Split for  Model #2, Logistic Regression</vt:lpstr>
      <vt:lpstr>Step #3 Train the logistic regression model using the training set</vt:lpstr>
      <vt:lpstr>Tokenization</vt:lpstr>
      <vt:lpstr>Tokenization</vt:lpstr>
      <vt:lpstr>Tokenization for BERT Model</vt:lpstr>
      <vt:lpstr>Flowing Through DistilBERT (768 features)</vt:lpstr>
      <vt:lpstr>Model #1 Output Class vector as  Model #2 Input</vt:lpstr>
      <vt:lpstr>Fine-tuning BERT on  Single Sentence Classification Tasks</vt:lpstr>
      <vt:lpstr>Model #1 Output Class vector as  Model #2 Input</vt:lpstr>
      <vt:lpstr>Logistic Regression Model to classify Class vector </vt:lpstr>
      <vt:lpstr>PowerPoint Presentation</vt:lpstr>
      <vt:lpstr>Tokenization</vt:lpstr>
      <vt:lpstr>BERT Input Tensor</vt:lpstr>
      <vt:lpstr>Processing with DistilBERT</vt:lpstr>
      <vt:lpstr>Unpacking the BERT output tensor</vt:lpstr>
      <vt:lpstr>Sentence to last_hidden_state[0]</vt:lpstr>
      <vt:lpstr>BERT’s output for the [CLS] tokens</vt:lpstr>
      <vt:lpstr>The tensor sliced from BERT's output Sentence Embeddings</vt:lpstr>
      <vt:lpstr>Dataset for Logistic Regression (768 Features)</vt:lpstr>
      <vt:lpstr>PowerPoint Presentation</vt:lpstr>
      <vt:lpstr>Score Benchmarks Logistic Regression Model  on SST-2 Dataset </vt:lpstr>
      <vt:lpstr>Sentiment Classification: SST2 Sentences from movie reviews</vt:lpstr>
      <vt:lpstr>A Visual Notebook to  Using BERT for the First Time </vt:lpstr>
      <vt:lpstr>Outline</vt:lpstr>
      <vt:lpstr>LMSYS Chatbot Arena Leaderboard</vt:lpstr>
      <vt:lpstr>Large Language Models (LLMs) Artificial Analysis Quality Index</vt:lpstr>
      <vt:lpstr>NLP with Transformers Github Notebooks</vt:lpstr>
      <vt:lpstr>Hugging Face Tasks Natural Language Processing</vt:lpstr>
      <vt:lpstr>Python in Google Colab (Python101)</vt:lpstr>
      <vt:lpstr>NLP with Transformers</vt:lpstr>
      <vt:lpstr>Text Classification</vt:lpstr>
      <vt:lpstr>Text Classification</vt:lpstr>
      <vt:lpstr>Text Classification</vt:lpstr>
      <vt:lpstr>Named Entity Recognition</vt:lpstr>
      <vt:lpstr>Question Answering</vt:lpstr>
      <vt:lpstr>Summarization</vt:lpstr>
      <vt:lpstr>Text Summarization</vt:lpstr>
      <vt:lpstr>Translation</vt:lpstr>
      <vt:lpstr>Text Generation</vt:lpstr>
      <vt:lpstr>Text Generation</vt:lpstr>
      <vt:lpstr>Question Answering</vt:lpstr>
      <vt:lpstr>Question Answering</vt:lpstr>
      <vt:lpstr>Text Generation with LLM (zephyr-7b-beta)</vt:lpstr>
      <vt:lpstr>Text Generation with LLM</vt:lpstr>
      <vt:lpstr>Text Generation with LLM</vt:lpstr>
      <vt:lpstr>Text Generation with LLM</vt:lpstr>
      <vt:lpstr>Hands-On Machine Learning with  Scikit-Learn, Keras, and TensorFlow</vt:lpstr>
      <vt:lpstr>Papers with Code State-of-the-Art (SOTA)</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 DAY</cp:lastModifiedBy>
  <cp:revision>1501</cp:revision>
  <cp:lastPrinted>2020-12-23T14:44:17Z</cp:lastPrinted>
  <dcterms:created xsi:type="dcterms:W3CDTF">2019-09-12T03:09:52Z</dcterms:created>
  <dcterms:modified xsi:type="dcterms:W3CDTF">2024-11-26T00:21:58Z</dcterms:modified>
  <cp:category/>
</cp:coreProperties>
</file>